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1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  <p:sldMasterId id="2147483780" r:id="rId6"/>
  </p:sldMasterIdLst>
  <p:notesMasterIdLst>
    <p:notesMasterId r:id="rId23"/>
  </p:notesMasterIdLst>
  <p:handoutMasterIdLst>
    <p:handoutMasterId r:id="rId24"/>
  </p:handoutMasterIdLst>
  <p:sldIdLst>
    <p:sldId id="2057" r:id="rId7"/>
    <p:sldId id="2058" r:id="rId8"/>
    <p:sldId id="2033" r:id="rId9"/>
    <p:sldId id="2021" r:id="rId10"/>
    <p:sldId id="2032" r:id="rId11"/>
    <p:sldId id="2031" r:id="rId12"/>
    <p:sldId id="2043" r:id="rId13"/>
    <p:sldId id="2039" r:id="rId14"/>
    <p:sldId id="2051" r:id="rId15"/>
    <p:sldId id="2044" r:id="rId16"/>
    <p:sldId id="2052" r:id="rId17"/>
    <p:sldId id="2059" r:id="rId18"/>
    <p:sldId id="2060" r:id="rId19"/>
    <p:sldId id="2061" r:id="rId20"/>
    <p:sldId id="2062" r:id="rId21"/>
    <p:sldId id="2055" r:id="rId22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C2B"/>
    <a:srgbClr val="7DBA02"/>
    <a:srgbClr val="FDC60D"/>
    <a:srgbClr val="959B51"/>
    <a:srgbClr val="F37920"/>
    <a:srgbClr val="0098AF"/>
    <a:srgbClr val="8CBE3A"/>
    <a:srgbClr val="E42313"/>
    <a:srgbClr val="D32E11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>
      <p:cViewPr>
        <p:scale>
          <a:sx n="74" d="100"/>
          <a:sy n="74" d="100"/>
        </p:scale>
        <p:origin x="352" y="-540"/>
      </p:cViewPr>
      <p:guideLst>
        <p:guide orient="horz" pos="436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15/04/2025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26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4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5825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4608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421" imgH="420" progId="TCLayout.ActiveDocument.1">
                  <p:embed/>
                </p:oleObj>
              </mc:Choice>
              <mc:Fallback>
                <p:oleObj name="think-cell Slide" r:id="rId31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44" r:id="rId2"/>
    <p:sldLayoutId id="2147483747" r:id="rId3"/>
    <p:sldLayoutId id="2147483753" r:id="rId4"/>
    <p:sldLayoutId id="2147483757" r:id="rId5"/>
    <p:sldLayoutId id="2147483808" r:id="rId6"/>
    <p:sldLayoutId id="2147483806" r:id="rId7"/>
    <p:sldLayoutId id="2147483807" r:id="rId8"/>
    <p:sldLayoutId id="2147483750" r:id="rId9"/>
    <p:sldLayoutId id="2147483756" r:id="rId10"/>
    <p:sldLayoutId id="2147483749" r:id="rId11"/>
    <p:sldLayoutId id="2147483752" r:id="rId12"/>
    <p:sldLayoutId id="2147483779" r:id="rId13"/>
    <p:sldLayoutId id="2147483755" r:id="rId14"/>
    <p:sldLayoutId id="2147483776" r:id="rId15"/>
    <p:sldLayoutId id="2147483778" r:id="rId16"/>
    <p:sldLayoutId id="2147483751" r:id="rId17"/>
    <p:sldLayoutId id="2147483739" r:id="rId18"/>
    <p:sldLayoutId id="2147483734" r:id="rId19"/>
    <p:sldLayoutId id="2147483745" r:id="rId20"/>
    <p:sldLayoutId id="2147483728" r:id="rId21"/>
    <p:sldLayoutId id="2147483746" r:id="rId22"/>
    <p:sldLayoutId id="2147483736" r:id="rId23"/>
    <p:sldLayoutId id="2147483738" r:id="rId24"/>
    <p:sldLayoutId id="2147483740" r:id="rId25"/>
    <p:sldLayoutId id="2147483732" r:id="rId26"/>
    <p:sldLayoutId id="2147483733" r:id="rId27"/>
    <p:sldLayoutId id="2147483743" r:id="rId28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" name="Group 207">
            <a:extLst>
              <a:ext uri="{FF2B5EF4-FFF2-40B4-BE49-F238E27FC236}">
                <a16:creationId xmlns:a16="http://schemas.microsoft.com/office/drawing/2014/main" id="{FC8C16CD-EABE-B174-F203-60F2C5DDB2BD}"/>
              </a:ext>
            </a:extLst>
          </p:cNvPr>
          <p:cNvGrpSpPr/>
          <p:nvPr userDrawn="1"/>
        </p:nvGrpSpPr>
        <p:grpSpPr>
          <a:xfrm>
            <a:off x="10522168" y="260005"/>
            <a:ext cx="1431967" cy="973734"/>
            <a:chOff x="10366157" y="302263"/>
            <a:chExt cx="1394705" cy="948396"/>
          </a:xfrm>
        </p:grpSpPr>
        <p:sp>
          <p:nvSpPr>
            <p:cNvPr id="209" name="object 28">
              <a:extLst>
                <a:ext uri="{FF2B5EF4-FFF2-40B4-BE49-F238E27FC236}">
                  <a16:creationId xmlns:a16="http://schemas.microsoft.com/office/drawing/2014/main" id="{6E773E17-8EE7-2EBB-C07D-470AB8BA4F8C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10" name="object 29">
              <a:extLst>
                <a:ext uri="{FF2B5EF4-FFF2-40B4-BE49-F238E27FC236}">
                  <a16:creationId xmlns:a16="http://schemas.microsoft.com/office/drawing/2014/main" id="{A9BBCCA1-D2C9-0073-8150-EF7EC50A2649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211" name="object 30">
              <a:extLst>
                <a:ext uri="{FF2B5EF4-FFF2-40B4-BE49-F238E27FC236}">
                  <a16:creationId xmlns:a16="http://schemas.microsoft.com/office/drawing/2014/main" id="{C63CE11A-7B41-ADC7-F175-47E897852661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212" name="Shape">
                <a:extLst>
                  <a:ext uri="{FF2B5EF4-FFF2-40B4-BE49-F238E27FC236}">
                    <a16:creationId xmlns:a16="http://schemas.microsoft.com/office/drawing/2014/main" id="{F612E393-F414-DC88-2045-14DA35B327CA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3" name="Shape">
                <a:extLst>
                  <a:ext uri="{FF2B5EF4-FFF2-40B4-BE49-F238E27FC236}">
                    <a16:creationId xmlns:a16="http://schemas.microsoft.com/office/drawing/2014/main" id="{33452A30-51AA-04F4-E737-CBFE876C36F5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4" name="Shape">
                <a:extLst>
                  <a:ext uri="{FF2B5EF4-FFF2-40B4-BE49-F238E27FC236}">
                    <a16:creationId xmlns:a16="http://schemas.microsoft.com/office/drawing/2014/main" id="{1903EED1-483F-48A2-F8AC-55205B55EA5B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5" name="Shape">
                <a:extLst>
                  <a:ext uri="{FF2B5EF4-FFF2-40B4-BE49-F238E27FC236}">
                    <a16:creationId xmlns:a16="http://schemas.microsoft.com/office/drawing/2014/main" id="{084D58E9-ED01-715E-498F-CDCF8F0D5A8F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6" name="Shape">
                <a:extLst>
                  <a:ext uri="{FF2B5EF4-FFF2-40B4-BE49-F238E27FC236}">
                    <a16:creationId xmlns:a16="http://schemas.microsoft.com/office/drawing/2014/main" id="{09378A92-2FFF-09CE-49F7-A623DAF4FDE1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7" name="Shape">
                <a:extLst>
                  <a:ext uri="{FF2B5EF4-FFF2-40B4-BE49-F238E27FC236}">
                    <a16:creationId xmlns:a16="http://schemas.microsoft.com/office/drawing/2014/main" id="{BAA34797-BD1C-C171-ADCA-381BF5A29547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8" name="Shape">
                <a:extLst>
                  <a:ext uri="{FF2B5EF4-FFF2-40B4-BE49-F238E27FC236}">
                    <a16:creationId xmlns:a16="http://schemas.microsoft.com/office/drawing/2014/main" id="{9E174C78-C63D-3316-D131-0DDB182589E4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9" name="Shape">
                <a:extLst>
                  <a:ext uri="{FF2B5EF4-FFF2-40B4-BE49-F238E27FC236}">
                    <a16:creationId xmlns:a16="http://schemas.microsoft.com/office/drawing/2014/main" id="{B3D6561B-58C0-B00B-9114-57EBC4F1BE75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0" name="Shape">
                <a:extLst>
                  <a:ext uri="{FF2B5EF4-FFF2-40B4-BE49-F238E27FC236}">
                    <a16:creationId xmlns:a16="http://schemas.microsoft.com/office/drawing/2014/main" id="{C91EBE74-344D-8CE0-517C-416261A7E4BB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1" name="Shape">
                <a:extLst>
                  <a:ext uri="{FF2B5EF4-FFF2-40B4-BE49-F238E27FC236}">
                    <a16:creationId xmlns:a16="http://schemas.microsoft.com/office/drawing/2014/main" id="{3CF5A47B-B13B-2A01-E655-77C052F5ED5B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2" name="Shape">
                <a:extLst>
                  <a:ext uri="{FF2B5EF4-FFF2-40B4-BE49-F238E27FC236}">
                    <a16:creationId xmlns:a16="http://schemas.microsoft.com/office/drawing/2014/main" id="{CCD62E07-89B6-8D14-845F-6FAE05758330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3" name="Rectangle">
                <a:extLst>
                  <a:ext uri="{FF2B5EF4-FFF2-40B4-BE49-F238E27FC236}">
                    <a16:creationId xmlns:a16="http://schemas.microsoft.com/office/drawing/2014/main" id="{7D8D2A43-5404-B777-2E6D-EE66FC00E4A3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4" name="Rectangle">
                <a:extLst>
                  <a:ext uri="{FF2B5EF4-FFF2-40B4-BE49-F238E27FC236}">
                    <a16:creationId xmlns:a16="http://schemas.microsoft.com/office/drawing/2014/main" id="{1E236254-F0B3-D421-6557-050DC6D8C8C4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5" name="Shape">
                <a:extLst>
                  <a:ext uri="{FF2B5EF4-FFF2-40B4-BE49-F238E27FC236}">
                    <a16:creationId xmlns:a16="http://schemas.microsoft.com/office/drawing/2014/main" id="{2A7C2351-8844-3A3A-B755-905CDFF2264B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6" name="Shape">
                <a:extLst>
                  <a:ext uri="{FF2B5EF4-FFF2-40B4-BE49-F238E27FC236}">
                    <a16:creationId xmlns:a16="http://schemas.microsoft.com/office/drawing/2014/main" id="{BAB90295-C7AF-C9FB-D56A-059CDDB4832E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7" name="Shape">
                <a:extLst>
                  <a:ext uri="{FF2B5EF4-FFF2-40B4-BE49-F238E27FC236}">
                    <a16:creationId xmlns:a16="http://schemas.microsoft.com/office/drawing/2014/main" id="{103EF502-B5E0-E8B0-A065-87DA09C585B4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8" name="Rectangle">
                <a:extLst>
                  <a:ext uri="{FF2B5EF4-FFF2-40B4-BE49-F238E27FC236}">
                    <a16:creationId xmlns:a16="http://schemas.microsoft.com/office/drawing/2014/main" id="{65BFCBCD-8725-AE81-A662-BB13870064AD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48" r:id="rId9"/>
    <p:sldLayoutId id="2147483789" r:id="rId10"/>
    <p:sldLayoutId id="2147483790" r:id="rId11"/>
    <p:sldLayoutId id="2147483754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nonduduzo.mahlaba@transnet.ne" TargetMode="External"/><Relationship Id="rId2" Type="http://schemas.openxmlformats.org/officeDocument/2006/relationships/hyperlink" Target="mailto:Hlengiwe.Zulu@transnet.net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netetenders.azurewebsites.net/" TargetMode="Externa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144A73-2DAE-AB2F-2F0B-398700828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6789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22BAA03-B8AA-AF32-969E-61A19049CFDD}"/>
              </a:ext>
            </a:extLst>
          </p:cNvPr>
          <p:cNvSpPr/>
          <p:nvPr/>
        </p:nvSpPr>
        <p:spPr>
          <a:xfrm>
            <a:off x="87086" y="0"/>
            <a:ext cx="12196437" cy="6880475"/>
          </a:xfrm>
          <a:custGeom>
            <a:avLst/>
            <a:gdLst>
              <a:gd name="connsiteX0" fmla="*/ 1322551 w 12196437"/>
              <a:gd name="connsiteY0" fmla="*/ 917119 h 6880475"/>
              <a:gd name="connsiteX1" fmla="*/ 642578 w 12196437"/>
              <a:gd name="connsiteY1" fmla="*/ 2059126 h 6880475"/>
              <a:gd name="connsiteX2" fmla="*/ 642578 w 12196437"/>
              <a:gd name="connsiteY2" fmla="*/ 2878457 h 6880475"/>
              <a:gd name="connsiteX3" fmla="*/ 1108528 w 12196437"/>
              <a:gd name="connsiteY3" fmla="*/ 3602271 h 6880475"/>
              <a:gd name="connsiteX4" fmla="*/ 1899683 w 12196437"/>
              <a:gd name="connsiteY4" fmla="*/ 3602271 h 6880475"/>
              <a:gd name="connsiteX5" fmla="*/ 1982058 w 12196437"/>
              <a:gd name="connsiteY5" fmla="*/ 3459631 h 6880475"/>
              <a:gd name="connsiteX6" fmla="*/ 2716485 w 12196437"/>
              <a:gd name="connsiteY6" fmla="*/ 3459631 h 6880475"/>
              <a:gd name="connsiteX7" fmla="*/ 2769423 w 12196437"/>
              <a:gd name="connsiteY7" fmla="*/ 3554387 h 6880475"/>
              <a:gd name="connsiteX8" fmla="*/ 2769423 w 12196437"/>
              <a:gd name="connsiteY8" fmla="*/ 4078708 h 6880475"/>
              <a:gd name="connsiteX9" fmla="*/ 2955399 w 12196437"/>
              <a:gd name="connsiteY9" fmla="*/ 4402397 h 6880475"/>
              <a:gd name="connsiteX10" fmla="*/ 2954388 w 12196437"/>
              <a:gd name="connsiteY10" fmla="*/ 4744531 h 6880475"/>
              <a:gd name="connsiteX11" fmla="*/ 3267086 w 12196437"/>
              <a:gd name="connsiteY11" fmla="*/ 5313072 h 6880475"/>
              <a:gd name="connsiteX12" fmla="*/ 3267086 w 12196437"/>
              <a:gd name="connsiteY12" fmla="*/ 5777000 h 6880475"/>
              <a:gd name="connsiteX13" fmla="*/ 3677951 w 12196437"/>
              <a:gd name="connsiteY13" fmla="*/ 6260639 h 6880475"/>
              <a:gd name="connsiteX14" fmla="*/ 4248259 w 12196437"/>
              <a:gd name="connsiteY14" fmla="*/ 6264176 h 6880475"/>
              <a:gd name="connsiteX15" fmla="*/ 4523812 w 12196437"/>
              <a:gd name="connsiteY15" fmla="*/ 5805807 h 6880475"/>
              <a:gd name="connsiteX16" fmla="*/ 4523812 w 12196437"/>
              <a:gd name="connsiteY16" fmla="*/ 5519010 h 6880475"/>
              <a:gd name="connsiteX17" fmla="*/ 5035877 w 12196437"/>
              <a:gd name="connsiteY17" fmla="*/ 4716736 h 6880475"/>
              <a:gd name="connsiteX18" fmla="*/ 5035877 w 12196437"/>
              <a:gd name="connsiteY18" fmla="*/ 4178518 h 6880475"/>
              <a:gd name="connsiteX19" fmla="*/ 5235624 w 12196437"/>
              <a:gd name="connsiteY19" fmla="*/ 3862662 h 6880475"/>
              <a:gd name="connsiteX20" fmla="*/ 5536950 w 12196437"/>
              <a:gd name="connsiteY20" fmla="*/ 3866200 h 6880475"/>
              <a:gd name="connsiteX21" fmla="*/ 6150722 w 12196437"/>
              <a:gd name="connsiteY21" fmla="*/ 2792291 h 6880475"/>
              <a:gd name="connsiteX22" fmla="*/ 5124064 w 12196437"/>
              <a:gd name="connsiteY22" fmla="*/ 2792291 h 6880475"/>
              <a:gd name="connsiteX23" fmla="*/ 4913199 w 12196437"/>
              <a:gd name="connsiteY23" fmla="*/ 2429941 h 6880475"/>
              <a:gd name="connsiteX24" fmla="*/ 4913199 w 12196437"/>
              <a:gd name="connsiteY24" fmla="*/ 1998230 h 6880475"/>
              <a:gd name="connsiteX25" fmla="*/ 4398481 w 12196437"/>
              <a:gd name="connsiteY25" fmla="*/ 1286670 h 6880475"/>
              <a:gd name="connsiteX26" fmla="*/ 3246239 w 12196437"/>
              <a:gd name="connsiteY26" fmla="*/ 1286670 h 6880475"/>
              <a:gd name="connsiteX27" fmla="*/ 3001135 w 12196437"/>
              <a:gd name="connsiteY27" fmla="*/ 1734048 h 6880475"/>
              <a:gd name="connsiteX28" fmla="*/ 2497029 w 12196437"/>
              <a:gd name="connsiteY28" fmla="*/ 1734048 h 6880475"/>
              <a:gd name="connsiteX29" fmla="*/ 2227921 w 12196437"/>
              <a:gd name="connsiteY29" fmla="*/ 1274036 h 6880475"/>
              <a:gd name="connsiteX30" fmla="*/ 1498168 w 12196437"/>
              <a:gd name="connsiteY30" fmla="*/ 1274036 h 6880475"/>
              <a:gd name="connsiteX31" fmla="*/ 985470 w 12196437"/>
              <a:gd name="connsiteY31" fmla="*/ 2182310 h 6880475"/>
              <a:gd name="connsiteX32" fmla="*/ 998104 w 12196437"/>
              <a:gd name="connsiteY32" fmla="*/ 2763485 h 6880475"/>
              <a:gd name="connsiteX33" fmla="*/ 1323436 w 12196437"/>
              <a:gd name="connsiteY33" fmla="*/ 3233478 h 6880475"/>
              <a:gd name="connsiteX34" fmla="*/ 1704231 w 12196437"/>
              <a:gd name="connsiteY34" fmla="*/ 3233478 h 6880475"/>
              <a:gd name="connsiteX35" fmla="*/ 1841439 w 12196437"/>
              <a:gd name="connsiteY35" fmla="*/ 3054072 h 6880475"/>
              <a:gd name="connsiteX36" fmla="*/ 2888059 w 12196437"/>
              <a:gd name="connsiteY36" fmla="*/ 3054072 h 6880475"/>
              <a:gd name="connsiteX37" fmla="*/ 3121791 w 12196437"/>
              <a:gd name="connsiteY37" fmla="*/ 3479213 h 6880475"/>
              <a:gd name="connsiteX38" fmla="*/ 3121791 w 12196437"/>
              <a:gd name="connsiteY38" fmla="*/ 4018947 h 6880475"/>
              <a:gd name="connsiteX39" fmla="*/ 3308400 w 12196437"/>
              <a:gd name="connsiteY39" fmla="*/ 4339225 h 6880475"/>
              <a:gd name="connsiteX40" fmla="*/ 3308400 w 12196437"/>
              <a:gd name="connsiteY40" fmla="*/ 4666958 h 6880475"/>
              <a:gd name="connsiteX41" fmla="*/ 3643332 w 12196437"/>
              <a:gd name="connsiteY41" fmla="*/ 5227159 h 6880475"/>
              <a:gd name="connsiteX42" fmla="*/ 3643332 w 12196437"/>
              <a:gd name="connsiteY42" fmla="*/ 5573716 h 6880475"/>
              <a:gd name="connsiteX43" fmla="*/ 3866074 w 12196437"/>
              <a:gd name="connsiteY43" fmla="*/ 5864303 h 6880475"/>
              <a:gd name="connsiteX44" fmla="*/ 4054577 w 12196437"/>
              <a:gd name="connsiteY44" fmla="*/ 5864303 h 6880475"/>
              <a:gd name="connsiteX45" fmla="*/ 4204672 w 12196437"/>
              <a:gd name="connsiteY45" fmla="*/ 5616293 h 6880475"/>
              <a:gd name="connsiteX46" fmla="*/ 4204672 w 12196437"/>
              <a:gd name="connsiteY46" fmla="*/ 5371063 h 6880475"/>
              <a:gd name="connsiteX47" fmla="*/ 4680603 w 12196437"/>
              <a:gd name="connsiteY47" fmla="*/ 4609724 h 6880475"/>
              <a:gd name="connsiteX48" fmla="*/ 4684646 w 12196437"/>
              <a:gd name="connsiteY48" fmla="*/ 4017179 h 6880475"/>
              <a:gd name="connsiteX49" fmla="*/ 4956281 w 12196437"/>
              <a:gd name="connsiteY49" fmla="*/ 3560957 h 6880475"/>
              <a:gd name="connsiteX50" fmla="*/ 5339856 w 12196437"/>
              <a:gd name="connsiteY50" fmla="*/ 3559441 h 6880475"/>
              <a:gd name="connsiteX51" fmla="*/ 5613009 w 12196437"/>
              <a:gd name="connsiteY51" fmla="*/ 3098544 h 6880475"/>
              <a:gd name="connsiteX52" fmla="*/ 4927349 w 12196437"/>
              <a:gd name="connsiteY52" fmla="*/ 3096017 h 6880475"/>
              <a:gd name="connsiteX53" fmla="*/ 4568411 w 12196437"/>
              <a:gd name="connsiteY53" fmla="*/ 2507768 h 6880475"/>
              <a:gd name="connsiteX54" fmla="*/ 4582687 w 12196437"/>
              <a:gd name="connsiteY54" fmla="*/ 2127225 h 6880475"/>
              <a:gd name="connsiteX55" fmla="*/ 4252934 w 12196437"/>
              <a:gd name="connsiteY55" fmla="*/ 1643207 h 6880475"/>
              <a:gd name="connsiteX56" fmla="*/ 3444344 w 12196437"/>
              <a:gd name="connsiteY56" fmla="*/ 1638786 h 6880475"/>
              <a:gd name="connsiteX57" fmla="*/ 3194438 w 12196437"/>
              <a:gd name="connsiteY57" fmla="*/ 2076941 h 6880475"/>
              <a:gd name="connsiteX58" fmla="*/ 2278710 w 12196437"/>
              <a:gd name="connsiteY58" fmla="*/ 2076941 h 6880475"/>
              <a:gd name="connsiteX59" fmla="*/ 2053568 w 12196437"/>
              <a:gd name="connsiteY59" fmla="*/ 1657105 h 6880475"/>
              <a:gd name="connsiteX60" fmla="*/ 1715602 w 12196437"/>
              <a:gd name="connsiteY60" fmla="*/ 1657105 h 6880475"/>
              <a:gd name="connsiteX61" fmla="*/ 1365381 w 12196437"/>
              <a:gd name="connsiteY61" fmla="*/ 2321286 h 6880475"/>
              <a:gd name="connsiteX62" fmla="*/ 1372331 w 12196437"/>
              <a:gd name="connsiteY62" fmla="*/ 2653694 h 6880475"/>
              <a:gd name="connsiteX63" fmla="*/ 1441818 w 12196437"/>
              <a:gd name="connsiteY63" fmla="*/ 2745670 h 6880475"/>
              <a:gd name="connsiteX64" fmla="*/ 1553125 w 12196437"/>
              <a:gd name="connsiteY64" fmla="*/ 2743775 h 6880475"/>
              <a:gd name="connsiteX65" fmla="*/ 1649399 w 12196437"/>
              <a:gd name="connsiteY65" fmla="*/ 2662411 h 6880475"/>
              <a:gd name="connsiteX66" fmla="*/ 3697281 w 12196437"/>
              <a:gd name="connsiteY66" fmla="*/ 2663801 h 6880475"/>
              <a:gd name="connsiteX67" fmla="*/ 3898038 w 12196437"/>
              <a:gd name="connsiteY67" fmla="*/ 2270370 h 6880475"/>
              <a:gd name="connsiteX68" fmla="*/ 3931141 w 12196437"/>
              <a:gd name="connsiteY68" fmla="*/ 2270370 h 6880475"/>
              <a:gd name="connsiteX69" fmla="*/ 3994312 w 12196437"/>
              <a:gd name="connsiteY69" fmla="*/ 2353504 h 6880475"/>
              <a:gd name="connsiteX70" fmla="*/ 3994312 w 12196437"/>
              <a:gd name="connsiteY70" fmla="*/ 2771317 h 6880475"/>
              <a:gd name="connsiteX71" fmla="*/ 4377887 w 12196437"/>
              <a:gd name="connsiteY71" fmla="*/ 3414653 h 6880475"/>
              <a:gd name="connsiteX72" fmla="*/ 4099303 w 12196437"/>
              <a:gd name="connsiteY72" fmla="*/ 3832466 h 6880475"/>
              <a:gd name="connsiteX73" fmla="*/ 4091595 w 12196437"/>
              <a:gd name="connsiteY73" fmla="*/ 4456471 h 6880475"/>
              <a:gd name="connsiteX74" fmla="*/ 3969297 w 12196437"/>
              <a:gd name="connsiteY74" fmla="*/ 4641815 h 6880475"/>
              <a:gd name="connsiteX75" fmla="*/ 3858620 w 12196437"/>
              <a:gd name="connsiteY75" fmla="*/ 4455966 h 6880475"/>
              <a:gd name="connsiteX76" fmla="*/ 3858620 w 12196437"/>
              <a:gd name="connsiteY76" fmla="*/ 4076939 h 6880475"/>
              <a:gd name="connsiteX77" fmla="*/ 3720781 w 12196437"/>
              <a:gd name="connsiteY77" fmla="*/ 3851165 h 6880475"/>
              <a:gd name="connsiteX78" fmla="*/ 3720781 w 12196437"/>
              <a:gd name="connsiteY78" fmla="*/ 3321665 h 6880475"/>
              <a:gd name="connsiteX79" fmla="*/ 3556536 w 12196437"/>
              <a:gd name="connsiteY79" fmla="*/ 3043712 h 6880475"/>
              <a:gd name="connsiteX80" fmla="*/ 3728487 w 12196437"/>
              <a:gd name="connsiteY80" fmla="*/ 3043712 h 6880475"/>
              <a:gd name="connsiteX81" fmla="*/ 3946176 w 12196437"/>
              <a:gd name="connsiteY81" fmla="*/ 3385973 h 6880475"/>
              <a:gd name="connsiteX82" fmla="*/ 3779276 w 12196437"/>
              <a:gd name="connsiteY82" fmla="*/ 3638658 h 6880475"/>
              <a:gd name="connsiteX83" fmla="*/ 3779276 w 12196437"/>
              <a:gd name="connsiteY83" fmla="*/ 3763104 h 6880475"/>
              <a:gd name="connsiteX84" fmla="*/ 3994058 w 12196437"/>
              <a:gd name="connsiteY84" fmla="*/ 3763104 h 6880475"/>
              <a:gd name="connsiteX85" fmla="*/ 3994058 w 12196437"/>
              <a:gd name="connsiteY85" fmla="*/ 3703345 h 6880475"/>
              <a:gd name="connsiteX86" fmla="*/ 4202144 w 12196437"/>
              <a:gd name="connsiteY86" fmla="*/ 3389005 h 6880475"/>
              <a:gd name="connsiteX87" fmla="*/ 3846365 w 12196437"/>
              <a:gd name="connsiteY87" fmla="*/ 2829562 h 6880475"/>
              <a:gd name="connsiteX88" fmla="*/ 3180036 w 12196437"/>
              <a:gd name="connsiteY88" fmla="*/ 2829562 h 6880475"/>
              <a:gd name="connsiteX89" fmla="*/ 3505368 w 12196437"/>
              <a:gd name="connsiteY89" fmla="*/ 3380540 h 6880475"/>
              <a:gd name="connsiteX90" fmla="*/ 3505368 w 12196437"/>
              <a:gd name="connsiteY90" fmla="*/ 3911178 h 6880475"/>
              <a:gd name="connsiteX91" fmla="*/ 3643206 w 12196437"/>
              <a:gd name="connsiteY91" fmla="*/ 4136952 h 6880475"/>
              <a:gd name="connsiteX92" fmla="*/ 3643206 w 12196437"/>
              <a:gd name="connsiteY92" fmla="*/ 4514083 h 6880475"/>
              <a:gd name="connsiteX93" fmla="*/ 3959062 w 12196437"/>
              <a:gd name="connsiteY93" fmla="*/ 5043836 h 6880475"/>
              <a:gd name="connsiteX94" fmla="*/ 4305619 w 12196437"/>
              <a:gd name="connsiteY94" fmla="*/ 4522043 h 6880475"/>
              <a:gd name="connsiteX95" fmla="*/ 4313199 w 12196437"/>
              <a:gd name="connsiteY95" fmla="*/ 3898291 h 6880475"/>
              <a:gd name="connsiteX96" fmla="*/ 4631708 w 12196437"/>
              <a:gd name="connsiteY96" fmla="*/ 3420464 h 6880475"/>
              <a:gd name="connsiteX97" fmla="*/ 4209093 w 12196437"/>
              <a:gd name="connsiteY97" fmla="*/ 2712442 h 6880475"/>
              <a:gd name="connsiteX98" fmla="*/ 4209093 w 12196437"/>
              <a:gd name="connsiteY98" fmla="*/ 2281616 h 6880475"/>
              <a:gd name="connsiteX99" fmla="*/ 4037899 w 12196437"/>
              <a:gd name="connsiteY99" fmla="*/ 2055968 h 6880475"/>
              <a:gd name="connsiteX100" fmla="*/ 3766642 w 12196437"/>
              <a:gd name="connsiteY100" fmla="*/ 2055968 h 6880475"/>
              <a:gd name="connsiteX101" fmla="*/ 3566390 w 12196437"/>
              <a:gd name="connsiteY101" fmla="*/ 2448766 h 6880475"/>
              <a:gd name="connsiteX102" fmla="*/ 1582816 w 12196437"/>
              <a:gd name="connsiteY102" fmla="*/ 2447629 h 6880475"/>
              <a:gd name="connsiteX103" fmla="*/ 1581300 w 12196437"/>
              <a:gd name="connsiteY103" fmla="*/ 2371823 h 6880475"/>
              <a:gd name="connsiteX104" fmla="*/ 1844598 w 12196437"/>
              <a:gd name="connsiteY104" fmla="*/ 1871382 h 6880475"/>
              <a:gd name="connsiteX105" fmla="*/ 1924951 w 12196437"/>
              <a:gd name="connsiteY105" fmla="*/ 1871382 h 6880475"/>
              <a:gd name="connsiteX106" fmla="*/ 2150220 w 12196437"/>
              <a:gd name="connsiteY106" fmla="*/ 2291216 h 6880475"/>
              <a:gd name="connsiteX107" fmla="*/ 3319265 w 12196437"/>
              <a:gd name="connsiteY107" fmla="*/ 2291216 h 6880475"/>
              <a:gd name="connsiteX108" fmla="*/ 3568665 w 12196437"/>
              <a:gd name="connsiteY108" fmla="*/ 1853820 h 6880475"/>
              <a:gd name="connsiteX109" fmla="*/ 4139353 w 12196437"/>
              <a:gd name="connsiteY109" fmla="*/ 1856852 h 6880475"/>
              <a:gd name="connsiteX110" fmla="*/ 4365758 w 12196437"/>
              <a:gd name="connsiteY110" fmla="*/ 2189259 h 6880475"/>
              <a:gd name="connsiteX111" fmla="*/ 4351733 w 12196437"/>
              <a:gd name="connsiteY111" fmla="*/ 2563864 h 6880475"/>
              <a:gd name="connsiteX112" fmla="*/ 4806566 w 12196437"/>
              <a:gd name="connsiteY112" fmla="*/ 3310294 h 6880475"/>
              <a:gd name="connsiteX113" fmla="*/ 5236761 w 12196437"/>
              <a:gd name="connsiteY113" fmla="*/ 3311936 h 6880475"/>
              <a:gd name="connsiteX114" fmla="*/ 5217179 w 12196437"/>
              <a:gd name="connsiteY114" fmla="*/ 3344912 h 6880475"/>
              <a:gd name="connsiteX115" fmla="*/ 4833982 w 12196437"/>
              <a:gd name="connsiteY115" fmla="*/ 3346301 h 6880475"/>
              <a:gd name="connsiteX116" fmla="*/ 4470243 w 12196437"/>
              <a:gd name="connsiteY116" fmla="*/ 3957166 h 6880475"/>
              <a:gd name="connsiteX117" fmla="*/ 4466200 w 12196437"/>
              <a:gd name="connsiteY117" fmla="*/ 4547185 h 6880475"/>
              <a:gd name="connsiteX118" fmla="*/ 3989889 w 12196437"/>
              <a:gd name="connsiteY118" fmla="*/ 5309408 h 6880475"/>
              <a:gd name="connsiteX119" fmla="*/ 3989889 w 12196437"/>
              <a:gd name="connsiteY119" fmla="*/ 5556786 h 6880475"/>
              <a:gd name="connsiteX120" fmla="*/ 3950345 w 12196437"/>
              <a:gd name="connsiteY120" fmla="*/ 5622106 h 6880475"/>
              <a:gd name="connsiteX121" fmla="*/ 3857736 w 12196437"/>
              <a:gd name="connsiteY121" fmla="*/ 5501448 h 6880475"/>
              <a:gd name="connsiteX122" fmla="*/ 3857736 w 12196437"/>
              <a:gd name="connsiteY122" fmla="*/ 5168410 h 6880475"/>
              <a:gd name="connsiteX123" fmla="*/ 3522802 w 12196437"/>
              <a:gd name="connsiteY123" fmla="*/ 4608082 h 6880475"/>
              <a:gd name="connsiteX124" fmla="*/ 3522802 w 12196437"/>
              <a:gd name="connsiteY124" fmla="*/ 4281108 h 6880475"/>
              <a:gd name="connsiteX125" fmla="*/ 3336195 w 12196437"/>
              <a:gd name="connsiteY125" fmla="*/ 3960830 h 6880475"/>
              <a:gd name="connsiteX126" fmla="*/ 3336195 w 12196437"/>
              <a:gd name="connsiteY126" fmla="*/ 3424002 h 6880475"/>
              <a:gd name="connsiteX127" fmla="*/ 3015158 w 12196437"/>
              <a:gd name="connsiteY127" fmla="*/ 2839290 h 6880475"/>
              <a:gd name="connsiteX128" fmla="*/ 1735312 w 12196437"/>
              <a:gd name="connsiteY128" fmla="*/ 2839290 h 6880475"/>
              <a:gd name="connsiteX129" fmla="*/ 1598231 w 12196437"/>
              <a:gd name="connsiteY129" fmla="*/ 3018316 h 6880475"/>
              <a:gd name="connsiteX130" fmla="*/ 1435880 w 12196437"/>
              <a:gd name="connsiteY130" fmla="*/ 3018316 h 6880475"/>
              <a:gd name="connsiteX131" fmla="*/ 1210865 w 12196437"/>
              <a:gd name="connsiteY131" fmla="*/ 2693869 h 6880475"/>
              <a:gd name="connsiteX132" fmla="*/ 1201263 w 12196437"/>
              <a:gd name="connsiteY132" fmla="*/ 2236638 h 6880475"/>
              <a:gd name="connsiteX133" fmla="*/ 1623246 w 12196437"/>
              <a:gd name="connsiteY133" fmla="*/ 1488944 h 6880475"/>
              <a:gd name="connsiteX134" fmla="*/ 2104483 w 12196437"/>
              <a:gd name="connsiteY134" fmla="*/ 1488944 h 6880475"/>
              <a:gd name="connsiteX135" fmla="*/ 2373593 w 12196437"/>
              <a:gd name="connsiteY135" fmla="*/ 1948955 h 6880475"/>
              <a:gd name="connsiteX136" fmla="*/ 3128235 w 12196437"/>
              <a:gd name="connsiteY136" fmla="*/ 1948955 h 6880475"/>
              <a:gd name="connsiteX137" fmla="*/ 3373339 w 12196437"/>
              <a:gd name="connsiteY137" fmla="*/ 1501578 h 6880475"/>
              <a:gd name="connsiteX138" fmla="*/ 4288437 w 12196437"/>
              <a:gd name="connsiteY138" fmla="*/ 1501578 h 6880475"/>
              <a:gd name="connsiteX139" fmla="*/ 4698165 w 12196437"/>
              <a:gd name="connsiteY139" fmla="*/ 2067717 h 6880475"/>
              <a:gd name="connsiteX140" fmla="*/ 4697532 w 12196437"/>
              <a:gd name="connsiteY140" fmla="*/ 2487932 h 6880475"/>
              <a:gd name="connsiteX141" fmla="*/ 4999743 w 12196437"/>
              <a:gd name="connsiteY141" fmla="*/ 3007199 h 6880475"/>
              <a:gd name="connsiteX142" fmla="*/ 5779529 w 12196437"/>
              <a:gd name="connsiteY142" fmla="*/ 3007199 h 6880475"/>
              <a:gd name="connsiteX143" fmla="*/ 5412124 w 12196437"/>
              <a:gd name="connsiteY143" fmla="*/ 3649776 h 6880475"/>
              <a:gd name="connsiteX144" fmla="*/ 5117999 w 12196437"/>
              <a:gd name="connsiteY144" fmla="*/ 3646618 h 6880475"/>
              <a:gd name="connsiteX145" fmla="*/ 4820842 w 12196437"/>
              <a:gd name="connsiteY145" fmla="*/ 4115347 h 6880475"/>
              <a:gd name="connsiteX146" fmla="*/ 4820842 w 12196437"/>
              <a:gd name="connsiteY146" fmla="*/ 4653691 h 6880475"/>
              <a:gd name="connsiteX147" fmla="*/ 4308777 w 12196437"/>
              <a:gd name="connsiteY147" fmla="*/ 5456344 h 6880475"/>
              <a:gd name="connsiteX148" fmla="*/ 4308777 w 12196437"/>
              <a:gd name="connsiteY148" fmla="*/ 5746173 h 6880475"/>
              <a:gd name="connsiteX149" fmla="*/ 4126971 w 12196437"/>
              <a:gd name="connsiteY149" fmla="*/ 6048637 h 6880475"/>
              <a:gd name="connsiteX150" fmla="*/ 3777634 w 12196437"/>
              <a:gd name="connsiteY150" fmla="*/ 6046490 h 6880475"/>
              <a:gd name="connsiteX151" fmla="*/ 3482119 w 12196437"/>
              <a:gd name="connsiteY151" fmla="*/ 5698668 h 6880475"/>
              <a:gd name="connsiteX152" fmla="*/ 3482119 w 12196437"/>
              <a:gd name="connsiteY152" fmla="*/ 5258366 h 6880475"/>
              <a:gd name="connsiteX153" fmla="*/ 3169549 w 12196437"/>
              <a:gd name="connsiteY153" fmla="*/ 4689826 h 6880475"/>
              <a:gd name="connsiteX154" fmla="*/ 3170560 w 12196437"/>
              <a:gd name="connsiteY154" fmla="*/ 4345543 h 6880475"/>
              <a:gd name="connsiteX155" fmla="*/ 2984458 w 12196437"/>
              <a:gd name="connsiteY155" fmla="*/ 4021474 h 6880475"/>
              <a:gd name="connsiteX156" fmla="*/ 2984458 w 12196437"/>
              <a:gd name="connsiteY156" fmla="*/ 3498544 h 6880475"/>
              <a:gd name="connsiteX157" fmla="*/ 2842701 w 12196437"/>
              <a:gd name="connsiteY157" fmla="*/ 3244975 h 6880475"/>
              <a:gd name="connsiteX158" fmla="*/ 1857863 w 12196437"/>
              <a:gd name="connsiteY158" fmla="*/ 3244975 h 6880475"/>
              <a:gd name="connsiteX159" fmla="*/ 1775615 w 12196437"/>
              <a:gd name="connsiteY159" fmla="*/ 3387615 h 6880475"/>
              <a:gd name="connsiteX160" fmla="*/ 1225520 w 12196437"/>
              <a:gd name="connsiteY160" fmla="*/ 3387615 h 6880475"/>
              <a:gd name="connsiteX161" fmla="*/ 857360 w 12196437"/>
              <a:gd name="connsiteY161" fmla="*/ 2815285 h 6880475"/>
              <a:gd name="connsiteX162" fmla="*/ 857360 w 12196437"/>
              <a:gd name="connsiteY162" fmla="*/ 2118254 h 6880475"/>
              <a:gd name="connsiteX163" fmla="*/ 1444599 w 12196437"/>
              <a:gd name="connsiteY163" fmla="*/ 1131901 h 6880475"/>
              <a:gd name="connsiteX164" fmla="*/ 2327351 w 12196437"/>
              <a:gd name="connsiteY164" fmla="*/ 1131901 h 6880475"/>
              <a:gd name="connsiteX165" fmla="*/ 2561211 w 12196437"/>
              <a:gd name="connsiteY165" fmla="*/ 1518003 h 6880475"/>
              <a:gd name="connsiteX166" fmla="*/ 2943775 w 12196437"/>
              <a:gd name="connsiteY166" fmla="*/ 1515476 h 6880475"/>
              <a:gd name="connsiteX167" fmla="*/ 3154640 w 12196437"/>
              <a:gd name="connsiteY167" fmla="*/ 1131901 h 6880475"/>
              <a:gd name="connsiteX168" fmla="*/ 9701445 w 12196437"/>
              <a:gd name="connsiteY168" fmla="*/ 1131901 h 6880475"/>
              <a:gd name="connsiteX169" fmla="*/ 9701445 w 12196437"/>
              <a:gd name="connsiteY169" fmla="*/ 917119 h 6880475"/>
              <a:gd name="connsiteX170" fmla="*/ 3027541 w 12196437"/>
              <a:gd name="connsiteY170" fmla="*/ 917119 h 6880475"/>
              <a:gd name="connsiteX171" fmla="*/ 2816548 w 12196437"/>
              <a:gd name="connsiteY171" fmla="*/ 1301452 h 6880475"/>
              <a:gd name="connsiteX172" fmla="*/ 2681994 w 12196437"/>
              <a:gd name="connsiteY172" fmla="*/ 1302336 h 6880475"/>
              <a:gd name="connsiteX173" fmla="*/ 2448388 w 12196437"/>
              <a:gd name="connsiteY173" fmla="*/ 917119 h 6880475"/>
              <a:gd name="connsiteX174" fmla="*/ 0 w 12196437"/>
              <a:gd name="connsiteY174" fmla="*/ 0 h 6880475"/>
              <a:gd name="connsiteX175" fmla="*/ 11413612 w 12196437"/>
              <a:gd name="connsiteY175" fmla="*/ 0 h 6880475"/>
              <a:gd name="connsiteX176" fmla="*/ 12183186 w 12196437"/>
              <a:gd name="connsiteY176" fmla="*/ 0 h 6880475"/>
              <a:gd name="connsiteX177" fmla="*/ 12196437 w 12196437"/>
              <a:gd name="connsiteY177" fmla="*/ 0 h 6880475"/>
              <a:gd name="connsiteX178" fmla="*/ 12196437 w 12196437"/>
              <a:gd name="connsiteY178" fmla="*/ 6880472 h 6880475"/>
              <a:gd name="connsiteX179" fmla="*/ 12183186 w 12196437"/>
              <a:gd name="connsiteY179" fmla="*/ 6880472 h 6880475"/>
              <a:gd name="connsiteX180" fmla="*/ 12183186 w 12196437"/>
              <a:gd name="connsiteY180" fmla="*/ 6880475 h 6880475"/>
              <a:gd name="connsiteX181" fmla="*/ 0 w 12196437"/>
              <a:gd name="connsiteY181" fmla="*/ 6880475 h 688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12196437" h="6880475">
                <a:moveTo>
                  <a:pt x="1322551" y="917119"/>
                </a:moveTo>
                <a:lnTo>
                  <a:pt x="642578" y="2059126"/>
                </a:lnTo>
                <a:lnTo>
                  <a:pt x="642578" y="2878457"/>
                </a:lnTo>
                <a:lnTo>
                  <a:pt x="1108528" y="3602271"/>
                </a:lnTo>
                <a:lnTo>
                  <a:pt x="1899683" y="3602271"/>
                </a:lnTo>
                <a:lnTo>
                  <a:pt x="1982058" y="3459631"/>
                </a:lnTo>
                <a:lnTo>
                  <a:pt x="2716485" y="3459631"/>
                </a:lnTo>
                <a:lnTo>
                  <a:pt x="2769423" y="3554387"/>
                </a:lnTo>
                <a:lnTo>
                  <a:pt x="2769423" y="4078708"/>
                </a:lnTo>
                <a:lnTo>
                  <a:pt x="2955399" y="4402397"/>
                </a:lnTo>
                <a:lnTo>
                  <a:pt x="2954388" y="4744531"/>
                </a:lnTo>
                <a:lnTo>
                  <a:pt x="3267086" y="5313072"/>
                </a:lnTo>
                <a:lnTo>
                  <a:pt x="3267086" y="5777000"/>
                </a:lnTo>
                <a:lnTo>
                  <a:pt x="3677951" y="6260639"/>
                </a:lnTo>
                <a:lnTo>
                  <a:pt x="4248259" y="6264176"/>
                </a:lnTo>
                <a:lnTo>
                  <a:pt x="4523812" y="5805807"/>
                </a:lnTo>
                <a:lnTo>
                  <a:pt x="4523812" y="5519010"/>
                </a:lnTo>
                <a:lnTo>
                  <a:pt x="5035877" y="4716736"/>
                </a:lnTo>
                <a:lnTo>
                  <a:pt x="5035877" y="4178518"/>
                </a:lnTo>
                <a:lnTo>
                  <a:pt x="5235624" y="3862662"/>
                </a:lnTo>
                <a:lnTo>
                  <a:pt x="5536950" y="3866200"/>
                </a:lnTo>
                <a:lnTo>
                  <a:pt x="6150722" y="2792291"/>
                </a:lnTo>
                <a:lnTo>
                  <a:pt x="5124064" y="2792291"/>
                </a:lnTo>
                <a:lnTo>
                  <a:pt x="4913199" y="2429941"/>
                </a:lnTo>
                <a:lnTo>
                  <a:pt x="4913199" y="1998230"/>
                </a:lnTo>
                <a:lnTo>
                  <a:pt x="4398481" y="1286670"/>
                </a:lnTo>
                <a:lnTo>
                  <a:pt x="3246239" y="1286670"/>
                </a:lnTo>
                <a:lnTo>
                  <a:pt x="3001135" y="1734048"/>
                </a:lnTo>
                <a:lnTo>
                  <a:pt x="2497029" y="1734048"/>
                </a:lnTo>
                <a:lnTo>
                  <a:pt x="2227921" y="1274036"/>
                </a:lnTo>
                <a:lnTo>
                  <a:pt x="1498168" y="1274036"/>
                </a:lnTo>
                <a:lnTo>
                  <a:pt x="985470" y="2182310"/>
                </a:lnTo>
                <a:lnTo>
                  <a:pt x="998104" y="2763485"/>
                </a:lnTo>
                <a:lnTo>
                  <a:pt x="1323436" y="3233478"/>
                </a:lnTo>
                <a:lnTo>
                  <a:pt x="1704231" y="3233478"/>
                </a:lnTo>
                <a:lnTo>
                  <a:pt x="1841439" y="3054072"/>
                </a:lnTo>
                <a:lnTo>
                  <a:pt x="2888059" y="3054072"/>
                </a:lnTo>
                <a:lnTo>
                  <a:pt x="3121791" y="3479213"/>
                </a:lnTo>
                <a:lnTo>
                  <a:pt x="3121791" y="4018947"/>
                </a:lnTo>
                <a:lnTo>
                  <a:pt x="3308400" y="4339225"/>
                </a:lnTo>
                <a:lnTo>
                  <a:pt x="3308400" y="4666958"/>
                </a:lnTo>
                <a:lnTo>
                  <a:pt x="3643332" y="5227159"/>
                </a:lnTo>
                <a:lnTo>
                  <a:pt x="3643332" y="5573716"/>
                </a:lnTo>
                <a:lnTo>
                  <a:pt x="3866074" y="5864303"/>
                </a:lnTo>
                <a:lnTo>
                  <a:pt x="4054577" y="5864303"/>
                </a:lnTo>
                <a:lnTo>
                  <a:pt x="4204672" y="5616293"/>
                </a:lnTo>
                <a:lnTo>
                  <a:pt x="4204672" y="5371063"/>
                </a:lnTo>
                <a:lnTo>
                  <a:pt x="4680603" y="4609724"/>
                </a:lnTo>
                <a:lnTo>
                  <a:pt x="4684646" y="4017179"/>
                </a:lnTo>
                <a:lnTo>
                  <a:pt x="4956281" y="3560957"/>
                </a:lnTo>
                <a:lnTo>
                  <a:pt x="5339856" y="3559441"/>
                </a:lnTo>
                <a:lnTo>
                  <a:pt x="5613009" y="3098544"/>
                </a:lnTo>
                <a:lnTo>
                  <a:pt x="4927349" y="3096017"/>
                </a:lnTo>
                <a:lnTo>
                  <a:pt x="4568411" y="2507768"/>
                </a:lnTo>
                <a:lnTo>
                  <a:pt x="4582687" y="2127225"/>
                </a:lnTo>
                <a:lnTo>
                  <a:pt x="4252934" y="1643207"/>
                </a:lnTo>
                <a:lnTo>
                  <a:pt x="3444344" y="1638786"/>
                </a:lnTo>
                <a:lnTo>
                  <a:pt x="3194438" y="2076941"/>
                </a:lnTo>
                <a:lnTo>
                  <a:pt x="2278710" y="2076941"/>
                </a:lnTo>
                <a:lnTo>
                  <a:pt x="2053568" y="1657105"/>
                </a:lnTo>
                <a:lnTo>
                  <a:pt x="1715602" y="1657105"/>
                </a:lnTo>
                <a:lnTo>
                  <a:pt x="1365381" y="2321286"/>
                </a:lnTo>
                <a:lnTo>
                  <a:pt x="1372331" y="2653694"/>
                </a:lnTo>
                <a:lnTo>
                  <a:pt x="1441818" y="2745670"/>
                </a:lnTo>
                <a:lnTo>
                  <a:pt x="1553125" y="2743775"/>
                </a:lnTo>
                <a:lnTo>
                  <a:pt x="1649399" y="2662411"/>
                </a:lnTo>
                <a:lnTo>
                  <a:pt x="3697281" y="2663801"/>
                </a:lnTo>
                <a:lnTo>
                  <a:pt x="3898038" y="2270370"/>
                </a:lnTo>
                <a:lnTo>
                  <a:pt x="3931141" y="2270370"/>
                </a:lnTo>
                <a:lnTo>
                  <a:pt x="3994312" y="2353504"/>
                </a:lnTo>
                <a:lnTo>
                  <a:pt x="3994312" y="2771317"/>
                </a:lnTo>
                <a:lnTo>
                  <a:pt x="4377887" y="3414653"/>
                </a:lnTo>
                <a:lnTo>
                  <a:pt x="4099303" y="3832466"/>
                </a:lnTo>
                <a:lnTo>
                  <a:pt x="4091595" y="4456471"/>
                </a:lnTo>
                <a:lnTo>
                  <a:pt x="3969297" y="4641815"/>
                </a:lnTo>
                <a:lnTo>
                  <a:pt x="3858620" y="4455966"/>
                </a:lnTo>
                <a:lnTo>
                  <a:pt x="3858620" y="4076939"/>
                </a:lnTo>
                <a:lnTo>
                  <a:pt x="3720781" y="3851165"/>
                </a:lnTo>
                <a:lnTo>
                  <a:pt x="3720781" y="3321665"/>
                </a:lnTo>
                <a:lnTo>
                  <a:pt x="3556536" y="3043712"/>
                </a:lnTo>
                <a:lnTo>
                  <a:pt x="3728487" y="3043712"/>
                </a:lnTo>
                <a:lnTo>
                  <a:pt x="3946176" y="3385973"/>
                </a:lnTo>
                <a:lnTo>
                  <a:pt x="3779276" y="3638658"/>
                </a:lnTo>
                <a:lnTo>
                  <a:pt x="3779276" y="3763104"/>
                </a:lnTo>
                <a:lnTo>
                  <a:pt x="3994058" y="3763104"/>
                </a:lnTo>
                <a:lnTo>
                  <a:pt x="3994058" y="3703345"/>
                </a:lnTo>
                <a:lnTo>
                  <a:pt x="4202144" y="3389005"/>
                </a:lnTo>
                <a:lnTo>
                  <a:pt x="3846365" y="2829562"/>
                </a:lnTo>
                <a:lnTo>
                  <a:pt x="3180036" y="2829562"/>
                </a:lnTo>
                <a:lnTo>
                  <a:pt x="3505368" y="3380540"/>
                </a:lnTo>
                <a:lnTo>
                  <a:pt x="3505368" y="3911178"/>
                </a:lnTo>
                <a:lnTo>
                  <a:pt x="3643206" y="4136952"/>
                </a:lnTo>
                <a:lnTo>
                  <a:pt x="3643206" y="4514083"/>
                </a:lnTo>
                <a:lnTo>
                  <a:pt x="3959062" y="5043836"/>
                </a:lnTo>
                <a:lnTo>
                  <a:pt x="4305619" y="4522043"/>
                </a:lnTo>
                <a:lnTo>
                  <a:pt x="4313199" y="3898291"/>
                </a:lnTo>
                <a:lnTo>
                  <a:pt x="4631708" y="3420464"/>
                </a:lnTo>
                <a:lnTo>
                  <a:pt x="4209093" y="2712442"/>
                </a:lnTo>
                <a:lnTo>
                  <a:pt x="4209093" y="2281616"/>
                </a:lnTo>
                <a:lnTo>
                  <a:pt x="4037899" y="2055968"/>
                </a:lnTo>
                <a:lnTo>
                  <a:pt x="3766642" y="2055968"/>
                </a:lnTo>
                <a:lnTo>
                  <a:pt x="3566390" y="2448766"/>
                </a:lnTo>
                <a:lnTo>
                  <a:pt x="1582816" y="2447629"/>
                </a:lnTo>
                <a:lnTo>
                  <a:pt x="1581300" y="2371823"/>
                </a:lnTo>
                <a:lnTo>
                  <a:pt x="1844598" y="1871382"/>
                </a:lnTo>
                <a:lnTo>
                  <a:pt x="1924951" y="1871382"/>
                </a:lnTo>
                <a:lnTo>
                  <a:pt x="2150220" y="2291216"/>
                </a:lnTo>
                <a:lnTo>
                  <a:pt x="3319265" y="2291216"/>
                </a:lnTo>
                <a:lnTo>
                  <a:pt x="3568665" y="1853820"/>
                </a:lnTo>
                <a:lnTo>
                  <a:pt x="4139353" y="1856852"/>
                </a:lnTo>
                <a:lnTo>
                  <a:pt x="4365758" y="2189259"/>
                </a:lnTo>
                <a:lnTo>
                  <a:pt x="4351733" y="2563864"/>
                </a:lnTo>
                <a:lnTo>
                  <a:pt x="4806566" y="3310294"/>
                </a:lnTo>
                <a:lnTo>
                  <a:pt x="5236761" y="3311936"/>
                </a:lnTo>
                <a:lnTo>
                  <a:pt x="5217179" y="3344912"/>
                </a:lnTo>
                <a:lnTo>
                  <a:pt x="4833982" y="3346301"/>
                </a:lnTo>
                <a:lnTo>
                  <a:pt x="4470243" y="3957166"/>
                </a:lnTo>
                <a:lnTo>
                  <a:pt x="4466200" y="4547185"/>
                </a:lnTo>
                <a:lnTo>
                  <a:pt x="3989889" y="5309408"/>
                </a:lnTo>
                <a:lnTo>
                  <a:pt x="3989889" y="5556786"/>
                </a:lnTo>
                <a:lnTo>
                  <a:pt x="3950345" y="5622106"/>
                </a:lnTo>
                <a:lnTo>
                  <a:pt x="3857736" y="5501448"/>
                </a:lnTo>
                <a:lnTo>
                  <a:pt x="3857736" y="5168410"/>
                </a:lnTo>
                <a:lnTo>
                  <a:pt x="3522802" y="4608082"/>
                </a:lnTo>
                <a:lnTo>
                  <a:pt x="3522802" y="4281108"/>
                </a:lnTo>
                <a:lnTo>
                  <a:pt x="3336195" y="3960830"/>
                </a:lnTo>
                <a:lnTo>
                  <a:pt x="3336195" y="3424002"/>
                </a:lnTo>
                <a:lnTo>
                  <a:pt x="3015158" y="2839290"/>
                </a:lnTo>
                <a:lnTo>
                  <a:pt x="1735312" y="2839290"/>
                </a:lnTo>
                <a:lnTo>
                  <a:pt x="1598231" y="3018316"/>
                </a:lnTo>
                <a:lnTo>
                  <a:pt x="1435880" y="3018316"/>
                </a:lnTo>
                <a:lnTo>
                  <a:pt x="1210865" y="2693869"/>
                </a:lnTo>
                <a:lnTo>
                  <a:pt x="1201263" y="2236638"/>
                </a:lnTo>
                <a:lnTo>
                  <a:pt x="1623246" y="1488944"/>
                </a:lnTo>
                <a:lnTo>
                  <a:pt x="2104483" y="1488944"/>
                </a:lnTo>
                <a:lnTo>
                  <a:pt x="2373593" y="1948955"/>
                </a:lnTo>
                <a:lnTo>
                  <a:pt x="3128235" y="1948955"/>
                </a:lnTo>
                <a:lnTo>
                  <a:pt x="3373339" y="1501578"/>
                </a:lnTo>
                <a:lnTo>
                  <a:pt x="4288437" y="1501578"/>
                </a:lnTo>
                <a:lnTo>
                  <a:pt x="4698165" y="2067717"/>
                </a:lnTo>
                <a:lnTo>
                  <a:pt x="4697532" y="2487932"/>
                </a:lnTo>
                <a:lnTo>
                  <a:pt x="4999743" y="3007199"/>
                </a:lnTo>
                <a:lnTo>
                  <a:pt x="5779529" y="3007199"/>
                </a:lnTo>
                <a:lnTo>
                  <a:pt x="5412124" y="3649776"/>
                </a:lnTo>
                <a:lnTo>
                  <a:pt x="5117999" y="3646618"/>
                </a:lnTo>
                <a:lnTo>
                  <a:pt x="4820842" y="4115347"/>
                </a:lnTo>
                <a:lnTo>
                  <a:pt x="4820842" y="4653691"/>
                </a:lnTo>
                <a:lnTo>
                  <a:pt x="4308777" y="5456344"/>
                </a:lnTo>
                <a:lnTo>
                  <a:pt x="4308777" y="5746173"/>
                </a:lnTo>
                <a:lnTo>
                  <a:pt x="4126971" y="6048637"/>
                </a:lnTo>
                <a:lnTo>
                  <a:pt x="3777634" y="6046490"/>
                </a:lnTo>
                <a:lnTo>
                  <a:pt x="3482119" y="5698668"/>
                </a:lnTo>
                <a:lnTo>
                  <a:pt x="3482119" y="5258366"/>
                </a:lnTo>
                <a:lnTo>
                  <a:pt x="3169549" y="4689826"/>
                </a:lnTo>
                <a:lnTo>
                  <a:pt x="3170560" y="4345543"/>
                </a:lnTo>
                <a:lnTo>
                  <a:pt x="2984458" y="4021474"/>
                </a:lnTo>
                <a:lnTo>
                  <a:pt x="2984458" y="3498544"/>
                </a:lnTo>
                <a:lnTo>
                  <a:pt x="2842701" y="3244975"/>
                </a:lnTo>
                <a:lnTo>
                  <a:pt x="1857863" y="3244975"/>
                </a:lnTo>
                <a:lnTo>
                  <a:pt x="1775615" y="3387615"/>
                </a:lnTo>
                <a:lnTo>
                  <a:pt x="1225520" y="3387615"/>
                </a:lnTo>
                <a:lnTo>
                  <a:pt x="857360" y="2815285"/>
                </a:lnTo>
                <a:lnTo>
                  <a:pt x="857360" y="2118254"/>
                </a:lnTo>
                <a:lnTo>
                  <a:pt x="1444599" y="1131901"/>
                </a:lnTo>
                <a:lnTo>
                  <a:pt x="2327351" y="1131901"/>
                </a:lnTo>
                <a:lnTo>
                  <a:pt x="2561211" y="1518003"/>
                </a:lnTo>
                <a:lnTo>
                  <a:pt x="2943775" y="1515476"/>
                </a:lnTo>
                <a:lnTo>
                  <a:pt x="3154640" y="1131901"/>
                </a:lnTo>
                <a:lnTo>
                  <a:pt x="9701445" y="1131901"/>
                </a:lnTo>
                <a:lnTo>
                  <a:pt x="9701445" y="917119"/>
                </a:lnTo>
                <a:lnTo>
                  <a:pt x="3027541" y="917119"/>
                </a:lnTo>
                <a:lnTo>
                  <a:pt x="2816548" y="1301452"/>
                </a:lnTo>
                <a:lnTo>
                  <a:pt x="2681994" y="1302336"/>
                </a:lnTo>
                <a:lnTo>
                  <a:pt x="2448388" y="917119"/>
                </a:lnTo>
                <a:close/>
                <a:moveTo>
                  <a:pt x="0" y="0"/>
                </a:moveTo>
                <a:lnTo>
                  <a:pt x="11413612" y="0"/>
                </a:lnTo>
                <a:lnTo>
                  <a:pt x="12183186" y="0"/>
                </a:lnTo>
                <a:lnTo>
                  <a:pt x="12196437" y="0"/>
                </a:lnTo>
                <a:lnTo>
                  <a:pt x="12196437" y="6880472"/>
                </a:lnTo>
                <a:lnTo>
                  <a:pt x="12183186" y="6880472"/>
                </a:lnTo>
                <a:lnTo>
                  <a:pt x="12183186" y="6880475"/>
                </a:lnTo>
                <a:lnTo>
                  <a:pt x="0" y="6880475"/>
                </a:lnTo>
                <a:close/>
              </a:path>
            </a:pathLst>
          </a:custGeom>
          <a:solidFill>
            <a:schemeClr val="tx1">
              <a:alpha val="47014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843402-A652-0626-A8DB-22E4421DA7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  <p:sp>
        <p:nvSpPr>
          <p:cNvPr id="8" name="Title 520">
            <a:extLst>
              <a:ext uri="{FF2B5EF4-FFF2-40B4-BE49-F238E27FC236}">
                <a16:creationId xmlns:a16="http://schemas.microsoft.com/office/drawing/2014/main" id="{1A09CA01-0ADA-3DAF-328F-05C2F7F9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1293536"/>
            <a:ext cx="11811000" cy="252889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GB" sz="1800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iCLM</a:t>
            </a:r>
            <a:r>
              <a:rPr lang="en-GB" sz="1800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HQ 926/TPT</a:t>
            </a:r>
            <a:br>
              <a:rPr lang="en-ZA" sz="800" dirty="0">
                <a:solidFill>
                  <a:schemeClr val="tx1"/>
                </a:solidFill>
                <a:latin typeface="+mj-lt"/>
              </a:rPr>
            </a:br>
            <a:r>
              <a:rPr lang="en-GB" sz="1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CUSTOM DESIGN, SUPPLY, INSTALLATION, CONFIGURATION, TESTING AND COMMISSIONING OF A FUEL MANAGEMENT SYSTEM FOR TRANSNET SOC LIMITED (REG. NO. 1990/000900/30) OPERATING AS TRANSNET PORT TERMINALS (HEREINAFTER REFERRED TO AS “TPT”), AT THE RICHARD’S BAY, DURBAN, EASTERN CAPE AND WESTERN CAPE TERMINALS FOR A PERIOD OF 60 MONTHS.</a:t>
            </a:r>
            <a:endParaRPr lang="en-ZA" sz="1800" dirty="0">
              <a:solidFill>
                <a:schemeClr val="bg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521">
            <a:extLst>
              <a:ext uri="{FF2B5EF4-FFF2-40B4-BE49-F238E27FC236}">
                <a16:creationId xmlns:a16="http://schemas.microsoft.com/office/drawing/2014/main" id="{BC39DE65-9279-FA4D-3A5A-C17A237275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9855" y="3575149"/>
            <a:ext cx="4622573" cy="930236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Presented By: Hlengiwe Zulu</a:t>
            </a:r>
          </a:p>
        </p:txBody>
      </p:sp>
    </p:spTree>
    <p:extLst>
      <p:ext uri="{BB962C8B-B14F-4D97-AF65-F5344CB8AC3E}">
        <p14:creationId xmlns:p14="http://schemas.microsoft.com/office/powerpoint/2010/main" val="327668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D67AB93-ED85-B750-50F4-E7B5B17E4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Graphic 64">
            <a:extLst>
              <a:ext uri="{FF2B5EF4-FFF2-40B4-BE49-F238E27FC236}">
                <a16:creationId xmlns:a16="http://schemas.microsoft.com/office/drawing/2014/main" id="{C37055A3-0518-9A8A-0C04-027C6CE6C9F7}"/>
              </a:ext>
            </a:extLst>
          </p:cNvPr>
          <p:cNvSpPr/>
          <p:nvPr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938AFD7-9AAD-E832-42B0-CA139FBC7801}"/>
              </a:ext>
            </a:extLst>
          </p:cNvPr>
          <p:cNvSpPr/>
          <p:nvPr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D35E6F-C541-D374-FB49-03D8E64073E3}"/>
              </a:ext>
            </a:extLst>
          </p:cNvPr>
          <p:cNvSpPr/>
          <p:nvPr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D65CF5-D76E-45E1-818D-9A8AC32524F3}" type="slidenum">
              <a:rPr kumimoji="0" lang="en-ZA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7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D190C1-ADE5-D0B0-A729-9F1FFB8847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88721522-904E-C10D-6BB9-4F08DABF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106234"/>
            <a:ext cx="10079725" cy="461665"/>
          </a:xfrm>
        </p:spPr>
        <p:txBody>
          <a:bodyPr/>
          <a:lstStyle/>
          <a:p>
            <a:r>
              <a:rPr lang="en-ZA" dirty="0"/>
              <a:t>AGENDA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9EDC9F0-B0A5-FB40-4BFE-6EF31A2F2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05898"/>
              </p:ext>
            </p:extLst>
          </p:nvPr>
        </p:nvGraphicFramePr>
        <p:xfrm>
          <a:off x="456630" y="923680"/>
          <a:ext cx="9027885" cy="5300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295">
                  <a:extLst>
                    <a:ext uri="{9D8B030D-6E8A-4147-A177-3AD203B41FA5}">
                      <a16:colId xmlns:a16="http://schemas.microsoft.com/office/drawing/2014/main" val="731700326"/>
                    </a:ext>
                  </a:extLst>
                </a:gridCol>
                <a:gridCol w="3009295">
                  <a:extLst>
                    <a:ext uri="{9D8B030D-6E8A-4147-A177-3AD203B41FA5}">
                      <a16:colId xmlns:a16="http://schemas.microsoft.com/office/drawing/2014/main" val="3552145917"/>
                    </a:ext>
                  </a:extLst>
                </a:gridCol>
                <a:gridCol w="3009295">
                  <a:extLst>
                    <a:ext uri="{9D8B030D-6E8A-4147-A177-3AD203B41FA5}">
                      <a16:colId xmlns:a16="http://schemas.microsoft.com/office/drawing/2014/main" val="818067789"/>
                    </a:ext>
                  </a:extLst>
                </a:gridCol>
              </a:tblGrid>
              <a:tr h="511132">
                <a:tc>
                  <a:txBody>
                    <a:bodyPr/>
                    <a:lstStyle/>
                    <a:p>
                      <a:r>
                        <a:rPr lang="en-ZA" dirty="0"/>
                        <a:t>Agenda Point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Time Allocated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Presenter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55617"/>
                  </a:ext>
                </a:extLst>
              </a:tr>
              <a:tr h="582782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dirty="0">
                          <a:latin typeface="+mn-lt"/>
                        </a:rPr>
                        <a:t>Welcome and introduction</a:t>
                      </a:r>
                    </a:p>
                    <a:p>
                      <a:endParaRPr lang="en-ZA" sz="18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9173" rtl="0" eaLnBrk="1" latinLnBrk="0" hangingPunct="1"/>
                      <a:r>
                        <a:rPr lang="en-Z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dirty="0">
                          <a:latin typeface="+mn-lt"/>
                        </a:rPr>
                        <a:t>TPT Team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567706"/>
                  </a:ext>
                </a:extLst>
              </a:tr>
              <a:tr h="764251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ZA" sz="1800" dirty="0">
                          <a:latin typeface="+mn-lt"/>
                        </a:rPr>
                        <a:t>Session rules of engagement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ZA" sz="1800" dirty="0">
                          <a:latin typeface="+mn-lt"/>
                        </a:rPr>
                        <a:t>2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dirty="0">
                          <a:latin typeface="+mn-lt"/>
                        </a:rPr>
                        <a:t>Hlengiwe Zulu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883581"/>
                  </a:ext>
                </a:extLst>
              </a:tr>
              <a:tr h="764251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ZA" sz="1800" dirty="0">
                          <a:latin typeface="+mn-lt"/>
                        </a:rPr>
                        <a:t>Procurement process briefing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ZA" sz="1800" dirty="0">
                          <a:latin typeface="+mn-lt"/>
                        </a:rPr>
                        <a:t>15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dirty="0">
                          <a:latin typeface="+mn-lt"/>
                        </a:rPr>
                        <a:t>Hlengiwe Zulu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55876"/>
                  </a:ext>
                </a:extLst>
              </a:tr>
              <a:tr h="764251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800" dirty="0">
                          <a:latin typeface="+mn-lt"/>
                        </a:rPr>
                        <a:t>SD – Transformational objectives </a:t>
                      </a:r>
                      <a:endParaRPr lang="en-ZA" sz="18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ZA" sz="1800" dirty="0">
                          <a:latin typeface="+mn-lt"/>
                        </a:rPr>
                        <a:t>10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800" dirty="0">
                          <a:latin typeface="+mn-lt"/>
                        </a:rPr>
                        <a:t>Dudu Sibiya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396572"/>
                  </a:ext>
                </a:extLst>
              </a:tr>
              <a:tr h="764251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800" dirty="0">
                          <a:latin typeface="+mn-lt"/>
                        </a:rPr>
                        <a:t>Technical Scope</a:t>
                      </a:r>
                      <a:r>
                        <a:rPr lang="en-US" sz="1800" baseline="0" dirty="0">
                          <a:latin typeface="+mn-lt"/>
                        </a:rPr>
                        <a:t> &amp; requirements</a:t>
                      </a:r>
                      <a:endParaRPr lang="en-ZA" sz="18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ZA" sz="1800" dirty="0">
                          <a:latin typeface="+mn-lt"/>
                        </a:rPr>
                        <a:t>40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779173" rtl="0" eaLnBrk="1" latinLnBrk="0" hangingPunct="1"/>
                      <a:r>
                        <a:rPr lang="en-Z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Sphamandla Mathonsi/ Nosipho Bhengu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884513"/>
                  </a:ext>
                </a:extLst>
              </a:tr>
              <a:tr h="1091788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800" dirty="0">
                          <a:latin typeface="+mn-lt"/>
                        </a:rPr>
                        <a:t>Questions and closing</a:t>
                      </a:r>
                    </a:p>
                    <a:p>
                      <a:pPr algn="l"/>
                      <a:endParaRPr lang="en-US" sz="1800" dirty="0">
                        <a:latin typeface="+mn-lt"/>
                      </a:endParaRPr>
                    </a:p>
                    <a:p>
                      <a:pPr algn="l"/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ZA" sz="1800" dirty="0">
                          <a:latin typeface="+mn-lt"/>
                        </a:rPr>
                        <a:t>15 minutes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779173" rtl="0" eaLnBrk="1" latinLnBrk="0" hangingPunct="1"/>
                      <a:r>
                        <a:rPr lang="en-Z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264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1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CAEE95CE-0534-BB78-0583-46700DCC5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27" y="353868"/>
            <a:ext cx="10822684" cy="523220"/>
          </a:xfrm>
        </p:spPr>
        <p:txBody>
          <a:bodyPr/>
          <a:lstStyle/>
          <a:p>
            <a:r>
              <a:rPr lang="en-ZA" dirty="0">
                <a:latin typeface="+mn-lt"/>
              </a:rPr>
              <a:t>SESSION RULES OF ENGAGEMENT</a:t>
            </a:r>
            <a:endParaRPr lang="en-US" dirty="0"/>
          </a:p>
        </p:txBody>
      </p:sp>
      <p:sp>
        <p:nvSpPr>
          <p:cNvPr id="30" name="Subtitle 29">
            <a:extLst>
              <a:ext uri="{FF2B5EF4-FFF2-40B4-BE49-F238E27FC236}">
                <a16:creationId xmlns:a16="http://schemas.microsoft.com/office/drawing/2014/main" id="{2F56EA8E-0941-B701-6CDC-1D6811AC6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435" y="1001487"/>
            <a:ext cx="10822684" cy="5502646"/>
          </a:xfrm>
        </p:spPr>
        <p:txBody>
          <a:bodyPr/>
          <a:lstStyle/>
          <a:p>
            <a:pPr marL="342900" lvl="0" indent="-342900" algn="just" defTabSz="844083">
              <a:lnSpc>
                <a:spcPct val="110000"/>
              </a:lnSpc>
              <a:spcAft>
                <a:spcPts val="900"/>
              </a:spcAft>
              <a:buFont typeface="Arial" pitchFamily="34" charset="0"/>
              <a:buChar char="•"/>
            </a:pPr>
            <a:r>
              <a:rPr lang="en-ZA" dirty="0">
                <a:solidFill>
                  <a:srgbClr val="000000"/>
                </a:solidFill>
                <a:latin typeface="+mn-lt"/>
              </a:rPr>
              <a:t>This briefing session is non-compulsory </a:t>
            </a:r>
          </a:p>
          <a:p>
            <a:pPr marL="342900" lvl="0" indent="-342900" algn="just" defTabSz="844083">
              <a:lnSpc>
                <a:spcPct val="110000"/>
              </a:lnSpc>
              <a:spcAft>
                <a:spcPts val="900"/>
              </a:spcAft>
              <a:buFont typeface="Arial" pitchFamily="34" charset="0"/>
              <a:buChar char="•"/>
            </a:pPr>
            <a:r>
              <a:rPr lang="en-ZA" dirty="0">
                <a:solidFill>
                  <a:sysClr val="windowText" lastClr="000000"/>
                </a:solidFill>
                <a:latin typeface="+mn-lt"/>
              </a:rPr>
              <a:t>Bidders are requested to remain for the entire duration of the briefing session as important information pertaining to the RFP will be presented.</a:t>
            </a:r>
          </a:p>
          <a:p>
            <a:pPr marL="342900" lvl="0" indent="-342900" algn="just" defTabSz="844083">
              <a:lnSpc>
                <a:spcPct val="110000"/>
              </a:lnSpc>
              <a:spcAft>
                <a:spcPts val="900"/>
              </a:spcAft>
              <a:buFont typeface="Arial" pitchFamily="34" charset="0"/>
              <a:buChar char="•"/>
            </a:pPr>
            <a:r>
              <a:rPr lang="en-ZA" kern="0" dirty="0">
                <a:solidFill>
                  <a:srgbClr val="000000"/>
                </a:solidFill>
                <a:latin typeface="+mn-lt"/>
              </a:rPr>
              <a:t>An opportunity for Clarification questions will be provided after the briefing session</a:t>
            </a:r>
          </a:p>
          <a:p>
            <a:pPr marL="342900" indent="-342900" algn="just" defTabSz="844083">
              <a:lnSpc>
                <a:spcPct val="110000"/>
              </a:lnSpc>
              <a:spcAft>
                <a:spcPts val="900"/>
              </a:spcAft>
              <a:buFont typeface="Arial" pitchFamily="34" charset="0"/>
              <a:buChar char="•"/>
            </a:pPr>
            <a:r>
              <a:rPr kumimoji="0" lang="en-ZA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Any additional clarification questions hereafter will only be accepted by TPT until </a:t>
            </a:r>
            <a:r>
              <a:rPr kumimoji="0" lang="en-ZA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12h00 pm</a:t>
            </a:r>
            <a:r>
              <a:rPr kumimoji="0" lang="en-ZA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ZA" b="1" kern="0" dirty="0">
                <a:solidFill>
                  <a:prstClr val="black"/>
                </a:solidFill>
                <a:latin typeface="+mn-lt"/>
              </a:rPr>
              <a:t>, 27 April 2025.</a:t>
            </a:r>
            <a:endParaRPr kumimoji="0" lang="en-ZA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342900" marR="0" indent="-342900" algn="just" defTabSz="844083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/>
            </a:pPr>
            <a:r>
              <a:rPr kumimoji="0" lang="en-ZA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All communication subsequent to this briefing session must only be directed to</a:t>
            </a:r>
            <a:r>
              <a:rPr kumimoji="0" lang="en-ZA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ZA" kern="0" dirty="0">
                <a:solidFill>
                  <a:prstClr val="black"/>
                </a:solidFill>
                <a:latin typeface="+mn-lt"/>
              </a:rPr>
              <a:t>Hlengiwe Zulu</a:t>
            </a:r>
            <a:r>
              <a:rPr kumimoji="0" lang="en-ZA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ZA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ZA" u="sng" kern="0" dirty="0">
                <a:solidFill>
                  <a:srgbClr val="00B0F0"/>
                </a:solidFill>
                <a:latin typeface="+mn-lt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Hlengiwe.Zulu@transnet.net</a:t>
            </a:r>
            <a:endParaRPr lang="en-ZA" u="sng" kern="0" dirty="0">
              <a:solidFill>
                <a:srgbClr val="00B0F0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just" defTabSz="844083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/>
            </a:pPr>
            <a:r>
              <a:rPr lang="en-US" b="0" i="0" u="none" strike="noStrike" baseline="0" dirty="0">
                <a:solidFill>
                  <a:srgbClr val="000000"/>
                </a:solidFill>
                <a:latin typeface="+mn-lt"/>
              </a:rPr>
              <a:t>After the closing date of the RFP, a Respondent may only communicate with the name of delegated individual (DBAC Secretariat), at email </a:t>
            </a:r>
            <a:r>
              <a:rPr lang="en-US" u="sng" kern="0" dirty="0">
                <a:solidFill>
                  <a:srgbClr val="00B0F0"/>
                </a:solidFill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nonduduzo.mahlaba@transnet.ne</a:t>
            </a:r>
            <a:r>
              <a:rPr lang="en-US" u="sng" kern="0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+mn-lt"/>
              </a:rPr>
              <a:t>on any matter relating to its RFP Proposal.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36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5742A685-F6F4-B863-53D0-2CA3E8BAE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78" y="1132114"/>
            <a:ext cx="11142935" cy="4776444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 THE CUSTOM DESIGN, SUPPLY, INSTALLATION, CONFIGURATION, TESTING AND COMMISSIONING OF A FUEL MANAGEMENT SYSTEM FOR TRANSNET SOC LIMITED (REG. NO. 1990/000900/30) OPERATING AS TRANSNET PORT TERMINALS (HEREINAFTER REFERRED TO AS “TPT”), AT THE RICHARD’S BAY, DURBAN, EASTERN CAPE AND WESTERN CAPE TERMINALS FOR A PERIOD OF 60 MONTHS.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RFP NUMBER 			</a:t>
            </a:r>
            <a:r>
              <a:rPr lang="en-GB" sz="1800" b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iCLM</a:t>
            </a: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HQ 926/TPT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ISSUE DATE:				01 APRIL2025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CLOSING DATE:		</a:t>
            </a:r>
            <a:r>
              <a:rPr lang="en-GB" sz="1800" b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05 MAY 2025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CLOSING TIME:			12:00 PM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BID VALIDITY PERIOD:		180 Business Days from Closing Date</a:t>
            </a:r>
            <a:endParaRPr lang="en-ZA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600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5A7DDE8A-B245-7F8D-DA6F-32478A5A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algn="ctr"/>
            <a:r>
              <a:rPr lang="en-ZA" sz="2400" dirty="0">
                <a:latin typeface="+mn-lt"/>
              </a:rPr>
              <a:t>PROCUREMENT PROCESS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6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14">
            <a:extLst>
              <a:ext uri="{FF2B5EF4-FFF2-40B4-BE49-F238E27FC236}">
                <a16:creationId xmlns:a16="http://schemas.microsoft.com/office/drawing/2014/main" id="{7D1BD6F1-AD5A-E95C-167A-0A03E17C2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951" y="1153885"/>
            <a:ext cx="11077620" cy="5072743"/>
          </a:xfrm>
        </p:spPr>
        <p:txBody>
          <a:bodyPr/>
          <a:lstStyle/>
          <a:p>
            <a:pPr marL="342900" lvl="0" indent="-342900" algn="just">
              <a:lnSpc>
                <a:spcPct val="150000"/>
              </a:lnSpc>
              <a:spcBef>
                <a:spcPts val="300"/>
              </a:spcBef>
              <a:buFont typeface="+mj-lt"/>
              <a:buAutoNum type="alphaLcParenR"/>
            </a:pPr>
            <a:r>
              <a:rPr lang="en-ZA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Transnet e-Tender Submission Portal can be accessed as follows: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lphaLcParenR"/>
            </a:pPr>
            <a:r>
              <a:rPr lang="en-ZA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Log on to the Transnet </a:t>
            </a:r>
            <a:r>
              <a:rPr lang="en-GB" sz="200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eTenders</a:t>
            </a:r>
            <a:r>
              <a:rPr lang="en-GB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 platform</a:t>
            </a:r>
            <a:r>
              <a:rPr lang="en-ZA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website/</a:t>
            </a: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Portal</a:t>
            </a:r>
            <a:r>
              <a:rPr lang="en-ZA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(</a:t>
            </a:r>
            <a:r>
              <a:rPr lang="en-GB" sz="2000" u="sng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transnetetenders.azurewebsites.net</a:t>
            </a:r>
            <a:r>
              <a:rPr lang="en-GB" sz="2000" u="sng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on “ADVERTISED TENDERS” to view advertised tenders;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on “SIGN IN/REGISTER –</a:t>
            </a:r>
            <a:r>
              <a:rPr lang="en-GB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register new bidder information and ensure that </a:t>
            </a: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all mandatory information is completed) OR;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sign in if already registered;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Toggle (click to switch) the “Log an Intent” button to submit a bid;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Submit bid documents by uploading them into the system against each tender selected.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59D17A4A-8EAE-CD9B-03DB-9625021FC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algn="ctr"/>
            <a:r>
              <a:rPr lang="en-ZA" dirty="0">
                <a:latin typeface="+mn-lt"/>
              </a:rPr>
              <a:t>PROPOSAL</a:t>
            </a:r>
            <a:r>
              <a:rPr lang="en-ZA" sz="18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dirty="0">
                <a:latin typeface="+mn-lt"/>
              </a:rPr>
              <a:t>SUBMISSION</a:t>
            </a:r>
          </a:p>
        </p:txBody>
      </p:sp>
    </p:spTree>
    <p:extLst>
      <p:ext uri="{BB962C8B-B14F-4D97-AF65-F5344CB8AC3E}">
        <p14:creationId xmlns:p14="http://schemas.microsoft.com/office/powerpoint/2010/main" val="3517031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8718FF1-6780-CDE8-6767-2BD8519A75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3474" y="1023258"/>
            <a:ext cx="11679926" cy="4656818"/>
          </a:xfrm>
        </p:spPr>
        <p:txBody>
          <a:bodyPr/>
          <a:lstStyle/>
          <a:p>
            <a:pPr marL="342900" lvl="0" indent="-342900" algn="just">
              <a:lnSpc>
                <a:spcPct val="150000"/>
              </a:lnSpc>
              <a:spcBef>
                <a:spcPts val="300"/>
              </a:spcBef>
              <a:buFont typeface="+mj-lt"/>
              <a:buAutoNum type="alphaLcParenR"/>
            </a:pPr>
            <a:r>
              <a:rPr lang="en-GB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late submissions will be accepted. </a:t>
            </a:r>
          </a:p>
          <a:p>
            <a:pPr marL="342900" lvl="0" indent="-342900" algn="just">
              <a:lnSpc>
                <a:spcPct val="150000"/>
              </a:lnSpc>
              <a:spcBef>
                <a:spcPts val="300"/>
              </a:spcBef>
              <a:buFont typeface="+mj-lt"/>
              <a:buAutoNum type="alphaLcParenR"/>
            </a:pPr>
            <a:r>
              <a:rPr lang="en-GB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Each company must register its own profile using its company details and use the corresponding registered profile to log an intent to bid as well as submitting any bid.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300"/>
              </a:spcBef>
              <a:buFont typeface="+mj-lt"/>
              <a:buAutoNum type="alphaLcParenR" startAt="10"/>
            </a:pPr>
            <a:r>
              <a:rPr lang="en-GB" sz="2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In case of a Joint Venture, any of the parties/companies to the Joint Venture may use its registered profile to submit a bid on behalf of the Joint Venture.</a:t>
            </a:r>
            <a:endParaRPr lang="en-ZA" sz="2000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55EA5D44-3583-C8C7-8875-F61F70A9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algn="ctr"/>
            <a:r>
              <a:rPr lang="en-ZA" dirty="0">
                <a:latin typeface="+mn-lt"/>
              </a:rPr>
              <a:t>PROPOSAL</a:t>
            </a:r>
            <a:r>
              <a:rPr lang="en-ZA" sz="18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dirty="0">
                <a:latin typeface="+mn-lt"/>
              </a:rPr>
              <a:t>SUBMISSION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DC99868-94D2-58DB-A00D-08C36A63E9CF}"/>
              </a:ext>
            </a:extLst>
          </p:cNvPr>
          <p:cNvSpPr txBox="1">
            <a:spLocks/>
          </p:cNvSpPr>
          <p:nvPr/>
        </p:nvSpPr>
        <p:spPr>
          <a:xfrm>
            <a:off x="9746663" y="1777999"/>
            <a:ext cx="3376055" cy="3902075"/>
          </a:xfrm>
          <a:prstGeom prst="rect">
            <a:avLst/>
          </a:prstGeom>
        </p:spPr>
        <p:txBody>
          <a:bodyPr/>
          <a:lstStyle>
            <a:lvl1pPr marL="0" indent="0" algn="l" defTabSz="779173" rtl="0" eaLnBrk="1" latinLnBrk="0" hangingPunct="1">
              <a:lnSpc>
                <a:spcPct val="150000"/>
              </a:lnSpc>
              <a:spcBef>
                <a:spcPts val="1023"/>
              </a:spcBef>
              <a:spcAft>
                <a:spcPts val="341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+mn-cs"/>
              </a:defRPr>
            </a:lvl1pPr>
            <a:lvl2pPr marL="86575" indent="0" algn="l" defTabSz="779173" rtl="0" eaLnBrk="1" latinLnBrk="0" hangingPunct="1">
              <a:lnSpc>
                <a:spcPct val="110000"/>
              </a:lnSpc>
              <a:spcBef>
                <a:spcPts val="171"/>
              </a:spcBef>
              <a:spcAft>
                <a:spcPts val="171"/>
              </a:spcAft>
              <a:buFont typeface="Arial" pitchFamily="34" charset="0"/>
              <a:buNone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+mn-cs"/>
              </a:defRPr>
            </a:lvl2pPr>
            <a:lvl3pPr marL="370647" indent="0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+mn-cs"/>
              </a:defRPr>
            </a:lvl3pPr>
            <a:lvl4pPr marL="608728" indent="0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+mn-cs"/>
              </a:defRPr>
            </a:lvl4pPr>
            <a:lvl5pPr marL="921209" indent="0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+mn-cs"/>
              </a:defRPr>
            </a:lvl5pPr>
            <a:lvl6pPr marL="2142725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312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98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84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6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0A0263A7-C2D0-8572-E914-238671BA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04542"/>
            <a:ext cx="10079725" cy="462053"/>
          </a:xfrm>
        </p:spPr>
        <p:txBody>
          <a:bodyPr/>
          <a:lstStyle/>
          <a:p>
            <a:pPr algn="ctr"/>
            <a:r>
              <a:rPr lang="en-GB" sz="18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EVALUATION METHODOLOGY </a:t>
            </a:r>
            <a:br>
              <a:rPr lang="en-ZA" sz="18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F9613A-800F-07BA-3142-0CD1F0D56225}"/>
              </a:ext>
            </a:extLst>
          </p:cNvPr>
          <p:cNvGrpSpPr/>
          <p:nvPr/>
        </p:nvGrpSpPr>
        <p:grpSpPr>
          <a:xfrm>
            <a:off x="283474" y="634166"/>
            <a:ext cx="11124754" cy="5912413"/>
            <a:chOff x="-240361" y="59617"/>
            <a:chExt cx="10023882" cy="457783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903E349-E43A-3B2C-AE8E-B5B0812E1593}"/>
                </a:ext>
              </a:extLst>
            </p:cNvPr>
            <p:cNvSpPr/>
            <p:nvPr/>
          </p:nvSpPr>
          <p:spPr>
            <a:xfrm>
              <a:off x="-240361" y="99865"/>
              <a:ext cx="9871725" cy="39764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ZA" sz="1100"/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0F37379A-02C5-32D2-9FE8-4F884FF34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1397" y="524733"/>
              <a:ext cx="807494" cy="24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Step 2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FF088E71-1311-88DF-237B-BC2D287F2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9384" y="754368"/>
              <a:ext cx="1816565" cy="481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 fontAlgn="base"/>
              <a:r>
                <a:rPr lang="en-ZA" sz="1100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Administrative  &amp; Substantive responsiveness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A6AA01FC-B014-0CCD-2985-3882115CF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2338" y="861921"/>
              <a:ext cx="1407656" cy="481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Weighted scoring / 100***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7" name="AutoShape 13">
              <a:extLst>
                <a:ext uri="{FF2B5EF4-FFF2-40B4-BE49-F238E27FC236}">
                  <a16:creationId xmlns:a16="http://schemas.microsoft.com/office/drawing/2014/main" id="{67EA27A8-3E62-A113-1977-61BA3AD85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60" y="1820860"/>
              <a:ext cx="470149" cy="577086"/>
            </a:xfrm>
            <a:prstGeom prst="flowChartMultidocumen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E5B8B7"/>
                </a:gs>
              </a:gsLst>
              <a:lin ang="54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endParaRPr lang="en-ZA" sz="1100"/>
            </a:p>
          </p:txBody>
        </p:sp>
        <p:sp>
          <p:nvSpPr>
            <p:cNvPr id="8" name="AutoShape 15">
              <a:extLst>
                <a:ext uri="{FF2B5EF4-FFF2-40B4-BE49-F238E27FC236}">
                  <a16:creationId xmlns:a16="http://schemas.microsoft.com/office/drawing/2014/main" id="{BB13386C-7BA8-A8C7-B8E2-DFA32D6022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171260">
              <a:off x="996305" y="1677694"/>
              <a:ext cx="236680" cy="655348"/>
            </a:xfrm>
            <a:prstGeom prst="lightningBolt">
              <a:avLst/>
            </a:prstGeom>
            <a:solidFill>
              <a:srgbClr val="FFFFFF"/>
            </a:solidFill>
            <a:ln w="63500" cmpd="thickThin">
              <a:solidFill>
                <a:srgbClr val="C0504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00"/>
            </a:p>
          </p:txBody>
        </p:sp>
        <p:sp>
          <p:nvSpPr>
            <p:cNvPr id="9" name="Right Arrow 28826">
              <a:extLst>
                <a:ext uri="{FF2B5EF4-FFF2-40B4-BE49-F238E27FC236}">
                  <a16:creationId xmlns:a16="http://schemas.microsoft.com/office/drawing/2014/main" id="{919A4198-2F31-B172-2B05-C0E232EA6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1530" y="2000251"/>
              <a:ext cx="380996" cy="288000"/>
            </a:xfrm>
            <a:prstGeom prst="rightArrow">
              <a:avLst>
                <a:gd name="adj1" fmla="val 50000"/>
                <a:gd name="adj2" fmla="val 50127"/>
              </a:avLst>
            </a:prstGeom>
            <a:solidFill>
              <a:srgbClr val="FAC090"/>
            </a:solidFill>
            <a:ln w="9525">
              <a:solidFill>
                <a:srgbClr val="321212"/>
              </a:solidFill>
              <a:miter lim="800000"/>
              <a:headEnd/>
              <a:tailEnd/>
            </a:ln>
          </p:spPr>
          <p:txBody>
            <a:bodyPr lIns="270000" anchor="ctr"/>
            <a:lstStyle/>
            <a:p>
              <a:endParaRPr lang="en-ZA" sz="1100"/>
            </a:p>
          </p:txBody>
        </p:sp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3A9BEDBD-0575-905A-79A8-EAAADB5229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041" y="1186319"/>
              <a:ext cx="1954285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Returnable documents/ schedules/ Pre-qualification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algn="ctr" fontAlgn="base"/>
              <a:r>
                <a:rPr lang="en-ZA" sz="1100" dirty="0">
                  <a:effectLst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16D2A20C-3A9D-B80F-8C5D-D570252590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0039" y="2629125"/>
              <a:ext cx="1035722" cy="676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/>
              <a:r>
                <a:rPr lang="en-ZA" sz="1100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WEIGHTED  SCORE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12B4D1-4600-0D88-E155-250846CEA956}"/>
                </a:ext>
              </a:extLst>
            </p:cNvPr>
            <p:cNvSpPr/>
            <p:nvPr/>
          </p:nvSpPr>
          <p:spPr bwMode="auto">
            <a:xfrm>
              <a:off x="2850496" y="2152032"/>
              <a:ext cx="256088" cy="1009329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ZA" sz="11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2012EA-3B20-09DB-D10F-CC647F1A5FA3}"/>
                </a:ext>
              </a:extLst>
            </p:cNvPr>
            <p:cNvSpPr/>
            <p:nvPr/>
          </p:nvSpPr>
          <p:spPr bwMode="auto">
            <a:xfrm>
              <a:off x="2850496" y="1953593"/>
              <a:ext cx="256088" cy="2323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ZA" sz="1100"/>
            </a:p>
          </p:txBody>
        </p:sp>
        <p:sp>
          <p:nvSpPr>
            <p:cNvPr id="14" name="Right Arrow 28833">
              <a:extLst>
                <a:ext uri="{FF2B5EF4-FFF2-40B4-BE49-F238E27FC236}">
                  <a16:creationId xmlns:a16="http://schemas.microsoft.com/office/drawing/2014/main" id="{96356837-B93C-2775-238A-243648B35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795" y="2037597"/>
              <a:ext cx="272545" cy="288000"/>
            </a:xfrm>
            <a:prstGeom prst="rightArrow">
              <a:avLst>
                <a:gd name="adj1" fmla="val 50000"/>
                <a:gd name="adj2" fmla="val 49905"/>
              </a:avLst>
            </a:prstGeom>
            <a:solidFill>
              <a:srgbClr val="FAC090"/>
            </a:solidFill>
            <a:ln w="9525">
              <a:solidFill>
                <a:srgbClr val="321212"/>
              </a:solidFill>
              <a:miter lim="800000"/>
              <a:headEnd/>
              <a:tailEnd/>
            </a:ln>
          </p:spPr>
          <p:txBody>
            <a:bodyPr lIns="270000" anchor="ctr"/>
            <a:lstStyle/>
            <a:p>
              <a:endParaRPr lang="en-ZA" sz="1100"/>
            </a:p>
          </p:txBody>
        </p: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57797F45-6237-EFDE-A579-80CFB4C33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1594" y="1427297"/>
              <a:ext cx="1029872" cy="599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Technical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fontAlgn="base"/>
              <a:r>
                <a:rPr lang="en-ZA" sz="1100" b="1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70 </a:t>
              </a:r>
              <a:r>
                <a:rPr lang="en-ZA" sz="1100" b="1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points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Minimum Threshold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576C37F-501A-E827-4ABD-1D2D03FEB0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287" y="504650"/>
              <a:ext cx="767767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Step 1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F77FF5-0A57-3BB0-61EC-3799DBE7F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5186" y="495815"/>
              <a:ext cx="842521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Step 4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0E72995-231C-14A8-9DAD-73501EA6D9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08681" y="197376"/>
              <a:ext cx="42974" cy="4440076"/>
            </a:xfrm>
            <a:prstGeom prst="line">
              <a:avLst/>
            </a:prstGeom>
            <a:noFill/>
            <a:ln w="222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E7991696-B637-E951-7703-4EACC9C90F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041" y="59617"/>
              <a:ext cx="2153793" cy="443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STAGE 1:</a:t>
              </a:r>
              <a:r>
                <a:rPr lang="en-ZA" sz="1100" b="1" kern="1200">
                  <a:solidFill>
                    <a:srgbClr val="000000"/>
                  </a:solidFill>
                  <a:effectLst/>
                  <a:highlight>
                    <a:srgbClr val="00FFFF"/>
                  </a:highlight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  <a:p>
              <a:pPr algn="ctr"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TEST FOR RESPONSIVENESS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BE6BDAB4-42A6-61B7-8C95-F0A59C44B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0613" y="187852"/>
              <a:ext cx="1116891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US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STAGE 2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D834E3F0-3C00-6F96-978D-90BD70F86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9423" y="197376"/>
              <a:ext cx="1229811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US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STAGE 3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77A49E-26C0-C60E-287A-5D3946C219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-74538" y="514664"/>
              <a:ext cx="9858059" cy="23014"/>
            </a:xfrm>
            <a:prstGeom prst="line">
              <a:avLst/>
            </a:prstGeom>
            <a:noFill/>
            <a:ln w="222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Right Arrow 28844">
              <a:extLst>
                <a:ext uri="{FF2B5EF4-FFF2-40B4-BE49-F238E27FC236}">
                  <a16:creationId xmlns:a16="http://schemas.microsoft.com/office/drawing/2014/main" id="{CBB09AED-2D0E-D422-C57A-1C70C35A5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6096" y="2037597"/>
              <a:ext cx="272545" cy="288000"/>
            </a:xfrm>
            <a:prstGeom prst="rightArrow">
              <a:avLst>
                <a:gd name="adj1" fmla="val 50000"/>
                <a:gd name="adj2" fmla="val 49905"/>
              </a:avLst>
            </a:prstGeom>
            <a:solidFill>
              <a:srgbClr val="FAC090"/>
            </a:solidFill>
            <a:ln w="9525">
              <a:solidFill>
                <a:srgbClr val="321212"/>
              </a:solidFill>
              <a:miter lim="800000"/>
              <a:headEnd/>
              <a:tailEnd/>
            </a:ln>
          </p:spPr>
          <p:txBody>
            <a:bodyPr lIns="270000" anchor="ctr"/>
            <a:lstStyle/>
            <a:p>
              <a:endParaRPr lang="en-ZA" sz="11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88085A2-DAD3-7082-BAF6-D9F01DEC4B17}"/>
                </a:ext>
              </a:extLst>
            </p:cNvPr>
            <p:cNvSpPr/>
            <p:nvPr/>
          </p:nvSpPr>
          <p:spPr bwMode="auto">
            <a:xfrm>
              <a:off x="7093545" y="1474533"/>
              <a:ext cx="1398766" cy="17765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Selection of the preferred bidder. 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algn="just"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 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algn="just"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(Objective criterion to justify award to someone other than the highest ranked bidder must have been stated in the bid documents and can be used at this stage, if applicable)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  <a:p>
              <a:pPr algn="just" fontAlgn="base"/>
              <a:r>
                <a:rPr lang="en-ZA" sz="1100" dirty="0">
                  <a:effectLst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26E9D2-B570-C62A-8DE0-CD96C5172D62}"/>
                </a:ext>
              </a:extLst>
            </p:cNvPr>
            <p:cNvSpPr/>
            <p:nvPr/>
          </p:nvSpPr>
          <p:spPr bwMode="auto">
            <a:xfrm>
              <a:off x="8815285" y="1677808"/>
              <a:ext cx="816078" cy="874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/>
              <a:r>
                <a:rPr lang="en-US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Award of business and conclusion of contract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1" name="Right Arrow 28847">
              <a:extLst>
                <a:ext uri="{FF2B5EF4-FFF2-40B4-BE49-F238E27FC236}">
                  <a16:creationId xmlns:a16="http://schemas.microsoft.com/office/drawing/2014/main" id="{14C56125-1D9C-7CDA-5B53-B64F401BD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2311" y="1997304"/>
              <a:ext cx="272545" cy="288000"/>
            </a:xfrm>
            <a:prstGeom prst="rightArrow">
              <a:avLst>
                <a:gd name="adj1" fmla="val 50000"/>
                <a:gd name="adj2" fmla="val 49905"/>
              </a:avLst>
            </a:prstGeom>
            <a:solidFill>
              <a:srgbClr val="FAC090"/>
            </a:solidFill>
            <a:ln w="9525">
              <a:solidFill>
                <a:srgbClr val="321212"/>
              </a:solidFill>
              <a:miter lim="800000"/>
              <a:headEnd/>
              <a:tailEnd/>
            </a:ln>
          </p:spPr>
          <p:txBody>
            <a:bodyPr lIns="270000" anchor="ctr"/>
            <a:lstStyle/>
            <a:p>
              <a:endParaRPr lang="en-ZA" sz="1100"/>
            </a:p>
          </p:txBody>
        </p:sp>
        <p:sp>
          <p:nvSpPr>
            <p:cNvPr id="32" name="TextBox 105">
              <a:extLst>
                <a:ext uri="{FF2B5EF4-FFF2-40B4-BE49-F238E27FC236}">
                  <a16:creationId xmlns:a16="http://schemas.microsoft.com/office/drawing/2014/main" id="{27CC5F82-4D63-32D3-4767-D37252952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4195" y="1297238"/>
              <a:ext cx="1065029" cy="1776551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fontAlgn="base"/>
              <a:r>
                <a:rPr lang="en-US" sz="1100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Price negotiation if applicable. (eg Market Related Price negotiation or Best And Final Offer d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B0B1D65-DF6E-3BBE-AF9C-A0A60FB5438F}"/>
                </a:ext>
              </a:extLst>
            </p:cNvPr>
            <p:cNvSpPr/>
            <p:nvPr/>
          </p:nvSpPr>
          <p:spPr>
            <a:xfrm>
              <a:off x="4522278" y="1474976"/>
              <a:ext cx="885233" cy="95723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l" fontAlgn="base">
                <a:lnSpc>
                  <a:spcPct val="150000"/>
                </a:lnSpc>
                <a:spcBef>
                  <a:spcPts val="300"/>
                </a:spcBef>
              </a:pPr>
              <a:r>
                <a:rPr lang="en-GB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ahoma" panose="020B0604030504040204" pitchFamily="34" charset="0"/>
                </a:rPr>
                <a:t>Price (90)</a:t>
              </a:r>
              <a:endParaRPr lang="en-ZA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l" fontAlgn="base">
                <a:lnSpc>
                  <a:spcPct val="150000"/>
                </a:lnSpc>
                <a:spcBef>
                  <a:spcPts val="300"/>
                </a:spcBef>
              </a:pPr>
              <a:r>
                <a:rPr lang="en-GB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ahoma" panose="020B0604030504040204" pitchFamily="34" charset="0"/>
                </a:rPr>
                <a:t> </a:t>
              </a:r>
              <a:endParaRPr lang="en-ZA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l" fontAlgn="base">
                <a:lnSpc>
                  <a:spcPct val="150000"/>
                </a:lnSpc>
                <a:spcBef>
                  <a:spcPts val="300"/>
                </a:spcBef>
              </a:pPr>
              <a:r>
                <a:rPr lang="en-GB" sz="1100" kern="1200" dirty="0">
                  <a:effectLst/>
                  <a:ea typeface="Times New Roman" panose="02020603050405020304" pitchFamily="18" charset="0"/>
                  <a:cs typeface="Tahoma" panose="020B0604030504040204" pitchFamily="34" charset="0"/>
                </a:rPr>
                <a:t>Specific goals  </a:t>
              </a:r>
              <a:r>
                <a:rPr lang="en-GB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ahoma" panose="020B0604030504040204" pitchFamily="34" charset="0"/>
                </a:rPr>
                <a:t>(10)</a:t>
              </a:r>
              <a:endParaRPr lang="en-ZA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ight Arrow 28850">
              <a:extLst>
                <a:ext uri="{FF2B5EF4-FFF2-40B4-BE49-F238E27FC236}">
                  <a16:creationId xmlns:a16="http://schemas.microsoft.com/office/drawing/2014/main" id="{25670B23-863F-1EC9-895C-3149B8833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999" y="2009495"/>
              <a:ext cx="272545" cy="288000"/>
            </a:xfrm>
            <a:prstGeom prst="rightArrow">
              <a:avLst>
                <a:gd name="adj1" fmla="val 50000"/>
                <a:gd name="adj2" fmla="val 49905"/>
              </a:avLst>
            </a:prstGeom>
            <a:solidFill>
              <a:srgbClr val="FAC090"/>
            </a:solidFill>
            <a:ln w="9525">
              <a:solidFill>
                <a:srgbClr val="321212"/>
              </a:solidFill>
              <a:miter lim="800000"/>
              <a:headEnd/>
              <a:tailEnd/>
            </a:ln>
          </p:spPr>
          <p:txBody>
            <a:bodyPr lIns="270000" anchor="ctr"/>
            <a:lstStyle/>
            <a:p>
              <a:endParaRPr lang="en-ZA" sz="1100"/>
            </a:p>
          </p:txBody>
        </p:sp>
        <p:sp>
          <p:nvSpPr>
            <p:cNvPr id="35" name="TextBox 3">
              <a:extLst>
                <a:ext uri="{FF2B5EF4-FFF2-40B4-BE49-F238E27FC236}">
                  <a16:creationId xmlns:a16="http://schemas.microsoft.com/office/drawing/2014/main" id="{88DD4D5F-14B4-4251-9249-80521302B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8115" y="802051"/>
              <a:ext cx="1017091" cy="66896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anchor="ctr">
              <a:noAutofit/>
            </a:bodyPr>
            <a:lstStyle/>
            <a:p>
              <a:pPr fontAlgn="base"/>
              <a:r>
                <a:rPr lang="en-ZA" sz="1100" kern="1200" dirty="0"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Minimum Thresholds-Desktop</a:t>
              </a:r>
              <a:endParaRPr lang="en-ZA" sz="1100" dirty="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130B97AA-5521-2E48-F120-D153E6529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5359" y="504225"/>
              <a:ext cx="859245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Step 5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CA739C27-8596-67EF-FB22-DBD174585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3321" y="488660"/>
              <a:ext cx="842347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Step 6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E669C0FE-7B15-4F7A-EE7A-EB063D110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36875" y="503021"/>
              <a:ext cx="754380" cy="34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fontAlgn="base"/>
              <a:r>
                <a:rPr lang="en-ZA" sz="1100" b="1" kern="1200">
                  <a:solidFill>
                    <a:srgbClr val="00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Step 7</a:t>
              </a:r>
              <a:endParaRPr lang="en-ZA" sz="1100">
                <a:effectLst/>
                <a:ea typeface="Times New Roman" panose="02020603050405020304" pitchFamily="18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AAB4142-FE58-5E48-CA89-82DB378E04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33575" y="109294"/>
              <a:ext cx="15353" cy="4432585"/>
            </a:xfrm>
            <a:prstGeom prst="line">
              <a:avLst/>
            </a:prstGeom>
            <a:noFill/>
            <a:ln w="222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TextBox 8">
            <a:extLst>
              <a:ext uri="{FF2B5EF4-FFF2-40B4-BE49-F238E27FC236}">
                <a16:creationId xmlns:a16="http://schemas.microsoft.com/office/drawing/2014/main" id="{14589E69-716F-A274-7BA7-E255D787B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0084" y="4607096"/>
            <a:ext cx="2462235" cy="15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sz="1100" kern="1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minimum threshold for functionality [Step Two] must be met or exceeded for a Respondent’s Proposal to progress to Step</a:t>
            </a:r>
            <a:r>
              <a:rPr lang="en-GB" sz="1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n-GB" sz="1100" kern="1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Three for evaluation</a:t>
            </a:r>
            <a:endParaRPr lang="en-ZA" sz="1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ZA" sz="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73E31631-4CE6-5AEB-34E4-3C4B67B15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817" y="1273496"/>
            <a:ext cx="618490" cy="287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fontAlgn="base"/>
            <a:r>
              <a:rPr lang="en-ZA" sz="900" b="1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Step 3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TextBox 3">
            <a:extLst>
              <a:ext uri="{FF2B5EF4-FFF2-40B4-BE49-F238E27FC236}">
                <a16:creationId xmlns:a16="http://schemas.microsoft.com/office/drawing/2014/main" id="{FD793339-690B-4E25-86EC-8191AF6D1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018" y="1593681"/>
            <a:ext cx="1073738" cy="86398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anchor="ctr">
            <a:noAutofit/>
          </a:bodyPr>
          <a:lstStyle/>
          <a:p>
            <a:pPr fontAlgn="base"/>
            <a:r>
              <a:rPr lang="en-ZA" sz="11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Minimum Thresholds- Presentation</a:t>
            </a:r>
            <a:endParaRPr lang="en-Z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3" name="TextBox 3">
            <a:extLst>
              <a:ext uri="{FF2B5EF4-FFF2-40B4-BE49-F238E27FC236}">
                <a16:creationId xmlns:a16="http://schemas.microsoft.com/office/drawing/2014/main" id="{54021CB3-B13E-1904-DA03-AD9146179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7384" y="2470603"/>
            <a:ext cx="1057336" cy="70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fontAlgn="base"/>
            <a:r>
              <a:rPr lang="en-ZA" sz="11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Presentation</a:t>
            </a:r>
            <a:endParaRPr lang="en-Z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11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r>
              <a:rPr lang="en-ZA" sz="1100" b="1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points</a:t>
            </a:r>
            <a:endParaRPr lang="en-Z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11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Minimum Threshold</a:t>
            </a:r>
            <a:endParaRPr lang="en-Z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Text Box 3">
            <a:extLst>
              <a:ext uri="{FF2B5EF4-FFF2-40B4-BE49-F238E27FC236}">
                <a16:creationId xmlns:a16="http://schemas.microsoft.com/office/drawing/2014/main" id="{C473DF18-5521-2F94-6F9E-6DA2591B3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53" y="3913989"/>
            <a:ext cx="2384316" cy="270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fontAlgn="base"/>
            <a:endParaRPr lang="en-ZA" sz="800" b="1" u="sng" kern="1200" dirty="0">
              <a:solidFill>
                <a:srgbClr val="0000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fontAlgn="base"/>
            <a:endParaRPr lang="en-ZA" sz="800" b="1" u="sng" dirty="0">
              <a:solidFill>
                <a:srgbClr val="0000FF"/>
              </a:solidFill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fontAlgn="base"/>
            <a:endParaRPr lang="en-ZA" sz="800" b="1" u="sng" kern="1200" dirty="0">
              <a:solidFill>
                <a:srgbClr val="0000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fontAlgn="base"/>
            <a:endParaRPr lang="en-ZA" sz="1000" b="1" u="sng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fontAlgn="base"/>
            <a:endParaRPr lang="en-ZA" sz="1000" b="1" dirty="0"/>
          </a:p>
          <a:p>
            <a:pPr fontAlgn="base"/>
            <a:endParaRPr lang="en-ZA" sz="1000" b="1" dirty="0"/>
          </a:p>
          <a:p>
            <a:pPr fontAlgn="base"/>
            <a:endParaRPr lang="en-ZA" sz="1000" b="1" dirty="0"/>
          </a:p>
          <a:p>
            <a:pPr fontAlgn="base"/>
            <a:endParaRPr lang="en-ZA" sz="1000" b="1" dirty="0"/>
          </a:p>
          <a:p>
            <a:pPr fontAlgn="base"/>
            <a:r>
              <a:rPr lang="en-ZA" sz="1000" b="1" dirty="0"/>
              <a:t>Technical Pre-qualification </a:t>
            </a:r>
            <a:r>
              <a:rPr lang="en-ZA" sz="1100" b="1" dirty="0"/>
              <a:t>Criteria/minimum requirements/legal requirements</a:t>
            </a:r>
          </a:p>
          <a:p>
            <a:pPr algn="just" fontAlgn="base"/>
            <a:r>
              <a:rPr lang="en-ZA" sz="1100" b="1" kern="1200" dirty="0">
                <a:effectLst/>
                <a:ea typeface="Times New Roman" panose="02020603050405020304" pitchFamily="18" charset="0"/>
              </a:rPr>
              <a:t>-Proof of professional registration of Key Person required in the project organogram is supplied- </a:t>
            </a:r>
            <a:r>
              <a:rPr lang="en-ZA" sz="1100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Instrumentation Engineer / Technologist has active professional registration certificate with Engineering Council of South Africa (ECSA)</a:t>
            </a:r>
            <a:endParaRPr lang="en-ZA" sz="1100" dirty="0">
              <a:effectLst/>
              <a:ea typeface="Times New Roman" panose="02020603050405020304" pitchFamily="18" charset="0"/>
            </a:endParaRPr>
          </a:p>
          <a:p>
            <a:pPr fontAlgn="base"/>
            <a:r>
              <a:rPr lang="en-ZA" sz="1000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ZA" sz="1000" dirty="0">
              <a:effectLst/>
              <a:ea typeface="Times New Roman" panose="02020603050405020304" pitchFamily="18" charset="0"/>
            </a:endParaRPr>
          </a:p>
          <a:p>
            <a:pPr fontAlgn="base"/>
            <a:r>
              <a:rPr lang="en-ZA" sz="800" b="1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b="1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ZA" sz="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1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57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BF6A16A-3BB3-7E8C-D961-ACA34BB6A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-27077"/>
            <a:ext cx="10079725" cy="806659"/>
          </a:xfrm>
        </p:spPr>
        <p:txBody>
          <a:bodyPr/>
          <a:lstStyle/>
          <a:p>
            <a:pPr algn="ctr"/>
            <a:br>
              <a:rPr lang="en-GB" sz="18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</a:br>
            <a:r>
              <a:rPr lang="en-GB" sz="18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EVALUATION METHODOLOGY </a:t>
            </a:r>
            <a:br>
              <a:rPr lang="en-ZA" sz="18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CBFB6AA-6374-A704-A9F5-ED72F16CFA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094" y="779582"/>
            <a:ext cx="10547811" cy="572974"/>
          </a:xfrm>
        </p:spPr>
        <p:txBody>
          <a:bodyPr/>
          <a:lstStyle/>
          <a:p>
            <a:r>
              <a:rPr lang="en-GB" sz="1800" b="1" kern="1600" dirty="0">
                <a:solidFill>
                  <a:schemeClr val="tx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ONE: Test for Administrative and Substantive Responsiveness </a:t>
            </a:r>
            <a:endParaRPr lang="en-ZA" sz="1800" b="1" kern="1600" dirty="0">
              <a:solidFill>
                <a:schemeClr val="tx1"/>
              </a:solidFill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F00309-8177-D5F9-1B10-EC782D57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166830"/>
              </p:ext>
            </p:extLst>
          </p:nvPr>
        </p:nvGraphicFramePr>
        <p:xfrm>
          <a:off x="283474" y="1147845"/>
          <a:ext cx="11690812" cy="5435528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9306840">
                  <a:extLst>
                    <a:ext uri="{9D8B030D-6E8A-4147-A177-3AD203B41FA5}">
                      <a16:colId xmlns:a16="http://schemas.microsoft.com/office/drawing/2014/main" val="3535540031"/>
                    </a:ext>
                  </a:extLst>
                </a:gridCol>
                <a:gridCol w="2383972">
                  <a:extLst>
                    <a:ext uri="{9D8B030D-6E8A-4147-A177-3AD203B41FA5}">
                      <a16:colId xmlns:a16="http://schemas.microsoft.com/office/drawing/2014/main" val="1794083488"/>
                    </a:ext>
                  </a:extLst>
                </a:gridCol>
              </a:tblGrid>
              <a:tr h="1656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GB" sz="1600" dirty="0">
                          <a:effectLst/>
                        </a:rPr>
                        <a:t>Administrative &amp; Substantive responsiveness check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GB" sz="1800" dirty="0">
                          <a:effectLst/>
                        </a:rPr>
                        <a:t>RFP Reference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83736"/>
                  </a:ext>
                </a:extLst>
              </a:tr>
              <a:tr h="22012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Whether the Bid has been lodged on time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>
                          <a:effectLst/>
                        </a:rPr>
                        <a:t>Section 1 paragraph 3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96291"/>
                  </a:ext>
                </a:extLst>
              </a:tr>
              <a:tr h="72956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Whether all Returnable Documents and/or schedules [where applicable] were completed and returned by the closing date and time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 dirty="0">
                          <a:effectLst/>
                        </a:rPr>
                        <a:t>Section 5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421716"/>
                  </a:ext>
                </a:extLst>
              </a:tr>
              <a:tr h="22012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Verify the validity of all returnable documents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>
                          <a:effectLst/>
                        </a:rPr>
                        <a:t>Section 5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284979"/>
                  </a:ext>
                </a:extLst>
              </a:tr>
              <a:tr h="47484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Verify if the Bid document has been duly signed by the authorised respondent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>
                          <a:effectLst/>
                        </a:rPr>
                        <a:t>All sections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89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>
                          <a:effectLst/>
                        </a:rPr>
                        <a:t>Whether the Bid contains a priced offer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 dirty="0">
                          <a:effectLst/>
                        </a:rPr>
                        <a:t>Section 4 - Quotation Form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621395"/>
                  </a:ext>
                </a:extLst>
              </a:tr>
              <a:tr h="47484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Whether the Bid materially complies with the scope and/or specification given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>
                          <a:effectLst/>
                        </a:rPr>
                        <a:t>All Sections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824155"/>
                  </a:ext>
                </a:extLst>
              </a:tr>
              <a:tr h="188993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Font typeface="Symbol" panose="05050102010706020507" pitchFamily="18" charset="2"/>
                        <a:buNone/>
                      </a:pPr>
                      <a:r>
                        <a:rPr lang="en-GB" sz="1600" b="0" dirty="0">
                          <a:effectLst/>
                        </a:rPr>
                        <a:t>Whether  Technical Pre-qualification Criteria have been met as follows:</a:t>
                      </a:r>
                      <a:endParaRPr lang="en-ZA" sz="1600" b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b="0" dirty="0">
                          <a:effectLst/>
                        </a:rPr>
                        <a:t>-	 Proof of professional registration of Key Person required in the project organogram is supplied -Instrumentation Engineer / Technologist has active professional registration certificate with Engineering Council of South Africa (ECSA)</a:t>
                      </a:r>
                      <a:endParaRPr lang="en-ZA" sz="1600" b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GB" sz="1800" b="0" dirty="0">
                          <a:effectLst/>
                        </a:rPr>
                        <a:t>Annexure B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594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26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A1B4DB-3F43-E4D5-7605-C66D3534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algn="ctr"/>
            <a:r>
              <a:rPr lang="en-GB" sz="24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EVALUATION METHODOLOGY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087C18-4336-4369-D6A8-E9839A929F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75" y="831283"/>
            <a:ext cx="10079724" cy="461664"/>
          </a:xfrm>
        </p:spPr>
        <p:txBody>
          <a:bodyPr/>
          <a:lstStyle/>
          <a:p>
            <a:pPr algn="ctr"/>
            <a:r>
              <a:rPr lang="en-GB" sz="1800" b="1" kern="1600" dirty="0">
                <a:solidFill>
                  <a:schemeClr val="tx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70 points for Technical Criteria</a:t>
            </a:r>
            <a:endParaRPr lang="en-ZA" sz="1800" b="1" kern="1600" dirty="0">
              <a:solidFill>
                <a:schemeClr val="tx1"/>
              </a:solidFill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317B2A-F0AB-4B54-B0D4-6C6F6B240BCB}"/>
              </a:ext>
            </a:extLst>
          </p:cNvPr>
          <p:cNvSpPr txBox="1"/>
          <p:nvPr/>
        </p:nvSpPr>
        <p:spPr>
          <a:xfrm>
            <a:off x="925732" y="1630994"/>
            <a:ext cx="10079725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GB" kern="1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The minimum threshold for functionality [Step Two] must be met or exceeded for a Respondent’s Proposal to progress to Step</a:t>
            </a:r>
            <a:r>
              <a:rPr lang="en-GB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n-GB" kern="1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Three for evaluation</a:t>
            </a:r>
            <a:endParaRPr lang="en-ZA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4F77DC-4F9D-C1EE-B521-CE62E33FD9E7}"/>
              </a:ext>
            </a:extLst>
          </p:cNvPr>
          <p:cNvSpPr txBox="1"/>
          <p:nvPr/>
        </p:nvSpPr>
        <p:spPr>
          <a:xfrm>
            <a:off x="674914" y="2995548"/>
            <a:ext cx="10330543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18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THREE: Minimum Threshold 70 points for Technical Presentation Evaluation</a:t>
            </a:r>
            <a:endParaRPr lang="en-ZA" sz="18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700B80-7CF5-BB1E-C432-6677BE28B72C}"/>
              </a:ext>
            </a:extLst>
          </p:cNvPr>
          <p:cNvSpPr txBox="1"/>
          <p:nvPr/>
        </p:nvSpPr>
        <p:spPr>
          <a:xfrm>
            <a:off x="925732" y="3827306"/>
            <a:ext cx="966606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69875" algn="just">
              <a:lnSpc>
                <a:spcPct val="150000"/>
              </a:lnSpc>
              <a:spcBef>
                <a:spcPts val="300"/>
              </a:spcBef>
            </a:pPr>
            <a:r>
              <a:rPr lang="en-GB" dirty="0">
                <a:latin typeface="Tahoma" panose="020B0604030504040204" pitchFamily="34" charset="0"/>
                <a:cs typeface="Tahoma" panose="020B0604030504040204" pitchFamily="34" charset="0"/>
              </a:rPr>
              <a:t>The minimum threshold for Presentation [Step Three] must be met or exceeded for a Respondent’s Proposal to progress to Step Four for final</a:t>
            </a:r>
            <a:endParaRPr lang="en-ZA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GB" sz="9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4441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61F17FF-ACC1-56D2-C4C7-42E32E15E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012" y="0"/>
            <a:ext cx="7937417" cy="816429"/>
          </a:xfrm>
        </p:spPr>
        <p:txBody>
          <a:bodyPr/>
          <a:lstStyle/>
          <a:p>
            <a:pPr marL="342900" lvl="0" indent="-342900" algn="ctr">
              <a:lnSpc>
                <a:spcPct val="150000"/>
              </a:lnSpc>
              <a:spcBef>
                <a:spcPts val="1200"/>
              </a:spcBef>
            </a:pPr>
            <a:r>
              <a:rPr lang="en-GB" sz="20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EVALUATION METHODOLOGY </a:t>
            </a:r>
            <a:br>
              <a:rPr lang="en-ZA" sz="40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5A721C6-E756-CC02-2A78-2DD4B8D685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8780" y="816429"/>
            <a:ext cx="6090129" cy="952422"/>
          </a:xfrm>
        </p:spPr>
        <p:txBody>
          <a:bodyPr/>
          <a:lstStyle/>
          <a:p>
            <a:r>
              <a:rPr lang="en-GB" sz="1800" b="1" kern="1600" dirty="0">
                <a:solidFill>
                  <a:schemeClr val="tx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FOUR  Evaluation and Final Weighted Scoring</a:t>
            </a:r>
            <a:endParaRPr lang="en-ZA" sz="1800" b="1" kern="1600" dirty="0">
              <a:solidFill>
                <a:schemeClr val="tx1"/>
              </a:solidFill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E4F3AEAD-A956-DC67-9E0F-9DA38F900FFF}"/>
              </a:ext>
            </a:extLst>
          </p:cNvPr>
          <p:cNvSpPr/>
          <p:nvPr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DCEB21-7288-BB53-064B-67E572897E74}"/>
              </a:ext>
            </a:extLst>
          </p:cNvPr>
          <p:cNvSpPr/>
          <p:nvPr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10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010F4B-26FB-5C4A-7BB2-F52D1EBC5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33158"/>
              </p:ext>
            </p:extLst>
          </p:nvPr>
        </p:nvGraphicFramePr>
        <p:xfrm>
          <a:off x="1349828" y="1632858"/>
          <a:ext cx="9993085" cy="2837384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6689440">
                  <a:extLst>
                    <a:ext uri="{9D8B030D-6E8A-4147-A177-3AD203B41FA5}">
                      <a16:colId xmlns:a16="http://schemas.microsoft.com/office/drawing/2014/main" val="946486250"/>
                    </a:ext>
                  </a:extLst>
                </a:gridCol>
                <a:gridCol w="3303645">
                  <a:extLst>
                    <a:ext uri="{9D8B030D-6E8A-4147-A177-3AD203B41FA5}">
                      <a16:colId xmlns:a16="http://schemas.microsoft.com/office/drawing/2014/main" val="65199772"/>
                    </a:ext>
                  </a:extLst>
                </a:gridCol>
              </a:tblGrid>
              <a:tr h="11603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Evaluation Criteria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Final Weighted Scores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2637048"/>
                  </a:ext>
                </a:extLst>
              </a:tr>
              <a:tr h="53789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Price 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90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1288314"/>
                  </a:ext>
                </a:extLst>
              </a:tr>
              <a:tr h="537893">
                <a:tc>
                  <a:txBody>
                    <a:bodyPr/>
                    <a:lstStyle/>
                    <a:p>
                      <a:pPr marL="471170" indent="-471170" algn="l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651510" algn="l"/>
                        </a:tabLst>
                      </a:pPr>
                      <a:r>
                        <a:rPr lang="en-GB" sz="1800">
                          <a:effectLst/>
                        </a:rPr>
                        <a:t>Specific goals - Scorecard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10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4806467"/>
                  </a:ext>
                </a:extLst>
              </a:tr>
              <a:tr h="601287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</a:rPr>
                        <a:t>TOTAL SCORE:</a:t>
                      </a:r>
                      <a:endParaRPr lang="en-ZA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</a:rPr>
                        <a:t>100</a:t>
                      </a:r>
                      <a:endParaRPr lang="en-ZA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623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896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366E2BD-16C2-C390-2F43-6395E1B6483F}"/>
              </a:ext>
            </a:extLst>
          </p:cNvPr>
          <p:cNvSpPr txBox="1"/>
          <p:nvPr/>
        </p:nvSpPr>
        <p:spPr>
          <a:xfrm>
            <a:off x="1741713" y="1462416"/>
            <a:ext cx="7979229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Bef>
                <a:spcPts val="1800"/>
              </a:spcBef>
              <a:tabLst>
                <a:tab pos="540385" algn="l"/>
                <a:tab pos="720725" algn="l"/>
              </a:tabLst>
            </a:pPr>
            <a:r>
              <a:rPr lang="en-GB" sz="18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FIVE : Price Negotiations (if applicable)</a:t>
            </a:r>
            <a:endParaRPr lang="en-ZA" sz="18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FFD251-CFC6-163F-D2BC-C453AF87649C}"/>
              </a:ext>
            </a:extLst>
          </p:cNvPr>
          <p:cNvSpPr txBox="1"/>
          <p:nvPr/>
        </p:nvSpPr>
        <p:spPr>
          <a:xfrm>
            <a:off x="1741713" y="2214071"/>
            <a:ext cx="6096000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Bef>
                <a:spcPts val="1800"/>
              </a:spcBef>
              <a:tabLst>
                <a:tab pos="540385" algn="l"/>
                <a:tab pos="720725" algn="l"/>
              </a:tabLst>
            </a:pPr>
            <a:r>
              <a:rPr lang="en-GB" sz="18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SIX</a:t>
            </a:r>
            <a:r>
              <a:rPr lang="en-GB" sz="18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 : Objective Criteria (if applicable)</a:t>
            </a:r>
            <a:endParaRPr lang="en-ZA" sz="18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BE2688-BC9D-39D1-09AD-02D111C49788}"/>
              </a:ext>
            </a:extLst>
          </p:cNvPr>
          <p:cNvSpPr txBox="1"/>
          <p:nvPr/>
        </p:nvSpPr>
        <p:spPr>
          <a:xfrm>
            <a:off x="1589314" y="2995548"/>
            <a:ext cx="7554686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Bef>
                <a:spcPts val="1800"/>
              </a:spcBef>
              <a:tabLst>
                <a:tab pos="540385" algn="l"/>
                <a:tab pos="720725" algn="l"/>
              </a:tabLst>
            </a:pPr>
            <a:r>
              <a:rPr lang="en-GB" sz="18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Seven : Award of business and conclusion of contract</a:t>
            </a:r>
            <a:endParaRPr lang="en-ZA" sz="18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itle 11">
            <a:extLst>
              <a:ext uri="{FF2B5EF4-FFF2-40B4-BE49-F238E27FC236}">
                <a16:creationId xmlns:a16="http://schemas.microsoft.com/office/drawing/2014/main" id="{C6E7F5DB-BACF-11CF-3F0F-58A78ED7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012" y="239486"/>
            <a:ext cx="7937417" cy="576943"/>
          </a:xfrm>
        </p:spPr>
        <p:txBody>
          <a:bodyPr/>
          <a:lstStyle/>
          <a:p>
            <a:pPr marL="342900" lvl="0" indent="-342900" algn="ctr">
              <a:lnSpc>
                <a:spcPct val="150000"/>
              </a:lnSpc>
              <a:spcBef>
                <a:spcPts val="1200"/>
              </a:spcBef>
            </a:pPr>
            <a:r>
              <a:rPr lang="en-GB" sz="20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EVALUATION METHODOLOGY </a:t>
            </a:r>
            <a:br>
              <a:rPr lang="en-ZA" sz="4000" b="1" kern="1600" cap="all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82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91C93C-ABDF-FD95-3387-773AA2E92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111422"/>
            <a:ext cx="10079725" cy="738664"/>
          </a:xfrm>
        </p:spPr>
        <p:txBody>
          <a:bodyPr/>
          <a:lstStyle/>
          <a:p>
            <a:pPr algn="ctr"/>
            <a:r>
              <a:rPr lang="en-GB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RETURNABLE DOCUMENTS </a:t>
            </a:r>
            <a:br>
              <a:rPr lang="en-ZA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Z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59C2A19-4316-61C1-12CF-D0FA743C6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329122"/>
              </p:ext>
            </p:extLst>
          </p:nvPr>
        </p:nvGraphicFramePr>
        <p:xfrm>
          <a:off x="838201" y="1142999"/>
          <a:ext cx="10308770" cy="4517571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3235812">
                  <a:extLst>
                    <a:ext uri="{9D8B030D-6E8A-4147-A177-3AD203B41FA5}">
                      <a16:colId xmlns:a16="http://schemas.microsoft.com/office/drawing/2014/main" val="2607169029"/>
                    </a:ext>
                  </a:extLst>
                </a:gridCol>
                <a:gridCol w="7072958">
                  <a:extLst>
                    <a:ext uri="{9D8B030D-6E8A-4147-A177-3AD203B41FA5}">
                      <a16:colId xmlns:a16="http://schemas.microsoft.com/office/drawing/2014/main" val="3474456521"/>
                    </a:ext>
                  </a:extLst>
                </a:gridCol>
              </a:tblGrid>
              <a:tr h="123781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Mandatory Returnable Documents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dirty="0">
                          <a:effectLst/>
                        </a:rPr>
                        <a:t>Failure to provide all these Mandatory Returnable Documents at the Closing Date and time of this RFP </a:t>
                      </a:r>
                      <a:r>
                        <a:rPr lang="en-GB" sz="1600" u="sng" dirty="0">
                          <a:effectLst/>
                        </a:rPr>
                        <a:t>will</a:t>
                      </a:r>
                      <a:r>
                        <a:rPr lang="en-GB" sz="1600" dirty="0">
                          <a:effectLst/>
                        </a:rPr>
                        <a:t> result in a Respondent’s disqualification. 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9878231"/>
                  </a:ext>
                </a:extLst>
              </a:tr>
              <a:tr h="16398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Returnable Documents Used for Scoring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dirty="0">
                          <a:effectLst/>
                        </a:rPr>
                        <a:t>Failure to provide all Returnable Documents used for purposes of scoring a bid, by the closing date and time of this bid will not result in a Respondent’s disqualification. However, Bidders will receive an automatic score of zero for the applicable evaluation criterion. 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563891"/>
                  </a:ext>
                </a:extLst>
              </a:tr>
              <a:tr h="16398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Essential Returnable Documents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dirty="0">
                          <a:effectLst/>
                        </a:rPr>
                        <a:t>Failure to provide essential Returnable Documents </a:t>
                      </a:r>
                      <a:r>
                        <a:rPr lang="en-GB" sz="1600" u="sng" dirty="0">
                          <a:effectLst/>
                        </a:rPr>
                        <a:t>will</a:t>
                      </a:r>
                      <a:r>
                        <a:rPr lang="en-GB" sz="1600" dirty="0">
                          <a:effectLst/>
                        </a:rPr>
                        <a:t> result in Transnet affording Respondents a further opportunity to submit by a set deadline. Should a Respondent thereafter fail to submit the requested documents, this may result in a Respondent’s disqualification.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9060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730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F25ADC-8544-1656-48E3-19346BFE8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algn="ctr"/>
            <a:r>
              <a:rPr lang="en-GB" sz="24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RETURNABLE DOCUMENTS</a:t>
            </a:r>
            <a:endParaRPr lang="en-Z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799A4FC-8AA8-2075-74F1-911216FEA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535123"/>
              </p:ext>
            </p:extLst>
          </p:nvPr>
        </p:nvGraphicFramePr>
        <p:xfrm>
          <a:off x="1371601" y="1295399"/>
          <a:ext cx="9252856" cy="28411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{46F890A9-2807-4EBB-B81D-B2AA78EC7F39}</a:tableStyleId>
              </a:tblPr>
              <a:tblGrid>
                <a:gridCol w="7844319">
                  <a:extLst>
                    <a:ext uri="{9D8B030D-6E8A-4147-A177-3AD203B41FA5}">
                      <a16:colId xmlns:a16="http://schemas.microsoft.com/office/drawing/2014/main" val="2646346610"/>
                    </a:ext>
                  </a:extLst>
                </a:gridCol>
                <a:gridCol w="1408537">
                  <a:extLst>
                    <a:ext uri="{9D8B030D-6E8A-4147-A177-3AD203B41FA5}">
                      <a16:colId xmlns:a16="http://schemas.microsoft.com/office/drawing/2014/main" val="3908143740"/>
                    </a:ext>
                  </a:extLst>
                </a:gridCol>
              </a:tblGrid>
              <a:tr h="10077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MANDATORY RETURNABLE DOCUMENTS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SUBMITTED</a:t>
                      </a:r>
                      <a:endParaRPr lang="en-ZA" sz="16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>
                          <a:effectLst/>
                        </a:rPr>
                        <a:t>[Yes/No]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1667140"/>
                  </a:ext>
                </a:extLst>
              </a:tr>
              <a:tr h="4249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b="0" kern="1200">
                          <a:effectLst/>
                        </a:rPr>
                        <a:t>SECTION 4 : Pricing and Delivery Schedule</a:t>
                      </a:r>
                      <a:endParaRPr lang="en-ZA" sz="16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b="0">
                          <a:effectLst/>
                        </a:rPr>
                        <a:t> </a:t>
                      </a:r>
                      <a:endParaRPr lang="en-ZA" sz="16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0289531"/>
                  </a:ext>
                </a:extLst>
              </a:tr>
              <a:tr h="14084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b="0" dirty="0">
                          <a:effectLst/>
                        </a:rPr>
                        <a:t>Annexure B -Technical Pre-Qualification requirement -Instrumentation Engineer / Technologist has active professional registration certificate with Engineering Council of South Africa (ECSA)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600" b="0" dirty="0">
                          <a:effectLst/>
                        </a:rPr>
                        <a:t> </a:t>
                      </a:r>
                      <a:endParaRPr lang="en-ZA" sz="16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26289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22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21ED0-2C9F-09E4-2FCA-18A8D4C4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10F645-E882-1FF1-6D8A-D0F03147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lvl="0" algn="ctr">
              <a:lnSpc>
                <a:spcPct val="150000"/>
              </a:lnSpc>
            </a:pPr>
            <a:r>
              <a:rPr lang="en-GB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RETURNABLE DOCUMENTS USED FOR SCORING </a:t>
            </a:r>
            <a:endParaRPr lang="en-ZA" sz="18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00107ED-055B-39C3-970A-E468E3F79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179294"/>
              </p:ext>
            </p:extLst>
          </p:nvPr>
        </p:nvGraphicFramePr>
        <p:xfrm>
          <a:off x="990601" y="1474650"/>
          <a:ext cx="9873342" cy="35507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{46F890A9-2807-4EBB-B81D-B2AA78EC7F39}</a:tableStyleId>
              </a:tblPr>
              <a:tblGrid>
                <a:gridCol w="7788504">
                  <a:extLst>
                    <a:ext uri="{9D8B030D-6E8A-4147-A177-3AD203B41FA5}">
                      <a16:colId xmlns:a16="http://schemas.microsoft.com/office/drawing/2014/main" val="1103162500"/>
                    </a:ext>
                  </a:extLst>
                </a:gridCol>
                <a:gridCol w="2084838">
                  <a:extLst>
                    <a:ext uri="{9D8B030D-6E8A-4147-A177-3AD203B41FA5}">
                      <a16:colId xmlns:a16="http://schemas.microsoft.com/office/drawing/2014/main" val="1194472075"/>
                    </a:ext>
                  </a:extLst>
                </a:gridCol>
              </a:tblGrid>
              <a:tr h="668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200" u="sng" dirty="0">
                          <a:effectLst/>
                        </a:rPr>
                        <a:t>RETURNABLE DOCUMENTS USED FOR SCORING</a:t>
                      </a:r>
                      <a:endParaRPr lang="en-ZA" sz="12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269875"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200" dirty="0">
                          <a:effectLst/>
                        </a:rPr>
                        <a:t>SUBMITTED </a:t>
                      </a:r>
                      <a:endParaRPr lang="en-ZA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</a:rPr>
                        <a:t>[Yes or No]</a:t>
                      </a:r>
                      <a:endParaRPr lang="en-ZA" sz="12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723166"/>
                  </a:ext>
                </a:extLst>
              </a:tr>
              <a:tr h="2817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b="0">
                          <a:effectLst/>
                        </a:rPr>
                        <a:t>Annexure C - CVs of Key Persons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603528"/>
                  </a:ext>
                </a:extLst>
              </a:tr>
              <a:tr h="2817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b="0">
                          <a:effectLst/>
                        </a:rPr>
                        <a:t>Annexure D - Previous Experience  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172229"/>
                  </a:ext>
                </a:extLst>
              </a:tr>
              <a:tr h="32703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b="0">
                          <a:effectLst/>
                        </a:rPr>
                        <a:t>Annexure E - Method Statement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926323"/>
                  </a:ext>
                </a:extLst>
              </a:tr>
              <a:tr h="2817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b="0">
                          <a:effectLst/>
                        </a:rPr>
                        <a:t>Technical presentation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373982"/>
                  </a:ext>
                </a:extLst>
              </a:tr>
              <a:tr h="9336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 dirty="0">
                          <a:effectLst/>
                        </a:rPr>
                        <a:t>Valid proof of Respondent’s compliance to</a:t>
                      </a:r>
                      <a:r>
                        <a:rPr lang="en-GB" sz="1800" b="0" dirty="0">
                          <a:effectLst/>
                        </a:rPr>
                        <a:t> </a:t>
                      </a:r>
                      <a:r>
                        <a:rPr lang="en-GB" sz="1800" b="0" kern="1200" dirty="0">
                          <a:effectLst/>
                        </a:rPr>
                        <a:t>Specific Goals  requirements stipulated in Section 9 of this RFP (</a:t>
                      </a:r>
                      <a:r>
                        <a:rPr lang="en-GB" sz="1800" b="0" dirty="0">
                          <a:effectLst/>
                        </a:rPr>
                        <a:t>Valid B-BBEE certificate or Sworn- Affidavit as per DTIC guidelines)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23605"/>
                  </a:ext>
                </a:extLst>
              </a:tr>
              <a:tr h="2817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900" kern="12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48467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866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F4321-2700-1254-E35B-47E87014B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EE3804-E23C-69E3-1A2A-A2347F912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74" y="249922"/>
            <a:ext cx="10079725" cy="461665"/>
          </a:xfrm>
        </p:spPr>
        <p:txBody>
          <a:bodyPr/>
          <a:lstStyle/>
          <a:p>
            <a:pPr lvl="0" algn="ctr">
              <a:lnSpc>
                <a:spcPct val="150000"/>
              </a:lnSpc>
              <a:spcBef>
                <a:spcPts val="600"/>
              </a:spcBef>
            </a:pPr>
            <a:r>
              <a:rPr lang="en-GB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ESSENTIAL RETURNABLE DOCUMENTS </a:t>
            </a:r>
            <a:endParaRPr lang="en-ZA" sz="18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65011A0-82F8-397C-D5B0-431657FED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269968"/>
              </p:ext>
            </p:extLst>
          </p:nvPr>
        </p:nvGraphicFramePr>
        <p:xfrm>
          <a:off x="522514" y="1127813"/>
          <a:ext cx="10265229" cy="48131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{46F890A9-2807-4EBB-B81D-B2AA78EC7F39}</a:tableStyleId>
              </a:tblPr>
              <a:tblGrid>
                <a:gridCol w="8846269">
                  <a:extLst>
                    <a:ext uri="{9D8B030D-6E8A-4147-A177-3AD203B41FA5}">
                      <a16:colId xmlns:a16="http://schemas.microsoft.com/office/drawing/2014/main" val="121093468"/>
                    </a:ext>
                  </a:extLst>
                </a:gridCol>
                <a:gridCol w="1418960">
                  <a:extLst>
                    <a:ext uri="{9D8B030D-6E8A-4147-A177-3AD203B41FA5}">
                      <a16:colId xmlns:a16="http://schemas.microsoft.com/office/drawing/2014/main" val="3371286216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kern="1200">
                          <a:effectLst/>
                        </a:rPr>
                        <a:t> </a:t>
                      </a:r>
                      <a:endParaRPr lang="en-ZA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 kern="1200">
                          <a:effectLst/>
                        </a:rPr>
                        <a:t>ESSENTIAL RETURNABLE DOCUMENTS &amp; SCHEDULES 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510" marR="16510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269875"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>
                          <a:effectLst/>
                        </a:rPr>
                        <a:t>SUBMITTED </a:t>
                      </a:r>
                      <a:endParaRPr lang="en-ZA" sz="1800">
                        <a:effectLst/>
                      </a:endParaRPr>
                    </a:p>
                    <a:p>
                      <a:pPr marL="90170" algn="l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en-GB" sz="1800">
                          <a:effectLst/>
                        </a:rPr>
                        <a:t>[Yes or No]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643186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In the case of Joint Ventures, a copy of the Joint Venture Agreement or written confirmation of the intention to enter into a Joint Venture Agreement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510" marR="165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290444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Latest Financial Statements signed by your Accounting Officer or latest Audited Financial Statements plus 2 previous years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510" marR="165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669793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Section 1: SBD1 Form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510" marR="165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64812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SECTION 5 : Proposal Form and List of Returnable documents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210" marR="292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84027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SECTION 6 : Certificate Of Acquaintance with RFP, Terms &amp; Conditions &amp; Applicable Documents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210" marR="292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2402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SECTION 7 : RFP Declaration and Breach of Law Form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210" marR="292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03209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SECTION 9 : Specific Goals Points Claim Form</a:t>
                      </a:r>
                      <a:endParaRPr lang="en-ZA" sz="1800" b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210" marR="292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>
                          <a:effectLst/>
                        </a:rPr>
                        <a:t> </a:t>
                      </a:r>
                      <a:endParaRPr lang="en-ZA" sz="1800" b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884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 dirty="0">
                          <a:effectLst/>
                        </a:rPr>
                        <a:t>SECTION 10: Protection Of Personal Information </a:t>
                      </a:r>
                      <a:endParaRPr lang="en-ZA" sz="1800" b="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 dirty="0">
                          <a:effectLst/>
                        </a:rPr>
                        <a:t> 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210" marR="292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</a:pPr>
                      <a:r>
                        <a:rPr lang="en-GB" sz="1800" b="0" kern="1200" dirty="0">
                          <a:effectLst/>
                        </a:rPr>
                        <a:t> </a:t>
                      </a:r>
                      <a:endParaRPr lang="en-ZA" sz="18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991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5501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raphic 2">
            <a:extLst>
              <a:ext uri="{FF2B5EF4-FFF2-40B4-BE49-F238E27FC236}">
                <a16:creationId xmlns:a16="http://schemas.microsoft.com/office/drawing/2014/main" id="{1AAE0263-097E-BD53-FF21-7D7BAD027D0D}"/>
              </a:ext>
            </a:extLst>
          </p:cNvPr>
          <p:cNvSpPr/>
          <p:nvPr/>
        </p:nvSpPr>
        <p:spPr>
          <a:xfrm>
            <a:off x="-4438" y="680"/>
            <a:ext cx="12183186" cy="6880473"/>
          </a:xfrm>
          <a:custGeom>
            <a:avLst/>
            <a:gdLst>
              <a:gd name="connsiteX0" fmla="*/ 0 w 9184957"/>
              <a:gd name="connsiteY0" fmla="*/ 0 h 5187219"/>
              <a:gd name="connsiteX1" fmla="*/ 0 w 9184957"/>
              <a:gd name="connsiteY1" fmla="*/ 5187220 h 5187219"/>
              <a:gd name="connsiteX2" fmla="*/ 9184957 w 9184957"/>
              <a:gd name="connsiteY2" fmla="*/ 5187220 h 5187219"/>
              <a:gd name="connsiteX3" fmla="*/ 9184957 w 9184957"/>
              <a:gd name="connsiteY3" fmla="*/ 0 h 5187219"/>
              <a:gd name="connsiteX4" fmla="*/ 7313962 w 9184957"/>
              <a:gd name="connsiteY4" fmla="*/ 853345 h 5187219"/>
              <a:gd name="connsiteX5" fmla="*/ 2378297 w 9184957"/>
              <a:gd name="connsiteY5" fmla="*/ 853345 h 5187219"/>
              <a:gd name="connsiteX6" fmla="*/ 2219325 w 9184957"/>
              <a:gd name="connsiteY6" fmla="*/ 1142524 h 5187219"/>
              <a:gd name="connsiteX7" fmla="*/ 1930908 w 9184957"/>
              <a:gd name="connsiteY7" fmla="*/ 1144429 h 5187219"/>
              <a:gd name="connsiteX8" fmla="*/ 1754600 w 9184957"/>
              <a:gd name="connsiteY8" fmla="*/ 853345 h 5187219"/>
              <a:gd name="connsiteX9" fmla="*/ 1089089 w 9184957"/>
              <a:gd name="connsiteY9" fmla="*/ 853345 h 5187219"/>
              <a:gd name="connsiteX10" fmla="*/ 646367 w 9184957"/>
              <a:gd name="connsiteY10" fmla="*/ 1596961 h 5187219"/>
              <a:gd name="connsiteX11" fmla="*/ 646367 w 9184957"/>
              <a:gd name="connsiteY11" fmla="*/ 2122456 h 5187219"/>
              <a:gd name="connsiteX12" fmla="*/ 923925 w 9184957"/>
              <a:gd name="connsiteY12" fmla="*/ 2553938 h 5187219"/>
              <a:gd name="connsiteX13" fmla="*/ 1338644 w 9184957"/>
              <a:gd name="connsiteY13" fmla="*/ 2553938 h 5187219"/>
              <a:gd name="connsiteX14" fmla="*/ 1400651 w 9184957"/>
              <a:gd name="connsiteY14" fmla="*/ 2446401 h 5187219"/>
              <a:gd name="connsiteX15" fmla="*/ 2143125 w 9184957"/>
              <a:gd name="connsiteY15" fmla="*/ 2446401 h 5187219"/>
              <a:gd name="connsiteX16" fmla="*/ 2249996 w 9184957"/>
              <a:gd name="connsiteY16" fmla="*/ 2637568 h 5187219"/>
              <a:gd name="connsiteX17" fmla="*/ 2249996 w 9184957"/>
              <a:gd name="connsiteY17" fmla="*/ 3031807 h 5187219"/>
              <a:gd name="connsiteX18" fmla="*/ 2390299 w 9184957"/>
              <a:gd name="connsiteY18" fmla="*/ 3276124 h 5187219"/>
              <a:gd name="connsiteX19" fmla="*/ 2389537 w 9184957"/>
              <a:gd name="connsiteY19" fmla="*/ 3535680 h 5187219"/>
              <a:gd name="connsiteX20" fmla="*/ 2625185 w 9184957"/>
              <a:gd name="connsiteY20" fmla="*/ 3964305 h 5187219"/>
              <a:gd name="connsiteX21" fmla="*/ 2625185 w 9184957"/>
              <a:gd name="connsiteY21" fmla="*/ 4296251 h 5187219"/>
              <a:gd name="connsiteX22" fmla="*/ 2847975 w 9184957"/>
              <a:gd name="connsiteY22" fmla="*/ 4558475 h 5187219"/>
              <a:gd name="connsiteX23" fmla="*/ 3111341 w 9184957"/>
              <a:gd name="connsiteY23" fmla="*/ 4560094 h 5187219"/>
              <a:gd name="connsiteX24" fmla="*/ 3248406 w 9184957"/>
              <a:gd name="connsiteY24" fmla="*/ 4332065 h 5187219"/>
              <a:gd name="connsiteX25" fmla="*/ 3248406 w 9184957"/>
              <a:gd name="connsiteY25" fmla="*/ 4113562 h 5187219"/>
              <a:gd name="connsiteX26" fmla="*/ 3634454 w 9184957"/>
              <a:gd name="connsiteY26" fmla="*/ 3508438 h 5187219"/>
              <a:gd name="connsiteX27" fmla="*/ 3634454 w 9184957"/>
              <a:gd name="connsiteY27" fmla="*/ 3102578 h 5187219"/>
              <a:gd name="connsiteX28" fmla="*/ 3858482 w 9184957"/>
              <a:gd name="connsiteY28" fmla="*/ 2749201 h 5187219"/>
              <a:gd name="connsiteX29" fmla="*/ 4080224 w 9184957"/>
              <a:gd name="connsiteY29" fmla="*/ 2751582 h 5187219"/>
              <a:gd name="connsiteX30" fmla="*/ 4357212 w 9184957"/>
              <a:gd name="connsiteY30" fmla="*/ 2267140 h 5187219"/>
              <a:gd name="connsiteX31" fmla="*/ 3769328 w 9184957"/>
              <a:gd name="connsiteY31" fmla="*/ 2267140 h 5187219"/>
              <a:gd name="connsiteX32" fmla="*/ 3541490 w 9184957"/>
              <a:gd name="connsiteY32" fmla="*/ 1875663 h 5187219"/>
              <a:gd name="connsiteX33" fmla="*/ 3541967 w 9184957"/>
              <a:gd name="connsiteY33" fmla="*/ 1558861 h 5187219"/>
              <a:gd name="connsiteX34" fmla="*/ 3233071 w 9184957"/>
              <a:gd name="connsiteY34" fmla="*/ 1132046 h 5187219"/>
              <a:gd name="connsiteX35" fmla="*/ 2543175 w 9184957"/>
              <a:gd name="connsiteY35" fmla="*/ 1132046 h 5187219"/>
              <a:gd name="connsiteX36" fmla="*/ 2358390 w 9184957"/>
              <a:gd name="connsiteY36" fmla="*/ 1469326 h 5187219"/>
              <a:gd name="connsiteX37" fmla="*/ 1789462 w 9184957"/>
              <a:gd name="connsiteY37" fmla="*/ 1469326 h 5187219"/>
              <a:gd name="connsiteX38" fmla="*/ 1586579 w 9184957"/>
              <a:gd name="connsiteY38" fmla="*/ 1122521 h 5187219"/>
              <a:gd name="connsiteX39" fmla="*/ 1223772 w 9184957"/>
              <a:gd name="connsiteY39" fmla="*/ 1122521 h 5187219"/>
              <a:gd name="connsiteX40" fmla="*/ 905637 w 9184957"/>
              <a:gd name="connsiteY40" fmla="*/ 1686211 h 5187219"/>
              <a:gd name="connsiteX41" fmla="*/ 912876 w 9184957"/>
              <a:gd name="connsiteY41" fmla="*/ 2030920 h 5187219"/>
              <a:gd name="connsiteX42" fmla="*/ 1082516 w 9184957"/>
              <a:gd name="connsiteY42" fmla="*/ 2275522 h 5187219"/>
              <a:gd name="connsiteX43" fmla="*/ 1204913 w 9184957"/>
              <a:gd name="connsiteY43" fmla="*/ 2275522 h 5187219"/>
              <a:gd name="connsiteX44" fmla="*/ 1308259 w 9184957"/>
              <a:gd name="connsiteY44" fmla="*/ 2140553 h 5187219"/>
              <a:gd name="connsiteX45" fmla="*/ 2273141 w 9184957"/>
              <a:gd name="connsiteY45" fmla="*/ 2140553 h 5187219"/>
              <a:gd name="connsiteX46" fmla="*/ 2515172 w 9184957"/>
              <a:gd name="connsiteY46" fmla="*/ 2581370 h 5187219"/>
              <a:gd name="connsiteX47" fmla="*/ 2515172 w 9184957"/>
              <a:gd name="connsiteY47" fmla="*/ 2986087 h 5187219"/>
              <a:gd name="connsiteX48" fmla="*/ 2655856 w 9184957"/>
              <a:gd name="connsiteY48" fmla="*/ 3227546 h 5187219"/>
              <a:gd name="connsiteX49" fmla="*/ 2655856 w 9184957"/>
              <a:gd name="connsiteY49" fmla="*/ 3474053 h 5187219"/>
              <a:gd name="connsiteX50" fmla="*/ 2908364 w 9184957"/>
              <a:gd name="connsiteY50" fmla="*/ 3896487 h 5187219"/>
              <a:gd name="connsiteX51" fmla="*/ 2908364 w 9184957"/>
              <a:gd name="connsiteY51" fmla="*/ 4147566 h 5187219"/>
              <a:gd name="connsiteX52" fmla="*/ 2978182 w 9184957"/>
              <a:gd name="connsiteY52" fmla="*/ 4238530 h 5187219"/>
              <a:gd name="connsiteX53" fmla="*/ 3007995 w 9184957"/>
              <a:gd name="connsiteY53" fmla="*/ 4189285 h 5187219"/>
              <a:gd name="connsiteX54" fmla="*/ 3007995 w 9184957"/>
              <a:gd name="connsiteY54" fmla="*/ 4002786 h 5187219"/>
              <a:gd name="connsiteX55" fmla="*/ 3367088 w 9184957"/>
              <a:gd name="connsiteY55" fmla="*/ 3428143 h 5187219"/>
              <a:gd name="connsiteX56" fmla="*/ 3370136 w 9184957"/>
              <a:gd name="connsiteY56" fmla="*/ 2983325 h 5187219"/>
              <a:gd name="connsiteX57" fmla="*/ 3644360 w 9184957"/>
              <a:gd name="connsiteY57" fmla="*/ 2522791 h 5187219"/>
              <a:gd name="connsiteX58" fmla="*/ 3933254 w 9184957"/>
              <a:gd name="connsiteY58" fmla="*/ 2521744 h 5187219"/>
              <a:gd name="connsiteX59" fmla="*/ 3948017 w 9184957"/>
              <a:gd name="connsiteY59" fmla="*/ 2496883 h 5187219"/>
              <a:gd name="connsiteX60" fmla="*/ 3623691 w 9184957"/>
              <a:gd name="connsiteY60" fmla="*/ 2495645 h 5187219"/>
              <a:gd name="connsiteX61" fmla="*/ 3280791 w 9184957"/>
              <a:gd name="connsiteY61" fmla="*/ 1932908 h 5187219"/>
              <a:gd name="connsiteX62" fmla="*/ 3291364 w 9184957"/>
              <a:gd name="connsiteY62" fmla="*/ 1650492 h 5187219"/>
              <a:gd name="connsiteX63" fmla="*/ 3120676 w 9184957"/>
              <a:gd name="connsiteY63" fmla="*/ 1399889 h 5187219"/>
              <a:gd name="connsiteX64" fmla="*/ 2690432 w 9184957"/>
              <a:gd name="connsiteY64" fmla="*/ 1397603 h 5187219"/>
              <a:gd name="connsiteX65" fmla="*/ 2502408 w 9184957"/>
              <a:gd name="connsiteY65" fmla="*/ 1727358 h 5187219"/>
              <a:gd name="connsiteX66" fmla="*/ 1621060 w 9184957"/>
              <a:gd name="connsiteY66" fmla="*/ 1727358 h 5187219"/>
              <a:gd name="connsiteX67" fmla="*/ 1451229 w 9184957"/>
              <a:gd name="connsiteY67" fmla="*/ 1410843 h 5187219"/>
              <a:gd name="connsiteX68" fmla="*/ 1390650 w 9184957"/>
              <a:gd name="connsiteY68" fmla="*/ 1410843 h 5187219"/>
              <a:gd name="connsiteX69" fmla="*/ 1192149 w 9184957"/>
              <a:gd name="connsiteY69" fmla="*/ 1788128 h 5187219"/>
              <a:gd name="connsiteX70" fmla="*/ 1193292 w 9184957"/>
              <a:gd name="connsiteY70" fmla="*/ 1845278 h 5187219"/>
              <a:gd name="connsiteX71" fmla="*/ 2688717 w 9184957"/>
              <a:gd name="connsiteY71" fmla="*/ 1846135 h 5187219"/>
              <a:gd name="connsiteX72" fmla="*/ 2839688 w 9184957"/>
              <a:gd name="connsiteY72" fmla="*/ 1550003 h 5187219"/>
              <a:gd name="connsiteX73" fmla="*/ 3044190 w 9184957"/>
              <a:gd name="connsiteY73" fmla="*/ 1550003 h 5187219"/>
              <a:gd name="connsiteX74" fmla="*/ 3173254 w 9184957"/>
              <a:gd name="connsiteY74" fmla="*/ 1720120 h 5187219"/>
              <a:gd name="connsiteX75" fmla="*/ 3173254 w 9184957"/>
              <a:gd name="connsiteY75" fmla="*/ 2044922 h 5187219"/>
              <a:gd name="connsiteX76" fmla="*/ 3491865 w 9184957"/>
              <a:gd name="connsiteY76" fmla="*/ 2578703 h 5187219"/>
              <a:gd name="connsiteX77" fmla="*/ 3251740 w 9184957"/>
              <a:gd name="connsiteY77" fmla="*/ 2938939 h 5187219"/>
              <a:gd name="connsiteX78" fmla="*/ 3246025 w 9184957"/>
              <a:gd name="connsiteY78" fmla="*/ 3409188 h 5187219"/>
              <a:gd name="connsiteX79" fmla="*/ 2984754 w 9184957"/>
              <a:gd name="connsiteY79" fmla="*/ 3802570 h 5187219"/>
              <a:gd name="connsiteX80" fmla="*/ 2746629 w 9184957"/>
              <a:gd name="connsiteY80" fmla="*/ 3403187 h 5187219"/>
              <a:gd name="connsiteX81" fmla="*/ 2746629 w 9184957"/>
              <a:gd name="connsiteY81" fmla="*/ 3118866 h 5187219"/>
              <a:gd name="connsiteX82" fmla="*/ 2642712 w 9184957"/>
              <a:gd name="connsiteY82" fmla="*/ 2948654 h 5187219"/>
              <a:gd name="connsiteX83" fmla="*/ 2642712 w 9184957"/>
              <a:gd name="connsiteY83" fmla="*/ 2548604 h 5187219"/>
              <a:gd name="connsiteX84" fmla="*/ 2397443 w 9184957"/>
              <a:gd name="connsiteY84" fmla="*/ 2133219 h 5187219"/>
              <a:gd name="connsiteX85" fmla="*/ 2899791 w 9184957"/>
              <a:gd name="connsiteY85" fmla="*/ 2133219 h 5187219"/>
              <a:gd name="connsiteX86" fmla="*/ 3168015 w 9184957"/>
              <a:gd name="connsiteY86" fmla="*/ 2554986 h 5187219"/>
              <a:gd name="connsiteX87" fmla="*/ 3011138 w 9184957"/>
              <a:gd name="connsiteY87" fmla="*/ 2791968 h 5187219"/>
              <a:gd name="connsiteX88" fmla="*/ 3011138 w 9184957"/>
              <a:gd name="connsiteY88" fmla="*/ 2837021 h 5187219"/>
              <a:gd name="connsiteX89" fmla="*/ 2849213 w 9184957"/>
              <a:gd name="connsiteY89" fmla="*/ 2837021 h 5187219"/>
              <a:gd name="connsiteX90" fmla="*/ 2849213 w 9184957"/>
              <a:gd name="connsiteY90" fmla="*/ 2743200 h 5187219"/>
              <a:gd name="connsiteX91" fmla="*/ 2975039 w 9184957"/>
              <a:gd name="connsiteY91" fmla="*/ 2552700 h 5187219"/>
              <a:gd name="connsiteX92" fmla="*/ 2810923 w 9184957"/>
              <a:gd name="connsiteY92" fmla="*/ 2294668 h 5187219"/>
              <a:gd name="connsiteX93" fmla="*/ 2681288 w 9184957"/>
              <a:gd name="connsiteY93" fmla="*/ 2294668 h 5187219"/>
              <a:gd name="connsiteX94" fmla="*/ 2805113 w 9184957"/>
              <a:gd name="connsiteY94" fmla="*/ 2504218 h 5187219"/>
              <a:gd name="connsiteX95" fmla="*/ 2805113 w 9184957"/>
              <a:gd name="connsiteY95" fmla="*/ 2903410 h 5187219"/>
              <a:gd name="connsiteX96" fmla="*/ 2909030 w 9184957"/>
              <a:gd name="connsiteY96" fmla="*/ 3073622 h 5187219"/>
              <a:gd name="connsiteX97" fmla="*/ 2909030 w 9184957"/>
              <a:gd name="connsiteY97" fmla="*/ 3359372 h 5187219"/>
              <a:gd name="connsiteX98" fmla="*/ 2992470 w 9184957"/>
              <a:gd name="connsiteY98" fmla="*/ 3499485 h 5187219"/>
              <a:gd name="connsiteX99" fmla="*/ 3084671 w 9184957"/>
              <a:gd name="connsiteY99" fmla="*/ 3359753 h 5187219"/>
              <a:gd name="connsiteX100" fmla="*/ 3090482 w 9184957"/>
              <a:gd name="connsiteY100" fmla="*/ 2889313 h 5187219"/>
              <a:gd name="connsiteX101" fmla="*/ 3300508 w 9184957"/>
              <a:gd name="connsiteY101" fmla="*/ 2574322 h 5187219"/>
              <a:gd name="connsiteX102" fmla="*/ 3011329 w 9184957"/>
              <a:gd name="connsiteY102" fmla="*/ 2089308 h 5187219"/>
              <a:gd name="connsiteX103" fmla="*/ 3011329 w 9184957"/>
              <a:gd name="connsiteY103" fmla="*/ 1774317 h 5187219"/>
              <a:gd name="connsiteX104" fmla="*/ 2963704 w 9184957"/>
              <a:gd name="connsiteY104" fmla="*/ 1711642 h 5187219"/>
              <a:gd name="connsiteX105" fmla="*/ 2938748 w 9184957"/>
              <a:gd name="connsiteY105" fmla="*/ 1711642 h 5187219"/>
              <a:gd name="connsiteX106" fmla="*/ 2787396 w 9184957"/>
              <a:gd name="connsiteY106" fmla="*/ 2008251 h 5187219"/>
              <a:gd name="connsiteX107" fmla="*/ 1243489 w 9184957"/>
              <a:gd name="connsiteY107" fmla="*/ 2007203 h 5187219"/>
              <a:gd name="connsiteX108" fmla="*/ 1170908 w 9184957"/>
              <a:gd name="connsiteY108" fmla="*/ 2068544 h 5187219"/>
              <a:gd name="connsiteX109" fmla="*/ 1086993 w 9184957"/>
              <a:gd name="connsiteY109" fmla="*/ 2069973 h 5187219"/>
              <a:gd name="connsiteX110" fmla="*/ 1034606 w 9184957"/>
              <a:gd name="connsiteY110" fmla="*/ 2000631 h 5187219"/>
              <a:gd name="connsiteX111" fmla="*/ 1029367 w 9184957"/>
              <a:gd name="connsiteY111" fmla="*/ 1750028 h 5187219"/>
              <a:gd name="connsiteX112" fmla="*/ 1293400 w 9184957"/>
              <a:gd name="connsiteY112" fmla="*/ 1249299 h 5187219"/>
              <a:gd name="connsiteX113" fmla="*/ 1548194 w 9184957"/>
              <a:gd name="connsiteY113" fmla="*/ 1249299 h 5187219"/>
              <a:gd name="connsiteX114" fmla="*/ 1717929 w 9184957"/>
              <a:gd name="connsiteY114" fmla="*/ 1565815 h 5187219"/>
              <a:gd name="connsiteX115" fmla="*/ 2408301 w 9184957"/>
              <a:gd name="connsiteY115" fmla="*/ 1565815 h 5187219"/>
              <a:gd name="connsiteX116" fmla="*/ 2596706 w 9184957"/>
              <a:gd name="connsiteY116" fmla="*/ 1235488 h 5187219"/>
              <a:gd name="connsiteX117" fmla="*/ 3206306 w 9184957"/>
              <a:gd name="connsiteY117" fmla="*/ 1238821 h 5187219"/>
              <a:gd name="connsiteX118" fmla="*/ 3454908 w 9184957"/>
              <a:gd name="connsiteY118" fmla="*/ 1603724 h 5187219"/>
              <a:gd name="connsiteX119" fmla="*/ 3444145 w 9184957"/>
              <a:gd name="connsiteY119" fmla="*/ 1890617 h 5187219"/>
              <a:gd name="connsiteX120" fmla="*/ 3714750 w 9184957"/>
              <a:gd name="connsiteY120" fmla="*/ 2334101 h 5187219"/>
              <a:gd name="connsiteX121" fmla="*/ 4231672 w 9184957"/>
              <a:gd name="connsiteY121" fmla="*/ 2336006 h 5187219"/>
              <a:gd name="connsiteX122" fmla="*/ 4025741 w 9184957"/>
              <a:gd name="connsiteY122" fmla="*/ 2683478 h 5187219"/>
              <a:gd name="connsiteX123" fmla="*/ 3736562 w 9184957"/>
              <a:gd name="connsiteY123" fmla="*/ 2684621 h 5187219"/>
              <a:gd name="connsiteX124" fmla="*/ 3531775 w 9184957"/>
              <a:gd name="connsiteY124" fmla="*/ 3028569 h 5187219"/>
              <a:gd name="connsiteX125" fmla="*/ 3528727 w 9184957"/>
              <a:gd name="connsiteY125" fmla="*/ 3475291 h 5187219"/>
              <a:gd name="connsiteX126" fmla="*/ 3169920 w 9184957"/>
              <a:gd name="connsiteY126" fmla="*/ 4049268 h 5187219"/>
              <a:gd name="connsiteX127" fmla="*/ 3169920 w 9184957"/>
              <a:gd name="connsiteY127" fmla="*/ 4234148 h 5187219"/>
              <a:gd name="connsiteX128" fmla="*/ 3056763 w 9184957"/>
              <a:gd name="connsiteY128" fmla="*/ 4421124 h 5187219"/>
              <a:gd name="connsiteX129" fmla="*/ 2914650 w 9184957"/>
              <a:gd name="connsiteY129" fmla="*/ 4421124 h 5187219"/>
              <a:gd name="connsiteX130" fmla="*/ 2746724 w 9184957"/>
              <a:gd name="connsiteY130" fmla="*/ 4202049 h 5187219"/>
              <a:gd name="connsiteX131" fmla="*/ 2746724 w 9184957"/>
              <a:gd name="connsiteY131" fmla="*/ 3940778 h 5187219"/>
              <a:gd name="connsiteX132" fmla="*/ 2494217 w 9184957"/>
              <a:gd name="connsiteY132" fmla="*/ 3518440 h 5187219"/>
              <a:gd name="connsiteX133" fmla="*/ 2494217 w 9184957"/>
              <a:gd name="connsiteY133" fmla="*/ 3271361 h 5187219"/>
              <a:gd name="connsiteX134" fmla="*/ 2353532 w 9184957"/>
              <a:gd name="connsiteY134" fmla="*/ 3029902 h 5187219"/>
              <a:gd name="connsiteX135" fmla="*/ 2353532 w 9184957"/>
              <a:gd name="connsiteY135" fmla="*/ 2622994 h 5187219"/>
              <a:gd name="connsiteX136" fmla="*/ 2177320 w 9184957"/>
              <a:gd name="connsiteY136" fmla="*/ 2302478 h 5187219"/>
              <a:gd name="connsiteX137" fmla="*/ 1388269 w 9184957"/>
              <a:gd name="connsiteY137" fmla="*/ 2302478 h 5187219"/>
              <a:gd name="connsiteX138" fmla="*/ 1284827 w 9184957"/>
              <a:gd name="connsiteY138" fmla="*/ 2437733 h 5187219"/>
              <a:gd name="connsiteX139" fmla="*/ 997744 w 9184957"/>
              <a:gd name="connsiteY139" fmla="*/ 2437733 h 5187219"/>
              <a:gd name="connsiteX140" fmla="*/ 752475 w 9184957"/>
              <a:gd name="connsiteY140" fmla="*/ 2083403 h 5187219"/>
              <a:gd name="connsiteX141" fmla="*/ 742950 w 9184957"/>
              <a:gd name="connsiteY141" fmla="*/ 1645253 h 5187219"/>
              <a:gd name="connsiteX142" fmla="*/ 1129475 w 9184957"/>
              <a:gd name="connsiteY142" fmla="*/ 960501 h 5187219"/>
              <a:gd name="connsiteX143" fmla="*/ 1679639 w 9184957"/>
              <a:gd name="connsiteY143" fmla="*/ 960501 h 5187219"/>
              <a:gd name="connsiteX144" fmla="*/ 1882521 w 9184957"/>
              <a:gd name="connsiteY144" fmla="*/ 1307306 h 5187219"/>
              <a:gd name="connsiteX145" fmla="*/ 2262569 w 9184957"/>
              <a:gd name="connsiteY145" fmla="*/ 1307306 h 5187219"/>
              <a:gd name="connsiteX146" fmla="*/ 2447354 w 9184957"/>
              <a:gd name="connsiteY146" fmla="*/ 970026 h 5187219"/>
              <a:gd name="connsiteX147" fmla="*/ 3316034 w 9184957"/>
              <a:gd name="connsiteY147" fmla="*/ 970026 h 5187219"/>
              <a:gd name="connsiteX148" fmla="*/ 3704082 w 9184957"/>
              <a:gd name="connsiteY148" fmla="*/ 1506474 h 5187219"/>
              <a:gd name="connsiteX149" fmla="*/ 3704082 w 9184957"/>
              <a:gd name="connsiteY149" fmla="*/ 1831943 h 5187219"/>
              <a:gd name="connsiteX150" fmla="*/ 3863054 w 9184957"/>
              <a:gd name="connsiteY150" fmla="*/ 2105120 h 5187219"/>
              <a:gd name="connsiteX151" fmla="*/ 4637056 w 9184957"/>
              <a:gd name="connsiteY151" fmla="*/ 2105120 h 5187219"/>
              <a:gd name="connsiteX152" fmla="*/ 4174331 w 9184957"/>
              <a:gd name="connsiteY152" fmla="*/ 2914745 h 5187219"/>
              <a:gd name="connsiteX153" fmla="*/ 3947160 w 9184957"/>
              <a:gd name="connsiteY153" fmla="*/ 2912078 h 5187219"/>
              <a:gd name="connsiteX154" fmla="*/ 3796570 w 9184957"/>
              <a:gd name="connsiteY154" fmla="*/ 3150203 h 5187219"/>
              <a:gd name="connsiteX155" fmla="*/ 3796570 w 9184957"/>
              <a:gd name="connsiteY155" fmla="*/ 3555968 h 5187219"/>
              <a:gd name="connsiteX156" fmla="*/ 3410522 w 9184957"/>
              <a:gd name="connsiteY156" fmla="*/ 4160806 h 5187219"/>
              <a:gd name="connsiteX157" fmla="*/ 3410522 w 9184957"/>
              <a:gd name="connsiteY157" fmla="*/ 4377023 h 5187219"/>
              <a:gd name="connsiteX158" fmla="*/ 3202781 w 9184957"/>
              <a:gd name="connsiteY158" fmla="*/ 4722590 h 5187219"/>
              <a:gd name="connsiteX159" fmla="*/ 2772823 w 9184957"/>
              <a:gd name="connsiteY159" fmla="*/ 4719923 h 5187219"/>
              <a:gd name="connsiteX160" fmla="*/ 2463070 w 9184957"/>
              <a:gd name="connsiteY160" fmla="*/ 4355306 h 5187219"/>
              <a:gd name="connsiteX161" fmla="*/ 2463070 w 9184957"/>
              <a:gd name="connsiteY161" fmla="*/ 4005548 h 5187219"/>
              <a:gd name="connsiteX162" fmla="*/ 2227326 w 9184957"/>
              <a:gd name="connsiteY162" fmla="*/ 3576923 h 5187219"/>
              <a:gd name="connsiteX163" fmla="*/ 2228088 w 9184957"/>
              <a:gd name="connsiteY163" fmla="*/ 3318986 h 5187219"/>
              <a:gd name="connsiteX164" fmla="*/ 2087880 w 9184957"/>
              <a:gd name="connsiteY164" fmla="*/ 3074956 h 5187219"/>
              <a:gd name="connsiteX165" fmla="*/ 2087880 w 9184957"/>
              <a:gd name="connsiteY165" fmla="*/ 2679668 h 5187219"/>
              <a:gd name="connsiteX166" fmla="*/ 2047970 w 9184957"/>
              <a:gd name="connsiteY166" fmla="*/ 2608231 h 5187219"/>
              <a:gd name="connsiteX167" fmla="*/ 1494282 w 9184957"/>
              <a:gd name="connsiteY167" fmla="*/ 2608231 h 5187219"/>
              <a:gd name="connsiteX168" fmla="*/ 1432179 w 9184957"/>
              <a:gd name="connsiteY168" fmla="*/ 2715768 h 5187219"/>
              <a:gd name="connsiteX169" fmla="*/ 835724 w 9184957"/>
              <a:gd name="connsiteY169" fmla="*/ 2715768 h 5187219"/>
              <a:gd name="connsiteX170" fmla="*/ 484442 w 9184957"/>
              <a:gd name="connsiteY170" fmla="*/ 2170081 h 5187219"/>
              <a:gd name="connsiteX171" fmla="*/ 484442 w 9184957"/>
              <a:gd name="connsiteY171" fmla="*/ 1552384 h 5187219"/>
              <a:gd name="connsiteX172" fmla="*/ 997077 w 9184957"/>
              <a:gd name="connsiteY172" fmla="*/ 691420 h 5187219"/>
              <a:gd name="connsiteX173" fmla="*/ 1845850 w 9184957"/>
              <a:gd name="connsiteY173" fmla="*/ 691420 h 5187219"/>
              <a:gd name="connsiteX174" fmla="*/ 2021967 w 9184957"/>
              <a:gd name="connsiteY174" fmla="*/ 981837 h 5187219"/>
              <a:gd name="connsiteX175" fmla="*/ 2123408 w 9184957"/>
              <a:gd name="connsiteY175" fmla="*/ 981170 h 5187219"/>
              <a:gd name="connsiteX176" fmla="*/ 2282476 w 9184957"/>
              <a:gd name="connsiteY176" fmla="*/ 691420 h 5187219"/>
              <a:gd name="connsiteX177" fmla="*/ 7313962 w 9184957"/>
              <a:gd name="connsiteY177" fmla="*/ 691420 h 518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9184957" h="5187219">
                <a:moveTo>
                  <a:pt x="0" y="0"/>
                </a:moveTo>
                <a:lnTo>
                  <a:pt x="0" y="5187220"/>
                </a:lnTo>
                <a:lnTo>
                  <a:pt x="9184957" y="5187220"/>
                </a:lnTo>
                <a:lnTo>
                  <a:pt x="9184957" y="0"/>
                </a:lnTo>
                <a:close/>
                <a:moveTo>
                  <a:pt x="7313962" y="853345"/>
                </a:moveTo>
                <a:lnTo>
                  <a:pt x="2378297" y="853345"/>
                </a:lnTo>
                <a:lnTo>
                  <a:pt x="2219325" y="1142524"/>
                </a:lnTo>
                <a:lnTo>
                  <a:pt x="1930908" y="1144429"/>
                </a:lnTo>
                <a:lnTo>
                  <a:pt x="1754600" y="853345"/>
                </a:lnTo>
                <a:lnTo>
                  <a:pt x="1089089" y="853345"/>
                </a:lnTo>
                <a:lnTo>
                  <a:pt x="646367" y="1596961"/>
                </a:lnTo>
                <a:lnTo>
                  <a:pt x="646367" y="2122456"/>
                </a:lnTo>
                <a:lnTo>
                  <a:pt x="923925" y="2553938"/>
                </a:lnTo>
                <a:lnTo>
                  <a:pt x="1338644" y="2553938"/>
                </a:lnTo>
                <a:lnTo>
                  <a:pt x="1400651" y="2446401"/>
                </a:lnTo>
                <a:lnTo>
                  <a:pt x="2143125" y="2446401"/>
                </a:lnTo>
                <a:lnTo>
                  <a:pt x="2249996" y="2637568"/>
                </a:lnTo>
                <a:lnTo>
                  <a:pt x="2249996" y="3031807"/>
                </a:lnTo>
                <a:lnTo>
                  <a:pt x="2390299" y="3276124"/>
                </a:lnTo>
                <a:lnTo>
                  <a:pt x="2389537" y="3535680"/>
                </a:lnTo>
                <a:lnTo>
                  <a:pt x="2625185" y="3964305"/>
                </a:lnTo>
                <a:lnTo>
                  <a:pt x="2625185" y="4296251"/>
                </a:lnTo>
                <a:lnTo>
                  <a:pt x="2847975" y="4558475"/>
                </a:lnTo>
                <a:lnTo>
                  <a:pt x="3111341" y="4560094"/>
                </a:lnTo>
                <a:lnTo>
                  <a:pt x="3248406" y="4332065"/>
                </a:lnTo>
                <a:lnTo>
                  <a:pt x="3248406" y="4113562"/>
                </a:lnTo>
                <a:lnTo>
                  <a:pt x="3634454" y="3508438"/>
                </a:lnTo>
                <a:lnTo>
                  <a:pt x="3634454" y="3102578"/>
                </a:lnTo>
                <a:lnTo>
                  <a:pt x="3858482" y="2749201"/>
                </a:lnTo>
                <a:lnTo>
                  <a:pt x="4080224" y="2751582"/>
                </a:lnTo>
                <a:lnTo>
                  <a:pt x="4357212" y="2267140"/>
                </a:lnTo>
                <a:lnTo>
                  <a:pt x="3769328" y="2267140"/>
                </a:lnTo>
                <a:lnTo>
                  <a:pt x="3541490" y="1875663"/>
                </a:lnTo>
                <a:lnTo>
                  <a:pt x="3541967" y="1558861"/>
                </a:lnTo>
                <a:lnTo>
                  <a:pt x="3233071" y="1132046"/>
                </a:lnTo>
                <a:lnTo>
                  <a:pt x="2543175" y="1132046"/>
                </a:lnTo>
                <a:lnTo>
                  <a:pt x="2358390" y="1469326"/>
                </a:lnTo>
                <a:lnTo>
                  <a:pt x="1789462" y="1469326"/>
                </a:lnTo>
                <a:lnTo>
                  <a:pt x="1586579" y="1122521"/>
                </a:lnTo>
                <a:lnTo>
                  <a:pt x="1223772" y="1122521"/>
                </a:lnTo>
                <a:lnTo>
                  <a:pt x="905637" y="1686211"/>
                </a:lnTo>
                <a:lnTo>
                  <a:pt x="912876" y="2030920"/>
                </a:lnTo>
                <a:lnTo>
                  <a:pt x="1082516" y="2275522"/>
                </a:lnTo>
                <a:lnTo>
                  <a:pt x="1204913" y="2275522"/>
                </a:lnTo>
                <a:lnTo>
                  <a:pt x="1308259" y="2140553"/>
                </a:lnTo>
                <a:lnTo>
                  <a:pt x="2273141" y="2140553"/>
                </a:lnTo>
                <a:lnTo>
                  <a:pt x="2515172" y="2581370"/>
                </a:lnTo>
                <a:lnTo>
                  <a:pt x="2515172" y="2986087"/>
                </a:lnTo>
                <a:lnTo>
                  <a:pt x="2655856" y="3227546"/>
                </a:lnTo>
                <a:lnTo>
                  <a:pt x="2655856" y="3474053"/>
                </a:lnTo>
                <a:lnTo>
                  <a:pt x="2908364" y="3896487"/>
                </a:lnTo>
                <a:lnTo>
                  <a:pt x="2908364" y="4147566"/>
                </a:lnTo>
                <a:lnTo>
                  <a:pt x="2978182" y="4238530"/>
                </a:lnTo>
                <a:lnTo>
                  <a:pt x="3007995" y="4189285"/>
                </a:lnTo>
                <a:lnTo>
                  <a:pt x="3007995" y="4002786"/>
                </a:lnTo>
                <a:lnTo>
                  <a:pt x="3367088" y="3428143"/>
                </a:lnTo>
                <a:lnTo>
                  <a:pt x="3370136" y="2983325"/>
                </a:lnTo>
                <a:lnTo>
                  <a:pt x="3644360" y="2522791"/>
                </a:lnTo>
                <a:lnTo>
                  <a:pt x="3933254" y="2521744"/>
                </a:lnTo>
                <a:lnTo>
                  <a:pt x="3948017" y="2496883"/>
                </a:lnTo>
                <a:lnTo>
                  <a:pt x="3623691" y="2495645"/>
                </a:lnTo>
                <a:lnTo>
                  <a:pt x="3280791" y="1932908"/>
                </a:lnTo>
                <a:lnTo>
                  <a:pt x="3291364" y="1650492"/>
                </a:lnTo>
                <a:lnTo>
                  <a:pt x="3120676" y="1399889"/>
                </a:lnTo>
                <a:lnTo>
                  <a:pt x="2690432" y="1397603"/>
                </a:lnTo>
                <a:lnTo>
                  <a:pt x="2502408" y="1727358"/>
                </a:lnTo>
                <a:lnTo>
                  <a:pt x="1621060" y="1727358"/>
                </a:lnTo>
                <a:lnTo>
                  <a:pt x="1451229" y="1410843"/>
                </a:lnTo>
                <a:lnTo>
                  <a:pt x="1390650" y="1410843"/>
                </a:lnTo>
                <a:lnTo>
                  <a:pt x="1192149" y="1788128"/>
                </a:lnTo>
                <a:lnTo>
                  <a:pt x="1193292" y="1845278"/>
                </a:lnTo>
                <a:lnTo>
                  <a:pt x="2688717" y="1846135"/>
                </a:lnTo>
                <a:lnTo>
                  <a:pt x="2839688" y="1550003"/>
                </a:lnTo>
                <a:lnTo>
                  <a:pt x="3044190" y="1550003"/>
                </a:lnTo>
                <a:lnTo>
                  <a:pt x="3173254" y="1720120"/>
                </a:lnTo>
                <a:lnTo>
                  <a:pt x="3173254" y="2044922"/>
                </a:lnTo>
                <a:lnTo>
                  <a:pt x="3491865" y="2578703"/>
                </a:lnTo>
                <a:lnTo>
                  <a:pt x="3251740" y="2938939"/>
                </a:lnTo>
                <a:lnTo>
                  <a:pt x="3246025" y="3409188"/>
                </a:lnTo>
                <a:lnTo>
                  <a:pt x="2984754" y="3802570"/>
                </a:lnTo>
                <a:lnTo>
                  <a:pt x="2746629" y="3403187"/>
                </a:lnTo>
                <a:lnTo>
                  <a:pt x="2746629" y="3118866"/>
                </a:lnTo>
                <a:lnTo>
                  <a:pt x="2642712" y="2948654"/>
                </a:lnTo>
                <a:lnTo>
                  <a:pt x="2642712" y="2548604"/>
                </a:lnTo>
                <a:lnTo>
                  <a:pt x="2397443" y="2133219"/>
                </a:lnTo>
                <a:lnTo>
                  <a:pt x="2899791" y="2133219"/>
                </a:lnTo>
                <a:lnTo>
                  <a:pt x="3168015" y="2554986"/>
                </a:lnTo>
                <a:lnTo>
                  <a:pt x="3011138" y="2791968"/>
                </a:lnTo>
                <a:lnTo>
                  <a:pt x="3011138" y="2837021"/>
                </a:lnTo>
                <a:lnTo>
                  <a:pt x="2849213" y="2837021"/>
                </a:lnTo>
                <a:lnTo>
                  <a:pt x="2849213" y="2743200"/>
                </a:lnTo>
                <a:lnTo>
                  <a:pt x="2975039" y="2552700"/>
                </a:lnTo>
                <a:lnTo>
                  <a:pt x="2810923" y="2294668"/>
                </a:lnTo>
                <a:lnTo>
                  <a:pt x="2681288" y="2294668"/>
                </a:lnTo>
                <a:lnTo>
                  <a:pt x="2805113" y="2504218"/>
                </a:lnTo>
                <a:lnTo>
                  <a:pt x="2805113" y="2903410"/>
                </a:lnTo>
                <a:lnTo>
                  <a:pt x="2909030" y="3073622"/>
                </a:lnTo>
                <a:lnTo>
                  <a:pt x="2909030" y="3359372"/>
                </a:lnTo>
                <a:lnTo>
                  <a:pt x="2992470" y="3499485"/>
                </a:lnTo>
                <a:lnTo>
                  <a:pt x="3084671" y="3359753"/>
                </a:lnTo>
                <a:lnTo>
                  <a:pt x="3090482" y="2889313"/>
                </a:lnTo>
                <a:lnTo>
                  <a:pt x="3300508" y="2574322"/>
                </a:lnTo>
                <a:lnTo>
                  <a:pt x="3011329" y="2089308"/>
                </a:lnTo>
                <a:lnTo>
                  <a:pt x="3011329" y="1774317"/>
                </a:lnTo>
                <a:lnTo>
                  <a:pt x="2963704" y="1711642"/>
                </a:lnTo>
                <a:lnTo>
                  <a:pt x="2938748" y="1711642"/>
                </a:lnTo>
                <a:lnTo>
                  <a:pt x="2787396" y="2008251"/>
                </a:lnTo>
                <a:lnTo>
                  <a:pt x="1243489" y="2007203"/>
                </a:lnTo>
                <a:lnTo>
                  <a:pt x="1170908" y="2068544"/>
                </a:lnTo>
                <a:lnTo>
                  <a:pt x="1086993" y="2069973"/>
                </a:lnTo>
                <a:lnTo>
                  <a:pt x="1034606" y="2000631"/>
                </a:lnTo>
                <a:lnTo>
                  <a:pt x="1029367" y="1750028"/>
                </a:lnTo>
                <a:lnTo>
                  <a:pt x="1293400" y="1249299"/>
                </a:lnTo>
                <a:lnTo>
                  <a:pt x="1548194" y="1249299"/>
                </a:lnTo>
                <a:lnTo>
                  <a:pt x="1717929" y="1565815"/>
                </a:lnTo>
                <a:lnTo>
                  <a:pt x="2408301" y="1565815"/>
                </a:lnTo>
                <a:lnTo>
                  <a:pt x="2596706" y="1235488"/>
                </a:lnTo>
                <a:lnTo>
                  <a:pt x="3206306" y="1238821"/>
                </a:lnTo>
                <a:lnTo>
                  <a:pt x="3454908" y="1603724"/>
                </a:lnTo>
                <a:lnTo>
                  <a:pt x="3444145" y="1890617"/>
                </a:lnTo>
                <a:lnTo>
                  <a:pt x="3714750" y="2334101"/>
                </a:lnTo>
                <a:lnTo>
                  <a:pt x="4231672" y="2336006"/>
                </a:lnTo>
                <a:lnTo>
                  <a:pt x="4025741" y="2683478"/>
                </a:lnTo>
                <a:lnTo>
                  <a:pt x="3736562" y="2684621"/>
                </a:lnTo>
                <a:lnTo>
                  <a:pt x="3531775" y="3028569"/>
                </a:lnTo>
                <a:lnTo>
                  <a:pt x="3528727" y="3475291"/>
                </a:lnTo>
                <a:lnTo>
                  <a:pt x="3169920" y="4049268"/>
                </a:lnTo>
                <a:lnTo>
                  <a:pt x="3169920" y="4234148"/>
                </a:lnTo>
                <a:lnTo>
                  <a:pt x="3056763" y="4421124"/>
                </a:lnTo>
                <a:lnTo>
                  <a:pt x="2914650" y="4421124"/>
                </a:lnTo>
                <a:lnTo>
                  <a:pt x="2746724" y="4202049"/>
                </a:lnTo>
                <a:lnTo>
                  <a:pt x="2746724" y="3940778"/>
                </a:lnTo>
                <a:lnTo>
                  <a:pt x="2494217" y="3518440"/>
                </a:lnTo>
                <a:lnTo>
                  <a:pt x="2494217" y="3271361"/>
                </a:lnTo>
                <a:lnTo>
                  <a:pt x="2353532" y="3029902"/>
                </a:lnTo>
                <a:lnTo>
                  <a:pt x="2353532" y="2622994"/>
                </a:lnTo>
                <a:lnTo>
                  <a:pt x="2177320" y="2302478"/>
                </a:lnTo>
                <a:lnTo>
                  <a:pt x="1388269" y="2302478"/>
                </a:lnTo>
                <a:lnTo>
                  <a:pt x="1284827" y="2437733"/>
                </a:lnTo>
                <a:lnTo>
                  <a:pt x="997744" y="2437733"/>
                </a:lnTo>
                <a:lnTo>
                  <a:pt x="752475" y="2083403"/>
                </a:lnTo>
                <a:lnTo>
                  <a:pt x="742950" y="1645253"/>
                </a:lnTo>
                <a:lnTo>
                  <a:pt x="1129475" y="960501"/>
                </a:lnTo>
                <a:lnTo>
                  <a:pt x="1679639" y="960501"/>
                </a:lnTo>
                <a:lnTo>
                  <a:pt x="1882521" y="1307306"/>
                </a:lnTo>
                <a:lnTo>
                  <a:pt x="2262569" y="1307306"/>
                </a:lnTo>
                <a:lnTo>
                  <a:pt x="2447354" y="970026"/>
                </a:lnTo>
                <a:lnTo>
                  <a:pt x="3316034" y="970026"/>
                </a:lnTo>
                <a:lnTo>
                  <a:pt x="3704082" y="1506474"/>
                </a:lnTo>
                <a:lnTo>
                  <a:pt x="3704082" y="1831943"/>
                </a:lnTo>
                <a:lnTo>
                  <a:pt x="3863054" y="2105120"/>
                </a:lnTo>
                <a:lnTo>
                  <a:pt x="4637056" y="2105120"/>
                </a:lnTo>
                <a:lnTo>
                  <a:pt x="4174331" y="2914745"/>
                </a:lnTo>
                <a:lnTo>
                  <a:pt x="3947160" y="2912078"/>
                </a:lnTo>
                <a:lnTo>
                  <a:pt x="3796570" y="3150203"/>
                </a:lnTo>
                <a:lnTo>
                  <a:pt x="3796570" y="3555968"/>
                </a:lnTo>
                <a:lnTo>
                  <a:pt x="3410522" y="4160806"/>
                </a:lnTo>
                <a:lnTo>
                  <a:pt x="3410522" y="4377023"/>
                </a:lnTo>
                <a:lnTo>
                  <a:pt x="3202781" y="4722590"/>
                </a:lnTo>
                <a:lnTo>
                  <a:pt x="2772823" y="4719923"/>
                </a:lnTo>
                <a:lnTo>
                  <a:pt x="2463070" y="4355306"/>
                </a:lnTo>
                <a:lnTo>
                  <a:pt x="2463070" y="4005548"/>
                </a:lnTo>
                <a:lnTo>
                  <a:pt x="2227326" y="3576923"/>
                </a:lnTo>
                <a:lnTo>
                  <a:pt x="2228088" y="3318986"/>
                </a:lnTo>
                <a:lnTo>
                  <a:pt x="2087880" y="3074956"/>
                </a:lnTo>
                <a:lnTo>
                  <a:pt x="2087880" y="2679668"/>
                </a:lnTo>
                <a:lnTo>
                  <a:pt x="2047970" y="2608231"/>
                </a:lnTo>
                <a:lnTo>
                  <a:pt x="1494282" y="2608231"/>
                </a:lnTo>
                <a:lnTo>
                  <a:pt x="1432179" y="2715768"/>
                </a:lnTo>
                <a:lnTo>
                  <a:pt x="835724" y="2715768"/>
                </a:lnTo>
                <a:lnTo>
                  <a:pt x="484442" y="2170081"/>
                </a:lnTo>
                <a:lnTo>
                  <a:pt x="484442" y="1552384"/>
                </a:lnTo>
                <a:lnTo>
                  <a:pt x="997077" y="691420"/>
                </a:lnTo>
                <a:lnTo>
                  <a:pt x="1845850" y="691420"/>
                </a:lnTo>
                <a:lnTo>
                  <a:pt x="2021967" y="981837"/>
                </a:lnTo>
                <a:lnTo>
                  <a:pt x="2123408" y="981170"/>
                </a:lnTo>
                <a:lnTo>
                  <a:pt x="2282476" y="691420"/>
                </a:lnTo>
                <a:lnTo>
                  <a:pt x="7313962" y="691420"/>
                </a:lnTo>
                <a:close/>
              </a:path>
            </a:pathLst>
          </a:custGeom>
          <a:solidFill>
            <a:schemeClr val="tx1">
              <a:alpha val="59499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" name="Title 520">
            <a:extLst>
              <a:ext uri="{FF2B5EF4-FFF2-40B4-BE49-F238E27FC236}">
                <a16:creationId xmlns:a16="http://schemas.microsoft.com/office/drawing/2014/main" id="{5B4F7F9B-D2FA-5CC1-9CAE-52E03FB0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771" y="1155310"/>
            <a:ext cx="4363624" cy="875371"/>
          </a:xfrm>
        </p:spPr>
        <p:txBody>
          <a:bodyPr/>
          <a:lstStyle/>
          <a:p>
            <a:pPr algn="r"/>
            <a:r>
              <a:rPr lang="en-US" sz="4000">
                <a:solidFill>
                  <a:schemeClr val="bg1"/>
                </a:solidFill>
              </a:rPr>
              <a:t>Thank you</a:t>
            </a:r>
            <a:endParaRPr lang="en-US" sz="4000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86CB910-7EB6-DA28-6C7E-C2A393051A75}"/>
              </a:ext>
            </a:extLst>
          </p:cNvPr>
          <p:cNvGrpSpPr/>
          <p:nvPr/>
        </p:nvGrpSpPr>
        <p:grpSpPr>
          <a:xfrm>
            <a:off x="10366157" y="571622"/>
            <a:ext cx="1394705" cy="948396"/>
            <a:chOff x="10366157" y="302263"/>
            <a:chExt cx="1394705" cy="948396"/>
          </a:xfrm>
        </p:grpSpPr>
        <p:sp>
          <p:nvSpPr>
            <p:cNvPr id="171" name="object 28">
              <a:extLst>
                <a:ext uri="{FF2B5EF4-FFF2-40B4-BE49-F238E27FC236}">
                  <a16:creationId xmlns:a16="http://schemas.microsoft.com/office/drawing/2014/main" id="{C4275BAE-D3F8-2B1B-5B74-B57C95E8A424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2" name="object 29">
              <a:extLst>
                <a:ext uri="{FF2B5EF4-FFF2-40B4-BE49-F238E27FC236}">
                  <a16:creationId xmlns:a16="http://schemas.microsoft.com/office/drawing/2014/main" id="{89ABC2F3-BE30-EAB2-AC94-08EC471D47ED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173" name="object 30">
              <a:extLst>
                <a:ext uri="{FF2B5EF4-FFF2-40B4-BE49-F238E27FC236}">
                  <a16:creationId xmlns:a16="http://schemas.microsoft.com/office/drawing/2014/main" id="{47796B55-483E-551F-F4E8-62C119887CCA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174" name="Shape">
                <a:extLst>
                  <a:ext uri="{FF2B5EF4-FFF2-40B4-BE49-F238E27FC236}">
                    <a16:creationId xmlns:a16="http://schemas.microsoft.com/office/drawing/2014/main" id="{366D1129-9C0A-EEDF-B00E-73BF8B73B2CC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5" name="Shape">
                <a:extLst>
                  <a:ext uri="{FF2B5EF4-FFF2-40B4-BE49-F238E27FC236}">
                    <a16:creationId xmlns:a16="http://schemas.microsoft.com/office/drawing/2014/main" id="{AEBD4148-9FFD-8C63-B6B7-40C63E6382A2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6" name="Shape">
                <a:extLst>
                  <a:ext uri="{FF2B5EF4-FFF2-40B4-BE49-F238E27FC236}">
                    <a16:creationId xmlns:a16="http://schemas.microsoft.com/office/drawing/2014/main" id="{5D340E34-4B98-B39A-0427-7DAF81556734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7" name="Shape">
                <a:extLst>
                  <a:ext uri="{FF2B5EF4-FFF2-40B4-BE49-F238E27FC236}">
                    <a16:creationId xmlns:a16="http://schemas.microsoft.com/office/drawing/2014/main" id="{D49EFE32-4989-6E0F-077E-1621CC1CF63E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8" name="Shape">
                <a:extLst>
                  <a:ext uri="{FF2B5EF4-FFF2-40B4-BE49-F238E27FC236}">
                    <a16:creationId xmlns:a16="http://schemas.microsoft.com/office/drawing/2014/main" id="{6650A60D-6476-C84B-08D3-B37EDB2F6952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9" name="Shape">
                <a:extLst>
                  <a:ext uri="{FF2B5EF4-FFF2-40B4-BE49-F238E27FC236}">
                    <a16:creationId xmlns:a16="http://schemas.microsoft.com/office/drawing/2014/main" id="{1E154D22-53C0-EA63-1655-A1FF7D6544BE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0" name="Shape">
                <a:extLst>
                  <a:ext uri="{FF2B5EF4-FFF2-40B4-BE49-F238E27FC236}">
                    <a16:creationId xmlns:a16="http://schemas.microsoft.com/office/drawing/2014/main" id="{3453F9CF-22AD-6A75-55D2-CB224D3F4757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1" name="Shape">
                <a:extLst>
                  <a:ext uri="{FF2B5EF4-FFF2-40B4-BE49-F238E27FC236}">
                    <a16:creationId xmlns:a16="http://schemas.microsoft.com/office/drawing/2014/main" id="{01473887-0E14-7E3E-8D9C-4DFBE4DF213C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2" name="Shape">
                <a:extLst>
                  <a:ext uri="{FF2B5EF4-FFF2-40B4-BE49-F238E27FC236}">
                    <a16:creationId xmlns:a16="http://schemas.microsoft.com/office/drawing/2014/main" id="{674A7423-39E8-4EF4-A9FB-75AF935F1C4F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3" name="Shape">
                <a:extLst>
                  <a:ext uri="{FF2B5EF4-FFF2-40B4-BE49-F238E27FC236}">
                    <a16:creationId xmlns:a16="http://schemas.microsoft.com/office/drawing/2014/main" id="{71AB49AC-44E5-185C-A43E-EE1E78ECD536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4" name="Shape">
                <a:extLst>
                  <a:ext uri="{FF2B5EF4-FFF2-40B4-BE49-F238E27FC236}">
                    <a16:creationId xmlns:a16="http://schemas.microsoft.com/office/drawing/2014/main" id="{3708BE2F-C28B-351D-65E9-E4754DEB6D19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5" name="Rectangle">
                <a:extLst>
                  <a:ext uri="{FF2B5EF4-FFF2-40B4-BE49-F238E27FC236}">
                    <a16:creationId xmlns:a16="http://schemas.microsoft.com/office/drawing/2014/main" id="{27F7D522-F49A-5DB4-C86B-3BF660B21E82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6" name="Rectangle">
                <a:extLst>
                  <a:ext uri="{FF2B5EF4-FFF2-40B4-BE49-F238E27FC236}">
                    <a16:creationId xmlns:a16="http://schemas.microsoft.com/office/drawing/2014/main" id="{10679318-F1CF-7ED8-8124-084F830834E3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7" name="Shape">
                <a:extLst>
                  <a:ext uri="{FF2B5EF4-FFF2-40B4-BE49-F238E27FC236}">
                    <a16:creationId xmlns:a16="http://schemas.microsoft.com/office/drawing/2014/main" id="{963FF9CE-FC4B-D96E-5C71-988F250D7AB4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8" name="Shape">
                <a:extLst>
                  <a:ext uri="{FF2B5EF4-FFF2-40B4-BE49-F238E27FC236}">
                    <a16:creationId xmlns:a16="http://schemas.microsoft.com/office/drawing/2014/main" id="{C2C5E71D-B444-4595-8E80-CE9619264562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9" name="Shape">
                <a:extLst>
                  <a:ext uri="{FF2B5EF4-FFF2-40B4-BE49-F238E27FC236}">
                    <a16:creationId xmlns:a16="http://schemas.microsoft.com/office/drawing/2014/main" id="{F7F75ED6-885C-5C05-E5A9-029BEF963CA1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90" name="Rectangle">
                <a:extLst>
                  <a:ext uri="{FF2B5EF4-FFF2-40B4-BE49-F238E27FC236}">
                    <a16:creationId xmlns:a16="http://schemas.microsoft.com/office/drawing/2014/main" id="{E740D3ED-185F-386B-76BA-255A047797F7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05485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17C6BC19F3DC47ABADA032AC7C373B" ma:contentTypeVersion="3" ma:contentTypeDescription="Create a new document." ma:contentTypeScope="" ma:versionID="3747d81f0cc4061d7bf49c3fd90287bd">
  <xsd:schema xmlns:xsd="http://www.w3.org/2001/XMLSchema" xmlns:xs="http://www.w3.org/2001/XMLSchema" xmlns:p="http://schemas.microsoft.com/office/2006/metadata/properties" xmlns:ns2="98b382d7-bbc9-46be-b590-b37a68bdbbec" targetNamespace="http://schemas.microsoft.com/office/2006/metadata/properties" ma:root="true" ma:fieldsID="9a3e341f9dd0826a7fbeab0a51339fe0" ns2:_="">
    <xsd:import namespace="98b382d7-bbc9-46be-b590-b37a68bdbbe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382d7-bbc9-46be-b590-b37a68bdbbe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DFD081-D9B3-4BB2-B709-8D476532CFE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A27813B-9914-43CF-A582-7199EB9ECE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382d7-bbc9-46be-b590-b37a68bdbb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4AA3A9-A820-4959-AB84-868C8A0F9BD7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98b382d7-bbc9-46be-b590-b37a68bdbbec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C8E53A0D-FF07-4C70-A30E-133F516FC6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1414</Words>
  <Application>Microsoft Office PowerPoint</Application>
  <PresentationFormat>Widescreen</PresentationFormat>
  <Paragraphs>205</Paragraphs>
  <Slides>16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Apex New Bold</vt:lpstr>
      <vt:lpstr>Apex New Book</vt:lpstr>
      <vt:lpstr>Apex New Medium</vt:lpstr>
      <vt:lpstr>Apex New Medium Italic</vt:lpstr>
      <vt:lpstr>Arial</vt:lpstr>
      <vt:lpstr>Calibri</vt:lpstr>
      <vt:lpstr>Symbol</vt:lpstr>
      <vt:lpstr>Tahoma</vt:lpstr>
      <vt:lpstr>Times New Roman</vt:lpstr>
      <vt:lpstr>1_TEMPLATE MASTER</vt:lpstr>
      <vt:lpstr>1_TEMPLATE MASTER</vt:lpstr>
      <vt:lpstr>think-cell Slide</vt:lpstr>
      <vt:lpstr>iCLM HQ 926/TPT FOR THE CUSTOM DESIGN, SUPPLY, INSTALLATION, CONFIGURATION, TESTING AND COMMISSIONING OF A FUEL MANAGEMENT SYSTEM FOR TRANSNET SOC LIMITED (REG. NO. 1990/000900/30) OPERATING AS TRANSNET PORT TERMINALS (HEREINAFTER REFERRED TO AS “TPT”), AT THE RICHARD’S BAY, DURBAN, EASTERN CAPE AND WESTERN CAPE TERMINALS FOR A PERIOD OF 60 MONTHS.</vt:lpstr>
      <vt:lpstr>AGENDA</vt:lpstr>
      <vt:lpstr>SESSION RULES OF ENGAGEMENT</vt:lpstr>
      <vt:lpstr>PROCUREMENT PROCESS </vt:lpstr>
      <vt:lpstr>PROPOSAL SUBMISSION</vt:lpstr>
      <vt:lpstr>PROPOSAL SUBMISSION</vt:lpstr>
      <vt:lpstr>EVALUATION METHODOLOGY  </vt:lpstr>
      <vt:lpstr> EVALUATION METHODOLOGY  </vt:lpstr>
      <vt:lpstr>EVALUATION METHODOLOGY</vt:lpstr>
      <vt:lpstr>EVALUATION METHODOLOGY  </vt:lpstr>
      <vt:lpstr>EVALUATION METHODOLOGY  </vt:lpstr>
      <vt:lpstr>RETURNABLE DOCUMENTS  </vt:lpstr>
      <vt:lpstr>RETURNABLE DOCUMENTS</vt:lpstr>
      <vt:lpstr>RETURNABLE DOCUMENTS USED FOR SCORING </vt:lpstr>
      <vt:lpstr>ESSENTIAL RETURNABLE DOCUMENTS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Hlengiwe Zulu  Transnet Port Terminals   Durban</cp:lastModifiedBy>
  <cp:revision>14</cp:revision>
  <cp:lastPrinted>2020-07-17T12:09:20Z</cp:lastPrinted>
  <dcterms:created xsi:type="dcterms:W3CDTF">2020-05-19T16:46:16Z</dcterms:created>
  <dcterms:modified xsi:type="dcterms:W3CDTF">2025-04-15T08:38:09Z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0x0101000217C6BC19F3DC47ABADA032AC7C373B</vt:lpwstr>
  </property>
  <property fmtid="{D5CDD505-2E9C-101B-9397-08002B2CF9AE}" pid="3" name="MediaServiceImageTags">
    <vt:lpwstr/>
  </property>
  <property fmtid="{D5CDD505-2E9C-101B-9397-08002B2CF9AE}" pid="4" name="MSIP_Label_58cf86ee-526f-4536-9daf-d1ee8064d50e_Enabled">
    <vt:lpwstr>true</vt:lpwstr>
  </property>
  <property fmtid="{D5CDD505-2E9C-101B-9397-08002B2CF9AE}" pid="5" name="MSIP_Label_58cf86ee-526f-4536-9daf-d1ee8064d50e_SetDate">
    <vt:lpwstr>2025-04-08T06:09:15Z</vt:lpwstr>
  </property>
  <property fmtid="{D5CDD505-2E9C-101B-9397-08002B2CF9AE}" pid="6" name="MSIP_Label_58cf86ee-526f-4536-9daf-d1ee8064d50e_Method">
    <vt:lpwstr>Standard</vt:lpwstr>
  </property>
  <property fmtid="{D5CDD505-2E9C-101B-9397-08002B2CF9AE}" pid="7" name="MSIP_Label_58cf86ee-526f-4536-9daf-d1ee8064d50e_Name">
    <vt:lpwstr>Internal Only Information</vt:lpwstr>
  </property>
  <property fmtid="{D5CDD505-2E9C-101B-9397-08002B2CF9AE}" pid="8" name="MSIP_Label_58cf86ee-526f-4536-9daf-d1ee8064d50e_SiteId">
    <vt:lpwstr>a1a39996-f913-4016-a58a-361c60dec580</vt:lpwstr>
  </property>
  <property fmtid="{D5CDD505-2E9C-101B-9397-08002B2CF9AE}" pid="9" name="MSIP_Label_58cf86ee-526f-4536-9daf-d1ee8064d50e_ActionId">
    <vt:lpwstr>ad2867fa-d10b-45f8-b2ee-9eb967054835</vt:lpwstr>
  </property>
  <property fmtid="{D5CDD505-2E9C-101B-9397-08002B2CF9AE}" pid="10" name="MSIP_Label_58cf86ee-526f-4536-9daf-d1ee8064d50e_ContentBits">
    <vt:lpwstr>0</vt:lpwstr>
  </property>
</Properties>
</file>