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 id="2147483658" r:id="rId7"/>
  </p:sldMasterIdLst>
  <p:notesMasterIdLst>
    <p:notesMasterId r:id="rId18"/>
  </p:notesMasterIdLst>
  <p:sldIdLst>
    <p:sldId id="295" r:id="rId8"/>
    <p:sldId id="313" r:id="rId9"/>
    <p:sldId id="304" r:id="rId10"/>
    <p:sldId id="315" r:id="rId11"/>
    <p:sldId id="316" r:id="rId12"/>
    <p:sldId id="317" r:id="rId13"/>
    <p:sldId id="318" r:id="rId14"/>
    <p:sldId id="319" r:id="rId15"/>
    <p:sldId id="312" r:id="rId16"/>
    <p:sldId id="311"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DC3C3"/>
    <a:srgbClr val="CDB6AA"/>
    <a:srgbClr val="ACC3C3"/>
    <a:srgbClr val="E4BC7F"/>
    <a:srgbClr val="C2C382"/>
    <a:srgbClr val="CA9987"/>
    <a:srgbClr val="B49180"/>
    <a:srgbClr val="82A5A5"/>
    <a:srgbClr val="D69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81E238-25AB-40A6-A541-E6E7B02FF2CA}" v="3" dt="2025-07-27T17:12:40.0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varScale="1">
        <p:scale>
          <a:sx n="111" d="100"/>
          <a:sy n="111" d="100"/>
        </p:scale>
        <p:origin x="5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2026/02/10</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5"/>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361681" y="205769"/>
            <a:ext cx="9511777"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361681" y="1223493"/>
            <a:ext cx="11383851"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24167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80111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3.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4.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2540211694"/>
      </p:ext>
    </p:extLst>
  </p:cSld>
  <p:clrMap bg1="lt1" tx1="dk1" bg2="lt2" tx2="dk2" accent1="accent1" accent2="accent2" accent3="accent3" accent4="accent4" accent5="accent5" accent6="accent6" hlink="hlink" folHlink="folHlink"/>
  <p:sldLayoutIdLst>
    <p:sldLayoutId id="2147483659" r:id="rId1"/>
    <p:sldLayoutId id="2147483660"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Stuartcj@eskom.co.za" TargetMode="External"/><Relationship Id="rId2" Type="http://schemas.openxmlformats.org/officeDocument/2006/relationships/hyperlink" Target="https://www.eskom.co.za/tenders/"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276200" y="2654700"/>
            <a:ext cx="7295501" cy="676275"/>
          </a:xfrm>
        </p:spPr>
        <p:txBody>
          <a:bodyPr>
            <a:normAutofit fontScale="90000"/>
          </a:bodyPr>
          <a:lstStyle/>
          <a:p>
            <a:pPr algn="l"/>
            <a:br>
              <a:rPr lang="en-US" dirty="0"/>
            </a:br>
            <a:br>
              <a:rPr lang="en-US" dirty="0"/>
            </a:br>
            <a:r>
              <a:rPr lang="en-US" dirty="0"/>
              <a:t>Non-Compulsory Tender Clarification Meeting</a:t>
            </a:r>
            <a:br>
              <a:rPr lang="en-US" dirty="0"/>
            </a:br>
            <a:r>
              <a:rPr lang="en-US" dirty="0"/>
              <a:t>Enquiry No: E1558GXPOUR</a:t>
            </a:r>
            <a:br>
              <a:rPr lang="en-US" dirty="0"/>
            </a:br>
            <a:r>
              <a:rPr lang="en-US" dirty="0"/>
              <a:t>For the: Guide Vanes Journal Refurbishment</a:t>
            </a:r>
            <a:br>
              <a:rPr lang="en-US" dirty="0"/>
            </a:br>
            <a:r>
              <a:rPr lang="en-US" dirty="0"/>
              <a:t>For: </a:t>
            </a:r>
            <a:r>
              <a:rPr lang="en-US" dirty="0" err="1"/>
              <a:t>Vanderkloof</a:t>
            </a:r>
            <a:r>
              <a:rPr lang="en-US" dirty="0"/>
              <a:t> Hydro Electric Power Station</a:t>
            </a:r>
            <a:br>
              <a:rPr lang="en-US" dirty="0"/>
            </a:br>
            <a:r>
              <a:rPr lang="en-US" dirty="0"/>
              <a:t>Over a Period:  12 months</a:t>
            </a:r>
            <a:br>
              <a:rPr lang="en-US" dirty="0"/>
            </a:br>
            <a:endParaRPr lang="en-US" dirty="0"/>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latin typeface="Gill Sans MT" panose="020B0502020104020203" pitchFamily="34" charset="0"/>
              </a:rPr>
              <a:t>Presented by: Christelle Stuart</a:t>
            </a:r>
          </a:p>
          <a:p>
            <a:endParaRPr lang="en-US" dirty="0">
              <a:latin typeface="Gill Sans MT" panose="020B0502020104020203" pitchFamily="34" charset="0"/>
            </a:endParaRP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latin typeface="Gill Sans MT" panose="020B0502020104020203" pitchFamily="34" charset="0"/>
              </a:rPr>
              <a:t>Date : 12 February 2026</a:t>
            </a:r>
          </a:p>
        </p:txBody>
      </p:sp>
      <p:pic>
        <p:nvPicPr>
          <p:cNvPr id="12" name="Picture Placeholder 11">
            <a:extLst>
              <a:ext uri="{FF2B5EF4-FFF2-40B4-BE49-F238E27FC236}">
                <a16:creationId xmlns:a16="http://schemas.microsoft.com/office/drawing/2014/main" id="{7A67D64F-AB05-8402-5AAA-9017ADDDC4CF}"/>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709" r="16709"/>
          <a:stretch>
            <a:fillRect/>
          </a:stretch>
        </p:blipFill>
        <p:spPr/>
      </p:pic>
      <p:pic>
        <p:nvPicPr>
          <p:cNvPr id="9" name="Picture Placeholder 8" descr="A couple of men looking at windmills&#10;&#10;Description automatically generated">
            <a:extLst>
              <a:ext uri="{FF2B5EF4-FFF2-40B4-BE49-F238E27FC236}">
                <a16:creationId xmlns:a16="http://schemas.microsoft.com/office/drawing/2014/main" id="{FFBD1EF7-2CDB-C03B-400E-8370239DFE7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21096" t="16158" r="23284" b="395"/>
          <a:stretch/>
        </p:blipFill>
        <p:spPr>
          <a:xfrm>
            <a:off x="981350" y="2527772"/>
            <a:ext cx="3294850" cy="3294850"/>
          </a:xfrm>
        </p:spPr>
      </p:pic>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BAA-6D45-E1CD-0398-6BDDFBCC8B52}"/>
              </a:ext>
            </a:extLst>
          </p:cNvPr>
          <p:cNvSpPr>
            <a:spLocks noGrp="1"/>
          </p:cNvSpPr>
          <p:nvPr>
            <p:ph type="title"/>
          </p:nvPr>
        </p:nvSpPr>
        <p:spPr/>
        <p:txBody>
          <a:bodyPr/>
          <a:lstStyle/>
          <a:p>
            <a:r>
              <a:rPr lang="en-US" sz="3200" b="1" dirty="0">
                <a:latin typeface="Gill Sans MT" panose="020B0502020104020203" pitchFamily="34" charset="0"/>
              </a:rPr>
              <a:t>Agenda</a:t>
            </a:r>
            <a:endParaRPr lang="en-ZA" sz="3200" b="1" dirty="0">
              <a:latin typeface="Gill Sans MT" panose="020B0502020104020203" pitchFamily="34" charset="0"/>
            </a:endParaRPr>
          </a:p>
        </p:txBody>
      </p:sp>
      <p:graphicFrame>
        <p:nvGraphicFramePr>
          <p:cNvPr id="8" name="Table 8">
            <a:extLst>
              <a:ext uri="{FF2B5EF4-FFF2-40B4-BE49-F238E27FC236}">
                <a16:creationId xmlns:a16="http://schemas.microsoft.com/office/drawing/2014/main" id="{ABC0A1AA-51AA-A7B0-8324-A5A821A29A84}"/>
              </a:ext>
            </a:extLst>
          </p:cNvPr>
          <p:cNvGraphicFramePr>
            <a:graphicFrameLocks noGrp="1"/>
          </p:cNvGraphicFramePr>
          <p:nvPr>
            <p:ph idx="1"/>
            <p:extLst>
              <p:ext uri="{D42A27DB-BD31-4B8C-83A1-F6EECF244321}">
                <p14:modId xmlns:p14="http://schemas.microsoft.com/office/powerpoint/2010/main" val="3794659225"/>
              </p:ext>
            </p:extLst>
          </p:nvPr>
        </p:nvGraphicFramePr>
        <p:xfrm>
          <a:off x="497840" y="1144206"/>
          <a:ext cx="11104880" cy="4822024"/>
        </p:xfrm>
        <a:graphic>
          <a:graphicData uri="http://schemas.openxmlformats.org/drawingml/2006/table">
            <a:tbl>
              <a:tblPr firstRow="1" bandRow="1">
                <a:tableStyleId>{5C22544A-7EE6-4342-B048-85BDC9FD1C3A}</a:tableStyleId>
              </a:tblPr>
              <a:tblGrid>
                <a:gridCol w="965200">
                  <a:extLst>
                    <a:ext uri="{9D8B030D-6E8A-4147-A177-3AD203B41FA5}">
                      <a16:colId xmlns:a16="http://schemas.microsoft.com/office/drawing/2014/main" val="1278120896"/>
                    </a:ext>
                  </a:extLst>
                </a:gridCol>
                <a:gridCol w="10139680">
                  <a:extLst>
                    <a:ext uri="{9D8B030D-6E8A-4147-A177-3AD203B41FA5}">
                      <a16:colId xmlns:a16="http://schemas.microsoft.com/office/drawing/2014/main" val="2128259941"/>
                    </a:ext>
                  </a:extLst>
                </a:gridCol>
              </a:tblGrid>
              <a:tr h="286857">
                <a:tc>
                  <a:txBody>
                    <a:bodyPr/>
                    <a:lstStyle/>
                    <a:p>
                      <a:r>
                        <a:rPr lang="en-US" sz="1600" dirty="0">
                          <a:latin typeface="Gill Sans MT" panose="020B0502020104020203" pitchFamily="34" charset="0"/>
                        </a:rPr>
                        <a:t>Item</a:t>
                      </a:r>
                      <a:endParaRPr lang="en-ZA" sz="1600" dirty="0">
                        <a:latin typeface="Gill Sans MT" panose="020B0502020104020203" pitchFamily="34" charset="0"/>
                      </a:endParaRPr>
                    </a:p>
                  </a:txBody>
                  <a:tcPr/>
                </a:tc>
                <a:tc>
                  <a:txBody>
                    <a:bodyPr/>
                    <a:lstStyle/>
                    <a:p>
                      <a:r>
                        <a:rPr lang="en-US" sz="1600" dirty="0">
                          <a:latin typeface="Gill Sans MT" panose="020B0502020104020203" pitchFamily="34" charset="0"/>
                        </a:rPr>
                        <a:t>Topic Discussion</a:t>
                      </a:r>
                      <a:endParaRPr lang="en-ZA" sz="1600" dirty="0">
                        <a:latin typeface="Gill Sans MT" panose="020B0502020104020203" pitchFamily="34" charset="0"/>
                      </a:endParaRPr>
                    </a:p>
                  </a:txBody>
                  <a:tcPr/>
                </a:tc>
                <a:extLst>
                  <a:ext uri="{0D108BD9-81ED-4DB2-BD59-A6C34878D82A}">
                    <a16:rowId xmlns:a16="http://schemas.microsoft.com/office/drawing/2014/main" val="1036404107"/>
                  </a:ext>
                </a:extLst>
              </a:tr>
              <a:tr h="286857">
                <a:tc>
                  <a:txBody>
                    <a:bodyPr/>
                    <a:lstStyle/>
                    <a:p>
                      <a:r>
                        <a:rPr lang="en-US" sz="1600" b="1" dirty="0">
                          <a:latin typeface="Gill Sans MT" panose="020B0502020104020203" pitchFamily="34" charset="0"/>
                        </a:rPr>
                        <a:t>1.</a:t>
                      </a:r>
                      <a:endParaRPr lang="en-ZA" sz="1600" b="1" dirty="0">
                        <a:latin typeface="Gill Sans MT" panose="020B0502020104020203" pitchFamily="34" charset="0"/>
                      </a:endParaRPr>
                    </a:p>
                  </a:txBody>
                  <a:tcPr/>
                </a:tc>
                <a:tc>
                  <a:txBody>
                    <a:bodyPr/>
                    <a:lstStyle/>
                    <a:p>
                      <a:pPr marL="27305" indent="-38735">
                        <a:spcBef>
                          <a:spcPts val="300"/>
                        </a:spcBef>
                        <a:spcAft>
                          <a:spcPts val="300"/>
                        </a:spcAft>
                        <a:buNone/>
                      </a:pPr>
                      <a:r>
                        <a:rPr lang="en-US" sz="1600" b="1" dirty="0">
                          <a:effectLst/>
                          <a:latin typeface="Gill Sans MT" panose="020B0502020104020203" pitchFamily="34" charset="0"/>
                          <a:ea typeface="Times New Roman" panose="02020603050405020304" pitchFamily="18" charset="0"/>
                          <a:cs typeface="Arial" panose="020B0604020202020204" pitchFamily="34" charset="0"/>
                        </a:rPr>
                        <a:t>Welcome </a:t>
                      </a:r>
                      <a:endParaRPr lang="en-ZA" sz="1600" b="1" dirty="0">
                        <a:effectLst/>
                        <a:latin typeface="Gill Sans MT" panose="020B0502020104020203"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88505280"/>
                  </a:ext>
                </a:extLst>
              </a:tr>
              <a:tr h="286857">
                <a:tc>
                  <a:txBody>
                    <a:bodyPr/>
                    <a:lstStyle/>
                    <a:p>
                      <a:r>
                        <a:rPr lang="en-US" sz="1600" b="1" dirty="0">
                          <a:latin typeface="Gill Sans MT" panose="020B0502020104020203" pitchFamily="34" charset="0"/>
                        </a:rPr>
                        <a:t>2.</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450215" algn="l"/>
                        </a:tabLst>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Safety and Emergency Evacuation Procedure</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69713351"/>
                  </a:ext>
                </a:extLst>
              </a:tr>
              <a:tr h="286857">
                <a:tc>
                  <a:txBody>
                    <a:bodyPr/>
                    <a:lstStyle/>
                    <a:p>
                      <a:r>
                        <a:rPr lang="en-US" sz="1600" b="1" dirty="0">
                          <a:latin typeface="Gill Sans MT" panose="020B0502020104020203" pitchFamily="34" charset="0"/>
                        </a:rPr>
                        <a:t>3.</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450215" algn="l"/>
                        </a:tabLst>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Declaration of Interest</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05545512"/>
                  </a:ext>
                </a:extLst>
              </a:tr>
              <a:tr h="0">
                <a:tc>
                  <a:txBody>
                    <a:bodyPr/>
                    <a:lstStyle/>
                    <a:p>
                      <a:r>
                        <a:rPr lang="en-US" sz="1600" b="1" dirty="0">
                          <a:latin typeface="Gill Sans MT" panose="020B0502020104020203" pitchFamily="34" charset="0"/>
                        </a:rPr>
                        <a:t>4.</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450215" algn="l"/>
                        </a:tabLst>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Introductions</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14477663"/>
                  </a:ext>
                </a:extLst>
              </a:tr>
              <a:tr h="286857">
                <a:tc>
                  <a:txBody>
                    <a:bodyPr/>
                    <a:lstStyle/>
                    <a:p>
                      <a:r>
                        <a:rPr lang="en-US" sz="1600" b="1" dirty="0">
                          <a:latin typeface="Gill Sans MT" panose="020B0502020104020203" pitchFamily="34" charset="0"/>
                        </a:rPr>
                        <a:t>5.</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450215" algn="l"/>
                        </a:tabLst>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Agenda </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834790355"/>
                  </a:ext>
                </a:extLst>
              </a:tr>
              <a:tr h="286857">
                <a:tc>
                  <a:txBody>
                    <a:bodyPr/>
                    <a:lstStyle/>
                    <a:p>
                      <a:r>
                        <a:rPr lang="en-US" sz="1600" b="1" dirty="0">
                          <a:latin typeface="Gill Sans MT" panose="020B0502020104020203" pitchFamily="34" charset="0"/>
                        </a:rPr>
                        <a:t>6.</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Commercial</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355894388"/>
                  </a:ext>
                </a:extLst>
              </a:tr>
              <a:tr h="264791">
                <a:tc>
                  <a:txBody>
                    <a:bodyPr/>
                    <a:lstStyle/>
                    <a:p>
                      <a:r>
                        <a:rPr lang="en-US" sz="1600" b="1" dirty="0">
                          <a:latin typeface="Gill Sans MT" panose="020B0502020104020203" pitchFamily="34" charset="0"/>
                        </a:rPr>
                        <a:t>7.</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NEC</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96265246"/>
                  </a:ext>
                </a:extLst>
              </a:tr>
              <a:tr h="463384">
                <a:tc>
                  <a:txBody>
                    <a:bodyPr/>
                    <a:lstStyle/>
                    <a:p>
                      <a:r>
                        <a:rPr lang="en-US" sz="1600" b="1" dirty="0">
                          <a:latin typeface="Gill Sans MT" panose="020B0502020104020203" pitchFamily="34" charset="0"/>
                        </a:rPr>
                        <a:t>8.</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Technical</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146508963"/>
                  </a:ext>
                </a:extLst>
              </a:tr>
              <a:tr h="264791">
                <a:tc>
                  <a:txBody>
                    <a:bodyPr/>
                    <a:lstStyle/>
                    <a:p>
                      <a:r>
                        <a:rPr lang="en-US" sz="1600" b="1" dirty="0">
                          <a:latin typeface="Gill Sans MT" panose="020B0502020104020203" pitchFamily="34" charset="0"/>
                        </a:rPr>
                        <a:t>9.</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Contractual Requirements</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82096789"/>
                  </a:ext>
                </a:extLst>
              </a:tr>
              <a:tr h="264791">
                <a:tc>
                  <a:txBody>
                    <a:bodyPr/>
                    <a:lstStyle/>
                    <a:p>
                      <a:r>
                        <a:rPr lang="en-US" sz="1600" b="1" dirty="0">
                          <a:latin typeface="Gill Sans MT" panose="020B0502020104020203" pitchFamily="34" charset="0"/>
                        </a:rPr>
                        <a:t>10.</a:t>
                      </a:r>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r>
                        <a:rPr lang="en-US"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rPr>
                        <a:t>Questions</a:t>
                      </a: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76116358"/>
                  </a:ext>
                </a:extLst>
              </a:tr>
              <a:tr h="264791">
                <a:tc>
                  <a:txBody>
                    <a:bodyPr/>
                    <a:lstStyle/>
                    <a:p>
                      <a:endParaRPr lang="en-ZA" sz="1600"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pP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58387851"/>
                  </a:ext>
                </a:extLst>
              </a:tr>
              <a:tr h="264791">
                <a:tc>
                  <a:txBody>
                    <a:bodyPr/>
                    <a:lstStyle/>
                    <a:p>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2226310" algn="l"/>
                        </a:tabLst>
                      </a:pP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00471011"/>
                  </a:ext>
                </a:extLst>
              </a:tr>
              <a:tr h="264791">
                <a:tc>
                  <a:txBody>
                    <a:bodyPr/>
                    <a:lstStyle/>
                    <a:p>
                      <a:endParaRPr lang="en-ZA" sz="1600" b="1" dirty="0">
                        <a:latin typeface="Gill Sans MT" panose="020B0502020104020203" pitchFamily="34" charset="0"/>
                      </a:endParaRPr>
                    </a:p>
                  </a:txBody>
                  <a:tcPr/>
                </a:tc>
                <a:tc>
                  <a:txBody>
                    <a:bodyPr/>
                    <a:lstStyle/>
                    <a:p>
                      <a:pPr marL="27305" indent="-38735" algn="l" defTabSz="914400" rtl="0" eaLnBrk="1" latinLnBrk="0" hangingPunct="1">
                        <a:spcBef>
                          <a:spcPts val="300"/>
                        </a:spcBef>
                        <a:spcAft>
                          <a:spcPts val="300"/>
                        </a:spcAft>
                        <a:buNone/>
                        <a:tabLst>
                          <a:tab pos="2226310" algn="l"/>
                        </a:tabLst>
                      </a:pPr>
                      <a:endParaRPr lang="en-ZA" sz="1600" b="1" kern="1200" dirty="0">
                        <a:solidFill>
                          <a:schemeClr val="dk1"/>
                        </a:solidFill>
                        <a:effectLst/>
                        <a:latin typeface="Gill Sans MT" panose="020B0502020104020203"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18536601"/>
                  </a:ext>
                </a:extLst>
              </a:tr>
            </a:tbl>
          </a:graphicData>
        </a:graphic>
      </p:graphicFrame>
    </p:spTree>
    <p:extLst>
      <p:ext uri="{BB962C8B-B14F-4D97-AF65-F5344CB8AC3E}">
        <p14:creationId xmlns:p14="http://schemas.microsoft.com/office/powerpoint/2010/main" val="96593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sz="3200" b="1" dirty="0">
                <a:latin typeface="Gill Sans MT" panose="020B0502020104020203" pitchFamily="34" charset="0"/>
              </a:rPr>
              <a:t>Commercial Requirements </a:t>
            </a:r>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r>
              <a:rPr lang="en-US" dirty="0"/>
              <a:t>Non-compulsory Clarification Meeting : Tender : </a:t>
            </a:r>
            <a:r>
              <a:rPr lang="en-US" dirty="0">
                <a:latin typeface="Gill Sans MT" panose="020B0502020104020203" pitchFamily="34" charset="0"/>
              </a:rPr>
              <a:t>E1544GXPOU</a:t>
            </a:r>
            <a:endParaRPr lang="en-ZA" dirty="0"/>
          </a:p>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7" name="Content Placeholder 6">
            <a:extLst>
              <a:ext uri="{FF2B5EF4-FFF2-40B4-BE49-F238E27FC236}">
                <a16:creationId xmlns:a16="http://schemas.microsoft.com/office/drawing/2014/main" id="{C964A014-CD68-A012-423E-55AF72B43341}"/>
              </a:ext>
            </a:extLst>
          </p:cNvPr>
          <p:cNvSpPr>
            <a:spLocks noGrp="1"/>
          </p:cNvSpPr>
          <p:nvPr>
            <p:ph idx="1"/>
          </p:nvPr>
        </p:nvSpPr>
        <p:spPr/>
        <p:txBody>
          <a:bodyPr>
            <a:normAutofit fontScale="92500" lnSpcReduction="10000"/>
          </a:bodyPr>
          <a:lstStyle/>
          <a:p>
            <a:pPr marL="0" indent="0">
              <a:buNone/>
            </a:pPr>
            <a:r>
              <a:rPr lang="en-US" sz="2000" b="1" dirty="0">
                <a:latin typeface="Gill Sans MT" panose="020B0502020104020203" pitchFamily="34" charset="0"/>
              </a:rPr>
              <a:t>Deadline for Tender Submission :</a:t>
            </a:r>
          </a:p>
          <a:p>
            <a:pPr marL="0" indent="0">
              <a:buNone/>
            </a:pPr>
            <a:r>
              <a:rPr lang="en-US" sz="2000" dirty="0">
                <a:latin typeface="Gill Sans MT" panose="020B0502020104020203" pitchFamily="34" charset="0"/>
              </a:rPr>
              <a:t>Tuesday, 04 March 2026 at 10h00 (South African Standard Time)</a:t>
            </a:r>
          </a:p>
          <a:p>
            <a:pPr marL="0" indent="0">
              <a:buNone/>
            </a:pPr>
            <a:r>
              <a:rPr lang="en-US" sz="2000" dirty="0">
                <a:latin typeface="Gill Sans MT" panose="020B0502020104020203" pitchFamily="34" charset="0"/>
              </a:rPr>
              <a:t>Tenders to be submitted online via Eskom E-Tendering Platform. </a:t>
            </a:r>
          </a:p>
          <a:p>
            <a:pPr marL="0" indent="0">
              <a:buNone/>
            </a:pPr>
            <a:r>
              <a:rPr lang="en-US" sz="2000" dirty="0">
                <a:latin typeface="Gill Sans MT" panose="020B0502020104020203" pitchFamily="34" charset="0"/>
                <a:hlinkClick r:id="rId2"/>
              </a:rPr>
              <a:t>https://www.eskom.co.za/tenders/</a:t>
            </a:r>
            <a:r>
              <a:rPr lang="en-US" sz="2000" dirty="0">
                <a:latin typeface="Gill Sans MT" panose="020B0502020104020203" pitchFamily="34" charset="0"/>
              </a:rPr>
              <a:t>  </a:t>
            </a:r>
          </a:p>
          <a:p>
            <a:pPr marL="0" indent="0">
              <a:buNone/>
            </a:pPr>
            <a:r>
              <a:rPr lang="en-US" sz="2000" b="1" i="1" dirty="0">
                <a:latin typeface="Gill Sans MT" panose="020B0502020104020203" pitchFamily="34" charset="0"/>
              </a:rPr>
              <a:t>E-Tendering Help Manual for Suppliers </a:t>
            </a:r>
            <a:r>
              <a:rPr lang="en-US" sz="2000" dirty="0">
                <a:latin typeface="Gill Sans MT" panose="020B0502020104020203" pitchFamily="34" charset="0"/>
              </a:rPr>
              <a:t>forms part of tender pack</a:t>
            </a:r>
          </a:p>
          <a:p>
            <a:pPr marL="0" indent="0">
              <a:buNone/>
            </a:pPr>
            <a:r>
              <a:rPr lang="en-US" sz="2000" b="1" dirty="0">
                <a:latin typeface="Gill Sans MT" panose="020B0502020104020203" pitchFamily="34" charset="0"/>
              </a:rPr>
              <a:t>Deadline for Clarification Questions:</a:t>
            </a:r>
          </a:p>
          <a:p>
            <a:pPr marL="0" indent="0">
              <a:buNone/>
            </a:pPr>
            <a:r>
              <a:rPr lang="en-US" sz="2000" dirty="0">
                <a:latin typeface="Gill Sans MT" panose="020B0502020104020203" pitchFamily="34" charset="0"/>
              </a:rPr>
              <a:t>5 working days prior to tender closing </a:t>
            </a:r>
          </a:p>
          <a:p>
            <a:pPr marL="0" indent="0">
              <a:buNone/>
            </a:pPr>
            <a:r>
              <a:rPr lang="en-US" sz="2000" b="1" dirty="0">
                <a:latin typeface="Gill Sans MT" panose="020B0502020104020203" pitchFamily="34" charset="0"/>
              </a:rPr>
              <a:t>Process for Submitting Clarification Questions :</a:t>
            </a:r>
          </a:p>
          <a:p>
            <a:pPr marL="0" indent="0">
              <a:buNone/>
            </a:pPr>
            <a:r>
              <a:rPr lang="en-US" sz="2000" dirty="0">
                <a:latin typeface="Gill Sans MT" panose="020B0502020104020203" pitchFamily="34" charset="0"/>
              </a:rPr>
              <a:t>Clarification questions must be made in writing and send to the Buyer, Christelle Stuart via e-mail </a:t>
            </a:r>
            <a:r>
              <a:rPr lang="en-US" sz="2000" dirty="0">
                <a:latin typeface="Gill Sans MT" panose="020B0502020104020203" pitchFamily="34" charset="0"/>
                <a:hlinkClick r:id="rId3"/>
              </a:rPr>
              <a:t>Stuartcj@eskom.co.za</a:t>
            </a:r>
            <a:r>
              <a:rPr lang="en-US" sz="2000" dirty="0">
                <a:latin typeface="Gill Sans MT" panose="020B0502020104020203" pitchFamily="34" charset="0"/>
              </a:rPr>
              <a:t> and is to reference the enquiry number and description.</a:t>
            </a:r>
          </a:p>
          <a:p>
            <a:pPr marL="0" indent="0">
              <a:buNone/>
            </a:pPr>
            <a:r>
              <a:rPr lang="en-US" sz="2000" dirty="0">
                <a:latin typeface="Gill Sans MT" panose="020B0502020104020203" pitchFamily="34" charset="0"/>
              </a:rPr>
              <a:t>Clarification questions will be recorded and uploaded on the same platforms where the Tender Documents have been loaded (i.e., National Treasury Tender Portal and Eskom E-Tendering Website.) </a:t>
            </a:r>
          </a:p>
          <a:p>
            <a:pPr marL="0" indent="0">
              <a:buNone/>
            </a:pPr>
            <a:r>
              <a:rPr lang="en-US" sz="2000" b="1" dirty="0">
                <a:latin typeface="Gill Sans MT" panose="020B0502020104020203" pitchFamily="34" charset="0"/>
              </a:rPr>
              <a:t>Eskom’s Right to Accept or Reject a Tender:</a:t>
            </a:r>
          </a:p>
          <a:p>
            <a:pPr marL="0" indent="0">
              <a:buNone/>
            </a:pPr>
            <a:r>
              <a:rPr lang="en-US" sz="2000" dirty="0">
                <a:latin typeface="Gill Sans MT" panose="020B0502020104020203" pitchFamily="34" charset="0"/>
              </a:rPr>
              <a:t>The tender is to be for the whole of the contract. </a:t>
            </a:r>
          </a:p>
          <a:p>
            <a:pPr marL="0" indent="0">
              <a:buNone/>
            </a:pPr>
            <a:endParaRPr lang="en-US" sz="2000" dirty="0">
              <a:latin typeface="Gill Sans MT" panose="020B0502020104020203" pitchFamily="34" charset="0"/>
            </a:endParaRPr>
          </a:p>
        </p:txBody>
      </p:sp>
    </p:spTree>
    <p:extLst>
      <p:ext uri="{BB962C8B-B14F-4D97-AF65-F5344CB8AC3E}">
        <p14:creationId xmlns:p14="http://schemas.microsoft.com/office/powerpoint/2010/main" val="311445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EF5E-9A1B-FDE3-2624-25C839AB8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B778B5-DAC8-B9DB-E466-DE8FF2B66022}"/>
              </a:ext>
            </a:extLst>
          </p:cNvPr>
          <p:cNvSpPr>
            <a:spLocks noGrp="1"/>
          </p:cNvSpPr>
          <p:nvPr>
            <p:ph type="title"/>
          </p:nvPr>
        </p:nvSpPr>
        <p:spPr/>
        <p:txBody>
          <a:bodyPr/>
          <a:lstStyle/>
          <a:p>
            <a:r>
              <a:rPr lang="en-US" sz="3200" b="1" dirty="0">
                <a:latin typeface="Gill Sans MT" panose="020B0502020104020203" pitchFamily="34" charset="0"/>
              </a:rPr>
              <a:t>Commercial Requirements </a:t>
            </a:r>
          </a:p>
        </p:txBody>
      </p:sp>
      <p:sp>
        <p:nvSpPr>
          <p:cNvPr id="4" name="Footer Placeholder 4">
            <a:extLst>
              <a:ext uri="{FF2B5EF4-FFF2-40B4-BE49-F238E27FC236}">
                <a16:creationId xmlns:a16="http://schemas.microsoft.com/office/drawing/2014/main" id="{F295FA80-21ED-5C77-0089-8C8D897F46D8}"/>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r>
              <a:rPr lang="en-US" dirty="0"/>
              <a:t>Non-compulsory Clarification Meeting : Tender : </a:t>
            </a:r>
            <a:r>
              <a:rPr lang="en-US" dirty="0">
                <a:latin typeface="Gill Sans MT" panose="020B0502020104020203" pitchFamily="34" charset="0"/>
              </a:rPr>
              <a:t>E1544GXPOU</a:t>
            </a:r>
            <a:endParaRPr lang="en-ZA" dirty="0"/>
          </a:p>
          <a:p>
            <a:endParaRPr lang="en-ZA" dirty="0"/>
          </a:p>
        </p:txBody>
      </p:sp>
      <p:sp>
        <p:nvSpPr>
          <p:cNvPr id="5" name="Slide Number Placeholder 5">
            <a:extLst>
              <a:ext uri="{FF2B5EF4-FFF2-40B4-BE49-F238E27FC236}">
                <a16:creationId xmlns:a16="http://schemas.microsoft.com/office/drawing/2014/main" id="{459263CE-951D-3B18-6388-C62C6CB9B207}"/>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7" name="Content Placeholder 6">
            <a:extLst>
              <a:ext uri="{FF2B5EF4-FFF2-40B4-BE49-F238E27FC236}">
                <a16:creationId xmlns:a16="http://schemas.microsoft.com/office/drawing/2014/main" id="{6E9B44BE-7A88-3463-49AB-4E108AF17D07}"/>
              </a:ext>
            </a:extLst>
          </p:cNvPr>
          <p:cNvSpPr>
            <a:spLocks noGrp="1"/>
          </p:cNvSpPr>
          <p:nvPr>
            <p:ph idx="1"/>
          </p:nvPr>
        </p:nvSpPr>
        <p:spPr/>
        <p:txBody>
          <a:bodyPr>
            <a:normAutofit fontScale="92500" lnSpcReduction="10000"/>
          </a:bodyPr>
          <a:lstStyle/>
          <a:p>
            <a:pPr marL="0" indent="0">
              <a:buNone/>
            </a:pPr>
            <a:r>
              <a:rPr lang="en-US" sz="2000" b="1" dirty="0">
                <a:latin typeface="Gill Sans MT" panose="020B0502020104020203" pitchFamily="34" charset="0"/>
              </a:rPr>
              <a:t>Eligibility of a Tender:</a:t>
            </a:r>
          </a:p>
          <a:p>
            <a:pPr marL="0" indent="0">
              <a:buNone/>
            </a:pPr>
            <a:r>
              <a:rPr lang="en-US" sz="2000" dirty="0">
                <a:latin typeface="Gill Sans MT" panose="020B0502020104020203" pitchFamily="34" charset="0"/>
              </a:rPr>
              <a:t>Refer item 2.1 of the Invitation To Tender (ITT)</a:t>
            </a:r>
          </a:p>
          <a:p>
            <a:pPr marL="0" indent="0">
              <a:buNone/>
            </a:pPr>
            <a:r>
              <a:rPr lang="en-US" sz="2000" dirty="0">
                <a:latin typeface="Gill Sans MT" panose="020B0502020104020203" pitchFamily="34" charset="0"/>
              </a:rPr>
              <a:t>This includes but is not limited to:</a:t>
            </a:r>
          </a:p>
          <a:p>
            <a:pPr marL="0" indent="0">
              <a:buNone/>
            </a:pPr>
            <a:r>
              <a:rPr lang="en-ZA" sz="2000" dirty="0">
                <a:latin typeface="Gill Sans MT" panose="020B0502020104020203" pitchFamily="34" charset="0"/>
              </a:rPr>
              <a:t>Tenderers MAY NOT submit more than one tender, either individually or as a partner in a joint venture (JV) or consortium.</a:t>
            </a:r>
          </a:p>
          <a:p>
            <a:pPr marL="0" indent="0">
              <a:buNone/>
            </a:pPr>
            <a:r>
              <a:rPr lang="en-ZA" sz="2000" b="1" i="1" dirty="0">
                <a:latin typeface="Gill Sans MT" panose="020B0502020104020203" pitchFamily="34" charset="0"/>
              </a:rPr>
              <a:t>Eskom will disqualify tenderers that are found not to have met the eligibility criteria</a:t>
            </a:r>
            <a:r>
              <a:rPr lang="en-ZA" sz="2000" b="1" dirty="0">
                <a:latin typeface="Gill Sans MT" panose="020B0502020104020203" pitchFamily="34" charset="0"/>
              </a:rPr>
              <a:t>. </a:t>
            </a:r>
            <a:r>
              <a:rPr lang="en-ZA" sz="2000" dirty="0">
                <a:latin typeface="Gill Sans MT" panose="020B0502020104020203" pitchFamily="34" charset="0"/>
              </a:rPr>
              <a:t>	</a:t>
            </a:r>
            <a:endParaRPr lang="en-US" sz="2000" dirty="0">
              <a:latin typeface="Gill Sans MT" panose="020B0502020104020203" pitchFamily="34" charset="0"/>
            </a:endParaRPr>
          </a:p>
          <a:p>
            <a:pPr marL="0" indent="0">
              <a:buNone/>
            </a:pPr>
            <a:r>
              <a:rPr lang="en-US" sz="2000" b="1" dirty="0">
                <a:latin typeface="Gill Sans MT" panose="020B0502020104020203" pitchFamily="34" charset="0"/>
              </a:rPr>
              <a:t>Alternative Tenders:</a:t>
            </a:r>
          </a:p>
          <a:p>
            <a:pPr marL="0" indent="0">
              <a:buNone/>
            </a:pPr>
            <a:r>
              <a:rPr lang="en-US" sz="2000" dirty="0">
                <a:latin typeface="Gill Sans MT" panose="020B0502020104020203" pitchFamily="34" charset="0"/>
              </a:rPr>
              <a:t>Alternative tenders are allowed but must include a Main Tender that meet’s Eskom evaluation criteria(s).  Both the Main and the Alternative offers will be evaluated using the evaluation criteria(s).</a:t>
            </a:r>
          </a:p>
          <a:p>
            <a:pPr marL="0" indent="0">
              <a:buNone/>
            </a:pPr>
            <a:r>
              <a:rPr lang="en-US" sz="2000" b="1" dirty="0">
                <a:latin typeface="Gill Sans MT" panose="020B0502020104020203" pitchFamily="34" charset="0"/>
              </a:rPr>
              <a:t>Pricing:</a:t>
            </a:r>
          </a:p>
          <a:p>
            <a:pPr marL="0" indent="0">
              <a:buNone/>
            </a:pPr>
            <a:r>
              <a:rPr lang="en-ZA" sz="2000" dirty="0">
                <a:latin typeface="Gill Sans MT" panose="020B0502020104020203" pitchFamily="34" charset="0"/>
              </a:rPr>
              <a:t>For e-tendering the price schedule needs to be submitted in PDF (signed).  </a:t>
            </a:r>
          </a:p>
          <a:p>
            <a:pPr marL="0" indent="0">
              <a:buNone/>
            </a:pPr>
            <a:r>
              <a:rPr lang="en-ZA" sz="2000" dirty="0">
                <a:latin typeface="Gill Sans MT" panose="020B0502020104020203" pitchFamily="34" charset="0"/>
              </a:rPr>
              <a:t>This will form part of the NEC that is to be submitted fully completed and signed. </a:t>
            </a:r>
          </a:p>
          <a:p>
            <a:pPr marL="0" indent="0">
              <a:buNone/>
            </a:pPr>
            <a:r>
              <a:rPr lang="en-ZA" sz="2000" dirty="0">
                <a:latin typeface="Gill Sans MT" panose="020B0502020104020203" pitchFamily="34" charset="0"/>
              </a:rPr>
              <a:t>A Quote submitted on a company letterhead will not be accepted. The tenderer will be disqualified if the pricing schedule is not part of the NEC/Extracted </a:t>
            </a:r>
            <a:r>
              <a:rPr lang="en-ZA" sz="2000" dirty="0" err="1">
                <a:latin typeface="Gill Sans MT" panose="020B0502020104020203" pitchFamily="34" charset="0"/>
              </a:rPr>
              <a:t>frrom</a:t>
            </a:r>
            <a:r>
              <a:rPr lang="en-ZA" sz="2000" dirty="0">
                <a:latin typeface="Gill Sans MT" panose="020B0502020104020203" pitchFamily="34" charset="0"/>
              </a:rPr>
              <a:t> the NEC in the exact same format in PDF as the NEC.</a:t>
            </a:r>
            <a:endParaRPr lang="en-US" sz="2000" dirty="0">
              <a:latin typeface="Gill Sans MT" panose="020B0502020104020203" pitchFamily="34" charset="0"/>
            </a:endParaRPr>
          </a:p>
          <a:p>
            <a:pPr marL="0" indent="0">
              <a:buNone/>
            </a:pPr>
            <a:endParaRPr lang="en-US" sz="2000" dirty="0">
              <a:latin typeface="Gill Sans MT" panose="020B0502020104020203" pitchFamily="34" charset="0"/>
            </a:endParaRPr>
          </a:p>
        </p:txBody>
      </p:sp>
    </p:spTree>
    <p:extLst>
      <p:ext uri="{BB962C8B-B14F-4D97-AF65-F5344CB8AC3E}">
        <p14:creationId xmlns:p14="http://schemas.microsoft.com/office/powerpoint/2010/main" val="871676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4C9D-2914-30BA-1962-9889C2813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08A913-F0FC-26C3-7E52-3F927C6F8185}"/>
              </a:ext>
            </a:extLst>
          </p:cNvPr>
          <p:cNvSpPr>
            <a:spLocks noGrp="1"/>
          </p:cNvSpPr>
          <p:nvPr>
            <p:ph type="title"/>
          </p:nvPr>
        </p:nvSpPr>
        <p:spPr/>
        <p:txBody>
          <a:bodyPr/>
          <a:lstStyle/>
          <a:p>
            <a:r>
              <a:rPr lang="en-US" sz="3200" b="1" dirty="0">
                <a:latin typeface="Gill Sans MT" panose="020B0502020104020203" pitchFamily="34" charset="0"/>
              </a:rPr>
              <a:t>Commercial Requirements </a:t>
            </a:r>
          </a:p>
        </p:txBody>
      </p:sp>
      <p:sp>
        <p:nvSpPr>
          <p:cNvPr id="4" name="Footer Placeholder 4">
            <a:extLst>
              <a:ext uri="{FF2B5EF4-FFF2-40B4-BE49-F238E27FC236}">
                <a16:creationId xmlns:a16="http://schemas.microsoft.com/office/drawing/2014/main" id="{1FEE542B-E46F-A590-13F8-5A72E213A11D}"/>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r>
              <a:rPr lang="en-US" dirty="0"/>
              <a:t>Non-compulsory Clarification Meeting : Tender : </a:t>
            </a:r>
            <a:r>
              <a:rPr lang="en-US" dirty="0">
                <a:latin typeface="Gill Sans MT" panose="020B0502020104020203" pitchFamily="34" charset="0"/>
              </a:rPr>
              <a:t>E1544GXPOU</a:t>
            </a:r>
            <a:endParaRPr lang="en-ZA" dirty="0"/>
          </a:p>
          <a:p>
            <a:endParaRPr lang="en-ZA" dirty="0"/>
          </a:p>
        </p:txBody>
      </p:sp>
      <p:sp>
        <p:nvSpPr>
          <p:cNvPr id="5" name="Slide Number Placeholder 5">
            <a:extLst>
              <a:ext uri="{FF2B5EF4-FFF2-40B4-BE49-F238E27FC236}">
                <a16:creationId xmlns:a16="http://schemas.microsoft.com/office/drawing/2014/main" id="{E3BAF9A2-49E9-9B65-E1FE-B64CEF08825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7" name="Content Placeholder 6">
            <a:extLst>
              <a:ext uri="{FF2B5EF4-FFF2-40B4-BE49-F238E27FC236}">
                <a16:creationId xmlns:a16="http://schemas.microsoft.com/office/drawing/2014/main" id="{FD8ED8AD-F686-2B20-E919-4FD0F2D47ACC}"/>
              </a:ext>
            </a:extLst>
          </p:cNvPr>
          <p:cNvSpPr>
            <a:spLocks noGrp="1"/>
          </p:cNvSpPr>
          <p:nvPr>
            <p:ph idx="1"/>
          </p:nvPr>
        </p:nvSpPr>
        <p:spPr/>
        <p:txBody>
          <a:bodyPr>
            <a:normAutofit/>
          </a:bodyPr>
          <a:lstStyle/>
          <a:p>
            <a:pPr marL="0" indent="0">
              <a:buNone/>
            </a:pPr>
            <a:r>
              <a:rPr lang="en-US" sz="2000" b="1" dirty="0">
                <a:latin typeface="Gill Sans MT" panose="020B0502020104020203" pitchFamily="34" charset="0"/>
              </a:rPr>
              <a:t>Mandatory </a:t>
            </a:r>
            <a:r>
              <a:rPr lang="en-US" sz="2000" b="1" dirty="0" err="1">
                <a:latin typeface="Gill Sans MT" panose="020B0502020104020203" pitchFamily="34" charset="0"/>
              </a:rPr>
              <a:t>Returnables</a:t>
            </a:r>
            <a:r>
              <a:rPr lang="en-US" sz="2000" b="1" dirty="0">
                <a:latin typeface="Gill Sans MT" panose="020B0502020104020203" pitchFamily="34" charset="0"/>
              </a:rPr>
              <a:t>:</a:t>
            </a:r>
          </a:p>
          <a:p>
            <a:pPr marL="0" indent="0">
              <a:buNone/>
            </a:pPr>
            <a:r>
              <a:rPr lang="en-ZA" sz="2000" dirty="0">
                <a:latin typeface="Gill Sans MT" panose="020B0502020104020203" pitchFamily="34" charset="0"/>
              </a:rPr>
              <a:t>Mandatory </a:t>
            </a:r>
            <a:r>
              <a:rPr lang="en-ZA" sz="2000" dirty="0" err="1">
                <a:latin typeface="Gill Sans MT" panose="020B0502020104020203" pitchFamily="34" charset="0"/>
              </a:rPr>
              <a:t>returnables</a:t>
            </a:r>
            <a:r>
              <a:rPr lang="en-ZA" sz="2000" dirty="0">
                <a:latin typeface="Gill Sans MT" panose="020B0502020104020203" pitchFamily="34" charset="0"/>
              </a:rPr>
              <a:t> MUST be submitted by tender closing. </a:t>
            </a:r>
            <a:r>
              <a:rPr lang="en-ZA" dirty="0"/>
              <a:t>	</a:t>
            </a:r>
            <a:r>
              <a:rPr lang="en-ZA" sz="2100" b="1" dirty="0">
                <a:latin typeface="Gill Sans MT" panose="020B0502020104020203" pitchFamily="34" charset="0"/>
              </a:rPr>
              <a:t> </a:t>
            </a:r>
            <a:r>
              <a:rPr lang="en-ZA" dirty="0"/>
              <a:t>	</a:t>
            </a:r>
            <a:endParaRPr lang="en-ZA" sz="2100" dirty="0">
              <a:latin typeface="Gill Sans MT" panose="020B0502020104020203" pitchFamily="34" charset="0"/>
            </a:endParaRPr>
          </a:p>
          <a:p>
            <a:pPr marL="0" indent="0">
              <a:buNone/>
            </a:pPr>
            <a:r>
              <a:rPr lang="en-US" sz="2000" b="1" dirty="0">
                <a:latin typeface="Gill Sans MT" panose="020B0502020104020203" pitchFamily="34" charset="0"/>
              </a:rPr>
              <a:t>Evaluation of Price and Specific Goals:</a:t>
            </a:r>
          </a:p>
          <a:p>
            <a:pPr marL="0" indent="0">
              <a:buNone/>
            </a:pPr>
            <a:r>
              <a:rPr lang="en-US" sz="2000" dirty="0">
                <a:latin typeface="Gill Sans MT" panose="020B0502020104020203" pitchFamily="34" charset="0"/>
              </a:rPr>
              <a:t>Prices will be scored out of 80 points.</a:t>
            </a:r>
          </a:p>
          <a:p>
            <a:pPr marL="0" indent="0">
              <a:buNone/>
            </a:pPr>
            <a:r>
              <a:rPr lang="en-ZA" sz="2000" dirty="0">
                <a:latin typeface="Gill Sans MT" panose="020B0502020104020203" pitchFamily="34" charset="0"/>
              </a:rPr>
              <a:t>Specific goals will be scored out of 20 points in accordance with the PPPFA. </a:t>
            </a:r>
            <a:r>
              <a:rPr lang="en-ZA" dirty="0"/>
              <a:t>	</a:t>
            </a:r>
            <a:endParaRPr lang="en-US" sz="2000" dirty="0">
              <a:latin typeface="Gill Sans MT" panose="020B0502020104020203" pitchFamily="34" charset="0"/>
            </a:endParaRPr>
          </a:p>
          <a:p>
            <a:pPr marL="0" indent="0">
              <a:buNone/>
            </a:pPr>
            <a:r>
              <a:rPr lang="en-US" sz="2000" b="1" dirty="0">
                <a:latin typeface="Gill Sans MT" panose="020B0502020104020203" pitchFamily="34" charset="0"/>
              </a:rPr>
              <a:t>NEC:</a:t>
            </a:r>
          </a:p>
          <a:p>
            <a:pPr marL="0" indent="0">
              <a:buNone/>
            </a:pPr>
            <a:r>
              <a:rPr lang="en-ZA" sz="2000" dirty="0">
                <a:latin typeface="Gill Sans MT" panose="020B0502020104020203" pitchFamily="34" charset="0"/>
              </a:rPr>
              <a:t>The Engineering and Construction Short Contract will apply.</a:t>
            </a:r>
          </a:p>
          <a:p>
            <a:pPr marL="0" indent="0">
              <a:buNone/>
            </a:pPr>
            <a:endParaRPr lang="en-ZA" sz="2000" dirty="0">
              <a:latin typeface="Gill Sans MT" panose="020B0502020104020203" pitchFamily="34" charset="0"/>
            </a:endParaRPr>
          </a:p>
          <a:p>
            <a:pPr marL="0" indent="0">
              <a:buNone/>
            </a:pPr>
            <a:r>
              <a:rPr lang="en-ZA" sz="2000" dirty="0">
                <a:latin typeface="Gill Sans MT" panose="020B0502020104020203" pitchFamily="34" charset="0"/>
              </a:rPr>
              <a:t>Refer to pages 13-18 of the ITT for guidance on submission deadlines.</a:t>
            </a:r>
          </a:p>
        </p:txBody>
      </p:sp>
    </p:spTree>
    <p:extLst>
      <p:ext uri="{BB962C8B-B14F-4D97-AF65-F5344CB8AC3E}">
        <p14:creationId xmlns:p14="http://schemas.microsoft.com/office/powerpoint/2010/main" val="347499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EF5B-664B-EC4B-8F6D-1C267FEF49C4}"/>
              </a:ext>
            </a:extLst>
          </p:cNvPr>
          <p:cNvSpPr>
            <a:spLocks noGrp="1"/>
          </p:cNvSpPr>
          <p:nvPr>
            <p:ph type="title"/>
          </p:nvPr>
        </p:nvSpPr>
        <p:spPr/>
        <p:txBody>
          <a:bodyPr/>
          <a:lstStyle/>
          <a:p>
            <a:r>
              <a:rPr lang="en-US" dirty="0"/>
              <a:t>Technical Evaluation Criteria</a:t>
            </a:r>
            <a:endParaRPr lang="en-ZA" dirty="0"/>
          </a:p>
        </p:txBody>
      </p:sp>
      <p:sp>
        <p:nvSpPr>
          <p:cNvPr id="3" name="Content Placeholder 2">
            <a:extLst>
              <a:ext uri="{FF2B5EF4-FFF2-40B4-BE49-F238E27FC236}">
                <a16:creationId xmlns:a16="http://schemas.microsoft.com/office/drawing/2014/main" id="{B3837DAF-5E84-AE2C-FA28-34A6B5F3CA69}"/>
              </a:ext>
            </a:extLst>
          </p:cNvPr>
          <p:cNvSpPr>
            <a:spLocks noGrp="1"/>
          </p:cNvSpPr>
          <p:nvPr>
            <p:ph idx="1"/>
          </p:nvPr>
        </p:nvSpPr>
        <p:spPr/>
        <p:txBody>
          <a:bodyPr>
            <a:normAutofit/>
          </a:bodyPr>
          <a:lstStyle/>
          <a:p>
            <a:pPr marL="0" indent="0" algn="just">
              <a:buNone/>
            </a:pPr>
            <a:r>
              <a:rPr lang="en-US" sz="2000" dirty="0">
                <a:latin typeface="Gill Sans MT" panose="020B0502020104020203" pitchFamily="34" charset="0"/>
              </a:rPr>
              <a:t>The Technical Evaluation Criteria applicable for this Tender Enquiry No. E1558GXPOUR is outlined in </a:t>
            </a:r>
            <a:r>
              <a:rPr lang="en-US" sz="2000" b="1" dirty="0">
                <a:latin typeface="Gill Sans MT" panose="020B0502020104020203" pitchFamily="34" charset="0"/>
              </a:rPr>
              <a:t>Annexure T</a:t>
            </a:r>
            <a:r>
              <a:rPr lang="en-US" sz="2000" dirty="0">
                <a:latin typeface="Gill Sans MT" panose="020B0502020104020203" pitchFamily="34" charset="0"/>
              </a:rPr>
              <a:t>(issued with this tender) and stipulated under section 3.13 of the invitation to tender document. </a:t>
            </a:r>
          </a:p>
          <a:p>
            <a:pPr marL="0" indent="0" algn="just">
              <a:buNone/>
            </a:pPr>
            <a:endParaRPr lang="en-US" sz="2000" dirty="0">
              <a:latin typeface="Gill Sans MT" panose="020B0502020104020203" pitchFamily="34" charset="0"/>
            </a:endParaRPr>
          </a:p>
          <a:p>
            <a:pPr marL="0" indent="0" algn="just">
              <a:buNone/>
            </a:pPr>
            <a:endParaRPr lang="en-US" sz="2000" dirty="0">
              <a:latin typeface="Gill Sans MT" panose="020B0502020104020203" pitchFamily="34" charset="0"/>
            </a:endParaRPr>
          </a:p>
          <a:p>
            <a:endParaRPr lang="en-ZA" sz="2000" dirty="0"/>
          </a:p>
        </p:txBody>
      </p:sp>
    </p:spTree>
    <p:extLst>
      <p:ext uri="{BB962C8B-B14F-4D97-AF65-F5344CB8AC3E}">
        <p14:creationId xmlns:p14="http://schemas.microsoft.com/office/powerpoint/2010/main" val="117258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E8FA-644C-0A98-42E4-E223E81CE04A}"/>
              </a:ext>
            </a:extLst>
          </p:cNvPr>
          <p:cNvSpPr>
            <a:spLocks noGrp="1"/>
          </p:cNvSpPr>
          <p:nvPr>
            <p:ph type="title"/>
          </p:nvPr>
        </p:nvSpPr>
        <p:spPr/>
        <p:txBody>
          <a:bodyPr/>
          <a:lstStyle/>
          <a:p>
            <a:r>
              <a:rPr lang="en-US" b="1" dirty="0">
                <a:latin typeface="Gill Sans MT" panose="020B0502020104020203" pitchFamily="34" charset="0"/>
              </a:rPr>
              <a:t>Contractual Requirements </a:t>
            </a:r>
            <a:endParaRPr lang="en-ZA" dirty="0"/>
          </a:p>
        </p:txBody>
      </p:sp>
      <p:sp>
        <p:nvSpPr>
          <p:cNvPr id="3" name="Content Placeholder 2">
            <a:extLst>
              <a:ext uri="{FF2B5EF4-FFF2-40B4-BE49-F238E27FC236}">
                <a16:creationId xmlns:a16="http://schemas.microsoft.com/office/drawing/2014/main" id="{C32ED3C4-A109-1935-50FA-40A12253BA87}"/>
              </a:ext>
            </a:extLst>
          </p:cNvPr>
          <p:cNvSpPr>
            <a:spLocks noGrp="1"/>
          </p:cNvSpPr>
          <p:nvPr>
            <p:ph idx="1"/>
          </p:nvPr>
        </p:nvSpPr>
        <p:spPr/>
        <p:txBody>
          <a:bodyPr/>
          <a:lstStyle/>
          <a:p>
            <a:pPr marL="0" indent="0">
              <a:buNone/>
            </a:pPr>
            <a:r>
              <a:rPr lang="en-US" b="1" u="sng" dirty="0">
                <a:latin typeface="Gill Sans MT" panose="020B0502020104020203" pitchFamily="34" charset="0"/>
              </a:rPr>
              <a:t>Mandatory Contractual Requirement</a:t>
            </a:r>
            <a:r>
              <a:rPr lang="en-US" b="1" dirty="0">
                <a:latin typeface="Gill Sans MT" panose="020B0502020104020203" pitchFamily="34" charset="0"/>
              </a:rPr>
              <a:t>: </a:t>
            </a:r>
          </a:p>
          <a:p>
            <a:pPr marL="0" indent="0">
              <a:buNone/>
            </a:pPr>
            <a:r>
              <a:rPr lang="en-US" dirty="0">
                <a:latin typeface="Gill Sans MT" panose="020B0502020104020203" pitchFamily="34" charset="0"/>
              </a:rPr>
              <a:t>Proof of CSD Number/ Registration </a:t>
            </a:r>
          </a:p>
          <a:p>
            <a:pPr marL="0" indent="0">
              <a:buNone/>
            </a:pPr>
            <a:r>
              <a:rPr lang="en-US" b="1" u="sng" dirty="0">
                <a:latin typeface="Gill Sans MT" panose="020B0502020104020203" pitchFamily="34" charset="0"/>
              </a:rPr>
              <a:t>Safety</a:t>
            </a:r>
            <a:r>
              <a:rPr lang="en-US" b="1" u="sng" dirty="0">
                <a:latin typeface="Gill Sans MT" panose="020B0502020104020203" pitchFamily="34" charset="0"/>
                <a:sym typeface="Wingdings" panose="05000000000000000000" pitchFamily="2" charset="2"/>
              </a:rPr>
              <a:t>(Annexure Q)</a:t>
            </a:r>
            <a:endParaRPr lang="en-US" b="1" u="sng" dirty="0">
              <a:latin typeface="Gill Sans MT" panose="020B0502020104020203" pitchFamily="34" charset="0"/>
            </a:endParaRPr>
          </a:p>
          <a:p>
            <a:pPr marL="0" indent="0">
              <a:buNone/>
            </a:pPr>
            <a:r>
              <a:rPr lang="en-US" dirty="0">
                <a:latin typeface="Gill Sans MT" panose="020B0502020104020203" pitchFamily="34" charset="0"/>
              </a:rPr>
              <a:t>The following documents will be required as part of SHE Tender </a:t>
            </a:r>
            <a:r>
              <a:rPr lang="en-US" dirty="0" err="1">
                <a:latin typeface="Gill Sans MT" panose="020B0502020104020203" pitchFamily="34" charset="0"/>
              </a:rPr>
              <a:t>returnables</a:t>
            </a:r>
            <a:r>
              <a:rPr lang="en-US" dirty="0">
                <a:latin typeface="Gill Sans MT" panose="020B0502020104020203" pitchFamily="34" charset="0"/>
              </a:rPr>
              <a:t>:</a:t>
            </a:r>
          </a:p>
          <a:p>
            <a:pPr marL="0" indent="0">
              <a:buNone/>
            </a:pPr>
            <a:r>
              <a:rPr lang="en-US" dirty="0">
                <a:latin typeface="Gill Sans MT" panose="020B0502020104020203" pitchFamily="34" charset="0"/>
              </a:rPr>
              <a:t>The tender enquiry must be accompanied by a specific project base line risk assessment,  SHE specification,  Annexure B (Acknowledgement of SHE rules and requirements) and the applicable Annexure C (Annexure C1 - High risk): SHE tender evaluation and scoring card).</a:t>
            </a:r>
          </a:p>
          <a:p>
            <a:pPr marL="0" indent="0">
              <a:buNone/>
            </a:pPr>
            <a:r>
              <a:rPr lang="en-US" dirty="0">
                <a:latin typeface="Gill Sans MT" panose="020B0502020104020203" pitchFamily="34" charset="0"/>
              </a:rPr>
              <a:t>Annexure B must be returned with the supplier’s tender document whereas Annexure C1 provides guidance to suppliers on the minimum SHE evaluation which will be used for the specific tender (the appropriate annexure C will be selected prior to issuing the enquiry). </a:t>
            </a:r>
          </a:p>
          <a:p>
            <a:pPr marL="0" indent="0">
              <a:buNone/>
            </a:pPr>
            <a:r>
              <a:rPr lang="en-US" dirty="0">
                <a:latin typeface="Gill Sans MT" panose="020B0502020104020203" pitchFamily="34" charset="0"/>
              </a:rPr>
              <a:t>Only the SHE criteria sent out with the tender enquiry will be evaluated. The SHE professional will conduct the OHS evaluation</a:t>
            </a:r>
            <a:r>
              <a:rPr lang="en-US" b="1" dirty="0">
                <a:latin typeface="Gill Sans MT" panose="020B0502020104020203" pitchFamily="34" charset="0"/>
              </a:rPr>
              <a:t>.</a:t>
            </a:r>
          </a:p>
          <a:p>
            <a:endParaRPr lang="en-ZA" dirty="0"/>
          </a:p>
        </p:txBody>
      </p:sp>
    </p:spTree>
    <p:extLst>
      <p:ext uri="{BB962C8B-B14F-4D97-AF65-F5344CB8AC3E}">
        <p14:creationId xmlns:p14="http://schemas.microsoft.com/office/powerpoint/2010/main" val="1238325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10419-14B4-8DEE-5B53-F05970B5D461}"/>
              </a:ext>
            </a:extLst>
          </p:cNvPr>
          <p:cNvSpPr>
            <a:spLocks noGrp="1"/>
          </p:cNvSpPr>
          <p:nvPr>
            <p:ph type="title"/>
          </p:nvPr>
        </p:nvSpPr>
        <p:spPr/>
        <p:txBody>
          <a:bodyPr/>
          <a:lstStyle/>
          <a:p>
            <a:r>
              <a:rPr lang="en-US" b="1" dirty="0"/>
              <a:t>Contractual Requirements Continued </a:t>
            </a:r>
            <a:endParaRPr lang="en-ZA" dirty="0"/>
          </a:p>
        </p:txBody>
      </p:sp>
      <p:sp>
        <p:nvSpPr>
          <p:cNvPr id="3" name="Content Placeholder 2">
            <a:extLst>
              <a:ext uri="{FF2B5EF4-FFF2-40B4-BE49-F238E27FC236}">
                <a16:creationId xmlns:a16="http://schemas.microsoft.com/office/drawing/2014/main" id="{0AB91C7E-4CD7-0838-D51A-D32FC0355753}"/>
              </a:ext>
            </a:extLst>
          </p:cNvPr>
          <p:cNvSpPr>
            <a:spLocks noGrp="1"/>
          </p:cNvSpPr>
          <p:nvPr>
            <p:ph idx="1"/>
          </p:nvPr>
        </p:nvSpPr>
        <p:spPr/>
        <p:txBody>
          <a:bodyPr/>
          <a:lstStyle/>
          <a:p>
            <a:pPr marL="0" indent="0">
              <a:buNone/>
            </a:pPr>
            <a:r>
              <a:rPr lang="en-US" b="1" u="sng" dirty="0">
                <a:latin typeface="Gill Sans MT" panose="020B0502020104020203" pitchFamily="34" charset="0"/>
              </a:rPr>
              <a:t>Quality</a:t>
            </a:r>
            <a:r>
              <a:rPr lang="en-US" b="1" u="sng" dirty="0">
                <a:latin typeface="Gill Sans MT" panose="020B0502020104020203" pitchFamily="34" charset="0"/>
                <a:sym typeface="Wingdings" panose="05000000000000000000" pitchFamily="2" charset="2"/>
              </a:rPr>
              <a:t>(Annexure R)</a:t>
            </a:r>
            <a:endParaRPr lang="en-US" b="1" u="sng" dirty="0">
              <a:latin typeface="Gill Sans MT" panose="020B0502020104020203" pitchFamily="34" charset="0"/>
            </a:endParaRPr>
          </a:p>
          <a:p>
            <a:pPr marL="0" indent="0">
              <a:buNone/>
            </a:pPr>
            <a:r>
              <a:rPr lang="en-US" b="1" dirty="0">
                <a:latin typeface="Gill Sans MT" panose="020B0502020104020203" pitchFamily="34" charset="0"/>
              </a:rPr>
              <a:t>The requirements that may be applicable to the tenders are as follows:</a:t>
            </a:r>
          </a:p>
          <a:p>
            <a:pPr marL="0" indent="0">
              <a:buNone/>
            </a:pPr>
            <a:r>
              <a:rPr lang="en-US" dirty="0">
                <a:latin typeface="Gill Sans MT" panose="020B0502020104020203" pitchFamily="34" charset="0"/>
              </a:rPr>
              <a:t>• Category 3 quality criteria listing all </a:t>
            </a:r>
            <a:r>
              <a:rPr lang="en-US" dirty="0" err="1">
                <a:latin typeface="Gill Sans MT" panose="020B0502020104020203" pitchFamily="34" charset="0"/>
              </a:rPr>
              <a:t>returnables</a:t>
            </a:r>
            <a:r>
              <a:rPr lang="en-US" dirty="0">
                <a:latin typeface="Gill Sans MT" panose="020B0502020104020203" pitchFamily="34" charset="0"/>
              </a:rPr>
              <a:t>.</a:t>
            </a:r>
          </a:p>
          <a:p>
            <a:pPr marL="0" indent="0">
              <a:buNone/>
            </a:pPr>
            <a:r>
              <a:rPr lang="en-US" dirty="0">
                <a:latin typeface="Gill Sans MT" panose="020B0502020104020203" pitchFamily="34" charset="0"/>
              </a:rPr>
              <a:t>• Category 3 form A for section E of the criteria.</a:t>
            </a:r>
          </a:p>
          <a:p>
            <a:pPr marL="0" indent="0">
              <a:buNone/>
            </a:pPr>
            <a:r>
              <a:rPr lang="en-US" dirty="0">
                <a:latin typeface="Gill Sans MT" panose="020B0502020104020203" pitchFamily="34" charset="0"/>
              </a:rPr>
              <a:t>• CQP  and  QCP  templates  for  section  C  &amp;  D respectively.</a:t>
            </a:r>
          </a:p>
          <a:p>
            <a:pPr marL="0" indent="0">
              <a:buNone/>
            </a:pPr>
            <a:r>
              <a:rPr lang="en-US" dirty="0">
                <a:latin typeface="Gill Sans MT" panose="020B0502020104020203" pitchFamily="34" charset="0"/>
              </a:rPr>
              <a:t>• Supplier QM specification (QM 58) for reference only.</a:t>
            </a:r>
          </a:p>
          <a:p>
            <a:pPr marL="0" indent="0">
              <a:buNone/>
            </a:pPr>
            <a:r>
              <a:rPr lang="en-US" b="1" u="sng" dirty="0">
                <a:latin typeface="Gill Sans MT" panose="020B0502020104020203" pitchFamily="34" charset="0"/>
              </a:rPr>
              <a:t>SDL&amp;I:</a:t>
            </a:r>
          </a:p>
          <a:p>
            <a:pPr marL="0" indent="0">
              <a:buNone/>
            </a:pPr>
            <a:r>
              <a:rPr lang="en-US" dirty="0">
                <a:latin typeface="Gill Sans MT" panose="020B0502020104020203" pitchFamily="34" charset="0"/>
              </a:rPr>
              <a:t>SDL&amp;I Undertaking has been issued with the invitation to tender as </a:t>
            </a:r>
            <a:r>
              <a:rPr lang="en-US" b="1" dirty="0">
                <a:latin typeface="Gill Sans MT" panose="020B0502020104020203" pitchFamily="34" charset="0"/>
              </a:rPr>
              <a:t>Annexure P(SDL&amp;I) Strategy Setting Report</a:t>
            </a:r>
            <a:r>
              <a:rPr lang="en-US" dirty="0">
                <a:latin typeface="Gill Sans MT" panose="020B0502020104020203" pitchFamily="34" charset="0"/>
              </a:rPr>
              <a:t>. </a:t>
            </a:r>
          </a:p>
          <a:p>
            <a:pPr marL="0" indent="0">
              <a:buNone/>
            </a:pPr>
            <a:r>
              <a:rPr lang="en-US" b="1" u="sng" dirty="0">
                <a:latin typeface="Gill Sans MT" panose="020B0502020104020203" pitchFamily="34" charset="0"/>
              </a:rPr>
              <a:t>Financial Due Diligence</a:t>
            </a:r>
            <a:r>
              <a:rPr lang="en-US" dirty="0">
                <a:latin typeface="Gill Sans MT" panose="020B0502020104020203" pitchFamily="34" charset="0"/>
              </a:rPr>
              <a:t>: </a:t>
            </a:r>
          </a:p>
          <a:p>
            <a:pPr marL="0" indent="0">
              <a:buNone/>
            </a:pPr>
            <a:r>
              <a:rPr lang="en-US" dirty="0">
                <a:latin typeface="Gill Sans MT" panose="020B0502020104020203" pitchFamily="34" charset="0"/>
              </a:rPr>
              <a:t>Evaluation of the Financial reports / statements may be requested prior contract award to determine if the tenderer is of a financial risk to Eskom. </a:t>
            </a:r>
            <a:endParaRPr lang="en-ZA" dirty="0">
              <a:latin typeface="Gill Sans MT" panose="020B0502020104020203" pitchFamily="34" charset="0"/>
            </a:endParaRPr>
          </a:p>
          <a:p>
            <a:endParaRPr lang="en-ZA" dirty="0"/>
          </a:p>
        </p:txBody>
      </p:sp>
    </p:spTree>
    <p:extLst>
      <p:ext uri="{BB962C8B-B14F-4D97-AF65-F5344CB8AC3E}">
        <p14:creationId xmlns:p14="http://schemas.microsoft.com/office/powerpoint/2010/main" val="1902283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A929-066B-3E7A-C8D4-EED58287B780}"/>
              </a:ext>
            </a:extLst>
          </p:cNvPr>
          <p:cNvSpPr>
            <a:spLocks noGrp="1"/>
          </p:cNvSpPr>
          <p:nvPr>
            <p:ph type="title"/>
          </p:nvPr>
        </p:nvSpPr>
        <p:spPr/>
        <p:txBody>
          <a:bodyPr/>
          <a:lstStyle/>
          <a:p>
            <a:r>
              <a:rPr lang="en-US" sz="3200" b="1" dirty="0">
                <a:latin typeface="Gill Sans MT" panose="020B0502020104020203" pitchFamily="34" charset="0"/>
              </a:rPr>
              <a:t>Questions </a:t>
            </a:r>
            <a:endParaRPr lang="en-ZA" sz="3200" b="1" dirty="0">
              <a:latin typeface="Gill Sans MT" panose="020B0502020104020203" pitchFamily="34" charset="0"/>
            </a:endParaRPr>
          </a:p>
        </p:txBody>
      </p:sp>
      <p:sp>
        <p:nvSpPr>
          <p:cNvPr id="4" name="Content Placeholder 3">
            <a:extLst>
              <a:ext uri="{FF2B5EF4-FFF2-40B4-BE49-F238E27FC236}">
                <a16:creationId xmlns:a16="http://schemas.microsoft.com/office/drawing/2014/main" id="{6B2B2943-FDE2-F84E-ECEB-FC212D62F95C}"/>
              </a:ext>
            </a:extLst>
          </p:cNvPr>
          <p:cNvSpPr>
            <a:spLocks noGrp="1"/>
          </p:cNvSpPr>
          <p:nvPr>
            <p:ph idx="1"/>
          </p:nvPr>
        </p:nvSpPr>
        <p:spPr/>
        <p:txBody>
          <a:bodyPr/>
          <a:lstStyle/>
          <a:p>
            <a:pPr algn="ctr"/>
            <a:endParaRPr lang="en-US" sz="3200" b="1" dirty="0">
              <a:latin typeface="Gill Sans MT" panose="020B0502020104020203" pitchFamily="34" charset="0"/>
            </a:endParaRPr>
          </a:p>
          <a:p>
            <a:pPr algn="ctr"/>
            <a:endParaRPr lang="en-US" sz="3200" b="1" dirty="0">
              <a:latin typeface="Gill Sans MT" panose="020B0502020104020203" pitchFamily="34" charset="0"/>
            </a:endParaRPr>
          </a:p>
          <a:p>
            <a:pPr algn="ctr"/>
            <a:endParaRPr lang="en-US" sz="3200" b="1" dirty="0">
              <a:latin typeface="Gill Sans MT" panose="020B0502020104020203" pitchFamily="34" charset="0"/>
            </a:endParaRPr>
          </a:p>
        </p:txBody>
      </p:sp>
      <p:pic>
        <p:nvPicPr>
          <p:cNvPr id="6" name="Picture 5">
            <a:extLst>
              <a:ext uri="{FF2B5EF4-FFF2-40B4-BE49-F238E27FC236}">
                <a16:creationId xmlns:a16="http://schemas.microsoft.com/office/drawing/2014/main" id="{56C38DF2-518D-68FF-9B70-98F73D9F8958}"/>
              </a:ext>
            </a:extLst>
          </p:cNvPr>
          <p:cNvPicPr>
            <a:picLocks noChangeAspect="1"/>
          </p:cNvPicPr>
          <p:nvPr/>
        </p:nvPicPr>
        <p:blipFill>
          <a:blip r:embed="rId2"/>
          <a:stretch>
            <a:fillRect/>
          </a:stretch>
        </p:blipFill>
        <p:spPr>
          <a:xfrm>
            <a:off x="386601" y="1548221"/>
            <a:ext cx="11418798" cy="3761558"/>
          </a:xfrm>
          <a:prstGeom prst="rect">
            <a:avLst/>
          </a:prstGeom>
        </p:spPr>
      </p:pic>
    </p:spTree>
    <p:extLst>
      <p:ext uri="{BB962C8B-B14F-4D97-AF65-F5344CB8AC3E}">
        <p14:creationId xmlns:p14="http://schemas.microsoft.com/office/powerpoint/2010/main" val="3234326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0FD48-7F0A-1D48-6F27-E7460C599E28}"/>
              </a:ext>
            </a:extLst>
          </p:cNvPr>
          <p:cNvSpPr>
            <a:spLocks noGrp="1"/>
          </p:cNvSpPr>
          <p:nvPr>
            <p:ph type="ctrTitle"/>
          </p:nvPr>
        </p:nvSpPr>
        <p:spPr/>
        <p:txBody>
          <a:bodyPr>
            <a:normAutofit fontScale="90000"/>
          </a:bodyPr>
          <a:lstStyle/>
          <a:p>
            <a:pPr algn="ctr"/>
            <a:r>
              <a:rPr lang="en-US" sz="3600" dirty="0">
                <a:latin typeface="Gill Sans MT" panose="020B0502020104020203" pitchFamily="34" charset="0"/>
              </a:rPr>
              <a:t>End of Commercial Presentation </a:t>
            </a:r>
            <a:br>
              <a:rPr lang="en-US" sz="3600" dirty="0">
                <a:latin typeface="Gill Sans MT" panose="020B0502020104020203" pitchFamily="34" charset="0"/>
              </a:rPr>
            </a:br>
            <a:br>
              <a:rPr lang="en-US" sz="3600" dirty="0">
                <a:latin typeface="Gill Sans MT" panose="020B0502020104020203" pitchFamily="34" charset="0"/>
              </a:rPr>
            </a:br>
            <a:r>
              <a:rPr lang="en-US" sz="3600" dirty="0">
                <a:latin typeface="Gill Sans MT" panose="020B0502020104020203" pitchFamily="34" charset="0"/>
              </a:rPr>
              <a:t>Thank you </a:t>
            </a:r>
            <a:endParaRPr lang="en-ZA" sz="3600" dirty="0">
              <a:latin typeface="Gill Sans MT" panose="020B0502020104020203" pitchFamily="34" charset="0"/>
            </a:endParaRPr>
          </a:p>
        </p:txBody>
      </p:sp>
      <p:pic>
        <p:nvPicPr>
          <p:cNvPr id="8" name="Picture Placeholder 7" descr="A large nuclear power plant with smoke coming out of it&#10;&#10;Description automatically generated">
            <a:extLst>
              <a:ext uri="{FF2B5EF4-FFF2-40B4-BE49-F238E27FC236}">
                <a16:creationId xmlns:a16="http://schemas.microsoft.com/office/drawing/2014/main" id="{618637FC-2D2A-52B1-EA7E-175C09F363AE}"/>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08" b="108"/>
          <a:stretch>
            <a:fillRect/>
          </a:stretch>
        </p:blipFill>
        <p:spPr/>
      </p:pic>
      <p:pic>
        <p:nvPicPr>
          <p:cNvPr id="6" name="Picture Placeholder 5" descr="A couple of men looking at windmills&#10;&#10;Description automatically generated">
            <a:extLst>
              <a:ext uri="{FF2B5EF4-FFF2-40B4-BE49-F238E27FC236}">
                <a16:creationId xmlns:a16="http://schemas.microsoft.com/office/drawing/2014/main" id="{46C73E9C-8EE4-7954-CE46-28CCEDFADD3D}"/>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76183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69b1b3ef-f17b-48c7-a7c8-8ad8b283852f" ContentTypeId="0x0101000D8B3899A4805C44A2FA507CBAF83E58" PreviousValue="false"/>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
        <AccountId/>
        <AccountType/>
      </UserInfo>
    </Owner>
  </documentManagement>
</p:properties>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078CBE-E64E-489B-9316-7D3D0FF7A385}">
  <ds:schemaRefs>
    <ds:schemaRef ds:uri="Microsoft.SharePoint.Taxonomy.ContentTypeSync"/>
  </ds:schemaRefs>
</ds:datastoreItem>
</file>

<file path=customXml/itemProps2.xml><?xml version="1.0" encoding="utf-8"?>
<ds:datastoreItem xmlns:ds="http://schemas.openxmlformats.org/officeDocument/2006/customXml" ds:itemID="{FE7FBBC9-AAD7-4C6C-A5E2-1B418E581B76}">
  <ds:schemaRefs>
    <ds:schemaRef ds:uri="http://schemas.microsoft.com/office/2006/metadata/properties"/>
    <ds:schemaRef ds:uri="http://www.w3.org/XML/1998/namespace"/>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openxmlformats.org/package/2006/metadata/core-properties"/>
    <ds:schemaRef ds:uri="2c7ddca0-f18f-4514-89ec-cfc256175ba5"/>
  </ds:schemaRefs>
</ds:datastoreItem>
</file>

<file path=customXml/itemProps3.xml><?xml version="1.0" encoding="utf-8"?>
<ds:datastoreItem xmlns:ds="http://schemas.openxmlformats.org/officeDocument/2006/customXml" ds:itemID="{C39BE856-C36E-49CB-B93F-A353B87410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F8C55A5-22DE-4D45-8F5C-ACF0955A7B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11134</TotalTime>
  <Words>836</Words>
  <Application>Microsoft Office PowerPoint</Application>
  <PresentationFormat>Widescreen</PresentationFormat>
  <Paragraphs>92</Paragraphs>
  <Slides>10</Slides>
  <Notes>0</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19" baseType="lpstr">
      <vt:lpstr>Arial</vt:lpstr>
      <vt:lpstr>Calibri</vt:lpstr>
      <vt:lpstr>Courier New</vt:lpstr>
      <vt:lpstr>Gill Sans MT</vt:lpstr>
      <vt:lpstr>Wingdings</vt:lpstr>
      <vt:lpstr>Office Theme</vt:lpstr>
      <vt:lpstr>Content Slide Master</vt:lpstr>
      <vt:lpstr>1_Content Slide Master</vt:lpstr>
      <vt:lpstr>think-cell Slide</vt:lpstr>
      <vt:lpstr>  Non-Compulsory Tender Clarification Meeting Enquiry No: E1558GXPOUR For the: Guide Vanes Journal Refurbishment For: Vanderkloof Hydro Electric Power Station Over a Period:  12 months </vt:lpstr>
      <vt:lpstr>Agenda</vt:lpstr>
      <vt:lpstr>Commercial Requirements </vt:lpstr>
      <vt:lpstr>Commercial Requirements </vt:lpstr>
      <vt:lpstr>Commercial Requirements </vt:lpstr>
      <vt:lpstr>Technical Evaluation Criteria</vt:lpstr>
      <vt:lpstr>Contractual Requirements </vt:lpstr>
      <vt:lpstr>Contractual Requirements Continued </vt:lpstr>
      <vt:lpstr>Questions </vt:lpstr>
      <vt:lpstr>End of Commercial Presentation   Thank you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Blue 16x9</dc:title>
  <dc:creator>Hanlie Smit</dc:creator>
  <cp:lastModifiedBy>Christelle Stuart</cp:lastModifiedBy>
  <cp:revision>39</cp:revision>
  <dcterms:created xsi:type="dcterms:W3CDTF">2020-01-06T09:48:40Z</dcterms:created>
  <dcterms:modified xsi:type="dcterms:W3CDTF">2026-02-10T12:09:19Z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