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1.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 id="2147483780" r:id="rId5"/>
    <p:sldMasterId id="2147483811" r:id="rId6"/>
  </p:sldMasterIdLst>
  <p:notesMasterIdLst>
    <p:notesMasterId r:id="rId27"/>
  </p:notesMasterIdLst>
  <p:handoutMasterIdLst>
    <p:handoutMasterId r:id="rId28"/>
  </p:handoutMasterIdLst>
  <p:sldIdLst>
    <p:sldId id="2053" r:id="rId7"/>
    <p:sldId id="2029" r:id="rId8"/>
    <p:sldId id="2145709512" r:id="rId9"/>
    <p:sldId id="2145709511" r:id="rId10"/>
    <p:sldId id="2145709513" r:id="rId11"/>
    <p:sldId id="2145709525" r:id="rId12"/>
    <p:sldId id="2145709526" r:id="rId13"/>
    <p:sldId id="2145709527" r:id="rId14"/>
    <p:sldId id="2145709514" r:id="rId15"/>
    <p:sldId id="2145709515" r:id="rId16"/>
    <p:sldId id="2145709528" r:id="rId17"/>
    <p:sldId id="2145709517" r:id="rId18"/>
    <p:sldId id="2145709520" r:id="rId19"/>
    <p:sldId id="2145709521" r:id="rId20"/>
    <p:sldId id="2145709522" r:id="rId21"/>
    <p:sldId id="2145709523" r:id="rId22"/>
    <p:sldId id="2099" r:id="rId23"/>
    <p:sldId id="2096" r:id="rId24"/>
    <p:sldId id="2097" r:id="rId25"/>
    <p:sldId id="2055" r:id="rId26"/>
  </p:sldIdLst>
  <p:sldSz cx="12192000" cy="6858000"/>
  <p:notesSz cx="6669088"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A3B8A79-3EA1-4512-B113-B1B33B5DAF2C}">
          <p14:sldIdLst>
            <p14:sldId id="2053"/>
            <p14:sldId id="2029"/>
            <p14:sldId id="2145709512"/>
            <p14:sldId id="2145709511"/>
            <p14:sldId id="2145709513"/>
            <p14:sldId id="2145709525"/>
            <p14:sldId id="2145709526"/>
            <p14:sldId id="2145709527"/>
            <p14:sldId id="2145709514"/>
            <p14:sldId id="2145709515"/>
            <p14:sldId id="2145709528"/>
            <p14:sldId id="2145709517"/>
            <p14:sldId id="2145709520"/>
            <p14:sldId id="2145709521"/>
            <p14:sldId id="2145709522"/>
            <p14:sldId id="2145709523"/>
            <p14:sldId id="2099"/>
            <p14:sldId id="2096"/>
            <p14:sldId id="2097"/>
          </p14:sldIdLst>
        </p14:section>
        <p14:section name="Untitled Section" id="{FEAA6689-7575-4AF8-8A3E-26C6BDEE75B3}">
          <p14:sldIdLst>
            <p14:sldId id="2055"/>
          </p14:sldIdLst>
        </p14:section>
      </p14:sectionLst>
    </p:ex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9B51"/>
    <a:srgbClr val="8CBE3A"/>
    <a:srgbClr val="D32E11"/>
    <a:srgbClr val="E63C2B"/>
    <a:srgbClr val="7DBA02"/>
    <a:srgbClr val="FDC60D"/>
    <a:srgbClr val="F37920"/>
    <a:srgbClr val="0098AF"/>
    <a:srgbClr val="E42313"/>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FBD765-7CC0-4728-B0A1-043CF716F4C7}" v="54" dt="2026-03-23T13:07:03.3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704"/>
  </p:normalViewPr>
  <p:slideViewPr>
    <p:cSldViewPr snapToGrid="0">
      <p:cViewPr>
        <p:scale>
          <a:sx n="60" d="100"/>
          <a:sy n="60" d="100"/>
        </p:scale>
        <p:origin x="1036" y="28"/>
      </p:cViewPr>
      <p:guideLst>
        <p:guide orient="horz" pos="436"/>
        <p:guide pos="18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velo Bekwa   Transnet Port Terminals   Durban" userId="bb5e60a3-5747-4698-943e-2f1143060db4" providerId="ADAL" clId="{34CF3278-598C-4464-A8BF-ED7969BC97B2}"/>
    <pc:docChg chg="undo redo custSel addSld modSld modSection">
      <pc:chgData name="Mvelo Bekwa   Transnet Port Terminals   Durban" userId="bb5e60a3-5747-4698-943e-2f1143060db4" providerId="ADAL" clId="{34CF3278-598C-4464-A8BF-ED7969BC97B2}" dt="2026-03-23T13:12:50.424" v="1199" actId="20577"/>
      <pc:docMkLst>
        <pc:docMk/>
      </pc:docMkLst>
      <pc:sldChg chg="modSp mod">
        <pc:chgData name="Mvelo Bekwa   Transnet Port Terminals   Durban" userId="bb5e60a3-5747-4698-943e-2f1143060db4" providerId="ADAL" clId="{34CF3278-598C-4464-A8BF-ED7969BC97B2}" dt="2026-03-23T13:08:56.869" v="1196" actId="20577"/>
        <pc:sldMkLst>
          <pc:docMk/>
          <pc:sldMk cId="1378339560" sldId="2029"/>
        </pc:sldMkLst>
        <pc:spChg chg="mod">
          <ac:chgData name="Mvelo Bekwa   Transnet Port Terminals   Durban" userId="bb5e60a3-5747-4698-943e-2f1143060db4" providerId="ADAL" clId="{34CF3278-598C-4464-A8BF-ED7969BC97B2}" dt="2026-03-23T09:59:06.711" v="1183"/>
          <ac:spMkLst>
            <pc:docMk/>
            <pc:sldMk cId="1378339560" sldId="2029"/>
            <ac:spMk id="16" creationId="{C94B949C-E472-BAD8-DE07-71DC0F64E36F}"/>
          </ac:spMkLst>
        </pc:spChg>
        <pc:graphicFrameChg chg="mod modGraphic">
          <ac:chgData name="Mvelo Bekwa   Transnet Port Terminals   Durban" userId="bb5e60a3-5747-4698-943e-2f1143060db4" providerId="ADAL" clId="{34CF3278-598C-4464-A8BF-ED7969BC97B2}" dt="2026-03-23T13:08:56.869" v="1196" actId="20577"/>
          <ac:graphicFrameMkLst>
            <pc:docMk/>
            <pc:sldMk cId="1378339560" sldId="2029"/>
            <ac:graphicFrameMk id="20" creationId="{DE0DA2DE-03F7-09AD-73F1-C949E5416CAB}"/>
          </ac:graphicFrameMkLst>
        </pc:graphicFrameChg>
      </pc:sldChg>
      <pc:sldChg chg="modSp mod">
        <pc:chgData name="Mvelo Bekwa   Transnet Port Terminals   Durban" userId="bb5e60a3-5747-4698-943e-2f1143060db4" providerId="ADAL" clId="{34CF3278-598C-4464-A8BF-ED7969BC97B2}" dt="2026-03-23T07:25:21.709" v="257" actId="20577"/>
        <pc:sldMkLst>
          <pc:docMk/>
          <pc:sldMk cId="3599534643" sldId="2053"/>
        </pc:sldMkLst>
        <pc:spChg chg="mod">
          <ac:chgData name="Mvelo Bekwa   Transnet Port Terminals   Durban" userId="bb5e60a3-5747-4698-943e-2f1143060db4" providerId="ADAL" clId="{34CF3278-598C-4464-A8BF-ED7969BC97B2}" dt="2026-03-23T07:25:11.888" v="244"/>
          <ac:spMkLst>
            <pc:docMk/>
            <pc:sldMk cId="3599534643" sldId="2053"/>
            <ac:spMk id="19" creationId="{ED863A59-0E7A-87F0-9F09-D2B03641FF27}"/>
          </ac:spMkLst>
        </pc:spChg>
        <pc:spChg chg="mod">
          <ac:chgData name="Mvelo Bekwa   Transnet Port Terminals   Durban" userId="bb5e60a3-5747-4698-943e-2f1143060db4" providerId="ADAL" clId="{34CF3278-598C-4464-A8BF-ED7969BC97B2}" dt="2026-03-23T07:25:21.709" v="257" actId="20577"/>
          <ac:spMkLst>
            <pc:docMk/>
            <pc:sldMk cId="3599534643" sldId="2053"/>
            <ac:spMk id="20" creationId="{F9906135-7373-6480-65AD-51D4C558E0F8}"/>
          </ac:spMkLst>
        </pc:spChg>
      </pc:sldChg>
      <pc:sldChg chg="modSp mod">
        <pc:chgData name="Mvelo Bekwa   Transnet Port Terminals   Durban" userId="bb5e60a3-5747-4698-943e-2f1143060db4" providerId="ADAL" clId="{34CF3278-598C-4464-A8BF-ED7969BC97B2}" dt="2026-03-23T08:13:56.276" v="1078" actId="20577"/>
        <pc:sldMkLst>
          <pc:docMk/>
          <pc:sldMk cId="29119253" sldId="2096"/>
        </pc:sldMkLst>
        <pc:spChg chg="mod">
          <ac:chgData name="Mvelo Bekwa   Transnet Port Terminals   Durban" userId="bb5e60a3-5747-4698-943e-2f1143060db4" providerId="ADAL" clId="{34CF3278-598C-4464-A8BF-ED7969BC97B2}" dt="2026-03-23T08:13:56.276" v="1078" actId="20577"/>
          <ac:spMkLst>
            <pc:docMk/>
            <pc:sldMk cId="29119253" sldId="2096"/>
            <ac:spMk id="4" creationId="{F5CA2925-BFCA-3641-05F7-BBFBED8F50A5}"/>
          </ac:spMkLst>
        </pc:spChg>
      </pc:sldChg>
      <pc:sldChg chg="modSp mod">
        <pc:chgData name="Mvelo Bekwa   Transnet Port Terminals   Durban" userId="bb5e60a3-5747-4698-943e-2f1143060db4" providerId="ADAL" clId="{34CF3278-598C-4464-A8BF-ED7969BC97B2}" dt="2026-03-23T08:15:44.809" v="1081" actId="20577"/>
        <pc:sldMkLst>
          <pc:docMk/>
          <pc:sldMk cId="3423123776" sldId="2097"/>
        </pc:sldMkLst>
        <pc:spChg chg="mod">
          <ac:chgData name="Mvelo Bekwa   Transnet Port Terminals   Durban" userId="bb5e60a3-5747-4698-943e-2f1143060db4" providerId="ADAL" clId="{34CF3278-598C-4464-A8BF-ED7969BC97B2}" dt="2026-03-23T08:15:44.809" v="1081" actId="20577"/>
          <ac:spMkLst>
            <pc:docMk/>
            <pc:sldMk cId="3423123776" sldId="2097"/>
            <ac:spMk id="4" creationId="{F5CA2925-BFCA-3641-05F7-BBFBED8F50A5}"/>
          </ac:spMkLst>
        </pc:spChg>
      </pc:sldChg>
      <pc:sldChg chg="modSp mod">
        <pc:chgData name="Mvelo Bekwa   Transnet Port Terminals   Durban" userId="bb5e60a3-5747-4698-943e-2f1143060db4" providerId="ADAL" clId="{34CF3278-598C-4464-A8BF-ED7969BC97B2}" dt="2026-03-23T08:17:08.426" v="1125" actId="2711"/>
        <pc:sldMkLst>
          <pc:docMk/>
          <pc:sldMk cId="561550469" sldId="2099"/>
        </pc:sldMkLst>
        <pc:spChg chg="mod">
          <ac:chgData name="Mvelo Bekwa   Transnet Port Terminals   Durban" userId="bb5e60a3-5747-4698-943e-2f1143060db4" providerId="ADAL" clId="{34CF3278-598C-4464-A8BF-ED7969BC97B2}" dt="2026-03-23T08:17:08.426" v="1125" actId="2711"/>
          <ac:spMkLst>
            <pc:docMk/>
            <pc:sldMk cId="561550469" sldId="2099"/>
            <ac:spMk id="2" creationId="{43088342-6A22-A110-695F-D3E805FC394A}"/>
          </ac:spMkLst>
        </pc:spChg>
        <pc:spChg chg="mod">
          <ac:chgData name="Mvelo Bekwa   Transnet Port Terminals   Durban" userId="bb5e60a3-5747-4698-943e-2f1143060db4" providerId="ADAL" clId="{34CF3278-598C-4464-A8BF-ED7969BC97B2}" dt="2026-03-23T08:16:15.074" v="1103" actId="20577"/>
          <ac:spMkLst>
            <pc:docMk/>
            <pc:sldMk cId="561550469" sldId="2099"/>
            <ac:spMk id="11" creationId="{69731DA5-D18B-EEA8-4C1A-A532BE742135}"/>
          </ac:spMkLst>
        </pc:spChg>
      </pc:sldChg>
      <pc:sldChg chg="modSp mod">
        <pc:chgData name="Mvelo Bekwa   Transnet Port Terminals   Durban" userId="bb5e60a3-5747-4698-943e-2f1143060db4" providerId="ADAL" clId="{34CF3278-598C-4464-A8BF-ED7969BC97B2}" dt="2026-03-23T07:29:34.660" v="295"/>
        <pc:sldMkLst>
          <pc:docMk/>
          <pc:sldMk cId="941647247" sldId="2145709511"/>
        </pc:sldMkLst>
        <pc:spChg chg="mod">
          <ac:chgData name="Mvelo Bekwa   Transnet Port Terminals   Durban" userId="bb5e60a3-5747-4698-943e-2f1143060db4" providerId="ADAL" clId="{34CF3278-598C-4464-A8BF-ED7969BC97B2}" dt="2026-03-23T07:29:34.660" v="295"/>
          <ac:spMkLst>
            <pc:docMk/>
            <pc:sldMk cId="941647247" sldId="2145709511"/>
            <ac:spMk id="2" creationId="{26D9AF67-857C-3F5F-0980-EDCE00C8404A}"/>
          </ac:spMkLst>
        </pc:spChg>
      </pc:sldChg>
      <pc:sldChg chg="modSp mod">
        <pc:chgData name="Mvelo Bekwa   Transnet Port Terminals   Durban" userId="bb5e60a3-5747-4698-943e-2f1143060db4" providerId="ADAL" clId="{34CF3278-598C-4464-A8BF-ED7969BC97B2}" dt="2026-03-23T13:07:03.337" v="1195"/>
        <pc:sldMkLst>
          <pc:docMk/>
          <pc:sldMk cId="548456140" sldId="2145709512"/>
        </pc:sldMkLst>
        <pc:graphicFrameChg chg="mod modGraphic">
          <ac:chgData name="Mvelo Bekwa   Transnet Port Terminals   Durban" userId="bb5e60a3-5747-4698-943e-2f1143060db4" providerId="ADAL" clId="{34CF3278-598C-4464-A8BF-ED7969BC97B2}" dt="2026-03-23T13:07:03.337" v="1195"/>
          <ac:graphicFrameMkLst>
            <pc:docMk/>
            <pc:sldMk cId="548456140" sldId="2145709512"/>
            <ac:graphicFrameMk id="6" creationId="{9D9FAC2F-B289-F7B0-D076-C405CB4DB611}"/>
          </ac:graphicFrameMkLst>
        </pc:graphicFrameChg>
      </pc:sldChg>
      <pc:sldChg chg="modSp mod">
        <pc:chgData name="Mvelo Bekwa   Transnet Port Terminals   Durban" userId="bb5e60a3-5747-4698-943e-2f1143060db4" providerId="ADAL" clId="{34CF3278-598C-4464-A8BF-ED7969BC97B2}" dt="2026-03-23T07:31:03.129" v="327" actId="20577"/>
        <pc:sldMkLst>
          <pc:docMk/>
          <pc:sldMk cId="3141614838" sldId="2145709513"/>
        </pc:sldMkLst>
        <pc:spChg chg="mod">
          <ac:chgData name="Mvelo Bekwa   Transnet Port Terminals   Durban" userId="bb5e60a3-5747-4698-943e-2f1143060db4" providerId="ADAL" clId="{34CF3278-598C-4464-A8BF-ED7969BC97B2}" dt="2026-03-23T07:31:03.129" v="327" actId="20577"/>
          <ac:spMkLst>
            <pc:docMk/>
            <pc:sldMk cId="3141614838" sldId="2145709513"/>
            <ac:spMk id="2" creationId="{F30FA612-C152-4610-CBCF-5E406411CC62}"/>
          </ac:spMkLst>
        </pc:spChg>
      </pc:sldChg>
      <pc:sldChg chg="modSp mod">
        <pc:chgData name="Mvelo Bekwa   Transnet Port Terminals   Durban" userId="bb5e60a3-5747-4698-943e-2f1143060db4" providerId="ADAL" clId="{34CF3278-598C-4464-A8BF-ED7969BC97B2}" dt="2026-03-23T07:49:47.059" v="796" actId="20577"/>
        <pc:sldMkLst>
          <pc:docMk/>
          <pc:sldMk cId="1447008541" sldId="2145709514"/>
        </pc:sldMkLst>
        <pc:spChg chg="mod">
          <ac:chgData name="Mvelo Bekwa   Transnet Port Terminals   Durban" userId="bb5e60a3-5747-4698-943e-2f1143060db4" providerId="ADAL" clId="{34CF3278-598C-4464-A8BF-ED7969BC97B2}" dt="2026-03-23T07:49:47.059" v="796" actId="20577"/>
          <ac:spMkLst>
            <pc:docMk/>
            <pc:sldMk cId="1447008541" sldId="2145709514"/>
            <ac:spMk id="2" creationId="{A7184CAD-8F74-88E5-473D-3B380969BE6A}"/>
          </ac:spMkLst>
        </pc:spChg>
      </pc:sldChg>
      <pc:sldChg chg="modSp mod">
        <pc:chgData name="Mvelo Bekwa   Transnet Port Terminals   Durban" userId="bb5e60a3-5747-4698-943e-2f1143060db4" providerId="ADAL" clId="{34CF3278-598C-4464-A8BF-ED7969BC97B2}" dt="2026-03-23T08:25:14.680" v="1147" actId="20577"/>
        <pc:sldMkLst>
          <pc:docMk/>
          <pc:sldMk cId="366385150" sldId="2145709515"/>
        </pc:sldMkLst>
        <pc:spChg chg="mod">
          <ac:chgData name="Mvelo Bekwa   Transnet Port Terminals   Durban" userId="bb5e60a3-5747-4698-943e-2f1143060db4" providerId="ADAL" clId="{34CF3278-598C-4464-A8BF-ED7969BC97B2}" dt="2026-03-23T07:57:45.160" v="937" actId="20577"/>
          <ac:spMkLst>
            <pc:docMk/>
            <pc:sldMk cId="366385150" sldId="2145709515"/>
            <ac:spMk id="2" creationId="{4D1D93EE-B536-4897-BD33-B15FA3F43C08}"/>
          </ac:spMkLst>
        </pc:spChg>
        <pc:spChg chg="mod">
          <ac:chgData name="Mvelo Bekwa   Transnet Port Terminals   Durban" userId="bb5e60a3-5747-4698-943e-2f1143060db4" providerId="ADAL" clId="{34CF3278-598C-4464-A8BF-ED7969BC97B2}" dt="2026-03-23T08:25:14.680" v="1147" actId="20577"/>
          <ac:spMkLst>
            <pc:docMk/>
            <pc:sldMk cId="366385150" sldId="2145709515"/>
            <ac:spMk id="3" creationId="{771DE0A8-0820-46BD-BEAE-7ABA4E5437D6}"/>
          </ac:spMkLst>
        </pc:spChg>
      </pc:sldChg>
      <pc:sldChg chg="addSp delSp modSp mod">
        <pc:chgData name="Mvelo Bekwa   Transnet Port Terminals   Durban" userId="bb5e60a3-5747-4698-943e-2f1143060db4" providerId="ADAL" clId="{34CF3278-598C-4464-A8BF-ED7969BC97B2}" dt="2026-03-23T07:59:34" v="944" actId="14100"/>
        <pc:sldMkLst>
          <pc:docMk/>
          <pc:sldMk cId="728145627" sldId="2145709517"/>
        </pc:sldMkLst>
        <pc:picChg chg="del">
          <ac:chgData name="Mvelo Bekwa   Transnet Port Terminals   Durban" userId="bb5e60a3-5747-4698-943e-2f1143060db4" providerId="ADAL" clId="{34CF3278-598C-4464-A8BF-ED7969BC97B2}" dt="2026-03-23T07:59:13.179" v="938" actId="478"/>
          <ac:picMkLst>
            <pc:docMk/>
            <pc:sldMk cId="728145627" sldId="2145709517"/>
            <ac:picMk id="4" creationId="{990F4C8C-3EAB-3D85-7E11-CB6F4A3C8B99}"/>
          </ac:picMkLst>
        </pc:picChg>
        <pc:picChg chg="add mod">
          <ac:chgData name="Mvelo Bekwa   Transnet Port Terminals   Durban" userId="bb5e60a3-5747-4698-943e-2f1143060db4" providerId="ADAL" clId="{34CF3278-598C-4464-A8BF-ED7969BC97B2}" dt="2026-03-23T07:59:34" v="944" actId="14100"/>
          <ac:picMkLst>
            <pc:docMk/>
            <pc:sldMk cId="728145627" sldId="2145709517"/>
            <ac:picMk id="5" creationId="{69C46B31-38EA-8DE8-E4CA-4A45AF006E14}"/>
          </ac:picMkLst>
        </pc:picChg>
      </pc:sldChg>
      <pc:sldChg chg="modSp mod">
        <pc:chgData name="Mvelo Bekwa   Transnet Port Terminals   Durban" userId="bb5e60a3-5747-4698-943e-2f1143060db4" providerId="ADAL" clId="{34CF3278-598C-4464-A8BF-ED7969BC97B2}" dt="2026-03-23T08:00:37.189" v="949" actId="20577"/>
        <pc:sldMkLst>
          <pc:docMk/>
          <pc:sldMk cId="1940312411" sldId="2145709520"/>
        </pc:sldMkLst>
        <pc:graphicFrameChg chg="mod modGraphic">
          <ac:chgData name="Mvelo Bekwa   Transnet Port Terminals   Durban" userId="bb5e60a3-5747-4698-943e-2f1143060db4" providerId="ADAL" clId="{34CF3278-598C-4464-A8BF-ED7969BC97B2}" dt="2026-03-23T08:00:37.189" v="949" actId="20577"/>
          <ac:graphicFrameMkLst>
            <pc:docMk/>
            <pc:sldMk cId="1940312411" sldId="2145709520"/>
            <ac:graphicFrameMk id="5" creationId="{085B7653-9F01-1F96-4A84-B3D51F889C2F}"/>
          </ac:graphicFrameMkLst>
        </pc:graphicFrameChg>
      </pc:sldChg>
      <pc:sldChg chg="modSp mod">
        <pc:chgData name="Mvelo Bekwa   Transnet Port Terminals   Durban" userId="bb5e60a3-5747-4698-943e-2f1143060db4" providerId="ADAL" clId="{34CF3278-598C-4464-A8BF-ED7969BC97B2}" dt="2026-03-23T11:04:10.401" v="1186"/>
        <pc:sldMkLst>
          <pc:docMk/>
          <pc:sldMk cId="3161356314" sldId="2145709521"/>
        </pc:sldMkLst>
        <pc:spChg chg="mod">
          <ac:chgData name="Mvelo Bekwa   Transnet Port Terminals   Durban" userId="bb5e60a3-5747-4698-943e-2f1143060db4" providerId="ADAL" clId="{34CF3278-598C-4464-A8BF-ED7969BC97B2}" dt="2026-03-23T08:01:11.102" v="951" actId="20577"/>
          <ac:spMkLst>
            <pc:docMk/>
            <pc:sldMk cId="3161356314" sldId="2145709521"/>
            <ac:spMk id="2" creationId="{3F09088B-4C98-4BFE-5268-843A9820CC66}"/>
          </ac:spMkLst>
        </pc:spChg>
        <pc:graphicFrameChg chg="mod modGraphic">
          <ac:chgData name="Mvelo Bekwa   Transnet Port Terminals   Durban" userId="bb5e60a3-5747-4698-943e-2f1143060db4" providerId="ADAL" clId="{34CF3278-598C-4464-A8BF-ED7969BC97B2}" dt="2026-03-23T11:04:10.401" v="1186"/>
          <ac:graphicFrameMkLst>
            <pc:docMk/>
            <pc:sldMk cId="3161356314" sldId="2145709521"/>
            <ac:graphicFrameMk id="5" creationId="{085B7653-9F01-1F96-4A84-B3D51F889C2F}"/>
          </ac:graphicFrameMkLst>
        </pc:graphicFrameChg>
      </pc:sldChg>
      <pc:sldChg chg="modSp mod">
        <pc:chgData name="Mvelo Bekwa   Transnet Port Terminals   Durban" userId="bb5e60a3-5747-4698-943e-2f1143060db4" providerId="ADAL" clId="{34CF3278-598C-4464-A8BF-ED7969BC97B2}" dt="2026-03-23T13:12:50.424" v="1199" actId="20577"/>
        <pc:sldMkLst>
          <pc:docMk/>
          <pc:sldMk cId="1648219077" sldId="2145709522"/>
        </pc:sldMkLst>
        <pc:spChg chg="mod">
          <ac:chgData name="Mvelo Bekwa   Transnet Port Terminals   Durban" userId="bb5e60a3-5747-4698-943e-2f1143060db4" providerId="ADAL" clId="{34CF3278-598C-4464-A8BF-ED7969BC97B2}" dt="2026-03-23T08:01:17.510" v="952"/>
          <ac:spMkLst>
            <pc:docMk/>
            <pc:sldMk cId="1648219077" sldId="2145709522"/>
            <ac:spMk id="2" creationId="{3F09088B-4C98-4BFE-5268-843A9820CC66}"/>
          </ac:spMkLst>
        </pc:spChg>
        <pc:graphicFrameChg chg="mod modGraphic">
          <ac:chgData name="Mvelo Bekwa   Transnet Port Terminals   Durban" userId="bb5e60a3-5747-4698-943e-2f1143060db4" providerId="ADAL" clId="{34CF3278-598C-4464-A8BF-ED7969BC97B2}" dt="2026-03-23T13:12:50.424" v="1199" actId="20577"/>
          <ac:graphicFrameMkLst>
            <pc:docMk/>
            <pc:sldMk cId="1648219077" sldId="2145709522"/>
            <ac:graphicFrameMk id="5" creationId="{085B7653-9F01-1F96-4A84-B3D51F889C2F}"/>
          </ac:graphicFrameMkLst>
        </pc:graphicFrameChg>
      </pc:sldChg>
      <pc:sldChg chg="modSp mod">
        <pc:chgData name="Mvelo Bekwa   Transnet Port Terminals   Durban" userId="bb5e60a3-5747-4698-943e-2f1143060db4" providerId="ADAL" clId="{34CF3278-598C-4464-A8BF-ED7969BC97B2}" dt="2026-03-23T08:09:54.761" v="1023" actId="20577"/>
        <pc:sldMkLst>
          <pc:docMk/>
          <pc:sldMk cId="323720699" sldId="2145709523"/>
        </pc:sldMkLst>
        <pc:spChg chg="mod">
          <ac:chgData name="Mvelo Bekwa   Transnet Port Terminals   Durban" userId="bb5e60a3-5747-4698-943e-2f1143060db4" providerId="ADAL" clId="{34CF3278-598C-4464-A8BF-ED7969BC97B2}" dt="2026-03-23T08:09:54.761" v="1023" actId="20577"/>
          <ac:spMkLst>
            <pc:docMk/>
            <pc:sldMk cId="323720699" sldId="2145709523"/>
            <ac:spMk id="4" creationId="{BB92A037-44B7-66A4-7A19-B048C2A71FE7}"/>
          </ac:spMkLst>
        </pc:spChg>
      </pc:sldChg>
      <pc:sldChg chg="modSp mod">
        <pc:chgData name="Mvelo Bekwa   Transnet Port Terminals   Durban" userId="bb5e60a3-5747-4698-943e-2f1143060db4" providerId="ADAL" clId="{34CF3278-598C-4464-A8BF-ED7969BC97B2}" dt="2026-03-23T13:09:44.332" v="1197" actId="33524"/>
        <pc:sldMkLst>
          <pc:docMk/>
          <pc:sldMk cId="2200561459" sldId="2145709525"/>
        </pc:sldMkLst>
        <pc:spChg chg="mod">
          <ac:chgData name="Mvelo Bekwa   Transnet Port Terminals   Durban" userId="bb5e60a3-5747-4698-943e-2f1143060db4" providerId="ADAL" clId="{34CF3278-598C-4464-A8BF-ED7969BC97B2}" dt="2026-03-23T13:09:44.332" v="1197" actId="33524"/>
          <ac:spMkLst>
            <pc:docMk/>
            <pc:sldMk cId="2200561459" sldId="2145709525"/>
            <ac:spMk id="4" creationId="{913A31E5-ACE6-AAF7-5001-C33982FD6F42}"/>
          </ac:spMkLst>
        </pc:spChg>
      </pc:sldChg>
      <pc:sldChg chg="modSp mod">
        <pc:chgData name="Mvelo Bekwa   Transnet Port Terminals   Durban" userId="bb5e60a3-5747-4698-943e-2f1143060db4" providerId="ADAL" clId="{34CF3278-598C-4464-A8BF-ED7969BC97B2}" dt="2026-03-23T07:45:54.629" v="773" actId="20577"/>
        <pc:sldMkLst>
          <pc:docMk/>
          <pc:sldMk cId="1800214133" sldId="2145709526"/>
        </pc:sldMkLst>
        <pc:spChg chg="mod">
          <ac:chgData name="Mvelo Bekwa   Transnet Port Terminals   Durban" userId="bb5e60a3-5747-4698-943e-2f1143060db4" providerId="ADAL" clId="{34CF3278-598C-4464-A8BF-ED7969BC97B2}" dt="2026-03-23T07:45:54.629" v="773" actId="20577"/>
          <ac:spMkLst>
            <pc:docMk/>
            <pc:sldMk cId="1800214133" sldId="2145709526"/>
            <ac:spMk id="2" creationId="{AFD09B31-F3A2-8F0F-FC04-8D5DECA790F0}"/>
          </ac:spMkLst>
        </pc:spChg>
      </pc:sldChg>
      <pc:sldChg chg="modSp add mod">
        <pc:chgData name="Mvelo Bekwa   Transnet Port Terminals   Durban" userId="bb5e60a3-5747-4698-943e-2f1143060db4" providerId="ADAL" clId="{34CF3278-598C-4464-A8BF-ED7969BC97B2}" dt="2026-03-23T07:46:29.913" v="777"/>
        <pc:sldMkLst>
          <pc:docMk/>
          <pc:sldMk cId="457466398" sldId="2145709527"/>
        </pc:sldMkLst>
        <pc:spChg chg="mod">
          <ac:chgData name="Mvelo Bekwa   Transnet Port Terminals   Durban" userId="bb5e60a3-5747-4698-943e-2f1143060db4" providerId="ADAL" clId="{34CF3278-598C-4464-A8BF-ED7969BC97B2}" dt="2026-03-23T07:46:29.913" v="777"/>
          <ac:spMkLst>
            <pc:docMk/>
            <pc:sldMk cId="457466398" sldId="2145709527"/>
            <ac:spMk id="2" creationId="{AEF5CF56-5C29-CF10-10CE-8F88E2B570D9}"/>
          </ac:spMkLst>
        </pc:spChg>
        <pc:spChg chg="mod">
          <ac:chgData name="Mvelo Bekwa   Transnet Port Terminals   Durban" userId="bb5e60a3-5747-4698-943e-2f1143060db4" providerId="ADAL" clId="{34CF3278-598C-4464-A8BF-ED7969BC97B2}" dt="2026-03-23T07:44:21.890" v="582" actId="20577"/>
          <ac:spMkLst>
            <pc:docMk/>
            <pc:sldMk cId="457466398" sldId="2145709527"/>
            <ac:spMk id="3" creationId="{D6ABB578-614B-14B6-1D3B-7BBA1190EBB9}"/>
          </ac:spMkLst>
        </pc:spChg>
      </pc:sldChg>
      <pc:sldChg chg="modSp add mod">
        <pc:chgData name="Mvelo Bekwa   Transnet Port Terminals   Durban" userId="bb5e60a3-5747-4698-943e-2f1143060db4" providerId="ADAL" clId="{34CF3278-598C-4464-A8BF-ED7969BC97B2}" dt="2026-03-23T07:57:38.729" v="936" actId="20577"/>
        <pc:sldMkLst>
          <pc:docMk/>
          <pc:sldMk cId="3145386815" sldId="2145709528"/>
        </pc:sldMkLst>
        <pc:spChg chg="mod">
          <ac:chgData name="Mvelo Bekwa   Transnet Port Terminals   Durban" userId="bb5e60a3-5747-4698-943e-2f1143060db4" providerId="ADAL" clId="{34CF3278-598C-4464-A8BF-ED7969BC97B2}" dt="2026-03-23T07:57:38.729" v="936" actId="20577"/>
          <ac:spMkLst>
            <pc:docMk/>
            <pc:sldMk cId="3145386815" sldId="2145709528"/>
            <ac:spMk id="2" creationId="{C2FE7565-C1B1-4D46-A294-9EB6E6DB25D8}"/>
          </ac:spMkLst>
        </pc:spChg>
        <pc:spChg chg="mod">
          <ac:chgData name="Mvelo Bekwa   Transnet Port Terminals   Durban" userId="bb5e60a3-5747-4698-943e-2f1143060db4" providerId="ADAL" clId="{34CF3278-598C-4464-A8BF-ED7969BC97B2}" dt="2026-03-23T07:52:46.060" v="854" actId="20577"/>
          <ac:spMkLst>
            <pc:docMk/>
            <pc:sldMk cId="3145386815" sldId="2145709528"/>
            <ac:spMk id="3" creationId="{C3CEC2D0-D329-3525-13FB-3EAB593B264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12664A-4911-4BB2-B250-2EFE742716D7}" type="doc">
      <dgm:prSet loTypeId="urn:microsoft.com/office/officeart/2008/layout/VerticalCurvedList" loCatId="list" qsTypeId="urn:microsoft.com/office/officeart/2005/8/quickstyle/simple1" qsCatId="simple" csTypeId="urn:microsoft.com/office/officeart/2005/8/colors/accent6_2" csCatId="accent6" phldr="1"/>
      <dgm:spPr/>
      <dgm:t>
        <a:bodyPr/>
        <a:lstStyle/>
        <a:p>
          <a:endParaRPr lang="en-ZA"/>
        </a:p>
      </dgm:t>
    </dgm:pt>
    <dgm:pt modelId="{93DEE6B4-6D72-427E-A448-553E07CB4149}">
      <dgm:prSet phldrT="[Text]" custT="1"/>
      <dgm:spPr>
        <a:xfrm>
          <a:off x="368558" y="268037"/>
          <a:ext cx="10117950" cy="535870"/>
        </a:xfrm>
        <a:prstGeom prst="rect">
          <a:avLst/>
        </a:prstGeom>
      </dgm:spPr>
      <dgm:t>
        <a:bodyPr/>
        <a:lstStyle/>
        <a:p>
          <a:pPr>
            <a:buNone/>
          </a:pPr>
          <a:r>
            <a:rPr lang="en-US" sz="2400" dirty="0">
              <a:latin typeface="+mj-lt"/>
              <a:ea typeface="+mn-ea"/>
              <a:cs typeface="+mn-cs"/>
            </a:rPr>
            <a:t>Mvelo Bekwa – Chief Administrator: Buyer</a:t>
          </a:r>
        </a:p>
      </dgm:t>
    </dgm:pt>
    <dgm:pt modelId="{9559287F-FA27-4845-B283-335DBC7CA4C5}" type="parTrans" cxnId="{1C3997D3-8D84-4734-AF9C-D6E45E5F96D6}">
      <dgm:prSet/>
      <dgm:spPr/>
      <dgm:t>
        <a:bodyPr/>
        <a:lstStyle/>
        <a:p>
          <a:endParaRPr lang="en-US"/>
        </a:p>
      </dgm:t>
    </dgm:pt>
    <dgm:pt modelId="{1D035CC6-183C-4F33-82FD-D00D8452CCBE}" type="sibTrans" cxnId="{1C3997D3-8D84-4734-AF9C-D6E45E5F96D6}">
      <dgm:prSet/>
      <dgm:spPr>
        <a:xfrm>
          <a:off x="-5795121" y="-880872"/>
          <a:ext cx="6851704" cy="6851704"/>
        </a:xfrm>
        <a:prstGeom prst="blockArc">
          <a:avLst>
            <a:gd name="adj1" fmla="val 18900000"/>
            <a:gd name="adj2" fmla="val 2700000"/>
            <a:gd name="adj3" fmla="val 315"/>
          </a:avLst>
        </a:prstGeom>
      </dgm:spPr>
      <dgm:t>
        <a:bodyPr/>
        <a:lstStyle/>
        <a:p>
          <a:endParaRPr lang="en-US"/>
        </a:p>
      </dgm:t>
    </dgm:pt>
    <dgm:pt modelId="{265BCAC1-52F8-4D2F-97D1-13B28B2FE141}">
      <dgm:prSet phldrT="[Text]" custT="1"/>
      <dgm:spPr>
        <a:xfrm>
          <a:off x="809348" y="1071741"/>
          <a:ext cx="9677160" cy="535870"/>
        </a:xfrm>
      </dgm:spPr>
      <dgm:t>
        <a:bodyPr/>
        <a:lstStyle/>
        <a:p>
          <a:pPr>
            <a:buNone/>
          </a:pPr>
          <a:r>
            <a:rPr lang="en-ZA" sz="2400" dirty="0">
              <a:latin typeface="+mj-lt"/>
              <a:ea typeface="+mn-ea"/>
              <a:cs typeface="+mn-cs"/>
            </a:rPr>
            <a:t>Takalani Siliga </a:t>
          </a:r>
          <a:r>
            <a:rPr lang="en-US" sz="2400" dirty="0">
              <a:latin typeface="+mj-lt"/>
              <a:ea typeface="+mn-ea"/>
              <a:cs typeface="+mn-cs"/>
            </a:rPr>
            <a:t>– </a:t>
          </a:r>
          <a:r>
            <a:rPr lang="en-ZA" sz="2400" dirty="0">
              <a:latin typeface="+mj-lt"/>
              <a:ea typeface="+mn-ea"/>
              <a:cs typeface="+mn-cs"/>
            </a:rPr>
            <a:t>SHEQ Officer</a:t>
          </a:r>
          <a:endParaRPr lang="en-US" sz="2400" dirty="0">
            <a:latin typeface="+mj-lt"/>
            <a:ea typeface="+mn-ea"/>
            <a:cs typeface="+mn-cs"/>
          </a:endParaRPr>
        </a:p>
      </dgm:t>
    </dgm:pt>
    <dgm:pt modelId="{73D3939C-1DFD-408D-B938-8619B7210720}" type="parTrans" cxnId="{DD5CB1DC-3F31-4873-BE35-50627D68A1A3}">
      <dgm:prSet/>
      <dgm:spPr/>
      <dgm:t>
        <a:bodyPr/>
        <a:lstStyle/>
        <a:p>
          <a:endParaRPr lang="en-US"/>
        </a:p>
      </dgm:t>
    </dgm:pt>
    <dgm:pt modelId="{3D757BF0-C023-4BC3-9D36-85E9A5CA241F}" type="sibTrans" cxnId="{DD5CB1DC-3F31-4873-BE35-50627D68A1A3}">
      <dgm:prSet/>
      <dgm:spPr/>
      <dgm:t>
        <a:bodyPr/>
        <a:lstStyle/>
        <a:p>
          <a:endParaRPr lang="en-US"/>
        </a:p>
      </dgm:t>
    </dgm:pt>
    <dgm:pt modelId="{2CB9A3F1-4A32-4BE9-88B0-9D5AE5A1A666}">
      <dgm:prSet phldrT="[Text]" custT="1"/>
      <dgm:spPr>
        <a:xfrm>
          <a:off x="1010911" y="1875446"/>
          <a:ext cx="9475598" cy="535870"/>
        </a:xfrm>
      </dgm:spPr>
      <dgm:t>
        <a:bodyPr/>
        <a:lstStyle/>
        <a:p>
          <a:pPr>
            <a:buNone/>
          </a:pPr>
          <a:r>
            <a:rPr lang="en-ZA" sz="2400" dirty="0">
              <a:latin typeface="+mj-lt"/>
              <a:ea typeface="+mn-ea"/>
              <a:cs typeface="+mn-cs"/>
            </a:rPr>
            <a:t>Ebrahim Jacobs </a:t>
          </a:r>
          <a:r>
            <a:rPr lang="en-US" sz="2400" dirty="0">
              <a:latin typeface="+mj-lt"/>
              <a:ea typeface="+mn-ea"/>
              <a:cs typeface="+mn-cs"/>
            </a:rPr>
            <a:t>– </a:t>
          </a:r>
          <a:r>
            <a:rPr lang="en-ZA" sz="2400" dirty="0">
              <a:latin typeface="+mj-lt"/>
              <a:ea typeface="+mn-ea"/>
              <a:cs typeface="+mn-cs"/>
            </a:rPr>
            <a:t>Engineering Manager</a:t>
          </a:r>
          <a:endParaRPr lang="en-US" sz="2400" dirty="0">
            <a:latin typeface="+mj-lt"/>
            <a:ea typeface="+mn-ea"/>
            <a:cs typeface="+mn-cs"/>
          </a:endParaRPr>
        </a:p>
      </dgm:t>
    </dgm:pt>
    <dgm:pt modelId="{EEC2C644-22AB-4DAE-9BBA-D1DA0D648698}" type="parTrans" cxnId="{8F429885-EBCE-4CC2-8C79-575EE94E1CE4}">
      <dgm:prSet/>
      <dgm:spPr/>
      <dgm:t>
        <a:bodyPr/>
        <a:lstStyle/>
        <a:p>
          <a:endParaRPr lang="en-US"/>
        </a:p>
      </dgm:t>
    </dgm:pt>
    <dgm:pt modelId="{97273AB8-CADD-4587-B02C-9293A4C9E2EE}" type="sibTrans" cxnId="{8F429885-EBCE-4CC2-8C79-575EE94E1CE4}">
      <dgm:prSet/>
      <dgm:spPr/>
      <dgm:t>
        <a:bodyPr/>
        <a:lstStyle/>
        <a:p>
          <a:endParaRPr lang="en-US"/>
        </a:p>
      </dgm:t>
    </dgm:pt>
    <dgm:pt modelId="{8CACB55D-6FA1-4D6C-B1C8-295437CCF03F}">
      <dgm:prSet phldrT="[Text]" custT="1"/>
      <dgm:spPr>
        <a:xfrm>
          <a:off x="826574" y="3449427"/>
          <a:ext cx="9677160" cy="535870"/>
        </a:xfrm>
      </dgm:spPr>
      <dgm:t>
        <a:bodyPr/>
        <a:lstStyle/>
        <a:p>
          <a:pPr>
            <a:buNone/>
          </a:pPr>
          <a:r>
            <a:rPr lang="en-ZA" sz="2400" dirty="0">
              <a:latin typeface="+mj-lt"/>
              <a:ea typeface="+mn-ea"/>
              <a:cs typeface="+mn-cs"/>
            </a:rPr>
            <a:t>Lungelo Manci – </a:t>
          </a:r>
          <a:r>
            <a:rPr lang="en-ZA" sz="2400" baseline="0" dirty="0">
              <a:latin typeface="+mj-lt"/>
              <a:ea typeface="+mn-ea"/>
              <a:cs typeface="+mn-cs"/>
            </a:rPr>
            <a:t>Chief Administrator: Supplier Development</a:t>
          </a:r>
          <a:endParaRPr lang="en-US" sz="2400" dirty="0">
            <a:latin typeface="+mj-lt"/>
            <a:ea typeface="+mn-ea"/>
            <a:cs typeface="+mn-cs"/>
          </a:endParaRPr>
        </a:p>
      </dgm:t>
    </dgm:pt>
    <dgm:pt modelId="{EC9CE666-0835-4D2D-B389-CEE928FE2E5A}" type="sibTrans" cxnId="{48110BF1-FE15-4964-992F-5A4AE99E308E}">
      <dgm:prSet/>
      <dgm:spPr/>
      <dgm:t>
        <a:bodyPr/>
        <a:lstStyle/>
        <a:p>
          <a:endParaRPr lang="en-US"/>
        </a:p>
      </dgm:t>
    </dgm:pt>
    <dgm:pt modelId="{5E043E1C-9DE0-48EB-BDBA-B85C626F1496}" type="parTrans" cxnId="{48110BF1-FE15-4964-992F-5A4AE99E308E}">
      <dgm:prSet/>
      <dgm:spPr/>
      <dgm:t>
        <a:bodyPr/>
        <a:lstStyle/>
        <a:p>
          <a:endParaRPr lang="en-US"/>
        </a:p>
      </dgm:t>
    </dgm:pt>
    <dgm:pt modelId="{1DCCAF39-098C-4831-A068-AC494DB1FB96}" type="pres">
      <dgm:prSet presAssocID="{1112664A-4911-4BB2-B250-2EFE742716D7}" presName="Name0" presStyleCnt="0">
        <dgm:presLayoutVars>
          <dgm:chMax val="7"/>
          <dgm:chPref val="7"/>
          <dgm:dir/>
        </dgm:presLayoutVars>
      </dgm:prSet>
      <dgm:spPr/>
    </dgm:pt>
    <dgm:pt modelId="{007EFBB5-71E2-48D9-992E-856017879794}" type="pres">
      <dgm:prSet presAssocID="{1112664A-4911-4BB2-B250-2EFE742716D7}" presName="Name1" presStyleCnt="0"/>
      <dgm:spPr/>
    </dgm:pt>
    <dgm:pt modelId="{A1565A5D-3F76-45E1-B7A2-0955E8AB8B77}" type="pres">
      <dgm:prSet presAssocID="{1112664A-4911-4BB2-B250-2EFE742716D7}" presName="cycle" presStyleCnt="0"/>
      <dgm:spPr/>
    </dgm:pt>
    <dgm:pt modelId="{4358CE8F-5CA7-4DCD-96BE-17872C57C94B}" type="pres">
      <dgm:prSet presAssocID="{1112664A-4911-4BB2-B250-2EFE742716D7}" presName="srcNode" presStyleLbl="node1" presStyleIdx="0" presStyleCnt="4"/>
      <dgm:spPr/>
    </dgm:pt>
    <dgm:pt modelId="{3B857C25-C4D2-41C3-8EC5-8C944C695518}" type="pres">
      <dgm:prSet presAssocID="{1112664A-4911-4BB2-B250-2EFE742716D7}" presName="conn" presStyleLbl="parChTrans1D2" presStyleIdx="0" presStyleCnt="1"/>
      <dgm:spPr/>
    </dgm:pt>
    <dgm:pt modelId="{B9B5FB4F-08A7-4500-ADDD-06C6CE3A8AE4}" type="pres">
      <dgm:prSet presAssocID="{1112664A-4911-4BB2-B250-2EFE742716D7}" presName="extraNode" presStyleLbl="node1" presStyleIdx="0" presStyleCnt="4"/>
      <dgm:spPr/>
    </dgm:pt>
    <dgm:pt modelId="{402F0045-BD48-4180-927B-F415F5362349}" type="pres">
      <dgm:prSet presAssocID="{1112664A-4911-4BB2-B250-2EFE742716D7}" presName="dstNode" presStyleLbl="node1" presStyleIdx="0" presStyleCnt="4"/>
      <dgm:spPr/>
    </dgm:pt>
    <dgm:pt modelId="{D11E1C55-FC36-4799-9FF6-865E18D225B3}" type="pres">
      <dgm:prSet presAssocID="{93DEE6B4-6D72-427E-A448-553E07CB4149}" presName="text_1" presStyleLbl="node1" presStyleIdx="0" presStyleCnt="4">
        <dgm:presLayoutVars>
          <dgm:bulletEnabled val="1"/>
        </dgm:presLayoutVars>
      </dgm:prSet>
      <dgm:spPr/>
    </dgm:pt>
    <dgm:pt modelId="{90795706-A80F-450E-97C0-F2A2FA3082A4}" type="pres">
      <dgm:prSet presAssocID="{93DEE6B4-6D72-427E-A448-553E07CB4149}" presName="accent_1" presStyleCnt="0"/>
      <dgm:spPr/>
    </dgm:pt>
    <dgm:pt modelId="{AE8907E1-CAAB-4BBA-B2CB-35F2BA3BCE97}" type="pres">
      <dgm:prSet presAssocID="{93DEE6B4-6D72-427E-A448-553E07CB4149}" presName="accentRepeatNode" presStyleLbl="solidFgAcc1" presStyleIdx="0" presStyleCnt="4"/>
      <dgm:spPr>
        <a:xfrm>
          <a:off x="33638" y="201053"/>
          <a:ext cx="669838" cy="669838"/>
        </a:xfrm>
        <a:prstGeom prst="ellipse">
          <a:avLst/>
        </a:prstGeom>
      </dgm:spPr>
    </dgm:pt>
    <dgm:pt modelId="{0A2B4DC0-8EA3-4313-ADB6-3928FCF3A31C}" type="pres">
      <dgm:prSet presAssocID="{265BCAC1-52F8-4D2F-97D1-13B28B2FE141}" presName="text_2" presStyleLbl="node1" presStyleIdx="1" presStyleCnt="4">
        <dgm:presLayoutVars>
          <dgm:bulletEnabled val="1"/>
        </dgm:presLayoutVars>
      </dgm:prSet>
      <dgm:spPr/>
    </dgm:pt>
    <dgm:pt modelId="{98AC0AD4-D25E-4460-A4B9-746A590F4BB0}" type="pres">
      <dgm:prSet presAssocID="{265BCAC1-52F8-4D2F-97D1-13B28B2FE141}" presName="accent_2" presStyleCnt="0"/>
      <dgm:spPr/>
    </dgm:pt>
    <dgm:pt modelId="{6E910B53-743A-4C65-98DF-B0DBBF35B5D9}" type="pres">
      <dgm:prSet presAssocID="{265BCAC1-52F8-4D2F-97D1-13B28B2FE141}" presName="accentRepeatNode" presStyleLbl="solidFgAcc1" presStyleIdx="1" presStyleCnt="4"/>
      <dgm:spPr>
        <a:xfrm>
          <a:off x="474429" y="1004757"/>
          <a:ext cx="669838" cy="669838"/>
        </a:xfrm>
        <a:prstGeom prst="ellipse">
          <a:avLst/>
        </a:prstGeom>
      </dgm:spPr>
    </dgm:pt>
    <dgm:pt modelId="{FAED17EE-562E-4534-A595-137E4C78B3CA}" type="pres">
      <dgm:prSet presAssocID="{2CB9A3F1-4A32-4BE9-88B0-9D5AE5A1A666}" presName="text_3" presStyleLbl="node1" presStyleIdx="2" presStyleCnt="4">
        <dgm:presLayoutVars>
          <dgm:bulletEnabled val="1"/>
        </dgm:presLayoutVars>
      </dgm:prSet>
      <dgm:spPr/>
    </dgm:pt>
    <dgm:pt modelId="{7C18DE81-9218-4D43-B40C-72CA4264CCA5}" type="pres">
      <dgm:prSet presAssocID="{2CB9A3F1-4A32-4BE9-88B0-9D5AE5A1A666}" presName="accent_3" presStyleCnt="0"/>
      <dgm:spPr/>
    </dgm:pt>
    <dgm:pt modelId="{F5D3E33E-E1D1-47AD-A900-968328C44E74}" type="pres">
      <dgm:prSet presAssocID="{2CB9A3F1-4A32-4BE9-88B0-9D5AE5A1A666}" presName="accentRepeatNode" presStyleLbl="solidFgAcc1" presStyleIdx="2" presStyleCnt="4" custLinFactNeighborX="-2398" custLinFactNeighborY="-3718"/>
      <dgm:spPr>
        <a:xfrm>
          <a:off x="675991" y="1786022"/>
          <a:ext cx="669838" cy="669838"/>
        </a:xfrm>
        <a:prstGeom prst="ellipse">
          <a:avLst/>
        </a:prstGeom>
      </dgm:spPr>
    </dgm:pt>
    <dgm:pt modelId="{5A4AABA4-C3C0-4A7D-B2AA-3219C8CDFC98}" type="pres">
      <dgm:prSet presAssocID="{8CACB55D-6FA1-4D6C-B1C8-295437CCF03F}" presName="text_4" presStyleLbl="node1" presStyleIdx="3" presStyleCnt="4" custLinFactNeighborX="-66" custLinFactNeighborY="536">
        <dgm:presLayoutVars>
          <dgm:bulletEnabled val="1"/>
        </dgm:presLayoutVars>
      </dgm:prSet>
      <dgm:spPr/>
    </dgm:pt>
    <dgm:pt modelId="{B0722D55-4705-4A85-B1EF-E19BCD5F3189}" type="pres">
      <dgm:prSet presAssocID="{8CACB55D-6FA1-4D6C-B1C8-295437CCF03F}" presName="accent_4" presStyleCnt="0"/>
      <dgm:spPr/>
    </dgm:pt>
    <dgm:pt modelId="{C306E43D-DB84-45C9-B976-AF4A3ACCCCDA}" type="pres">
      <dgm:prSet presAssocID="{8CACB55D-6FA1-4D6C-B1C8-295437CCF03F}" presName="accentRepeatNode" presStyleLbl="solidFgAcc1" presStyleIdx="3" presStyleCnt="4" custLinFactNeighborX="11565" custLinFactNeighborY="-5581"/>
      <dgm:spPr>
        <a:xfrm>
          <a:off x="551896" y="3377978"/>
          <a:ext cx="669838" cy="669838"/>
        </a:xfrm>
        <a:prstGeom prst="ellipse">
          <a:avLst/>
        </a:prstGeom>
      </dgm:spPr>
    </dgm:pt>
  </dgm:ptLst>
  <dgm:cxnLst>
    <dgm:cxn modelId="{C70D2716-3F97-425C-A1E9-4258FEBA77C3}" type="presOf" srcId="{265BCAC1-52F8-4D2F-97D1-13B28B2FE141}" destId="{0A2B4DC0-8EA3-4313-ADB6-3928FCF3A31C}" srcOrd="0" destOrd="0" presId="urn:microsoft.com/office/officeart/2008/layout/VerticalCurvedList"/>
    <dgm:cxn modelId="{CD1F195B-F86E-4CA5-9F53-E6B83E4D6615}" type="presOf" srcId="{1D035CC6-183C-4F33-82FD-D00D8452CCBE}" destId="{3B857C25-C4D2-41C3-8EC5-8C944C695518}" srcOrd="0" destOrd="0" presId="urn:microsoft.com/office/officeart/2008/layout/VerticalCurvedList"/>
    <dgm:cxn modelId="{EF8E5C71-0B82-475F-8520-BC42377EF079}" type="presOf" srcId="{1112664A-4911-4BB2-B250-2EFE742716D7}" destId="{1DCCAF39-098C-4831-A068-AC494DB1FB96}" srcOrd="0" destOrd="0" presId="urn:microsoft.com/office/officeart/2008/layout/VerticalCurvedList"/>
    <dgm:cxn modelId="{BDA71C79-3572-4F4F-82C6-0F3B851C1A0D}" type="presOf" srcId="{93DEE6B4-6D72-427E-A448-553E07CB4149}" destId="{D11E1C55-FC36-4799-9FF6-865E18D225B3}" srcOrd="0" destOrd="0" presId="urn:microsoft.com/office/officeart/2008/layout/VerticalCurvedList"/>
    <dgm:cxn modelId="{8F429885-EBCE-4CC2-8C79-575EE94E1CE4}" srcId="{1112664A-4911-4BB2-B250-2EFE742716D7}" destId="{2CB9A3F1-4A32-4BE9-88B0-9D5AE5A1A666}" srcOrd="2" destOrd="0" parTransId="{EEC2C644-22AB-4DAE-9BBA-D1DA0D648698}" sibTransId="{97273AB8-CADD-4587-B02C-9293A4C9E2EE}"/>
    <dgm:cxn modelId="{1C3997D3-8D84-4734-AF9C-D6E45E5F96D6}" srcId="{1112664A-4911-4BB2-B250-2EFE742716D7}" destId="{93DEE6B4-6D72-427E-A448-553E07CB4149}" srcOrd="0" destOrd="0" parTransId="{9559287F-FA27-4845-B283-335DBC7CA4C5}" sibTransId="{1D035CC6-183C-4F33-82FD-D00D8452CCBE}"/>
    <dgm:cxn modelId="{CF317CDC-E4D0-435B-BD44-387B496CBAE3}" type="presOf" srcId="{2CB9A3F1-4A32-4BE9-88B0-9D5AE5A1A666}" destId="{FAED17EE-562E-4534-A595-137E4C78B3CA}" srcOrd="0" destOrd="0" presId="urn:microsoft.com/office/officeart/2008/layout/VerticalCurvedList"/>
    <dgm:cxn modelId="{DD5CB1DC-3F31-4873-BE35-50627D68A1A3}" srcId="{1112664A-4911-4BB2-B250-2EFE742716D7}" destId="{265BCAC1-52F8-4D2F-97D1-13B28B2FE141}" srcOrd="1" destOrd="0" parTransId="{73D3939C-1DFD-408D-B938-8619B7210720}" sibTransId="{3D757BF0-C023-4BC3-9D36-85E9A5CA241F}"/>
    <dgm:cxn modelId="{48110BF1-FE15-4964-992F-5A4AE99E308E}" srcId="{1112664A-4911-4BB2-B250-2EFE742716D7}" destId="{8CACB55D-6FA1-4D6C-B1C8-295437CCF03F}" srcOrd="3" destOrd="0" parTransId="{5E043E1C-9DE0-48EB-BDBA-B85C626F1496}" sibTransId="{EC9CE666-0835-4D2D-B389-CEE928FE2E5A}"/>
    <dgm:cxn modelId="{82B64FF4-9BFA-446E-87B5-2AD5A4618FA0}" type="presOf" srcId="{8CACB55D-6FA1-4D6C-B1C8-295437CCF03F}" destId="{5A4AABA4-C3C0-4A7D-B2AA-3219C8CDFC98}" srcOrd="0" destOrd="0" presId="urn:microsoft.com/office/officeart/2008/layout/VerticalCurvedList"/>
    <dgm:cxn modelId="{26D72301-5AEF-4477-8EFC-07EC9103723A}" type="presParOf" srcId="{1DCCAF39-098C-4831-A068-AC494DB1FB96}" destId="{007EFBB5-71E2-48D9-992E-856017879794}" srcOrd="0" destOrd="0" presId="urn:microsoft.com/office/officeart/2008/layout/VerticalCurvedList"/>
    <dgm:cxn modelId="{A40B9A39-7A10-48DE-9A44-CEFB254C3002}" type="presParOf" srcId="{007EFBB5-71E2-48D9-992E-856017879794}" destId="{A1565A5D-3F76-45E1-B7A2-0955E8AB8B77}" srcOrd="0" destOrd="0" presId="urn:microsoft.com/office/officeart/2008/layout/VerticalCurvedList"/>
    <dgm:cxn modelId="{CD2B78F1-DA67-42D5-91BB-441A2B0716B9}" type="presParOf" srcId="{A1565A5D-3F76-45E1-B7A2-0955E8AB8B77}" destId="{4358CE8F-5CA7-4DCD-96BE-17872C57C94B}" srcOrd="0" destOrd="0" presId="urn:microsoft.com/office/officeart/2008/layout/VerticalCurvedList"/>
    <dgm:cxn modelId="{A187E9CB-7D43-40F0-9A5B-569246AF7290}" type="presParOf" srcId="{A1565A5D-3F76-45E1-B7A2-0955E8AB8B77}" destId="{3B857C25-C4D2-41C3-8EC5-8C944C695518}" srcOrd="1" destOrd="0" presId="urn:microsoft.com/office/officeart/2008/layout/VerticalCurvedList"/>
    <dgm:cxn modelId="{262DB286-C300-40C6-AFC3-D1D26BC4EDF5}" type="presParOf" srcId="{A1565A5D-3F76-45E1-B7A2-0955E8AB8B77}" destId="{B9B5FB4F-08A7-4500-ADDD-06C6CE3A8AE4}" srcOrd="2" destOrd="0" presId="urn:microsoft.com/office/officeart/2008/layout/VerticalCurvedList"/>
    <dgm:cxn modelId="{1714F9A9-FC3D-413B-BB87-473F48BBD706}" type="presParOf" srcId="{A1565A5D-3F76-45E1-B7A2-0955E8AB8B77}" destId="{402F0045-BD48-4180-927B-F415F5362349}" srcOrd="3" destOrd="0" presId="urn:microsoft.com/office/officeart/2008/layout/VerticalCurvedList"/>
    <dgm:cxn modelId="{964F2F60-4033-45B8-93D8-7B1F4E4312E8}" type="presParOf" srcId="{007EFBB5-71E2-48D9-992E-856017879794}" destId="{D11E1C55-FC36-4799-9FF6-865E18D225B3}" srcOrd="1" destOrd="0" presId="urn:microsoft.com/office/officeart/2008/layout/VerticalCurvedList"/>
    <dgm:cxn modelId="{CC8A8BDB-EEBD-4179-BE16-51501350C6D6}" type="presParOf" srcId="{007EFBB5-71E2-48D9-992E-856017879794}" destId="{90795706-A80F-450E-97C0-F2A2FA3082A4}" srcOrd="2" destOrd="0" presId="urn:microsoft.com/office/officeart/2008/layout/VerticalCurvedList"/>
    <dgm:cxn modelId="{AF3E3F15-BB74-44AA-B27A-E6C7871F260F}" type="presParOf" srcId="{90795706-A80F-450E-97C0-F2A2FA3082A4}" destId="{AE8907E1-CAAB-4BBA-B2CB-35F2BA3BCE97}" srcOrd="0" destOrd="0" presId="urn:microsoft.com/office/officeart/2008/layout/VerticalCurvedList"/>
    <dgm:cxn modelId="{A191AAC5-0988-4AFD-BABA-7D45894B72F9}" type="presParOf" srcId="{007EFBB5-71E2-48D9-992E-856017879794}" destId="{0A2B4DC0-8EA3-4313-ADB6-3928FCF3A31C}" srcOrd="3" destOrd="0" presId="urn:microsoft.com/office/officeart/2008/layout/VerticalCurvedList"/>
    <dgm:cxn modelId="{17764E9A-1ACE-4056-8E61-6D2C9FF06539}" type="presParOf" srcId="{007EFBB5-71E2-48D9-992E-856017879794}" destId="{98AC0AD4-D25E-4460-A4B9-746A590F4BB0}" srcOrd="4" destOrd="0" presId="urn:microsoft.com/office/officeart/2008/layout/VerticalCurvedList"/>
    <dgm:cxn modelId="{682ABE10-4F4F-4C92-A9A0-0CBDD2B15AE4}" type="presParOf" srcId="{98AC0AD4-D25E-4460-A4B9-746A590F4BB0}" destId="{6E910B53-743A-4C65-98DF-B0DBBF35B5D9}" srcOrd="0" destOrd="0" presId="urn:microsoft.com/office/officeart/2008/layout/VerticalCurvedList"/>
    <dgm:cxn modelId="{FB4C49C8-5DF9-435E-BE43-0C81BD07F668}" type="presParOf" srcId="{007EFBB5-71E2-48D9-992E-856017879794}" destId="{FAED17EE-562E-4534-A595-137E4C78B3CA}" srcOrd="5" destOrd="0" presId="urn:microsoft.com/office/officeart/2008/layout/VerticalCurvedList"/>
    <dgm:cxn modelId="{79A450BC-388A-47BF-8BA7-C1F698F0F2F5}" type="presParOf" srcId="{007EFBB5-71E2-48D9-992E-856017879794}" destId="{7C18DE81-9218-4D43-B40C-72CA4264CCA5}" srcOrd="6" destOrd="0" presId="urn:microsoft.com/office/officeart/2008/layout/VerticalCurvedList"/>
    <dgm:cxn modelId="{65C1F625-4E56-4175-8290-241AFFC145BB}" type="presParOf" srcId="{7C18DE81-9218-4D43-B40C-72CA4264CCA5}" destId="{F5D3E33E-E1D1-47AD-A900-968328C44E74}" srcOrd="0" destOrd="0" presId="urn:microsoft.com/office/officeart/2008/layout/VerticalCurvedList"/>
    <dgm:cxn modelId="{7E929788-FDBD-4D38-A4B3-447F077E93B0}" type="presParOf" srcId="{007EFBB5-71E2-48D9-992E-856017879794}" destId="{5A4AABA4-C3C0-4A7D-B2AA-3219C8CDFC98}" srcOrd="7" destOrd="0" presId="urn:microsoft.com/office/officeart/2008/layout/VerticalCurvedList"/>
    <dgm:cxn modelId="{070282E2-7579-45DA-86ED-C63CB73CD90A}" type="presParOf" srcId="{007EFBB5-71E2-48D9-992E-856017879794}" destId="{B0722D55-4705-4A85-B1EF-E19BCD5F3189}" srcOrd="8" destOrd="0" presId="urn:microsoft.com/office/officeart/2008/layout/VerticalCurvedList"/>
    <dgm:cxn modelId="{30E605A7-CBA2-466F-954D-E4A7924A710C}" type="presParOf" srcId="{B0722D55-4705-4A85-B1EF-E19BCD5F3189}" destId="{C306E43D-DB84-45C9-B976-AF4A3ACCCCDA}" srcOrd="0" destOrd="0" presId="urn:microsoft.com/office/officeart/2008/layout/VerticalCurv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857C25-C4D2-41C3-8EC5-8C944C695518}">
      <dsp:nvSpPr>
        <dsp:cNvPr id="0" name=""/>
        <dsp:cNvSpPr/>
      </dsp:nvSpPr>
      <dsp:spPr>
        <a:xfrm>
          <a:off x="-5755087" y="-880872"/>
          <a:ext cx="6851704" cy="6851704"/>
        </a:xfrm>
        <a:prstGeom prst="blockArc">
          <a:avLst>
            <a:gd name="adj1" fmla="val 18900000"/>
            <a:gd name="adj2" fmla="val 2700000"/>
            <a:gd name="adj3" fmla="val 315"/>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1E1C55-FC36-4799-9FF6-865E18D225B3}">
      <dsp:nvSpPr>
        <dsp:cNvPr id="0" name=""/>
        <dsp:cNvSpPr/>
      </dsp:nvSpPr>
      <dsp:spPr>
        <a:xfrm>
          <a:off x="574016" y="391316"/>
          <a:ext cx="9952527" cy="78303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1537"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j-lt"/>
              <a:ea typeface="+mn-ea"/>
              <a:cs typeface="+mn-cs"/>
            </a:rPr>
            <a:t>Mvelo Bekwa – Chief Administrator: Buyer</a:t>
          </a:r>
        </a:p>
      </dsp:txBody>
      <dsp:txXfrm>
        <a:off x="574016" y="391316"/>
        <a:ext cx="9952527" cy="783039"/>
      </dsp:txXfrm>
    </dsp:sp>
    <dsp:sp modelId="{AE8907E1-CAAB-4BBA-B2CB-35F2BA3BCE97}">
      <dsp:nvSpPr>
        <dsp:cNvPr id="0" name=""/>
        <dsp:cNvSpPr/>
      </dsp:nvSpPr>
      <dsp:spPr>
        <a:xfrm>
          <a:off x="84616" y="293436"/>
          <a:ext cx="978799" cy="978799"/>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2B4DC0-8EA3-4313-ADB6-3928FCF3A31C}">
      <dsp:nvSpPr>
        <dsp:cNvPr id="0" name=""/>
        <dsp:cNvSpPr/>
      </dsp:nvSpPr>
      <dsp:spPr>
        <a:xfrm>
          <a:off x="1022950" y="1566078"/>
          <a:ext cx="9503592" cy="78303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1537" tIns="60960" rIns="60960" bIns="60960" numCol="1" spcCol="1270" anchor="ctr" anchorCtr="0">
          <a:noAutofit/>
        </a:bodyPr>
        <a:lstStyle/>
        <a:p>
          <a:pPr marL="0" lvl="0" indent="0" algn="l" defTabSz="1066800">
            <a:lnSpc>
              <a:spcPct val="90000"/>
            </a:lnSpc>
            <a:spcBef>
              <a:spcPct val="0"/>
            </a:spcBef>
            <a:spcAft>
              <a:spcPct val="35000"/>
            </a:spcAft>
            <a:buNone/>
          </a:pPr>
          <a:r>
            <a:rPr lang="en-ZA" sz="2400" kern="1200" dirty="0">
              <a:latin typeface="+mj-lt"/>
              <a:ea typeface="+mn-ea"/>
              <a:cs typeface="+mn-cs"/>
            </a:rPr>
            <a:t>Takalani Siliga </a:t>
          </a:r>
          <a:r>
            <a:rPr lang="en-US" sz="2400" kern="1200" dirty="0">
              <a:latin typeface="+mj-lt"/>
              <a:ea typeface="+mn-ea"/>
              <a:cs typeface="+mn-cs"/>
            </a:rPr>
            <a:t>– </a:t>
          </a:r>
          <a:r>
            <a:rPr lang="en-ZA" sz="2400" kern="1200" dirty="0">
              <a:latin typeface="+mj-lt"/>
              <a:ea typeface="+mn-ea"/>
              <a:cs typeface="+mn-cs"/>
            </a:rPr>
            <a:t>SHEQ Officer</a:t>
          </a:r>
          <a:endParaRPr lang="en-US" sz="2400" kern="1200" dirty="0">
            <a:latin typeface="+mj-lt"/>
            <a:ea typeface="+mn-ea"/>
            <a:cs typeface="+mn-cs"/>
          </a:endParaRPr>
        </a:p>
      </dsp:txBody>
      <dsp:txXfrm>
        <a:off x="1022950" y="1566078"/>
        <a:ext cx="9503592" cy="783039"/>
      </dsp:txXfrm>
    </dsp:sp>
    <dsp:sp modelId="{6E910B53-743A-4C65-98DF-B0DBBF35B5D9}">
      <dsp:nvSpPr>
        <dsp:cNvPr id="0" name=""/>
        <dsp:cNvSpPr/>
      </dsp:nvSpPr>
      <dsp:spPr>
        <a:xfrm>
          <a:off x="533551" y="1468198"/>
          <a:ext cx="978799" cy="978799"/>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ED17EE-562E-4534-A595-137E4C78B3CA}">
      <dsp:nvSpPr>
        <dsp:cNvPr id="0" name=""/>
        <dsp:cNvSpPr/>
      </dsp:nvSpPr>
      <dsp:spPr>
        <a:xfrm>
          <a:off x="1022950" y="2740841"/>
          <a:ext cx="9503592" cy="78303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1537" tIns="60960" rIns="60960" bIns="60960" numCol="1" spcCol="1270" anchor="ctr" anchorCtr="0">
          <a:noAutofit/>
        </a:bodyPr>
        <a:lstStyle/>
        <a:p>
          <a:pPr marL="0" lvl="0" indent="0" algn="l" defTabSz="1066800">
            <a:lnSpc>
              <a:spcPct val="90000"/>
            </a:lnSpc>
            <a:spcBef>
              <a:spcPct val="0"/>
            </a:spcBef>
            <a:spcAft>
              <a:spcPct val="35000"/>
            </a:spcAft>
            <a:buNone/>
          </a:pPr>
          <a:r>
            <a:rPr lang="en-ZA" sz="2400" kern="1200" dirty="0">
              <a:latin typeface="+mj-lt"/>
              <a:ea typeface="+mn-ea"/>
              <a:cs typeface="+mn-cs"/>
            </a:rPr>
            <a:t>Ebrahim Jacobs </a:t>
          </a:r>
          <a:r>
            <a:rPr lang="en-US" sz="2400" kern="1200" dirty="0">
              <a:latin typeface="+mj-lt"/>
              <a:ea typeface="+mn-ea"/>
              <a:cs typeface="+mn-cs"/>
            </a:rPr>
            <a:t>– </a:t>
          </a:r>
          <a:r>
            <a:rPr lang="en-ZA" sz="2400" kern="1200" dirty="0">
              <a:latin typeface="+mj-lt"/>
              <a:ea typeface="+mn-ea"/>
              <a:cs typeface="+mn-cs"/>
            </a:rPr>
            <a:t>Engineering Manager</a:t>
          </a:r>
          <a:endParaRPr lang="en-US" sz="2400" kern="1200" dirty="0">
            <a:latin typeface="+mj-lt"/>
            <a:ea typeface="+mn-ea"/>
            <a:cs typeface="+mn-cs"/>
          </a:endParaRPr>
        </a:p>
      </dsp:txBody>
      <dsp:txXfrm>
        <a:off x="1022950" y="2740841"/>
        <a:ext cx="9503592" cy="783039"/>
      </dsp:txXfrm>
    </dsp:sp>
    <dsp:sp modelId="{F5D3E33E-E1D1-47AD-A900-968328C44E74}">
      <dsp:nvSpPr>
        <dsp:cNvPr id="0" name=""/>
        <dsp:cNvSpPr/>
      </dsp:nvSpPr>
      <dsp:spPr>
        <a:xfrm>
          <a:off x="510079" y="2606569"/>
          <a:ext cx="978799" cy="978799"/>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4AABA4-C3C0-4A7D-B2AA-3219C8CDFC98}">
      <dsp:nvSpPr>
        <dsp:cNvPr id="0" name=""/>
        <dsp:cNvSpPr/>
      </dsp:nvSpPr>
      <dsp:spPr>
        <a:xfrm>
          <a:off x="567447" y="3919800"/>
          <a:ext cx="9952527" cy="78303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1537" tIns="60960" rIns="60960" bIns="60960" numCol="1" spcCol="1270" anchor="ctr" anchorCtr="0">
          <a:noAutofit/>
        </a:bodyPr>
        <a:lstStyle/>
        <a:p>
          <a:pPr marL="0" lvl="0" indent="0" algn="l" defTabSz="1066800">
            <a:lnSpc>
              <a:spcPct val="90000"/>
            </a:lnSpc>
            <a:spcBef>
              <a:spcPct val="0"/>
            </a:spcBef>
            <a:spcAft>
              <a:spcPct val="35000"/>
            </a:spcAft>
            <a:buNone/>
          </a:pPr>
          <a:r>
            <a:rPr lang="en-ZA" sz="2400" kern="1200" dirty="0">
              <a:latin typeface="+mj-lt"/>
              <a:ea typeface="+mn-ea"/>
              <a:cs typeface="+mn-cs"/>
            </a:rPr>
            <a:t>Lungelo Manci – </a:t>
          </a:r>
          <a:r>
            <a:rPr lang="en-ZA" sz="2400" kern="1200" baseline="0" dirty="0">
              <a:latin typeface="+mj-lt"/>
              <a:ea typeface="+mn-ea"/>
              <a:cs typeface="+mn-cs"/>
            </a:rPr>
            <a:t>Chief Administrator: Supplier Development</a:t>
          </a:r>
          <a:endParaRPr lang="en-US" sz="2400" kern="1200" dirty="0">
            <a:latin typeface="+mj-lt"/>
            <a:ea typeface="+mn-ea"/>
            <a:cs typeface="+mn-cs"/>
          </a:endParaRPr>
        </a:p>
      </dsp:txBody>
      <dsp:txXfrm>
        <a:off x="567447" y="3919800"/>
        <a:ext cx="9952527" cy="783039"/>
      </dsp:txXfrm>
    </dsp:sp>
    <dsp:sp modelId="{C306E43D-DB84-45C9-B976-AF4A3ACCCCDA}">
      <dsp:nvSpPr>
        <dsp:cNvPr id="0" name=""/>
        <dsp:cNvSpPr/>
      </dsp:nvSpPr>
      <dsp:spPr>
        <a:xfrm>
          <a:off x="197814" y="3763096"/>
          <a:ext cx="978799" cy="978799"/>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777607" y="0"/>
            <a:ext cx="2889938"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23/03/2026</a:t>
            </a:fld>
            <a:endParaRPr lang="en-GB" dirty="0"/>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8"/>
            <a:ext cx="2889938" cy="49534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777607" y="9377318"/>
            <a:ext cx="2889938"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dirty="0"/>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777607" y="0"/>
            <a:ext cx="2889938"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23/03/2026</a:t>
            </a:fld>
            <a:endParaRPr lang="en-GB" dirty="0"/>
          </a:p>
        </p:txBody>
      </p:sp>
      <p:sp>
        <p:nvSpPr>
          <p:cNvPr id="4" name="Slide Image Placeholder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66909" y="4751220"/>
            <a:ext cx="533527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8"/>
            <a:ext cx="2889938" cy="49534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777607" y="9377318"/>
            <a:ext cx="2889938"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dirty="0"/>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1</a:t>
            </a:fld>
            <a:endParaRPr lang="en-GB" dirty="0"/>
          </a:p>
        </p:txBody>
      </p:sp>
    </p:spTree>
    <p:extLst>
      <p:ext uri="{BB962C8B-B14F-4D97-AF65-F5344CB8AC3E}">
        <p14:creationId xmlns:p14="http://schemas.microsoft.com/office/powerpoint/2010/main" val="1367637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2</a:t>
            </a:fld>
            <a:endParaRPr lang="en-GB" dirty="0"/>
          </a:p>
        </p:txBody>
      </p:sp>
    </p:spTree>
    <p:extLst>
      <p:ext uri="{BB962C8B-B14F-4D97-AF65-F5344CB8AC3E}">
        <p14:creationId xmlns:p14="http://schemas.microsoft.com/office/powerpoint/2010/main" val="4230321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3</a:t>
            </a:fld>
            <a:endParaRPr lang="en-GB" dirty="0"/>
          </a:p>
        </p:txBody>
      </p:sp>
    </p:spTree>
    <p:extLst>
      <p:ext uri="{BB962C8B-B14F-4D97-AF65-F5344CB8AC3E}">
        <p14:creationId xmlns:p14="http://schemas.microsoft.com/office/powerpoint/2010/main" val="23388354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xml"/><Relationship Id="rId6" Type="http://schemas.openxmlformats.org/officeDocument/2006/relationships/image" Target="../media/image21.png"/><Relationship Id="rId5" Type="http://schemas.openxmlformats.org/officeDocument/2006/relationships/image" Target="../media/image23.png"/><Relationship Id="rId4" Type="http://schemas.openxmlformats.org/officeDocument/2006/relationships/image" Target="../media/image22.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5.xml"/><Relationship Id="rId6" Type="http://schemas.openxmlformats.org/officeDocument/2006/relationships/image" Target="../media/image21.png"/><Relationship Id="rId5" Type="http://schemas.openxmlformats.org/officeDocument/2006/relationships/image" Target="../media/image24.png"/><Relationship Id="rId4" Type="http://schemas.openxmlformats.org/officeDocument/2006/relationships/image" Target="../media/image22.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6.xml"/><Relationship Id="rId6" Type="http://schemas.openxmlformats.org/officeDocument/2006/relationships/image" Target="../media/image21.png"/><Relationship Id="rId5" Type="http://schemas.openxmlformats.org/officeDocument/2006/relationships/image" Target="../media/image25.png"/><Relationship Id="rId4" Type="http://schemas.openxmlformats.org/officeDocument/2006/relationships/image" Target="../media/image22.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7.xml"/><Relationship Id="rId4" Type="http://schemas.openxmlformats.org/officeDocument/2006/relationships/image" Target="../media/image22.emf"/></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2858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4674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28199888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285813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4674954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958" y="1592"/>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8" y="1592"/>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8" y="1139932"/>
            <a:ext cx="9291310" cy="720105"/>
          </a:xfrm>
        </p:spPr>
        <p:txBody>
          <a:bodyPr/>
          <a:lstStyle>
            <a:lvl1pPr>
              <a:defRPr sz="2275"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518" b="0" i="0" dirty="0">
              <a:latin typeface="Tahoma Regular"/>
            </a:endParaRPr>
          </a:p>
        </p:txBody>
      </p:sp>
      <p:sp>
        <p:nvSpPr>
          <p:cNvPr id="11" name="object 8">
            <a:extLst>
              <a:ext uri="{FF2B5EF4-FFF2-40B4-BE49-F238E27FC236}">
                <a16:creationId xmlns:a16="http://schemas.microsoft.com/office/drawing/2014/main" id="{EDA1C25F-7D43-4095-A0B8-45700D5B151C}"/>
              </a:ext>
            </a:extLst>
          </p:cNvPr>
          <p:cNvSpPr/>
          <p:nvPr userDrawn="1"/>
        </p:nvSpPr>
        <p:spPr>
          <a:xfrm>
            <a:off x="8499928" y="4854262"/>
            <a:ext cx="3250324" cy="16944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518"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3329183" cy="3902732"/>
          </a:xfrm>
          <a:prstGeom prst="rect">
            <a:avLst/>
          </a:prstGeom>
        </p:spPr>
        <p:txBody>
          <a:bodyPr/>
          <a:lstStyle>
            <a:lvl1pPr marL="6111" marR="293622" indent="-154297" algn="l">
              <a:lnSpc>
                <a:spcPct val="165300"/>
              </a:lnSpc>
              <a:spcBef>
                <a:spcPts val="46"/>
              </a:spcBef>
              <a:buNone/>
              <a:defRPr sz="1625">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GB" sz="1950" dirty="0">
                <a:solidFill>
                  <a:schemeClr val="accent5"/>
                </a:solidFill>
              </a:rPr>
              <a:t>Section heading here</a:t>
            </a:r>
          </a:p>
          <a:p>
            <a:r>
              <a:rPr lang="en-GB" sz="1463" dirty="0"/>
              <a:t>Normal text here and here and here and here</a:t>
            </a:r>
            <a:endParaRPr lang="en-GB" sz="1950" dirty="0"/>
          </a:p>
        </p:txBody>
      </p:sp>
      <p:pic>
        <p:nvPicPr>
          <p:cNvPr id="12" name="Picture 11">
            <a:extLst>
              <a:ext uri="{FF2B5EF4-FFF2-40B4-BE49-F238E27FC236}">
                <a16:creationId xmlns:a16="http://schemas.microsoft.com/office/drawing/2014/main" id="{5DE8A4C4-F89C-4196-9B13-39D203050D55}"/>
              </a:ext>
            </a:extLst>
          </p:cNvPr>
          <p:cNvPicPr>
            <a:picLocks noChangeAspect="1"/>
          </p:cNvPicPr>
          <p:nvPr userDrawn="1"/>
        </p:nvPicPr>
        <p:blipFill>
          <a:blip r:embed="rId6"/>
          <a:stretch>
            <a:fillRect/>
          </a:stretch>
        </p:blipFill>
        <p:spPr>
          <a:xfrm>
            <a:off x="10408862" y="116877"/>
            <a:ext cx="1335337" cy="988105"/>
          </a:xfrm>
          <a:prstGeom prst="rect">
            <a:avLst/>
          </a:prstGeom>
        </p:spPr>
      </p:pic>
    </p:spTree>
    <p:extLst>
      <p:ext uri="{BB962C8B-B14F-4D97-AF65-F5344CB8AC3E}">
        <p14:creationId xmlns:p14="http://schemas.microsoft.com/office/powerpoint/2010/main" val="946893310"/>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3.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958" y="1592"/>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8" y="1592"/>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8" y="1139932"/>
            <a:ext cx="9291310" cy="720105"/>
          </a:xfrm>
        </p:spPr>
        <p:txBody>
          <a:bodyPr/>
          <a:lstStyle>
            <a:lvl1pPr>
              <a:defRPr sz="2275"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518"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2995808" cy="3902732"/>
          </a:xfrm>
          <a:prstGeom prst="rect">
            <a:avLst/>
          </a:prstGeom>
        </p:spPr>
        <p:txBody>
          <a:bodyPr/>
          <a:lstStyle>
            <a:lvl1pPr marL="197049" marR="3008" indent="-154297" algn="l">
              <a:lnSpc>
                <a:spcPct val="100600"/>
              </a:lnSpc>
              <a:spcBef>
                <a:spcPts val="46"/>
              </a:spcBef>
              <a:buNone/>
              <a:defRPr sz="138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GB" sz="1625" dirty="0">
                <a:solidFill>
                  <a:schemeClr val="accent5"/>
                </a:solidFill>
              </a:rPr>
              <a:t>Section heading here</a:t>
            </a:r>
          </a:p>
          <a:p>
            <a:r>
              <a:rPr lang="en-GB" sz="1300" dirty="0"/>
              <a:t>Normal text here and here and here and here</a:t>
            </a:r>
            <a:endParaRPr lang="en-GB" sz="1625" dirty="0"/>
          </a:p>
          <a:p>
            <a:pPr marL="197049" marR="3008">
              <a:lnSpc>
                <a:spcPct val="100600"/>
              </a:lnSpc>
            </a:pPr>
            <a:endParaRPr lang="en-GB" sz="1300" dirty="0"/>
          </a:p>
        </p:txBody>
      </p:sp>
      <p:sp>
        <p:nvSpPr>
          <p:cNvPr id="11" name="object 8">
            <a:extLst>
              <a:ext uri="{FF2B5EF4-FFF2-40B4-BE49-F238E27FC236}">
                <a16:creationId xmlns:a16="http://schemas.microsoft.com/office/drawing/2014/main" id="{B7093058-1C72-42EE-AFD4-C6A337F2FC13}"/>
              </a:ext>
            </a:extLst>
          </p:cNvPr>
          <p:cNvSpPr/>
          <p:nvPr userDrawn="1"/>
        </p:nvSpPr>
        <p:spPr>
          <a:xfrm>
            <a:off x="8580475" y="3407791"/>
            <a:ext cx="3205788" cy="3090186"/>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518" b="0" i="0" dirty="0">
              <a:latin typeface="Tahoma Regular"/>
            </a:endParaRPr>
          </a:p>
        </p:txBody>
      </p:sp>
      <p:pic>
        <p:nvPicPr>
          <p:cNvPr id="12" name="Picture 11">
            <a:extLst>
              <a:ext uri="{FF2B5EF4-FFF2-40B4-BE49-F238E27FC236}">
                <a16:creationId xmlns:a16="http://schemas.microsoft.com/office/drawing/2014/main" id="{F3A53F04-AED7-452A-9F24-9297FB349A19}"/>
              </a:ext>
            </a:extLst>
          </p:cNvPr>
          <p:cNvPicPr>
            <a:picLocks noChangeAspect="1"/>
          </p:cNvPicPr>
          <p:nvPr userDrawn="1"/>
        </p:nvPicPr>
        <p:blipFill>
          <a:blip r:embed="rId6"/>
          <a:stretch>
            <a:fillRect/>
          </a:stretch>
        </p:blipFill>
        <p:spPr>
          <a:xfrm>
            <a:off x="10408862" y="116877"/>
            <a:ext cx="1335337" cy="988105"/>
          </a:xfrm>
          <a:prstGeom prst="rect">
            <a:avLst/>
          </a:prstGeom>
        </p:spPr>
      </p:pic>
    </p:spTree>
    <p:extLst>
      <p:ext uri="{BB962C8B-B14F-4D97-AF65-F5344CB8AC3E}">
        <p14:creationId xmlns:p14="http://schemas.microsoft.com/office/powerpoint/2010/main" val="1064706450"/>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958" y="1592"/>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8" y="1592"/>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8" y="1139932"/>
            <a:ext cx="9291310" cy="720105"/>
          </a:xfrm>
        </p:spPr>
        <p:txBody>
          <a:bodyPr/>
          <a:lstStyle>
            <a:lvl1pPr>
              <a:defRPr sz="2275"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518"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2967233" cy="3902732"/>
          </a:xfrm>
          <a:prstGeom prst="rect">
            <a:avLst/>
          </a:prstGeom>
        </p:spPr>
        <p:txBody>
          <a:bodyPr/>
          <a:lstStyle>
            <a:lvl1pPr marL="197049" marR="3008" indent="-189904" algn="l">
              <a:lnSpc>
                <a:spcPct val="100600"/>
              </a:lnSpc>
              <a:spcBef>
                <a:spcPts val="56"/>
              </a:spcBef>
              <a:buNone/>
              <a:defRPr sz="138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GB" sz="1625" dirty="0">
                <a:solidFill>
                  <a:schemeClr val="accent5"/>
                </a:solidFill>
              </a:rPr>
              <a:t>Section heading here</a:t>
            </a:r>
          </a:p>
          <a:p>
            <a:r>
              <a:rPr lang="en-GB" sz="1300" dirty="0"/>
              <a:t>Normal text here and here and here and here</a:t>
            </a:r>
            <a:endParaRPr lang="en-GB" sz="1625" dirty="0"/>
          </a:p>
          <a:p>
            <a:pPr marL="197049" marR="3008" indent="-189904">
              <a:lnSpc>
                <a:spcPct val="100600"/>
              </a:lnSpc>
              <a:spcBef>
                <a:spcPts val="56"/>
              </a:spcBef>
            </a:pPr>
            <a:endParaRPr lang="en-GB" sz="1300" b="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object 8">
            <a:extLst>
              <a:ext uri="{FF2B5EF4-FFF2-40B4-BE49-F238E27FC236}">
                <a16:creationId xmlns:a16="http://schemas.microsoft.com/office/drawing/2014/main" id="{558145CC-D3BC-4C88-AA7C-565A0C5BCABE}"/>
              </a:ext>
            </a:extLst>
          </p:cNvPr>
          <p:cNvSpPr/>
          <p:nvPr userDrawn="1"/>
        </p:nvSpPr>
        <p:spPr>
          <a:xfrm>
            <a:off x="8189298" y="4958505"/>
            <a:ext cx="3821367" cy="15191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518" b="0" i="0" dirty="0">
              <a:latin typeface="Tahoma Regular"/>
            </a:endParaRPr>
          </a:p>
        </p:txBody>
      </p:sp>
      <p:pic>
        <p:nvPicPr>
          <p:cNvPr id="12" name="Picture 11">
            <a:extLst>
              <a:ext uri="{FF2B5EF4-FFF2-40B4-BE49-F238E27FC236}">
                <a16:creationId xmlns:a16="http://schemas.microsoft.com/office/drawing/2014/main" id="{70BB016E-539B-4F7E-9E4A-780487E1CEFC}"/>
              </a:ext>
            </a:extLst>
          </p:cNvPr>
          <p:cNvPicPr>
            <a:picLocks noChangeAspect="1"/>
          </p:cNvPicPr>
          <p:nvPr userDrawn="1"/>
        </p:nvPicPr>
        <p:blipFill>
          <a:blip r:embed="rId6"/>
          <a:stretch>
            <a:fillRect/>
          </a:stretch>
        </p:blipFill>
        <p:spPr>
          <a:xfrm>
            <a:off x="10408862" y="116877"/>
            <a:ext cx="1335337" cy="988105"/>
          </a:xfrm>
          <a:prstGeom prst="rect">
            <a:avLst/>
          </a:prstGeom>
        </p:spPr>
      </p:pic>
    </p:spTree>
    <p:extLst>
      <p:ext uri="{BB962C8B-B14F-4D97-AF65-F5344CB8AC3E}">
        <p14:creationId xmlns:p14="http://schemas.microsoft.com/office/powerpoint/2010/main" val="2286297895"/>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20" y="1593"/>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20" y="1593"/>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275" b="1">
                <a:solidFill>
                  <a:schemeClr val="tx1">
                    <a:lumMod val="50000"/>
                    <a:lumOff val="50000"/>
                  </a:schemeClr>
                </a:solidFill>
              </a:defRPr>
            </a:lvl1pPr>
          </a:lstStyle>
          <a:p>
            <a:r>
              <a:rPr lang="en-US" dirty="0"/>
              <a:t>CLICK TO ADD TITLE</a:t>
            </a:r>
            <a:br>
              <a:rPr lang="en-US" dirty="0"/>
            </a:br>
            <a:r>
              <a:rPr lang="en-US" dirty="0"/>
              <a:t>ON TWO LINES IF NECESSARY</a:t>
            </a:r>
            <a:endParaRPr lang="en-ZA" dirty="0"/>
          </a:p>
        </p:txBody>
      </p:sp>
    </p:spTree>
    <p:extLst>
      <p:ext uri="{BB962C8B-B14F-4D97-AF65-F5344CB8AC3E}">
        <p14:creationId xmlns:p14="http://schemas.microsoft.com/office/powerpoint/2010/main" val="39847383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30143748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89E258-1D79-4E25-B592-51F1147856D6}"/>
              </a:ext>
            </a:extLst>
          </p:cNvPr>
          <p:cNvSpPr>
            <a:spLocks noGrp="1"/>
          </p:cNvSpPr>
          <p:nvPr>
            <p:ph type="ctrTitle" hasCustomPrompt="1"/>
          </p:nvPr>
        </p:nvSpPr>
        <p:spPr>
          <a:xfrm>
            <a:off x="589941" y="356990"/>
            <a:ext cx="9145218" cy="661832"/>
          </a:xfrm>
          <a:prstGeom prst="rect">
            <a:avLst/>
          </a:prstGeom>
        </p:spPr>
        <p:txBody>
          <a:bodyPr anchor="b"/>
          <a:lstStyle>
            <a:lvl1pPr algn="l">
              <a:defRPr sz="2275"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p>
        </p:txBody>
      </p:sp>
      <p:sp>
        <p:nvSpPr>
          <p:cNvPr id="7" name="Text Placeholder 2">
            <a:extLst>
              <a:ext uri="{FF2B5EF4-FFF2-40B4-BE49-F238E27FC236}">
                <a16:creationId xmlns:a16="http://schemas.microsoft.com/office/drawing/2014/main" id="{87644EA8-7028-42E5-833F-BAD05B8F4B77}"/>
              </a:ext>
            </a:extLst>
          </p:cNvPr>
          <p:cNvSpPr>
            <a:spLocks noGrp="1"/>
          </p:cNvSpPr>
          <p:nvPr>
            <p:ph idx="1"/>
          </p:nvPr>
        </p:nvSpPr>
        <p:spPr>
          <a:xfrm>
            <a:off x="568329" y="1201383"/>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object 11">
            <a:extLst>
              <a:ext uri="{FF2B5EF4-FFF2-40B4-BE49-F238E27FC236}">
                <a16:creationId xmlns:a16="http://schemas.microsoft.com/office/drawing/2014/main" id="{235ED689-9638-443C-9A10-E043942A6629}"/>
              </a:ext>
            </a:extLst>
          </p:cNvPr>
          <p:cNvSpPr/>
          <p:nvPr userDrawn="1"/>
        </p:nvSpPr>
        <p:spPr>
          <a:xfrm>
            <a:off x="620852" y="6136762"/>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518" b="0" i="0" dirty="0">
              <a:latin typeface="Tahoma Regular"/>
            </a:endParaRPr>
          </a:p>
        </p:txBody>
      </p:sp>
    </p:spTree>
    <p:extLst>
      <p:ext uri="{BB962C8B-B14F-4D97-AF65-F5344CB8AC3E}">
        <p14:creationId xmlns:p14="http://schemas.microsoft.com/office/powerpoint/2010/main" val="10745355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Ar_002">
    <p:spTree>
      <p:nvGrpSpPr>
        <p:cNvPr id="1" name=""/>
        <p:cNvGrpSpPr/>
        <p:nvPr/>
      </p:nvGrpSpPr>
      <p:grpSpPr>
        <a:xfrm>
          <a:off x="0" y="0"/>
          <a:ext cx="0" cy="0"/>
          <a:chOff x="0" y="0"/>
          <a:chExt cx="0" cy="0"/>
        </a:xfrm>
      </p:grpSpPr>
      <p:sp>
        <p:nvSpPr>
          <p:cNvPr id="5" name="Text Placeholder 3"/>
          <p:cNvSpPr>
            <a:spLocks noGrp="1"/>
          </p:cNvSpPr>
          <p:nvPr>
            <p:ph type="body" sz="half" idx="2" hasCustomPrompt="1"/>
          </p:nvPr>
        </p:nvSpPr>
        <p:spPr>
          <a:xfrm>
            <a:off x="517094" y="421643"/>
            <a:ext cx="11157817" cy="231007"/>
          </a:xfrm>
          <a:prstGeom prst="rect">
            <a:avLst/>
          </a:prstGeom>
        </p:spPr>
        <p:txBody>
          <a:bodyPr wrap="none" lIns="0" tIns="0" rIns="0" bIns="0" anchor="ctr">
            <a:noAutofit/>
          </a:bodyPr>
          <a:lstStyle>
            <a:lvl1pPr marL="0" indent="0" algn="ctr">
              <a:buNone/>
              <a:defRPr sz="1300" b="0" baseline="0">
                <a:solidFill>
                  <a:schemeClr val="bg1">
                    <a:lumMod val="65000"/>
                  </a:schemeClr>
                </a:solidFill>
                <a:latin typeface="+mn-lt"/>
                <a:ea typeface="Roboto" panose="02000000000000000000" pitchFamily="2" charset="0"/>
              </a:defRPr>
            </a:lvl1pPr>
            <a:lvl2pPr marL="495276" indent="0">
              <a:buNone/>
              <a:defRPr sz="1300"/>
            </a:lvl2pPr>
            <a:lvl3pPr marL="990550" indent="0">
              <a:buNone/>
              <a:defRPr sz="1083"/>
            </a:lvl3pPr>
            <a:lvl4pPr marL="1485826" indent="0">
              <a:buNone/>
              <a:defRPr sz="975"/>
            </a:lvl4pPr>
            <a:lvl5pPr marL="1981101" indent="0">
              <a:buNone/>
              <a:defRPr sz="975"/>
            </a:lvl5pPr>
            <a:lvl6pPr marL="2476377" indent="0">
              <a:buNone/>
              <a:defRPr sz="975"/>
            </a:lvl6pPr>
            <a:lvl7pPr marL="2971651" indent="0">
              <a:buNone/>
              <a:defRPr sz="975"/>
            </a:lvl7pPr>
            <a:lvl8pPr marL="3466927" indent="0">
              <a:buNone/>
              <a:defRPr sz="975"/>
            </a:lvl8pPr>
            <a:lvl9pPr marL="3962203" indent="0">
              <a:buNone/>
              <a:defRPr sz="975"/>
            </a:lvl9pPr>
          </a:lstStyle>
          <a:p>
            <a:pPr lvl="0"/>
            <a:r>
              <a:rPr lang="en-US" dirty="0"/>
              <a:t>CLICK TO EDITE SUBTITLE</a:t>
            </a:r>
          </a:p>
        </p:txBody>
      </p:sp>
      <p:sp>
        <p:nvSpPr>
          <p:cNvPr id="6" name="Title 2"/>
          <p:cNvSpPr>
            <a:spLocks noGrp="1"/>
          </p:cNvSpPr>
          <p:nvPr>
            <p:ph type="title"/>
          </p:nvPr>
        </p:nvSpPr>
        <p:spPr>
          <a:xfrm>
            <a:off x="517094" y="726443"/>
            <a:ext cx="11157817" cy="660511"/>
          </a:xfrm>
          <a:prstGeom prst="rect">
            <a:avLst/>
          </a:prstGeom>
        </p:spPr>
        <p:txBody>
          <a:bodyPr lIns="0" tIns="0" rIns="0" bIns="0" anchor="ctr"/>
          <a:lstStyle>
            <a:lvl1pPr algn="ctr">
              <a:defRPr sz="3033">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13976958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246735" y="332656"/>
            <a:ext cx="8629062" cy="290079"/>
          </a:xfrm>
        </p:spPr>
        <p:txBody>
          <a:bodyPr anchor="ctr"/>
          <a:lstStyle/>
          <a:p>
            <a:r>
              <a:rPr lang="en-US"/>
              <a:t>Click to edit Master title style</a:t>
            </a:r>
            <a:endParaRPr lang="en-ZA" dirty="0"/>
          </a:p>
        </p:txBody>
      </p:sp>
      <p:sp>
        <p:nvSpPr>
          <p:cNvPr id="8" name="Text Placeholder 2"/>
          <p:cNvSpPr>
            <a:spLocks noGrp="1"/>
          </p:cNvSpPr>
          <p:nvPr>
            <p:ph type="body" sz="half" idx="1"/>
          </p:nvPr>
        </p:nvSpPr>
        <p:spPr>
          <a:xfrm>
            <a:off x="246735" y="980728"/>
            <a:ext cx="11698530" cy="5328592"/>
          </a:xfrm>
          <a:noFill/>
          <a:ln w="9525">
            <a:noFill/>
            <a:miter lim="800000"/>
            <a:headEnd/>
            <a:tailEnd/>
          </a:ln>
        </p:spPr>
        <p:txBody>
          <a:bodyPr/>
          <a:lstStyle>
            <a:lvl1pPr algn="l" defTabSz="2013560" rtl="0" eaLnBrk="1" fontAlgn="base" hangingPunct="1">
              <a:spcBef>
                <a:spcPct val="0"/>
              </a:spcBef>
              <a:spcAft>
                <a:spcPct val="50000"/>
              </a:spcAft>
              <a:buClr>
                <a:srgbClr val="808285"/>
              </a:buClr>
              <a:defRPr lang="en-US" sz="2100" smtClean="0">
                <a:solidFill>
                  <a:schemeClr val="tx1"/>
                </a:solidFill>
                <a:latin typeface="+mn-lt"/>
                <a:ea typeface="+mn-ea"/>
                <a:cs typeface="+mn-cs"/>
              </a:defRPr>
            </a:lvl1pPr>
            <a:lvl2pPr algn="l" defTabSz="2013560" rtl="0" eaLnBrk="1" fontAlgn="base" hangingPunct="1">
              <a:spcBef>
                <a:spcPct val="0"/>
              </a:spcBef>
              <a:spcAft>
                <a:spcPct val="50000"/>
              </a:spcAft>
              <a:buClr>
                <a:srgbClr val="808285"/>
              </a:buClr>
              <a:defRPr lang="en-US" sz="1900" smtClean="0">
                <a:solidFill>
                  <a:schemeClr val="tx1"/>
                </a:solidFill>
                <a:latin typeface="+mn-lt"/>
                <a:ea typeface="+mn-ea"/>
                <a:cs typeface="+mn-cs"/>
              </a:defRPr>
            </a:lvl2pPr>
            <a:lvl3pPr algn="l" defTabSz="2013560" rtl="0" eaLnBrk="1" fontAlgn="base" hangingPunct="1">
              <a:spcBef>
                <a:spcPct val="0"/>
              </a:spcBef>
              <a:spcAft>
                <a:spcPct val="50000"/>
              </a:spcAft>
              <a:buClr>
                <a:srgbClr val="808285"/>
              </a:buClr>
              <a:defRPr lang="en-US" sz="1500" smtClean="0">
                <a:solidFill>
                  <a:schemeClr val="tx1"/>
                </a:solidFill>
                <a:latin typeface="+mn-lt"/>
                <a:ea typeface="+mn-ea"/>
                <a:cs typeface="+mn-cs"/>
              </a:defRPr>
            </a:lvl3pPr>
            <a:lvl4pPr algn="l" defTabSz="2013560" rtl="0" eaLnBrk="1" fontAlgn="base" hangingPunct="1">
              <a:spcBef>
                <a:spcPct val="0"/>
              </a:spcBef>
              <a:spcAft>
                <a:spcPct val="50000"/>
              </a:spcAft>
              <a:defRPr lang="en-US" sz="1300" smtClean="0">
                <a:solidFill>
                  <a:schemeClr val="tx1"/>
                </a:solidFill>
                <a:latin typeface="+mn-lt"/>
                <a:ea typeface="+mn-ea"/>
                <a:cs typeface="+mn-cs"/>
              </a:defRPr>
            </a:lvl4pPr>
            <a:lvl5pPr algn="l" defTabSz="2013560" rtl="0" eaLnBrk="1" fontAlgn="base" hangingPunct="1">
              <a:spcBef>
                <a:spcPct val="0"/>
              </a:spcBef>
              <a:spcAft>
                <a:spcPct val="50000"/>
              </a:spcAft>
              <a:buClr>
                <a:srgbClr val="808285"/>
              </a:buClr>
              <a:defRPr lang="en-ZA" sz="110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2280952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7"/>
            <a:ext cx="5741486" cy="1350498"/>
          </a:xfrm>
          <a:prstGeom prst="rect">
            <a:avLst/>
          </a:prstGeom>
        </p:spPr>
        <p:txBody>
          <a:bodyPr wrap="square" anchor="t">
            <a:spAutoFit/>
          </a:bodyPr>
          <a:lstStyle>
            <a:lvl1pPr algn="r">
              <a:defRPr sz="4388">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4" y="2818323"/>
            <a:ext cx="2078257" cy="646535"/>
          </a:xfrm>
          <a:prstGeom prst="rect">
            <a:avLst/>
          </a:prstGeom>
        </p:spPr>
        <p:txBody>
          <a:bodyPr wrap="none" tIns="144000">
            <a:spAutoFit/>
          </a:bodyPr>
          <a:lstStyle>
            <a:lvl1pPr algn="r">
              <a:defRPr sz="1463"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463"/>
              <a:t>Sub-heading text here and </a:t>
            </a:r>
            <a:br>
              <a:rPr lang="en-GB" sz="1463"/>
            </a:br>
            <a:r>
              <a:rPr lang="en-GB" sz="1463"/>
              <a:t>here and here and here</a:t>
            </a:r>
            <a:endParaRPr lang="en-GB" sz="1950"/>
          </a:p>
        </p:txBody>
      </p:sp>
    </p:spTree>
    <p:extLst>
      <p:ext uri="{BB962C8B-B14F-4D97-AF65-F5344CB8AC3E}">
        <p14:creationId xmlns:p14="http://schemas.microsoft.com/office/powerpoint/2010/main" val="1873447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1" y="1078102"/>
            <a:ext cx="7412385" cy="1500411"/>
          </a:xfrm>
          <a:prstGeom prst="rect">
            <a:avLst/>
          </a:prstGeom>
        </p:spPr>
        <p:txBody>
          <a:bodyPr wrap="square" anchor="t">
            <a:spAutoFit/>
          </a:bodyPr>
          <a:lstStyle>
            <a:lvl1pPr algn="l">
              <a:defRPr sz="4875">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11"/>
            <a:ext cx="2078257" cy="646535"/>
          </a:xfrm>
          <a:prstGeom prst="rect">
            <a:avLst/>
          </a:prstGeom>
        </p:spPr>
        <p:txBody>
          <a:bodyPr wrap="none" tIns="144000">
            <a:spAutoFit/>
          </a:bodyPr>
          <a:lstStyle>
            <a:lvl1pPr algn="r">
              <a:defRPr sz="1463"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463"/>
              <a:t>Sub-heading text here and </a:t>
            </a:r>
            <a:br>
              <a:rPr lang="en-GB" sz="1463"/>
            </a:br>
            <a:r>
              <a:rPr lang="en-GB" sz="1463"/>
              <a:t>here and here and here</a:t>
            </a:r>
            <a:endParaRPr lang="en-GB" sz="1950"/>
          </a:p>
        </p:txBody>
      </p:sp>
    </p:spTree>
    <p:extLst>
      <p:ext uri="{BB962C8B-B14F-4D97-AF65-F5344CB8AC3E}">
        <p14:creationId xmlns:p14="http://schemas.microsoft.com/office/powerpoint/2010/main" val="39748523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1"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29250" tIns="29250" rIns="29250" bIns="29250" rtlCol="0" anchor="ctr"/>
          <a:lstStyle/>
          <a:p>
            <a:pPr algn="ctr">
              <a:lnSpc>
                <a:spcPct val="110000"/>
              </a:lnSpc>
              <a:spcBef>
                <a:spcPts val="75"/>
              </a:spcBef>
              <a:spcAft>
                <a:spcPts val="75"/>
              </a:spcAft>
            </a:pPr>
            <a:endParaRPr lang="en-US" sz="75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4"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4" cy="410136"/>
          </a:xfrm>
          <a:prstGeom prst="rect">
            <a:avLst/>
          </a:prstGeom>
        </p:spPr>
        <p:txBody>
          <a:bodyPr/>
          <a:lstStyle>
            <a:lvl1pPr>
              <a:defRPr sz="1463"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138"/>
            </a:lvl2pPr>
            <a:lvl3pPr>
              <a:defRPr sz="975"/>
            </a:lvl3pPr>
            <a:lvl4pPr>
              <a:defRPr sz="894"/>
            </a:lvl4pPr>
            <a:lvl5pPr>
              <a:defRPr sz="894"/>
            </a:lvl5pPr>
          </a:lstStyle>
          <a:p>
            <a:pPr algn="l"/>
            <a:r>
              <a:rPr lang="en-GB" sz="1300"/>
              <a:t>Sub-heading text here and here and here and here</a:t>
            </a:r>
            <a:endParaRPr lang="en-GB" sz="1625"/>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9"/>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29250" tIns="29250" rIns="29250" bIns="29250" rtlCol="0" anchor="ctr">
            <a:noAutofit/>
          </a:bodyPr>
          <a:lstStyle/>
          <a:p>
            <a:pPr algn="ctr">
              <a:lnSpc>
                <a:spcPct val="110000"/>
              </a:lnSpc>
              <a:spcBef>
                <a:spcPts val="75"/>
              </a:spcBef>
              <a:spcAft>
                <a:spcPts val="75"/>
              </a:spcAft>
            </a:pPr>
            <a:endParaRPr lang="en-US" sz="75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7"/>
            <a:ext cx="520704" cy="214315"/>
          </a:xfrm>
          <a:prstGeom prst="rect">
            <a:avLst/>
          </a:prstGeom>
        </p:spPr>
        <p:txBody>
          <a:bodyPr vert="horz" lIns="0" tIns="0" rIns="0" bIns="37385" rtlCol="0" anchor="b"/>
          <a:lstStyle/>
          <a:p>
            <a:pPr algn="r" fontAlgn="auto">
              <a:spcBef>
                <a:spcPts val="0"/>
              </a:spcBef>
              <a:spcAft>
                <a:spcPts val="0"/>
              </a:spcAft>
            </a:pPr>
            <a:fld id="{6ED65CF5-D76E-45E1-818D-9A8AC32524F3}" type="slidenum">
              <a:rPr lang="en-ZA" sz="731" b="1" smtClean="0">
                <a:solidFill>
                  <a:schemeClr val="bg1"/>
                </a:solidFill>
                <a:latin typeface="Tahoma"/>
              </a:rPr>
              <a:pPr algn="r" fontAlgn="auto">
                <a:spcBef>
                  <a:spcPts val="0"/>
                </a:spcBef>
                <a:spcAft>
                  <a:spcPts val="0"/>
                </a:spcAft>
              </a:pPr>
              <a:t>‹#›</a:t>
            </a:fld>
            <a:endParaRPr lang="en-ZA" sz="623"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5" y="187025"/>
            <a:ext cx="10079726" cy="300082"/>
          </a:xfrm>
          <a:prstGeom prst="rect">
            <a:avLst/>
          </a:prstGeom>
        </p:spPr>
        <p:txBody>
          <a:bodyPr wrap="square" anchor="ctr" anchorCtr="0">
            <a:spAutoFit/>
          </a:bodyPr>
          <a:lstStyle>
            <a:lvl1pPr>
              <a:defRPr sz="195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sz="1463"/>
          </a:p>
        </p:txBody>
      </p:sp>
    </p:spTree>
    <p:extLst>
      <p:ext uri="{BB962C8B-B14F-4D97-AF65-F5344CB8AC3E}">
        <p14:creationId xmlns:p14="http://schemas.microsoft.com/office/powerpoint/2010/main" val="67000154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tags" Target="../tags/tag2.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theme" Target="../theme/theme2.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image" Target="../media/image1.emf"/><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oleObject" Target="../embeddings/oleObject1.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ags" Target="../tags/tag3.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3.xml"/><Relationship Id="rId2" Type="http://schemas.openxmlformats.org/officeDocument/2006/relationships/slideLayout" Target="../slideLayouts/slideLayout58.xml"/><Relationship Id="rId16" Type="http://schemas.openxmlformats.org/officeDocument/2006/relationships/image" Target="../media/image21.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1.emf"/><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oleObject" Target="../embeddings/oleObject2.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1"/>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2" imgW="421" imgH="420" progId="TCLayout.ActiveDocument.1">
                  <p:embed/>
                </p:oleObj>
              </mc:Choice>
              <mc:Fallback>
                <p:oleObj name="think-cell Slide" r:id="rId32" imgW="421" imgH="420" progId="TCLayout.ActiveDocument.1">
                  <p:embed/>
                  <p:pic>
                    <p:nvPicPr>
                      <p:cNvPr id="4" name="Object 3" hidden="1"/>
                      <p:cNvPicPr/>
                      <p:nvPr/>
                    </p:nvPicPr>
                    <p:blipFill>
                      <a:blip r:embed="rId33"/>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749" r:id="rId11"/>
    <p:sldLayoutId id="2147483752" r:id="rId12"/>
    <p:sldLayoutId id="2147483779" r:id="rId13"/>
    <p:sldLayoutId id="2147483755" r:id="rId14"/>
    <p:sldLayoutId id="2147483776" r:id="rId15"/>
    <p:sldLayoutId id="2147483778" r:id="rId16"/>
    <p:sldLayoutId id="2147483751" r:id="rId17"/>
    <p:sldLayoutId id="2147483739" r:id="rId18"/>
    <p:sldLayoutId id="2147483734" r:id="rId19"/>
    <p:sldLayoutId id="2147483745" r:id="rId20"/>
    <p:sldLayoutId id="2147483728" r:id="rId21"/>
    <p:sldLayoutId id="2147483746" r:id="rId22"/>
    <p:sldLayoutId id="2147483736" r:id="rId23"/>
    <p:sldLayoutId id="2147483738" r:id="rId24"/>
    <p:sldLayoutId id="2147483740" r:id="rId25"/>
    <p:sldLayoutId id="2147483732" r:id="rId26"/>
    <p:sldLayoutId id="2147483733" r:id="rId27"/>
    <p:sldLayoutId id="2147483743" r:id="rId28"/>
    <p:sldLayoutId id="2147483810" r:id="rId29"/>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3"/>
            </p:custDataLst>
            <p:extLst>
              <p:ext uri="{D42A27DB-BD31-4B8C-83A1-F6EECF244321}">
                <p14:modId xmlns:p14="http://schemas.microsoft.com/office/powerpoint/2010/main" val="1005230457"/>
              </p:ext>
            </p:extLst>
          </p:nvPr>
        </p:nvGraphicFramePr>
        <p:xfrm>
          <a:off x="2120" y="1593"/>
          <a:ext cx="2116" cy="1587"/>
        </p:xfrm>
        <a:graphic>
          <a:graphicData uri="http://schemas.openxmlformats.org/presentationml/2006/ole">
            <mc:AlternateContent xmlns:mc="http://schemas.openxmlformats.org/markup-compatibility/2006">
              <mc:Choice xmlns:v="urn:schemas-microsoft-com:vml" Requires="v">
                <p:oleObj name="think-cell Slide" r:id="rId14" imgW="421" imgH="420" progId="TCLayout.ActiveDocument.1">
                  <p:embed/>
                </p:oleObj>
              </mc:Choice>
              <mc:Fallback>
                <p:oleObj name="think-cell Slide" r:id="rId14" imgW="421" imgH="420" progId="TCLayout.ActiveDocument.1">
                  <p:embed/>
                  <p:pic>
                    <p:nvPicPr>
                      <p:cNvPr id="4" name="Object 3" hidden="1"/>
                      <p:cNvPicPr/>
                      <p:nvPr/>
                    </p:nvPicPr>
                    <p:blipFill>
                      <a:blip r:embed="rId15"/>
                      <a:stretch>
                        <a:fillRect/>
                      </a:stretch>
                    </p:blipFill>
                    <p:spPr>
                      <a:xfrm>
                        <a:off x="2120" y="1593"/>
                        <a:ext cx="2116" cy="1587"/>
                      </a:xfrm>
                      <a:prstGeom prst="rect">
                        <a:avLst/>
                      </a:prstGeom>
                    </p:spPr>
                  </p:pic>
                </p:oleObj>
              </mc:Fallback>
            </mc:AlternateContent>
          </a:graphicData>
        </a:graphic>
      </p:graphicFrame>
      <p:sp>
        <p:nvSpPr>
          <p:cNvPr id="2" name="Title Placeholder 1"/>
          <p:cNvSpPr>
            <a:spLocks noGrp="1"/>
          </p:cNvSpPr>
          <p:nvPr>
            <p:ph type="title"/>
          </p:nvPr>
        </p:nvSpPr>
        <p:spPr>
          <a:xfrm>
            <a:off x="618756" y="276060"/>
            <a:ext cx="10457775" cy="720105"/>
          </a:xfrm>
          <a:prstGeom prst="rect">
            <a:avLst/>
          </a:prstGeom>
        </p:spPr>
        <p:txBody>
          <a:bodyPr vert="horz" lIns="0" tIns="0" rIns="0" bIns="0" rtlCol="0" anchor="ctr">
            <a:noAutofit/>
          </a:bodyPr>
          <a:lstStyle/>
          <a:p>
            <a:r>
              <a:rPr lang="en-US" dirty="0"/>
              <a:t>CLICK TO EDIT MASTER SLIDE</a:t>
            </a:r>
            <a:endParaRPr lang="en-ZA" dirty="0"/>
          </a:p>
        </p:txBody>
      </p:sp>
      <p:sp>
        <p:nvSpPr>
          <p:cNvPr id="3" name="Text Placeholder 2"/>
          <p:cNvSpPr>
            <a:spLocks noGrp="1"/>
          </p:cNvSpPr>
          <p:nvPr>
            <p:ph type="body" idx="1"/>
          </p:nvPr>
        </p:nvSpPr>
        <p:spPr>
          <a:xfrm>
            <a:off x="568330" y="1200483"/>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7" name="Rectangle 6"/>
          <p:cNvSpPr/>
          <p:nvPr userDrawn="1"/>
        </p:nvSpPr>
        <p:spPr>
          <a:xfrm>
            <a:off x="443786" y="6292757"/>
            <a:ext cx="520704" cy="214315"/>
          </a:xfrm>
          <a:prstGeom prst="rect">
            <a:avLst/>
          </a:prstGeom>
        </p:spPr>
        <p:txBody>
          <a:bodyPr vert="horz" lIns="0" tIns="0" rIns="0" bIns="37385" rtlCol="0" anchor="b"/>
          <a:lstStyle/>
          <a:p>
            <a:pPr algn="r" fontAlgn="auto">
              <a:spcBef>
                <a:spcPts val="0"/>
              </a:spcBef>
              <a:spcAft>
                <a:spcPts val="0"/>
              </a:spcAft>
            </a:pPr>
            <a:fld id="{6ED65CF5-D76E-45E1-818D-9A8AC32524F3}" type="slidenum">
              <a:rPr lang="en-ZA" sz="731" b="1" smtClean="0">
                <a:solidFill>
                  <a:schemeClr val="tx1">
                    <a:lumMod val="50000"/>
                    <a:lumOff val="50000"/>
                  </a:schemeClr>
                </a:solidFill>
                <a:latin typeface="Tahoma"/>
              </a:rPr>
              <a:pPr algn="r" fontAlgn="auto">
                <a:spcBef>
                  <a:spcPts val="0"/>
                </a:spcBef>
                <a:spcAft>
                  <a:spcPts val="0"/>
                </a:spcAft>
              </a:pPr>
              <a:t>‹#›</a:t>
            </a:fld>
            <a:endParaRPr lang="en-ZA" sz="623" b="1" dirty="0">
              <a:solidFill>
                <a:schemeClr val="tx1">
                  <a:lumMod val="50000"/>
                  <a:lumOff val="50000"/>
                </a:schemeClr>
              </a:solidFill>
              <a:latin typeface="Tahoma"/>
            </a:endParaRPr>
          </a:p>
        </p:txBody>
      </p:sp>
      <p:sp>
        <p:nvSpPr>
          <p:cNvPr id="13" name="object 6">
            <a:extLst>
              <a:ext uri="{FF2B5EF4-FFF2-40B4-BE49-F238E27FC236}">
                <a16:creationId xmlns:a16="http://schemas.microsoft.com/office/drawing/2014/main" id="{C94C95BE-8722-4D8D-93E0-75343B78F809}"/>
              </a:ext>
            </a:extLst>
          </p:cNvPr>
          <p:cNvSpPr/>
          <p:nvPr userDrawn="1"/>
        </p:nvSpPr>
        <p:spPr>
          <a:xfrm>
            <a:off x="568329" y="1121577"/>
            <a:ext cx="11055343" cy="45719"/>
          </a:xfrm>
          <a:custGeom>
            <a:avLst/>
            <a:gdLst/>
            <a:ahLst/>
            <a:cxnLst/>
            <a:rect l="l" t="t" r="r" b="b"/>
            <a:pathLst>
              <a:path w="18230215">
                <a:moveTo>
                  <a:pt x="0" y="0"/>
                </a:moveTo>
                <a:lnTo>
                  <a:pt x="18229780" y="0"/>
                </a:lnTo>
              </a:path>
            </a:pathLst>
          </a:custGeom>
          <a:ln w="20941">
            <a:solidFill>
              <a:srgbClr val="8B8E91"/>
            </a:solidFill>
          </a:ln>
        </p:spPr>
        <p:txBody>
          <a:bodyPr wrap="square" lIns="0" tIns="0" rIns="0" bIns="0" rtlCol="0"/>
          <a:lstStyle/>
          <a:p>
            <a:endParaRPr sz="518" b="0" i="0" dirty="0">
              <a:latin typeface="Tahoma Regular"/>
            </a:endParaRPr>
          </a:p>
        </p:txBody>
      </p:sp>
      <p:sp>
        <p:nvSpPr>
          <p:cNvPr id="14" name="object 11">
            <a:extLst>
              <a:ext uri="{FF2B5EF4-FFF2-40B4-BE49-F238E27FC236}">
                <a16:creationId xmlns:a16="http://schemas.microsoft.com/office/drawing/2014/main" id="{8828F517-37FB-4E03-B217-C275D9590891}"/>
              </a:ext>
            </a:extLst>
          </p:cNvPr>
          <p:cNvSpPr/>
          <p:nvPr userDrawn="1"/>
        </p:nvSpPr>
        <p:spPr>
          <a:xfrm>
            <a:off x="620852" y="6136762"/>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518" b="0" i="0" dirty="0">
              <a:latin typeface="Tahoma Regular"/>
            </a:endParaRPr>
          </a:p>
        </p:txBody>
      </p:sp>
      <p:pic>
        <p:nvPicPr>
          <p:cNvPr id="5" name="Picture 4">
            <a:extLst>
              <a:ext uri="{FF2B5EF4-FFF2-40B4-BE49-F238E27FC236}">
                <a16:creationId xmlns:a16="http://schemas.microsoft.com/office/drawing/2014/main" id="{FD0567A0-C0A7-4B1B-AE7B-212F10FDF1C1}"/>
              </a:ext>
            </a:extLst>
          </p:cNvPr>
          <p:cNvPicPr>
            <a:picLocks noChangeAspect="1"/>
          </p:cNvPicPr>
          <p:nvPr userDrawn="1"/>
        </p:nvPicPr>
        <p:blipFill>
          <a:blip r:embed="rId16"/>
          <a:stretch>
            <a:fillRect/>
          </a:stretch>
        </p:blipFill>
        <p:spPr>
          <a:xfrm>
            <a:off x="10408862" y="116877"/>
            <a:ext cx="1335337" cy="988105"/>
          </a:xfrm>
          <a:prstGeom prst="rect">
            <a:avLst/>
          </a:prstGeom>
        </p:spPr>
      </p:pic>
    </p:spTree>
    <p:extLst>
      <p:ext uri="{BB962C8B-B14F-4D97-AF65-F5344CB8AC3E}">
        <p14:creationId xmlns:p14="http://schemas.microsoft.com/office/powerpoint/2010/main" val="3684307193"/>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hf hdr="0" ftr="0" dt="0"/>
  <p:txStyles>
    <p:titleStyle>
      <a:lvl1pPr algn="l" defTabSz="633078" rtl="0" eaLnBrk="1" latinLnBrk="0" hangingPunct="1">
        <a:spcBef>
          <a:spcPct val="0"/>
        </a:spcBef>
        <a:buNone/>
        <a:defRPr sz="2275" b="1" kern="1200" cap="none" spc="0" baseline="0">
          <a:solidFill>
            <a:schemeClr val="tx1">
              <a:lumMod val="50000"/>
              <a:lumOff val="50000"/>
            </a:schemeClr>
          </a:solidFill>
          <a:latin typeface="+mj-lt"/>
          <a:ea typeface="+mj-ea"/>
          <a:cs typeface="+mj-cs"/>
        </a:defRPr>
      </a:lvl1pPr>
    </p:titleStyle>
    <p:bodyStyle>
      <a:lvl1pPr marL="0" indent="0" algn="l" defTabSz="633078" rtl="0" eaLnBrk="1" latinLnBrk="0" hangingPunct="1">
        <a:lnSpc>
          <a:spcPct val="110000"/>
        </a:lnSpc>
        <a:spcBef>
          <a:spcPts val="831"/>
        </a:spcBef>
        <a:spcAft>
          <a:spcPts val="277"/>
        </a:spcAft>
        <a:buFont typeface="Arial" pitchFamily="34" charset="0"/>
        <a:buNone/>
        <a:defRPr sz="1625" kern="1200">
          <a:solidFill>
            <a:schemeClr val="accent5"/>
          </a:solidFill>
          <a:latin typeface="+mn-lt"/>
          <a:ea typeface="+mn-ea"/>
          <a:cs typeface="+mn-cs"/>
        </a:defRPr>
      </a:lvl1pPr>
      <a:lvl2pPr marL="185747" indent="-115405" algn="l" defTabSz="633078" rtl="0" eaLnBrk="1" latinLnBrk="0" hangingPunct="1">
        <a:lnSpc>
          <a:spcPct val="110000"/>
        </a:lnSpc>
        <a:spcBef>
          <a:spcPts val="139"/>
        </a:spcBef>
        <a:spcAft>
          <a:spcPts val="139"/>
        </a:spcAft>
        <a:buFont typeface="Arial" pitchFamily="34" charset="0"/>
        <a:buChar char="•"/>
        <a:defRPr sz="1463" kern="1200">
          <a:solidFill>
            <a:schemeClr val="tx1">
              <a:lumMod val="50000"/>
              <a:lumOff val="50000"/>
            </a:schemeClr>
          </a:solidFill>
          <a:latin typeface="+mn-lt"/>
          <a:ea typeface="+mn-ea"/>
          <a:cs typeface="+mn-cs"/>
        </a:defRPr>
      </a:lvl2pPr>
      <a:lvl3pPr marL="431944" indent="-130793" algn="l" defTabSz="633078" rtl="0" eaLnBrk="1" latinLnBrk="0" hangingPunct="1">
        <a:lnSpc>
          <a:spcPct val="110000"/>
        </a:lnSpc>
        <a:spcBef>
          <a:spcPts val="69"/>
        </a:spcBef>
        <a:spcAft>
          <a:spcPts val="139"/>
        </a:spcAft>
        <a:buFont typeface="Arial" pitchFamily="34" charset="0"/>
        <a:buChar char="›"/>
        <a:defRPr sz="1300" kern="1200">
          <a:solidFill>
            <a:schemeClr val="tx1">
              <a:lumMod val="50000"/>
              <a:lumOff val="50000"/>
            </a:schemeClr>
          </a:solidFill>
          <a:latin typeface="+mn-lt"/>
          <a:ea typeface="+mn-ea"/>
          <a:cs typeface="+mn-cs"/>
        </a:defRPr>
      </a:lvl3pPr>
      <a:lvl4pPr marL="620988" indent="-126397" algn="l" defTabSz="633078" rtl="0" eaLnBrk="1" latinLnBrk="0" hangingPunct="1">
        <a:lnSpc>
          <a:spcPct val="110000"/>
        </a:lnSpc>
        <a:spcBef>
          <a:spcPts val="69"/>
        </a:spcBef>
        <a:spcAft>
          <a:spcPts val="139"/>
        </a:spcAft>
        <a:buFont typeface="Arial" pitchFamily="34" charset="0"/>
        <a:buChar char="–"/>
        <a:defRPr sz="1138" kern="1200">
          <a:solidFill>
            <a:schemeClr val="tx1">
              <a:lumMod val="50000"/>
              <a:lumOff val="50000"/>
            </a:schemeClr>
          </a:solidFill>
          <a:latin typeface="+mn-lt"/>
          <a:ea typeface="+mn-ea"/>
          <a:cs typeface="+mn-cs"/>
        </a:defRPr>
      </a:lvl4pPr>
      <a:lvl5pPr marL="875977" indent="-127495" algn="l" defTabSz="633078" rtl="0" eaLnBrk="1" latinLnBrk="0" hangingPunct="1">
        <a:lnSpc>
          <a:spcPct val="110000"/>
        </a:lnSpc>
        <a:spcBef>
          <a:spcPts val="69"/>
        </a:spcBef>
        <a:spcAft>
          <a:spcPts val="139"/>
        </a:spcAft>
        <a:buFont typeface="Arial" pitchFamily="34" charset="0"/>
        <a:buChar char="»"/>
        <a:defRPr sz="1138" kern="1200">
          <a:solidFill>
            <a:schemeClr val="tx1">
              <a:lumMod val="50000"/>
              <a:lumOff val="50000"/>
            </a:schemeClr>
          </a:solidFill>
          <a:latin typeface="+mn-lt"/>
          <a:ea typeface="+mn-ea"/>
          <a:cs typeface="+mn-cs"/>
        </a:defRPr>
      </a:lvl5pPr>
      <a:lvl6pPr marL="1740964" indent="-158269" algn="l" defTabSz="633078" rtl="0" eaLnBrk="1" latinLnBrk="0" hangingPunct="1">
        <a:spcBef>
          <a:spcPct val="20000"/>
        </a:spcBef>
        <a:buFont typeface="Arial" pitchFamily="34" charset="0"/>
        <a:buChar char="•"/>
        <a:defRPr sz="1385" kern="1200">
          <a:solidFill>
            <a:schemeClr val="tx1"/>
          </a:solidFill>
          <a:latin typeface="+mn-lt"/>
          <a:ea typeface="+mn-ea"/>
          <a:cs typeface="+mn-cs"/>
        </a:defRPr>
      </a:lvl6pPr>
      <a:lvl7pPr marL="2057504" indent="-158269" algn="l" defTabSz="633078" rtl="0" eaLnBrk="1" latinLnBrk="0" hangingPunct="1">
        <a:spcBef>
          <a:spcPct val="20000"/>
        </a:spcBef>
        <a:buFont typeface="Arial" pitchFamily="34" charset="0"/>
        <a:buChar char="•"/>
        <a:defRPr sz="1385" kern="1200">
          <a:solidFill>
            <a:schemeClr val="tx1"/>
          </a:solidFill>
          <a:latin typeface="+mn-lt"/>
          <a:ea typeface="+mn-ea"/>
          <a:cs typeface="+mn-cs"/>
        </a:defRPr>
      </a:lvl7pPr>
      <a:lvl8pPr marL="2374042" indent="-158269" algn="l" defTabSz="633078" rtl="0" eaLnBrk="1" latinLnBrk="0" hangingPunct="1">
        <a:spcBef>
          <a:spcPct val="20000"/>
        </a:spcBef>
        <a:buFont typeface="Arial" pitchFamily="34" charset="0"/>
        <a:buChar char="•"/>
        <a:defRPr sz="1385" kern="1200">
          <a:solidFill>
            <a:schemeClr val="tx1"/>
          </a:solidFill>
          <a:latin typeface="+mn-lt"/>
          <a:ea typeface="+mn-ea"/>
          <a:cs typeface="+mn-cs"/>
        </a:defRPr>
      </a:lvl8pPr>
      <a:lvl9pPr marL="2690581" indent="-158269" algn="l" defTabSz="633078" rtl="0" eaLnBrk="1" latinLnBrk="0" hangingPunct="1">
        <a:spcBef>
          <a:spcPct val="20000"/>
        </a:spcBef>
        <a:buFont typeface="Arial" pitchFamily="34" charset="0"/>
        <a:buChar char="•"/>
        <a:defRPr sz="1385" kern="1200">
          <a:solidFill>
            <a:schemeClr val="tx1"/>
          </a:solidFill>
          <a:latin typeface="+mn-lt"/>
          <a:ea typeface="+mn-ea"/>
          <a:cs typeface="+mn-cs"/>
        </a:defRPr>
      </a:lvl9pPr>
    </p:bodyStyle>
    <p:otherStyle>
      <a:defPPr>
        <a:defRPr lang="en-US"/>
      </a:defPPr>
      <a:lvl1pPr marL="0" algn="l" defTabSz="633078" rtl="0" eaLnBrk="1" latinLnBrk="0" hangingPunct="1">
        <a:defRPr sz="1246" kern="1200">
          <a:solidFill>
            <a:schemeClr val="tx1"/>
          </a:solidFill>
          <a:latin typeface="+mn-lt"/>
          <a:ea typeface="+mn-ea"/>
          <a:cs typeface="+mn-cs"/>
        </a:defRPr>
      </a:lvl1pPr>
      <a:lvl2pPr marL="316539" algn="l" defTabSz="633078" rtl="0" eaLnBrk="1" latinLnBrk="0" hangingPunct="1">
        <a:defRPr sz="1246" kern="1200">
          <a:solidFill>
            <a:schemeClr val="tx1"/>
          </a:solidFill>
          <a:latin typeface="+mn-lt"/>
          <a:ea typeface="+mn-ea"/>
          <a:cs typeface="+mn-cs"/>
        </a:defRPr>
      </a:lvl2pPr>
      <a:lvl3pPr marL="633078" algn="l" defTabSz="633078" rtl="0" eaLnBrk="1" latinLnBrk="0" hangingPunct="1">
        <a:defRPr sz="1246" kern="1200">
          <a:solidFill>
            <a:schemeClr val="tx1"/>
          </a:solidFill>
          <a:latin typeface="+mn-lt"/>
          <a:ea typeface="+mn-ea"/>
          <a:cs typeface="+mn-cs"/>
        </a:defRPr>
      </a:lvl3pPr>
      <a:lvl4pPr marL="949617" algn="l" defTabSz="633078" rtl="0" eaLnBrk="1" latinLnBrk="0" hangingPunct="1">
        <a:defRPr sz="1246" kern="1200">
          <a:solidFill>
            <a:schemeClr val="tx1"/>
          </a:solidFill>
          <a:latin typeface="+mn-lt"/>
          <a:ea typeface="+mn-ea"/>
          <a:cs typeface="+mn-cs"/>
        </a:defRPr>
      </a:lvl4pPr>
      <a:lvl5pPr marL="1266155" algn="l" defTabSz="633078" rtl="0" eaLnBrk="1" latinLnBrk="0" hangingPunct="1">
        <a:defRPr sz="1246" kern="1200">
          <a:solidFill>
            <a:schemeClr val="tx1"/>
          </a:solidFill>
          <a:latin typeface="+mn-lt"/>
          <a:ea typeface="+mn-ea"/>
          <a:cs typeface="+mn-cs"/>
        </a:defRPr>
      </a:lvl5pPr>
      <a:lvl6pPr marL="1582695" algn="l" defTabSz="633078" rtl="0" eaLnBrk="1" latinLnBrk="0" hangingPunct="1">
        <a:defRPr sz="1246" kern="1200">
          <a:solidFill>
            <a:schemeClr val="tx1"/>
          </a:solidFill>
          <a:latin typeface="+mn-lt"/>
          <a:ea typeface="+mn-ea"/>
          <a:cs typeface="+mn-cs"/>
        </a:defRPr>
      </a:lvl6pPr>
      <a:lvl7pPr marL="1899233" algn="l" defTabSz="633078" rtl="0" eaLnBrk="1" latinLnBrk="0" hangingPunct="1">
        <a:defRPr sz="1246" kern="1200">
          <a:solidFill>
            <a:schemeClr val="tx1"/>
          </a:solidFill>
          <a:latin typeface="+mn-lt"/>
          <a:ea typeface="+mn-ea"/>
          <a:cs typeface="+mn-cs"/>
        </a:defRPr>
      </a:lvl7pPr>
      <a:lvl8pPr marL="2215772" algn="l" defTabSz="633078" rtl="0" eaLnBrk="1" latinLnBrk="0" hangingPunct="1">
        <a:defRPr sz="1246" kern="1200">
          <a:solidFill>
            <a:schemeClr val="tx1"/>
          </a:solidFill>
          <a:latin typeface="+mn-lt"/>
          <a:ea typeface="+mn-ea"/>
          <a:cs typeface="+mn-cs"/>
        </a:defRPr>
      </a:lvl8pPr>
      <a:lvl9pPr marL="2532311" algn="l" defTabSz="633078" rtl="0" eaLnBrk="1" latinLnBrk="0" hangingPunct="1">
        <a:defRPr sz="1246"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80">
          <p15:clr>
            <a:srgbClr val="F26B43"/>
          </p15:clr>
        </p15:guide>
        <p15:guide id="4" orient="horz" pos="4156">
          <p15:clr>
            <a:srgbClr val="F26B43"/>
          </p15:clr>
        </p15:guide>
        <p15:guide id="5" orient="horz" pos="2432">
          <p15:clr>
            <a:srgbClr val="F26B43"/>
          </p15:clr>
        </p15:guide>
        <p15:guide id="7" orient="horz" pos="70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67.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hyperlink" Target="mailto:Mvelo.Bekwa@transnet.net" TargetMode="Externa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hyperlink" Target="https://esupplierportal.transnet.net/portal/" TargetMode="External"/><Relationship Id="rId2" Type="http://schemas.openxmlformats.org/officeDocument/2006/relationships/hyperlink" Target="http://www.etenders.gov.za/" TargetMode="Externa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hyperlink" Target="mailto:Mvelo.Bekwa@transnet.net" TargetMode="Externa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hyperlink" Target="http://www.csd.gov.za/" TargetMode="Externa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681C6F-35CD-EEB7-5FE6-BB5819B50C52}"/>
              </a:ext>
            </a:extLst>
          </p:cNvPr>
          <p:cNvSpPr/>
          <p:nvPr/>
        </p:nvSpPr>
        <p:spPr>
          <a:xfrm>
            <a:off x="0" y="0"/>
            <a:ext cx="12192000" cy="6858000"/>
          </a:xfrm>
          <a:prstGeom prst="rect">
            <a:avLst/>
          </a:prstGeom>
          <a:solidFill>
            <a:schemeClr val="bg1">
              <a:lumMod val="95000"/>
              <a:alpha val="36789"/>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dirty="0">
              <a:ln>
                <a:noFill/>
              </a:ln>
              <a:solidFill>
                <a:srgbClr val="000000"/>
              </a:solidFill>
              <a:effectLst/>
              <a:uLnTx/>
              <a:uFillTx/>
              <a:latin typeface="Tahoma"/>
              <a:ea typeface="+mn-ea"/>
              <a:cs typeface="+mn-cs"/>
            </a:endParaRPr>
          </a:p>
        </p:txBody>
      </p:sp>
      <p:sp>
        <p:nvSpPr>
          <p:cNvPr id="2" name="Freeform 1">
            <a:extLst>
              <a:ext uri="{FF2B5EF4-FFF2-40B4-BE49-F238E27FC236}">
                <a16:creationId xmlns:a16="http://schemas.microsoft.com/office/drawing/2014/main" id="{3BB95173-D454-AF97-C95E-3E044B9B7FE4}"/>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E8839E4A-A270-8325-7BE7-18C3F3F11C29}"/>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1</a:t>
            </a:fld>
            <a:endParaRPr lang="en-ZA" sz="767" b="1" dirty="0">
              <a:solidFill>
                <a:schemeClr val="bg1"/>
              </a:solidFill>
              <a:latin typeface="Tahoma"/>
            </a:endParaRPr>
          </a:p>
        </p:txBody>
      </p:sp>
      <p:sp>
        <p:nvSpPr>
          <p:cNvPr id="15" name="Freeform 4">
            <a:extLst>
              <a:ext uri="{FF2B5EF4-FFF2-40B4-BE49-F238E27FC236}">
                <a16:creationId xmlns:a16="http://schemas.microsoft.com/office/drawing/2014/main" id="{B4F35B26-2F1D-5F60-37AD-060ECE1F49D4}"/>
              </a:ext>
            </a:extLst>
          </p:cNvPr>
          <p:cNvSpPr/>
          <p:nvPr/>
        </p:nvSpPr>
        <p:spPr>
          <a:xfrm>
            <a:off x="-4437" y="-44240"/>
            <a:ext cx="12196437" cy="6880475"/>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47014"/>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dirty="0">
              <a:ln>
                <a:noFill/>
              </a:ln>
              <a:solidFill>
                <a:srgbClr val="000000"/>
              </a:solidFill>
              <a:effectLst/>
              <a:uLnTx/>
              <a:uFillTx/>
              <a:latin typeface="Tahoma"/>
              <a:ea typeface="+mn-ea"/>
              <a:cs typeface="+mn-cs"/>
            </a:endParaRPr>
          </a:p>
        </p:txBody>
      </p:sp>
      <p:pic>
        <p:nvPicPr>
          <p:cNvPr id="18" name="Picture 17">
            <a:extLst>
              <a:ext uri="{FF2B5EF4-FFF2-40B4-BE49-F238E27FC236}">
                <a16:creationId xmlns:a16="http://schemas.microsoft.com/office/drawing/2014/main" id="{3FDD13CD-7791-221D-11E1-C8D18F3EEE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
        <p:nvSpPr>
          <p:cNvPr id="19" name="Title 520">
            <a:extLst>
              <a:ext uri="{FF2B5EF4-FFF2-40B4-BE49-F238E27FC236}">
                <a16:creationId xmlns:a16="http://schemas.microsoft.com/office/drawing/2014/main" id="{ED863A59-0E7A-87F0-9F09-D2B03641FF27}"/>
              </a:ext>
            </a:extLst>
          </p:cNvPr>
          <p:cNvSpPr>
            <a:spLocks noGrp="1"/>
          </p:cNvSpPr>
          <p:nvPr>
            <p:ph type="title"/>
          </p:nvPr>
        </p:nvSpPr>
        <p:spPr>
          <a:xfrm>
            <a:off x="5065160" y="1580116"/>
            <a:ext cx="6523433" cy="1600438"/>
          </a:xfrm>
          <a:noFill/>
          <a:ln>
            <a:noFill/>
          </a:ln>
        </p:spPr>
        <p:style>
          <a:lnRef idx="0">
            <a:scrgbClr r="0" g="0" b="0"/>
          </a:lnRef>
          <a:fillRef idx="0">
            <a:scrgbClr r="0" g="0" b="0"/>
          </a:fillRef>
          <a:effectRef idx="0">
            <a:scrgbClr r="0" g="0" b="0"/>
          </a:effectRef>
          <a:fontRef idx="minor">
            <a:schemeClr val="lt1"/>
          </a:fontRef>
        </p:style>
        <p:txBody>
          <a:bodyPr/>
          <a:lstStyle/>
          <a:p>
            <a:pPr algn="just">
              <a:tabLst>
                <a:tab pos="4787900" algn="l"/>
              </a:tabLst>
            </a:pPr>
            <a:r>
              <a:rPr lang="en-US" sz="1400" dirty="0">
                <a:solidFill>
                  <a:schemeClr val="bg1"/>
                </a:solidFill>
              </a:rPr>
              <a:t>FOR THE PROVISION OF PERSONAL PROTECTIVE EQUIPMENT (PPE) FOR TRANSNET SOC LTD. (REG 1990/000900/30) OPERATING AS TRANSNET PORT TERMINALS (HEREINAFTER REFERRED TO AS "TPT") AT SALDANHA TERMINALS FOR A PERIOD OF THIRTY-SIX (36) MONTHS ON AN AS AND WHEN REQUIRED BASIS.</a:t>
            </a:r>
            <a:br>
              <a:rPr lang="en-US" sz="1400" dirty="0">
                <a:solidFill>
                  <a:schemeClr val="bg1"/>
                </a:solidFill>
              </a:rPr>
            </a:br>
            <a:br>
              <a:rPr lang="en-US" sz="1400" dirty="0">
                <a:solidFill>
                  <a:schemeClr val="bg1"/>
                </a:solidFill>
              </a:rPr>
            </a:br>
            <a:r>
              <a:rPr lang="en-US" sz="1400" dirty="0">
                <a:solidFill>
                  <a:schemeClr val="bg1"/>
                </a:solidFill>
              </a:rPr>
              <a:t>RFP NO: TPT/2026/02/0078/1343/RFP – ICLM HQ 985/TPT</a:t>
            </a:r>
          </a:p>
        </p:txBody>
      </p:sp>
      <p:sp>
        <p:nvSpPr>
          <p:cNvPr id="20" name="Text Placeholder 521">
            <a:extLst>
              <a:ext uri="{FF2B5EF4-FFF2-40B4-BE49-F238E27FC236}">
                <a16:creationId xmlns:a16="http://schemas.microsoft.com/office/drawing/2014/main" id="{F9906135-7373-6480-65AD-51D4C558E0F8}"/>
              </a:ext>
            </a:extLst>
          </p:cNvPr>
          <p:cNvSpPr>
            <a:spLocks noGrp="1"/>
          </p:cNvSpPr>
          <p:nvPr>
            <p:ph type="body" sz="quarter" idx="13"/>
          </p:nvPr>
        </p:nvSpPr>
        <p:spPr>
          <a:xfrm>
            <a:off x="5467788" y="5746131"/>
            <a:ext cx="2785571" cy="745571"/>
          </a:xfrm>
        </p:spPr>
        <p:txBody>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FFFFFF"/>
                </a:solidFill>
                <a:effectLst/>
                <a:uLnTx/>
                <a:uFillTx/>
              </a:rPr>
              <a:t>Presented by: Mvelo Bekwa</a:t>
            </a:r>
          </a:p>
          <a:p>
            <a:pPr marL="0" marR="0" lvl="0" indent="0" defTabSz="457200" rtl="0" eaLnBrk="1" fontAlgn="auto" latinLnBrk="0" hangingPunct="1">
              <a:lnSpc>
                <a:spcPct val="100000"/>
              </a:lnSpc>
              <a:spcBef>
                <a:spcPts val="0"/>
              </a:spcBef>
              <a:spcAft>
                <a:spcPts val="0"/>
              </a:spcAft>
              <a:buClrTx/>
              <a:buSzTx/>
              <a:buFontTx/>
              <a:buNone/>
              <a:tabLst/>
              <a:defRPr/>
            </a:pPr>
            <a:r>
              <a:rPr lang="en-US" dirty="0">
                <a:solidFill>
                  <a:srgbClr val="FFFFFF"/>
                </a:solidFill>
              </a:rPr>
              <a:t>Date:  24 March 2026</a:t>
            </a:r>
            <a:endParaRPr kumimoji="0" lang="en-US" sz="1800" u="none" strike="noStrike" kern="120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3599534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1896985478"/>
              </p:ext>
            </p:extLst>
          </p:nvPr>
        </p:nvGraphicFramePr>
        <p:xfrm>
          <a:off x="1573160" y="1219058"/>
          <a:ext cx="9475841" cy="4868477"/>
        </p:xfrm>
        <a:graphic>
          <a:graphicData uri="http://schemas.openxmlformats.org/drawingml/2006/table">
            <a:tbl>
              <a:tblPr firstRow="1" bandRow="1">
                <a:tableStyleId>{5C22544A-7EE6-4342-B048-85BDC9FD1C3A}</a:tableStyleId>
              </a:tblPr>
              <a:tblGrid>
                <a:gridCol w="577948">
                  <a:extLst>
                    <a:ext uri="{9D8B030D-6E8A-4147-A177-3AD203B41FA5}">
                      <a16:colId xmlns:a16="http://schemas.microsoft.com/office/drawing/2014/main" val="2208968794"/>
                    </a:ext>
                  </a:extLst>
                </a:gridCol>
                <a:gridCol w="4537716">
                  <a:extLst>
                    <a:ext uri="{9D8B030D-6E8A-4147-A177-3AD203B41FA5}">
                      <a16:colId xmlns:a16="http://schemas.microsoft.com/office/drawing/2014/main" val="1314826358"/>
                    </a:ext>
                  </a:extLst>
                </a:gridCol>
                <a:gridCol w="1988818">
                  <a:extLst>
                    <a:ext uri="{9D8B030D-6E8A-4147-A177-3AD203B41FA5}">
                      <a16:colId xmlns:a16="http://schemas.microsoft.com/office/drawing/2014/main" val="1801552601"/>
                    </a:ext>
                  </a:extLst>
                </a:gridCol>
                <a:gridCol w="2371359">
                  <a:extLst>
                    <a:ext uri="{9D8B030D-6E8A-4147-A177-3AD203B41FA5}">
                      <a16:colId xmlns:a16="http://schemas.microsoft.com/office/drawing/2014/main" val="1153813624"/>
                    </a:ext>
                  </a:extLst>
                </a:gridCol>
              </a:tblGrid>
              <a:tr h="566199">
                <a:tc>
                  <a:txBody>
                    <a:bodyPr/>
                    <a:lstStyle/>
                    <a:p>
                      <a:r>
                        <a:rPr lang="en-US" sz="1500" b="1" i="0" dirty="0">
                          <a:solidFill>
                            <a:schemeClr val="tx1">
                              <a:lumMod val="75000"/>
                              <a:lumOff val="25000"/>
                            </a:schemeClr>
                          </a:solidFill>
                          <a:latin typeface="+mj-lt"/>
                          <a:ea typeface="Apex New Heavy" panose="02010600040501010103" pitchFamily="2" charset="77"/>
                        </a:rPr>
                        <a:t>01</a:t>
                      </a:r>
                    </a:p>
                  </a:txBody>
                  <a:tcPr marL="37148" marR="37148" marT="58500" marB="18574">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i="0" dirty="0">
                          <a:solidFill>
                            <a:schemeClr val="tx1">
                              <a:lumMod val="75000"/>
                              <a:lumOff val="25000"/>
                            </a:schemeClr>
                          </a:solidFill>
                          <a:latin typeface="+mj-lt"/>
                          <a:ea typeface="Apex New Medium" panose="02010600040501010103" pitchFamily="2" charset="77"/>
                        </a:rPr>
                        <a:t>Welcoming</a:t>
                      </a:r>
                    </a:p>
                  </a:txBody>
                  <a:tcPr marL="37148" marR="37148" marT="58500" marB="18574">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576444">
                <a:tc>
                  <a:txBody>
                    <a:bodyPr/>
                    <a:lstStyle/>
                    <a:p>
                      <a:pPr marL="0" marR="0" lvl="0" indent="0" algn="l" defTabSz="633078" rtl="0" eaLnBrk="1" fontAlgn="auto" latinLnBrk="0" hangingPunct="1">
                        <a:lnSpc>
                          <a:spcPct val="100000"/>
                        </a:lnSpc>
                        <a:spcBef>
                          <a:spcPts val="0"/>
                        </a:spcBef>
                        <a:spcAft>
                          <a:spcPts val="0"/>
                        </a:spcAft>
                        <a:buClrTx/>
                        <a:buSzTx/>
                        <a:buFontTx/>
                        <a:buNone/>
                        <a:tabLst/>
                        <a:defRPr/>
                      </a:pPr>
                      <a:r>
                        <a:rPr lang="en-US" sz="1500" b="1" i="0" dirty="0">
                          <a:solidFill>
                            <a:schemeClr val="tx1">
                              <a:lumMod val="75000"/>
                              <a:lumOff val="25000"/>
                            </a:schemeClr>
                          </a:solidFill>
                          <a:latin typeface="+mj-lt"/>
                          <a:ea typeface="Apex New Heavy" panose="02010600040501010103" pitchFamily="2" charset="77"/>
                        </a:rPr>
                        <a:t>02</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i="0" dirty="0">
                          <a:solidFill>
                            <a:schemeClr val="tx1">
                              <a:lumMod val="75000"/>
                              <a:lumOff val="25000"/>
                            </a:schemeClr>
                          </a:solidFill>
                          <a:latin typeface="+mj-lt"/>
                          <a:ea typeface="Apex New Medium" panose="02010600040501010103" pitchFamily="2" charset="77"/>
                        </a:rPr>
                        <a:t>Safety Briefing</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528406">
                <a:tc>
                  <a:txBody>
                    <a:bodyPr/>
                    <a:lstStyle/>
                    <a:p>
                      <a:pPr marL="0" marR="0" lvl="0" indent="0" algn="l" defTabSz="633078" rtl="0" eaLnBrk="1" fontAlgn="auto" latinLnBrk="0" hangingPunct="1">
                        <a:lnSpc>
                          <a:spcPct val="100000"/>
                        </a:lnSpc>
                        <a:spcBef>
                          <a:spcPts val="0"/>
                        </a:spcBef>
                        <a:spcAft>
                          <a:spcPts val="0"/>
                        </a:spcAft>
                        <a:buClrTx/>
                        <a:buSzTx/>
                        <a:buFontTx/>
                        <a:buNone/>
                        <a:tabLst/>
                        <a:defRPr/>
                      </a:pPr>
                      <a:r>
                        <a:rPr lang="en-US" sz="1500" b="1" i="0" dirty="0">
                          <a:solidFill>
                            <a:schemeClr val="tx1">
                              <a:lumMod val="75000"/>
                              <a:lumOff val="25000"/>
                            </a:schemeClr>
                          </a:solidFill>
                          <a:latin typeface="+mj-lt"/>
                          <a:ea typeface="Apex New Heavy" panose="02010600040501010103" pitchFamily="2" charset="77"/>
                        </a:rPr>
                        <a:t>03</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i="0" dirty="0">
                          <a:solidFill>
                            <a:schemeClr val="tx1">
                              <a:lumMod val="75000"/>
                              <a:lumOff val="25000"/>
                            </a:schemeClr>
                          </a:solidFill>
                          <a:latin typeface="+mj-lt"/>
                          <a:ea typeface="Apex New Medium" panose="02010600040501010103" pitchFamily="2" charset="77"/>
                        </a:rPr>
                        <a:t>Introduction : TPT Team</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552426">
                <a:tc>
                  <a:txBody>
                    <a:bodyPr/>
                    <a:lstStyle/>
                    <a:p>
                      <a:pPr marL="0" marR="0" lvl="0" indent="0" algn="l" defTabSz="633078" rtl="0" eaLnBrk="1" fontAlgn="auto" latinLnBrk="0" hangingPunct="1">
                        <a:lnSpc>
                          <a:spcPct val="100000"/>
                        </a:lnSpc>
                        <a:spcBef>
                          <a:spcPts val="0"/>
                        </a:spcBef>
                        <a:spcAft>
                          <a:spcPts val="0"/>
                        </a:spcAft>
                        <a:buClrTx/>
                        <a:buSzTx/>
                        <a:buFontTx/>
                        <a:buNone/>
                        <a:tabLst/>
                        <a:defRPr/>
                      </a:pPr>
                      <a:r>
                        <a:rPr lang="en-US" sz="1500" b="1" i="0" dirty="0">
                          <a:solidFill>
                            <a:schemeClr val="tx1">
                              <a:lumMod val="75000"/>
                              <a:lumOff val="25000"/>
                            </a:schemeClr>
                          </a:solidFill>
                          <a:latin typeface="+mj-lt"/>
                          <a:ea typeface="Apex New Heavy" panose="02010600040501010103" pitchFamily="2" charset="77"/>
                        </a:rPr>
                        <a:t>04</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i="0" dirty="0">
                          <a:solidFill>
                            <a:schemeClr val="tx1">
                              <a:lumMod val="75000"/>
                              <a:lumOff val="25000"/>
                            </a:schemeClr>
                          </a:solidFill>
                          <a:latin typeface="+mj-lt"/>
                          <a:ea typeface="Apex New Medium" panose="02010600040501010103" pitchFamily="2" charset="77"/>
                        </a:rPr>
                        <a:t>Tender Process : Mvelo Bekwa</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34044">
                <a:tc>
                  <a:txBody>
                    <a:bodyPr/>
                    <a:lstStyle/>
                    <a:p>
                      <a:pPr marL="0" marR="0" lvl="0" indent="0" algn="l" defTabSz="633078" rtl="0" eaLnBrk="1" fontAlgn="auto" latinLnBrk="0" hangingPunct="1">
                        <a:lnSpc>
                          <a:spcPct val="100000"/>
                        </a:lnSpc>
                        <a:spcBef>
                          <a:spcPts val="0"/>
                        </a:spcBef>
                        <a:spcAft>
                          <a:spcPts val="0"/>
                        </a:spcAft>
                        <a:buClrTx/>
                        <a:buSzTx/>
                        <a:buFontTx/>
                        <a:buNone/>
                        <a:tabLst/>
                        <a:defRPr/>
                      </a:pPr>
                      <a:r>
                        <a:rPr lang="en-US" sz="1500" b="1" i="0" dirty="0">
                          <a:solidFill>
                            <a:schemeClr val="tx1">
                              <a:lumMod val="75000"/>
                              <a:lumOff val="25000"/>
                            </a:schemeClr>
                          </a:solidFill>
                          <a:latin typeface="+mj-lt"/>
                          <a:ea typeface="Apex New Heavy" panose="02010600040501010103" pitchFamily="2" charset="77"/>
                        </a:rPr>
                        <a:t>05</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i="0" dirty="0">
                          <a:solidFill>
                            <a:schemeClr val="tx1">
                              <a:lumMod val="75000"/>
                              <a:lumOff val="25000"/>
                            </a:schemeClr>
                          </a:solidFill>
                          <a:latin typeface="+mj-lt"/>
                          <a:ea typeface="Apex New Medium" panose="02010600040501010103" pitchFamily="2" charset="77"/>
                        </a:rPr>
                        <a:t>Enterprise Supplier Development : Lungelo Manci</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478465">
                <a:tc>
                  <a:txBody>
                    <a:bodyPr/>
                    <a:lstStyle/>
                    <a:p>
                      <a:pPr marL="0" marR="0" lvl="0" indent="0" algn="l" defTabSz="633078" rtl="0" eaLnBrk="1" fontAlgn="auto" latinLnBrk="0" hangingPunct="1">
                        <a:lnSpc>
                          <a:spcPct val="100000"/>
                        </a:lnSpc>
                        <a:spcBef>
                          <a:spcPts val="0"/>
                        </a:spcBef>
                        <a:spcAft>
                          <a:spcPts val="0"/>
                        </a:spcAft>
                        <a:buClrTx/>
                        <a:buSzTx/>
                        <a:buFontTx/>
                        <a:buNone/>
                        <a:tabLst/>
                        <a:defRPr/>
                      </a:pPr>
                      <a:r>
                        <a:rPr lang="en-US" sz="1500" b="1" i="0" dirty="0">
                          <a:solidFill>
                            <a:schemeClr val="tx1">
                              <a:lumMod val="75000"/>
                              <a:lumOff val="25000"/>
                            </a:schemeClr>
                          </a:solidFill>
                          <a:latin typeface="+mj-lt"/>
                          <a:ea typeface="Apex New Heavy" panose="02010600040501010103" pitchFamily="2" charset="77"/>
                        </a:rPr>
                        <a:t>06</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i="0" dirty="0">
                          <a:solidFill>
                            <a:schemeClr val="tx1">
                              <a:lumMod val="75000"/>
                              <a:lumOff val="25000"/>
                            </a:schemeClr>
                          </a:solidFill>
                          <a:latin typeface="+mj-lt"/>
                          <a:ea typeface="Apex New Medium" panose="02010600040501010103" pitchFamily="2" charset="77"/>
                        </a:rPr>
                        <a:t>Scope of Works : Takalani Siliga</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0587595"/>
                  </a:ext>
                </a:extLst>
              </a:tr>
              <a:tr h="576444">
                <a:tc>
                  <a:txBody>
                    <a:bodyPr/>
                    <a:lstStyle/>
                    <a:p>
                      <a:pPr marL="0" marR="0" lvl="0" indent="0" algn="l" defTabSz="633078" rtl="0" eaLnBrk="1" fontAlgn="auto" latinLnBrk="0" hangingPunct="1">
                        <a:lnSpc>
                          <a:spcPct val="100000"/>
                        </a:lnSpc>
                        <a:spcBef>
                          <a:spcPts val="0"/>
                        </a:spcBef>
                        <a:spcAft>
                          <a:spcPts val="0"/>
                        </a:spcAft>
                        <a:buClrTx/>
                        <a:buSzTx/>
                        <a:buFontTx/>
                        <a:buNone/>
                        <a:tabLst/>
                        <a:defRPr/>
                      </a:pPr>
                      <a:r>
                        <a:rPr lang="en-US" sz="1500" b="1" i="0" dirty="0">
                          <a:solidFill>
                            <a:schemeClr val="tx1">
                              <a:lumMod val="75000"/>
                              <a:lumOff val="25000"/>
                            </a:schemeClr>
                          </a:solidFill>
                          <a:latin typeface="+mj-lt"/>
                          <a:ea typeface="Apex New Heavy" panose="02010600040501010103" pitchFamily="2" charset="77"/>
                        </a:rPr>
                        <a:t>07</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i="0" dirty="0">
                          <a:solidFill>
                            <a:schemeClr val="tx1">
                              <a:lumMod val="75000"/>
                              <a:lumOff val="25000"/>
                            </a:schemeClr>
                          </a:solidFill>
                          <a:latin typeface="+mj-lt"/>
                          <a:ea typeface="Apex New Medium" panose="02010600040501010103" pitchFamily="2" charset="77"/>
                        </a:rPr>
                        <a:t>Technical Requirements : Takalani Siliga</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7828905"/>
                  </a:ext>
                </a:extLst>
              </a:tr>
              <a:tr h="552426">
                <a:tc>
                  <a:txBody>
                    <a:bodyPr/>
                    <a:lstStyle/>
                    <a:p>
                      <a:pPr marL="0" marR="0" lvl="0" indent="0" algn="l" defTabSz="633078" rtl="0" eaLnBrk="1" fontAlgn="auto" latinLnBrk="0" hangingPunct="1">
                        <a:lnSpc>
                          <a:spcPct val="100000"/>
                        </a:lnSpc>
                        <a:spcBef>
                          <a:spcPts val="0"/>
                        </a:spcBef>
                        <a:spcAft>
                          <a:spcPts val="0"/>
                        </a:spcAft>
                        <a:buClrTx/>
                        <a:buSzTx/>
                        <a:buFontTx/>
                        <a:buNone/>
                        <a:tabLst/>
                        <a:defRPr/>
                      </a:pPr>
                      <a:r>
                        <a:rPr lang="en-US" sz="1500" b="1" i="0" dirty="0">
                          <a:solidFill>
                            <a:schemeClr val="tx1">
                              <a:lumMod val="75000"/>
                              <a:lumOff val="25000"/>
                            </a:schemeClr>
                          </a:solidFill>
                          <a:latin typeface="+mj-lt"/>
                          <a:ea typeface="Apex New Heavy" panose="02010600040501010103" pitchFamily="2" charset="77"/>
                        </a:rPr>
                        <a:t>08</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0" i="0" dirty="0">
                          <a:solidFill>
                            <a:schemeClr val="tx1">
                              <a:lumMod val="75000"/>
                              <a:lumOff val="25000"/>
                            </a:schemeClr>
                          </a:solidFill>
                          <a:latin typeface="+mj-lt"/>
                          <a:ea typeface="Apex New Medium" panose="02010600040501010103" pitchFamily="2" charset="77"/>
                        </a:rPr>
                        <a:t>Pricing Schedule : Takalani Siliga</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4861951"/>
                  </a:ext>
                </a:extLst>
              </a:tr>
              <a:tr h="503623">
                <a:tc>
                  <a:txBody>
                    <a:bodyPr/>
                    <a:lstStyle/>
                    <a:p>
                      <a:pPr marL="0" marR="0" lvl="0" indent="0" algn="l" defTabSz="633078" rtl="0" eaLnBrk="1" fontAlgn="auto" latinLnBrk="0" hangingPunct="1">
                        <a:lnSpc>
                          <a:spcPct val="100000"/>
                        </a:lnSpc>
                        <a:spcBef>
                          <a:spcPts val="0"/>
                        </a:spcBef>
                        <a:spcAft>
                          <a:spcPts val="0"/>
                        </a:spcAft>
                        <a:buClrTx/>
                        <a:buSzTx/>
                        <a:buFontTx/>
                        <a:buNone/>
                        <a:tabLst/>
                        <a:defRPr/>
                      </a:pPr>
                      <a:r>
                        <a:rPr lang="en-US" sz="1500" b="1" i="0" dirty="0">
                          <a:solidFill>
                            <a:schemeClr val="tx1">
                              <a:lumMod val="75000"/>
                              <a:lumOff val="25000"/>
                            </a:schemeClr>
                          </a:solidFill>
                          <a:latin typeface="+mj-lt"/>
                          <a:ea typeface="Apex New Heavy" panose="02010600040501010103" pitchFamily="2" charset="77"/>
                        </a:rPr>
                        <a:t>09</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r>
                        <a:rPr lang="en-US" sz="1500" b="0" i="0" dirty="0">
                          <a:solidFill>
                            <a:schemeClr val="tx1">
                              <a:lumMod val="75000"/>
                              <a:lumOff val="25000"/>
                            </a:schemeClr>
                          </a:solidFill>
                          <a:latin typeface="+mj-lt"/>
                          <a:ea typeface="Apex New Medium" panose="02010600040501010103" pitchFamily="2" charset="77"/>
                        </a:rPr>
                        <a:t>Closure</a:t>
                      </a: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ZA"/>
                    </a:p>
                  </a:txBody>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6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37148" marR="37148" marT="58500" marB="18574">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5535127"/>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p:pic>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a:xfrm>
            <a:off x="283475" y="152400"/>
            <a:ext cx="10079726" cy="369332"/>
          </a:xfrm>
        </p:spPr>
        <p:txBody>
          <a:bodyPr/>
          <a:lstStyle/>
          <a:p>
            <a:r>
              <a:rPr lang="en-US" sz="2400" dirty="0">
                <a:latin typeface="Apex New Bold"/>
              </a:rPr>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82544" y="1002890"/>
            <a:ext cx="3766457" cy="5219601"/>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29250" tIns="29250" rIns="29250" bIns="29250" rtlCol="0" anchor="ctr"/>
          <a:lstStyle/>
          <a:p>
            <a:pPr algn="ctr" defTabSz="914400">
              <a:lnSpc>
                <a:spcPct val="110000"/>
              </a:lnSpc>
              <a:spcBef>
                <a:spcPts val="75"/>
              </a:spcBef>
              <a:spcAft>
                <a:spcPts val="75"/>
              </a:spcAft>
            </a:pPr>
            <a:endParaRPr lang="en-US" sz="750">
              <a:solidFill>
                <a:srgbClr val="000000"/>
              </a:solidFill>
              <a:latin typeface="Tahoma"/>
            </a:endParaRPr>
          </a:p>
        </p:txBody>
      </p:sp>
      <p:sp>
        <p:nvSpPr>
          <p:cNvPr id="3" name="Freeform 2">
            <a:extLst>
              <a:ext uri="{FF2B5EF4-FFF2-40B4-BE49-F238E27FC236}">
                <a16:creationId xmlns:a16="http://schemas.microsoft.com/office/drawing/2014/main" id="{4938AFD7-9AAD-E832-42B0-CA139FBC7801}"/>
              </a:ext>
            </a:extLst>
          </p:cNvPr>
          <p:cNvSpPr/>
          <p:nvPr/>
        </p:nvSpPr>
        <p:spPr>
          <a:xfrm>
            <a:off x="10504497" y="5903679"/>
            <a:ext cx="544504" cy="311383"/>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29250" tIns="29250" rIns="29250" bIns="29250" rtlCol="0" anchor="ctr">
            <a:noAutofit/>
          </a:bodyPr>
          <a:lstStyle/>
          <a:p>
            <a:pPr algn="ctr" defTabSz="914400">
              <a:lnSpc>
                <a:spcPct val="110000"/>
              </a:lnSpc>
              <a:spcBef>
                <a:spcPts val="75"/>
              </a:spcBef>
              <a:spcAft>
                <a:spcPts val="75"/>
              </a:spcAft>
            </a:pPr>
            <a:endParaRPr lang="en-US" sz="750">
              <a:solidFill>
                <a:srgbClr val="000000"/>
              </a:solidFill>
              <a:latin typeface="Tahoma"/>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0558732" y="5952509"/>
            <a:ext cx="423072" cy="174131"/>
          </a:xfrm>
          <a:prstGeom prst="rect">
            <a:avLst/>
          </a:prstGeom>
        </p:spPr>
        <p:txBody>
          <a:bodyPr vert="horz" lIns="0" tIns="0" rIns="0" bIns="37385" rtlCol="0" anchor="b"/>
          <a:lstStyle/>
          <a:p>
            <a:pPr algn="r" defTabSz="914400"/>
            <a:fld id="{6ED65CF5-D76E-45E1-818D-9A8AC32524F3}" type="slidenum">
              <a:rPr lang="en-ZA" sz="731" b="1">
                <a:solidFill>
                  <a:prstClr val="white"/>
                </a:solidFill>
                <a:latin typeface="Tahoma"/>
              </a:rPr>
              <a:pPr algn="r" defTabSz="914400"/>
              <a:t>2</a:t>
            </a:fld>
            <a:endParaRPr lang="en-ZA" sz="623" b="1">
              <a:solidFill>
                <a:prstClr val="white"/>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570735" y="1107381"/>
            <a:ext cx="1130840" cy="770573"/>
          </a:xfrm>
          <a:prstGeom prst="rect">
            <a:avLst/>
          </a:prstGeom>
        </p:spPr>
      </p:pic>
    </p:spTree>
    <p:extLst>
      <p:ext uri="{BB962C8B-B14F-4D97-AF65-F5344CB8AC3E}">
        <p14:creationId xmlns:p14="http://schemas.microsoft.com/office/powerpoint/2010/main" val="1378339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1DE0A8-0820-46BD-BEAE-7ABA4E5437D6}"/>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INTRODUCTION : TPT TEAM</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graphicFrame>
        <p:nvGraphicFramePr>
          <p:cNvPr id="6" name="Content Placeholder 1">
            <a:extLst>
              <a:ext uri="{FF2B5EF4-FFF2-40B4-BE49-F238E27FC236}">
                <a16:creationId xmlns:a16="http://schemas.microsoft.com/office/drawing/2014/main" id="{9D9FAC2F-B289-F7B0-D076-C405CB4DB611}"/>
              </a:ext>
            </a:extLst>
          </p:cNvPr>
          <p:cNvGraphicFramePr>
            <a:graphicFrameLocks/>
          </p:cNvGraphicFramePr>
          <p:nvPr>
            <p:extLst>
              <p:ext uri="{D42A27DB-BD31-4B8C-83A1-F6EECF244321}">
                <p14:modId xmlns:p14="http://schemas.microsoft.com/office/powerpoint/2010/main" val="853633892"/>
              </p:ext>
            </p:extLst>
          </p:nvPr>
        </p:nvGraphicFramePr>
        <p:xfrm>
          <a:off x="694262" y="973138"/>
          <a:ext cx="10597934" cy="50899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0" name="Graphic 7" descr="Good Idea outline">
            <a:extLst>
              <a:ext uri="{FF2B5EF4-FFF2-40B4-BE49-F238E27FC236}">
                <a16:creationId xmlns:a16="http://schemas.microsoft.com/office/drawing/2014/main" id="{60843AF7-A198-FDBE-6ADE-9FC23B2A4620}"/>
              </a:ext>
            </a:extLst>
          </p:cNvPr>
          <p:cNvGrpSpPr/>
          <p:nvPr/>
        </p:nvGrpSpPr>
        <p:grpSpPr>
          <a:xfrm>
            <a:off x="920969" y="1320934"/>
            <a:ext cx="481174" cy="509988"/>
            <a:chOff x="1387946" y="2829296"/>
            <a:chExt cx="469007" cy="556276"/>
          </a:xfrm>
          <a:solidFill>
            <a:srgbClr val="D32E11"/>
          </a:solidFill>
        </p:grpSpPr>
        <p:sp>
          <p:nvSpPr>
            <p:cNvPr id="21" name="Freeform: Shape 20">
              <a:extLst>
                <a:ext uri="{FF2B5EF4-FFF2-40B4-BE49-F238E27FC236}">
                  <a16:creationId xmlns:a16="http://schemas.microsoft.com/office/drawing/2014/main" id="{3EA6EEC8-D579-B923-6844-81586B5489E2}"/>
                </a:ext>
              </a:extLst>
            </p:cNvPr>
            <p:cNvSpPr/>
            <p:nvPr/>
          </p:nvSpPr>
          <p:spPr>
            <a:xfrm>
              <a:off x="1387946" y="2829296"/>
              <a:ext cx="469007" cy="556276"/>
            </a:xfrm>
            <a:custGeom>
              <a:avLst/>
              <a:gdLst>
                <a:gd name="connsiteX0" fmla="*/ 81491 w 469007"/>
                <a:gd name="connsiteY0" fmla="*/ 381808 h 556276"/>
                <a:gd name="connsiteX1" fmla="*/ 81491 w 469007"/>
                <a:gd name="connsiteY1" fmla="*/ 556277 h 556276"/>
                <a:gd name="connsiteX2" fmla="*/ 299344 w 469007"/>
                <a:gd name="connsiteY2" fmla="*/ 556277 h 556276"/>
                <a:gd name="connsiteX3" fmla="*/ 299344 w 469007"/>
                <a:gd name="connsiteY3" fmla="*/ 473548 h 556276"/>
                <a:gd name="connsiteX4" fmla="*/ 333125 w 469007"/>
                <a:gd name="connsiteY4" fmla="*/ 473548 h 556276"/>
                <a:gd name="connsiteX5" fmla="*/ 414476 w 469007"/>
                <a:gd name="connsiteY5" fmla="*/ 392198 h 556276"/>
                <a:gd name="connsiteX6" fmla="*/ 414476 w 469007"/>
                <a:gd name="connsiteY6" fmla="*/ 390819 h 556276"/>
                <a:gd name="connsiteX7" fmla="*/ 414476 w 469007"/>
                <a:gd name="connsiteY7" fmla="*/ 349454 h 556276"/>
                <a:gd name="connsiteX8" fmla="*/ 444810 w 469007"/>
                <a:gd name="connsiteY8" fmla="*/ 349454 h 556276"/>
                <a:gd name="connsiteX9" fmla="*/ 462045 w 469007"/>
                <a:gd name="connsiteY9" fmla="*/ 301196 h 556276"/>
                <a:gd name="connsiteX10" fmla="*/ 414476 w 469007"/>
                <a:gd name="connsiteY10" fmla="*/ 218467 h 556276"/>
                <a:gd name="connsiteX11" fmla="*/ 414476 w 469007"/>
                <a:gd name="connsiteY11" fmla="*/ 215020 h 556276"/>
                <a:gd name="connsiteX12" fmla="*/ 214946 w 469007"/>
                <a:gd name="connsiteY12" fmla="*/ 140 h 556276"/>
                <a:gd name="connsiteX13" fmla="*/ 214878 w 469007"/>
                <a:gd name="connsiteY13" fmla="*/ 138 h 556276"/>
                <a:gd name="connsiteX14" fmla="*/ 207184 w 469007"/>
                <a:gd name="connsiteY14" fmla="*/ 0 h 556276"/>
                <a:gd name="connsiteX15" fmla="*/ 141 w 469007"/>
                <a:gd name="connsiteY15" fmla="*/ 199804 h 556276"/>
                <a:gd name="connsiteX16" fmla="*/ 141 w 469007"/>
                <a:gd name="connsiteY16" fmla="*/ 214923 h 556276"/>
                <a:gd name="connsiteX17" fmla="*/ 81491 w 469007"/>
                <a:gd name="connsiteY17" fmla="*/ 381808 h 556276"/>
                <a:gd name="connsiteX18" fmla="*/ 13888 w 469007"/>
                <a:gd name="connsiteY18" fmla="*/ 214420 h 556276"/>
                <a:gd name="connsiteX19" fmla="*/ 13888 w 469007"/>
                <a:gd name="connsiteY19" fmla="*/ 200301 h 556276"/>
                <a:gd name="connsiteX20" fmla="*/ 207184 w 469007"/>
                <a:gd name="connsiteY20" fmla="*/ 13788 h 556276"/>
                <a:gd name="connsiteX21" fmla="*/ 214375 w 469007"/>
                <a:gd name="connsiteY21" fmla="*/ 13919 h 556276"/>
                <a:gd name="connsiteX22" fmla="*/ 400715 w 469007"/>
                <a:gd name="connsiteY22" fmla="*/ 214420 h 556276"/>
                <a:gd name="connsiteX23" fmla="*/ 400715 w 469007"/>
                <a:gd name="connsiteY23" fmla="*/ 222052 h 556276"/>
                <a:gd name="connsiteX24" fmla="*/ 402549 w 469007"/>
                <a:gd name="connsiteY24" fmla="*/ 225243 h 556276"/>
                <a:gd name="connsiteX25" fmla="*/ 450118 w 469007"/>
                <a:gd name="connsiteY25" fmla="*/ 307972 h 556276"/>
                <a:gd name="connsiteX26" fmla="*/ 450304 w 469007"/>
                <a:gd name="connsiteY26" fmla="*/ 308290 h 556276"/>
                <a:gd name="connsiteX27" fmla="*/ 450504 w 469007"/>
                <a:gd name="connsiteY27" fmla="*/ 308600 h 556276"/>
                <a:gd name="connsiteX28" fmla="*/ 453992 w 469007"/>
                <a:gd name="connsiteY28" fmla="*/ 327979 h 556276"/>
                <a:gd name="connsiteX29" fmla="*/ 443900 w 469007"/>
                <a:gd name="connsiteY29" fmla="*/ 335563 h 556276"/>
                <a:gd name="connsiteX30" fmla="*/ 400708 w 469007"/>
                <a:gd name="connsiteY30" fmla="*/ 335563 h 556276"/>
                <a:gd name="connsiteX31" fmla="*/ 400708 w 469007"/>
                <a:gd name="connsiteY31" fmla="*/ 392094 h 556276"/>
                <a:gd name="connsiteX32" fmla="*/ 333146 w 469007"/>
                <a:gd name="connsiteY32" fmla="*/ 459656 h 556276"/>
                <a:gd name="connsiteX33" fmla="*/ 285577 w 469007"/>
                <a:gd name="connsiteY33" fmla="*/ 459656 h 556276"/>
                <a:gd name="connsiteX34" fmla="*/ 285577 w 469007"/>
                <a:gd name="connsiteY34" fmla="*/ 542385 h 556276"/>
                <a:gd name="connsiteX35" fmla="*/ 95300 w 469007"/>
                <a:gd name="connsiteY35" fmla="*/ 542385 h 556276"/>
                <a:gd name="connsiteX36" fmla="*/ 95300 w 469007"/>
                <a:gd name="connsiteY36" fmla="*/ 375052 h 556276"/>
                <a:gd name="connsiteX37" fmla="*/ 89964 w 469007"/>
                <a:gd name="connsiteY37" fmla="*/ 370915 h 556276"/>
                <a:gd name="connsiteX38" fmla="*/ 13929 w 469007"/>
                <a:gd name="connsiteY38" fmla="*/ 214978 h 556276"/>
                <a:gd name="connsiteX39" fmla="*/ 13929 w 469007"/>
                <a:gd name="connsiteY39" fmla="*/ 214702 h 55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9007" h="556276">
                  <a:moveTo>
                    <a:pt x="81491" y="381808"/>
                  </a:moveTo>
                  <a:lnTo>
                    <a:pt x="81491" y="556277"/>
                  </a:lnTo>
                  <a:lnTo>
                    <a:pt x="299344" y="556277"/>
                  </a:lnTo>
                  <a:lnTo>
                    <a:pt x="299344" y="473548"/>
                  </a:lnTo>
                  <a:lnTo>
                    <a:pt x="333125" y="473548"/>
                  </a:lnTo>
                  <a:cubicBezTo>
                    <a:pt x="378054" y="473548"/>
                    <a:pt x="414476" y="437126"/>
                    <a:pt x="414476" y="392198"/>
                  </a:cubicBezTo>
                  <a:cubicBezTo>
                    <a:pt x="414476" y="391736"/>
                    <a:pt x="414476" y="391274"/>
                    <a:pt x="414476" y="390819"/>
                  </a:cubicBezTo>
                  <a:lnTo>
                    <a:pt x="414476" y="349454"/>
                  </a:lnTo>
                  <a:lnTo>
                    <a:pt x="444810" y="349454"/>
                  </a:lnTo>
                  <a:cubicBezTo>
                    <a:pt x="462734" y="347386"/>
                    <a:pt x="478591" y="326704"/>
                    <a:pt x="462045" y="301196"/>
                  </a:cubicBezTo>
                  <a:lnTo>
                    <a:pt x="414476" y="218467"/>
                  </a:lnTo>
                  <a:lnTo>
                    <a:pt x="414476" y="215020"/>
                  </a:lnTo>
                  <a:cubicBezTo>
                    <a:pt x="418714" y="100584"/>
                    <a:pt x="329382" y="4379"/>
                    <a:pt x="214946" y="140"/>
                  </a:cubicBezTo>
                  <a:cubicBezTo>
                    <a:pt x="214924" y="140"/>
                    <a:pt x="214901" y="139"/>
                    <a:pt x="214878" y="138"/>
                  </a:cubicBezTo>
                  <a:cubicBezTo>
                    <a:pt x="212307" y="41"/>
                    <a:pt x="209735" y="0"/>
                    <a:pt x="207184" y="0"/>
                  </a:cubicBezTo>
                  <a:cubicBezTo>
                    <a:pt x="95666" y="82"/>
                    <a:pt x="4190" y="88360"/>
                    <a:pt x="141" y="199804"/>
                  </a:cubicBezTo>
                  <a:cubicBezTo>
                    <a:pt x="-47" y="204860"/>
                    <a:pt x="-47" y="209899"/>
                    <a:pt x="141" y="214923"/>
                  </a:cubicBezTo>
                  <a:cubicBezTo>
                    <a:pt x="-131" y="280167"/>
                    <a:pt x="29928" y="341832"/>
                    <a:pt x="81491" y="381808"/>
                  </a:cubicBezTo>
                  <a:close/>
                  <a:moveTo>
                    <a:pt x="13888" y="214420"/>
                  </a:moveTo>
                  <a:cubicBezTo>
                    <a:pt x="13723" y="209739"/>
                    <a:pt x="13723" y="204989"/>
                    <a:pt x="13888" y="200301"/>
                  </a:cubicBezTo>
                  <a:cubicBezTo>
                    <a:pt x="17298" y="96095"/>
                    <a:pt x="102924" y="13475"/>
                    <a:pt x="207184" y="13788"/>
                  </a:cubicBezTo>
                  <a:cubicBezTo>
                    <a:pt x="209563" y="13788"/>
                    <a:pt x="211969" y="13830"/>
                    <a:pt x="214375" y="13919"/>
                  </a:cubicBezTo>
                  <a:cubicBezTo>
                    <a:pt x="321143" y="17950"/>
                    <a:pt x="404501" y="107643"/>
                    <a:pt x="400715" y="214420"/>
                  </a:cubicBezTo>
                  <a:lnTo>
                    <a:pt x="400715" y="222052"/>
                  </a:lnTo>
                  <a:lnTo>
                    <a:pt x="402549" y="225243"/>
                  </a:lnTo>
                  <a:lnTo>
                    <a:pt x="450118" y="307972"/>
                  </a:lnTo>
                  <a:lnTo>
                    <a:pt x="450304" y="308290"/>
                  </a:lnTo>
                  <a:lnTo>
                    <a:pt x="450504" y="308600"/>
                  </a:lnTo>
                  <a:cubicBezTo>
                    <a:pt x="454980" y="314003"/>
                    <a:pt x="456303" y="321354"/>
                    <a:pt x="453992" y="327979"/>
                  </a:cubicBezTo>
                  <a:cubicBezTo>
                    <a:pt x="452036" y="331976"/>
                    <a:pt x="448283" y="334796"/>
                    <a:pt x="443900" y="335563"/>
                  </a:cubicBezTo>
                  <a:lnTo>
                    <a:pt x="400708" y="335563"/>
                  </a:lnTo>
                  <a:lnTo>
                    <a:pt x="400708" y="392094"/>
                  </a:lnTo>
                  <a:cubicBezTo>
                    <a:pt x="400658" y="429387"/>
                    <a:pt x="370439" y="459607"/>
                    <a:pt x="333146" y="459656"/>
                  </a:cubicBezTo>
                  <a:lnTo>
                    <a:pt x="285577" y="459656"/>
                  </a:lnTo>
                  <a:lnTo>
                    <a:pt x="285577" y="542385"/>
                  </a:lnTo>
                  <a:lnTo>
                    <a:pt x="95300" y="542385"/>
                  </a:lnTo>
                  <a:lnTo>
                    <a:pt x="95300" y="375052"/>
                  </a:lnTo>
                  <a:lnTo>
                    <a:pt x="89964" y="370915"/>
                  </a:lnTo>
                  <a:cubicBezTo>
                    <a:pt x="41920" y="333450"/>
                    <a:pt x="13861" y="275904"/>
                    <a:pt x="13929" y="214978"/>
                  </a:cubicBezTo>
                  <a:lnTo>
                    <a:pt x="13929" y="214702"/>
                  </a:ln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2" name="Freeform: Shape 21">
              <a:extLst>
                <a:ext uri="{FF2B5EF4-FFF2-40B4-BE49-F238E27FC236}">
                  <a16:creationId xmlns:a16="http://schemas.microsoft.com/office/drawing/2014/main" id="{374EE1E7-8741-8A03-B5B4-BA3F8CF2D77B}"/>
                </a:ext>
              </a:extLst>
            </p:cNvPr>
            <p:cNvSpPr/>
            <p:nvPr/>
          </p:nvSpPr>
          <p:spPr>
            <a:xfrm>
              <a:off x="1564307" y="3153069"/>
              <a:ext cx="44122" cy="20392"/>
            </a:xfrm>
            <a:custGeom>
              <a:avLst/>
              <a:gdLst>
                <a:gd name="connsiteX0" fmla="*/ 22061 w 44122"/>
                <a:gd name="connsiteY0" fmla="*/ 20393 h 20392"/>
                <a:gd name="connsiteX1" fmla="*/ 22061 w 44122"/>
                <a:gd name="connsiteY1" fmla="*/ 20393 h 20392"/>
                <a:gd name="connsiteX2" fmla="*/ 44122 w 44122"/>
                <a:gd name="connsiteY2" fmla="*/ 0 h 20392"/>
                <a:gd name="connsiteX3" fmla="*/ 0 w 44122"/>
                <a:gd name="connsiteY3" fmla="*/ 0 h 20392"/>
                <a:gd name="connsiteX4" fmla="*/ 22061 w 44122"/>
                <a:gd name="connsiteY4" fmla="*/ 20393 h 20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22" h="20392">
                  <a:moveTo>
                    <a:pt x="22061" y="20393"/>
                  </a:moveTo>
                  <a:lnTo>
                    <a:pt x="22061" y="20393"/>
                  </a:lnTo>
                  <a:cubicBezTo>
                    <a:pt x="33611" y="20395"/>
                    <a:pt x="43219" y="11514"/>
                    <a:pt x="44122" y="0"/>
                  </a:cubicBezTo>
                  <a:lnTo>
                    <a:pt x="0" y="0"/>
                  </a:lnTo>
                  <a:cubicBezTo>
                    <a:pt x="900" y="11515"/>
                    <a:pt x="10511" y="20399"/>
                    <a:pt x="22061" y="2039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3" name="Freeform: Shape 22">
              <a:extLst>
                <a:ext uri="{FF2B5EF4-FFF2-40B4-BE49-F238E27FC236}">
                  <a16:creationId xmlns:a16="http://schemas.microsoft.com/office/drawing/2014/main" id="{2C16E4BC-C57D-1D96-D6E9-A1DB6A8F850C}"/>
                </a:ext>
              </a:extLst>
            </p:cNvPr>
            <p:cNvSpPr/>
            <p:nvPr/>
          </p:nvSpPr>
          <p:spPr>
            <a:xfrm>
              <a:off x="1498130" y="2920167"/>
              <a:ext cx="176488" cy="184271"/>
            </a:xfrm>
            <a:custGeom>
              <a:avLst/>
              <a:gdLst>
                <a:gd name="connsiteX0" fmla="*/ 7 w 176488"/>
                <a:gd name="connsiteY0" fmla="*/ 91291 h 184271"/>
                <a:gd name="connsiteX1" fmla="*/ 6156 w 176488"/>
                <a:gd name="connsiteY1" fmla="*/ 121832 h 184271"/>
                <a:gd name="connsiteX2" fmla="*/ 21489 w 176488"/>
                <a:gd name="connsiteY2" fmla="*/ 146947 h 184271"/>
                <a:gd name="connsiteX3" fmla="*/ 42171 w 176488"/>
                <a:gd name="connsiteY3" fmla="*/ 180508 h 184271"/>
                <a:gd name="connsiteX4" fmla="*/ 48245 w 176488"/>
                <a:gd name="connsiteY4" fmla="*/ 184272 h 184271"/>
                <a:gd name="connsiteX5" fmla="*/ 128258 w 176488"/>
                <a:gd name="connsiteY5" fmla="*/ 184272 h 184271"/>
                <a:gd name="connsiteX6" fmla="*/ 134331 w 176488"/>
                <a:gd name="connsiteY6" fmla="*/ 180515 h 184271"/>
                <a:gd name="connsiteX7" fmla="*/ 155013 w 176488"/>
                <a:gd name="connsiteY7" fmla="*/ 146954 h 184271"/>
                <a:gd name="connsiteX8" fmla="*/ 170346 w 176488"/>
                <a:gd name="connsiteY8" fmla="*/ 121839 h 184271"/>
                <a:gd name="connsiteX9" fmla="*/ 176489 w 176488"/>
                <a:gd name="connsiteY9" fmla="*/ 91298 h 184271"/>
                <a:gd name="connsiteX10" fmla="*/ 176489 w 176488"/>
                <a:gd name="connsiteY10" fmla="*/ 88244 h 184271"/>
                <a:gd name="connsiteX11" fmla="*/ 88244 w 176488"/>
                <a:gd name="connsiteY11" fmla="*/ 0 h 184271"/>
                <a:gd name="connsiteX12" fmla="*/ 0 w 176488"/>
                <a:gd name="connsiteY12" fmla="*/ 88244 h 184271"/>
                <a:gd name="connsiteX13" fmla="*/ 88251 w 176488"/>
                <a:gd name="connsiteY13" fmla="*/ 14802 h 184271"/>
                <a:gd name="connsiteX14" fmla="*/ 162707 w 176488"/>
                <a:gd name="connsiteY14" fmla="*/ 88237 h 184271"/>
                <a:gd name="connsiteX15" fmla="*/ 162707 w 176488"/>
                <a:gd name="connsiteY15" fmla="*/ 91064 h 184271"/>
                <a:gd name="connsiteX16" fmla="*/ 157495 w 176488"/>
                <a:gd name="connsiteY16" fmla="*/ 116841 h 184271"/>
                <a:gd name="connsiteX17" fmla="*/ 144707 w 176488"/>
                <a:gd name="connsiteY17" fmla="*/ 137771 h 184271"/>
                <a:gd name="connsiteX18" fmla="*/ 144445 w 176488"/>
                <a:gd name="connsiteY18" fmla="*/ 138068 h 184271"/>
                <a:gd name="connsiteX19" fmla="*/ 144204 w 176488"/>
                <a:gd name="connsiteY19" fmla="*/ 138371 h 184271"/>
                <a:gd name="connsiteX20" fmla="*/ 123852 w 176488"/>
                <a:gd name="connsiteY20" fmla="*/ 170463 h 184271"/>
                <a:gd name="connsiteX21" fmla="*/ 52616 w 176488"/>
                <a:gd name="connsiteY21" fmla="*/ 170463 h 184271"/>
                <a:gd name="connsiteX22" fmla="*/ 32264 w 176488"/>
                <a:gd name="connsiteY22" fmla="*/ 138371 h 184271"/>
                <a:gd name="connsiteX23" fmla="*/ 32023 w 176488"/>
                <a:gd name="connsiteY23" fmla="*/ 138068 h 184271"/>
                <a:gd name="connsiteX24" fmla="*/ 31796 w 176488"/>
                <a:gd name="connsiteY24" fmla="*/ 137771 h 184271"/>
                <a:gd name="connsiteX25" fmla="*/ 19028 w 176488"/>
                <a:gd name="connsiteY25" fmla="*/ 116882 h 184271"/>
                <a:gd name="connsiteX26" fmla="*/ 13795 w 176488"/>
                <a:gd name="connsiteY26" fmla="*/ 91036 h 184271"/>
                <a:gd name="connsiteX27" fmla="*/ 13795 w 176488"/>
                <a:gd name="connsiteY27" fmla="*/ 88465 h 184271"/>
                <a:gd name="connsiteX28" fmla="*/ 88244 w 176488"/>
                <a:gd name="connsiteY28" fmla="*/ 14802 h 184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6488" h="184271">
                  <a:moveTo>
                    <a:pt x="7" y="91291"/>
                  </a:moveTo>
                  <a:cubicBezTo>
                    <a:pt x="336" y="101744"/>
                    <a:pt x="2415" y="112067"/>
                    <a:pt x="6156" y="121832"/>
                  </a:cubicBezTo>
                  <a:cubicBezTo>
                    <a:pt x="9728" y="131052"/>
                    <a:pt x="14920" y="139558"/>
                    <a:pt x="21489" y="146947"/>
                  </a:cubicBezTo>
                  <a:cubicBezTo>
                    <a:pt x="29667" y="157291"/>
                    <a:pt x="36608" y="168553"/>
                    <a:pt x="42171" y="180508"/>
                  </a:cubicBezTo>
                  <a:cubicBezTo>
                    <a:pt x="43317" y="182814"/>
                    <a:pt x="45670" y="184271"/>
                    <a:pt x="48245" y="184272"/>
                  </a:cubicBezTo>
                  <a:lnTo>
                    <a:pt x="128258" y="184272"/>
                  </a:lnTo>
                  <a:cubicBezTo>
                    <a:pt x="130831" y="184273"/>
                    <a:pt x="133183" y="182818"/>
                    <a:pt x="134331" y="180515"/>
                  </a:cubicBezTo>
                  <a:cubicBezTo>
                    <a:pt x="139893" y="168559"/>
                    <a:pt x="146834" y="157296"/>
                    <a:pt x="155013" y="146954"/>
                  </a:cubicBezTo>
                  <a:cubicBezTo>
                    <a:pt x="161577" y="139561"/>
                    <a:pt x="166769" y="131056"/>
                    <a:pt x="170346" y="121839"/>
                  </a:cubicBezTo>
                  <a:cubicBezTo>
                    <a:pt x="174083" y="112072"/>
                    <a:pt x="176158" y="101750"/>
                    <a:pt x="176489" y="91298"/>
                  </a:cubicBezTo>
                  <a:lnTo>
                    <a:pt x="176489" y="88244"/>
                  </a:lnTo>
                  <a:cubicBezTo>
                    <a:pt x="176489" y="39509"/>
                    <a:pt x="136980" y="0"/>
                    <a:pt x="88244" y="0"/>
                  </a:cubicBezTo>
                  <a:cubicBezTo>
                    <a:pt x="39509" y="0"/>
                    <a:pt x="0" y="39509"/>
                    <a:pt x="0" y="88244"/>
                  </a:cubicBezTo>
                  <a:close/>
                  <a:moveTo>
                    <a:pt x="88251" y="14802"/>
                  </a:moveTo>
                  <a:cubicBezTo>
                    <a:pt x="128951" y="14861"/>
                    <a:pt x="162087" y="47542"/>
                    <a:pt x="162707" y="88237"/>
                  </a:cubicBezTo>
                  <a:lnTo>
                    <a:pt x="162707" y="91064"/>
                  </a:lnTo>
                  <a:cubicBezTo>
                    <a:pt x="162409" y="99886"/>
                    <a:pt x="160648" y="108596"/>
                    <a:pt x="157495" y="116841"/>
                  </a:cubicBezTo>
                  <a:cubicBezTo>
                    <a:pt x="154516" y="124526"/>
                    <a:pt x="150186" y="131614"/>
                    <a:pt x="144707" y="137771"/>
                  </a:cubicBezTo>
                  <a:lnTo>
                    <a:pt x="144445" y="138068"/>
                  </a:lnTo>
                  <a:lnTo>
                    <a:pt x="144204" y="138371"/>
                  </a:lnTo>
                  <a:cubicBezTo>
                    <a:pt x="136326" y="148334"/>
                    <a:pt x="129505" y="159089"/>
                    <a:pt x="123852" y="170463"/>
                  </a:cubicBezTo>
                  <a:lnTo>
                    <a:pt x="52616" y="170463"/>
                  </a:lnTo>
                  <a:cubicBezTo>
                    <a:pt x="46962" y="159089"/>
                    <a:pt x="40142" y="148334"/>
                    <a:pt x="32264" y="138371"/>
                  </a:cubicBezTo>
                  <a:lnTo>
                    <a:pt x="32023" y="138068"/>
                  </a:lnTo>
                  <a:lnTo>
                    <a:pt x="31796" y="137771"/>
                  </a:lnTo>
                  <a:cubicBezTo>
                    <a:pt x="26328" y="131625"/>
                    <a:pt x="22005" y="124551"/>
                    <a:pt x="19028" y="116882"/>
                  </a:cubicBezTo>
                  <a:cubicBezTo>
                    <a:pt x="15865" y="108616"/>
                    <a:pt x="14097" y="99882"/>
                    <a:pt x="13795" y="91036"/>
                  </a:cubicBezTo>
                  <a:lnTo>
                    <a:pt x="13795" y="88465"/>
                  </a:lnTo>
                  <a:cubicBezTo>
                    <a:pt x="14318" y="47694"/>
                    <a:pt x="47471" y="14893"/>
                    <a:pt x="88244" y="14802"/>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 name="Freeform: Shape 23">
              <a:extLst>
                <a:ext uri="{FF2B5EF4-FFF2-40B4-BE49-F238E27FC236}">
                  <a16:creationId xmlns:a16="http://schemas.microsoft.com/office/drawing/2014/main" id="{F89FED00-B13A-4217-592D-C904438D2A2A}"/>
                </a:ext>
              </a:extLst>
            </p:cNvPr>
            <p:cNvSpPr/>
            <p:nvPr/>
          </p:nvSpPr>
          <p:spPr>
            <a:xfrm>
              <a:off x="1547196" y="3121984"/>
              <a:ext cx="79743" cy="13788"/>
            </a:xfrm>
            <a:custGeom>
              <a:avLst/>
              <a:gdLst>
                <a:gd name="connsiteX0" fmla="*/ 72850 w 79743"/>
                <a:gd name="connsiteY0" fmla="*/ 0 h 13788"/>
                <a:gd name="connsiteX1" fmla="*/ 6894 w 79743"/>
                <a:gd name="connsiteY1" fmla="*/ 0 h 13788"/>
                <a:gd name="connsiteX2" fmla="*/ 0 w 79743"/>
                <a:gd name="connsiteY2" fmla="*/ 6894 h 13788"/>
                <a:gd name="connsiteX3" fmla="*/ 6894 w 79743"/>
                <a:gd name="connsiteY3" fmla="*/ 13788 h 13788"/>
                <a:gd name="connsiteX4" fmla="*/ 72850 w 79743"/>
                <a:gd name="connsiteY4" fmla="*/ 13788 h 13788"/>
                <a:gd name="connsiteX5" fmla="*/ 79744 w 79743"/>
                <a:gd name="connsiteY5" fmla="*/ 6894 h 13788"/>
                <a:gd name="connsiteX6" fmla="*/ 72850 w 79743"/>
                <a:gd name="connsiteY6" fmla="*/ 0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43" h="13788">
                  <a:moveTo>
                    <a:pt x="72850" y="0"/>
                  </a:moveTo>
                  <a:lnTo>
                    <a:pt x="6894" y="0"/>
                  </a:lnTo>
                  <a:cubicBezTo>
                    <a:pt x="3086" y="0"/>
                    <a:pt x="0" y="3086"/>
                    <a:pt x="0" y="6894"/>
                  </a:cubicBezTo>
                  <a:cubicBezTo>
                    <a:pt x="0" y="10702"/>
                    <a:pt x="3086" y="13788"/>
                    <a:pt x="6894" y="13788"/>
                  </a:cubicBezTo>
                  <a:lnTo>
                    <a:pt x="72850" y="13788"/>
                  </a:lnTo>
                  <a:cubicBezTo>
                    <a:pt x="76657" y="13788"/>
                    <a:pt x="79744" y="10702"/>
                    <a:pt x="79744" y="6894"/>
                  </a:cubicBezTo>
                  <a:cubicBezTo>
                    <a:pt x="79744" y="3086"/>
                    <a:pt x="76657" y="0"/>
                    <a:pt x="72850" y="0"/>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5" name="Freeform: Shape 24">
              <a:extLst>
                <a:ext uri="{FF2B5EF4-FFF2-40B4-BE49-F238E27FC236}">
                  <a16:creationId xmlns:a16="http://schemas.microsoft.com/office/drawing/2014/main" id="{65C7F6C2-915D-A3EC-AEC4-687180376378}"/>
                </a:ext>
              </a:extLst>
            </p:cNvPr>
            <p:cNvSpPr/>
            <p:nvPr/>
          </p:nvSpPr>
          <p:spPr>
            <a:xfrm>
              <a:off x="1687573" y="3000876"/>
              <a:ext cx="40295" cy="13788"/>
            </a:xfrm>
            <a:custGeom>
              <a:avLst/>
              <a:gdLst>
                <a:gd name="connsiteX0" fmla="*/ 6894 w 40295"/>
                <a:gd name="connsiteY0" fmla="*/ 13788 h 13788"/>
                <a:gd name="connsiteX1" fmla="*/ 33402 w 40295"/>
                <a:gd name="connsiteY1" fmla="*/ 13788 h 13788"/>
                <a:gd name="connsiteX2" fmla="*/ 40296 w 40295"/>
                <a:gd name="connsiteY2" fmla="*/ 6894 h 13788"/>
                <a:gd name="connsiteX3" fmla="*/ 33402 w 40295"/>
                <a:gd name="connsiteY3" fmla="*/ 0 h 13788"/>
                <a:gd name="connsiteX4" fmla="*/ 6894 w 40295"/>
                <a:gd name="connsiteY4" fmla="*/ 0 h 13788"/>
                <a:gd name="connsiteX5" fmla="*/ 0 w 40295"/>
                <a:gd name="connsiteY5" fmla="*/ 6894 h 13788"/>
                <a:gd name="connsiteX6" fmla="*/ 6894 w 40295"/>
                <a:gd name="connsiteY6" fmla="*/ 13788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95" h="13788">
                  <a:moveTo>
                    <a:pt x="6894" y="13788"/>
                  </a:moveTo>
                  <a:lnTo>
                    <a:pt x="33402" y="13788"/>
                  </a:lnTo>
                  <a:cubicBezTo>
                    <a:pt x="37209" y="13788"/>
                    <a:pt x="40296" y="10702"/>
                    <a:pt x="40296" y="6894"/>
                  </a:cubicBezTo>
                  <a:cubicBezTo>
                    <a:pt x="40296" y="3086"/>
                    <a:pt x="37209" y="0"/>
                    <a:pt x="33402" y="0"/>
                  </a:cubicBezTo>
                  <a:lnTo>
                    <a:pt x="6894" y="0"/>
                  </a:lnTo>
                  <a:cubicBezTo>
                    <a:pt x="3086" y="0"/>
                    <a:pt x="0" y="3086"/>
                    <a:pt x="0" y="6894"/>
                  </a:cubicBezTo>
                  <a:cubicBezTo>
                    <a:pt x="0" y="10702"/>
                    <a:pt x="3086" y="13788"/>
                    <a:pt x="6894" y="13788"/>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6" name="Freeform: Shape 25">
              <a:extLst>
                <a:ext uri="{FF2B5EF4-FFF2-40B4-BE49-F238E27FC236}">
                  <a16:creationId xmlns:a16="http://schemas.microsoft.com/office/drawing/2014/main" id="{808C5C29-9524-2F2F-9B72-26C767FB49FD}"/>
                </a:ext>
              </a:extLst>
            </p:cNvPr>
            <p:cNvSpPr/>
            <p:nvPr/>
          </p:nvSpPr>
          <p:spPr>
            <a:xfrm>
              <a:off x="1444894" y="3000876"/>
              <a:ext cx="40295" cy="13788"/>
            </a:xfrm>
            <a:custGeom>
              <a:avLst/>
              <a:gdLst>
                <a:gd name="connsiteX0" fmla="*/ 6894 w 40295"/>
                <a:gd name="connsiteY0" fmla="*/ 13788 h 13788"/>
                <a:gd name="connsiteX1" fmla="*/ 33402 w 40295"/>
                <a:gd name="connsiteY1" fmla="*/ 13788 h 13788"/>
                <a:gd name="connsiteX2" fmla="*/ 40296 w 40295"/>
                <a:gd name="connsiteY2" fmla="*/ 6894 h 13788"/>
                <a:gd name="connsiteX3" fmla="*/ 33402 w 40295"/>
                <a:gd name="connsiteY3" fmla="*/ 0 h 13788"/>
                <a:gd name="connsiteX4" fmla="*/ 6894 w 40295"/>
                <a:gd name="connsiteY4" fmla="*/ 0 h 13788"/>
                <a:gd name="connsiteX5" fmla="*/ 0 w 40295"/>
                <a:gd name="connsiteY5" fmla="*/ 6894 h 13788"/>
                <a:gd name="connsiteX6" fmla="*/ 6894 w 40295"/>
                <a:gd name="connsiteY6" fmla="*/ 13788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95" h="13788">
                  <a:moveTo>
                    <a:pt x="6894" y="13788"/>
                  </a:moveTo>
                  <a:lnTo>
                    <a:pt x="33402" y="13788"/>
                  </a:lnTo>
                  <a:cubicBezTo>
                    <a:pt x="37209" y="13788"/>
                    <a:pt x="40296" y="10702"/>
                    <a:pt x="40296" y="6894"/>
                  </a:cubicBezTo>
                  <a:cubicBezTo>
                    <a:pt x="40296" y="3086"/>
                    <a:pt x="37209" y="0"/>
                    <a:pt x="33402" y="0"/>
                  </a:cubicBezTo>
                  <a:lnTo>
                    <a:pt x="6894" y="0"/>
                  </a:lnTo>
                  <a:cubicBezTo>
                    <a:pt x="3086" y="0"/>
                    <a:pt x="0" y="3086"/>
                    <a:pt x="0" y="6894"/>
                  </a:cubicBezTo>
                  <a:cubicBezTo>
                    <a:pt x="0" y="10702"/>
                    <a:pt x="3086" y="13788"/>
                    <a:pt x="6894" y="13788"/>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7" name="Freeform: Shape 26">
              <a:extLst>
                <a:ext uri="{FF2B5EF4-FFF2-40B4-BE49-F238E27FC236}">
                  <a16:creationId xmlns:a16="http://schemas.microsoft.com/office/drawing/2014/main" id="{96DB699C-CCF4-5DD1-A6AE-7310770E4F26}"/>
                </a:ext>
              </a:extLst>
            </p:cNvPr>
            <p:cNvSpPr/>
            <p:nvPr/>
          </p:nvSpPr>
          <p:spPr>
            <a:xfrm>
              <a:off x="1656000" y="3077374"/>
              <a:ext cx="32363" cy="32370"/>
            </a:xfrm>
            <a:custGeom>
              <a:avLst/>
              <a:gdLst>
                <a:gd name="connsiteX0" fmla="*/ 11684 w 32363"/>
                <a:gd name="connsiteY0" fmla="*/ 1935 h 32370"/>
                <a:gd name="connsiteX1" fmla="*/ 1935 w 32363"/>
                <a:gd name="connsiteY1" fmla="*/ 2105 h 32370"/>
                <a:gd name="connsiteX2" fmla="*/ 1935 w 32363"/>
                <a:gd name="connsiteY2" fmla="*/ 11684 h 32370"/>
                <a:gd name="connsiteX3" fmla="*/ 20680 w 32363"/>
                <a:gd name="connsiteY3" fmla="*/ 30435 h 32370"/>
                <a:gd name="connsiteX4" fmla="*/ 30429 w 32363"/>
                <a:gd name="connsiteY4" fmla="*/ 30266 h 32370"/>
                <a:gd name="connsiteX5" fmla="*/ 30429 w 32363"/>
                <a:gd name="connsiteY5" fmla="*/ 20687 h 32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63" h="32370">
                  <a:moveTo>
                    <a:pt x="11684" y="1935"/>
                  </a:moveTo>
                  <a:cubicBezTo>
                    <a:pt x="8945" y="-710"/>
                    <a:pt x="4581" y="-634"/>
                    <a:pt x="1935" y="2105"/>
                  </a:cubicBezTo>
                  <a:cubicBezTo>
                    <a:pt x="-645" y="4776"/>
                    <a:pt x="-645" y="9012"/>
                    <a:pt x="1935" y="11684"/>
                  </a:cubicBezTo>
                  <a:lnTo>
                    <a:pt x="20680" y="30435"/>
                  </a:lnTo>
                  <a:cubicBezTo>
                    <a:pt x="23419" y="33081"/>
                    <a:pt x="27783" y="33005"/>
                    <a:pt x="30429" y="30266"/>
                  </a:cubicBezTo>
                  <a:cubicBezTo>
                    <a:pt x="33009" y="27594"/>
                    <a:pt x="33009" y="23359"/>
                    <a:pt x="30429" y="20687"/>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8" name="Freeform: Shape 27">
              <a:extLst>
                <a:ext uri="{FF2B5EF4-FFF2-40B4-BE49-F238E27FC236}">
                  <a16:creationId xmlns:a16="http://schemas.microsoft.com/office/drawing/2014/main" id="{7EF35402-85C9-CAE3-F12C-BB7685127F99}"/>
                </a:ext>
              </a:extLst>
            </p:cNvPr>
            <p:cNvSpPr/>
            <p:nvPr/>
          </p:nvSpPr>
          <p:spPr>
            <a:xfrm>
              <a:off x="1484230" y="2905618"/>
              <a:ext cx="32619" cy="32622"/>
            </a:xfrm>
            <a:custGeom>
              <a:avLst/>
              <a:gdLst>
                <a:gd name="connsiteX0" fmla="*/ 20850 w 32619"/>
                <a:gd name="connsiteY0" fmla="*/ 30605 h 32622"/>
                <a:gd name="connsiteX1" fmla="*/ 30602 w 32619"/>
                <a:gd name="connsiteY1" fmla="*/ 30602 h 32622"/>
                <a:gd name="connsiteX2" fmla="*/ 30598 w 32619"/>
                <a:gd name="connsiteY2" fmla="*/ 20850 h 32622"/>
                <a:gd name="connsiteX3" fmla="*/ 11853 w 32619"/>
                <a:gd name="connsiteY3" fmla="*/ 2105 h 32622"/>
                <a:gd name="connsiteX4" fmla="*/ 2105 w 32619"/>
                <a:gd name="connsiteY4" fmla="*/ 1935 h 32622"/>
                <a:gd name="connsiteX5" fmla="*/ 1935 w 32619"/>
                <a:gd name="connsiteY5" fmla="*/ 11684 h 32622"/>
                <a:gd name="connsiteX6" fmla="*/ 2105 w 32619"/>
                <a:gd name="connsiteY6" fmla="*/ 11853 h 3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619" h="32622">
                  <a:moveTo>
                    <a:pt x="20850" y="30605"/>
                  </a:moveTo>
                  <a:cubicBezTo>
                    <a:pt x="23543" y="33297"/>
                    <a:pt x="27910" y="33295"/>
                    <a:pt x="30602" y="30602"/>
                  </a:cubicBezTo>
                  <a:cubicBezTo>
                    <a:pt x="33294" y="27908"/>
                    <a:pt x="33292" y="23542"/>
                    <a:pt x="30598" y="20850"/>
                  </a:cubicBezTo>
                  <a:lnTo>
                    <a:pt x="11853" y="2105"/>
                  </a:lnTo>
                  <a:cubicBezTo>
                    <a:pt x="9208" y="-634"/>
                    <a:pt x="4844" y="-710"/>
                    <a:pt x="2105" y="1935"/>
                  </a:cubicBezTo>
                  <a:cubicBezTo>
                    <a:pt x="-634" y="4581"/>
                    <a:pt x="-710" y="8945"/>
                    <a:pt x="1935" y="11684"/>
                  </a:cubicBezTo>
                  <a:cubicBezTo>
                    <a:pt x="1991" y="11742"/>
                    <a:pt x="2048" y="11798"/>
                    <a:pt x="2105" y="1185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9" name="Freeform: Shape 28">
              <a:extLst>
                <a:ext uri="{FF2B5EF4-FFF2-40B4-BE49-F238E27FC236}">
                  <a16:creationId xmlns:a16="http://schemas.microsoft.com/office/drawing/2014/main" id="{B00B58CA-5A0C-11EC-D2E3-808574640178}"/>
                </a:ext>
              </a:extLst>
            </p:cNvPr>
            <p:cNvSpPr/>
            <p:nvPr/>
          </p:nvSpPr>
          <p:spPr>
            <a:xfrm>
              <a:off x="1484230" y="3077374"/>
              <a:ext cx="32533" cy="32540"/>
            </a:xfrm>
            <a:custGeom>
              <a:avLst/>
              <a:gdLst>
                <a:gd name="connsiteX0" fmla="*/ 20850 w 32533"/>
                <a:gd name="connsiteY0" fmla="*/ 1935 h 32540"/>
                <a:gd name="connsiteX1" fmla="*/ 2105 w 32533"/>
                <a:gd name="connsiteY1" fmla="*/ 20687 h 32540"/>
                <a:gd name="connsiteX2" fmla="*/ 1935 w 32533"/>
                <a:gd name="connsiteY2" fmla="*/ 30435 h 32540"/>
                <a:gd name="connsiteX3" fmla="*/ 11684 w 32533"/>
                <a:gd name="connsiteY3" fmla="*/ 30605 h 32540"/>
                <a:gd name="connsiteX4" fmla="*/ 11853 w 32533"/>
                <a:gd name="connsiteY4" fmla="*/ 30435 h 32540"/>
                <a:gd name="connsiteX5" fmla="*/ 30598 w 32533"/>
                <a:gd name="connsiteY5" fmla="*/ 11684 h 32540"/>
                <a:gd name="connsiteX6" fmla="*/ 30429 w 32533"/>
                <a:gd name="connsiteY6" fmla="*/ 1935 h 32540"/>
                <a:gd name="connsiteX7" fmla="*/ 20850 w 32533"/>
                <a:gd name="connsiteY7" fmla="*/ 1935 h 3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33" h="32540">
                  <a:moveTo>
                    <a:pt x="20850" y="1935"/>
                  </a:moveTo>
                  <a:lnTo>
                    <a:pt x="2105" y="20687"/>
                  </a:lnTo>
                  <a:cubicBezTo>
                    <a:pt x="-634" y="23333"/>
                    <a:pt x="-710" y="27696"/>
                    <a:pt x="1935" y="30435"/>
                  </a:cubicBezTo>
                  <a:cubicBezTo>
                    <a:pt x="4581" y="33175"/>
                    <a:pt x="8945" y="33250"/>
                    <a:pt x="11684" y="30605"/>
                  </a:cubicBezTo>
                  <a:cubicBezTo>
                    <a:pt x="11742" y="30549"/>
                    <a:pt x="11798" y="30493"/>
                    <a:pt x="11853" y="30435"/>
                  </a:cubicBezTo>
                  <a:lnTo>
                    <a:pt x="30598" y="11684"/>
                  </a:lnTo>
                  <a:cubicBezTo>
                    <a:pt x="33243" y="8945"/>
                    <a:pt x="33168" y="4581"/>
                    <a:pt x="30429" y="1935"/>
                  </a:cubicBezTo>
                  <a:cubicBezTo>
                    <a:pt x="27757" y="-645"/>
                    <a:pt x="23521" y="-645"/>
                    <a:pt x="20850" y="1935"/>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0" name="Freeform: Shape 29">
              <a:extLst>
                <a:ext uri="{FF2B5EF4-FFF2-40B4-BE49-F238E27FC236}">
                  <a16:creationId xmlns:a16="http://schemas.microsoft.com/office/drawing/2014/main" id="{466637CB-3362-5BFF-1B2C-A927FF3A3742}"/>
                </a:ext>
              </a:extLst>
            </p:cNvPr>
            <p:cNvSpPr/>
            <p:nvPr/>
          </p:nvSpPr>
          <p:spPr>
            <a:xfrm>
              <a:off x="1655910" y="2905787"/>
              <a:ext cx="32453" cy="32455"/>
            </a:xfrm>
            <a:custGeom>
              <a:avLst/>
              <a:gdLst>
                <a:gd name="connsiteX0" fmla="*/ 6899 w 32453"/>
                <a:gd name="connsiteY0" fmla="*/ 32455 h 32455"/>
                <a:gd name="connsiteX1" fmla="*/ 11774 w 32453"/>
                <a:gd name="connsiteY1" fmla="*/ 30435 h 32455"/>
                <a:gd name="connsiteX2" fmla="*/ 30519 w 32453"/>
                <a:gd name="connsiteY2" fmla="*/ 11684 h 32455"/>
                <a:gd name="connsiteX3" fmla="*/ 30349 w 32453"/>
                <a:gd name="connsiteY3" fmla="*/ 1935 h 32455"/>
                <a:gd name="connsiteX4" fmla="*/ 20770 w 32453"/>
                <a:gd name="connsiteY4" fmla="*/ 1935 h 32455"/>
                <a:gd name="connsiteX5" fmla="*/ 2025 w 32453"/>
                <a:gd name="connsiteY5" fmla="*/ 20680 h 32455"/>
                <a:gd name="connsiteX6" fmla="*/ 2013 w 32453"/>
                <a:gd name="connsiteY6" fmla="*/ 30430 h 32455"/>
                <a:gd name="connsiteX7" fmla="*/ 6899 w 32453"/>
                <a:gd name="connsiteY7" fmla="*/ 32455 h 3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53" h="32455">
                  <a:moveTo>
                    <a:pt x="6899" y="32455"/>
                  </a:moveTo>
                  <a:cubicBezTo>
                    <a:pt x="8728" y="32455"/>
                    <a:pt x="10481" y="31729"/>
                    <a:pt x="11774" y="30435"/>
                  </a:cubicBezTo>
                  <a:lnTo>
                    <a:pt x="30519" y="11684"/>
                  </a:lnTo>
                  <a:cubicBezTo>
                    <a:pt x="33164" y="8945"/>
                    <a:pt x="33088" y="4581"/>
                    <a:pt x="30349" y="1935"/>
                  </a:cubicBezTo>
                  <a:cubicBezTo>
                    <a:pt x="27678" y="-645"/>
                    <a:pt x="23442" y="-645"/>
                    <a:pt x="20770" y="1935"/>
                  </a:cubicBezTo>
                  <a:lnTo>
                    <a:pt x="2025" y="20680"/>
                  </a:lnTo>
                  <a:cubicBezTo>
                    <a:pt x="-670" y="23369"/>
                    <a:pt x="-676" y="27734"/>
                    <a:pt x="2013" y="30430"/>
                  </a:cubicBezTo>
                  <a:cubicBezTo>
                    <a:pt x="3308" y="31728"/>
                    <a:pt x="5066" y="32457"/>
                    <a:pt x="6899" y="32455"/>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1" name="Freeform: Shape 30">
              <a:extLst>
                <a:ext uri="{FF2B5EF4-FFF2-40B4-BE49-F238E27FC236}">
                  <a16:creationId xmlns:a16="http://schemas.microsoft.com/office/drawing/2014/main" id="{6986269C-63D5-3097-0B5E-78CF6AC4B763}"/>
                </a:ext>
              </a:extLst>
            </p:cNvPr>
            <p:cNvSpPr/>
            <p:nvPr/>
          </p:nvSpPr>
          <p:spPr>
            <a:xfrm>
              <a:off x="1579487" y="2866282"/>
              <a:ext cx="13788" cy="40302"/>
            </a:xfrm>
            <a:custGeom>
              <a:avLst/>
              <a:gdLst>
                <a:gd name="connsiteX0" fmla="*/ 6894 w 13788"/>
                <a:gd name="connsiteY0" fmla="*/ 40303 h 40302"/>
                <a:gd name="connsiteX1" fmla="*/ 13788 w 13788"/>
                <a:gd name="connsiteY1" fmla="*/ 33409 h 40302"/>
                <a:gd name="connsiteX2" fmla="*/ 13788 w 13788"/>
                <a:gd name="connsiteY2" fmla="*/ 6894 h 40302"/>
                <a:gd name="connsiteX3" fmla="*/ 6894 w 13788"/>
                <a:gd name="connsiteY3" fmla="*/ 0 h 40302"/>
                <a:gd name="connsiteX4" fmla="*/ 0 w 13788"/>
                <a:gd name="connsiteY4" fmla="*/ 6894 h 40302"/>
                <a:gd name="connsiteX5" fmla="*/ 0 w 13788"/>
                <a:gd name="connsiteY5" fmla="*/ 33409 h 40302"/>
                <a:gd name="connsiteX6" fmla="*/ 6894 w 13788"/>
                <a:gd name="connsiteY6" fmla="*/ 40303 h 40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88" h="40302">
                  <a:moveTo>
                    <a:pt x="6894" y="40303"/>
                  </a:moveTo>
                  <a:cubicBezTo>
                    <a:pt x="10702" y="40303"/>
                    <a:pt x="13788" y="37216"/>
                    <a:pt x="13788" y="33409"/>
                  </a:cubicBezTo>
                  <a:lnTo>
                    <a:pt x="13788" y="6894"/>
                  </a:lnTo>
                  <a:cubicBezTo>
                    <a:pt x="13788" y="3086"/>
                    <a:pt x="10702" y="0"/>
                    <a:pt x="6894" y="0"/>
                  </a:cubicBezTo>
                  <a:cubicBezTo>
                    <a:pt x="3086" y="0"/>
                    <a:pt x="0" y="3086"/>
                    <a:pt x="0" y="6894"/>
                  </a:cubicBezTo>
                  <a:lnTo>
                    <a:pt x="0" y="33409"/>
                  </a:lnTo>
                  <a:cubicBezTo>
                    <a:pt x="0" y="37216"/>
                    <a:pt x="3086" y="40303"/>
                    <a:pt x="6894" y="4030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32" name="Graphic 7" descr="Good Idea outline">
            <a:extLst>
              <a:ext uri="{FF2B5EF4-FFF2-40B4-BE49-F238E27FC236}">
                <a16:creationId xmlns:a16="http://schemas.microsoft.com/office/drawing/2014/main" id="{DE988E74-B0B8-0E96-896E-376B8FBE7986}"/>
              </a:ext>
            </a:extLst>
          </p:cNvPr>
          <p:cNvGrpSpPr/>
          <p:nvPr/>
        </p:nvGrpSpPr>
        <p:grpSpPr>
          <a:xfrm>
            <a:off x="1393761" y="2284294"/>
            <a:ext cx="481174" cy="509988"/>
            <a:chOff x="1387946" y="2829296"/>
            <a:chExt cx="469007" cy="556276"/>
          </a:xfrm>
          <a:solidFill>
            <a:srgbClr val="D32E11"/>
          </a:solidFill>
        </p:grpSpPr>
        <p:sp>
          <p:nvSpPr>
            <p:cNvPr id="33" name="Freeform: Shape 32">
              <a:extLst>
                <a:ext uri="{FF2B5EF4-FFF2-40B4-BE49-F238E27FC236}">
                  <a16:creationId xmlns:a16="http://schemas.microsoft.com/office/drawing/2014/main" id="{0B33C5D4-6A52-E2F2-BA4A-66222FF0EDE8}"/>
                </a:ext>
              </a:extLst>
            </p:cNvPr>
            <p:cNvSpPr/>
            <p:nvPr/>
          </p:nvSpPr>
          <p:spPr>
            <a:xfrm>
              <a:off x="1387946" y="2829296"/>
              <a:ext cx="469007" cy="556276"/>
            </a:xfrm>
            <a:custGeom>
              <a:avLst/>
              <a:gdLst>
                <a:gd name="connsiteX0" fmla="*/ 81491 w 469007"/>
                <a:gd name="connsiteY0" fmla="*/ 381808 h 556276"/>
                <a:gd name="connsiteX1" fmla="*/ 81491 w 469007"/>
                <a:gd name="connsiteY1" fmla="*/ 556277 h 556276"/>
                <a:gd name="connsiteX2" fmla="*/ 299344 w 469007"/>
                <a:gd name="connsiteY2" fmla="*/ 556277 h 556276"/>
                <a:gd name="connsiteX3" fmla="*/ 299344 w 469007"/>
                <a:gd name="connsiteY3" fmla="*/ 473548 h 556276"/>
                <a:gd name="connsiteX4" fmla="*/ 333125 w 469007"/>
                <a:gd name="connsiteY4" fmla="*/ 473548 h 556276"/>
                <a:gd name="connsiteX5" fmla="*/ 414476 w 469007"/>
                <a:gd name="connsiteY5" fmla="*/ 392198 h 556276"/>
                <a:gd name="connsiteX6" fmla="*/ 414476 w 469007"/>
                <a:gd name="connsiteY6" fmla="*/ 390819 h 556276"/>
                <a:gd name="connsiteX7" fmla="*/ 414476 w 469007"/>
                <a:gd name="connsiteY7" fmla="*/ 349454 h 556276"/>
                <a:gd name="connsiteX8" fmla="*/ 444810 w 469007"/>
                <a:gd name="connsiteY8" fmla="*/ 349454 h 556276"/>
                <a:gd name="connsiteX9" fmla="*/ 462045 w 469007"/>
                <a:gd name="connsiteY9" fmla="*/ 301196 h 556276"/>
                <a:gd name="connsiteX10" fmla="*/ 414476 w 469007"/>
                <a:gd name="connsiteY10" fmla="*/ 218467 h 556276"/>
                <a:gd name="connsiteX11" fmla="*/ 414476 w 469007"/>
                <a:gd name="connsiteY11" fmla="*/ 215020 h 556276"/>
                <a:gd name="connsiteX12" fmla="*/ 214946 w 469007"/>
                <a:gd name="connsiteY12" fmla="*/ 140 h 556276"/>
                <a:gd name="connsiteX13" fmla="*/ 214878 w 469007"/>
                <a:gd name="connsiteY13" fmla="*/ 138 h 556276"/>
                <a:gd name="connsiteX14" fmla="*/ 207184 w 469007"/>
                <a:gd name="connsiteY14" fmla="*/ 0 h 556276"/>
                <a:gd name="connsiteX15" fmla="*/ 141 w 469007"/>
                <a:gd name="connsiteY15" fmla="*/ 199804 h 556276"/>
                <a:gd name="connsiteX16" fmla="*/ 141 w 469007"/>
                <a:gd name="connsiteY16" fmla="*/ 214923 h 556276"/>
                <a:gd name="connsiteX17" fmla="*/ 81491 w 469007"/>
                <a:gd name="connsiteY17" fmla="*/ 381808 h 556276"/>
                <a:gd name="connsiteX18" fmla="*/ 13888 w 469007"/>
                <a:gd name="connsiteY18" fmla="*/ 214420 h 556276"/>
                <a:gd name="connsiteX19" fmla="*/ 13888 w 469007"/>
                <a:gd name="connsiteY19" fmla="*/ 200301 h 556276"/>
                <a:gd name="connsiteX20" fmla="*/ 207184 w 469007"/>
                <a:gd name="connsiteY20" fmla="*/ 13788 h 556276"/>
                <a:gd name="connsiteX21" fmla="*/ 214375 w 469007"/>
                <a:gd name="connsiteY21" fmla="*/ 13919 h 556276"/>
                <a:gd name="connsiteX22" fmla="*/ 400715 w 469007"/>
                <a:gd name="connsiteY22" fmla="*/ 214420 h 556276"/>
                <a:gd name="connsiteX23" fmla="*/ 400715 w 469007"/>
                <a:gd name="connsiteY23" fmla="*/ 222052 h 556276"/>
                <a:gd name="connsiteX24" fmla="*/ 402549 w 469007"/>
                <a:gd name="connsiteY24" fmla="*/ 225243 h 556276"/>
                <a:gd name="connsiteX25" fmla="*/ 450118 w 469007"/>
                <a:gd name="connsiteY25" fmla="*/ 307972 h 556276"/>
                <a:gd name="connsiteX26" fmla="*/ 450304 w 469007"/>
                <a:gd name="connsiteY26" fmla="*/ 308290 h 556276"/>
                <a:gd name="connsiteX27" fmla="*/ 450504 w 469007"/>
                <a:gd name="connsiteY27" fmla="*/ 308600 h 556276"/>
                <a:gd name="connsiteX28" fmla="*/ 453992 w 469007"/>
                <a:gd name="connsiteY28" fmla="*/ 327979 h 556276"/>
                <a:gd name="connsiteX29" fmla="*/ 443900 w 469007"/>
                <a:gd name="connsiteY29" fmla="*/ 335563 h 556276"/>
                <a:gd name="connsiteX30" fmla="*/ 400708 w 469007"/>
                <a:gd name="connsiteY30" fmla="*/ 335563 h 556276"/>
                <a:gd name="connsiteX31" fmla="*/ 400708 w 469007"/>
                <a:gd name="connsiteY31" fmla="*/ 392094 h 556276"/>
                <a:gd name="connsiteX32" fmla="*/ 333146 w 469007"/>
                <a:gd name="connsiteY32" fmla="*/ 459656 h 556276"/>
                <a:gd name="connsiteX33" fmla="*/ 285577 w 469007"/>
                <a:gd name="connsiteY33" fmla="*/ 459656 h 556276"/>
                <a:gd name="connsiteX34" fmla="*/ 285577 w 469007"/>
                <a:gd name="connsiteY34" fmla="*/ 542385 h 556276"/>
                <a:gd name="connsiteX35" fmla="*/ 95300 w 469007"/>
                <a:gd name="connsiteY35" fmla="*/ 542385 h 556276"/>
                <a:gd name="connsiteX36" fmla="*/ 95300 w 469007"/>
                <a:gd name="connsiteY36" fmla="*/ 375052 h 556276"/>
                <a:gd name="connsiteX37" fmla="*/ 89964 w 469007"/>
                <a:gd name="connsiteY37" fmla="*/ 370915 h 556276"/>
                <a:gd name="connsiteX38" fmla="*/ 13929 w 469007"/>
                <a:gd name="connsiteY38" fmla="*/ 214978 h 556276"/>
                <a:gd name="connsiteX39" fmla="*/ 13929 w 469007"/>
                <a:gd name="connsiteY39" fmla="*/ 214702 h 55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9007" h="556276">
                  <a:moveTo>
                    <a:pt x="81491" y="381808"/>
                  </a:moveTo>
                  <a:lnTo>
                    <a:pt x="81491" y="556277"/>
                  </a:lnTo>
                  <a:lnTo>
                    <a:pt x="299344" y="556277"/>
                  </a:lnTo>
                  <a:lnTo>
                    <a:pt x="299344" y="473548"/>
                  </a:lnTo>
                  <a:lnTo>
                    <a:pt x="333125" y="473548"/>
                  </a:lnTo>
                  <a:cubicBezTo>
                    <a:pt x="378054" y="473548"/>
                    <a:pt x="414476" y="437126"/>
                    <a:pt x="414476" y="392198"/>
                  </a:cubicBezTo>
                  <a:cubicBezTo>
                    <a:pt x="414476" y="391736"/>
                    <a:pt x="414476" y="391274"/>
                    <a:pt x="414476" y="390819"/>
                  </a:cubicBezTo>
                  <a:lnTo>
                    <a:pt x="414476" y="349454"/>
                  </a:lnTo>
                  <a:lnTo>
                    <a:pt x="444810" y="349454"/>
                  </a:lnTo>
                  <a:cubicBezTo>
                    <a:pt x="462734" y="347386"/>
                    <a:pt x="478591" y="326704"/>
                    <a:pt x="462045" y="301196"/>
                  </a:cubicBezTo>
                  <a:lnTo>
                    <a:pt x="414476" y="218467"/>
                  </a:lnTo>
                  <a:lnTo>
                    <a:pt x="414476" y="215020"/>
                  </a:lnTo>
                  <a:cubicBezTo>
                    <a:pt x="418714" y="100584"/>
                    <a:pt x="329382" y="4379"/>
                    <a:pt x="214946" y="140"/>
                  </a:cubicBezTo>
                  <a:cubicBezTo>
                    <a:pt x="214924" y="140"/>
                    <a:pt x="214901" y="139"/>
                    <a:pt x="214878" y="138"/>
                  </a:cubicBezTo>
                  <a:cubicBezTo>
                    <a:pt x="212307" y="41"/>
                    <a:pt x="209735" y="0"/>
                    <a:pt x="207184" y="0"/>
                  </a:cubicBezTo>
                  <a:cubicBezTo>
                    <a:pt x="95666" y="82"/>
                    <a:pt x="4190" y="88360"/>
                    <a:pt x="141" y="199804"/>
                  </a:cubicBezTo>
                  <a:cubicBezTo>
                    <a:pt x="-47" y="204860"/>
                    <a:pt x="-47" y="209899"/>
                    <a:pt x="141" y="214923"/>
                  </a:cubicBezTo>
                  <a:cubicBezTo>
                    <a:pt x="-131" y="280167"/>
                    <a:pt x="29928" y="341832"/>
                    <a:pt x="81491" y="381808"/>
                  </a:cubicBezTo>
                  <a:close/>
                  <a:moveTo>
                    <a:pt x="13888" y="214420"/>
                  </a:moveTo>
                  <a:cubicBezTo>
                    <a:pt x="13723" y="209739"/>
                    <a:pt x="13723" y="204989"/>
                    <a:pt x="13888" y="200301"/>
                  </a:cubicBezTo>
                  <a:cubicBezTo>
                    <a:pt x="17298" y="96095"/>
                    <a:pt x="102924" y="13475"/>
                    <a:pt x="207184" y="13788"/>
                  </a:cubicBezTo>
                  <a:cubicBezTo>
                    <a:pt x="209563" y="13788"/>
                    <a:pt x="211969" y="13830"/>
                    <a:pt x="214375" y="13919"/>
                  </a:cubicBezTo>
                  <a:cubicBezTo>
                    <a:pt x="321143" y="17950"/>
                    <a:pt x="404501" y="107643"/>
                    <a:pt x="400715" y="214420"/>
                  </a:cubicBezTo>
                  <a:lnTo>
                    <a:pt x="400715" y="222052"/>
                  </a:lnTo>
                  <a:lnTo>
                    <a:pt x="402549" y="225243"/>
                  </a:lnTo>
                  <a:lnTo>
                    <a:pt x="450118" y="307972"/>
                  </a:lnTo>
                  <a:lnTo>
                    <a:pt x="450304" y="308290"/>
                  </a:lnTo>
                  <a:lnTo>
                    <a:pt x="450504" y="308600"/>
                  </a:lnTo>
                  <a:cubicBezTo>
                    <a:pt x="454980" y="314003"/>
                    <a:pt x="456303" y="321354"/>
                    <a:pt x="453992" y="327979"/>
                  </a:cubicBezTo>
                  <a:cubicBezTo>
                    <a:pt x="452036" y="331976"/>
                    <a:pt x="448283" y="334796"/>
                    <a:pt x="443900" y="335563"/>
                  </a:cubicBezTo>
                  <a:lnTo>
                    <a:pt x="400708" y="335563"/>
                  </a:lnTo>
                  <a:lnTo>
                    <a:pt x="400708" y="392094"/>
                  </a:lnTo>
                  <a:cubicBezTo>
                    <a:pt x="400658" y="429387"/>
                    <a:pt x="370439" y="459607"/>
                    <a:pt x="333146" y="459656"/>
                  </a:cubicBezTo>
                  <a:lnTo>
                    <a:pt x="285577" y="459656"/>
                  </a:lnTo>
                  <a:lnTo>
                    <a:pt x="285577" y="542385"/>
                  </a:lnTo>
                  <a:lnTo>
                    <a:pt x="95300" y="542385"/>
                  </a:lnTo>
                  <a:lnTo>
                    <a:pt x="95300" y="375052"/>
                  </a:lnTo>
                  <a:lnTo>
                    <a:pt x="89964" y="370915"/>
                  </a:lnTo>
                  <a:cubicBezTo>
                    <a:pt x="41920" y="333450"/>
                    <a:pt x="13861" y="275904"/>
                    <a:pt x="13929" y="214978"/>
                  </a:cubicBezTo>
                  <a:lnTo>
                    <a:pt x="13929" y="214702"/>
                  </a:ln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4" name="Freeform: Shape 33">
              <a:extLst>
                <a:ext uri="{FF2B5EF4-FFF2-40B4-BE49-F238E27FC236}">
                  <a16:creationId xmlns:a16="http://schemas.microsoft.com/office/drawing/2014/main" id="{BD6CAE2F-F70F-F94B-1AD2-51977B7199E5}"/>
                </a:ext>
              </a:extLst>
            </p:cNvPr>
            <p:cNvSpPr/>
            <p:nvPr/>
          </p:nvSpPr>
          <p:spPr>
            <a:xfrm>
              <a:off x="1564307" y="3153069"/>
              <a:ext cx="44122" cy="20392"/>
            </a:xfrm>
            <a:custGeom>
              <a:avLst/>
              <a:gdLst>
                <a:gd name="connsiteX0" fmla="*/ 22061 w 44122"/>
                <a:gd name="connsiteY0" fmla="*/ 20393 h 20392"/>
                <a:gd name="connsiteX1" fmla="*/ 22061 w 44122"/>
                <a:gd name="connsiteY1" fmla="*/ 20393 h 20392"/>
                <a:gd name="connsiteX2" fmla="*/ 44122 w 44122"/>
                <a:gd name="connsiteY2" fmla="*/ 0 h 20392"/>
                <a:gd name="connsiteX3" fmla="*/ 0 w 44122"/>
                <a:gd name="connsiteY3" fmla="*/ 0 h 20392"/>
                <a:gd name="connsiteX4" fmla="*/ 22061 w 44122"/>
                <a:gd name="connsiteY4" fmla="*/ 20393 h 20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22" h="20392">
                  <a:moveTo>
                    <a:pt x="22061" y="20393"/>
                  </a:moveTo>
                  <a:lnTo>
                    <a:pt x="22061" y="20393"/>
                  </a:lnTo>
                  <a:cubicBezTo>
                    <a:pt x="33611" y="20395"/>
                    <a:pt x="43219" y="11514"/>
                    <a:pt x="44122" y="0"/>
                  </a:cubicBezTo>
                  <a:lnTo>
                    <a:pt x="0" y="0"/>
                  </a:lnTo>
                  <a:cubicBezTo>
                    <a:pt x="900" y="11515"/>
                    <a:pt x="10511" y="20399"/>
                    <a:pt x="22061" y="2039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5" name="Freeform: Shape 34">
              <a:extLst>
                <a:ext uri="{FF2B5EF4-FFF2-40B4-BE49-F238E27FC236}">
                  <a16:creationId xmlns:a16="http://schemas.microsoft.com/office/drawing/2014/main" id="{162F05E2-A9A0-48A7-9EF4-C67E3A364671}"/>
                </a:ext>
              </a:extLst>
            </p:cNvPr>
            <p:cNvSpPr/>
            <p:nvPr/>
          </p:nvSpPr>
          <p:spPr>
            <a:xfrm>
              <a:off x="1498130" y="2920167"/>
              <a:ext cx="176488" cy="184271"/>
            </a:xfrm>
            <a:custGeom>
              <a:avLst/>
              <a:gdLst>
                <a:gd name="connsiteX0" fmla="*/ 7 w 176488"/>
                <a:gd name="connsiteY0" fmla="*/ 91291 h 184271"/>
                <a:gd name="connsiteX1" fmla="*/ 6156 w 176488"/>
                <a:gd name="connsiteY1" fmla="*/ 121832 h 184271"/>
                <a:gd name="connsiteX2" fmla="*/ 21489 w 176488"/>
                <a:gd name="connsiteY2" fmla="*/ 146947 h 184271"/>
                <a:gd name="connsiteX3" fmla="*/ 42171 w 176488"/>
                <a:gd name="connsiteY3" fmla="*/ 180508 h 184271"/>
                <a:gd name="connsiteX4" fmla="*/ 48245 w 176488"/>
                <a:gd name="connsiteY4" fmla="*/ 184272 h 184271"/>
                <a:gd name="connsiteX5" fmla="*/ 128258 w 176488"/>
                <a:gd name="connsiteY5" fmla="*/ 184272 h 184271"/>
                <a:gd name="connsiteX6" fmla="*/ 134331 w 176488"/>
                <a:gd name="connsiteY6" fmla="*/ 180515 h 184271"/>
                <a:gd name="connsiteX7" fmla="*/ 155013 w 176488"/>
                <a:gd name="connsiteY7" fmla="*/ 146954 h 184271"/>
                <a:gd name="connsiteX8" fmla="*/ 170346 w 176488"/>
                <a:gd name="connsiteY8" fmla="*/ 121839 h 184271"/>
                <a:gd name="connsiteX9" fmla="*/ 176489 w 176488"/>
                <a:gd name="connsiteY9" fmla="*/ 91298 h 184271"/>
                <a:gd name="connsiteX10" fmla="*/ 176489 w 176488"/>
                <a:gd name="connsiteY10" fmla="*/ 88244 h 184271"/>
                <a:gd name="connsiteX11" fmla="*/ 88244 w 176488"/>
                <a:gd name="connsiteY11" fmla="*/ 0 h 184271"/>
                <a:gd name="connsiteX12" fmla="*/ 0 w 176488"/>
                <a:gd name="connsiteY12" fmla="*/ 88244 h 184271"/>
                <a:gd name="connsiteX13" fmla="*/ 88251 w 176488"/>
                <a:gd name="connsiteY13" fmla="*/ 14802 h 184271"/>
                <a:gd name="connsiteX14" fmla="*/ 162707 w 176488"/>
                <a:gd name="connsiteY14" fmla="*/ 88237 h 184271"/>
                <a:gd name="connsiteX15" fmla="*/ 162707 w 176488"/>
                <a:gd name="connsiteY15" fmla="*/ 91064 h 184271"/>
                <a:gd name="connsiteX16" fmla="*/ 157495 w 176488"/>
                <a:gd name="connsiteY16" fmla="*/ 116841 h 184271"/>
                <a:gd name="connsiteX17" fmla="*/ 144707 w 176488"/>
                <a:gd name="connsiteY17" fmla="*/ 137771 h 184271"/>
                <a:gd name="connsiteX18" fmla="*/ 144445 w 176488"/>
                <a:gd name="connsiteY18" fmla="*/ 138068 h 184271"/>
                <a:gd name="connsiteX19" fmla="*/ 144204 w 176488"/>
                <a:gd name="connsiteY19" fmla="*/ 138371 h 184271"/>
                <a:gd name="connsiteX20" fmla="*/ 123852 w 176488"/>
                <a:gd name="connsiteY20" fmla="*/ 170463 h 184271"/>
                <a:gd name="connsiteX21" fmla="*/ 52616 w 176488"/>
                <a:gd name="connsiteY21" fmla="*/ 170463 h 184271"/>
                <a:gd name="connsiteX22" fmla="*/ 32264 w 176488"/>
                <a:gd name="connsiteY22" fmla="*/ 138371 h 184271"/>
                <a:gd name="connsiteX23" fmla="*/ 32023 w 176488"/>
                <a:gd name="connsiteY23" fmla="*/ 138068 h 184271"/>
                <a:gd name="connsiteX24" fmla="*/ 31796 w 176488"/>
                <a:gd name="connsiteY24" fmla="*/ 137771 h 184271"/>
                <a:gd name="connsiteX25" fmla="*/ 19028 w 176488"/>
                <a:gd name="connsiteY25" fmla="*/ 116882 h 184271"/>
                <a:gd name="connsiteX26" fmla="*/ 13795 w 176488"/>
                <a:gd name="connsiteY26" fmla="*/ 91036 h 184271"/>
                <a:gd name="connsiteX27" fmla="*/ 13795 w 176488"/>
                <a:gd name="connsiteY27" fmla="*/ 88465 h 184271"/>
                <a:gd name="connsiteX28" fmla="*/ 88244 w 176488"/>
                <a:gd name="connsiteY28" fmla="*/ 14802 h 184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6488" h="184271">
                  <a:moveTo>
                    <a:pt x="7" y="91291"/>
                  </a:moveTo>
                  <a:cubicBezTo>
                    <a:pt x="336" y="101744"/>
                    <a:pt x="2415" y="112067"/>
                    <a:pt x="6156" y="121832"/>
                  </a:cubicBezTo>
                  <a:cubicBezTo>
                    <a:pt x="9728" y="131052"/>
                    <a:pt x="14920" y="139558"/>
                    <a:pt x="21489" y="146947"/>
                  </a:cubicBezTo>
                  <a:cubicBezTo>
                    <a:pt x="29667" y="157291"/>
                    <a:pt x="36608" y="168553"/>
                    <a:pt x="42171" y="180508"/>
                  </a:cubicBezTo>
                  <a:cubicBezTo>
                    <a:pt x="43317" y="182814"/>
                    <a:pt x="45670" y="184271"/>
                    <a:pt x="48245" y="184272"/>
                  </a:cubicBezTo>
                  <a:lnTo>
                    <a:pt x="128258" y="184272"/>
                  </a:lnTo>
                  <a:cubicBezTo>
                    <a:pt x="130831" y="184273"/>
                    <a:pt x="133183" y="182818"/>
                    <a:pt x="134331" y="180515"/>
                  </a:cubicBezTo>
                  <a:cubicBezTo>
                    <a:pt x="139893" y="168559"/>
                    <a:pt x="146834" y="157296"/>
                    <a:pt x="155013" y="146954"/>
                  </a:cubicBezTo>
                  <a:cubicBezTo>
                    <a:pt x="161577" y="139561"/>
                    <a:pt x="166769" y="131056"/>
                    <a:pt x="170346" y="121839"/>
                  </a:cubicBezTo>
                  <a:cubicBezTo>
                    <a:pt x="174083" y="112072"/>
                    <a:pt x="176158" y="101750"/>
                    <a:pt x="176489" y="91298"/>
                  </a:cubicBezTo>
                  <a:lnTo>
                    <a:pt x="176489" y="88244"/>
                  </a:lnTo>
                  <a:cubicBezTo>
                    <a:pt x="176489" y="39509"/>
                    <a:pt x="136980" y="0"/>
                    <a:pt x="88244" y="0"/>
                  </a:cubicBezTo>
                  <a:cubicBezTo>
                    <a:pt x="39509" y="0"/>
                    <a:pt x="0" y="39509"/>
                    <a:pt x="0" y="88244"/>
                  </a:cubicBezTo>
                  <a:close/>
                  <a:moveTo>
                    <a:pt x="88251" y="14802"/>
                  </a:moveTo>
                  <a:cubicBezTo>
                    <a:pt x="128951" y="14861"/>
                    <a:pt x="162087" y="47542"/>
                    <a:pt x="162707" y="88237"/>
                  </a:cubicBezTo>
                  <a:lnTo>
                    <a:pt x="162707" y="91064"/>
                  </a:lnTo>
                  <a:cubicBezTo>
                    <a:pt x="162409" y="99886"/>
                    <a:pt x="160648" y="108596"/>
                    <a:pt x="157495" y="116841"/>
                  </a:cubicBezTo>
                  <a:cubicBezTo>
                    <a:pt x="154516" y="124526"/>
                    <a:pt x="150186" y="131614"/>
                    <a:pt x="144707" y="137771"/>
                  </a:cubicBezTo>
                  <a:lnTo>
                    <a:pt x="144445" y="138068"/>
                  </a:lnTo>
                  <a:lnTo>
                    <a:pt x="144204" y="138371"/>
                  </a:lnTo>
                  <a:cubicBezTo>
                    <a:pt x="136326" y="148334"/>
                    <a:pt x="129505" y="159089"/>
                    <a:pt x="123852" y="170463"/>
                  </a:cubicBezTo>
                  <a:lnTo>
                    <a:pt x="52616" y="170463"/>
                  </a:lnTo>
                  <a:cubicBezTo>
                    <a:pt x="46962" y="159089"/>
                    <a:pt x="40142" y="148334"/>
                    <a:pt x="32264" y="138371"/>
                  </a:cubicBezTo>
                  <a:lnTo>
                    <a:pt x="32023" y="138068"/>
                  </a:lnTo>
                  <a:lnTo>
                    <a:pt x="31796" y="137771"/>
                  </a:lnTo>
                  <a:cubicBezTo>
                    <a:pt x="26328" y="131625"/>
                    <a:pt x="22005" y="124551"/>
                    <a:pt x="19028" y="116882"/>
                  </a:cubicBezTo>
                  <a:cubicBezTo>
                    <a:pt x="15865" y="108616"/>
                    <a:pt x="14097" y="99882"/>
                    <a:pt x="13795" y="91036"/>
                  </a:cubicBezTo>
                  <a:lnTo>
                    <a:pt x="13795" y="88465"/>
                  </a:lnTo>
                  <a:cubicBezTo>
                    <a:pt x="14318" y="47694"/>
                    <a:pt x="47471" y="14893"/>
                    <a:pt x="88244" y="14802"/>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6" name="Freeform: Shape 35">
              <a:extLst>
                <a:ext uri="{FF2B5EF4-FFF2-40B4-BE49-F238E27FC236}">
                  <a16:creationId xmlns:a16="http://schemas.microsoft.com/office/drawing/2014/main" id="{84899D7F-C193-67D3-3EF8-6E91B041C80D}"/>
                </a:ext>
              </a:extLst>
            </p:cNvPr>
            <p:cNvSpPr/>
            <p:nvPr/>
          </p:nvSpPr>
          <p:spPr>
            <a:xfrm>
              <a:off x="1547196" y="3121984"/>
              <a:ext cx="79743" cy="13788"/>
            </a:xfrm>
            <a:custGeom>
              <a:avLst/>
              <a:gdLst>
                <a:gd name="connsiteX0" fmla="*/ 72850 w 79743"/>
                <a:gd name="connsiteY0" fmla="*/ 0 h 13788"/>
                <a:gd name="connsiteX1" fmla="*/ 6894 w 79743"/>
                <a:gd name="connsiteY1" fmla="*/ 0 h 13788"/>
                <a:gd name="connsiteX2" fmla="*/ 0 w 79743"/>
                <a:gd name="connsiteY2" fmla="*/ 6894 h 13788"/>
                <a:gd name="connsiteX3" fmla="*/ 6894 w 79743"/>
                <a:gd name="connsiteY3" fmla="*/ 13788 h 13788"/>
                <a:gd name="connsiteX4" fmla="*/ 72850 w 79743"/>
                <a:gd name="connsiteY4" fmla="*/ 13788 h 13788"/>
                <a:gd name="connsiteX5" fmla="*/ 79744 w 79743"/>
                <a:gd name="connsiteY5" fmla="*/ 6894 h 13788"/>
                <a:gd name="connsiteX6" fmla="*/ 72850 w 79743"/>
                <a:gd name="connsiteY6" fmla="*/ 0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43" h="13788">
                  <a:moveTo>
                    <a:pt x="72850" y="0"/>
                  </a:moveTo>
                  <a:lnTo>
                    <a:pt x="6894" y="0"/>
                  </a:lnTo>
                  <a:cubicBezTo>
                    <a:pt x="3086" y="0"/>
                    <a:pt x="0" y="3086"/>
                    <a:pt x="0" y="6894"/>
                  </a:cubicBezTo>
                  <a:cubicBezTo>
                    <a:pt x="0" y="10702"/>
                    <a:pt x="3086" y="13788"/>
                    <a:pt x="6894" y="13788"/>
                  </a:cubicBezTo>
                  <a:lnTo>
                    <a:pt x="72850" y="13788"/>
                  </a:lnTo>
                  <a:cubicBezTo>
                    <a:pt x="76657" y="13788"/>
                    <a:pt x="79744" y="10702"/>
                    <a:pt x="79744" y="6894"/>
                  </a:cubicBezTo>
                  <a:cubicBezTo>
                    <a:pt x="79744" y="3086"/>
                    <a:pt x="76657" y="0"/>
                    <a:pt x="72850" y="0"/>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 name="Freeform: Shape 36">
              <a:extLst>
                <a:ext uri="{FF2B5EF4-FFF2-40B4-BE49-F238E27FC236}">
                  <a16:creationId xmlns:a16="http://schemas.microsoft.com/office/drawing/2014/main" id="{BADD5F26-247B-0841-447A-7FF86B2BD532}"/>
                </a:ext>
              </a:extLst>
            </p:cNvPr>
            <p:cNvSpPr/>
            <p:nvPr/>
          </p:nvSpPr>
          <p:spPr>
            <a:xfrm>
              <a:off x="1687573" y="3000876"/>
              <a:ext cx="40295" cy="13788"/>
            </a:xfrm>
            <a:custGeom>
              <a:avLst/>
              <a:gdLst>
                <a:gd name="connsiteX0" fmla="*/ 6894 w 40295"/>
                <a:gd name="connsiteY0" fmla="*/ 13788 h 13788"/>
                <a:gd name="connsiteX1" fmla="*/ 33402 w 40295"/>
                <a:gd name="connsiteY1" fmla="*/ 13788 h 13788"/>
                <a:gd name="connsiteX2" fmla="*/ 40296 w 40295"/>
                <a:gd name="connsiteY2" fmla="*/ 6894 h 13788"/>
                <a:gd name="connsiteX3" fmla="*/ 33402 w 40295"/>
                <a:gd name="connsiteY3" fmla="*/ 0 h 13788"/>
                <a:gd name="connsiteX4" fmla="*/ 6894 w 40295"/>
                <a:gd name="connsiteY4" fmla="*/ 0 h 13788"/>
                <a:gd name="connsiteX5" fmla="*/ 0 w 40295"/>
                <a:gd name="connsiteY5" fmla="*/ 6894 h 13788"/>
                <a:gd name="connsiteX6" fmla="*/ 6894 w 40295"/>
                <a:gd name="connsiteY6" fmla="*/ 13788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95" h="13788">
                  <a:moveTo>
                    <a:pt x="6894" y="13788"/>
                  </a:moveTo>
                  <a:lnTo>
                    <a:pt x="33402" y="13788"/>
                  </a:lnTo>
                  <a:cubicBezTo>
                    <a:pt x="37209" y="13788"/>
                    <a:pt x="40296" y="10702"/>
                    <a:pt x="40296" y="6894"/>
                  </a:cubicBezTo>
                  <a:cubicBezTo>
                    <a:pt x="40296" y="3086"/>
                    <a:pt x="37209" y="0"/>
                    <a:pt x="33402" y="0"/>
                  </a:cubicBezTo>
                  <a:lnTo>
                    <a:pt x="6894" y="0"/>
                  </a:lnTo>
                  <a:cubicBezTo>
                    <a:pt x="3086" y="0"/>
                    <a:pt x="0" y="3086"/>
                    <a:pt x="0" y="6894"/>
                  </a:cubicBezTo>
                  <a:cubicBezTo>
                    <a:pt x="0" y="10702"/>
                    <a:pt x="3086" y="13788"/>
                    <a:pt x="6894" y="13788"/>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8" name="Freeform: Shape 37">
              <a:extLst>
                <a:ext uri="{FF2B5EF4-FFF2-40B4-BE49-F238E27FC236}">
                  <a16:creationId xmlns:a16="http://schemas.microsoft.com/office/drawing/2014/main" id="{9F9669F9-CBDE-48EB-1113-69A04D77E719}"/>
                </a:ext>
              </a:extLst>
            </p:cNvPr>
            <p:cNvSpPr/>
            <p:nvPr/>
          </p:nvSpPr>
          <p:spPr>
            <a:xfrm>
              <a:off x="1444894" y="3000876"/>
              <a:ext cx="40295" cy="13788"/>
            </a:xfrm>
            <a:custGeom>
              <a:avLst/>
              <a:gdLst>
                <a:gd name="connsiteX0" fmla="*/ 6894 w 40295"/>
                <a:gd name="connsiteY0" fmla="*/ 13788 h 13788"/>
                <a:gd name="connsiteX1" fmla="*/ 33402 w 40295"/>
                <a:gd name="connsiteY1" fmla="*/ 13788 h 13788"/>
                <a:gd name="connsiteX2" fmla="*/ 40296 w 40295"/>
                <a:gd name="connsiteY2" fmla="*/ 6894 h 13788"/>
                <a:gd name="connsiteX3" fmla="*/ 33402 w 40295"/>
                <a:gd name="connsiteY3" fmla="*/ 0 h 13788"/>
                <a:gd name="connsiteX4" fmla="*/ 6894 w 40295"/>
                <a:gd name="connsiteY4" fmla="*/ 0 h 13788"/>
                <a:gd name="connsiteX5" fmla="*/ 0 w 40295"/>
                <a:gd name="connsiteY5" fmla="*/ 6894 h 13788"/>
                <a:gd name="connsiteX6" fmla="*/ 6894 w 40295"/>
                <a:gd name="connsiteY6" fmla="*/ 13788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95" h="13788">
                  <a:moveTo>
                    <a:pt x="6894" y="13788"/>
                  </a:moveTo>
                  <a:lnTo>
                    <a:pt x="33402" y="13788"/>
                  </a:lnTo>
                  <a:cubicBezTo>
                    <a:pt x="37209" y="13788"/>
                    <a:pt x="40296" y="10702"/>
                    <a:pt x="40296" y="6894"/>
                  </a:cubicBezTo>
                  <a:cubicBezTo>
                    <a:pt x="40296" y="3086"/>
                    <a:pt x="37209" y="0"/>
                    <a:pt x="33402" y="0"/>
                  </a:cubicBezTo>
                  <a:lnTo>
                    <a:pt x="6894" y="0"/>
                  </a:lnTo>
                  <a:cubicBezTo>
                    <a:pt x="3086" y="0"/>
                    <a:pt x="0" y="3086"/>
                    <a:pt x="0" y="6894"/>
                  </a:cubicBezTo>
                  <a:cubicBezTo>
                    <a:pt x="0" y="10702"/>
                    <a:pt x="3086" y="13788"/>
                    <a:pt x="6894" y="13788"/>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9" name="Freeform: Shape 38">
              <a:extLst>
                <a:ext uri="{FF2B5EF4-FFF2-40B4-BE49-F238E27FC236}">
                  <a16:creationId xmlns:a16="http://schemas.microsoft.com/office/drawing/2014/main" id="{6517E8CA-CBAC-3DB7-FF43-3283843AC165}"/>
                </a:ext>
              </a:extLst>
            </p:cNvPr>
            <p:cNvSpPr/>
            <p:nvPr/>
          </p:nvSpPr>
          <p:spPr>
            <a:xfrm>
              <a:off x="1656000" y="3077374"/>
              <a:ext cx="32363" cy="32370"/>
            </a:xfrm>
            <a:custGeom>
              <a:avLst/>
              <a:gdLst>
                <a:gd name="connsiteX0" fmla="*/ 11684 w 32363"/>
                <a:gd name="connsiteY0" fmla="*/ 1935 h 32370"/>
                <a:gd name="connsiteX1" fmla="*/ 1935 w 32363"/>
                <a:gd name="connsiteY1" fmla="*/ 2105 h 32370"/>
                <a:gd name="connsiteX2" fmla="*/ 1935 w 32363"/>
                <a:gd name="connsiteY2" fmla="*/ 11684 h 32370"/>
                <a:gd name="connsiteX3" fmla="*/ 20680 w 32363"/>
                <a:gd name="connsiteY3" fmla="*/ 30435 h 32370"/>
                <a:gd name="connsiteX4" fmla="*/ 30429 w 32363"/>
                <a:gd name="connsiteY4" fmla="*/ 30266 h 32370"/>
                <a:gd name="connsiteX5" fmla="*/ 30429 w 32363"/>
                <a:gd name="connsiteY5" fmla="*/ 20687 h 32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63" h="32370">
                  <a:moveTo>
                    <a:pt x="11684" y="1935"/>
                  </a:moveTo>
                  <a:cubicBezTo>
                    <a:pt x="8945" y="-710"/>
                    <a:pt x="4581" y="-634"/>
                    <a:pt x="1935" y="2105"/>
                  </a:cubicBezTo>
                  <a:cubicBezTo>
                    <a:pt x="-645" y="4776"/>
                    <a:pt x="-645" y="9012"/>
                    <a:pt x="1935" y="11684"/>
                  </a:cubicBezTo>
                  <a:lnTo>
                    <a:pt x="20680" y="30435"/>
                  </a:lnTo>
                  <a:cubicBezTo>
                    <a:pt x="23419" y="33081"/>
                    <a:pt x="27783" y="33005"/>
                    <a:pt x="30429" y="30266"/>
                  </a:cubicBezTo>
                  <a:cubicBezTo>
                    <a:pt x="33009" y="27594"/>
                    <a:pt x="33009" y="23359"/>
                    <a:pt x="30429" y="20687"/>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0" name="Freeform: Shape 39">
              <a:extLst>
                <a:ext uri="{FF2B5EF4-FFF2-40B4-BE49-F238E27FC236}">
                  <a16:creationId xmlns:a16="http://schemas.microsoft.com/office/drawing/2014/main" id="{575CA6A7-DA56-200C-6E82-0FF063898511}"/>
                </a:ext>
              </a:extLst>
            </p:cNvPr>
            <p:cNvSpPr/>
            <p:nvPr/>
          </p:nvSpPr>
          <p:spPr>
            <a:xfrm>
              <a:off x="1484230" y="2905618"/>
              <a:ext cx="32619" cy="32622"/>
            </a:xfrm>
            <a:custGeom>
              <a:avLst/>
              <a:gdLst>
                <a:gd name="connsiteX0" fmla="*/ 20850 w 32619"/>
                <a:gd name="connsiteY0" fmla="*/ 30605 h 32622"/>
                <a:gd name="connsiteX1" fmla="*/ 30602 w 32619"/>
                <a:gd name="connsiteY1" fmla="*/ 30602 h 32622"/>
                <a:gd name="connsiteX2" fmla="*/ 30598 w 32619"/>
                <a:gd name="connsiteY2" fmla="*/ 20850 h 32622"/>
                <a:gd name="connsiteX3" fmla="*/ 11853 w 32619"/>
                <a:gd name="connsiteY3" fmla="*/ 2105 h 32622"/>
                <a:gd name="connsiteX4" fmla="*/ 2105 w 32619"/>
                <a:gd name="connsiteY4" fmla="*/ 1935 h 32622"/>
                <a:gd name="connsiteX5" fmla="*/ 1935 w 32619"/>
                <a:gd name="connsiteY5" fmla="*/ 11684 h 32622"/>
                <a:gd name="connsiteX6" fmla="*/ 2105 w 32619"/>
                <a:gd name="connsiteY6" fmla="*/ 11853 h 3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619" h="32622">
                  <a:moveTo>
                    <a:pt x="20850" y="30605"/>
                  </a:moveTo>
                  <a:cubicBezTo>
                    <a:pt x="23543" y="33297"/>
                    <a:pt x="27910" y="33295"/>
                    <a:pt x="30602" y="30602"/>
                  </a:cubicBezTo>
                  <a:cubicBezTo>
                    <a:pt x="33294" y="27908"/>
                    <a:pt x="33292" y="23542"/>
                    <a:pt x="30598" y="20850"/>
                  </a:cubicBezTo>
                  <a:lnTo>
                    <a:pt x="11853" y="2105"/>
                  </a:lnTo>
                  <a:cubicBezTo>
                    <a:pt x="9208" y="-634"/>
                    <a:pt x="4844" y="-710"/>
                    <a:pt x="2105" y="1935"/>
                  </a:cubicBezTo>
                  <a:cubicBezTo>
                    <a:pt x="-634" y="4581"/>
                    <a:pt x="-710" y="8945"/>
                    <a:pt x="1935" y="11684"/>
                  </a:cubicBezTo>
                  <a:cubicBezTo>
                    <a:pt x="1991" y="11742"/>
                    <a:pt x="2048" y="11798"/>
                    <a:pt x="2105" y="1185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 name="Freeform: Shape 40">
              <a:extLst>
                <a:ext uri="{FF2B5EF4-FFF2-40B4-BE49-F238E27FC236}">
                  <a16:creationId xmlns:a16="http://schemas.microsoft.com/office/drawing/2014/main" id="{C727CA18-DC28-40D2-D5F9-D6A53A2DC63C}"/>
                </a:ext>
              </a:extLst>
            </p:cNvPr>
            <p:cNvSpPr/>
            <p:nvPr/>
          </p:nvSpPr>
          <p:spPr>
            <a:xfrm>
              <a:off x="1484230" y="3077374"/>
              <a:ext cx="32533" cy="32540"/>
            </a:xfrm>
            <a:custGeom>
              <a:avLst/>
              <a:gdLst>
                <a:gd name="connsiteX0" fmla="*/ 20850 w 32533"/>
                <a:gd name="connsiteY0" fmla="*/ 1935 h 32540"/>
                <a:gd name="connsiteX1" fmla="*/ 2105 w 32533"/>
                <a:gd name="connsiteY1" fmla="*/ 20687 h 32540"/>
                <a:gd name="connsiteX2" fmla="*/ 1935 w 32533"/>
                <a:gd name="connsiteY2" fmla="*/ 30435 h 32540"/>
                <a:gd name="connsiteX3" fmla="*/ 11684 w 32533"/>
                <a:gd name="connsiteY3" fmla="*/ 30605 h 32540"/>
                <a:gd name="connsiteX4" fmla="*/ 11853 w 32533"/>
                <a:gd name="connsiteY4" fmla="*/ 30435 h 32540"/>
                <a:gd name="connsiteX5" fmla="*/ 30598 w 32533"/>
                <a:gd name="connsiteY5" fmla="*/ 11684 h 32540"/>
                <a:gd name="connsiteX6" fmla="*/ 30429 w 32533"/>
                <a:gd name="connsiteY6" fmla="*/ 1935 h 32540"/>
                <a:gd name="connsiteX7" fmla="*/ 20850 w 32533"/>
                <a:gd name="connsiteY7" fmla="*/ 1935 h 3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33" h="32540">
                  <a:moveTo>
                    <a:pt x="20850" y="1935"/>
                  </a:moveTo>
                  <a:lnTo>
                    <a:pt x="2105" y="20687"/>
                  </a:lnTo>
                  <a:cubicBezTo>
                    <a:pt x="-634" y="23333"/>
                    <a:pt x="-710" y="27696"/>
                    <a:pt x="1935" y="30435"/>
                  </a:cubicBezTo>
                  <a:cubicBezTo>
                    <a:pt x="4581" y="33175"/>
                    <a:pt x="8945" y="33250"/>
                    <a:pt x="11684" y="30605"/>
                  </a:cubicBezTo>
                  <a:cubicBezTo>
                    <a:pt x="11742" y="30549"/>
                    <a:pt x="11798" y="30493"/>
                    <a:pt x="11853" y="30435"/>
                  </a:cubicBezTo>
                  <a:lnTo>
                    <a:pt x="30598" y="11684"/>
                  </a:lnTo>
                  <a:cubicBezTo>
                    <a:pt x="33243" y="8945"/>
                    <a:pt x="33168" y="4581"/>
                    <a:pt x="30429" y="1935"/>
                  </a:cubicBezTo>
                  <a:cubicBezTo>
                    <a:pt x="27757" y="-645"/>
                    <a:pt x="23521" y="-645"/>
                    <a:pt x="20850" y="1935"/>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2" name="Freeform: Shape 41">
              <a:extLst>
                <a:ext uri="{FF2B5EF4-FFF2-40B4-BE49-F238E27FC236}">
                  <a16:creationId xmlns:a16="http://schemas.microsoft.com/office/drawing/2014/main" id="{B5B2ECFD-07FF-314B-A5D5-74BD7D9C1C3E}"/>
                </a:ext>
              </a:extLst>
            </p:cNvPr>
            <p:cNvSpPr/>
            <p:nvPr/>
          </p:nvSpPr>
          <p:spPr>
            <a:xfrm>
              <a:off x="1655910" y="2905787"/>
              <a:ext cx="32453" cy="32455"/>
            </a:xfrm>
            <a:custGeom>
              <a:avLst/>
              <a:gdLst>
                <a:gd name="connsiteX0" fmla="*/ 6899 w 32453"/>
                <a:gd name="connsiteY0" fmla="*/ 32455 h 32455"/>
                <a:gd name="connsiteX1" fmla="*/ 11774 w 32453"/>
                <a:gd name="connsiteY1" fmla="*/ 30435 h 32455"/>
                <a:gd name="connsiteX2" fmla="*/ 30519 w 32453"/>
                <a:gd name="connsiteY2" fmla="*/ 11684 h 32455"/>
                <a:gd name="connsiteX3" fmla="*/ 30349 w 32453"/>
                <a:gd name="connsiteY3" fmla="*/ 1935 h 32455"/>
                <a:gd name="connsiteX4" fmla="*/ 20770 w 32453"/>
                <a:gd name="connsiteY4" fmla="*/ 1935 h 32455"/>
                <a:gd name="connsiteX5" fmla="*/ 2025 w 32453"/>
                <a:gd name="connsiteY5" fmla="*/ 20680 h 32455"/>
                <a:gd name="connsiteX6" fmla="*/ 2013 w 32453"/>
                <a:gd name="connsiteY6" fmla="*/ 30430 h 32455"/>
                <a:gd name="connsiteX7" fmla="*/ 6899 w 32453"/>
                <a:gd name="connsiteY7" fmla="*/ 32455 h 3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53" h="32455">
                  <a:moveTo>
                    <a:pt x="6899" y="32455"/>
                  </a:moveTo>
                  <a:cubicBezTo>
                    <a:pt x="8728" y="32455"/>
                    <a:pt x="10481" y="31729"/>
                    <a:pt x="11774" y="30435"/>
                  </a:cubicBezTo>
                  <a:lnTo>
                    <a:pt x="30519" y="11684"/>
                  </a:lnTo>
                  <a:cubicBezTo>
                    <a:pt x="33164" y="8945"/>
                    <a:pt x="33088" y="4581"/>
                    <a:pt x="30349" y="1935"/>
                  </a:cubicBezTo>
                  <a:cubicBezTo>
                    <a:pt x="27678" y="-645"/>
                    <a:pt x="23442" y="-645"/>
                    <a:pt x="20770" y="1935"/>
                  </a:cubicBezTo>
                  <a:lnTo>
                    <a:pt x="2025" y="20680"/>
                  </a:lnTo>
                  <a:cubicBezTo>
                    <a:pt x="-670" y="23369"/>
                    <a:pt x="-676" y="27734"/>
                    <a:pt x="2013" y="30430"/>
                  </a:cubicBezTo>
                  <a:cubicBezTo>
                    <a:pt x="3308" y="31728"/>
                    <a:pt x="5066" y="32457"/>
                    <a:pt x="6899" y="32455"/>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3" name="Freeform: Shape 42">
              <a:extLst>
                <a:ext uri="{FF2B5EF4-FFF2-40B4-BE49-F238E27FC236}">
                  <a16:creationId xmlns:a16="http://schemas.microsoft.com/office/drawing/2014/main" id="{43D2F66D-408D-AC77-7A8D-255BCFFF5584}"/>
                </a:ext>
              </a:extLst>
            </p:cNvPr>
            <p:cNvSpPr/>
            <p:nvPr/>
          </p:nvSpPr>
          <p:spPr>
            <a:xfrm>
              <a:off x="1579487" y="2866282"/>
              <a:ext cx="13788" cy="40302"/>
            </a:xfrm>
            <a:custGeom>
              <a:avLst/>
              <a:gdLst>
                <a:gd name="connsiteX0" fmla="*/ 6894 w 13788"/>
                <a:gd name="connsiteY0" fmla="*/ 40303 h 40302"/>
                <a:gd name="connsiteX1" fmla="*/ 13788 w 13788"/>
                <a:gd name="connsiteY1" fmla="*/ 33409 h 40302"/>
                <a:gd name="connsiteX2" fmla="*/ 13788 w 13788"/>
                <a:gd name="connsiteY2" fmla="*/ 6894 h 40302"/>
                <a:gd name="connsiteX3" fmla="*/ 6894 w 13788"/>
                <a:gd name="connsiteY3" fmla="*/ 0 h 40302"/>
                <a:gd name="connsiteX4" fmla="*/ 0 w 13788"/>
                <a:gd name="connsiteY4" fmla="*/ 6894 h 40302"/>
                <a:gd name="connsiteX5" fmla="*/ 0 w 13788"/>
                <a:gd name="connsiteY5" fmla="*/ 33409 h 40302"/>
                <a:gd name="connsiteX6" fmla="*/ 6894 w 13788"/>
                <a:gd name="connsiteY6" fmla="*/ 40303 h 40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88" h="40302">
                  <a:moveTo>
                    <a:pt x="6894" y="40303"/>
                  </a:moveTo>
                  <a:cubicBezTo>
                    <a:pt x="10702" y="40303"/>
                    <a:pt x="13788" y="37216"/>
                    <a:pt x="13788" y="33409"/>
                  </a:cubicBezTo>
                  <a:lnTo>
                    <a:pt x="13788" y="6894"/>
                  </a:lnTo>
                  <a:cubicBezTo>
                    <a:pt x="13788" y="3086"/>
                    <a:pt x="10702" y="0"/>
                    <a:pt x="6894" y="0"/>
                  </a:cubicBezTo>
                  <a:cubicBezTo>
                    <a:pt x="3086" y="0"/>
                    <a:pt x="0" y="3086"/>
                    <a:pt x="0" y="6894"/>
                  </a:cubicBezTo>
                  <a:lnTo>
                    <a:pt x="0" y="33409"/>
                  </a:lnTo>
                  <a:cubicBezTo>
                    <a:pt x="0" y="37216"/>
                    <a:pt x="3086" y="40303"/>
                    <a:pt x="6894" y="4030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44" name="Graphic 7" descr="Good Idea outline">
            <a:extLst>
              <a:ext uri="{FF2B5EF4-FFF2-40B4-BE49-F238E27FC236}">
                <a16:creationId xmlns:a16="http://schemas.microsoft.com/office/drawing/2014/main" id="{88C9F9E5-C1E9-2DF0-C927-A81E9020CB5E}"/>
              </a:ext>
            </a:extLst>
          </p:cNvPr>
          <p:cNvGrpSpPr/>
          <p:nvPr/>
        </p:nvGrpSpPr>
        <p:grpSpPr>
          <a:xfrm>
            <a:off x="1483839" y="3203124"/>
            <a:ext cx="481174" cy="509988"/>
            <a:chOff x="1387946" y="2829296"/>
            <a:chExt cx="469007" cy="556276"/>
          </a:xfrm>
          <a:solidFill>
            <a:srgbClr val="D32E11"/>
          </a:solidFill>
        </p:grpSpPr>
        <p:sp>
          <p:nvSpPr>
            <p:cNvPr id="45" name="Freeform: Shape 44">
              <a:extLst>
                <a:ext uri="{FF2B5EF4-FFF2-40B4-BE49-F238E27FC236}">
                  <a16:creationId xmlns:a16="http://schemas.microsoft.com/office/drawing/2014/main" id="{AB6C7ACA-D475-4257-DCD0-35F896950F9C}"/>
                </a:ext>
              </a:extLst>
            </p:cNvPr>
            <p:cNvSpPr/>
            <p:nvPr/>
          </p:nvSpPr>
          <p:spPr>
            <a:xfrm>
              <a:off x="1387946" y="2829296"/>
              <a:ext cx="469007" cy="556276"/>
            </a:xfrm>
            <a:custGeom>
              <a:avLst/>
              <a:gdLst>
                <a:gd name="connsiteX0" fmla="*/ 81491 w 469007"/>
                <a:gd name="connsiteY0" fmla="*/ 381808 h 556276"/>
                <a:gd name="connsiteX1" fmla="*/ 81491 w 469007"/>
                <a:gd name="connsiteY1" fmla="*/ 556277 h 556276"/>
                <a:gd name="connsiteX2" fmla="*/ 299344 w 469007"/>
                <a:gd name="connsiteY2" fmla="*/ 556277 h 556276"/>
                <a:gd name="connsiteX3" fmla="*/ 299344 w 469007"/>
                <a:gd name="connsiteY3" fmla="*/ 473548 h 556276"/>
                <a:gd name="connsiteX4" fmla="*/ 333125 w 469007"/>
                <a:gd name="connsiteY4" fmla="*/ 473548 h 556276"/>
                <a:gd name="connsiteX5" fmla="*/ 414476 w 469007"/>
                <a:gd name="connsiteY5" fmla="*/ 392198 h 556276"/>
                <a:gd name="connsiteX6" fmla="*/ 414476 w 469007"/>
                <a:gd name="connsiteY6" fmla="*/ 390819 h 556276"/>
                <a:gd name="connsiteX7" fmla="*/ 414476 w 469007"/>
                <a:gd name="connsiteY7" fmla="*/ 349454 h 556276"/>
                <a:gd name="connsiteX8" fmla="*/ 444810 w 469007"/>
                <a:gd name="connsiteY8" fmla="*/ 349454 h 556276"/>
                <a:gd name="connsiteX9" fmla="*/ 462045 w 469007"/>
                <a:gd name="connsiteY9" fmla="*/ 301196 h 556276"/>
                <a:gd name="connsiteX10" fmla="*/ 414476 w 469007"/>
                <a:gd name="connsiteY10" fmla="*/ 218467 h 556276"/>
                <a:gd name="connsiteX11" fmla="*/ 414476 w 469007"/>
                <a:gd name="connsiteY11" fmla="*/ 215020 h 556276"/>
                <a:gd name="connsiteX12" fmla="*/ 214946 w 469007"/>
                <a:gd name="connsiteY12" fmla="*/ 140 h 556276"/>
                <a:gd name="connsiteX13" fmla="*/ 214878 w 469007"/>
                <a:gd name="connsiteY13" fmla="*/ 138 h 556276"/>
                <a:gd name="connsiteX14" fmla="*/ 207184 w 469007"/>
                <a:gd name="connsiteY14" fmla="*/ 0 h 556276"/>
                <a:gd name="connsiteX15" fmla="*/ 141 w 469007"/>
                <a:gd name="connsiteY15" fmla="*/ 199804 h 556276"/>
                <a:gd name="connsiteX16" fmla="*/ 141 w 469007"/>
                <a:gd name="connsiteY16" fmla="*/ 214923 h 556276"/>
                <a:gd name="connsiteX17" fmla="*/ 81491 w 469007"/>
                <a:gd name="connsiteY17" fmla="*/ 381808 h 556276"/>
                <a:gd name="connsiteX18" fmla="*/ 13888 w 469007"/>
                <a:gd name="connsiteY18" fmla="*/ 214420 h 556276"/>
                <a:gd name="connsiteX19" fmla="*/ 13888 w 469007"/>
                <a:gd name="connsiteY19" fmla="*/ 200301 h 556276"/>
                <a:gd name="connsiteX20" fmla="*/ 207184 w 469007"/>
                <a:gd name="connsiteY20" fmla="*/ 13788 h 556276"/>
                <a:gd name="connsiteX21" fmla="*/ 214375 w 469007"/>
                <a:gd name="connsiteY21" fmla="*/ 13919 h 556276"/>
                <a:gd name="connsiteX22" fmla="*/ 400715 w 469007"/>
                <a:gd name="connsiteY22" fmla="*/ 214420 h 556276"/>
                <a:gd name="connsiteX23" fmla="*/ 400715 w 469007"/>
                <a:gd name="connsiteY23" fmla="*/ 222052 h 556276"/>
                <a:gd name="connsiteX24" fmla="*/ 402549 w 469007"/>
                <a:gd name="connsiteY24" fmla="*/ 225243 h 556276"/>
                <a:gd name="connsiteX25" fmla="*/ 450118 w 469007"/>
                <a:gd name="connsiteY25" fmla="*/ 307972 h 556276"/>
                <a:gd name="connsiteX26" fmla="*/ 450304 w 469007"/>
                <a:gd name="connsiteY26" fmla="*/ 308290 h 556276"/>
                <a:gd name="connsiteX27" fmla="*/ 450504 w 469007"/>
                <a:gd name="connsiteY27" fmla="*/ 308600 h 556276"/>
                <a:gd name="connsiteX28" fmla="*/ 453992 w 469007"/>
                <a:gd name="connsiteY28" fmla="*/ 327979 h 556276"/>
                <a:gd name="connsiteX29" fmla="*/ 443900 w 469007"/>
                <a:gd name="connsiteY29" fmla="*/ 335563 h 556276"/>
                <a:gd name="connsiteX30" fmla="*/ 400708 w 469007"/>
                <a:gd name="connsiteY30" fmla="*/ 335563 h 556276"/>
                <a:gd name="connsiteX31" fmla="*/ 400708 w 469007"/>
                <a:gd name="connsiteY31" fmla="*/ 392094 h 556276"/>
                <a:gd name="connsiteX32" fmla="*/ 333146 w 469007"/>
                <a:gd name="connsiteY32" fmla="*/ 459656 h 556276"/>
                <a:gd name="connsiteX33" fmla="*/ 285577 w 469007"/>
                <a:gd name="connsiteY33" fmla="*/ 459656 h 556276"/>
                <a:gd name="connsiteX34" fmla="*/ 285577 w 469007"/>
                <a:gd name="connsiteY34" fmla="*/ 542385 h 556276"/>
                <a:gd name="connsiteX35" fmla="*/ 95300 w 469007"/>
                <a:gd name="connsiteY35" fmla="*/ 542385 h 556276"/>
                <a:gd name="connsiteX36" fmla="*/ 95300 w 469007"/>
                <a:gd name="connsiteY36" fmla="*/ 375052 h 556276"/>
                <a:gd name="connsiteX37" fmla="*/ 89964 w 469007"/>
                <a:gd name="connsiteY37" fmla="*/ 370915 h 556276"/>
                <a:gd name="connsiteX38" fmla="*/ 13929 w 469007"/>
                <a:gd name="connsiteY38" fmla="*/ 214978 h 556276"/>
                <a:gd name="connsiteX39" fmla="*/ 13929 w 469007"/>
                <a:gd name="connsiteY39" fmla="*/ 214702 h 55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9007" h="556276">
                  <a:moveTo>
                    <a:pt x="81491" y="381808"/>
                  </a:moveTo>
                  <a:lnTo>
                    <a:pt x="81491" y="556277"/>
                  </a:lnTo>
                  <a:lnTo>
                    <a:pt x="299344" y="556277"/>
                  </a:lnTo>
                  <a:lnTo>
                    <a:pt x="299344" y="473548"/>
                  </a:lnTo>
                  <a:lnTo>
                    <a:pt x="333125" y="473548"/>
                  </a:lnTo>
                  <a:cubicBezTo>
                    <a:pt x="378054" y="473548"/>
                    <a:pt x="414476" y="437126"/>
                    <a:pt x="414476" y="392198"/>
                  </a:cubicBezTo>
                  <a:cubicBezTo>
                    <a:pt x="414476" y="391736"/>
                    <a:pt x="414476" y="391274"/>
                    <a:pt x="414476" y="390819"/>
                  </a:cubicBezTo>
                  <a:lnTo>
                    <a:pt x="414476" y="349454"/>
                  </a:lnTo>
                  <a:lnTo>
                    <a:pt x="444810" y="349454"/>
                  </a:lnTo>
                  <a:cubicBezTo>
                    <a:pt x="462734" y="347386"/>
                    <a:pt x="478591" y="326704"/>
                    <a:pt x="462045" y="301196"/>
                  </a:cubicBezTo>
                  <a:lnTo>
                    <a:pt x="414476" y="218467"/>
                  </a:lnTo>
                  <a:lnTo>
                    <a:pt x="414476" y="215020"/>
                  </a:lnTo>
                  <a:cubicBezTo>
                    <a:pt x="418714" y="100584"/>
                    <a:pt x="329382" y="4379"/>
                    <a:pt x="214946" y="140"/>
                  </a:cubicBezTo>
                  <a:cubicBezTo>
                    <a:pt x="214924" y="140"/>
                    <a:pt x="214901" y="139"/>
                    <a:pt x="214878" y="138"/>
                  </a:cubicBezTo>
                  <a:cubicBezTo>
                    <a:pt x="212307" y="41"/>
                    <a:pt x="209735" y="0"/>
                    <a:pt x="207184" y="0"/>
                  </a:cubicBezTo>
                  <a:cubicBezTo>
                    <a:pt x="95666" y="82"/>
                    <a:pt x="4190" y="88360"/>
                    <a:pt x="141" y="199804"/>
                  </a:cubicBezTo>
                  <a:cubicBezTo>
                    <a:pt x="-47" y="204860"/>
                    <a:pt x="-47" y="209899"/>
                    <a:pt x="141" y="214923"/>
                  </a:cubicBezTo>
                  <a:cubicBezTo>
                    <a:pt x="-131" y="280167"/>
                    <a:pt x="29928" y="341832"/>
                    <a:pt x="81491" y="381808"/>
                  </a:cubicBezTo>
                  <a:close/>
                  <a:moveTo>
                    <a:pt x="13888" y="214420"/>
                  </a:moveTo>
                  <a:cubicBezTo>
                    <a:pt x="13723" y="209739"/>
                    <a:pt x="13723" y="204989"/>
                    <a:pt x="13888" y="200301"/>
                  </a:cubicBezTo>
                  <a:cubicBezTo>
                    <a:pt x="17298" y="96095"/>
                    <a:pt x="102924" y="13475"/>
                    <a:pt x="207184" y="13788"/>
                  </a:cubicBezTo>
                  <a:cubicBezTo>
                    <a:pt x="209563" y="13788"/>
                    <a:pt x="211969" y="13830"/>
                    <a:pt x="214375" y="13919"/>
                  </a:cubicBezTo>
                  <a:cubicBezTo>
                    <a:pt x="321143" y="17950"/>
                    <a:pt x="404501" y="107643"/>
                    <a:pt x="400715" y="214420"/>
                  </a:cubicBezTo>
                  <a:lnTo>
                    <a:pt x="400715" y="222052"/>
                  </a:lnTo>
                  <a:lnTo>
                    <a:pt x="402549" y="225243"/>
                  </a:lnTo>
                  <a:lnTo>
                    <a:pt x="450118" y="307972"/>
                  </a:lnTo>
                  <a:lnTo>
                    <a:pt x="450304" y="308290"/>
                  </a:lnTo>
                  <a:lnTo>
                    <a:pt x="450504" y="308600"/>
                  </a:lnTo>
                  <a:cubicBezTo>
                    <a:pt x="454980" y="314003"/>
                    <a:pt x="456303" y="321354"/>
                    <a:pt x="453992" y="327979"/>
                  </a:cubicBezTo>
                  <a:cubicBezTo>
                    <a:pt x="452036" y="331976"/>
                    <a:pt x="448283" y="334796"/>
                    <a:pt x="443900" y="335563"/>
                  </a:cubicBezTo>
                  <a:lnTo>
                    <a:pt x="400708" y="335563"/>
                  </a:lnTo>
                  <a:lnTo>
                    <a:pt x="400708" y="392094"/>
                  </a:lnTo>
                  <a:cubicBezTo>
                    <a:pt x="400658" y="429387"/>
                    <a:pt x="370439" y="459607"/>
                    <a:pt x="333146" y="459656"/>
                  </a:cubicBezTo>
                  <a:lnTo>
                    <a:pt x="285577" y="459656"/>
                  </a:lnTo>
                  <a:lnTo>
                    <a:pt x="285577" y="542385"/>
                  </a:lnTo>
                  <a:lnTo>
                    <a:pt x="95300" y="542385"/>
                  </a:lnTo>
                  <a:lnTo>
                    <a:pt x="95300" y="375052"/>
                  </a:lnTo>
                  <a:lnTo>
                    <a:pt x="89964" y="370915"/>
                  </a:lnTo>
                  <a:cubicBezTo>
                    <a:pt x="41920" y="333450"/>
                    <a:pt x="13861" y="275904"/>
                    <a:pt x="13929" y="214978"/>
                  </a:cubicBezTo>
                  <a:lnTo>
                    <a:pt x="13929" y="214702"/>
                  </a:ln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6" name="Freeform: Shape 45">
              <a:extLst>
                <a:ext uri="{FF2B5EF4-FFF2-40B4-BE49-F238E27FC236}">
                  <a16:creationId xmlns:a16="http://schemas.microsoft.com/office/drawing/2014/main" id="{CE096ADE-FADA-C339-71C0-30C9D4B6126F}"/>
                </a:ext>
              </a:extLst>
            </p:cNvPr>
            <p:cNvSpPr/>
            <p:nvPr/>
          </p:nvSpPr>
          <p:spPr>
            <a:xfrm>
              <a:off x="1564307" y="3153069"/>
              <a:ext cx="44122" cy="20392"/>
            </a:xfrm>
            <a:custGeom>
              <a:avLst/>
              <a:gdLst>
                <a:gd name="connsiteX0" fmla="*/ 22061 w 44122"/>
                <a:gd name="connsiteY0" fmla="*/ 20393 h 20392"/>
                <a:gd name="connsiteX1" fmla="*/ 22061 w 44122"/>
                <a:gd name="connsiteY1" fmla="*/ 20393 h 20392"/>
                <a:gd name="connsiteX2" fmla="*/ 44122 w 44122"/>
                <a:gd name="connsiteY2" fmla="*/ 0 h 20392"/>
                <a:gd name="connsiteX3" fmla="*/ 0 w 44122"/>
                <a:gd name="connsiteY3" fmla="*/ 0 h 20392"/>
                <a:gd name="connsiteX4" fmla="*/ 22061 w 44122"/>
                <a:gd name="connsiteY4" fmla="*/ 20393 h 20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22" h="20392">
                  <a:moveTo>
                    <a:pt x="22061" y="20393"/>
                  </a:moveTo>
                  <a:lnTo>
                    <a:pt x="22061" y="20393"/>
                  </a:lnTo>
                  <a:cubicBezTo>
                    <a:pt x="33611" y="20395"/>
                    <a:pt x="43219" y="11514"/>
                    <a:pt x="44122" y="0"/>
                  </a:cubicBezTo>
                  <a:lnTo>
                    <a:pt x="0" y="0"/>
                  </a:lnTo>
                  <a:cubicBezTo>
                    <a:pt x="900" y="11515"/>
                    <a:pt x="10511" y="20399"/>
                    <a:pt x="22061" y="2039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7" name="Freeform: Shape 46">
              <a:extLst>
                <a:ext uri="{FF2B5EF4-FFF2-40B4-BE49-F238E27FC236}">
                  <a16:creationId xmlns:a16="http://schemas.microsoft.com/office/drawing/2014/main" id="{263A89C1-88D5-2FF6-1B23-EA7FF5DA32D8}"/>
                </a:ext>
              </a:extLst>
            </p:cNvPr>
            <p:cNvSpPr/>
            <p:nvPr/>
          </p:nvSpPr>
          <p:spPr>
            <a:xfrm>
              <a:off x="1498130" y="2920167"/>
              <a:ext cx="176488" cy="184271"/>
            </a:xfrm>
            <a:custGeom>
              <a:avLst/>
              <a:gdLst>
                <a:gd name="connsiteX0" fmla="*/ 7 w 176488"/>
                <a:gd name="connsiteY0" fmla="*/ 91291 h 184271"/>
                <a:gd name="connsiteX1" fmla="*/ 6156 w 176488"/>
                <a:gd name="connsiteY1" fmla="*/ 121832 h 184271"/>
                <a:gd name="connsiteX2" fmla="*/ 21489 w 176488"/>
                <a:gd name="connsiteY2" fmla="*/ 146947 h 184271"/>
                <a:gd name="connsiteX3" fmla="*/ 42171 w 176488"/>
                <a:gd name="connsiteY3" fmla="*/ 180508 h 184271"/>
                <a:gd name="connsiteX4" fmla="*/ 48245 w 176488"/>
                <a:gd name="connsiteY4" fmla="*/ 184272 h 184271"/>
                <a:gd name="connsiteX5" fmla="*/ 128258 w 176488"/>
                <a:gd name="connsiteY5" fmla="*/ 184272 h 184271"/>
                <a:gd name="connsiteX6" fmla="*/ 134331 w 176488"/>
                <a:gd name="connsiteY6" fmla="*/ 180515 h 184271"/>
                <a:gd name="connsiteX7" fmla="*/ 155013 w 176488"/>
                <a:gd name="connsiteY7" fmla="*/ 146954 h 184271"/>
                <a:gd name="connsiteX8" fmla="*/ 170346 w 176488"/>
                <a:gd name="connsiteY8" fmla="*/ 121839 h 184271"/>
                <a:gd name="connsiteX9" fmla="*/ 176489 w 176488"/>
                <a:gd name="connsiteY9" fmla="*/ 91298 h 184271"/>
                <a:gd name="connsiteX10" fmla="*/ 176489 w 176488"/>
                <a:gd name="connsiteY10" fmla="*/ 88244 h 184271"/>
                <a:gd name="connsiteX11" fmla="*/ 88244 w 176488"/>
                <a:gd name="connsiteY11" fmla="*/ 0 h 184271"/>
                <a:gd name="connsiteX12" fmla="*/ 0 w 176488"/>
                <a:gd name="connsiteY12" fmla="*/ 88244 h 184271"/>
                <a:gd name="connsiteX13" fmla="*/ 88251 w 176488"/>
                <a:gd name="connsiteY13" fmla="*/ 14802 h 184271"/>
                <a:gd name="connsiteX14" fmla="*/ 162707 w 176488"/>
                <a:gd name="connsiteY14" fmla="*/ 88237 h 184271"/>
                <a:gd name="connsiteX15" fmla="*/ 162707 w 176488"/>
                <a:gd name="connsiteY15" fmla="*/ 91064 h 184271"/>
                <a:gd name="connsiteX16" fmla="*/ 157495 w 176488"/>
                <a:gd name="connsiteY16" fmla="*/ 116841 h 184271"/>
                <a:gd name="connsiteX17" fmla="*/ 144707 w 176488"/>
                <a:gd name="connsiteY17" fmla="*/ 137771 h 184271"/>
                <a:gd name="connsiteX18" fmla="*/ 144445 w 176488"/>
                <a:gd name="connsiteY18" fmla="*/ 138068 h 184271"/>
                <a:gd name="connsiteX19" fmla="*/ 144204 w 176488"/>
                <a:gd name="connsiteY19" fmla="*/ 138371 h 184271"/>
                <a:gd name="connsiteX20" fmla="*/ 123852 w 176488"/>
                <a:gd name="connsiteY20" fmla="*/ 170463 h 184271"/>
                <a:gd name="connsiteX21" fmla="*/ 52616 w 176488"/>
                <a:gd name="connsiteY21" fmla="*/ 170463 h 184271"/>
                <a:gd name="connsiteX22" fmla="*/ 32264 w 176488"/>
                <a:gd name="connsiteY22" fmla="*/ 138371 h 184271"/>
                <a:gd name="connsiteX23" fmla="*/ 32023 w 176488"/>
                <a:gd name="connsiteY23" fmla="*/ 138068 h 184271"/>
                <a:gd name="connsiteX24" fmla="*/ 31796 w 176488"/>
                <a:gd name="connsiteY24" fmla="*/ 137771 h 184271"/>
                <a:gd name="connsiteX25" fmla="*/ 19028 w 176488"/>
                <a:gd name="connsiteY25" fmla="*/ 116882 h 184271"/>
                <a:gd name="connsiteX26" fmla="*/ 13795 w 176488"/>
                <a:gd name="connsiteY26" fmla="*/ 91036 h 184271"/>
                <a:gd name="connsiteX27" fmla="*/ 13795 w 176488"/>
                <a:gd name="connsiteY27" fmla="*/ 88465 h 184271"/>
                <a:gd name="connsiteX28" fmla="*/ 88244 w 176488"/>
                <a:gd name="connsiteY28" fmla="*/ 14802 h 184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6488" h="184271">
                  <a:moveTo>
                    <a:pt x="7" y="91291"/>
                  </a:moveTo>
                  <a:cubicBezTo>
                    <a:pt x="336" y="101744"/>
                    <a:pt x="2415" y="112067"/>
                    <a:pt x="6156" y="121832"/>
                  </a:cubicBezTo>
                  <a:cubicBezTo>
                    <a:pt x="9728" y="131052"/>
                    <a:pt x="14920" y="139558"/>
                    <a:pt x="21489" y="146947"/>
                  </a:cubicBezTo>
                  <a:cubicBezTo>
                    <a:pt x="29667" y="157291"/>
                    <a:pt x="36608" y="168553"/>
                    <a:pt x="42171" y="180508"/>
                  </a:cubicBezTo>
                  <a:cubicBezTo>
                    <a:pt x="43317" y="182814"/>
                    <a:pt x="45670" y="184271"/>
                    <a:pt x="48245" y="184272"/>
                  </a:cubicBezTo>
                  <a:lnTo>
                    <a:pt x="128258" y="184272"/>
                  </a:lnTo>
                  <a:cubicBezTo>
                    <a:pt x="130831" y="184273"/>
                    <a:pt x="133183" y="182818"/>
                    <a:pt x="134331" y="180515"/>
                  </a:cubicBezTo>
                  <a:cubicBezTo>
                    <a:pt x="139893" y="168559"/>
                    <a:pt x="146834" y="157296"/>
                    <a:pt x="155013" y="146954"/>
                  </a:cubicBezTo>
                  <a:cubicBezTo>
                    <a:pt x="161577" y="139561"/>
                    <a:pt x="166769" y="131056"/>
                    <a:pt x="170346" y="121839"/>
                  </a:cubicBezTo>
                  <a:cubicBezTo>
                    <a:pt x="174083" y="112072"/>
                    <a:pt x="176158" y="101750"/>
                    <a:pt x="176489" y="91298"/>
                  </a:cubicBezTo>
                  <a:lnTo>
                    <a:pt x="176489" y="88244"/>
                  </a:lnTo>
                  <a:cubicBezTo>
                    <a:pt x="176489" y="39509"/>
                    <a:pt x="136980" y="0"/>
                    <a:pt x="88244" y="0"/>
                  </a:cubicBezTo>
                  <a:cubicBezTo>
                    <a:pt x="39509" y="0"/>
                    <a:pt x="0" y="39509"/>
                    <a:pt x="0" y="88244"/>
                  </a:cubicBezTo>
                  <a:close/>
                  <a:moveTo>
                    <a:pt x="88251" y="14802"/>
                  </a:moveTo>
                  <a:cubicBezTo>
                    <a:pt x="128951" y="14861"/>
                    <a:pt x="162087" y="47542"/>
                    <a:pt x="162707" y="88237"/>
                  </a:cubicBezTo>
                  <a:lnTo>
                    <a:pt x="162707" y="91064"/>
                  </a:lnTo>
                  <a:cubicBezTo>
                    <a:pt x="162409" y="99886"/>
                    <a:pt x="160648" y="108596"/>
                    <a:pt x="157495" y="116841"/>
                  </a:cubicBezTo>
                  <a:cubicBezTo>
                    <a:pt x="154516" y="124526"/>
                    <a:pt x="150186" y="131614"/>
                    <a:pt x="144707" y="137771"/>
                  </a:cubicBezTo>
                  <a:lnTo>
                    <a:pt x="144445" y="138068"/>
                  </a:lnTo>
                  <a:lnTo>
                    <a:pt x="144204" y="138371"/>
                  </a:lnTo>
                  <a:cubicBezTo>
                    <a:pt x="136326" y="148334"/>
                    <a:pt x="129505" y="159089"/>
                    <a:pt x="123852" y="170463"/>
                  </a:cubicBezTo>
                  <a:lnTo>
                    <a:pt x="52616" y="170463"/>
                  </a:lnTo>
                  <a:cubicBezTo>
                    <a:pt x="46962" y="159089"/>
                    <a:pt x="40142" y="148334"/>
                    <a:pt x="32264" y="138371"/>
                  </a:cubicBezTo>
                  <a:lnTo>
                    <a:pt x="32023" y="138068"/>
                  </a:lnTo>
                  <a:lnTo>
                    <a:pt x="31796" y="137771"/>
                  </a:lnTo>
                  <a:cubicBezTo>
                    <a:pt x="26328" y="131625"/>
                    <a:pt x="22005" y="124551"/>
                    <a:pt x="19028" y="116882"/>
                  </a:cubicBezTo>
                  <a:cubicBezTo>
                    <a:pt x="15865" y="108616"/>
                    <a:pt x="14097" y="99882"/>
                    <a:pt x="13795" y="91036"/>
                  </a:cubicBezTo>
                  <a:lnTo>
                    <a:pt x="13795" y="88465"/>
                  </a:lnTo>
                  <a:cubicBezTo>
                    <a:pt x="14318" y="47694"/>
                    <a:pt x="47471" y="14893"/>
                    <a:pt x="88244" y="14802"/>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8" name="Freeform: Shape 47">
              <a:extLst>
                <a:ext uri="{FF2B5EF4-FFF2-40B4-BE49-F238E27FC236}">
                  <a16:creationId xmlns:a16="http://schemas.microsoft.com/office/drawing/2014/main" id="{09336418-2182-5EDB-A6C1-1C45660E857F}"/>
                </a:ext>
              </a:extLst>
            </p:cNvPr>
            <p:cNvSpPr/>
            <p:nvPr/>
          </p:nvSpPr>
          <p:spPr>
            <a:xfrm>
              <a:off x="1547196" y="3121984"/>
              <a:ext cx="79743" cy="13788"/>
            </a:xfrm>
            <a:custGeom>
              <a:avLst/>
              <a:gdLst>
                <a:gd name="connsiteX0" fmla="*/ 72850 w 79743"/>
                <a:gd name="connsiteY0" fmla="*/ 0 h 13788"/>
                <a:gd name="connsiteX1" fmla="*/ 6894 w 79743"/>
                <a:gd name="connsiteY1" fmla="*/ 0 h 13788"/>
                <a:gd name="connsiteX2" fmla="*/ 0 w 79743"/>
                <a:gd name="connsiteY2" fmla="*/ 6894 h 13788"/>
                <a:gd name="connsiteX3" fmla="*/ 6894 w 79743"/>
                <a:gd name="connsiteY3" fmla="*/ 13788 h 13788"/>
                <a:gd name="connsiteX4" fmla="*/ 72850 w 79743"/>
                <a:gd name="connsiteY4" fmla="*/ 13788 h 13788"/>
                <a:gd name="connsiteX5" fmla="*/ 79744 w 79743"/>
                <a:gd name="connsiteY5" fmla="*/ 6894 h 13788"/>
                <a:gd name="connsiteX6" fmla="*/ 72850 w 79743"/>
                <a:gd name="connsiteY6" fmla="*/ 0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43" h="13788">
                  <a:moveTo>
                    <a:pt x="72850" y="0"/>
                  </a:moveTo>
                  <a:lnTo>
                    <a:pt x="6894" y="0"/>
                  </a:lnTo>
                  <a:cubicBezTo>
                    <a:pt x="3086" y="0"/>
                    <a:pt x="0" y="3086"/>
                    <a:pt x="0" y="6894"/>
                  </a:cubicBezTo>
                  <a:cubicBezTo>
                    <a:pt x="0" y="10702"/>
                    <a:pt x="3086" y="13788"/>
                    <a:pt x="6894" y="13788"/>
                  </a:cubicBezTo>
                  <a:lnTo>
                    <a:pt x="72850" y="13788"/>
                  </a:lnTo>
                  <a:cubicBezTo>
                    <a:pt x="76657" y="13788"/>
                    <a:pt x="79744" y="10702"/>
                    <a:pt x="79744" y="6894"/>
                  </a:cubicBezTo>
                  <a:cubicBezTo>
                    <a:pt x="79744" y="3086"/>
                    <a:pt x="76657" y="0"/>
                    <a:pt x="72850" y="0"/>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9" name="Freeform: Shape 48">
              <a:extLst>
                <a:ext uri="{FF2B5EF4-FFF2-40B4-BE49-F238E27FC236}">
                  <a16:creationId xmlns:a16="http://schemas.microsoft.com/office/drawing/2014/main" id="{F2B879F1-D08F-936F-88BE-4A2EC655E03C}"/>
                </a:ext>
              </a:extLst>
            </p:cNvPr>
            <p:cNvSpPr/>
            <p:nvPr/>
          </p:nvSpPr>
          <p:spPr>
            <a:xfrm>
              <a:off x="1687573" y="3000876"/>
              <a:ext cx="40295" cy="13788"/>
            </a:xfrm>
            <a:custGeom>
              <a:avLst/>
              <a:gdLst>
                <a:gd name="connsiteX0" fmla="*/ 6894 w 40295"/>
                <a:gd name="connsiteY0" fmla="*/ 13788 h 13788"/>
                <a:gd name="connsiteX1" fmla="*/ 33402 w 40295"/>
                <a:gd name="connsiteY1" fmla="*/ 13788 h 13788"/>
                <a:gd name="connsiteX2" fmla="*/ 40296 w 40295"/>
                <a:gd name="connsiteY2" fmla="*/ 6894 h 13788"/>
                <a:gd name="connsiteX3" fmla="*/ 33402 w 40295"/>
                <a:gd name="connsiteY3" fmla="*/ 0 h 13788"/>
                <a:gd name="connsiteX4" fmla="*/ 6894 w 40295"/>
                <a:gd name="connsiteY4" fmla="*/ 0 h 13788"/>
                <a:gd name="connsiteX5" fmla="*/ 0 w 40295"/>
                <a:gd name="connsiteY5" fmla="*/ 6894 h 13788"/>
                <a:gd name="connsiteX6" fmla="*/ 6894 w 40295"/>
                <a:gd name="connsiteY6" fmla="*/ 13788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95" h="13788">
                  <a:moveTo>
                    <a:pt x="6894" y="13788"/>
                  </a:moveTo>
                  <a:lnTo>
                    <a:pt x="33402" y="13788"/>
                  </a:lnTo>
                  <a:cubicBezTo>
                    <a:pt x="37209" y="13788"/>
                    <a:pt x="40296" y="10702"/>
                    <a:pt x="40296" y="6894"/>
                  </a:cubicBezTo>
                  <a:cubicBezTo>
                    <a:pt x="40296" y="3086"/>
                    <a:pt x="37209" y="0"/>
                    <a:pt x="33402" y="0"/>
                  </a:cubicBezTo>
                  <a:lnTo>
                    <a:pt x="6894" y="0"/>
                  </a:lnTo>
                  <a:cubicBezTo>
                    <a:pt x="3086" y="0"/>
                    <a:pt x="0" y="3086"/>
                    <a:pt x="0" y="6894"/>
                  </a:cubicBezTo>
                  <a:cubicBezTo>
                    <a:pt x="0" y="10702"/>
                    <a:pt x="3086" y="13788"/>
                    <a:pt x="6894" y="13788"/>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0" name="Freeform: Shape 49">
              <a:extLst>
                <a:ext uri="{FF2B5EF4-FFF2-40B4-BE49-F238E27FC236}">
                  <a16:creationId xmlns:a16="http://schemas.microsoft.com/office/drawing/2014/main" id="{862A87B9-4978-0BC7-B1A3-EF0A5CD915E2}"/>
                </a:ext>
              </a:extLst>
            </p:cNvPr>
            <p:cNvSpPr/>
            <p:nvPr/>
          </p:nvSpPr>
          <p:spPr>
            <a:xfrm>
              <a:off x="1444894" y="3000876"/>
              <a:ext cx="40295" cy="13788"/>
            </a:xfrm>
            <a:custGeom>
              <a:avLst/>
              <a:gdLst>
                <a:gd name="connsiteX0" fmla="*/ 6894 w 40295"/>
                <a:gd name="connsiteY0" fmla="*/ 13788 h 13788"/>
                <a:gd name="connsiteX1" fmla="*/ 33402 w 40295"/>
                <a:gd name="connsiteY1" fmla="*/ 13788 h 13788"/>
                <a:gd name="connsiteX2" fmla="*/ 40296 w 40295"/>
                <a:gd name="connsiteY2" fmla="*/ 6894 h 13788"/>
                <a:gd name="connsiteX3" fmla="*/ 33402 w 40295"/>
                <a:gd name="connsiteY3" fmla="*/ 0 h 13788"/>
                <a:gd name="connsiteX4" fmla="*/ 6894 w 40295"/>
                <a:gd name="connsiteY4" fmla="*/ 0 h 13788"/>
                <a:gd name="connsiteX5" fmla="*/ 0 w 40295"/>
                <a:gd name="connsiteY5" fmla="*/ 6894 h 13788"/>
                <a:gd name="connsiteX6" fmla="*/ 6894 w 40295"/>
                <a:gd name="connsiteY6" fmla="*/ 13788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95" h="13788">
                  <a:moveTo>
                    <a:pt x="6894" y="13788"/>
                  </a:moveTo>
                  <a:lnTo>
                    <a:pt x="33402" y="13788"/>
                  </a:lnTo>
                  <a:cubicBezTo>
                    <a:pt x="37209" y="13788"/>
                    <a:pt x="40296" y="10702"/>
                    <a:pt x="40296" y="6894"/>
                  </a:cubicBezTo>
                  <a:cubicBezTo>
                    <a:pt x="40296" y="3086"/>
                    <a:pt x="37209" y="0"/>
                    <a:pt x="33402" y="0"/>
                  </a:cubicBezTo>
                  <a:lnTo>
                    <a:pt x="6894" y="0"/>
                  </a:lnTo>
                  <a:cubicBezTo>
                    <a:pt x="3086" y="0"/>
                    <a:pt x="0" y="3086"/>
                    <a:pt x="0" y="6894"/>
                  </a:cubicBezTo>
                  <a:cubicBezTo>
                    <a:pt x="0" y="10702"/>
                    <a:pt x="3086" y="13788"/>
                    <a:pt x="6894" y="13788"/>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1" name="Freeform: Shape 50">
              <a:extLst>
                <a:ext uri="{FF2B5EF4-FFF2-40B4-BE49-F238E27FC236}">
                  <a16:creationId xmlns:a16="http://schemas.microsoft.com/office/drawing/2014/main" id="{F7C19C28-5058-94E8-EE31-DDFBD45CA460}"/>
                </a:ext>
              </a:extLst>
            </p:cNvPr>
            <p:cNvSpPr/>
            <p:nvPr/>
          </p:nvSpPr>
          <p:spPr>
            <a:xfrm>
              <a:off x="1656000" y="3077374"/>
              <a:ext cx="32363" cy="32370"/>
            </a:xfrm>
            <a:custGeom>
              <a:avLst/>
              <a:gdLst>
                <a:gd name="connsiteX0" fmla="*/ 11684 w 32363"/>
                <a:gd name="connsiteY0" fmla="*/ 1935 h 32370"/>
                <a:gd name="connsiteX1" fmla="*/ 1935 w 32363"/>
                <a:gd name="connsiteY1" fmla="*/ 2105 h 32370"/>
                <a:gd name="connsiteX2" fmla="*/ 1935 w 32363"/>
                <a:gd name="connsiteY2" fmla="*/ 11684 h 32370"/>
                <a:gd name="connsiteX3" fmla="*/ 20680 w 32363"/>
                <a:gd name="connsiteY3" fmla="*/ 30435 h 32370"/>
                <a:gd name="connsiteX4" fmla="*/ 30429 w 32363"/>
                <a:gd name="connsiteY4" fmla="*/ 30266 h 32370"/>
                <a:gd name="connsiteX5" fmla="*/ 30429 w 32363"/>
                <a:gd name="connsiteY5" fmla="*/ 20687 h 32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63" h="32370">
                  <a:moveTo>
                    <a:pt x="11684" y="1935"/>
                  </a:moveTo>
                  <a:cubicBezTo>
                    <a:pt x="8945" y="-710"/>
                    <a:pt x="4581" y="-634"/>
                    <a:pt x="1935" y="2105"/>
                  </a:cubicBezTo>
                  <a:cubicBezTo>
                    <a:pt x="-645" y="4776"/>
                    <a:pt x="-645" y="9012"/>
                    <a:pt x="1935" y="11684"/>
                  </a:cubicBezTo>
                  <a:lnTo>
                    <a:pt x="20680" y="30435"/>
                  </a:lnTo>
                  <a:cubicBezTo>
                    <a:pt x="23419" y="33081"/>
                    <a:pt x="27783" y="33005"/>
                    <a:pt x="30429" y="30266"/>
                  </a:cubicBezTo>
                  <a:cubicBezTo>
                    <a:pt x="33009" y="27594"/>
                    <a:pt x="33009" y="23359"/>
                    <a:pt x="30429" y="20687"/>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2" name="Freeform: Shape 51">
              <a:extLst>
                <a:ext uri="{FF2B5EF4-FFF2-40B4-BE49-F238E27FC236}">
                  <a16:creationId xmlns:a16="http://schemas.microsoft.com/office/drawing/2014/main" id="{3B73CAA7-B148-4D8F-ACB8-6DC4A948A8C1}"/>
                </a:ext>
              </a:extLst>
            </p:cNvPr>
            <p:cNvSpPr/>
            <p:nvPr/>
          </p:nvSpPr>
          <p:spPr>
            <a:xfrm>
              <a:off x="1484230" y="2905618"/>
              <a:ext cx="32619" cy="32622"/>
            </a:xfrm>
            <a:custGeom>
              <a:avLst/>
              <a:gdLst>
                <a:gd name="connsiteX0" fmla="*/ 20850 w 32619"/>
                <a:gd name="connsiteY0" fmla="*/ 30605 h 32622"/>
                <a:gd name="connsiteX1" fmla="*/ 30602 w 32619"/>
                <a:gd name="connsiteY1" fmla="*/ 30602 h 32622"/>
                <a:gd name="connsiteX2" fmla="*/ 30598 w 32619"/>
                <a:gd name="connsiteY2" fmla="*/ 20850 h 32622"/>
                <a:gd name="connsiteX3" fmla="*/ 11853 w 32619"/>
                <a:gd name="connsiteY3" fmla="*/ 2105 h 32622"/>
                <a:gd name="connsiteX4" fmla="*/ 2105 w 32619"/>
                <a:gd name="connsiteY4" fmla="*/ 1935 h 32622"/>
                <a:gd name="connsiteX5" fmla="*/ 1935 w 32619"/>
                <a:gd name="connsiteY5" fmla="*/ 11684 h 32622"/>
                <a:gd name="connsiteX6" fmla="*/ 2105 w 32619"/>
                <a:gd name="connsiteY6" fmla="*/ 11853 h 3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619" h="32622">
                  <a:moveTo>
                    <a:pt x="20850" y="30605"/>
                  </a:moveTo>
                  <a:cubicBezTo>
                    <a:pt x="23543" y="33297"/>
                    <a:pt x="27910" y="33295"/>
                    <a:pt x="30602" y="30602"/>
                  </a:cubicBezTo>
                  <a:cubicBezTo>
                    <a:pt x="33294" y="27908"/>
                    <a:pt x="33292" y="23542"/>
                    <a:pt x="30598" y="20850"/>
                  </a:cubicBezTo>
                  <a:lnTo>
                    <a:pt x="11853" y="2105"/>
                  </a:lnTo>
                  <a:cubicBezTo>
                    <a:pt x="9208" y="-634"/>
                    <a:pt x="4844" y="-710"/>
                    <a:pt x="2105" y="1935"/>
                  </a:cubicBezTo>
                  <a:cubicBezTo>
                    <a:pt x="-634" y="4581"/>
                    <a:pt x="-710" y="8945"/>
                    <a:pt x="1935" y="11684"/>
                  </a:cubicBezTo>
                  <a:cubicBezTo>
                    <a:pt x="1991" y="11742"/>
                    <a:pt x="2048" y="11798"/>
                    <a:pt x="2105" y="1185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3" name="Freeform: Shape 52">
              <a:extLst>
                <a:ext uri="{FF2B5EF4-FFF2-40B4-BE49-F238E27FC236}">
                  <a16:creationId xmlns:a16="http://schemas.microsoft.com/office/drawing/2014/main" id="{18D218FB-E746-0168-FD0D-48844072DDFF}"/>
                </a:ext>
              </a:extLst>
            </p:cNvPr>
            <p:cNvSpPr/>
            <p:nvPr/>
          </p:nvSpPr>
          <p:spPr>
            <a:xfrm>
              <a:off x="1484230" y="3077374"/>
              <a:ext cx="32533" cy="32540"/>
            </a:xfrm>
            <a:custGeom>
              <a:avLst/>
              <a:gdLst>
                <a:gd name="connsiteX0" fmla="*/ 20850 w 32533"/>
                <a:gd name="connsiteY0" fmla="*/ 1935 h 32540"/>
                <a:gd name="connsiteX1" fmla="*/ 2105 w 32533"/>
                <a:gd name="connsiteY1" fmla="*/ 20687 h 32540"/>
                <a:gd name="connsiteX2" fmla="*/ 1935 w 32533"/>
                <a:gd name="connsiteY2" fmla="*/ 30435 h 32540"/>
                <a:gd name="connsiteX3" fmla="*/ 11684 w 32533"/>
                <a:gd name="connsiteY3" fmla="*/ 30605 h 32540"/>
                <a:gd name="connsiteX4" fmla="*/ 11853 w 32533"/>
                <a:gd name="connsiteY4" fmla="*/ 30435 h 32540"/>
                <a:gd name="connsiteX5" fmla="*/ 30598 w 32533"/>
                <a:gd name="connsiteY5" fmla="*/ 11684 h 32540"/>
                <a:gd name="connsiteX6" fmla="*/ 30429 w 32533"/>
                <a:gd name="connsiteY6" fmla="*/ 1935 h 32540"/>
                <a:gd name="connsiteX7" fmla="*/ 20850 w 32533"/>
                <a:gd name="connsiteY7" fmla="*/ 1935 h 3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33" h="32540">
                  <a:moveTo>
                    <a:pt x="20850" y="1935"/>
                  </a:moveTo>
                  <a:lnTo>
                    <a:pt x="2105" y="20687"/>
                  </a:lnTo>
                  <a:cubicBezTo>
                    <a:pt x="-634" y="23333"/>
                    <a:pt x="-710" y="27696"/>
                    <a:pt x="1935" y="30435"/>
                  </a:cubicBezTo>
                  <a:cubicBezTo>
                    <a:pt x="4581" y="33175"/>
                    <a:pt x="8945" y="33250"/>
                    <a:pt x="11684" y="30605"/>
                  </a:cubicBezTo>
                  <a:cubicBezTo>
                    <a:pt x="11742" y="30549"/>
                    <a:pt x="11798" y="30493"/>
                    <a:pt x="11853" y="30435"/>
                  </a:cubicBezTo>
                  <a:lnTo>
                    <a:pt x="30598" y="11684"/>
                  </a:lnTo>
                  <a:cubicBezTo>
                    <a:pt x="33243" y="8945"/>
                    <a:pt x="33168" y="4581"/>
                    <a:pt x="30429" y="1935"/>
                  </a:cubicBezTo>
                  <a:cubicBezTo>
                    <a:pt x="27757" y="-645"/>
                    <a:pt x="23521" y="-645"/>
                    <a:pt x="20850" y="1935"/>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4" name="Freeform: Shape 53">
              <a:extLst>
                <a:ext uri="{FF2B5EF4-FFF2-40B4-BE49-F238E27FC236}">
                  <a16:creationId xmlns:a16="http://schemas.microsoft.com/office/drawing/2014/main" id="{A3EF3D6C-0672-ADB7-62FA-A66B9209714C}"/>
                </a:ext>
              </a:extLst>
            </p:cNvPr>
            <p:cNvSpPr/>
            <p:nvPr/>
          </p:nvSpPr>
          <p:spPr>
            <a:xfrm>
              <a:off x="1655910" y="2905787"/>
              <a:ext cx="32453" cy="32455"/>
            </a:xfrm>
            <a:custGeom>
              <a:avLst/>
              <a:gdLst>
                <a:gd name="connsiteX0" fmla="*/ 6899 w 32453"/>
                <a:gd name="connsiteY0" fmla="*/ 32455 h 32455"/>
                <a:gd name="connsiteX1" fmla="*/ 11774 w 32453"/>
                <a:gd name="connsiteY1" fmla="*/ 30435 h 32455"/>
                <a:gd name="connsiteX2" fmla="*/ 30519 w 32453"/>
                <a:gd name="connsiteY2" fmla="*/ 11684 h 32455"/>
                <a:gd name="connsiteX3" fmla="*/ 30349 w 32453"/>
                <a:gd name="connsiteY3" fmla="*/ 1935 h 32455"/>
                <a:gd name="connsiteX4" fmla="*/ 20770 w 32453"/>
                <a:gd name="connsiteY4" fmla="*/ 1935 h 32455"/>
                <a:gd name="connsiteX5" fmla="*/ 2025 w 32453"/>
                <a:gd name="connsiteY5" fmla="*/ 20680 h 32455"/>
                <a:gd name="connsiteX6" fmla="*/ 2013 w 32453"/>
                <a:gd name="connsiteY6" fmla="*/ 30430 h 32455"/>
                <a:gd name="connsiteX7" fmla="*/ 6899 w 32453"/>
                <a:gd name="connsiteY7" fmla="*/ 32455 h 3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53" h="32455">
                  <a:moveTo>
                    <a:pt x="6899" y="32455"/>
                  </a:moveTo>
                  <a:cubicBezTo>
                    <a:pt x="8728" y="32455"/>
                    <a:pt x="10481" y="31729"/>
                    <a:pt x="11774" y="30435"/>
                  </a:cubicBezTo>
                  <a:lnTo>
                    <a:pt x="30519" y="11684"/>
                  </a:lnTo>
                  <a:cubicBezTo>
                    <a:pt x="33164" y="8945"/>
                    <a:pt x="33088" y="4581"/>
                    <a:pt x="30349" y="1935"/>
                  </a:cubicBezTo>
                  <a:cubicBezTo>
                    <a:pt x="27678" y="-645"/>
                    <a:pt x="23442" y="-645"/>
                    <a:pt x="20770" y="1935"/>
                  </a:cubicBezTo>
                  <a:lnTo>
                    <a:pt x="2025" y="20680"/>
                  </a:lnTo>
                  <a:cubicBezTo>
                    <a:pt x="-670" y="23369"/>
                    <a:pt x="-676" y="27734"/>
                    <a:pt x="2013" y="30430"/>
                  </a:cubicBezTo>
                  <a:cubicBezTo>
                    <a:pt x="3308" y="31728"/>
                    <a:pt x="5066" y="32457"/>
                    <a:pt x="6899" y="32455"/>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5" name="Freeform: Shape 54">
              <a:extLst>
                <a:ext uri="{FF2B5EF4-FFF2-40B4-BE49-F238E27FC236}">
                  <a16:creationId xmlns:a16="http://schemas.microsoft.com/office/drawing/2014/main" id="{B1A0A884-4F13-063F-34AD-84C0D5F2B4CB}"/>
                </a:ext>
              </a:extLst>
            </p:cNvPr>
            <p:cNvSpPr/>
            <p:nvPr/>
          </p:nvSpPr>
          <p:spPr>
            <a:xfrm>
              <a:off x="1579487" y="2866282"/>
              <a:ext cx="13788" cy="40302"/>
            </a:xfrm>
            <a:custGeom>
              <a:avLst/>
              <a:gdLst>
                <a:gd name="connsiteX0" fmla="*/ 6894 w 13788"/>
                <a:gd name="connsiteY0" fmla="*/ 40303 h 40302"/>
                <a:gd name="connsiteX1" fmla="*/ 13788 w 13788"/>
                <a:gd name="connsiteY1" fmla="*/ 33409 h 40302"/>
                <a:gd name="connsiteX2" fmla="*/ 13788 w 13788"/>
                <a:gd name="connsiteY2" fmla="*/ 6894 h 40302"/>
                <a:gd name="connsiteX3" fmla="*/ 6894 w 13788"/>
                <a:gd name="connsiteY3" fmla="*/ 0 h 40302"/>
                <a:gd name="connsiteX4" fmla="*/ 0 w 13788"/>
                <a:gd name="connsiteY4" fmla="*/ 6894 h 40302"/>
                <a:gd name="connsiteX5" fmla="*/ 0 w 13788"/>
                <a:gd name="connsiteY5" fmla="*/ 33409 h 40302"/>
                <a:gd name="connsiteX6" fmla="*/ 6894 w 13788"/>
                <a:gd name="connsiteY6" fmla="*/ 40303 h 40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88" h="40302">
                  <a:moveTo>
                    <a:pt x="6894" y="40303"/>
                  </a:moveTo>
                  <a:cubicBezTo>
                    <a:pt x="10702" y="40303"/>
                    <a:pt x="13788" y="37216"/>
                    <a:pt x="13788" y="33409"/>
                  </a:cubicBezTo>
                  <a:lnTo>
                    <a:pt x="13788" y="6894"/>
                  </a:lnTo>
                  <a:cubicBezTo>
                    <a:pt x="13788" y="3086"/>
                    <a:pt x="10702" y="0"/>
                    <a:pt x="6894" y="0"/>
                  </a:cubicBezTo>
                  <a:cubicBezTo>
                    <a:pt x="3086" y="0"/>
                    <a:pt x="0" y="3086"/>
                    <a:pt x="0" y="6894"/>
                  </a:cubicBezTo>
                  <a:lnTo>
                    <a:pt x="0" y="33409"/>
                  </a:lnTo>
                  <a:cubicBezTo>
                    <a:pt x="0" y="37216"/>
                    <a:pt x="3086" y="40303"/>
                    <a:pt x="6894" y="4030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56" name="Graphic 7" descr="Good Idea outline">
            <a:extLst>
              <a:ext uri="{FF2B5EF4-FFF2-40B4-BE49-F238E27FC236}">
                <a16:creationId xmlns:a16="http://schemas.microsoft.com/office/drawing/2014/main" id="{D1802888-6C83-1752-7D5D-BF3850583FAA}"/>
              </a:ext>
            </a:extLst>
          </p:cNvPr>
          <p:cNvGrpSpPr/>
          <p:nvPr/>
        </p:nvGrpSpPr>
        <p:grpSpPr>
          <a:xfrm>
            <a:off x="1211599" y="4091723"/>
            <a:ext cx="481174" cy="509988"/>
            <a:chOff x="1387946" y="2829296"/>
            <a:chExt cx="469007" cy="556276"/>
          </a:xfrm>
          <a:solidFill>
            <a:srgbClr val="D32E11"/>
          </a:solidFill>
        </p:grpSpPr>
        <p:sp>
          <p:nvSpPr>
            <p:cNvPr id="57" name="Freeform: Shape 56">
              <a:extLst>
                <a:ext uri="{FF2B5EF4-FFF2-40B4-BE49-F238E27FC236}">
                  <a16:creationId xmlns:a16="http://schemas.microsoft.com/office/drawing/2014/main" id="{F882568D-FBE2-95DB-5D7F-BF91BF61770A}"/>
                </a:ext>
              </a:extLst>
            </p:cNvPr>
            <p:cNvSpPr/>
            <p:nvPr/>
          </p:nvSpPr>
          <p:spPr>
            <a:xfrm>
              <a:off x="1387946" y="2829296"/>
              <a:ext cx="469007" cy="556276"/>
            </a:xfrm>
            <a:custGeom>
              <a:avLst/>
              <a:gdLst>
                <a:gd name="connsiteX0" fmla="*/ 81491 w 469007"/>
                <a:gd name="connsiteY0" fmla="*/ 381808 h 556276"/>
                <a:gd name="connsiteX1" fmla="*/ 81491 w 469007"/>
                <a:gd name="connsiteY1" fmla="*/ 556277 h 556276"/>
                <a:gd name="connsiteX2" fmla="*/ 299344 w 469007"/>
                <a:gd name="connsiteY2" fmla="*/ 556277 h 556276"/>
                <a:gd name="connsiteX3" fmla="*/ 299344 w 469007"/>
                <a:gd name="connsiteY3" fmla="*/ 473548 h 556276"/>
                <a:gd name="connsiteX4" fmla="*/ 333125 w 469007"/>
                <a:gd name="connsiteY4" fmla="*/ 473548 h 556276"/>
                <a:gd name="connsiteX5" fmla="*/ 414476 w 469007"/>
                <a:gd name="connsiteY5" fmla="*/ 392198 h 556276"/>
                <a:gd name="connsiteX6" fmla="*/ 414476 w 469007"/>
                <a:gd name="connsiteY6" fmla="*/ 390819 h 556276"/>
                <a:gd name="connsiteX7" fmla="*/ 414476 w 469007"/>
                <a:gd name="connsiteY7" fmla="*/ 349454 h 556276"/>
                <a:gd name="connsiteX8" fmla="*/ 444810 w 469007"/>
                <a:gd name="connsiteY8" fmla="*/ 349454 h 556276"/>
                <a:gd name="connsiteX9" fmla="*/ 462045 w 469007"/>
                <a:gd name="connsiteY9" fmla="*/ 301196 h 556276"/>
                <a:gd name="connsiteX10" fmla="*/ 414476 w 469007"/>
                <a:gd name="connsiteY10" fmla="*/ 218467 h 556276"/>
                <a:gd name="connsiteX11" fmla="*/ 414476 w 469007"/>
                <a:gd name="connsiteY11" fmla="*/ 215020 h 556276"/>
                <a:gd name="connsiteX12" fmla="*/ 214946 w 469007"/>
                <a:gd name="connsiteY12" fmla="*/ 140 h 556276"/>
                <a:gd name="connsiteX13" fmla="*/ 214878 w 469007"/>
                <a:gd name="connsiteY13" fmla="*/ 138 h 556276"/>
                <a:gd name="connsiteX14" fmla="*/ 207184 w 469007"/>
                <a:gd name="connsiteY14" fmla="*/ 0 h 556276"/>
                <a:gd name="connsiteX15" fmla="*/ 141 w 469007"/>
                <a:gd name="connsiteY15" fmla="*/ 199804 h 556276"/>
                <a:gd name="connsiteX16" fmla="*/ 141 w 469007"/>
                <a:gd name="connsiteY16" fmla="*/ 214923 h 556276"/>
                <a:gd name="connsiteX17" fmla="*/ 81491 w 469007"/>
                <a:gd name="connsiteY17" fmla="*/ 381808 h 556276"/>
                <a:gd name="connsiteX18" fmla="*/ 13888 w 469007"/>
                <a:gd name="connsiteY18" fmla="*/ 214420 h 556276"/>
                <a:gd name="connsiteX19" fmla="*/ 13888 w 469007"/>
                <a:gd name="connsiteY19" fmla="*/ 200301 h 556276"/>
                <a:gd name="connsiteX20" fmla="*/ 207184 w 469007"/>
                <a:gd name="connsiteY20" fmla="*/ 13788 h 556276"/>
                <a:gd name="connsiteX21" fmla="*/ 214375 w 469007"/>
                <a:gd name="connsiteY21" fmla="*/ 13919 h 556276"/>
                <a:gd name="connsiteX22" fmla="*/ 400715 w 469007"/>
                <a:gd name="connsiteY22" fmla="*/ 214420 h 556276"/>
                <a:gd name="connsiteX23" fmla="*/ 400715 w 469007"/>
                <a:gd name="connsiteY23" fmla="*/ 222052 h 556276"/>
                <a:gd name="connsiteX24" fmla="*/ 402549 w 469007"/>
                <a:gd name="connsiteY24" fmla="*/ 225243 h 556276"/>
                <a:gd name="connsiteX25" fmla="*/ 450118 w 469007"/>
                <a:gd name="connsiteY25" fmla="*/ 307972 h 556276"/>
                <a:gd name="connsiteX26" fmla="*/ 450304 w 469007"/>
                <a:gd name="connsiteY26" fmla="*/ 308290 h 556276"/>
                <a:gd name="connsiteX27" fmla="*/ 450504 w 469007"/>
                <a:gd name="connsiteY27" fmla="*/ 308600 h 556276"/>
                <a:gd name="connsiteX28" fmla="*/ 453992 w 469007"/>
                <a:gd name="connsiteY28" fmla="*/ 327979 h 556276"/>
                <a:gd name="connsiteX29" fmla="*/ 443900 w 469007"/>
                <a:gd name="connsiteY29" fmla="*/ 335563 h 556276"/>
                <a:gd name="connsiteX30" fmla="*/ 400708 w 469007"/>
                <a:gd name="connsiteY30" fmla="*/ 335563 h 556276"/>
                <a:gd name="connsiteX31" fmla="*/ 400708 w 469007"/>
                <a:gd name="connsiteY31" fmla="*/ 392094 h 556276"/>
                <a:gd name="connsiteX32" fmla="*/ 333146 w 469007"/>
                <a:gd name="connsiteY32" fmla="*/ 459656 h 556276"/>
                <a:gd name="connsiteX33" fmla="*/ 285577 w 469007"/>
                <a:gd name="connsiteY33" fmla="*/ 459656 h 556276"/>
                <a:gd name="connsiteX34" fmla="*/ 285577 w 469007"/>
                <a:gd name="connsiteY34" fmla="*/ 542385 h 556276"/>
                <a:gd name="connsiteX35" fmla="*/ 95300 w 469007"/>
                <a:gd name="connsiteY35" fmla="*/ 542385 h 556276"/>
                <a:gd name="connsiteX36" fmla="*/ 95300 w 469007"/>
                <a:gd name="connsiteY36" fmla="*/ 375052 h 556276"/>
                <a:gd name="connsiteX37" fmla="*/ 89964 w 469007"/>
                <a:gd name="connsiteY37" fmla="*/ 370915 h 556276"/>
                <a:gd name="connsiteX38" fmla="*/ 13929 w 469007"/>
                <a:gd name="connsiteY38" fmla="*/ 214978 h 556276"/>
                <a:gd name="connsiteX39" fmla="*/ 13929 w 469007"/>
                <a:gd name="connsiteY39" fmla="*/ 214702 h 55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9007" h="556276">
                  <a:moveTo>
                    <a:pt x="81491" y="381808"/>
                  </a:moveTo>
                  <a:lnTo>
                    <a:pt x="81491" y="556277"/>
                  </a:lnTo>
                  <a:lnTo>
                    <a:pt x="299344" y="556277"/>
                  </a:lnTo>
                  <a:lnTo>
                    <a:pt x="299344" y="473548"/>
                  </a:lnTo>
                  <a:lnTo>
                    <a:pt x="333125" y="473548"/>
                  </a:lnTo>
                  <a:cubicBezTo>
                    <a:pt x="378054" y="473548"/>
                    <a:pt x="414476" y="437126"/>
                    <a:pt x="414476" y="392198"/>
                  </a:cubicBezTo>
                  <a:cubicBezTo>
                    <a:pt x="414476" y="391736"/>
                    <a:pt x="414476" y="391274"/>
                    <a:pt x="414476" y="390819"/>
                  </a:cubicBezTo>
                  <a:lnTo>
                    <a:pt x="414476" y="349454"/>
                  </a:lnTo>
                  <a:lnTo>
                    <a:pt x="444810" y="349454"/>
                  </a:lnTo>
                  <a:cubicBezTo>
                    <a:pt x="462734" y="347386"/>
                    <a:pt x="478591" y="326704"/>
                    <a:pt x="462045" y="301196"/>
                  </a:cubicBezTo>
                  <a:lnTo>
                    <a:pt x="414476" y="218467"/>
                  </a:lnTo>
                  <a:lnTo>
                    <a:pt x="414476" y="215020"/>
                  </a:lnTo>
                  <a:cubicBezTo>
                    <a:pt x="418714" y="100584"/>
                    <a:pt x="329382" y="4379"/>
                    <a:pt x="214946" y="140"/>
                  </a:cubicBezTo>
                  <a:cubicBezTo>
                    <a:pt x="214924" y="140"/>
                    <a:pt x="214901" y="139"/>
                    <a:pt x="214878" y="138"/>
                  </a:cubicBezTo>
                  <a:cubicBezTo>
                    <a:pt x="212307" y="41"/>
                    <a:pt x="209735" y="0"/>
                    <a:pt x="207184" y="0"/>
                  </a:cubicBezTo>
                  <a:cubicBezTo>
                    <a:pt x="95666" y="82"/>
                    <a:pt x="4190" y="88360"/>
                    <a:pt x="141" y="199804"/>
                  </a:cubicBezTo>
                  <a:cubicBezTo>
                    <a:pt x="-47" y="204860"/>
                    <a:pt x="-47" y="209899"/>
                    <a:pt x="141" y="214923"/>
                  </a:cubicBezTo>
                  <a:cubicBezTo>
                    <a:pt x="-131" y="280167"/>
                    <a:pt x="29928" y="341832"/>
                    <a:pt x="81491" y="381808"/>
                  </a:cubicBezTo>
                  <a:close/>
                  <a:moveTo>
                    <a:pt x="13888" y="214420"/>
                  </a:moveTo>
                  <a:cubicBezTo>
                    <a:pt x="13723" y="209739"/>
                    <a:pt x="13723" y="204989"/>
                    <a:pt x="13888" y="200301"/>
                  </a:cubicBezTo>
                  <a:cubicBezTo>
                    <a:pt x="17298" y="96095"/>
                    <a:pt x="102924" y="13475"/>
                    <a:pt x="207184" y="13788"/>
                  </a:cubicBezTo>
                  <a:cubicBezTo>
                    <a:pt x="209563" y="13788"/>
                    <a:pt x="211969" y="13830"/>
                    <a:pt x="214375" y="13919"/>
                  </a:cubicBezTo>
                  <a:cubicBezTo>
                    <a:pt x="321143" y="17950"/>
                    <a:pt x="404501" y="107643"/>
                    <a:pt x="400715" y="214420"/>
                  </a:cubicBezTo>
                  <a:lnTo>
                    <a:pt x="400715" y="222052"/>
                  </a:lnTo>
                  <a:lnTo>
                    <a:pt x="402549" y="225243"/>
                  </a:lnTo>
                  <a:lnTo>
                    <a:pt x="450118" y="307972"/>
                  </a:lnTo>
                  <a:lnTo>
                    <a:pt x="450304" y="308290"/>
                  </a:lnTo>
                  <a:lnTo>
                    <a:pt x="450504" y="308600"/>
                  </a:lnTo>
                  <a:cubicBezTo>
                    <a:pt x="454980" y="314003"/>
                    <a:pt x="456303" y="321354"/>
                    <a:pt x="453992" y="327979"/>
                  </a:cubicBezTo>
                  <a:cubicBezTo>
                    <a:pt x="452036" y="331976"/>
                    <a:pt x="448283" y="334796"/>
                    <a:pt x="443900" y="335563"/>
                  </a:cubicBezTo>
                  <a:lnTo>
                    <a:pt x="400708" y="335563"/>
                  </a:lnTo>
                  <a:lnTo>
                    <a:pt x="400708" y="392094"/>
                  </a:lnTo>
                  <a:cubicBezTo>
                    <a:pt x="400658" y="429387"/>
                    <a:pt x="370439" y="459607"/>
                    <a:pt x="333146" y="459656"/>
                  </a:cubicBezTo>
                  <a:lnTo>
                    <a:pt x="285577" y="459656"/>
                  </a:lnTo>
                  <a:lnTo>
                    <a:pt x="285577" y="542385"/>
                  </a:lnTo>
                  <a:lnTo>
                    <a:pt x="95300" y="542385"/>
                  </a:lnTo>
                  <a:lnTo>
                    <a:pt x="95300" y="375052"/>
                  </a:lnTo>
                  <a:lnTo>
                    <a:pt x="89964" y="370915"/>
                  </a:lnTo>
                  <a:cubicBezTo>
                    <a:pt x="41920" y="333450"/>
                    <a:pt x="13861" y="275904"/>
                    <a:pt x="13929" y="214978"/>
                  </a:cubicBezTo>
                  <a:lnTo>
                    <a:pt x="13929" y="214702"/>
                  </a:ln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8" name="Freeform: Shape 57">
              <a:extLst>
                <a:ext uri="{FF2B5EF4-FFF2-40B4-BE49-F238E27FC236}">
                  <a16:creationId xmlns:a16="http://schemas.microsoft.com/office/drawing/2014/main" id="{CB7DB7C7-E463-37D1-7E1F-7EE9EBBFB21E}"/>
                </a:ext>
              </a:extLst>
            </p:cNvPr>
            <p:cNvSpPr/>
            <p:nvPr/>
          </p:nvSpPr>
          <p:spPr>
            <a:xfrm>
              <a:off x="1564307" y="3153069"/>
              <a:ext cx="44122" cy="20392"/>
            </a:xfrm>
            <a:custGeom>
              <a:avLst/>
              <a:gdLst>
                <a:gd name="connsiteX0" fmla="*/ 22061 w 44122"/>
                <a:gd name="connsiteY0" fmla="*/ 20393 h 20392"/>
                <a:gd name="connsiteX1" fmla="*/ 22061 w 44122"/>
                <a:gd name="connsiteY1" fmla="*/ 20393 h 20392"/>
                <a:gd name="connsiteX2" fmla="*/ 44122 w 44122"/>
                <a:gd name="connsiteY2" fmla="*/ 0 h 20392"/>
                <a:gd name="connsiteX3" fmla="*/ 0 w 44122"/>
                <a:gd name="connsiteY3" fmla="*/ 0 h 20392"/>
                <a:gd name="connsiteX4" fmla="*/ 22061 w 44122"/>
                <a:gd name="connsiteY4" fmla="*/ 20393 h 20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22" h="20392">
                  <a:moveTo>
                    <a:pt x="22061" y="20393"/>
                  </a:moveTo>
                  <a:lnTo>
                    <a:pt x="22061" y="20393"/>
                  </a:lnTo>
                  <a:cubicBezTo>
                    <a:pt x="33611" y="20395"/>
                    <a:pt x="43219" y="11514"/>
                    <a:pt x="44122" y="0"/>
                  </a:cubicBezTo>
                  <a:lnTo>
                    <a:pt x="0" y="0"/>
                  </a:lnTo>
                  <a:cubicBezTo>
                    <a:pt x="900" y="11515"/>
                    <a:pt x="10511" y="20399"/>
                    <a:pt x="22061" y="2039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9" name="Freeform: Shape 58">
              <a:extLst>
                <a:ext uri="{FF2B5EF4-FFF2-40B4-BE49-F238E27FC236}">
                  <a16:creationId xmlns:a16="http://schemas.microsoft.com/office/drawing/2014/main" id="{CFDC545C-4F25-ADC0-A926-EA3450DF55F9}"/>
                </a:ext>
              </a:extLst>
            </p:cNvPr>
            <p:cNvSpPr/>
            <p:nvPr/>
          </p:nvSpPr>
          <p:spPr>
            <a:xfrm>
              <a:off x="1498130" y="2920167"/>
              <a:ext cx="176488" cy="184271"/>
            </a:xfrm>
            <a:custGeom>
              <a:avLst/>
              <a:gdLst>
                <a:gd name="connsiteX0" fmla="*/ 7 w 176488"/>
                <a:gd name="connsiteY0" fmla="*/ 91291 h 184271"/>
                <a:gd name="connsiteX1" fmla="*/ 6156 w 176488"/>
                <a:gd name="connsiteY1" fmla="*/ 121832 h 184271"/>
                <a:gd name="connsiteX2" fmla="*/ 21489 w 176488"/>
                <a:gd name="connsiteY2" fmla="*/ 146947 h 184271"/>
                <a:gd name="connsiteX3" fmla="*/ 42171 w 176488"/>
                <a:gd name="connsiteY3" fmla="*/ 180508 h 184271"/>
                <a:gd name="connsiteX4" fmla="*/ 48245 w 176488"/>
                <a:gd name="connsiteY4" fmla="*/ 184272 h 184271"/>
                <a:gd name="connsiteX5" fmla="*/ 128258 w 176488"/>
                <a:gd name="connsiteY5" fmla="*/ 184272 h 184271"/>
                <a:gd name="connsiteX6" fmla="*/ 134331 w 176488"/>
                <a:gd name="connsiteY6" fmla="*/ 180515 h 184271"/>
                <a:gd name="connsiteX7" fmla="*/ 155013 w 176488"/>
                <a:gd name="connsiteY7" fmla="*/ 146954 h 184271"/>
                <a:gd name="connsiteX8" fmla="*/ 170346 w 176488"/>
                <a:gd name="connsiteY8" fmla="*/ 121839 h 184271"/>
                <a:gd name="connsiteX9" fmla="*/ 176489 w 176488"/>
                <a:gd name="connsiteY9" fmla="*/ 91298 h 184271"/>
                <a:gd name="connsiteX10" fmla="*/ 176489 w 176488"/>
                <a:gd name="connsiteY10" fmla="*/ 88244 h 184271"/>
                <a:gd name="connsiteX11" fmla="*/ 88244 w 176488"/>
                <a:gd name="connsiteY11" fmla="*/ 0 h 184271"/>
                <a:gd name="connsiteX12" fmla="*/ 0 w 176488"/>
                <a:gd name="connsiteY12" fmla="*/ 88244 h 184271"/>
                <a:gd name="connsiteX13" fmla="*/ 88251 w 176488"/>
                <a:gd name="connsiteY13" fmla="*/ 14802 h 184271"/>
                <a:gd name="connsiteX14" fmla="*/ 162707 w 176488"/>
                <a:gd name="connsiteY14" fmla="*/ 88237 h 184271"/>
                <a:gd name="connsiteX15" fmla="*/ 162707 w 176488"/>
                <a:gd name="connsiteY15" fmla="*/ 91064 h 184271"/>
                <a:gd name="connsiteX16" fmla="*/ 157495 w 176488"/>
                <a:gd name="connsiteY16" fmla="*/ 116841 h 184271"/>
                <a:gd name="connsiteX17" fmla="*/ 144707 w 176488"/>
                <a:gd name="connsiteY17" fmla="*/ 137771 h 184271"/>
                <a:gd name="connsiteX18" fmla="*/ 144445 w 176488"/>
                <a:gd name="connsiteY18" fmla="*/ 138068 h 184271"/>
                <a:gd name="connsiteX19" fmla="*/ 144204 w 176488"/>
                <a:gd name="connsiteY19" fmla="*/ 138371 h 184271"/>
                <a:gd name="connsiteX20" fmla="*/ 123852 w 176488"/>
                <a:gd name="connsiteY20" fmla="*/ 170463 h 184271"/>
                <a:gd name="connsiteX21" fmla="*/ 52616 w 176488"/>
                <a:gd name="connsiteY21" fmla="*/ 170463 h 184271"/>
                <a:gd name="connsiteX22" fmla="*/ 32264 w 176488"/>
                <a:gd name="connsiteY22" fmla="*/ 138371 h 184271"/>
                <a:gd name="connsiteX23" fmla="*/ 32023 w 176488"/>
                <a:gd name="connsiteY23" fmla="*/ 138068 h 184271"/>
                <a:gd name="connsiteX24" fmla="*/ 31796 w 176488"/>
                <a:gd name="connsiteY24" fmla="*/ 137771 h 184271"/>
                <a:gd name="connsiteX25" fmla="*/ 19028 w 176488"/>
                <a:gd name="connsiteY25" fmla="*/ 116882 h 184271"/>
                <a:gd name="connsiteX26" fmla="*/ 13795 w 176488"/>
                <a:gd name="connsiteY26" fmla="*/ 91036 h 184271"/>
                <a:gd name="connsiteX27" fmla="*/ 13795 w 176488"/>
                <a:gd name="connsiteY27" fmla="*/ 88465 h 184271"/>
                <a:gd name="connsiteX28" fmla="*/ 88244 w 176488"/>
                <a:gd name="connsiteY28" fmla="*/ 14802 h 184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6488" h="184271">
                  <a:moveTo>
                    <a:pt x="7" y="91291"/>
                  </a:moveTo>
                  <a:cubicBezTo>
                    <a:pt x="336" y="101744"/>
                    <a:pt x="2415" y="112067"/>
                    <a:pt x="6156" y="121832"/>
                  </a:cubicBezTo>
                  <a:cubicBezTo>
                    <a:pt x="9728" y="131052"/>
                    <a:pt x="14920" y="139558"/>
                    <a:pt x="21489" y="146947"/>
                  </a:cubicBezTo>
                  <a:cubicBezTo>
                    <a:pt x="29667" y="157291"/>
                    <a:pt x="36608" y="168553"/>
                    <a:pt x="42171" y="180508"/>
                  </a:cubicBezTo>
                  <a:cubicBezTo>
                    <a:pt x="43317" y="182814"/>
                    <a:pt x="45670" y="184271"/>
                    <a:pt x="48245" y="184272"/>
                  </a:cubicBezTo>
                  <a:lnTo>
                    <a:pt x="128258" y="184272"/>
                  </a:lnTo>
                  <a:cubicBezTo>
                    <a:pt x="130831" y="184273"/>
                    <a:pt x="133183" y="182818"/>
                    <a:pt x="134331" y="180515"/>
                  </a:cubicBezTo>
                  <a:cubicBezTo>
                    <a:pt x="139893" y="168559"/>
                    <a:pt x="146834" y="157296"/>
                    <a:pt x="155013" y="146954"/>
                  </a:cubicBezTo>
                  <a:cubicBezTo>
                    <a:pt x="161577" y="139561"/>
                    <a:pt x="166769" y="131056"/>
                    <a:pt x="170346" y="121839"/>
                  </a:cubicBezTo>
                  <a:cubicBezTo>
                    <a:pt x="174083" y="112072"/>
                    <a:pt x="176158" y="101750"/>
                    <a:pt x="176489" y="91298"/>
                  </a:cubicBezTo>
                  <a:lnTo>
                    <a:pt x="176489" y="88244"/>
                  </a:lnTo>
                  <a:cubicBezTo>
                    <a:pt x="176489" y="39509"/>
                    <a:pt x="136980" y="0"/>
                    <a:pt x="88244" y="0"/>
                  </a:cubicBezTo>
                  <a:cubicBezTo>
                    <a:pt x="39509" y="0"/>
                    <a:pt x="0" y="39509"/>
                    <a:pt x="0" y="88244"/>
                  </a:cubicBezTo>
                  <a:close/>
                  <a:moveTo>
                    <a:pt x="88251" y="14802"/>
                  </a:moveTo>
                  <a:cubicBezTo>
                    <a:pt x="128951" y="14861"/>
                    <a:pt x="162087" y="47542"/>
                    <a:pt x="162707" y="88237"/>
                  </a:cubicBezTo>
                  <a:lnTo>
                    <a:pt x="162707" y="91064"/>
                  </a:lnTo>
                  <a:cubicBezTo>
                    <a:pt x="162409" y="99886"/>
                    <a:pt x="160648" y="108596"/>
                    <a:pt x="157495" y="116841"/>
                  </a:cubicBezTo>
                  <a:cubicBezTo>
                    <a:pt x="154516" y="124526"/>
                    <a:pt x="150186" y="131614"/>
                    <a:pt x="144707" y="137771"/>
                  </a:cubicBezTo>
                  <a:lnTo>
                    <a:pt x="144445" y="138068"/>
                  </a:lnTo>
                  <a:lnTo>
                    <a:pt x="144204" y="138371"/>
                  </a:lnTo>
                  <a:cubicBezTo>
                    <a:pt x="136326" y="148334"/>
                    <a:pt x="129505" y="159089"/>
                    <a:pt x="123852" y="170463"/>
                  </a:cubicBezTo>
                  <a:lnTo>
                    <a:pt x="52616" y="170463"/>
                  </a:lnTo>
                  <a:cubicBezTo>
                    <a:pt x="46962" y="159089"/>
                    <a:pt x="40142" y="148334"/>
                    <a:pt x="32264" y="138371"/>
                  </a:cubicBezTo>
                  <a:lnTo>
                    <a:pt x="32023" y="138068"/>
                  </a:lnTo>
                  <a:lnTo>
                    <a:pt x="31796" y="137771"/>
                  </a:lnTo>
                  <a:cubicBezTo>
                    <a:pt x="26328" y="131625"/>
                    <a:pt x="22005" y="124551"/>
                    <a:pt x="19028" y="116882"/>
                  </a:cubicBezTo>
                  <a:cubicBezTo>
                    <a:pt x="15865" y="108616"/>
                    <a:pt x="14097" y="99882"/>
                    <a:pt x="13795" y="91036"/>
                  </a:cubicBezTo>
                  <a:lnTo>
                    <a:pt x="13795" y="88465"/>
                  </a:lnTo>
                  <a:cubicBezTo>
                    <a:pt x="14318" y="47694"/>
                    <a:pt x="47471" y="14893"/>
                    <a:pt x="88244" y="14802"/>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0" name="Freeform: Shape 59">
              <a:extLst>
                <a:ext uri="{FF2B5EF4-FFF2-40B4-BE49-F238E27FC236}">
                  <a16:creationId xmlns:a16="http://schemas.microsoft.com/office/drawing/2014/main" id="{6EADCE20-C931-B3E9-CFE6-9183919D4B6E}"/>
                </a:ext>
              </a:extLst>
            </p:cNvPr>
            <p:cNvSpPr/>
            <p:nvPr/>
          </p:nvSpPr>
          <p:spPr>
            <a:xfrm>
              <a:off x="1547196" y="3121984"/>
              <a:ext cx="79743" cy="13788"/>
            </a:xfrm>
            <a:custGeom>
              <a:avLst/>
              <a:gdLst>
                <a:gd name="connsiteX0" fmla="*/ 72850 w 79743"/>
                <a:gd name="connsiteY0" fmla="*/ 0 h 13788"/>
                <a:gd name="connsiteX1" fmla="*/ 6894 w 79743"/>
                <a:gd name="connsiteY1" fmla="*/ 0 h 13788"/>
                <a:gd name="connsiteX2" fmla="*/ 0 w 79743"/>
                <a:gd name="connsiteY2" fmla="*/ 6894 h 13788"/>
                <a:gd name="connsiteX3" fmla="*/ 6894 w 79743"/>
                <a:gd name="connsiteY3" fmla="*/ 13788 h 13788"/>
                <a:gd name="connsiteX4" fmla="*/ 72850 w 79743"/>
                <a:gd name="connsiteY4" fmla="*/ 13788 h 13788"/>
                <a:gd name="connsiteX5" fmla="*/ 79744 w 79743"/>
                <a:gd name="connsiteY5" fmla="*/ 6894 h 13788"/>
                <a:gd name="connsiteX6" fmla="*/ 72850 w 79743"/>
                <a:gd name="connsiteY6" fmla="*/ 0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43" h="13788">
                  <a:moveTo>
                    <a:pt x="72850" y="0"/>
                  </a:moveTo>
                  <a:lnTo>
                    <a:pt x="6894" y="0"/>
                  </a:lnTo>
                  <a:cubicBezTo>
                    <a:pt x="3086" y="0"/>
                    <a:pt x="0" y="3086"/>
                    <a:pt x="0" y="6894"/>
                  </a:cubicBezTo>
                  <a:cubicBezTo>
                    <a:pt x="0" y="10702"/>
                    <a:pt x="3086" y="13788"/>
                    <a:pt x="6894" y="13788"/>
                  </a:cubicBezTo>
                  <a:lnTo>
                    <a:pt x="72850" y="13788"/>
                  </a:lnTo>
                  <a:cubicBezTo>
                    <a:pt x="76657" y="13788"/>
                    <a:pt x="79744" y="10702"/>
                    <a:pt x="79744" y="6894"/>
                  </a:cubicBezTo>
                  <a:cubicBezTo>
                    <a:pt x="79744" y="3086"/>
                    <a:pt x="76657" y="0"/>
                    <a:pt x="72850" y="0"/>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1" name="Freeform: Shape 60">
              <a:extLst>
                <a:ext uri="{FF2B5EF4-FFF2-40B4-BE49-F238E27FC236}">
                  <a16:creationId xmlns:a16="http://schemas.microsoft.com/office/drawing/2014/main" id="{060A19AF-D08B-BDB8-4E66-39D72764AAA9}"/>
                </a:ext>
              </a:extLst>
            </p:cNvPr>
            <p:cNvSpPr/>
            <p:nvPr/>
          </p:nvSpPr>
          <p:spPr>
            <a:xfrm>
              <a:off x="1687573" y="3000876"/>
              <a:ext cx="40295" cy="13788"/>
            </a:xfrm>
            <a:custGeom>
              <a:avLst/>
              <a:gdLst>
                <a:gd name="connsiteX0" fmla="*/ 6894 w 40295"/>
                <a:gd name="connsiteY0" fmla="*/ 13788 h 13788"/>
                <a:gd name="connsiteX1" fmla="*/ 33402 w 40295"/>
                <a:gd name="connsiteY1" fmla="*/ 13788 h 13788"/>
                <a:gd name="connsiteX2" fmla="*/ 40296 w 40295"/>
                <a:gd name="connsiteY2" fmla="*/ 6894 h 13788"/>
                <a:gd name="connsiteX3" fmla="*/ 33402 w 40295"/>
                <a:gd name="connsiteY3" fmla="*/ 0 h 13788"/>
                <a:gd name="connsiteX4" fmla="*/ 6894 w 40295"/>
                <a:gd name="connsiteY4" fmla="*/ 0 h 13788"/>
                <a:gd name="connsiteX5" fmla="*/ 0 w 40295"/>
                <a:gd name="connsiteY5" fmla="*/ 6894 h 13788"/>
                <a:gd name="connsiteX6" fmla="*/ 6894 w 40295"/>
                <a:gd name="connsiteY6" fmla="*/ 13788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95" h="13788">
                  <a:moveTo>
                    <a:pt x="6894" y="13788"/>
                  </a:moveTo>
                  <a:lnTo>
                    <a:pt x="33402" y="13788"/>
                  </a:lnTo>
                  <a:cubicBezTo>
                    <a:pt x="37209" y="13788"/>
                    <a:pt x="40296" y="10702"/>
                    <a:pt x="40296" y="6894"/>
                  </a:cubicBezTo>
                  <a:cubicBezTo>
                    <a:pt x="40296" y="3086"/>
                    <a:pt x="37209" y="0"/>
                    <a:pt x="33402" y="0"/>
                  </a:cubicBezTo>
                  <a:lnTo>
                    <a:pt x="6894" y="0"/>
                  </a:lnTo>
                  <a:cubicBezTo>
                    <a:pt x="3086" y="0"/>
                    <a:pt x="0" y="3086"/>
                    <a:pt x="0" y="6894"/>
                  </a:cubicBezTo>
                  <a:cubicBezTo>
                    <a:pt x="0" y="10702"/>
                    <a:pt x="3086" y="13788"/>
                    <a:pt x="6894" y="13788"/>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2" name="Freeform: Shape 61">
              <a:extLst>
                <a:ext uri="{FF2B5EF4-FFF2-40B4-BE49-F238E27FC236}">
                  <a16:creationId xmlns:a16="http://schemas.microsoft.com/office/drawing/2014/main" id="{35B980E4-B99A-0B55-3674-1AB47A09AD18}"/>
                </a:ext>
              </a:extLst>
            </p:cNvPr>
            <p:cNvSpPr/>
            <p:nvPr/>
          </p:nvSpPr>
          <p:spPr>
            <a:xfrm>
              <a:off x="1444894" y="3000876"/>
              <a:ext cx="40295" cy="13788"/>
            </a:xfrm>
            <a:custGeom>
              <a:avLst/>
              <a:gdLst>
                <a:gd name="connsiteX0" fmla="*/ 6894 w 40295"/>
                <a:gd name="connsiteY0" fmla="*/ 13788 h 13788"/>
                <a:gd name="connsiteX1" fmla="*/ 33402 w 40295"/>
                <a:gd name="connsiteY1" fmla="*/ 13788 h 13788"/>
                <a:gd name="connsiteX2" fmla="*/ 40296 w 40295"/>
                <a:gd name="connsiteY2" fmla="*/ 6894 h 13788"/>
                <a:gd name="connsiteX3" fmla="*/ 33402 w 40295"/>
                <a:gd name="connsiteY3" fmla="*/ 0 h 13788"/>
                <a:gd name="connsiteX4" fmla="*/ 6894 w 40295"/>
                <a:gd name="connsiteY4" fmla="*/ 0 h 13788"/>
                <a:gd name="connsiteX5" fmla="*/ 0 w 40295"/>
                <a:gd name="connsiteY5" fmla="*/ 6894 h 13788"/>
                <a:gd name="connsiteX6" fmla="*/ 6894 w 40295"/>
                <a:gd name="connsiteY6" fmla="*/ 13788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95" h="13788">
                  <a:moveTo>
                    <a:pt x="6894" y="13788"/>
                  </a:moveTo>
                  <a:lnTo>
                    <a:pt x="33402" y="13788"/>
                  </a:lnTo>
                  <a:cubicBezTo>
                    <a:pt x="37209" y="13788"/>
                    <a:pt x="40296" y="10702"/>
                    <a:pt x="40296" y="6894"/>
                  </a:cubicBezTo>
                  <a:cubicBezTo>
                    <a:pt x="40296" y="3086"/>
                    <a:pt x="37209" y="0"/>
                    <a:pt x="33402" y="0"/>
                  </a:cubicBezTo>
                  <a:lnTo>
                    <a:pt x="6894" y="0"/>
                  </a:lnTo>
                  <a:cubicBezTo>
                    <a:pt x="3086" y="0"/>
                    <a:pt x="0" y="3086"/>
                    <a:pt x="0" y="6894"/>
                  </a:cubicBezTo>
                  <a:cubicBezTo>
                    <a:pt x="0" y="10702"/>
                    <a:pt x="3086" y="13788"/>
                    <a:pt x="6894" y="13788"/>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3" name="Freeform: Shape 62">
              <a:extLst>
                <a:ext uri="{FF2B5EF4-FFF2-40B4-BE49-F238E27FC236}">
                  <a16:creationId xmlns:a16="http://schemas.microsoft.com/office/drawing/2014/main" id="{2311A19D-42E8-0972-9BAF-81E2DDF6E56E}"/>
                </a:ext>
              </a:extLst>
            </p:cNvPr>
            <p:cNvSpPr/>
            <p:nvPr/>
          </p:nvSpPr>
          <p:spPr>
            <a:xfrm>
              <a:off x="1656000" y="3077374"/>
              <a:ext cx="32363" cy="32370"/>
            </a:xfrm>
            <a:custGeom>
              <a:avLst/>
              <a:gdLst>
                <a:gd name="connsiteX0" fmla="*/ 11684 w 32363"/>
                <a:gd name="connsiteY0" fmla="*/ 1935 h 32370"/>
                <a:gd name="connsiteX1" fmla="*/ 1935 w 32363"/>
                <a:gd name="connsiteY1" fmla="*/ 2105 h 32370"/>
                <a:gd name="connsiteX2" fmla="*/ 1935 w 32363"/>
                <a:gd name="connsiteY2" fmla="*/ 11684 h 32370"/>
                <a:gd name="connsiteX3" fmla="*/ 20680 w 32363"/>
                <a:gd name="connsiteY3" fmla="*/ 30435 h 32370"/>
                <a:gd name="connsiteX4" fmla="*/ 30429 w 32363"/>
                <a:gd name="connsiteY4" fmla="*/ 30266 h 32370"/>
                <a:gd name="connsiteX5" fmla="*/ 30429 w 32363"/>
                <a:gd name="connsiteY5" fmla="*/ 20687 h 32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63" h="32370">
                  <a:moveTo>
                    <a:pt x="11684" y="1935"/>
                  </a:moveTo>
                  <a:cubicBezTo>
                    <a:pt x="8945" y="-710"/>
                    <a:pt x="4581" y="-634"/>
                    <a:pt x="1935" y="2105"/>
                  </a:cubicBezTo>
                  <a:cubicBezTo>
                    <a:pt x="-645" y="4776"/>
                    <a:pt x="-645" y="9012"/>
                    <a:pt x="1935" y="11684"/>
                  </a:cubicBezTo>
                  <a:lnTo>
                    <a:pt x="20680" y="30435"/>
                  </a:lnTo>
                  <a:cubicBezTo>
                    <a:pt x="23419" y="33081"/>
                    <a:pt x="27783" y="33005"/>
                    <a:pt x="30429" y="30266"/>
                  </a:cubicBezTo>
                  <a:cubicBezTo>
                    <a:pt x="33009" y="27594"/>
                    <a:pt x="33009" y="23359"/>
                    <a:pt x="30429" y="20687"/>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4" name="Freeform: Shape 63">
              <a:extLst>
                <a:ext uri="{FF2B5EF4-FFF2-40B4-BE49-F238E27FC236}">
                  <a16:creationId xmlns:a16="http://schemas.microsoft.com/office/drawing/2014/main" id="{9C7C4631-DC24-DDFA-A72B-A18BB1FA5EC0}"/>
                </a:ext>
              </a:extLst>
            </p:cNvPr>
            <p:cNvSpPr/>
            <p:nvPr/>
          </p:nvSpPr>
          <p:spPr>
            <a:xfrm>
              <a:off x="1484230" y="2905618"/>
              <a:ext cx="32619" cy="32622"/>
            </a:xfrm>
            <a:custGeom>
              <a:avLst/>
              <a:gdLst>
                <a:gd name="connsiteX0" fmla="*/ 20850 w 32619"/>
                <a:gd name="connsiteY0" fmla="*/ 30605 h 32622"/>
                <a:gd name="connsiteX1" fmla="*/ 30602 w 32619"/>
                <a:gd name="connsiteY1" fmla="*/ 30602 h 32622"/>
                <a:gd name="connsiteX2" fmla="*/ 30598 w 32619"/>
                <a:gd name="connsiteY2" fmla="*/ 20850 h 32622"/>
                <a:gd name="connsiteX3" fmla="*/ 11853 w 32619"/>
                <a:gd name="connsiteY3" fmla="*/ 2105 h 32622"/>
                <a:gd name="connsiteX4" fmla="*/ 2105 w 32619"/>
                <a:gd name="connsiteY4" fmla="*/ 1935 h 32622"/>
                <a:gd name="connsiteX5" fmla="*/ 1935 w 32619"/>
                <a:gd name="connsiteY5" fmla="*/ 11684 h 32622"/>
                <a:gd name="connsiteX6" fmla="*/ 2105 w 32619"/>
                <a:gd name="connsiteY6" fmla="*/ 11853 h 3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619" h="32622">
                  <a:moveTo>
                    <a:pt x="20850" y="30605"/>
                  </a:moveTo>
                  <a:cubicBezTo>
                    <a:pt x="23543" y="33297"/>
                    <a:pt x="27910" y="33295"/>
                    <a:pt x="30602" y="30602"/>
                  </a:cubicBezTo>
                  <a:cubicBezTo>
                    <a:pt x="33294" y="27908"/>
                    <a:pt x="33292" y="23542"/>
                    <a:pt x="30598" y="20850"/>
                  </a:cubicBezTo>
                  <a:lnTo>
                    <a:pt x="11853" y="2105"/>
                  </a:lnTo>
                  <a:cubicBezTo>
                    <a:pt x="9208" y="-634"/>
                    <a:pt x="4844" y="-710"/>
                    <a:pt x="2105" y="1935"/>
                  </a:cubicBezTo>
                  <a:cubicBezTo>
                    <a:pt x="-634" y="4581"/>
                    <a:pt x="-710" y="8945"/>
                    <a:pt x="1935" y="11684"/>
                  </a:cubicBezTo>
                  <a:cubicBezTo>
                    <a:pt x="1991" y="11742"/>
                    <a:pt x="2048" y="11798"/>
                    <a:pt x="2105" y="1185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5" name="Freeform: Shape 64">
              <a:extLst>
                <a:ext uri="{FF2B5EF4-FFF2-40B4-BE49-F238E27FC236}">
                  <a16:creationId xmlns:a16="http://schemas.microsoft.com/office/drawing/2014/main" id="{1761DBD2-4B35-0D3A-187E-3EDACECB0C08}"/>
                </a:ext>
              </a:extLst>
            </p:cNvPr>
            <p:cNvSpPr/>
            <p:nvPr/>
          </p:nvSpPr>
          <p:spPr>
            <a:xfrm>
              <a:off x="1484230" y="3077374"/>
              <a:ext cx="32533" cy="32540"/>
            </a:xfrm>
            <a:custGeom>
              <a:avLst/>
              <a:gdLst>
                <a:gd name="connsiteX0" fmla="*/ 20850 w 32533"/>
                <a:gd name="connsiteY0" fmla="*/ 1935 h 32540"/>
                <a:gd name="connsiteX1" fmla="*/ 2105 w 32533"/>
                <a:gd name="connsiteY1" fmla="*/ 20687 h 32540"/>
                <a:gd name="connsiteX2" fmla="*/ 1935 w 32533"/>
                <a:gd name="connsiteY2" fmla="*/ 30435 h 32540"/>
                <a:gd name="connsiteX3" fmla="*/ 11684 w 32533"/>
                <a:gd name="connsiteY3" fmla="*/ 30605 h 32540"/>
                <a:gd name="connsiteX4" fmla="*/ 11853 w 32533"/>
                <a:gd name="connsiteY4" fmla="*/ 30435 h 32540"/>
                <a:gd name="connsiteX5" fmla="*/ 30598 w 32533"/>
                <a:gd name="connsiteY5" fmla="*/ 11684 h 32540"/>
                <a:gd name="connsiteX6" fmla="*/ 30429 w 32533"/>
                <a:gd name="connsiteY6" fmla="*/ 1935 h 32540"/>
                <a:gd name="connsiteX7" fmla="*/ 20850 w 32533"/>
                <a:gd name="connsiteY7" fmla="*/ 1935 h 3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33" h="32540">
                  <a:moveTo>
                    <a:pt x="20850" y="1935"/>
                  </a:moveTo>
                  <a:lnTo>
                    <a:pt x="2105" y="20687"/>
                  </a:lnTo>
                  <a:cubicBezTo>
                    <a:pt x="-634" y="23333"/>
                    <a:pt x="-710" y="27696"/>
                    <a:pt x="1935" y="30435"/>
                  </a:cubicBezTo>
                  <a:cubicBezTo>
                    <a:pt x="4581" y="33175"/>
                    <a:pt x="8945" y="33250"/>
                    <a:pt x="11684" y="30605"/>
                  </a:cubicBezTo>
                  <a:cubicBezTo>
                    <a:pt x="11742" y="30549"/>
                    <a:pt x="11798" y="30493"/>
                    <a:pt x="11853" y="30435"/>
                  </a:cubicBezTo>
                  <a:lnTo>
                    <a:pt x="30598" y="11684"/>
                  </a:lnTo>
                  <a:cubicBezTo>
                    <a:pt x="33243" y="8945"/>
                    <a:pt x="33168" y="4581"/>
                    <a:pt x="30429" y="1935"/>
                  </a:cubicBezTo>
                  <a:cubicBezTo>
                    <a:pt x="27757" y="-645"/>
                    <a:pt x="23521" y="-645"/>
                    <a:pt x="20850" y="1935"/>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6" name="Freeform: Shape 65">
              <a:extLst>
                <a:ext uri="{FF2B5EF4-FFF2-40B4-BE49-F238E27FC236}">
                  <a16:creationId xmlns:a16="http://schemas.microsoft.com/office/drawing/2014/main" id="{0EF9B0C7-2FD7-3070-6DB8-A00F2A94B79B}"/>
                </a:ext>
              </a:extLst>
            </p:cNvPr>
            <p:cNvSpPr/>
            <p:nvPr/>
          </p:nvSpPr>
          <p:spPr>
            <a:xfrm>
              <a:off x="1655910" y="2905787"/>
              <a:ext cx="32453" cy="32455"/>
            </a:xfrm>
            <a:custGeom>
              <a:avLst/>
              <a:gdLst>
                <a:gd name="connsiteX0" fmla="*/ 6899 w 32453"/>
                <a:gd name="connsiteY0" fmla="*/ 32455 h 32455"/>
                <a:gd name="connsiteX1" fmla="*/ 11774 w 32453"/>
                <a:gd name="connsiteY1" fmla="*/ 30435 h 32455"/>
                <a:gd name="connsiteX2" fmla="*/ 30519 w 32453"/>
                <a:gd name="connsiteY2" fmla="*/ 11684 h 32455"/>
                <a:gd name="connsiteX3" fmla="*/ 30349 w 32453"/>
                <a:gd name="connsiteY3" fmla="*/ 1935 h 32455"/>
                <a:gd name="connsiteX4" fmla="*/ 20770 w 32453"/>
                <a:gd name="connsiteY4" fmla="*/ 1935 h 32455"/>
                <a:gd name="connsiteX5" fmla="*/ 2025 w 32453"/>
                <a:gd name="connsiteY5" fmla="*/ 20680 h 32455"/>
                <a:gd name="connsiteX6" fmla="*/ 2013 w 32453"/>
                <a:gd name="connsiteY6" fmla="*/ 30430 h 32455"/>
                <a:gd name="connsiteX7" fmla="*/ 6899 w 32453"/>
                <a:gd name="connsiteY7" fmla="*/ 32455 h 3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53" h="32455">
                  <a:moveTo>
                    <a:pt x="6899" y="32455"/>
                  </a:moveTo>
                  <a:cubicBezTo>
                    <a:pt x="8728" y="32455"/>
                    <a:pt x="10481" y="31729"/>
                    <a:pt x="11774" y="30435"/>
                  </a:cubicBezTo>
                  <a:lnTo>
                    <a:pt x="30519" y="11684"/>
                  </a:lnTo>
                  <a:cubicBezTo>
                    <a:pt x="33164" y="8945"/>
                    <a:pt x="33088" y="4581"/>
                    <a:pt x="30349" y="1935"/>
                  </a:cubicBezTo>
                  <a:cubicBezTo>
                    <a:pt x="27678" y="-645"/>
                    <a:pt x="23442" y="-645"/>
                    <a:pt x="20770" y="1935"/>
                  </a:cubicBezTo>
                  <a:lnTo>
                    <a:pt x="2025" y="20680"/>
                  </a:lnTo>
                  <a:cubicBezTo>
                    <a:pt x="-670" y="23369"/>
                    <a:pt x="-676" y="27734"/>
                    <a:pt x="2013" y="30430"/>
                  </a:cubicBezTo>
                  <a:cubicBezTo>
                    <a:pt x="3308" y="31728"/>
                    <a:pt x="5066" y="32457"/>
                    <a:pt x="6899" y="32455"/>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7" name="Freeform: Shape 66">
              <a:extLst>
                <a:ext uri="{FF2B5EF4-FFF2-40B4-BE49-F238E27FC236}">
                  <a16:creationId xmlns:a16="http://schemas.microsoft.com/office/drawing/2014/main" id="{C72DE8E9-15D2-F5C6-016D-CB164A748FF2}"/>
                </a:ext>
              </a:extLst>
            </p:cNvPr>
            <p:cNvSpPr/>
            <p:nvPr/>
          </p:nvSpPr>
          <p:spPr>
            <a:xfrm>
              <a:off x="1579487" y="2866282"/>
              <a:ext cx="13788" cy="40302"/>
            </a:xfrm>
            <a:custGeom>
              <a:avLst/>
              <a:gdLst>
                <a:gd name="connsiteX0" fmla="*/ 6894 w 13788"/>
                <a:gd name="connsiteY0" fmla="*/ 40303 h 40302"/>
                <a:gd name="connsiteX1" fmla="*/ 13788 w 13788"/>
                <a:gd name="connsiteY1" fmla="*/ 33409 h 40302"/>
                <a:gd name="connsiteX2" fmla="*/ 13788 w 13788"/>
                <a:gd name="connsiteY2" fmla="*/ 6894 h 40302"/>
                <a:gd name="connsiteX3" fmla="*/ 6894 w 13788"/>
                <a:gd name="connsiteY3" fmla="*/ 0 h 40302"/>
                <a:gd name="connsiteX4" fmla="*/ 0 w 13788"/>
                <a:gd name="connsiteY4" fmla="*/ 6894 h 40302"/>
                <a:gd name="connsiteX5" fmla="*/ 0 w 13788"/>
                <a:gd name="connsiteY5" fmla="*/ 33409 h 40302"/>
                <a:gd name="connsiteX6" fmla="*/ 6894 w 13788"/>
                <a:gd name="connsiteY6" fmla="*/ 40303 h 40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88" h="40302">
                  <a:moveTo>
                    <a:pt x="6894" y="40303"/>
                  </a:moveTo>
                  <a:cubicBezTo>
                    <a:pt x="10702" y="40303"/>
                    <a:pt x="13788" y="37216"/>
                    <a:pt x="13788" y="33409"/>
                  </a:cubicBezTo>
                  <a:lnTo>
                    <a:pt x="13788" y="6894"/>
                  </a:lnTo>
                  <a:cubicBezTo>
                    <a:pt x="13788" y="3086"/>
                    <a:pt x="10702" y="0"/>
                    <a:pt x="6894" y="0"/>
                  </a:cubicBezTo>
                  <a:cubicBezTo>
                    <a:pt x="3086" y="0"/>
                    <a:pt x="0" y="3086"/>
                    <a:pt x="0" y="6894"/>
                  </a:cubicBezTo>
                  <a:lnTo>
                    <a:pt x="0" y="33409"/>
                  </a:lnTo>
                  <a:cubicBezTo>
                    <a:pt x="0" y="37216"/>
                    <a:pt x="3086" y="40303"/>
                    <a:pt x="6894" y="4030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68" name="Graphic 7" descr="Good Idea outline">
            <a:extLst>
              <a:ext uri="{FF2B5EF4-FFF2-40B4-BE49-F238E27FC236}">
                <a16:creationId xmlns:a16="http://schemas.microsoft.com/office/drawing/2014/main" id="{020995BA-2233-B526-AA20-0F7F174A8951}"/>
              </a:ext>
            </a:extLst>
          </p:cNvPr>
          <p:cNvGrpSpPr/>
          <p:nvPr/>
        </p:nvGrpSpPr>
        <p:grpSpPr>
          <a:xfrm>
            <a:off x="1000064" y="5085073"/>
            <a:ext cx="481174" cy="509988"/>
            <a:chOff x="1387946" y="2829296"/>
            <a:chExt cx="469007" cy="556276"/>
          </a:xfrm>
          <a:solidFill>
            <a:srgbClr val="D32E11"/>
          </a:solidFill>
        </p:grpSpPr>
        <p:sp>
          <p:nvSpPr>
            <p:cNvPr id="69" name="Freeform: Shape 68">
              <a:extLst>
                <a:ext uri="{FF2B5EF4-FFF2-40B4-BE49-F238E27FC236}">
                  <a16:creationId xmlns:a16="http://schemas.microsoft.com/office/drawing/2014/main" id="{B67712F3-C6F0-1133-4E8A-8F5D960D4BE0}"/>
                </a:ext>
              </a:extLst>
            </p:cNvPr>
            <p:cNvSpPr/>
            <p:nvPr/>
          </p:nvSpPr>
          <p:spPr>
            <a:xfrm>
              <a:off x="1387946" y="2829296"/>
              <a:ext cx="469007" cy="556276"/>
            </a:xfrm>
            <a:custGeom>
              <a:avLst/>
              <a:gdLst>
                <a:gd name="connsiteX0" fmla="*/ 81491 w 469007"/>
                <a:gd name="connsiteY0" fmla="*/ 381808 h 556276"/>
                <a:gd name="connsiteX1" fmla="*/ 81491 w 469007"/>
                <a:gd name="connsiteY1" fmla="*/ 556277 h 556276"/>
                <a:gd name="connsiteX2" fmla="*/ 299344 w 469007"/>
                <a:gd name="connsiteY2" fmla="*/ 556277 h 556276"/>
                <a:gd name="connsiteX3" fmla="*/ 299344 w 469007"/>
                <a:gd name="connsiteY3" fmla="*/ 473548 h 556276"/>
                <a:gd name="connsiteX4" fmla="*/ 333125 w 469007"/>
                <a:gd name="connsiteY4" fmla="*/ 473548 h 556276"/>
                <a:gd name="connsiteX5" fmla="*/ 414476 w 469007"/>
                <a:gd name="connsiteY5" fmla="*/ 392198 h 556276"/>
                <a:gd name="connsiteX6" fmla="*/ 414476 w 469007"/>
                <a:gd name="connsiteY6" fmla="*/ 390819 h 556276"/>
                <a:gd name="connsiteX7" fmla="*/ 414476 w 469007"/>
                <a:gd name="connsiteY7" fmla="*/ 349454 h 556276"/>
                <a:gd name="connsiteX8" fmla="*/ 444810 w 469007"/>
                <a:gd name="connsiteY8" fmla="*/ 349454 h 556276"/>
                <a:gd name="connsiteX9" fmla="*/ 462045 w 469007"/>
                <a:gd name="connsiteY9" fmla="*/ 301196 h 556276"/>
                <a:gd name="connsiteX10" fmla="*/ 414476 w 469007"/>
                <a:gd name="connsiteY10" fmla="*/ 218467 h 556276"/>
                <a:gd name="connsiteX11" fmla="*/ 414476 w 469007"/>
                <a:gd name="connsiteY11" fmla="*/ 215020 h 556276"/>
                <a:gd name="connsiteX12" fmla="*/ 214946 w 469007"/>
                <a:gd name="connsiteY12" fmla="*/ 140 h 556276"/>
                <a:gd name="connsiteX13" fmla="*/ 214878 w 469007"/>
                <a:gd name="connsiteY13" fmla="*/ 138 h 556276"/>
                <a:gd name="connsiteX14" fmla="*/ 207184 w 469007"/>
                <a:gd name="connsiteY14" fmla="*/ 0 h 556276"/>
                <a:gd name="connsiteX15" fmla="*/ 141 w 469007"/>
                <a:gd name="connsiteY15" fmla="*/ 199804 h 556276"/>
                <a:gd name="connsiteX16" fmla="*/ 141 w 469007"/>
                <a:gd name="connsiteY16" fmla="*/ 214923 h 556276"/>
                <a:gd name="connsiteX17" fmla="*/ 81491 w 469007"/>
                <a:gd name="connsiteY17" fmla="*/ 381808 h 556276"/>
                <a:gd name="connsiteX18" fmla="*/ 13888 w 469007"/>
                <a:gd name="connsiteY18" fmla="*/ 214420 h 556276"/>
                <a:gd name="connsiteX19" fmla="*/ 13888 w 469007"/>
                <a:gd name="connsiteY19" fmla="*/ 200301 h 556276"/>
                <a:gd name="connsiteX20" fmla="*/ 207184 w 469007"/>
                <a:gd name="connsiteY20" fmla="*/ 13788 h 556276"/>
                <a:gd name="connsiteX21" fmla="*/ 214375 w 469007"/>
                <a:gd name="connsiteY21" fmla="*/ 13919 h 556276"/>
                <a:gd name="connsiteX22" fmla="*/ 400715 w 469007"/>
                <a:gd name="connsiteY22" fmla="*/ 214420 h 556276"/>
                <a:gd name="connsiteX23" fmla="*/ 400715 w 469007"/>
                <a:gd name="connsiteY23" fmla="*/ 222052 h 556276"/>
                <a:gd name="connsiteX24" fmla="*/ 402549 w 469007"/>
                <a:gd name="connsiteY24" fmla="*/ 225243 h 556276"/>
                <a:gd name="connsiteX25" fmla="*/ 450118 w 469007"/>
                <a:gd name="connsiteY25" fmla="*/ 307972 h 556276"/>
                <a:gd name="connsiteX26" fmla="*/ 450304 w 469007"/>
                <a:gd name="connsiteY26" fmla="*/ 308290 h 556276"/>
                <a:gd name="connsiteX27" fmla="*/ 450504 w 469007"/>
                <a:gd name="connsiteY27" fmla="*/ 308600 h 556276"/>
                <a:gd name="connsiteX28" fmla="*/ 453992 w 469007"/>
                <a:gd name="connsiteY28" fmla="*/ 327979 h 556276"/>
                <a:gd name="connsiteX29" fmla="*/ 443900 w 469007"/>
                <a:gd name="connsiteY29" fmla="*/ 335563 h 556276"/>
                <a:gd name="connsiteX30" fmla="*/ 400708 w 469007"/>
                <a:gd name="connsiteY30" fmla="*/ 335563 h 556276"/>
                <a:gd name="connsiteX31" fmla="*/ 400708 w 469007"/>
                <a:gd name="connsiteY31" fmla="*/ 392094 h 556276"/>
                <a:gd name="connsiteX32" fmla="*/ 333146 w 469007"/>
                <a:gd name="connsiteY32" fmla="*/ 459656 h 556276"/>
                <a:gd name="connsiteX33" fmla="*/ 285577 w 469007"/>
                <a:gd name="connsiteY33" fmla="*/ 459656 h 556276"/>
                <a:gd name="connsiteX34" fmla="*/ 285577 w 469007"/>
                <a:gd name="connsiteY34" fmla="*/ 542385 h 556276"/>
                <a:gd name="connsiteX35" fmla="*/ 95300 w 469007"/>
                <a:gd name="connsiteY35" fmla="*/ 542385 h 556276"/>
                <a:gd name="connsiteX36" fmla="*/ 95300 w 469007"/>
                <a:gd name="connsiteY36" fmla="*/ 375052 h 556276"/>
                <a:gd name="connsiteX37" fmla="*/ 89964 w 469007"/>
                <a:gd name="connsiteY37" fmla="*/ 370915 h 556276"/>
                <a:gd name="connsiteX38" fmla="*/ 13929 w 469007"/>
                <a:gd name="connsiteY38" fmla="*/ 214978 h 556276"/>
                <a:gd name="connsiteX39" fmla="*/ 13929 w 469007"/>
                <a:gd name="connsiteY39" fmla="*/ 214702 h 55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9007" h="556276">
                  <a:moveTo>
                    <a:pt x="81491" y="381808"/>
                  </a:moveTo>
                  <a:lnTo>
                    <a:pt x="81491" y="556277"/>
                  </a:lnTo>
                  <a:lnTo>
                    <a:pt x="299344" y="556277"/>
                  </a:lnTo>
                  <a:lnTo>
                    <a:pt x="299344" y="473548"/>
                  </a:lnTo>
                  <a:lnTo>
                    <a:pt x="333125" y="473548"/>
                  </a:lnTo>
                  <a:cubicBezTo>
                    <a:pt x="378054" y="473548"/>
                    <a:pt x="414476" y="437126"/>
                    <a:pt x="414476" y="392198"/>
                  </a:cubicBezTo>
                  <a:cubicBezTo>
                    <a:pt x="414476" y="391736"/>
                    <a:pt x="414476" y="391274"/>
                    <a:pt x="414476" y="390819"/>
                  </a:cubicBezTo>
                  <a:lnTo>
                    <a:pt x="414476" y="349454"/>
                  </a:lnTo>
                  <a:lnTo>
                    <a:pt x="444810" y="349454"/>
                  </a:lnTo>
                  <a:cubicBezTo>
                    <a:pt x="462734" y="347386"/>
                    <a:pt x="478591" y="326704"/>
                    <a:pt x="462045" y="301196"/>
                  </a:cubicBezTo>
                  <a:lnTo>
                    <a:pt x="414476" y="218467"/>
                  </a:lnTo>
                  <a:lnTo>
                    <a:pt x="414476" y="215020"/>
                  </a:lnTo>
                  <a:cubicBezTo>
                    <a:pt x="418714" y="100584"/>
                    <a:pt x="329382" y="4379"/>
                    <a:pt x="214946" y="140"/>
                  </a:cubicBezTo>
                  <a:cubicBezTo>
                    <a:pt x="214924" y="140"/>
                    <a:pt x="214901" y="139"/>
                    <a:pt x="214878" y="138"/>
                  </a:cubicBezTo>
                  <a:cubicBezTo>
                    <a:pt x="212307" y="41"/>
                    <a:pt x="209735" y="0"/>
                    <a:pt x="207184" y="0"/>
                  </a:cubicBezTo>
                  <a:cubicBezTo>
                    <a:pt x="95666" y="82"/>
                    <a:pt x="4190" y="88360"/>
                    <a:pt x="141" y="199804"/>
                  </a:cubicBezTo>
                  <a:cubicBezTo>
                    <a:pt x="-47" y="204860"/>
                    <a:pt x="-47" y="209899"/>
                    <a:pt x="141" y="214923"/>
                  </a:cubicBezTo>
                  <a:cubicBezTo>
                    <a:pt x="-131" y="280167"/>
                    <a:pt x="29928" y="341832"/>
                    <a:pt x="81491" y="381808"/>
                  </a:cubicBezTo>
                  <a:close/>
                  <a:moveTo>
                    <a:pt x="13888" y="214420"/>
                  </a:moveTo>
                  <a:cubicBezTo>
                    <a:pt x="13723" y="209739"/>
                    <a:pt x="13723" y="204989"/>
                    <a:pt x="13888" y="200301"/>
                  </a:cubicBezTo>
                  <a:cubicBezTo>
                    <a:pt x="17298" y="96095"/>
                    <a:pt x="102924" y="13475"/>
                    <a:pt x="207184" y="13788"/>
                  </a:cubicBezTo>
                  <a:cubicBezTo>
                    <a:pt x="209563" y="13788"/>
                    <a:pt x="211969" y="13830"/>
                    <a:pt x="214375" y="13919"/>
                  </a:cubicBezTo>
                  <a:cubicBezTo>
                    <a:pt x="321143" y="17950"/>
                    <a:pt x="404501" y="107643"/>
                    <a:pt x="400715" y="214420"/>
                  </a:cubicBezTo>
                  <a:lnTo>
                    <a:pt x="400715" y="222052"/>
                  </a:lnTo>
                  <a:lnTo>
                    <a:pt x="402549" y="225243"/>
                  </a:lnTo>
                  <a:lnTo>
                    <a:pt x="450118" y="307972"/>
                  </a:lnTo>
                  <a:lnTo>
                    <a:pt x="450304" y="308290"/>
                  </a:lnTo>
                  <a:lnTo>
                    <a:pt x="450504" y="308600"/>
                  </a:lnTo>
                  <a:cubicBezTo>
                    <a:pt x="454980" y="314003"/>
                    <a:pt x="456303" y="321354"/>
                    <a:pt x="453992" y="327979"/>
                  </a:cubicBezTo>
                  <a:cubicBezTo>
                    <a:pt x="452036" y="331976"/>
                    <a:pt x="448283" y="334796"/>
                    <a:pt x="443900" y="335563"/>
                  </a:cubicBezTo>
                  <a:lnTo>
                    <a:pt x="400708" y="335563"/>
                  </a:lnTo>
                  <a:lnTo>
                    <a:pt x="400708" y="392094"/>
                  </a:lnTo>
                  <a:cubicBezTo>
                    <a:pt x="400658" y="429387"/>
                    <a:pt x="370439" y="459607"/>
                    <a:pt x="333146" y="459656"/>
                  </a:cubicBezTo>
                  <a:lnTo>
                    <a:pt x="285577" y="459656"/>
                  </a:lnTo>
                  <a:lnTo>
                    <a:pt x="285577" y="542385"/>
                  </a:lnTo>
                  <a:lnTo>
                    <a:pt x="95300" y="542385"/>
                  </a:lnTo>
                  <a:lnTo>
                    <a:pt x="95300" y="375052"/>
                  </a:lnTo>
                  <a:lnTo>
                    <a:pt x="89964" y="370915"/>
                  </a:lnTo>
                  <a:cubicBezTo>
                    <a:pt x="41920" y="333450"/>
                    <a:pt x="13861" y="275904"/>
                    <a:pt x="13929" y="214978"/>
                  </a:cubicBezTo>
                  <a:lnTo>
                    <a:pt x="13929" y="214702"/>
                  </a:ln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0" name="Freeform: Shape 69">
              <a:extLst>
                <a:ext uri="{FF2B5EF4-FFF2-40B4-BE49-F238E27FC236}">
                  <a16:creationId xmlns:a16="http://schemas.microsoft.com/office/drawing/2014/main" id="{9E181DA3-109E-F265-97EE-926CEEFDE368}"/>
                </a:ext>
              </a:extLst>
            </p:cNvPr>
            <p:cNvSpPr/>
            <p:nvPr/>
          </p:nvSpPr>
          <p:spPr>
            <a:xfrm>
              <a:off x="1564307" y="3153069"/>
              <a:ext cx="44122" cy="20392"/>
            </a:xfrm>
            <a:custGeom>
              <a:avLst/>
              <a:gdLst>
                <a:gd name="connsiteX0" fmla="*/ 22061 w 44122"/>
                <a:gd name="connsiteY0" fmla="*/ 20393 h 20392"/>
                <a:gd name="connsiteX1" fmla="*/ 22061 w 44122"/>
                <a:gd name="connsiteY1" fmla="*/ 20393 h 20392"/>
                <a:gd name="connsiteX2" fmla="*/ 44122 w 44122"/>
                <a:gd name="connsiteY2" fmla="*/ 0 h 20392"/>
                <a:gd name="connsiteX3" fmla="*/ 0 w 44122"/>
                <a:gd name="connsiteY3" fmla="*/ 0 h 20392"/>
                <a:gd name="connsiteX4" fmla="*/ 22061 w 44122"/>
                <a:gd name="connsiteY4" fmla="*/ 20393 h 20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22" h="20392">
                  <a:moveTo>
                    <a:pt x="22061" y="20393"/>
                  </a:moveTo>
                  <a:lnTo>
                    <a:pt x="22061" y="20393"/>
                  </a:lnTo>
                  <a:cubicBezTo>
                    <a:pt x="33611" y="20395"/>
                    <a:pt x="43219" y="11514"/>
                    <a:pt x="44122" y="0"/>
                  </a:cubicBezTo>
                  <a:lnTo>
                    <a:pt x="0" y="0"/>
                  </a:lnTo>
                  <a:cubicBezTo>
                    <a:pt x="900" y="11515"/>
                    <a:pt x="10511" y="20399"/>
                    <a:pt x="22061" y="2039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1" name="Freeform: Shape 70">
              <a:extLst>
                <a:ext uri="{FF2B5EF4-FFF2-40B4-BE49-F238E27FC236}">
                  <a16:creationId xmlns:a16="http://schemas.microsoft.com/office/drawing/2014/main" id="{4B9BB4B3-4A16-001B-10C6-8AEE2D139853}"/>
                </a:ext>
              </a:extLst>
            </p:cNvPr>
            <p:cNvSpPr/>
            <p:nvPr/>
          </p:nvSpPr>
          <p:spPr>
            <a:xfrm>
              <a:off x="1498130" y="2920167"/>
              <a:ext cx="176488" cy="184271"/>
            </a:xfrm>
            <a:custGeom>
              <a:avLst/>
              <a:gdLst>
                <a:gd name="connsiteX0" fmla="*/ 7 w 176488"/>
                <a:gd name="connsiteY0" fmla="*/ 91291 h 184271"/>
                <a:gd name="connsiteX1" fmla="*/ 6156 w 176488"/>
                <a:gd name="connsiteY1" fmla="*/ 121832 h 184271"/>
                <a:gd name="connsiteX2" fmla="*/ 21489 w 176488"/>
                <a:gd name="connsiteY2" fmla="*/ 146947 h 184271"/>
                <a:gd name="connsiteX3" fmla="*/ 42171 w 176488"/>
                <a:gd name="connsiteY3" fmla="*/ 180508 h 184271"/>
                <a:gd name="connsiteX4" fmla="*/ 48245 w 176488"/>
                <a:gd name="connsiteY4" fmla="*/ 184272 h 184271"/>
                <a:gd name="connsiteX5" fmla="*/ 128258 w 176488"/>
                <a:gd name="connsiteY5" fmla="*/ 184272 h 184271"/>
                <a:gd name="connsiteX6" fmla="*/ 134331 w 176488"/>
                <a:gd name="connsiteY6" fmla="*/ 180515 h 184271"/>
                <a:gd name="connsiteX7" fmla="*/ 155013 w 176488"/>
                <a:gd name="connsiteY7" fmla="*/ 146954 h 184271"/>
                <a:gd name="connsiteX8" fmla="*/ 170346 w 176488"/>
                <a:gd name="connsiteY8" fmla="*/ 121839 h 184271"/>
                <a:gd name="connsiteX9" fmla="*/ 176489 w 176488"/>
                <a:gd name="connsiteY9" fmla="*/ 91298 h 184271"/>
                <a:gd name="connsiteX10" fmla="*/ 176489 w 176488"/>
                <a:gd name="connsiteY10" fmla="*/ 88244 h 184271"/>
                <a:gd name="connsiteX11" fmla="*/ 88244 w 176488"/>
                <a:gd name="connsiteY11" fmla="*/ 0 h 184271"/>
                <a:gd name="connsiteX12" fmla="*/ 0 w 176488"/>
                <a:gd name="connsiteY12" fmla="*/ 88244 h 184271"/>
                <a:gd name="connsiteX13" fmla="*/ 88251 w 176488"/>
                <a:gd name="connsiteY13" fmla="*/ 14802 h 184271"/>
                <a:gd name="connsiteX14" fmla="*/ 162707 w 176488"/>
                <a:gd name="connsiteY14" fmla="*/ 88237 h 184271"/>
                <a:gd name="connsiteX15" fmla="*/ 162707 w 176488"/>
                <a:gd name="connsiteY15" fmla="*/ 91064 h 184271"/>
                <a:gd name="connsiteX16" fmla="*/ 157495 w 176488"/>
                <a:gd name="connsiteY16" fmla="*/ 116841 h 184271"/>
                <a:gd name="connsiteX17" fmla="*/ 144707 w 176488"/>
                <a:gd name="connsiteY17" fmla="*/ 137771 h 184271"/>
                <a:gd name="connsiteX18" fmla="*/ 144445 w 176488"/>
                <a:gd name="connsiteY18" fmla="*/ 138068 h 184271"/>
                <a:gd name="connsiteX19" fmla="*/ 144204 w 176488"/>
                <a:gd name="connsiteY19" fmla="*/ 138371 h 184271"/>
                <a:gd name="connsiteX20" fmla="*/ 123852 w 176488"/>
                <a:gd name="connsiteY20" fmla="*/ 170463 h 184271"/>
                <a:gd name="connsiteX21" fmla="*/ 52616 w 176488"/>
                <a:gd name="connsiteY21" fmla="*/ 170463 h 184271"/>
                <a:gd name="connsiteX22" fmla="*/ 32264 w 176488"/>
                <a:gd name="connsiteY22" fmla="*/ 138371 h 184271"/>
                <a:gd name="connsiteX23" fmla="*/ 32023 w 176488"/>
                <a:gd name="connsiteY23" fmla="*/ 138068 h 184271"/>
                <a:gd name="connsiteX24" fmla="*/ 31796 w 176488"/>
                <a:gd name="connsiteY24" fmla="*/ 137771 h 184271"/>
                <a:gd name="connsiteX25" fmla="*/ 19028 w 176488"/>
                <a:gd name="connsiteY25" fmla="*/ 116882 h 184271"/>
                <a:gd name="connsiteX26" fmla="*/ 13795 w 176488"/>
                <a:gd name="connsiteY26" fmla="*/ 91036 h 184271"/>
                <a:gd name="connsiteX27" fmla="*/ 13795 w 176488"/>
                <a:gd name="connsiteY27" fmla="*/ 88465 h 184271"/>
                <a:gd name="connsiteX28" fmla="*/ 88244 w 176488"/>
                <a:gd name="connsiteY28" fmla="*/ 14802 h 184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6488" h="184271">
                  <a:moveTo>
                    <a:pt x="7" y="91291"/>
                  </a:moveTo>
                  <a:cubicBezTo>
                    <a:pt x="336" y="101744"/>
                    <a:pt x="2415" y="112067"/>
                    <a:pt x="6156" y="121832"/>
                  </a:cubicBezTo>
                  <a:cubicBezTo>
                    <a:pt x="9728" y="131052"/>
                    <a:pt x="14920" y="139558"/>
                    <a:pt x="21489" y="146947"/>
                  </a:cubicBezTo>
                  <a:cubicBezTo>
                    <a:pt x="29667" y="157291"/>
                    <a:pt x="36608" y="168553"/>
                    <a:pt x="42171" y="180508"/>
                  </a:cubicBezTo>
                  <a:cubicBezTo>
                    <a:pt x="43317" y="182814"/>
                    <a:pt x="45670" y="184271"/>
                    <a:pt x="48245" y="184272"/>
                  </a:cubicBezTo>
                  <a:lnTo>
                    <a:pt x="128258" y="184272"/>
                  </a:lnTo>
                  <a:cubicBezTo>
                    <a:pt x="130831" y="184273"/>
                    <a:pt x="133183" y="182818"/>
                    <a:pt x="134331" y="180515"/>
                  </a:cubicBezTo>
                  <a:cubicBezTo>
                    <a:pt x="139893" y="168559"/>
                    <a:pt x="146834" y="157296"/>
                    <a:pt x="155013" y="146954"/>
                  </a:cubicBezTo>
                  <a:cubicBezTo>
                    <a:pt x="161577" y="139561"/>
                    <a:pt x="166769" y="131056"/>
                    <a:pt x="170346" y="121839"/>
                  </a:cubicBezTo>
                  <a:cubicBezTo>
                    <a:pt x="174083" y="112072"/>
                    <a:pt x="176158" y="101750"/>
                    <a:pt x="176489" y="91298"/>
                  </a:cubicBezTo>
                  <a:lnTo>
                    <a:pt x="176489" y="88244"/>
                  </a:lnTo>
                  <a:cubicBezTo>
                    <a:pt x="176489" y="39509"/>
                    <a:pt x="136980" y="0"/>
                    <a:pt x="88244" y="0"/>
                  </a:cubicBezTo>
                  <a:cubicBezTo>
                    <a:pt x="39509" y="0"/>
                    <a:pt x="0" y="39509"/>
                    <a:pt x="0" y="88244"/>
                  </a:cubicBezTo>
                  <a:close/>
                  <a:moveTo>
                    <a:pt x="88251" y="14802"/>
                  </a:moveTo>
                  <a:cubicBezTo>
                    <a:pt x="128951" y="14861"/>
                    <a:pt x="162087" y="47542"/>
                    <a:pt x="162707" y="88237"/>
                  </a:cubicBezTo>
                  <a:lnTo>
                    <a:pt x="162707" y="91064"/>
                  </a:lnTo>
                  <a:cubicBezTo>
                    <a:pt x="162409" y="99886"/>
                    <a:pt x="160648" y="108596"/>
                    <a:pt x="157495" y="116841"/>
                  </a:cubicBezTo>
                  <a:cubicBezTo>
                    <a:pt x="154516" y="124526"/>
                    <a:pt x="150186" y="131614"/>
                    <a:pt x="144707" y="137771"/>
                  </a:cubicBezTo>
                  <a:lnTo>
                    <a:pt x="144445" y="138068"/>
                  </a:lnTo>
                  <a:lnTo>
                    <a:pt x="144204" y="138371"/>
                  </a:lnTo>
                  <a:cubicBezTo>
                    <a:pt x="136326" y="148334"/>
                    <a:pt x="129505" y="159089"/>
                    <a:pt x="123852" y="170463"/>
                  </a:cubicBezTo>
                  <a:lnTo>
                    <a:pt x="52616" y="170463"/>
                  </a:lnTo>
                  <a:cubicBezTo>
                    <a:pt x="46962" y="159089"/>
                    <a:pt x="40142" y="148334"/>
                    <a:pt x="32264" y="138371"/>
                  </a:cubicBezTo>
                  <a:lnTo>
                    <a:pt x="32023" y="138068"/>
                  </a:lnTo>
                  <a:lnTo>
                    <a:pt x="31796" y="137771"/>
                  </a:lnTo>
                  <a:cubicBezTo>
                    <a:pt x="26328" y="131625"/>
                    <a:pt x="22005" y="124551"/>
                    <a:pt x="19028" y="116882"/>
                  </a:cubicBezTo>
                  <a:cubicBezTo>
                    <a:pt x="15865" y="108616"/>
                    <a:pt x="14097" y="99882"/>
                    <a:pt x="13795" y="91036"/>
                  </a:cubicBezTo>
                  <a:lnTo>
                    <a:pt x="13795" y="88465"/>
                  </a:lnTo>
                  <a:cubicBezTo>
                    <a:pt x="14318" y="47694"/>
                    <a:pt x="47471" y="14893"/>
                    <a:pt x="88244" y="14802"/>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2" name="Freeform: Shape 71">
              <a:extLst>
                <a:ext uri="{FF2B5EF4-FFF2-40B4-BE49-F238E27FC236}">
                  <a16:creationId xmlns:a16="http://schemas.microsoft.com/office/drawing/2014/main" id="{5317FEBB-DA1C-7FCE-8A2F-652F1D8913B8}"/>
                </a:ext>
              </a:extLst>
            </p:cNvPr>
            <p:cNvSpPr/>
            <p:nvPr/>
          </p:nvSpPr>
          <p:spPr>
            <a:xfrm>
              <a:off x="1547196" y="3121984"/>
              <a:ext cx="79743" cy="13788"/>
            </a:xfrm>
            <a:custGeom>
              <a:avLst/>
              <a:gdLst>
                <a:gd name="connsiteX0" fmla="*/ 72850 w 79743"/>
                <a:gd name="connsiteY0" fmla="*/ 0 h 13788"/>
                <a:gd name="connsiteX1" fmla="*/ 6894 w 79743"/>
                <a:gd name="connsiteY1" fmla="*/ 0 h 13788"/>
                <a:gd name="connsiteX2" fmla="*/ 0 w 79743"/>
                <a:gd name="connsiteY2" fmla="*/ 6894 h 13788"/>
                <a:gd name="connsiteX3" fmla="*/ 6894 w 79743"/>
                <a:gd name="connsiteY3" fmla="*/ 13788 h 13788"/>
                <a:gd name="connsiteX4" fmla="*/ 72850 w 79743"/>
                <a:gd name="connsiteY4" fmla="*/ 13788 h 13788"/>
                <a:gd name="connsiteX5" fmla="*/ 79744 w 79743"/>
                <a:gd name="connsiteY5" fmla="*/ 6894 h 13788"/>
                <a:gd name="connsiteX6" fmla="*/ 72850 w 79743"/>
                <a:gd name="connsiteY6" fmla="*/ 0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43" h="13788">
                  <a:moveTo>
                    <a:pt x="72850" y="0"/>
                  </a:moveTo>
                  <a:lnTo>
                    <a:pt x="6894" y="0"/>
                  </a:lnTo>
                  <a:cubicBezTo>
                    <a:pt x="3086" y="0"/>
                    <a:pt x="0" y="3086"/>
                    <a:pt x="0" y="6894"/>
                  </a:cubicBezTo>
                  <a:cubicBezTo>
                    <a:pt x="0" y="10702"/>
                    <a:pt x="3086" y="13788"/>
                    <a:pt x="6894" y="13788"/>
                  </a:cubicBezTo>
                  <a:lnTo>
                    <a:pt x="72850" y="13788"/>
                  </a:lnTo>
                  <a:cubicBezTo>
                    <a:pt x="76657" y="13788"/>
                    <a:pt x="79744" y="10702"/>
                    <a:pt x="79744" y="6894"/>
                  </a:cubicBezTo>
                  <a:cubicBezTo>
                    <a:pt x="79744" y="3086"/>
                    <a:pt x="76657" y="0"/>
                    <a:pt x="72850" y="0"/>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3" name="Freeform: Shape 72">
              <a:extLst>
                <a:ext uri="{FF2B5EF4-FFF2-40B4-BE49-F238E27FC236}">
                  <a16:creationId xmlns:a16="http://schemas.microsoft.com/office/drawing/2014/main" id="{909515EB-7BC7-8498-4906-6F4AE11E0D41}"/>
                </a:ext>
              </a:extLst>
            </p:cNvPr>
            <p:cNvSpPr/>
            <p:nvPr/>
          </p:nvSpPr>
          <p:spPr>
            <a:xfrm>
              <a:off x="1687573" y="3000876"/>
              <a:ext cx="40295" cy="13788"/>
            </a:xfrm>
            <a:custGeom>
              <a:avLst/>
              <a:gdLst>
                <a:gd name="connsiteX0" fmla="*/ 6894 w 40295"/>
                <a:gd name="connsiteY0" fmla="*/ 13788 h 13788"/>
                <a:gd name="connsiteX1" fmla="*/ 33402 w 40295"/>
                <a:gd name="connsiteY1" fmla="*/ 13788 h 13788"/>
                <a:gd name="connsiteX2" fmla="*/ 40296 w 40295"/>
                <a:gd name="connsiteY2" fmla="*/ 6894 h 13788"/>
                <a:gd name="connsiteX3" fmla="*/ 33402 w 40295"/>
                <a:gd name="connsiteY3" fmla="*/ 0 h 13788"/>
                <a:gd name="connsiteX4" fmla="*/ 6894 w 40295"/>
                <a:gd name="connsiteY4" fmla="*/ 0 h 13788"/>
                <a:gd name="connsiteX5" fmla="*/ 0 w 40295"/>
                <a:gd name="connsiteY5" fmla="*/ 6894 h 13788"/>
                <a:gd name="connsiteX6" fmla="*/ 6894 w 40295"/>
                <a:gd name="connsiteY6" fmla="*/ 13788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95" h="13788">
                  <a:moveTo>
                    <a:pt x="6894" y="13788"/>
                  </a:moveTo>
                  <a:lnTo>
                    <a:pt x="33402" y="13788"/>
                  </a:lnTo>
                  <a:cubicBezTo>
                    <a:pt x="37209" y="13788"/>
                    <a:pt x="40296" y="10702"/>
                    <a:pt x="40296" y="6894"/>
                  </a:cubicBezTo>
                  <a:cubicBezTo>
                    <a:pt x="40296" y="3086"/>
                    <a:pt x="37209" y="0"/>
                    <a:pt x="33402" y="0"/>
                  </a:cubicBezTo>
                  <a:lnTo>
                    <a:pt x="6894" y="0"/>
                  </a:lnTo>
                  <a:cubicBezTo>
                    <a:pt x="3086" y="0"/>
                    <a:pt x="0" y="3086"/>
                    <a:pt x="0" y="6894"/>
                  </a:cubicBezTo>
                  <a:cubicBezTo>
                    <a:pt x="0" y="10702"/>
                    <a:pt x="3086" y="13788"/>
                    <a:pt x="6894" y="13788"/>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4" name="Freeform: Shape 73">
              <a:extLst>
                <a:ext uri="{FF2B5EF4-FFF2-40B4-BE49-F238E27FC236}">
                  <a16:creationId xmlns:a16="http://schemas.microsoft.com/office/drawing/2014/main" id="{297212BA-90CE-2B8E-A1C6-2A1CE1C0C510}"/>
                </a:ext>
              </a:extLst>
            </p:cNvPr>
            <p:cNvSpPr/>
            <p:nvPr/>
          </p:nvSpPr>
          <p:spPr>
            <a:xfrm>
              <a:off x="1444894" y="3000876"/>
              <a:ext cx="40295" cy="13788"/>
            </a:xfrm>
            <a:custGeom>
              <a:avLst/>
              <a:gdLst>
                <a:gd name="connsiteX0" fmla="*/ 6894 w 40295"/>
                <a:gd name="connsiteY0" fmla="*/ 13788 h 13788"/>
                <a:gd name="connsiteX1" fmla="*/ 33402 w 40295"/>
                <a:gd name="connsiteY1" fmla="*/ 13788 h 13788"/>
                <a:gd name="connsiteX2" fmla="*/ 40296 w 40295"/>
                <a:gd name="connsiteY2" fmla="*/ 6894 h 13788"/>
                <a:gd name="connsiteX3" fmla="*/ 33402 w 40295"/>
                <a:gd name="connsiteY3" fmla="*/ 0 h 13788"/>
                <a:gd name="connsiteX4" fmla="*/ 6894 w 40295"/>
                <a:gd name="connsiteY4" fmla="*/ 0 h 13788"/>
                <a:gd name="connsiteX5" fmla="*/ 0 w 40295"/>
                <a:gd name="connsiteY5" fmla="*/ 6894 h 13788"/>
                <a:gd name="connsiteX6" fmla="*/ 6894 w 40295"/>
                <a:gd name="connsiteY6" fmla="*/ 13788 h 1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95" h="13788">
                  <a:moveTo>
                    <a:pt x="6894" y="13788"/>
                  </a:moveTo>
                  <a:lnTo>
                    <a:pt x="33402" y="13788"/>
                  </a:lnTo>
                  <a:cubicBezTo>
                    <a:pt x="37209" y="13788"/>
                    <a:pt x="40296" y="10702"/>
                    <a:pt x="40296" y="6894"/>
                  </a:cubicBezTo>
                  <a:cubicBezTo>
                    <a:pt x="40296" y="3086"/>
                    <a:pt x="37209" y="0"/>
                    <a:pt x="33402" y="0"/>
                  </a:cubicBezTo>
                  <a:lnTo>
                    <a:pt x="6894" y="0"/>
                  </a:lnTo>
                  <a:cubicBezTo>
                    <a:pt x="3086" y="0"/>
                    <a:pt x="0" y="3086"/>
                    <a:pt x="0" y="6894"/>
                  </a:cubicBezTo>
                  <a:cubicBezTo>
                    <a:pt x="0" y="10702"/>
                    <a:pt x="3086" y="13788"/>
                    <a:pt x="6894" y="13788"/>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5" name="Freeform: Shape 74">
              <a:extLst>
                <a:ext uri="{FF2B5EF4-FFF2-40B4-BE49-F238E27FC236}">
                  <a16:creationId xmlns:a16="http://schemas.microsoft.com/office/drawing/2014/main" id="{BF3BF019-4471-AB3D-AA77-FE1E12981DBA}"/>
                </a:ext>
              </a:extLst>
            </p:cNvPr>
            <p:cNvSpPr/>
            <p:nvPr/>
          </p:nvSpPr>
          <p:spPr>
            <a:xfrm>
              <a:off x="1656000" y="3077374"/>
              <a:ext cx="32363" cy="32370"/>
            </a:xfrm>
            <a:custGeom>
              <a:avLst/>
              <a:gdLst>
                <a:gd name="connsiteX0" fmla="*/ 11684 w 32363"/>
                <a:gd name="connsiteY0" fmla="*/ 1935 h 32370"/>
                <a:gd name="connsiteX1" fmla="*/ 1935 w 32363"/>
                <a:gd name="connsiteY1" fmla="*/ 2105 h 32370"/>
                <a:gd name="connsiteX2" fmla="*/ 1935 w 32363"/>
                <a:gd name="connsiteY2" fmla="*/ 11684 h 32370"/>
                <a:gd name="connsiteX3" fmla="*/ 20680 w 32363"/>
                <a:gd name="connsiteY3" fmla="*/ 30435 h 32370"/>
                <a:gd name="connsiteX4" fmla="*/ 30429 w 32363"/>
                <a:gd name="connsiteY4" fmla="*/ 30266 h 32370"/>
                <a:gd name="connsiteX5" fmla="*/ 30429 w 32363"/>
                <a:gd name="connsiteY5" fmla="*/ 20687 h 32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63" h="32370">
                  <a:moveTo>
                    <a:pt x="11684" y="1935"/>
                  </a:moveTo>
                  <a:cubicBezTo>
                    <a:pt x="8945" y="-710"/>
                    <a:pt x="4581" y="-634"/>
                    <a:pt x="1935" y="2105"/>
                  </a:cubicBezTo>
                  <a:cubicBezTo>
                    <a:pt x="-645" y="4776"/>
                    <a:pt x="-645" y="9012"/>
                    <a:pt x="1935" y="11684"/>
                  </a:cubicBezTo>
                  <a:lnTo>
                    <a:pt x="20680" y="30435"/>
                  </a:lnTo>
                  <a:cubicBezTo>
                    <a:pt x="23419" y="33081"/>
                    <a:pt x="27783" y="33005"/>
                    <a:pt x="30429" y="30266"/>
                  </a:cubicBezTo>
                  <a:cubicBezTo>
                    <a:pt x="33009" y="27594"/>
                    <a:pt x="33009" y="23359"/>
                    <a:pt x="30429" y="20687"/>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6" name="Freeform: Shape 75">
              <a:extLst>
                <a:ext uri="{FF2B5EF4-FFF2-40B4-BE49-F238E27FC236}">
                  <a16:creationId xmlns:a16="http://schemas.microsoft.com/office/drawing/2014/main" id="{A85D816D-F7DA-B3DE-9043-270BB77E6FD1}"/>
                </a:ext>
              </a:extLst>
            </p:cNvPr>
            <p:cNvSpPr/>
            <p:nvPr/>
          </p:nvSpPr>
          <p:spPr>
            <a:xfrm>
              <a:off x="1484230" y="2905618"/>
              <a:ext cx="32619" cy="32622"/>
            </a:xfrm>
            <a:custGeom>
              <a:avLst/>
              <a:gdLst>
                <a:gd name="connsiteX0" fmla="*/ 20850 w 32619"/>
                <a:gd name="connsiteY0" fmla="*/ 30605 h 32622"/>
                <a:gd name="connsiteX1" fmla="*/ 30602 w 32619"/>
                <a:gd name="connsiteY1" fmla="*/ 30602 h 32622"/>
                <a:gd name="connsiteX2" fmla="*/ 30598 w 32619"/>
                <a:gd name="connsiteY2" fmla="*/ 20850 h 32622"/>
                <a:gd name="connsiteX3" fmla="*/ 11853 w 32619"/>
                <a:gd name="connsiteY3" fmla="*/ 2105 h 32622"/>
                <a:gd name="connsiteX4" fmla="*/ 2105 w 32619"/>
                <a:gd name="connsiteY4" fmla="*/ 1935 h 32622"/>
                <a:gd name="connsiteX5" fmla="*/ 1935 w 32619"/>
                <a:gd name="connsiteY5" fmla="*/ 11684 h 32622"/>
                <a:gd name="connsiteX6" fmla="*/ 2105 w 32619"/>
                <a:gd name="connsiteY6" fmla="*/ 11853 h 3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619" h="32622">
                  <a:moveTo>
                    <a:pt x="20850" y="30605"/>
                  </a:moveTo>
                  <a:cubicBezTo>
                    <a:pt x="23543" y="33297"/>
                    <a:pt x="27910" y="33295"/>
                    <a:pt x="30602" y="30602"/>
                  </a:cubicBezTo>
                  <a:cubicBezTo>
                    <a:pt x="33294" y="27908"/>
                    <a:pt x="33292" y="23542"/>
                    <a:pt x="30598" y="20850"/>
                  </a:cubicBezTo>
                  <a:lnTo>
                    <a:pt x="11853" y="2105"/>
                  </a:lnTo>
                  <a:cubicBezTo>
                    <a:pt x="9208" y="-634"/>
                    <a:pt x="4844" y="-710"/>
                    <a:pt x="2105" y="1935"/>
                  </a:cubicBezTo>
                  <a:cubicBezTo>
                    <a:pt x="-634" y="4581"/>
                    <a:pt x="-710" y="8945"/>
                    <a:pt x="1935" y="11684"/>
                  </a:cubicBezTo>
                  <a:cubicBezTo>
                    <a:pt x="1991" y="11742"/>
                    <a:pt x="2048" y="11798"/>
                    <a:pt x="2105" y="1185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7" name="Freeform: Shape 76">
              <a:extLst>
                <a:ext uri="{FF2B5EF4-FFF2-40B4-BE49-F238E27FC236}">
                  <a16:creationId xmlns:a16="http://schemas.microsoft.com/office/drawing/2014/main" id="{4275CCC8-DD7F-C8A6-33A0-373F0E335EFD}"/>
                </a:ext>
              </a:extLst>
            </p:cNvPr>
            <p:cNvSpPr/>
            <p:nvPr/>
          </p:nvSpPr>
          <p:spPr>
            <a:xfrm>
              <a:off x="1484230" y="3077374"/>
              <a:ext cx="32533" cy="32540"/>
            </a:xfrm>
            <a:custGeom>
              <a:avLst/>
              <a:gdLst>
                <a:gd name="connsiteX0" fmla="*/ 20850 w 32533"/>
                <a:gd name="connsiteY0" fmla="*/ 1935 h 32540"/>
                <a:gd name="connsiteX1" fmla="*/ 2105 w 32533"/>
                <a:gd name="connsiteY1" fmla="*/ 20687 h 32540"/>
                <a:gd name="connsiteX2" fmla="*/ 1935 w 32533"/>
                <a:gd name="connsiteY2" fmla="*/ 30435 h 32540"/>
                <a:gd name="connsiteX3" fmla="*/ 11684 w 32533"/>
                <a:gd name="connsiteY3" fmla="*/ 30605 h 32540"/>
                <a:gd name="connsiteX4" fmla="*/ 11853 w 32533"/>
                <a:gd name="connsiteY4" fmla="*/ 30435 h 32540"/>
                <a:gd name="connsiteX5" fmla="*/ 30598 w 32533"/>
                <a:gd name="connsiteY5" fmla="*/ 11684 h 32540"/>
                <a:gd name="connsiteX6" fmla="*/ 30429 w 32533"/>
                <a:gd name="connsiteY6" fmla="*/ 1935 h 32540"/>
                <a:gd name="connsiteX7" fmla="*/ 20850 w 32533"/>
                <a:gd name="connsiteY7" fmla="*/ 1935 h 3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33" h="32540">
                  <a:moveTo>
                    <a:pt x="20850" y="1935"/>
                  </a:moveTo>
                  <a:lnTo>
                    <a:pt x="2105" y="20687"/>
                  </a:lnTo>
                  <a:cubicBezTo>
                    <a:pt x="-634" y="23333"/>
                    <a:pt x="-710" y="27696"/>
                    <a:pt x="1935" y="30435"/>
                  </a:cubicBezTo>
                  <a:cubicBezTo>
                    <a:pt x="4581" y="33175"/>
                    <a:pt x="8945" y="33250"/>
                    <a:pt x="11684" y="30605"/>
                  </a:cubicBezTo>
                  <a:cubicBezTo>
                    <a:pt x="11742" y="30549"/>
                    <a:pt x="11798" y="30493"/>
                    <a:pt x="11853" y="30435"/>
                  </a:cubicBezTo>
                  <a:lnTo>
                    <a:pt x="30598" y="11684"/>
                  </a:lnTo>
                  <a:cubicBezTo>
                    <a:pt x="33243" y="8945"/>
                    <a:pt x="33168" y="4581"/>
                    <a:pt x="30429" y="1935"/>
                  </a:cubicBezTo>
                  <a:cubicBezTo>
                    <a:pt x="27757" y="-645"/>
                    <a:pt x="23521" y="-645"/>
                    <a:pt x="20850" y="1935"/>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8" name="Freeform: Shape 77">
              <a:extLst>
                <a:ext uri="{FF2B5EF4-FFF2-40B4-BE49-F238E27FC236}">
                  <a16:creationId xmlns:a16="http://schemas.microsoft.com/office/drawing/2014/main" id="{3BA1708F-530A-04F6-2910-700D4ED1160B}"/>
                </a:ext>
              </a:extLst>
            </p:cNvPr>
            <p:cNvSpPr/>
            <p:nvPr/>
          </p:nvSpPr>
          <p:spPr>
            <a:xfrm>
              <a:off x="1655910" y="2905787"/>
              <a:ext cx="32453" cy="32455"/>
            </a:xfrm>
            <a:custGeom>
              <a:avLst/>
              <a:gdLst>
                <a:gd name="connsiteX0" fmla="*/ 6899 w 32453"/>
                <a:gd name="connsiteY0" fmla="*/ 32455 h 32455"/>
                <a:gd name="connsiteX1" fmla="*/ 11774 w 32453"/>
                <a:gd name="connsiteY1" fmla="*/ 30435 h 32455"/>
                <a:gd name="connsiteX2" fmla="*/ 30519 w 32453"/>
                <a:gd name="connsiteY2" fmla="*/ 11684 h 32455"/>
                <a:gd name="connsiteX3" fmla="*/ 30349 w 32453"/>
                <a:gd name="connsiteY3" fmla="*/ 1935 h 32455"/>
                <a:gd name="connsiteX4" fmla="*/ 20770 w 32453"/>
                <a:gd name="connsiteY4" fmla="*/ 1935 h 32455"/>
                <a:gd name="connsiteX5" fmla="*/ 2025 w 32453"/>
                <a:gd name="connsiteY5" fmla="*/ 20680 h 32455"/>
                <a:gd name="connsiteX6" fmla="*/ 2013 w 32453"/>
                <a:gd name="connsiteY6" fmla="*/ 30430 h 32455"/>
                <a:gd name="connsiteX7" fmla="*/ 6899 w 32453"/>
                <a:gd name="connsiteY7" fmla="*/ 32455 h 3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53" h="32455">
                  <a:moveTo>
                    <a:pt x="6899" y="32455"/>
                  </a:moveTo>
                  <a:cubicBezTo>
                    <a:pt x="8728" y="32455"/>
                    <a:pt x="10481" y="31729"/>
                    <a:pt x="11774" y="30435"/>
                  </a:cubicBezTo>
                  <a:lnTo>
                    <a:pt x="30519" y="11684"/>
                  </a:lnTo>
                  <a:cubicBezTo>
                    <a:pt x="33164" y="8945"/>
                    <a:pt x="33088" y="4581"/>
                    <a:pt x="30349" y="1935"/>
                  </a:cubicBezTo>
                  <a:cubicBezTo>
                    <a:pt x="27678" y="-645"/>
                    <a:pt x="23442" y="-645"/>
                    <a:pt x="20770" y="1935"/>
                  </a:cubicBezTo>
                  <a:lnTo>
                    <a:pt x="2025" y="20680"/>
                  </a:lnTo>
                  <a:cubicBezTo>
                    <a:pt x="-670" y="23369"/>
                    <a:pt x="-676" y="27734"/>
                    <a:pt x="2013" y="30430"/>
                  </a:cubicBezTo>
                  <a:cubicBezTo>
                    <a:pt x="3308" y="31728"/>
                    <a:pt x="5066" y="32457"/>
                    <a:pt x="6899" y="32455"/>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9" name="Freeform: Shape 78">
              <a:extLst>
                <a:ext uri="{FF2B5EF4-FFF2-40B4-BE49-F238E27FC236}">
                  <a16:creationId xmlns:a16="http://schemas.microsoft.com/office/drawing/2014/main" id="{CA73B35B-4C5E-4BC7-F75B-B8668BE86F79}"/>
                </a:ext>
              </a:extLst>
            </p:cNvPr>
            <p:cNvSpPr/>
            <p:nvPr/>
          </p:nvSpPr>
          <p:spPr>
            <a:xfrm>
              <a:off x="1579487" y="2866282"/>
              <a:ext cx="13788" cy="40302"/>
            </a:xfrm>
            <a:custGeom>
              <a:avLst/>
              <a:gdLst>
                <a:gd name="connsiteX0" fmla="*/ 6894 w 13788"/>
                <a:gd name="connsiteY0" fmla="*/ 40303 h 40302"/>
                <a:gd name="connsiteX1" fmla="*/ 13788 w 13788"/>
                <a:gd name="connsiteY1" fmla="*/ 33409 h 40302"/>
                <a:gd name="connsiteX2" fmla="*/ 13788 w 13788"/>
                <a:gd name="connsiteY2" fmla="*/ 6894 h 40302"/>
                <a:gd name="connsiteX3" fmla="*/ 6894 w 13788"/>
                <a:gd name="connsiteY3" fmla="*/ 0 h 40302"/>
                <a:gd name="connsiteX4" fmla="*/ 0 w 13788"/>
                <a:gd name="connsiteY4" fmla="*/ 6894 h 40302"/>
                <a:gd name="connsiteX5" fmla="*/ 0 w 13788"/>
                <a:gd name="connsiteY5" fmla="*/ 33409 h 40302"/>
                <a:gd name="connsiteX6" fmla="*/ 6894 w 13788"/>
                <a:gd name="connsiteY6" fmla="*/ 40303 h 40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88" h="40302">
                  <a:moveTo>
                    <a:pt x="6894" y="40303"/>
                  </a:moveTo>
                  <a:cubicBezTo>
                    <a:pt x="10702" y="40303"/>
                    <a:pt x="13788" y="37216"/>
                    <a:pt x="13788" y="33409"/>
                  </a:cubicBezTo>
                  <a:lnTo>
                    <a:pt x="13788" y="6894"/>
                  </a:lnTo>
                  <a:cubicBezTo>
                    <a:pt x="13788" y="3086"/>
                    <a:pt x="10702" y="0"/>
                    <a:pt x="6894" y="0"/>
                  </a:cubicBezTo>
                  <a:cubicBezTo>
                    <a:pt x="3086" y="0"/>
                    <a:pt x="0" y="3086"/>
                    <a:pt x="0" y="6894"/>
                  </a:cubicBezTo>
                  <a:lnTo>
                    <a:pt x="0" y="33409"/>
                  </a:lnTo>
                  <a:cubicBezTo>
                    <a:pt x="0" y="37216"/>
                    <a:pt x="3086" y="40303"/>
                    <a:pt x="6894" y="40303"/>
                  </a:cubicBezTo>
                  <a:close/>
                </a:path>
              </a:pathLst>
            </a:custGeom>
            <a:grpFill/>
            <a:ln w="12700" cap="flat">
              <a:solidFill>
                <a:srgbClr val="0070C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548456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1DE0A8-0820-46BD-BEAE-7ABA4E5437D6}"/>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BRIEFING SESSION</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sp>
        <p:nvSpPr>
          <p:cNvPr id="2" name="Subtitle 2">
            <a:extLst>
              <a:ext uri="{FF2B5EF4-FFF2-40B4-BE49-F238E27FC236}">
                <a16:creationId xmlns:a16="http://schemas.microsoft.com/office/drawing/2014/main" id="{26D9AF67-857C-3F5F-0980-EDCE00C8404A}"/>
              </a:ext>
            </a:extLst>
          </p:cNvPr>
          <p:cNvSpPr txBox="1">
            <a:spLocks/>
          </p:cNvSpPr>
          <p:nvPr/>
        </p:nvSpPr>
        <p:spPr>
          <a:xfrm>
            <a:off x="401057" y="934791"/>
            <a:ext cx="10276467" cy="5646984"/>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342900" indent="-342900" algn="just" defTabSz="844083">
              <a:spcAft>
                <a:spcPts val="900"/>
              </a:spcAft>
              <a:buFont typeface="Arial" pitchFamily="34" charset="0"/>
              <a:buChar char="•"/>
            </a:pPr>
            <a:r>
              <a:rPr lang="en-ZA" sz="1800" dirty="0">
                <a:solidFill>
                  <a:srgbClr val="000000"/>
                </a:solidFill>
              </a:rPr>
              <a:t>This RFP briefing session is non-compulsory.</a:t>
            </a:r>
          </a:p>
          <a:p>
            <a:pPr marL="342900" indent="-342900" algn="just" defTabSz="844083">
              <a:spcAft>
                <a:spcPts val="900"/>
              </a:spcAft>
              <a:buFont typeface="Arial" pitchFamily="34" charset="0"/>
              <a:buChar char="•"/>
            </a:pPr>
            <a:r>
              <a:rPr lang="en-ZA" sz="1800" dirty="0">
                <a:solidFill>
                  <a:sysClr val="windowText" lastClr="000000"/>
                </a:solidFill>
              </a:rPr>
              <a:t>Bidders are requested to remain for the entire duration of the briefing session.</a:t>
            </a:r>
          </a:p>
          <a:p>
            <a:pPr marL="342900" indent="-342900" algn="just" defTabSz="844083">
              <a:spcAft>
                <a:spcPts val="900"/>
              </a:spcAft>
              <a:buFont typeface="Arial" pitchFamily="34" charset="0"/>
              <a:buChar char="•"/>
            </a:pPr>
            <a:r>
              <a:rPr lang="en-ZA" sz="1800" dirty="0">
                <a:solidFill>
                  <a:sysClr val="windowText" lastClr="000000"/>
                </a:solidFill>
              </a:rPr>
              <a:t>An approximate time allocation of two hours.</a:t>
            </a:r>
          </a:p>
          <a:p>
            <a:pPr marL="342900" indent="-342900" algn="just" defTabSz="844083">
              <a:spcAft>
                <a:spcPts val="900"/>
              </a:spcAft>
              <a:buFont typeface="Arial" pitchFamily="34" charset="0"/>
              <a:buChar char="•"/>
              <a:defRPr/>
            </a:pPr>
            <a:r>
              <a:rPr lang="en-ZA" sz="1800" kern="0" dirty="0">
                <a:solidFill>
                  <a:schemeClr val="tx1"/>
                </a:solidFill>
              </a:rPr>
              <a:t>An opportunity for clarification questions will be provided at the end of each session.</a:t>
            </a:r>
          </a:p>
          <a:p>
            <a:pPr marL="342900" indent="-342900" algn="just" defTabSz="844083">
              <a:spcAft>
                <a:spcPts val="900"/>
              </a:spcAft>
              <a:buFont typeface="Arial" pitchFamily="34" charset="0"/>
              <a:buChar char="•"/>
              <a:defRPr/>
            </a:pPr>
            <a:r>
              <a:rPr lang="en-ZA" sz="1800" kern="0" dirty="0">
                <a:solidFill>
                  <a:prstClr val="black"/>
                </a:solidFill>
              </a:rPr>
              <a:t>All questions will be recorded, and the answers will be consolidated and forwarded to all </a:t>
            </a:r>
            <a:r>
              <a:rPr lang="en-US" sz="1800" kern="0" dirty="0">
                <a:solidFill>
                  <a:prstClr val="black"/>
                </a:solidFill>
              </a:rPr>
              <a:t>bidders who have provided their contact information and loaded onto the e-tender portal.</a:t>
            </a:r>
            <a:r>
              <a:rPr lang="en-ZA" sz="1800" kern="0" dirty="0">
                <a:solidFill>
                  <a:prstClr val="black"/>
                </a:solidFill>
              </a:rPr>
              <a:t> </a:t>
            </a:r>
            <a:r>
              <a:rPr lang="en-ZA" sz="1800" b="1" kern="0" dirty="0">
                <a:solidFill>
                  <a:prstClr val="black"/>
                </a:solidFill>
              </a:rPr>
              <a:t>Any additional clarification questions hereafter will only be accepted by TPT until </a:t>
            </a:r>
            <a:r>
              <a:rPr lang="en-US" sz="1800" b="1" kern="0" dirty="0">
                <a:solidFill>
                  <a:prstClr val="black"/>
                </a:solidFill>
              </a:rPr>
              <a:t>04:00 PM on Thursday, 26 March 2026</a:t>
            </a:r>
            <a:r>
              <a:rPr lang="en-US" sz="1800" kern="0" dirty="0">
                <a:solidFill>
                  <a:prstClr val="black"/>
                </a:solidFill>
              </a:rPr>
              <a:t>.</a:t>
            </a:r>
            <a:endParaRPr lang="en-ZA" sz="1600" kern="0" dirty="0">
              <a:solidFill>
                <a:prstClr val="black"/>
              </a:solidFill>
            </a:endParaRPr>
          </a:p>
          <a:p>
            <a:pPr marL="342900" indent="-342900" algn="just" defTabSz="844083">
              <a:spcAft>
                <a:spcPts val="900"/>
              </a:spcAft>
              <a:buFont typeface="Arial" pitchFamily="34" charset="0"/>
              <a:buChar char="•"/>
              <a:defRPr/>
            </a:pPr>
            <a:r>
              <a:rPr lang="en-ZA" sz="1800" dirty="0">
                <a:solidFill>
                  <a:sysClr val="windowText" lastClr="000000"/>
                </a:solidFill>
              </a:rPr>
              <a:t>All communication subsequent to this briefing session must only be directed to </a:t>
            </a:r>
            <a:r>
              <a:rPr lang="en-US" sz="1800" dirty="0">
                <a:solidFill>
                  <a:sysClr val="windowText" lastClr="000000"/>
                </a:solidFill>
              </a:rPr>
              <a:t>Mvelo Bekwa on </a:t>
            </a:r>
            <a:r>
              <a:rPr lang="en-US" sz="1800" dirty="0">
                <a:solidFill>
                  <a:sysClr val="windowText" lastClr="000000"/>
                </a:solidFill>
                <a:hlinkClick r:id="rId2"/>
              </a:rPr>
              <a:t>Mvelo.Bekwa@transnet.net</a:t>
            </a:r>
            <a:r>
              <a:rPr lang="en-US" sz="1800" dirty="0">
                <a:solidFill>
                  <a:sysClr val="windowText" lastClr="000000"/>
                </a:solidFill>
              </a:rPr>
              <a:t>. </a:t>
            </a:r>
          </a:p>
          <a:p>
            <a:pPr marL="342900" indent="-342900" algn="just" defTabSz="844083">
              <a:spcAft>
                <a:spcPts val="900"/>
              </a:spcAft>
              <a:buFont typeface="Arial" pitchFamily="34" charset="0"/>
              <a:buChar char="•"/>
              <a:defRPr/>
            </a:pPr>
            <a:r>
              <a:rPr lang="en-US" sz="1800" dirty="0">
                <a:solidFill>
                  <a:sysClr val="windowText" lastClr="000000"/>
                </a:solidFill>
              </a:rPr>
              <a:t>After the closing date of the RFP, a Respondent may only communicate with Mvelo Bekwa, email </a:t>
            </a:r>
            <a:r>
              <a:rPr lang="en-US" sz="1800" dirty="0">
                <a:solidFill>
                  <a:sysClr val="windowText" lastClr="000000"/>
                </a:solidFill>
                <a:hlinkClick r:id="rId2"/>
              </a:rPr>
              <a:t>Mvelo.Bekwa@transnet.net</a:t>
            </a:r>
            <a:r>
              <a:rPr lang="en-US" sz="1800" dirty="0">
                <a:solidFill>
                  <a:sysClr val="windowText" lastClr="000000"/>
                </a:solidFill>
              </a:rPr>
              <a:t> on any matter relating to its RFP Proposal.</a:t>
            </a:r>
            <a:endParaRPr lang="en-ZA" sz="1600" kern="0" dirty="0">
              <a:solidFill>
                <a:prstClr val="black"/>
              </a:solidFill>
            </a:endParaRPr>
          </a:p>
          <a:p>
            <a:pPr defTabSz="844083">
              <a:spcAft>
                <a:spcPts val="900"/>
              </a:spcAft>
              <a:defRPr/>
            </a:pPr>
            <a:endParaRPr lang="en-ZA" sz="1600" kern="0" dirty="0">
              <a:solidFill>
                <a:srgbClr val="00B0F0"/>
              </a:solidFill>
              <a:latin typeface="+mj-lt"/>
            </a:endParaRPr>
          </a:p>
          <a:p>
            <a:pPr marL="342900" indent="-342900" defTabSz="844083">
              <a:spcAft>
                <a:spcPts val="900"/>
              </a:spcAft>
              <a:buFont typeface="Arial" pitchFamily="34" charset="0"/>
              <a:buChar char="•"/>
              <a:defRPr/>
            </a:pPr>
            <a:endParaRPr lang="en-ZA" sz="1600" kern="0" dirty="0">
              <a:solidFill>
                <a:prstClr val="black"/>
              </a:solidFill>
              <a:latin typeface="+mj-lt"/>
            </a:endParaRPr>
          </a:p>
          <a:p>
            <a:pPr marL="342900" indent="-342900" defTabSz="844083">
              <a:spcAft>
                <a:spcPts val="900"/>
              </a:spcAft>
              <a:buFont typeface="Arial" pitchFamily="34" charset="0"/>
              <a:buChar char="•"/>
              <a:defRPr/>
            </a:pPr>
            <a:endParaRPr lang="en-ZA" sz="1600" b="1" kern="0" dirty="0">
              <a:solidFill>
                <a:prstClr val="black"/>
              </a:solidFill>
              <a:latin typeface="+mj-lt"/>
            </a:endParaRPr>
          </a:p>
          <a:p>
            <a:pPr marL="342900" indent="-342900" defTabSz="844083">
              <a:spcAft>
                <a:spcPts val="900"/>
              </a:spcAft>
              <a:buFont typeface="Arial" pitchFamily="34" charset="0"/>
              <a:buChar char="•"/>
            </a:pPr>
            <a:endParaRPr lang="en-ZA" sz="1600" dirty="0">
              <a:solidFill>
                <a:sysClr val="windowText" lastClr="000000"/>
              </a:solidFill>
              <a:latin typeface="+mj-lt"/>
            </a:endParaRPr>
          </a:p>
          <a:p>
            <a:pPr marL="342900" indent="-342900" defTabSz="844083">
              <a:spcAft>
                <a:spcPts val="900"/>
              </a:spcAft>
              <a:buFont typeface="Arial" pitchFamily="34" charset="0"/>
              <a:buChar char="•"/>
            </a:pPr>
            <a:endParaRPr lang="en-ZA" dirty="0">
              <a:solidFill>
                <a:sysClr val="windowText" lastClr="000000"/>
              </a:solidFill>
              <a:latin typeface="Georgia" panose="02040502050405020303" pitchFamily="18" charset="0"/>
            </a:endParaRPr>
          </a:p>
        </p:txBody>
      </p:sp>
    </p:spTree>
    <p:extLst>
      <p:ext uri="{BB962C8B-B14F-4D97-AF65-F5344CB8AC3E}">
        <p14:creationId xmlns:p14="http://schemas.microsoft.com/office/powerpoint/2010/main" val="941647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1DE0A8-0820-46BD-BEAE-7ABA4E5437D6}"/>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IMPORTANT DATES</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sp>
        <p:nvSpPr>
          <p:cNvPr id="2" name="Content Placeholder 2">
            <a:extLst>
              <a:ext uri="{FF2B5EF4-FFF2-40B4-BE49-F238E27FC236}">
                <a16:creationId xmlns:a16="http://schemas.microsoft.com/office/drawing/2014/main" id="{F30FA612-C152-4610-CBCF-5E406411CC62}"/>
              </a:ext>
            </a:extLst>
          </p:cNvPr>
          <p:cNvSpPr txBox="1">
            <a:spLocks/>
          </p:cNvSpPr>
          <p:nvPr/>
        </p:nvSpPr>
        <p:spPr>
          <a:xfrm>
            <a:off x="341314" y="1326983"/>
            <a:ext cx="10031411" cy="2835442"/>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285750" indent="-285750" algn="just">
              <a:lnSpc>
                <a:spcPct val="150000"/>
              </a:lnSpc>
              <a:buFont typeface="Arial" pitchFamily="34" charset="0"/>
              <a:buChar char="•"/>
            </a:pPr>
            <a:r>
              <a:rPr lang="en-GB" b="1" dirty="0">
                <a:solidFill>
                  <a:schemeClr val="tx1"/>
                </a:solidFill>
              </a:rPr>
              <a:t>Issue Date				:	</a:t>
            </a:r>
            <a:r>
              <a:rPr lang="en-GB" dirty="0">
                <a:solidFill>
                  <a:schemeClr val="tx1"/>
                </a:solidFill>
              </a:rPr>
              <a:t>18 March 2026</a:t>
            </a:r>
          </a:p>
          <a:p>
            <a:pPr marL="285750" indent="-285750" algn="just">
              <a:lnSpc>
                <a:spcPct val="150000"/>
              </a:lnSpc>
              <a:buFont typeface="Arial" pitchFamily="34" charset="0"/>
              <a:buChar char="•"/>
            </a:pPr>
            <a:r>
              <a:rPr lang="en-GB" b="1" dirty="0">
                <a:solidFill>
                  <a:schemeClr val="tx1"/>
                </a:solidFill>
              </a:rPr>
              <a:t>Briefing Session Date			:</a:t>
            </a:r>
            <a:r>
              <a:rPr lang="en-GB" dirty="0">
                <a:solidFill>
                  <a:schemeClr val="tx1"/>
                </a:solidFill>
              </a:rPr>
              <a:t>	24 March 2026 @ 11:00am</a:t>
            </a:r>
          </a:p>
          <a:p>
            <a:pPr marL="285750" indent="-285750" algn="just">
              <a:lnSpc>
                <a:spcPct val="150000"/>
              </a:lnSpc>
              <a:buFont typeface="Arial" pitchFamily="34" charset="0"/>
              <a:buChar char="•"/>
            </a:pPr>
            <a:r>
              <a:rPr lang="en-GB" b="1" dirty="0">
                <a:solidFill>
                  <a:schemeClr val="tx1"/>
                </a:solidFill>
              </a:rPr>
              <a:t>Request for Clarification Deadline	:</a:t>
            </a:r>
            <a:r>
              <a:rPr lang="en-GB" dirty="0">
                <a:solidFill>
                  <a:schemeClr val="tx1"/>
                </a:solidFill>
              </a:rPr>
              <a:t>	26 March 2026 @ 04:00pm</a:t>
            </a:r>
          </a:p>
          <a:p>
            <a:pPr marL="285750" indent="-285750" algn="just">
              <a:lnSpc>
                <a:spcPct val="150000"/>
              </a:lnSpc>
              <a:buFont typeface="Arial" pitchFamily="34" charset="0"/>
              <a:buChar char="•"/>
            </a:pPr>
            <a:r>
              <a:rPr lang="en-GB" b="1" dirty="0">
                <a:solidFill>
                  <a:schemeClr val="tx1"/>
                </a:solidFill>
              </a:rPr>
              <a:t>Closing Date				:</a:t>
            </a:r>
            <a:r>
              <a:rPr lang="en-GB" dirty="0">
                <a:solidFill>
                  <a:schemeClr val="tx1"/>
                </a:solidFill>
              </a:rPr>
              <a:t>	02 April 2026 @ 12:00pm</a:t>
            </a:r>
          </a:p>
        </p:txBody>
      </p:sp>
    </p:spTree>
    <p:extLst>
      <p:ext uri="{BB962C8B-B14F-4D97-AF65-F5344CB8AC3E}">
        <p14:creationId xmlns:p14="http://schemas.microsoft.com/office/powerpoint/2010/main" val="3141614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1DE0A8-0820-46BD-BEAE-7ABA4E5437D6}"/>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RFP DOWNLOADING</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sp>
        <p:nvSpPr>
          <p:cNvPr id="4" name="Content Placeholder 2">
            <a:extLst>
              <a:ext uri="{FF2B5EF4-FFF2-40B4-BE49-F238E27FC236}">
                <a16:creationId xmlns:a16="http://schemas.microsoft.com/office/drawing/2014/main" id="{913A31E5-ACE6-AAF7-5001-C33982FD6F42}"/>
              </a:ext>
            </a:extLst>
          </p:cNvPr>
          <p:cNvSpPr txBox="1">
            <a:spLocks/>
          </p:cNvSpPr>
          <p:nvPr/>
        </p:nvSpPr>
        <p:spPr>
          <a:xfrm>
            <a:off x="199416" y="956880"/>
            <a:ext cx="10459060" cy="5520119"/>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514362" lvl="1" indent="-285750" algn="just">
              <a:lnSpc>
                <a:spcPct val="150000"/>
              </a:lnSpc>
            </a:pPr>
            <a:r>
              <a:rPr lang="en-US" dirty="0">
                <a:solidFill>
                  <a:schemeClr val="tx1"/>
                </a:solidFill>
              </a:rPr>
              <a:t>This RFP may be downloaded directly from National Treasury’s e-Tender Publication Portal at </a:t>
            </a:r>
            <a:r>
              <a:rPr lang="en-US" dirty="0">
                <a:solidFill>
                  <a:schemeClr val="tx1"/>
                </a:solidFill>
                <a:hlinkClick r:id="rId2"/>
              </a:rPr>
              <a:t>www.etenders.gov.za</a:t>
            </a:r>
            <a:r>
              <a:rPr lang="en-US" dirty="0">
                <a:solidFill>
                  <a:schemeClr val="tx1"/>
                </a:solidFill>
              </a:rPr>
              <a:t> free of charge.</a:t>
            </a:r>
          </a:p>
          <a:p>
            <a:pPr marL="514362" lvl="1" indent="-285750" algn="just">
              <a:lnSpc>
                <a:spcPct val="150000"/>
              </a:lnSpc>
            </a:pPr>
            <a:r>
              <a:rPr lang="en-US" dirty="0">
                <a:solidFill>
                  <a:schemeClr val="tx1"/>
                </a:solidFill>
              </a:rPr>
              <a:t>To download RFP document and its Annexures:</a:t>
            </a:r>
          </a:p>
          <a:p>
            <a:pPr marL="1050043" lvl="3" indent="-285750" algn="just">
              <a:lnSpc>
                <a:spcPct val="150000"/>
              </a:lnSpc>
              <a:buFont typeface="Wingdings" panose="05000000000000000000" pitchFamily="2" charset="2"/>
              <a:buChar char="ü"/>
            </a:pPr>
            <a:r>
              <a:rPr lang="en-US" b="1" dirty="0">
                <a:solidFill>
                  <a:schemeClr val="tx1"/>
                </a:solidFill>
              </a:rPr>
              <a:t>Click on “Tender Opportunities”;</a:t>
            </a:r>
          </a:p>
          <a:p>
            <a:pPr marL="1050043" lvl="3" indent="-285750" algn="just">
              <a:lnSpc>
                <a:spcPct val="150000"/>
              </a:lnSpc>
              <a:buFont typeface="Wingdings" panose="05000000000000000000" pitchFamily="2" charset="2"/>
              <a:buChar char="ü"/>
            </a:pPr>
            <a:r>
              <a:rPr lang="en-US" b="1" dirty="0">
                <a:solidFill>
                  <a:schemeClr val="tx1"/>
                </a:solidFill>
              </a:rPr>
              <a:t>Select “Advertised Tenders”;</a:t>
            </a:r>
          </a:p>
          <a:p>
            <a:pPr marL="1050043" lvl="3" indent="-285750" algn="just">
              <a:lnSpc>
                <a:spcPct val="150000"/>
              </a:lnSpc>
              <a:buFont typeface="Wingdings" panose="05000000000000000000" pitchFamily="2" charset="2"/>
              <a:buChar char="ü"/>
            </a:pPr>
            <a:r>
              <a:rPr lang="en-US" b="1" dirty="0">
                <a:solidFill>
                  <a:schemeClr val="tx1"/>
                </a:solidFill>
              </a:rPr>
              <a:t>In the “Department” box, select Transnet SOC Ltd</a:t>
            </a:r>
          </a:p>
          <a:p>
            <a:pPr marL="514362" lvl="1" indent="-285750" algn="just">
              <a:lnSpc>
                <a:spcPct val="150000"/>
              </a:lnSpc>
            </a:pPr>
            <a:r>
              <a:rPr lang="en-US" dirty="0">
                <a:solidFill>
                  <a:schemeClr val="tx1"/>
                </a:solidFill>
              </a:rPr>
              <a:t>Once the tender has been located in the list, click on the ‘</a:t>
            </a:r>
            <a:r>
              <a:rPr lang="en-US" b="1" i="1" dirty="0">
                <a:solidFill>
                  <a:schemeClr val="tx1"/>
                </a:solidFill>
              </a:rPr>
              <a:t>Tender documents</a:t>
            </a:r>
            <a:r>
              <a:rPr lang="en-US" dirty="0">
                <a:solidFill>
                  <a:schemeClr val="tx1"/>
                </a:solidFill>
              </a:rPr>
              <a:t>” tab and process to download all uploaded documents.</a:t>
            </a:r>
          </a:p>
          <a:p>
            <a:pPr marL="514362" lvl="1" indent="-285750" algn="just">
              <a:lnSpc>
                <a:spcPct val="150000"/>
              </a:lnSpc>
            </a:pPr>
            <a:r>
              <a:rPr lang="en-US" dirty="0">
                <a:solidFill>
                  <a:schemeClr val="tx1"/>
                </a:solidFill>
              </a:rPr>
              <a:t>The RFP may also be downloaded from the Transnet Portal at </a:t>
            </a:r>
            <a:r>
              <a:rPr lang="en-US" dirty="0">
                <a:solidFill>
                  <a:schemeClr val="tx1"/>
                </a:solidFill>
                <a:hlinkClick r:id="rId3"/>
              </a:rPr>
              <a:t>https://esupplierportal.transnet.net/portal/</a:t>
            </a:r>
            <a:r>
              <a:rPr lang="en-US" dirty="0">
                <a:solidFill>
                  <a:schemeClr val="tx1"/>
                </a:solidFill>
              </a:rPr>
              <a:t>.</a:t>
            </a:r>
          </a:p>
        </p:txBody>
      </p:sp>
    </p:spTree>
    <p:extLst>
      <p:ext uri="{BB962C8B-B14F-4D97-AF65-F5344CB8AC3E}">
        <p14:creationId xmlns:p14="http://schemas.microsoft.com/office/powerpoint/2010/main" val="2200561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1DE0A8-0820-46BD-BEAE-7ABA4E5437D6}"/>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BID SUBMISSION</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sp>
        <p:nvSpPr>
          <p:cNvPr id="2" name="Content Placeholder 2">
            <a:extLst>
              <a:ext uri="{FF2B5EF4-FFF2-40B4-BE49-F238E27FC236}">
                <a16:creationId xmlns:a16="http://schemas.microsoft.com/office/drawing/2014/main" id="{AFD09B31-F3A2-8F0F-FC04-8D5DECA790F0}"/>
              </a:ext>
            </a:extLst>
          </p:cNvPr>
          <p:cNvSpPr txBox="1">
            <a:spLocks/>
          </p:cNvSpPr>
          <p:nvPr/>
        </p:nvSpPr>
        <p:spPr>
          <a:xfrm>
            <a:off x="313716" y="1081547"/>
            <a:ext cx="10255962" cy="5598717"/>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spcBef>
                <a:spcPct val="0"/>
              </a:spcBef>
            </a:pPr>
            <a:r>
              <a:rPr lang="en-US" sz="1600" dirty="0">
                <a:solidFill>
                  <a:schemeClr val="tx1"/>
                </a:solidFill>
                <a:latin typeface="Tahoma" panose="020B0604030504040204" pitchFamily="34" charset="0"/>
                <a:ea typeface="Times New Roman" panose="02020603050405020304" pitchFamily="18" charset="0"/>
                <a:cs typeface="Tahoma" panose="020B0604030504040204" pitchFamily="34" charset="0"/>
              </a:rPr>
              <a:t>The Transnet Digital Procurement System (TDPS) Supplier Submission Portal can be accessed as follows</a:t>
            </a:r>
            <a:r>
              <a:rPr lang="en-ZA" sz="1600" dirty="0">
                <a:solidFill>
                  <a:schemeClr val="tx1"/>
                </a:solidFill>
                <a:latin typeface="Tahoma" panose="020B0604030504040204" pitchFamily="34" charset="0"/>
                <a:ea typeface="Times New Roman" panose="02020603050405020304" pitchFamily="18" charset="0"/>
                <a:cs typeface="Tahoma" panose="020B0604030504040204" pitchFamily="34" charset="0"/>
              </a:rPr>
              <a:t>:</a:t>
            </a:r>
            <a:endParaRPr lang="en-US"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endParaRPr>
          </a:p>
          <a:p>
            <a:pPr marL="914400" indent="-342900" algn="just">
              <a:lnSpc>
                <a:spcPct val="150000"/>
              </a:lnSpc>
              <a:spcBef>
                <a:spcPts val="0"/>
              </a:spcBef>
              <a:spcAft>
                <a:spcPts val="0"/>
              </a:spcAft>
              <a:buFont typeface="Wingdings" panose="05000000000000000000" pitchFamily="2" charset="2"/>
              <a:buChar char=""/>
            </a:pPr>
            <a:r>
              <a:rPr lang="en-US" sz="1600" dirty="0">
                <a:solidFill>
                  <a:schemeClr val="tx1"/>
                </a:solidFill>
                <a:latin typeface="Tahoma" panose="020B0604030504040204" pitchFamily="34" charset="0"/>
                <a:ea typeface="Times New Roman" panose="02020603050405020304" pitchFamily="18" charset="0"/>
                <a:cs typeface="Tahoma" panose="020B0604030504040204" pitchFamily="34" charset="0"/>
              </a:rPr>
              <a:t>Log on to the Transnet eSupplier website/Portal </a:t>
            </a:r>
            <a:r>
              <a:rPr lang="en-ZA" sz="1600" dirty="0">
                <a:solidFill>
                  <a:schemeClr val="tx1"/>
                </a:solidFill>
                <a:latin typeface="Tahoma" panose="020B0604030504040204" pitchFamily="34" charset="0"/>
                <a:ea typeface="Times New Roman" panose="02020603050405020304" pitchFamily="18" charset="0"/>
                <a:cs typeface="Tahoma" panose="020B0604030504040204" pitchFamily="34" charset="0"/>
              </a:rPr>
              <a:t>(</a:t>
            </a:r>
            <a:r>
              <a:rPr lang="en-GB" sz="1600" u="sng" dirty="0">
                <a:solidFill>
                  <a:srgbClr val="0070C0"/>
                </a:solidFill>
                <a:latin typeface="Tahoma" panose="020B0604030504040204" pitchFamily="34" charset="0"/>
                <a:ea typeface="Times New Roman" panose="02020603050405020304" pitchFamily="18" charset="0"/>
                <a:cs typeface="Tahoma" panose="020B0604030504040204" pitchFamily="34" charset="0"/>
              </a:rPr>
              <a:t>https://esupplierportal.transnet.net/portal/</a:t>
            </a:r>
            <a:r>
              <a:rPr lang="en-GB"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rPr>
              <a:t>)</a:t>
            </a:r>
            <a:r>
              <a:rPr lang="en-ZA" sz="1600" dirty="0">
                <a:solidFill>
                  <a:schemeClr val="tx1"/>
                </a:solidFill>
                <a:latin typeface="Tahoma" panose="020B0604030504040204" pitchFamily="34" charset="0"/>
                <a:ea typeface="Times New Roman" panose="02020603050405020304" pitchFamily="18" charset="0"/>
                <a:cs typeface="Tahoma" panose="020B0604030504040204" pitchFamily="34" charset="0"/>
              </a:rPr>
              <a:t>;</a:t>
            </a:r>
            <a:endParaRPr lang="en-US"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endParaRPr>
          </a:p>
          <a:p>
            <a:pPr marL="914400" indent="-342900" algn="just">
              <a:lnSpc>
                <a:spcPct val="150000"/>
              </a:lnSpc>
              <a:spcBef>
                <a:spcPts val="0"/>
              </a:spcBef>
              <a:spcAft>
                <a:spcPts val="0"/>
              </a:spcAft>
              <a:buFont typeface="Wingdings" panose="05000000000000000000" pitchFamily="2" charset="2"/>
              <a:buChar char=""/>
            </a:pPr>
            <a:r>
              <a:rPr lang="en-US"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rPr>
              <a:t>Click on “SIGN IN/REGISTER – to register new bidder information and ensure that all (must fill in all mandatory information is completed) OR;</a:t>
            </a:r>
          </a:p>
          <a:p>
            <a:pPr marL="914400" indent="-342900" algn="just">
              <a:lnSpc>
                <a:spcPct val="150000"/>
              </a:lnSpc>
              <a:spcBef>
                <a:spcPts val="0"/>
              </a:spcBef>
              <a:spcAft>
                <a:spcPts val="0"/>
              </a:spcAft>
              <a:buFont typeface="Wingdings" panose="05000000000000000000" pitchFamily="2" charset="2"/>
              <a:buChar char=""/>
            </a:pPr>
            <a:r>
              <a:rPr lang="en-US"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rPr>
              <a:t>to sign in if already registered;</a:t>
            </a:r>
          </a:p>
          <a:p>
            <a:pPr marL="914400" indent="-342900" algn="just">
              <a:lnSpc>
                <a:spcPct val="150000"/>
              </a:lnSpc>
              <a:spcBef>
                <a:spcPts val="0"/>
              </a:spcBef>
              <a:spcAft>
                <a:spcPts val="0"/>
              </a:spcAft>
              <a:buFont typeface="Wingdings" panose="05000000000000000000" pitchFamily="2" charset="2"/>
              <a:buChar char=""/>
            </a:pPr>
            <a:r>
              <a:rPr lang="en-US"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rPr>
              <a:t>Click on “ADVERTISED TENDERS” to view advertised tenders;</a:t>
            </a:r>
          </a:p>
          <a:p>
            <a:pPr marL="914400" indent="-342900" algn="just">
              <a:lnSpc>
                <a:spcPct val="150000"/>
              </a:lnSpc>
              <a:spcBef>
                <a:spcPts val="0"/>
              </a:spcBef>
              <a:spcAft>
                <a:spcPts val="0"/>
              </a:spcAft>
              <a:buFont typeface="Wingdings" panose="05000000000000000000" pitchFamily="2" charset="2"/>
              <a:buChar char=""/>
            </a:pPr>
            <a:r>
              <a:rPr lang="en-US"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rPr>
              <a:t>Toggle (click to switch) the “Log an Intent” button in order to be able to activate the submission of a bid;</a:t>
            </a:r>
          </a:p>
          <a:p>
            <a:pPr marL="914400" indent="-342900" algn="just">
              <a:lnSpc>
                <a:spcPct val="150000"/>
              </a:lnSpc>
              <a:spcBef>
                <a:spcPts val="0"/>
              </a:spcBef>
              <a:spcAft>
                <a:spcPts val="0"/>
              </a:spcAft>
              <a:buFont typeface="Wingdings" panose="05000000000000000000" pitchFamily="2" charset="2"/>
              <a:buChar char=""/>
            </a:pPr>
            <a:r>
              <a:rPr lang="en-US"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rPr>
              <a:t>Respondents are to submit bid documents by uploading them onto the system against each tender selected. </a:t>
            </a:r>
            <a:r>
              <a:rPr lang="en-US" sz="1600" b="1" dirty="0">
                <a:solidFill>
                  <a:schemeClr val="tx1"/>
                </a:solidFill>
                <a:latin typeface="Tahoma" panose="020B0604030504040204" pitchFamily="34" charset="0"/>
                <a:ea typeface="Times New Roman" panose="02020603050405020304" pitchFamily="18" charset="0"/>
                <a:cs typeface="Times New Roman" panose="02020603050405020304" pitchFamily="18" charset="0"/>
              </a:rPr>
              <a:t>A Bidder can upload 30mb per upload and multiple uploads are permitted</a:t>
            </a:r>
            <a:r>
              <a:rPr lang="en-US"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rPr>
              <a:t>.</a:t>
            </a:r>
          </a:p>
          <a:p>
            <a:pPr marL="914400" indent="-342900" algn="just">
              <a:lnSpc>
                <a:spcPct val="150000"/>
              </a:lnSpc>
              <a:spcBef>
                <a:spcPts val="0"/>
              </a:spcBef>
              <a:spcAft>
                <a:spcPts val="0"/>
              </a:spcAft>
              <a:buFont typeface="Wingdings" panose="05000000000000000000" pitchFamily="2" charset="2"/>
              <a:buChar char=""/>
            </a:pPr>
            <a:r>
              <a:rPr lang="en-US"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rPr>
              <a:t>Each company must register its own profile using its company details and use the corresponding registered profile to log an intent to bid as well as submitting any bid;</a:t>
            </a:r>
          </a:p>
          <a:p>
            <a:pPr>
              <a:spcBef>
                <a:spcPct val="0"/>
              </a:spcBef>
            </a:pPr>
            <a:endParaRPr lang="en-GB"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00214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F9E9F-1E9A-16AA-A96A-094A6427B63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6ABB578-614B-14B6-1D3B-7BBA1190EBB9}"/>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BID SUBMISSION CONTINUED….</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sp>
        <p:nvSpPr>
          <p:cNvPr id="2" name="Content Placeholder 2">
            <a:extLst>
              <a:ext uri="{FF2B5EF4-FFF2-40B4-BE49-F238E27FC236}">
                <a16:creationId xmlns:a16="http://schemas.microsoft.com/office/drawing/2014/main" id="{AEF5CF56-5C29-CF10-10CE-8F88E2B570D9}"/>
              </a:ext>
            </a:extLst>
          </p:cNvPr>
          <p:cNvSpPr txBox="1">
            <a:spLocks/>
          </p:cNvSpPr>
          <p:nvPr/>
        </p:nvSpPr>
        <p:spPr>
          <a:xfrm>
            <a:off x="313716" y="1081547"/>
            <a:ext cx="10255962" cy="5598717"/>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spcBef>
                <a:spcPct val="0"/>
              </a:spcBef>
            </a:pPr>
            <a:r>
              <a:rPr lang="en-US" sz="1600" dirty="0">
                <a:solidFill>
                  <a:schemeClr val="tx1"/>
                </a:solidFill>
                <a:latin typeface="Tahoma" panose="020B0604030504040204" pitchFamily="34" charset="0"/>
                <a:ea typeface="Times New Roman" panose="02020603050405020304" pitchFamily="18" charset="0"/>
                <a:cs typeface="Tahoma" panose="020B0604030504040204" pitchFamily="34" charset="0"/>
              </a:rPr>
              <a:t>The Transnet Digital Procurement System (TDPS) Supplier Submission Portal can be accessed as follows</a:t>
            </a:r>
            <a:r>
              <a:rPr lang="en-ZA" sz="1600" dirty="0">
                <a:solidFill>
                  <a:schemeClr val="tx1"/>
                </a:solidFill>
                <a:latin typeface="Tahoma" panose="020B0604030504040204" pitchFamily="34" charset="0"/>
                <a:ea typeface="Times New Roman" panose="02020603050405020304" pitchFamily="18" charset="0"/>
                <a:cs typeface="Tahoma" panose="020B0604030504040204" pitchFamily="34" charset="0"/>
              </a:rPr>
              <a:t>:</a:t>
            </a:r>
            <a:endParaRPr lang="en-US"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endParaRPr>
          </a:p>
          <a:p>
            <a:pPr marL="914400" indent="-342900" algn="just">
              <a:lnSpc>
                <a:spcPct val="150000"/>
              </a:lnSpc>
              <a:spcBef>
                <a:spcPts val="0"/>
              </a:spcBef>
              <a:spcAft>
                <a:spcPts val="0"/>
              </a:spcAft>
              <a:buFont typeface="Wingdings" panose="05000000000000000000" pitchFamily="2" charset="2"/>
              <a:buChar char=""/>
            </a:pPr>
            <a:r>
              <a:rPr lang="en-US" sz="1600" dirty="0">
                <a:solidFill>
                  <a:schemeClr val="tx1"/>
                </a:solidFill>
                <a:latin typeface="Tahoma" panose="020B0604030504040204" pitchFamily="34" charset="0"/>
                <a:ea typeface="Times New Roman" panose="02020603050405020304" pitchFamily="18" charset="0"/>
                <a:cs typeface="Tahoma" panose="020B0604030504040204" pitchFamily="34" charset="0"/>
              </a:rPr>
              <a:t>Transnet will not accept a bid or will disqualify a bidder who submits a bid in the Transnet e-tender submission through another bidders’/Company’s profile. In other words, each bidder must register the intent to bid and submit its bid through its own profile under the same company name that will eventually bid for the tender. No company shall submit a bid on behalf of another company regardless of the company being a subsidiary or holding company</a:t>
            </a:r>
            <a:r>
              <a:rPr lang="en-ZA" sz="1600" dirty="0">
                <a:solidFill>
                  <a:schemeClr val="tx1"/>
                </a:solidFill>
                <a:latin typeface="Tahoma" panose="020B0604030504040204" pitchFamily="34" charset="0"/>
                <a:ea typeface="Times New Roman" panose="02020603050405020304" pitchFamily="18" charset="0"/>
                <a:cs typeface="Tahoma" panose="020B0604030504040204" pitchFamily="34" charset="0"/>
              </a:rPr>
              <a:t>;</a:t>
            </a:r>
          </a:p>
          <a:p>
            <a:pPr marL="914400" indent="-342900" algn="just">
              <a:lnSpc>
                <a:spcPct val="150000"/>
              </a:lnSpc>
              <a:spcBef>
                <a:spcPts val="0"/>
              </a:spcBef>
              <a:spcAft>
                <a:spcPts val="0"/>
              </a:spcAft>
              <a:buFont typeface="Wingdings" panose="05000000000000000000" pitchFamily="2" charset="2"/>
              <a:buChar char=""/>
            </a:pPr>
            <a:r>
              <a:rPr lang="en-US"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rPr>
              <a:t>In case of a Joint Venture, any of the parties/companies to the Joint Venture may use its registered profile to submit a bid on behalf of the Joint Venture</a:t>
            </a:r>
          </a:p>
          <a:p>
            <a:pPr marL="914400" indent="-342900" algn="just">
              <a:lnSpc>
                <a:spcPct val="150000"/>
              </a:lnSpc>
              <a:spcBef>
                <a:spcPts val="0"/>
              </a:spcBef>
              <a:spcAft>
                <a:spcPts val="0"/>
              </a:spcAft>
              <a:buFont typeface="Wingdings" panose="05000000000000000000" pitchFamily="2" charset="2"/>
              <a:buChar char=""/>
            </a:pPr>
            <a:r>
              <a:rPr lang="en-US"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rPr>
              <a:t>No late submissions will be accepted. A detailed bidder guide can be found on the Transnet Portal transnetetenders.azurewebsites.net.</a:t>
            </a:r>
            <a:r>
              <a:rPr lang="en-GB" sz="1600" dirty="0">
                <a:solidFill>
                  <a:srgbClr val="0070C0"/>
                </a:solidFill>
                <a:latin typeface="Tahoma" panose="020B0604030504040204" pitchFamily="34" charset="0"/>
                <a:ea typeface="Times New Roman" panose="02020603050405020304" pitchFamily="18" charset="0"/>
                <a:cs typeface="Tahoma" panose="020B0604030504040204" pitchFamily="34" charset="0"/>
              </a:rPr>
              <a:t> </a:t>
            </a:r>
          </a:p>
          <a:p>
            <a:pPr marL="571500" algn="just">
              <a:lnSpc>
                <a:spcPct val="150000"/>
              </a:lnSpc>
              <a:spcBef>
                <a:spcPts val="0"/>
              </a:spcBef>
              <a:spcAft>
                <a:spcPts val="0"/>
              </a:spcAft>
            </a:pPr>
            <a:r>
              <a:rPr lang="en-GB" sz="1600" b="1" dirty="0">
                <a:solidFill>
                  <a:schemeClr val="tx1"/>
                </a:solidFill>
                <a:latin typeface="Tahoma" panose="020B0604030504040204" pitchFamily="34" charset="0"/>
                <a:ea typeface="Times New Roman" panose="02020603050405020304" pitchFamily="18" charset="0"/>
                <a:cs typeface="Tahoma" panose="020B0604030504040204" pitchFamily="34" charset="0"/>
              </a:rPr>
              <a:t>**NO HAND DELIVERED COPY WILL BE ACCEPTED.</a:t>
            </a:r>
            <a:endParaRPr lang="en-US" sz="1600" b="1" dirty="0">
              <a:solidFill>
                <a:schemeClr val="tx1"/>
              </a:solidFill>
              <a:latin typeface="Tahoma" panose="020B0604030504040204" pitchFamily="34" charset="0"/>
              <a:ea typeface="Times New Roman" panose="02020603050405020304" pitchFamily="18" charset="0"/>
              <a:cs typeface="Times New Roman" panose="02020603050405020304" pitchFamily="18" charset="0"/>
            </a:endParaRPr>
          </a:p>
          <a:p>
            <a:pPr>
              <a:spcBef>
                <a:spcPct val="0"/>
              </a:spcBef>
            </a:pPr>
            <a:endParaRPr lang="en-GB"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57466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1DE0A8-0820-46BD-BEAE-7ABA4E5437D6}"/>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RFP TEMPLATE</a:t>
            </a:r>
          </a:p>
        </p:txBody>
      </p:sp>
      <p:sp>
        <p:nvSpPr>
          <p:cNvPr id="2" name="object 3">
            <a:extLst>
              <a:ext uri="{FF2B5EF4-FFF2-40B4-BE49-F238E27FC236}">
                <a16:creationId xmlns:a16="http://schemas.microsoft.com/office/drawing/2014/main" id="{A7184CAD-8F74-88E5-473D-3B380969BE6A}"/>
              </a:ext>
            </a:extLst>
          </p:cNvPr>
          <p:cNvSpPr txBox="1"/>
          <p:nvPr/>
        </p:nvSpPr>
        <p:spPr>
          <a:xfrm>
            <a:off x="477519" y="995489"/>
            <a:ext cx="11714481" cy="3280385"/>
          </a:xfrm>
          <a:prstGeom prst="rect">
            <a:avLst/>
          </a:prstGeom>
        </p:spPr>
        <p:txBody>
          <a:bodyPr vert="horz" wrap="square" lIns="0" tIns="12700" rIns="0" bIns="0" rtlCol="0">
            <a:spAutoFit/>
          </a:bodyPr>
          <a:lstStyle/>
          <a:p>
            <a:pPr marL="12700" marR="5080">
              <a:lnSpc>
                <a:spcPct val="150000"/>
              </a:lnSpc>
            </a:pPr>
            <a:r>
              <a:rPr dirty="0">
                <a:latin typeface="Tahoma"/>
                <a:cs typeface="Tahoma"/>
              </a:rPr>
              <a:t>SECTION 1</a:t>
            </a:r>
            <a:r>
              <a:rPr lang="en-ZA" dirty="0">
                <a:latin typeface="Tahoma"/>
                <a:cs typeface="Tahoma"/>
              </a:rPr>
              <a:t>		</a:t>
            </a:r>
            <a:r>
              <a:rPr dirty="0">
                <a:latin typeface="Tahoma"/>
                <a:cs typeface="Tahoma"/>
              </a:rPr>
              <a:t>: SBD1 FOR</a:t>
            </a:r>
            <a:r>
              <a:rPr lang="en-US" dirty="0">
                <a:latin typeface="Tahoma"/>
                <a:cs typeface="Tahoma"/>
              </a:rPr>
              <a:t>M </a:t>
            </a:r>
          </a:p>
          <a:p>
            <a:pPr marL="12700" marR="5080">
              <a:lnSpc>
                <a:spcPct val="150000"/>
              </a:lnSpc>
            </a:pPr>
            <a:r>
              <a:rPr dirty="0">
                <a:latin typeface="Tahoma"/>
                <a:cs typeface="Tahoma"/>
              </a:rPr>
              <a:t>SECTION 2</a:t>
            </a:r>
            <a:r>
              <a:rPr lang="en-ZA" dirty="0">
                <a:latin typeface="Tahoma"/>
                <a:cs typeface="Tahoma"/>
              </a:rPr>
              <a:t>		</a:t>
            </a:r>
            <a:r>
              <a:rPr dirty="0">
                <a:latin typeface="Tahoma"/>
                <a:cs typeface="Tahoma"/>
              </a:rPr>
              <a:t>: NOTICE TO BIDDERS</a:t>
            </a:r>
          </a:p>
          <a:p>
            <a:pPr marL="12700" marR="5080">
              <a:lnSpc>
                <a:spcPct val="150000"/>
              </a:lnSpc>
            </a:pPr>
            <a:r>
              <a:rPr dirty="0">
                <a:latin typeface="Tahoma"/>
                <a:cs typeface="Tahoma"/>
              </a:rPr>
              <a:t>SECTION 3</a:t>
            </a:r>
            <a:r>
              <a:rPr lang="en-ZA" dirty="0">
                <a:latin typeface="Tahoma"/>
                <a:cs typeface="Tahoma"/>
              </a:rPr>
              <a:t>		</a:t>
            </a:r>
            <a:r>
              <a:rPr dirty="0">
                <a:latin typeface="Tahoma"/>
                <a:cs typeface="Tahoma"/>
              </a:rPr>
              <a:t>: </a:t>
            </a:r>
            <a:r>
              <a:rPr lang="en-US" dirty="0">
                <a:latin typeface="Tahoma"/>
                <a:cs typeface="Tahoma"/>
              </a:rPr>
              <a:t>EVALUATION METHODOLOGY, CRITERIA AND RETURNABLE DOCUMENTS</a:t>
            </a:r>
          </a:p>
          <a:p>
            <a:pPr marL="12700" marR="2364740">
              <a:lnSpc>
                <a:spcPct val="150000"/>
              </a:lnSpc>
            </a:pPr>
            <a:r>
              <a:rPr sz="1800" dirty="0">
                <a:latin typeface="Tahoma"/>
                <a:cs typeface="Tahoma"/>
              </a:rPr>
              <a:t>SECTION</a:t>
            </a:r>
            <a:r>
              <a:rPr sz="1800" spc="-30" dirty="0">
                <a:latin typeface="Tahoma"/>
                <a:cs typeface="Tahoma"/>
              </a:rPr>
              <a:t> </a:t>
            </a:r>
            <a:r>
              <a:rPr sz="1800" dirty="0">
                <a:latin typeface="Tahoma"/>
                <a:cs typeface="Tahoma"/>
              </a:rPr>
              <a:t>4</a:t>
            </a:r>
            <a:r>
              <a:rPr lang="en-ZA" sz="1800" dirty="0">
                <a:latin typeface="Tahoma"/>
                <a:cs typeface="Tahoma"/>
              </a:rPr>
              <a:t>		</a:t>
            </a:r>
            <a:r>
              <a:rPr sz="1800" dirty="0">
                <a:latin typeface="Tahoma"/>
                <a:cs typeface="Tahoma"/>
              </a:rPr>
              <a:t>:</a:t>
            </a:r>
            <a:r>
              <a:rPr sz="1800" spc="-10" dirty="0">
                <a:latin typeface="Tahoma"/>
                <a:cs typeface="Tahoma"/>
              </a:rPr>
              <a:t> </a:t>
            </a:r>
            <a:r>
              <a:rPr sz="1800" dirty="0">
                <a:latin typeface="Tahoma"/>
                <a:cs typeface="Tahoma"/>
              </a:rPr>
              <a:t>PRICING</a:t>
            </a:r>
            <a:r>
              <a:rPr sz="1800" spc="-25" dirty="0">
                <a:latin typeface="Tahoma"/>
                <a:cs typeface="Tahoma"/>
              </a:rPr>
              <a:t> </a:t>
            </a:r>
            <a:r>
              <a:rPr sz="1800" dirty="0">
                <a:latin typeface="Tahoma"/>
                <a:cs typeface="Tahoma"/>
              </a:rPr>
              <a:t>SCHEDULE</a:t>
            </a:r>
            <a:r>
              <a:rPr lang="en-ZA" sz="1800" dirty="0">
                <a:latin typeface="Tahoma"/>
                <a:cs typeface="Tahoma"/>
              </a:rPr>
              <a:t> FORM</a:t>
            </a:r>
            <a:r>
              <a:rPr sz="1800" spc="-20" dirty="0">
                <a:latin typeface="Tahoma"/>
                <a:cs typeface="Tahoma"/>
              </a:rPr>
              <a:t> </a:t>
            </a:r>
            <a:r>
              <a:rPr sz="1800" dirty="0">
                <a:latin typeface="Tahoma"/>
                <a:cs typeface="Tahoma"/>
              </a:rPr>
              <a:t>–</a:t>
            </a:r>
            <a:r>
              <a:rPr sz="1800" spc="-10" dirty="0">
                <a:latin typeface="Tahoma"/>
                <a:cs typeface="Tahoma"/>
              </a:rPr>
              <a:t> </a:t>
            </a:r>
            <a:r>
              <a:rPr sz="1800" dirty="0">
                <a:latin typeface="Tahoma"/>
                <a:cs typeface="Tahoma"/>
              </a:rPr>
              <a:t>ANNE</a:t>
            </a:r>
            <a:r>
              <a:rPr lang="en-US" dirty="0">
                <a:latin typeface="Tahoma"/>
                <a:cs typeface="Tahoma"/>
              </a:rPr>
              <a:t>X</a:t>
            </a:r>
            <a:r>
              <a:rPr sz="1800" dirty="0">
                <a:latin typeface="Tahoma"/>
                <a:cs typeface="Tahoma"/>
              </a:rPr>
              <a:t>URE </a:t>
            </a:r>
            <a:r>
              <a:rPr lang="en-US" dirty="0">
                <a:latin typeface="Tahoma"/>
                <a:cs typeface="Tahoma"/>
              </a:rPr>
              <a:t>F</a:t>
            </a:r>
            <a:r>
              <a:rPr sz="1800" spc="-15" dirty="0">
                <a:latin typeface="Tahoma"/>
                <a:cs typeface="Tahoma"/>
              </a:rPr>
              <a:t> </a:t>
            </a:r>
            <a:r>
              <a:rPr sz="1800" b="1" spc="-10" dirty="0">
                <a:latin typeface="Tahoma"/>
                <a:cs typeface="Tahoma"/>
              </a:rPr>
              <a:t>(MANDATORY) </a:t>
            </a:r>
            <a:endParaRPr lang="en-US" sz="1800" b="1" spc="-10" dirty="0">
              <a:latin typeface="Tahoma"/>
              <a:cs typeface="Tahoma"/>
            </a:endParaRPr>
          </a:p>
          <a:p>
            <a:pPr marL="12700" marR="5080">
              <a:lnSpc>
                <a:spcPct val="150000"/>
              </a:lnSpc>
            </a:pPr>
            <a:r>
              <a:rPr sz="1800" dirty="0">
                <a:latin typeface="Tahoma"/>
                <a:cs typeface="Tahoma"/>
              </a:rPr>
              <a:t>SECTION</a:t>
            </a:r>
            <a:r>
              <a:rPr sz="1800" spc="-45" dirty="0">
                <a:latin typeface="Tahoma"/>
                <a:cs typeface="Tahoma"/>
              </a:rPr>
              <a:t> </a:t>
            </a:r>
            <a:r>
              <a:rPr lang="en-US" spc="-45" dirty="0">
                <a:latin typeface="Tahoma"/>
                <a:cs typeface="Tahoma"/>
              </a:rPr>
              <a:t>5		</a:t>
            </a:r>
            <a:r>
              <a:rPr sz="1800" dirty="0">
                <a:latin typeface="Tahoma"/>
                <a:cs typeface="Tahoma"/>
              </a:rPr>
              <a:t>:</a:t>
            </a:r>
            <a:r>
              <a:rPr sz="1800" spc="-20" dirty="0">
                <a:latin typeface="Tahoma"/>
                <a:cs typeface="Tahoma"/>
              </a:rPr>
              <a:t> </a:t>
            </a:r>
            <a:r>
              <a:rPr lang="en-US" sz="1800" spc="-10" dirty="0">
                <a:latin typeface="Tahoma"/>
                <a:cs typeface="Tahoma"/>
              </a:rPr>
              <a:t>RFP DECLARATION CERTIFICATE OF ACQUAINTANCE &amp; BREACH OF LAW FORM WITH RFP</a:t>
            </a:r>
            <a:endParaRPr sz="1800" dirty="0">
              <a:latin typeface="Tahoma"/>
              <a:cs typeface="Tahoma"/>
            </a:endParaRPr>
          </a:p>
          <a:p>
            <a:pPr marL="12700">
              <a:lnSpc>
                <a:spcPct val="150000"/>
              </a:lnSpc>
            </a:pPr>
            <a:r>
              <a:rPr lang="en-US" dirty="0">
                <a:cs typeface="Tahoma"/>
              </a:rPr>
              <a:t>SECTION</a:t>
            </a:r>
            <a:r>
              <a:rPr lang="en-US" spc="-40" dirty="0">
                <a:cs typeface="Tahoma"/>
              </a:rPr>
              <a:t> 6</a:t>
            </a:r>
            <a:r>
              <a:rPr lang="en-US" dirty="0">
                <a:cs typeface="Tahoma"/>
              </a:rPr>
              <a:t>		: </a:t>
            </a:r>
            <a:r>
              <a:rPr lang="en-US" spc="-10" dirty="0">
                <a:cs typeface="Tahoma"/>
              </a:rPr>
              <a:t>SPECIFIC GOALS POINTS CLAIM FORM</a:t>
            </a:r>
          </a:p>
          <a:p>
            <a:pPr marL="12700">
              <a:lnSpc>
                <a:spcPct val="150000"/>
              </a:lnSpc>
            </a:pPr>
            <a:r>
              <a:rPr lang="en-US" spc="-10" dirty="0">
                <a:cs typeface="Tahoma"/>
              </a:rPr>
              <a:t>SECTION 7		: CERTIFICATE OF ATTENDANCE OF NON-COMPULSORY RFP BRIEFING</a:t>
            </a:r>
          </a:p>
          <a:p>
            <a:pPr marL="12700" marR="1785620">
              <a:lnSpc>
                <a:spcPct val="150000"/>
              </a:lnSpc>
            </a:pPr>
            <a:r>
              <a:rPr lang="en-US" dirty="0">
                <a:cs typeface="Tahoma"/>
              </a:rPr>
              <a:t>SECTION</a:t>
            </a:r>
            <a:r>
              <a:rPr lang="en-US" spc="-55" dirty="0">
                <a:cs typeface="Tahoma"/>
              </a:rPr>
              <a:t> 8</a:t>
            </a:r>
            <a:r>
              <a:rPr lang="en-US" dirty="0">
                <a:cs typeface="Tahoma"/>
              </a:rPr>
              <a:t>		:</a:t>
            </a:r>
            <a:r>
              <a:rPr lang="en-US" spc="-20" dirty="0">
                <a:cs typeface="Tahoma"/>
              </a:rPr>
              <a:t> </a:t>
            </a:r>
            <a:r>
              <a:rPr lang="en-US" spc="-10" dirty="0">
                <a:cs typeface="Tahoma"/>
              </a:rPr>
              <a:t>PROTECTION OF PERSONAL INFORMATION</a:t>
            </a:r>
            <a:endParaRPr lang="en-US" spc="-20" dirty="0">
              <a:cs typeface="Tahoma"/>
            </a:endParaRPr>
          </a:p>
        </p:txBody>
      </p:sp>
    </p:spTree>
    <p:extLst>
      <p:ext uri="{BB962C8B-B14F-4D97-AF65-F5344CB8AC3E}">
        <p14:creationId xmlns:p14="http://schemas.microsoft.com/office/powerpoint/2010/main" val="1447008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1DE0A8-0820-46BD-BEAE-7ABA4E5437D6}"/>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RFP ANNEXURES</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sp>
        <p:nvSpPr>
          <p:cNvPr id="2" name="object 3">
            <a:extLst>
              <a:ext uri="{FF2B5EF4-FFF2-40B4-BE49-F238E27FC236}">
                <a16:creationId xmlns:a16="http://schemas.microsoft.com/office/drawing/2014/main" id="{4D1D93EE-B536-4897-BD33-B15FA3F43C08}"/>
              </a:ext>
            </a:extLst>
          </p:cNvPr>
          <p:cNvSpPr txBox="1"/>
          <p:nvPr/>
        </p:nvSpPr>
        <p:spPr>
          <a:xfrm>
            <a:off x="477520" y="897840"/>
            <a:ext cx="11714482" cy="4526880"/>
          </a:xfrm>
          <a:prstGeom prst="rect">
            <a:avLst/>
          </a:prstGeom>
        </p:spPr>
        <p:txBody>
          <a:bodyPr vert="horz" wrap="square" lIns="0" tIns="12700" rIns="0" bIns="0" rtlCol="0">
            <a:spAutoFit/>
          </a:bodyPr>
          <a:lstStyle/>
          <a:p>
            <a:pPr marL="12700" marR="1042035">
              <a:lnSpc>
                <a:spcPct val="150000"/>
              </a:lnSpc>
            </a:pPr>
            <a:r>
              <a:rPr lang="en-US" sz="1800" dirty="0">
                <a:latin typeface="Tahoma"/>
                <a:cs typeface="Tahoma"/>
              </a:rPr>
              <a:t>ANNEXURE A 		</a:t>
            </a:r>
            <a:r>
              <a:rPr lang="en-US" dirty="0">
                <a:latin typeface="Tahoma"/>
                <a:cs typeface="Tahoma"/>
              </a:rPr>
              <a:t>: </a:t>
            </a:r>
            <a:r>
              <a:rPr lang="en-US" sz="1800" dirty="0">
                <a:latin typeface="Tahoma"/>
                <a:cs typeface="Tahoma"/>
              </a:rPr>
              <a:t>SCOPE OF WORK &amp; BRAND APPLICATION GUIDE ON PPE</a:t>
            </a:r>
          </a:p>
          <a:p>
            <a:pPr marL="12700" marR="1042035">
              <a:lnSpc>
                <a:spcPct val="150000"/>
              </a:lnSpc>
            </a:pPr>
            <a:r>
              <a:rPr lang="en-US" sz="1800" dirty="0">
                <a:latin typeface="Tahoma"/>
                <a:cs typeface="Tahoma"/>
              </a:rPr>
              <a:t>ANNEXURE B 		</a:t>
            </a:r>
            <a:r>
              <a:rPr lang="en-US" dirty="0">
                <a:latin typeface="Tahoma"/>
                <a:cs typeface="Tahoma"/>
              </a:rPr>
              <a:t>: </a:t>
            </a:r>
            <a:r>
              <a:rPr lang="en-US" sz="1800" dirty="0">
                <a:latin typeface="Tahoma"/>
                <a:cs typeface="Tahoma"/>
              </a:rPr>
              <a:t>LOCAL CONTENT DECLARATION</a:t>
            </a:r>
          </a:p>
          <a:p>
            <a:pPr marL="12700" marR="1042035">
              <a:lnSpc>
                <a:spcPct val="150000"/>
              </a:lnSpc>
            </a:pPr>
            <a:r>
              <a:rPr lang="en-US" dirty="0">
                <a:latin typeface="Tahoma"/>
                <a:cs typeface="Tahoma"/>
              </a:rPr>
              <a:t>ANNEXURE C			: LOCAL CONTENT DECLARATION (SUMMARY SCHEDULE)</a:t>
            </a:r>
          </a:p>
          <a:p>
            <a:pPr marL="12700" marR="1042035">
              <a:lnSpc>
                <a:spcPct val="150000"/>
              </a:lnSpc>
            </a:pPr>
            <a:r>
              <a:rPr lang="en-US" dirty="0">
                <a:latin typeface="Tahoma"/>
                <a:cs typeface="Tahoma"/>
              </a:rPr>
              <a:t>ANNEXURE D			: IMPORTED CONTENT DECLARATION</a:t>
            </a:r>
          </a:p>
          <a:p>
            <a:pPr marL="12700" marR="1042035">
              <a:lnSpc>
                <a:spcPct val="150000"/>
              </a:lnSpc>
            </a:pPr>
            <a:r>
              <a:rPr lang="en-US" dirty="0">
                <a:latin typeface="Tahoma"/>
                <a:cs typeface="Tahoma"/>
              </a:rPr>
              <a:t>ANNEXURE E			: LOCAL CONTENT DECLARATION</a:t>
            </a:r>
          </a:p>
          <a:p>
            <a:pPr marL="12700" marR="1042035">
              <a:lnSpc>
                <a:spcPct val="150000"/>
              </a:lnSpc>
            </a:pPr>
            <a:r>
              <a:rPr lang="en-US" dirty="0">
                <a:latin typeface="Tahoma"/>
                <a:cs typeface="Tahoma"/>
              </a:rPr>
              <a:t>ANNEXURE F			: PRICING SCHEDULE</a:t>
            </a:r>
          </a:p>
          <a:p>
            <a:pPr marL="12700" marR="1042035">
              <a:lnSpc>
                <a:spcPct val="150000"/>
              </a:lnSpc>
            </a:pPr>
            <a:r>
              <a:rPr lang="en-US" dirty="0">
                <a:latin typeface="Tahoma"/>
                <a:cs typeface="Tahoma"/>
              </a:rPr>
              <a:t>ANNEXURE G			: TECHNICAL EVALUATION CRITERIA</a:t>
            </a:r>
          </a:p>
          <a:p>
            <a:pPr marL="12700" marR="1042035">
              <a:lnSpc>
                <a:spcPct val="150000"/>
              </a:lnSpc>
            </a:pPr>
            <a:r>
              <a:rPr lang="en-US" dirty="0">
                <a:latin typeface="Tahoma"/>
                <a:cs typeface="Tahoma"/>
              </a:rPr>
              <a:t>APPENDIX 1			: QUALITY REQUIREMENTS (ELIGIBILITY)</a:t>
            </a:r>
          </a:p>
          <a:p>
            <a:pPr marL="12700" marR="1042035">
              <a:lnSpc>
                <a:spcPct val="150000"/>
              </a:lnSpc>
            </a:pPr>
            <a:r>
              <a:rPr lang="en-US" sz="1800" dirty="0">
                <a:latin typeface="Tahoma"/>
                <a:cs typeface="Tahoma"/>
              </a:rPr>
              <a:t>APPENDIX 2			: PREVIOUS WORK EXPERIENCE</a:t>
            </a:r>
          </a:p>
          <a:p>
            <a:pPr marL="12700" marR="1042035">
              <a:lnSpc>
                <a:spcPct val="150000"/>
              </a:lnSpc>
            </a:pPr>
            <a:r>
              <a:rPr lang="en-US" dirty="0">
                <a:latin typeface="Tahoma"/>
                <a:cs typeface="Tahoma"/>
              </a:rPr>
              <a:t>APPENDIX 3			: RETURN POLICY</a:t>
            </a:r>
          </a:p>
          <a:p>
            <a:pPr marL="12700" marR="1042035">
              <a:lnSpc>
                <a:spcPct val="150000"/>
              </a:lnSpc>
            </a:pPr>
            <a:r>
              <a:rPr lang="en-US" sz="1800" dirty="0">
                <a:latin typeface="Tahoma"/>
                <a:cs typeface="Tahoma"/>
              </a:rPr>
              <a:t>APPENDIX 4</a:t>
            </a:r>
            <a:r>
              <a:rPr lang="en-US" dirty="0">
                <a:latin typeface="Tahoma"/>
                <a:cs typeface="Tahoma"/>
              </a:rPr>
              <a:t>			: WARRANTY</a:t>
            </a:r>
          </a:p>
        </p:txBody>
      </p:sp>
    </p:spTree>
    <p:extLst>
      <p:ext uri="{BB962C8B-B14F-4D97-AF65-F5344CB8AC3E}">
        <p14:creationId xmlns:p14="http://schemas.microsoft.com/office/powerpoint/2010/main" val="366385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E2811-B7D2-854B-C6D0-E2429CAF0FE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3CEC2D0-D329-3525-13FB-3EAB593B264B}"/>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RFP ANNEXURE CONTINUED….</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sp>
        <p:nvSpPr>
          <p:cNvPr id="2" name="object 3">
            <a:extLst>
              <a:ext uri="{FF2B5EF4-FFF2-40B4-BE49-F238E27FC236}">
                <a16:creationId xmlns:a16="http://schemas.microsoft.com/office/drawing/2014/main" id="{C2FE7565-C1B1-4D46-A294-9EB6E6DB25D8}"/>
              </a:ext>
            </a:extLst>
          </p:cNvPr>
          <p:cNvSpPr txBox="1"/>
          <p:nvPr/>
        </p:nvSpPr>
        <p:spPr>
          <a:xfrm>
            <a:off x="477520" y="897840"/>
            <a:ext cx="11714482" cy="2033890"/>
          </a:xfrm>
          <a:prstGeom prst="rect">
            <a:avLst/>
          </a:prstGeom>
        </p:spPr>
        <p:txBody>
          <a:bodyPr vert="horz" wrap="square" lIns="0" tIns="12700" rIns="0" bIns="0" rtlCol="0">
            <a:spAutoFit/>
          </a:bodyPr>
          <a:lstStyle/>
          <a:p>
            <a:pPr marL="12700" marR="1042035">
              <a:lnSpc>
                <a:spcPct val="150000"/>
              </a:lnSpc>
            </a:pPr>
            <a:r>
              <a:rPr lang="en-US" sz="1800" dirty="0">
                <a:latin typeface="Tahoma"/>
                <a:cs typeface="Tahoma"/>
              </a:rPr>
              <a:t>ANNEXURE H			: MASTER AGREEMENT</a:t>
            </a:r>
          </a:p>
          <a:p>
            <a:pPr marL="12700" marR="1042035">
              <a:lnSpc>
                <a:spcPct val="150000"/>
              </a:lnSpc>
            </a:pPr>
            <a:r>
              <a:rPr lang="en-US" sz="1800" dirty="0">
                <a:latin typeface="Tahoma"/>
                <a:cs typeface="Tahoma"/>
              </a:rPr>
              <a:t>ANNEXURE I			: SCHEDULE 1 – SCHEDULE OF REQUIREMENTS</a:t>
            </a:r>
          </a:p>
          <a:p>
            <a:pPr marL="12700" marR="1042035">
              <a:lnSpc>
                <a:spcPct val="150000"/>
              </a:lnSpc>
            </a:pPr>
            <a:r>
              <a:rPr lang="en-US" sz="1800" dirty="0">
                <a:latin typeface="Tahoma"/>
                <a:cs typeface="Tahoma"/>
              </a:rPr>
              <a:t>ANNEXURE J 		</a:t>
            </a:r>
            <a:r>
              <a:rPr lang="en-US" dirty="0">
                <a:latin typeface="Tahoma"/>
                <a:cs typeface="Tahoma"/>
              </a:rPr>
              <a:t>: </a:t>
            </a:r>
            <a:r>
              <a:rPr lang="en-US" sz="1800" dirty="0">
                <a:latin typeface="Tahoma"/>
                <a:cs typeface="Tahoma"/>
              </a:rPr>
              <a:t>TRANSNET GENERAL BID CONDITIONS</a:t>
            </a:r>
          </a:p>
          <a:p>
            <a:pPr marL="12700" marR="1042035">
              <a:lnSpc>
                <a:spcPct val="150000"/>
              </a:lnSpc>
            </a:pPr>
            <a:r>
              <a:rPr lang="en-US" sz="1800" dirty="0">
                <a:latin typeface="Tahoma"/>
                <a:cs typeface="Tahoma"/>
              </a:rPr>
              <a:t>ANNEXURE K 		</a:t>
            </a:r>
            <a:r>
              <a:rPr lang="en-US" dirty="0">
                <a:latin typeface="Tahoma"/>
                <a:cs typeface="Tahoma"/>
              </a:rPr>
              <a:t>: </a:t>
            </a:r>
            <a:r>
              <a:rPr lang="en-US" sz="1800" dirty="0">
                <a:latin typeface="Tahoma"/>
                <a:cs typeface="Tahoma"/>
              </a:rPr>
              <a:t>NON-DISCLOSURE AGREEMENT</a:t>
            </a:r>
          </a:p>
          <a:p>
            <a:pPr marL="12700" marR="1042035">
              <a:lnSpc>
                <a:spcPct val="150000"/>
              </a:lnSpc>
            </a:pPr>
            <a:r>
              <a:rPr lang="en-US" dirty="0">
                <a:latin typeface="Tahoma"/>
                <a:cs typeface="Tahoma"/>
              </a:rPr>
              <a:t>ANNEXURE L			: SUPPLIER INTEGRITY PACT</a:t>
            </a:r>
          </a:p>
        </p:txBody>
      </p:sp>
    </p:spTree>
    <p:extLst>
      <p:ext uri="{BB962C8B-B14F-4D97-AF65-F5344CB8AC3E}">
        <p14:creationId xmlns:p14="http://schemas.microsoft.com/office/powerpoint/2010/main" val="3145386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1DE0A8-0820-46BD-BEAE-7ABA4E5437D6}"/>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TENDER EVALUATION PROCESS</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69C46B31-38EA-8DE8-E4CA-4A45AF006E14}"/>
              </a:ext>
            </a:extLst>
          </p:cNvPr>
          <p:cNvPicPr>
            <a:picLocks noChangeAspect="1"/>
          </p:cNvPicPr>
          <p:nvPr/>
        </p:nvPicPr>
        <p:blipFill>
          <a:blip r:embed="rId2"/>
          <a:stretch>
            <a:fillRect/>
          </a:stretch>
        </p:blipFill>
        <p:spPr>
          <a:xfrm>
            <a:off x="477521" y="897840"/>
            <a:ext cx="9984916" cy="5504993"/>
          </a:xfrm>
          <a:prstGeom prst="rect">
            <a:avLst/>
          </a:prstGeom>
        </p:spPr>
      </p:pic>
    </p:spTree>
    <p:extLst>
      <p:ext uri="{BB962C8B-B14F-4D97-AF65-F5344CB8AC3E}">
        <p14:creationId xmlns:p14="http://schemas.microsoft.com/office/powerpoint/2010/main" val="728145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1DE0A8-0820-46BD-BEAE-7ABA4E5437D6}"/>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TENDER EVALUATION PROCESS</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sp>
        <p:nvSpPr>
          <p:cNvPr id="2" name="Subtitle 2">
            <a:extLst>
              <a:ext uri="{FF2B5EF4-FFF2-40B4-BE49-F238E27FC236}">
                <a16:creationId xmlns:a16="http://schemas.microsoft.com/office/drawing/2014/main" id="{3F09088B-4C98-4BFE-5268-843A9820CC66}"/>
              </a:ext>
            </a:extLst>
          </p:cNvPr>
          <p:cNvSpPr txBox="1">
            <a:spLocks/>
          </p:cNvSpPr>
          <p:nvPr/>
        </p:nvSpPr>
        <p:spPr>
          <a:xfrm>
            <a:off x="401058" y="934792"/>
            <a:ext cx="9914518" cy="427284"/>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gn="just" defTabSz="844083">
              <a:spcAft>
                <a:spcPts val="900"/>
              </a:spcAft>
            </a:pPr>
            <a:r>
              <a:rPr lang="en-ZA" sz="1800" b="1" kern="0" dirty="0">
                <a:solidFill>
                  <a:schemeClr val="tx2"/>
                </a:solidFill>
                <a:latin typeface="+mj-lt"/>
              </a:rPr>
              <a:t>Stage 1 : Administrative &amp; Substantive Responsiveness - Mandatory Returnable</a:t>
            </a:r>
          </a:p>
          <a:p>
            <a:pPr algn="just" defTabSz="844083">
              <a:spcAft>
                <a:spcPts val="900"/>
              </a:spcAft>
            </a:pPr>
            <a:endParaRPr lang="en-ZA" sz="1800" b="1" kern="0" dirty="0">
              <a:solidFill>
                <a:schemeClr val="tx2"/>
              </a:solidFill>
              <a:latin typeface="+mj-lt"/>
            </a:endParaRPr>
          </a:p>
        </p:txBody>
      </p:sp>
      <p:graphicFrame>
        <p:nvGraphicFramePr>
          <p:cNvPr id="5" name="Table 4">
            <a:extLst>
              <a:ext uri="{FF2B5EF4-FFF2-40B4-BE49-F238E27FC236}">
                <a16:creationId xmlns:a16="http://schemas.microsoft.com/office/drawing/2014/main" id="{085B7653-9F01-1F96-4A84-B3D51F889C2F}"/>
              </a:ext>
            </a:extLst>
          </p:cNvPr>
          <p:cNvGraphicFramePr>
            <a:graphicFrameLocks noGrp="1"/>
          </p:cNvGraphicFramePr>
          <p:nvPr>
            <p:extLst>
              <p:ext uri="{D42A27DB-BD31-4B8C-83A1-F6EECF244321}">
                <p14:modId xmlns:p14="http://schemas.microsoft.com/office/powerpoint/2010/main" val="2954336922"/>
              </p:ext>
            </p:extLst>
          </p:nvPr>
        </p:nvGraphicFramePr>
        <p:xfrm>
          <a:off x="530729" y="2256612"/>
          <a:ext cx="9655176" cy="2721884"/>
        </p:xfrm>
        <a:graphic>
          <a:graphicData uri="http://schemas.openxmlformats.org/drawingml/2006/table">
            <a:tbl>
              <a:tblPr firstRow="1" bandRow="1">
                <a:tableStyleId>{5C22544A-7EE6-4342-B048-85BDC9FD1C3A}</a:tableStyleId>
              </a:tblPr>
              <a:tblGrid>
                <a:gridCol w="8302625">
                  <a:extLst>
                    <a:ext uri="{9D8B030D-6E8A-4147-A177-3AD203B41FA5}">
                      <a16:colId xmlns:a16="http://schemas.microsoft.com/office/drawing/2014/main" val="1877045584"/>
                    </a:ext>
                  </a:extLst>
                </a:gridCol>
                <a:gridCol w="1352551">
                  <a:extLst>
                    <a:ext uri="{9D8B030D-6E8A-4147-A177-3AD203B41FA5}">
                      <a16:colId xmlns:a16="http://schemas.microsoft.com/office/drawing/2014/main" val="2024471022"/>
                    </a:ext>
                  </a:extLst>
                </a:gridCol>
              </a:tblGrid>
              <a:tr h="501300">
                <a:tc>
                  <a:txBody>
                    <a:bodyPr/>
                    <a:lstStyle/>
                    <a:p>
                      <a:pPr algn="l"/>
                      <a:r>
                        <a:rPr lang="en-US" dirty="0"/>
                        <a:t>Mandatory returnable documents</a:t>
                      </a:r>
                    </a:p>
                  </a:txBody>
                  <a:tcPr/>
                </a:tc>
                <a:tc>
                  <a:txBody>
                    <a:bodyPr/>
                    <a:lstStyle/>
                    <a:p>
                      <a:pPr algn="l"/>
                      <a:r>
                        <a:rPr lang="en-US" dirty="0"/>
                        <a:t>Submitted</a:t>
                      </a:r>
                    </a:p>
                    <a:p>
                      <a:pPr algn="l"/>
                      <a:r>
                        <a:rPr lang="en-US" dirty="0"/>
                        <a:t>[Yes/No]</a:t>
                      </a:r>
                    </a:p>
                  </a:txBody>
                  <a:tcPr/>
                </a:tc>
                <a:extLst>
                  <a:ext uri="{0D108BD9-81ED-4DB2-BD59-A6C34878D82A}">
                    <a16:rowId xmlns:a16="http://schemas.microsoft.com/office/drawing/2014/main" val="1140404212"/>
                  </a:ext>
                </a:extLst>
              </a:tr>
              <a:tr h="462744">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US" sz="1200" dirty="0">
                          <a:effectLst/>
                          <a:latin typeface="Tahoma" panose="020B0604030504040204" pitchFamily="34" charset="0"/>
                          <a:ea typeface="Times New Roman" panose="02020603050405020304" pitchFamily="18" charset="0"/>
                          <a:cs typeface="Times New Roman" panose="02020603050405020304" pitchFamily="18" charset="0"/>
                        </a:rPr>
                        <a:t>Section 4 : Pricing Schedule – </a:t>
                      </a:r>
                      <a:r>
                        <a:rPr lang="en-US" sz="1200" b="1" dirty="0">
                          <a:effectLst/>
                          <a:latin typeface="Tahoma" panose="020B0604030504040204" pitchFamily="34" charset="0"/>
                          <a:ea typeface="Times New Roman" panose="02020603050405020304" pitchFamily="18" charset="0"/>
                          <a:cs typeface="Times New Roman" panose="02020603050405020304" pitchFamily="18" charset="0"/>
                        </a:rPr>
                        <a:t>Annexure F</a:t>
                      </a:r>
                    </a:p>
                  </a:txBody>
                  <a:tcPr/>
                </a:tc>
                <a:tc>
                  <a:txBody>
                    <a:bodyPr/>
                    <a:lstStyle/>
                    <a:p>
                      <a:endParaRPr lang="en-US" dirty="0"/>
                    </a:p>
                  </a:txBody>
                  <a:tcPr/>
                </a:tc>
                <a:extLst>
                  <a:ext uri="{0D108BD9-81ED-4DB2-BD59-A6C34878D82A}">
                    <a16:rowId xmlns:a16="http://schemas.microsoft.com/office/drawing/2014/main" val="3264764728"/>
                  </a:ext>
                </a:extLst>
              </a:tr>
              <a:tr h="836390">
                <a:tc>
                  <a:txBody>
                    <a:bodyPr/>
                    <a:lstStyle/>
                    <a:p>
                      <a:pPr marL="0" marR="0" lvl="0" indent="0" algn="just" defTabSz="779173" rtl="0" eaLnBrk="1" fontAlgn="auto" latinLnBrk="0" hangingPunct="1">
                        <a:lnSpc>
                          <a:spcPct val="15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TECHNICAL ELIGIBILITY </a:t>
                      </a:r>
                      <a:endParaRPr lang="en-US" sz="1200" b="0" dirty="0">
                        <a:effectLst/>
                        <a:latin typeface="Tahoma" panose="020B0604030504040204" pitchFamily="34" charset="0"/>
                        <a:ea typeface="Times New Roman" panose="02020603050405020304" pitchFamily="18" charset="0"/>
                        <a:cs typeface="Times New Roman" panose="02020603050405020304" pitchFamily="18" charset="0"/>
                      </a:endParaRPr>
                    </a:p>
                    <a:p>
                      <a:pPr marL="171450" marR="0" lvl="0" indent="-171450" algn="just" defTabSz="779173" rtl="0" eaLnBrk="1" fontAlgn="auto" latinLnBrk="0" hangingPunct="1">
                        <a:lnSpc>
                          <a:spcPct val="150000"/>
                        </a:lnSpc>
                        <a:spcBef>
                          <a:spcPts val="0"/>
                        </a:spcBef>
                        <a:spcAft>
                          <a:spcPts val="0"/>
                        </a:spcAft>
                        <a:buClrTx/>
                        <a:buSzTx/>
                        <a:buFont typeface="Wingdings" panose="05000000000000000000" pitchFamily="2" charset="2"/>
                        <a:buChar char="v"/>
                        <a:tabLst/>
                        <a:defRPr/>
                      </a:pPr>
                      <a:r>
                        <a:rPr lang="en-US" sz="1200" b="0" dirty="0">
                          <a:effectLst/>
                          <a:latin typeface="Tahoma" panose="020B0604030504040204" pitchFamily="34" charset="0"/>
                          <a:ea typeface="Times New Roman" panose="02020603050405020304" pitchFamily="18" charset="0"/>
                          <a:cs typeface="Times New Roman" panose="02020603050405020304" pitchFamily="18" charset="0"/>
                        </a:rPr>
                        <a:t>For quality assurance in the bidder’s PPE manufacturing processes, the bidder must submit one of the following documents depending on the type of enterprise that the bidder operates in: Manufacturer's SABS Capability Report for a minimum of two categories of PPE as per the specification document or SABS Mark Permit for a minimum of two categories of PPE as per the specification document.</a:t>
                      </a:r>
                    </a:p>
                    <a:p>
                      <a:pPr marL="0" marR="0" lvl="0" indent="0" algn="just" defTabSz="779173" rtl="0" eaLnBrk="1" fontAlgn="auto" latinLnBrk="0" hangingPunct="1">
                        <a:lnSpc>
                          <a:spcPct val="150000"/>
                        </a:lnSpc>
                        <a:spcBef>
                          <a:spcPts val="0"/>
                        </a:spcBef>
                        <a:spcAft>
                          <a:spcPts val="0"/>
                        </a:spcAft>
                        <a:buClrTx/>
                        <a:buSzTx/>
                        <a:buFontTx/>
                        <a:buNone/>
                        <a:tabLst/>
                        <a:defRPr/>
                      </a:pPr>
                      <a:endParaRPr lang="en-US"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a:tc>
                <a:tc>
                  <a:txBody>
                    <a:bodyPr/>
                    <a:lstStyle/>
                    <a:p>
                      <a:endParaRPr lang="en-US" dirty="0"/>
                    </a:p>
                  </a:txBody>
                  <a:tcPr/>
                </a:tc>
                <a:extLst>
                  <a:ext uri="{0D108BD9-81ED-4DB2-BD59-A6C34878D82A}">
                    <a16:rowId xmlns:a16="http://schemas.microsoft.com/office/drawing/2014/main" val="2532664167"/>
                  </a:ext>
                </a:extLst>
              </a:tr>
            </a:tbl>
          </a:graphicData>
        </a:graphic>
      </p:graphicFrame>
      <p:sp>
        <p:nvSpPr>
          <p:cNvPr id="4" name="Subtitle 2">
            <a:extLst>
              <a:ext uri="{FF2B5EF4-FFF2-40B4-BE49-F238E27FC236}">
                <a16:creationId xmlns:a16="http://schemas.microsoft.com/office/drawing/2014/main" id="{7E675A51-91AD-FEAF-9F84-602BF5DBE60F}"/>
              </a:ext>
            </a:extLst>
          </p:cNvPr>
          <p:cNvSpPr txBox="1">
            <a:spLocks/>
          </p:cNvSpPr>
          <p:nvPr/>
        </p:nvSpPr>
        <p:spPr>
          <a:xfrm>
            <a:off x="477520" y="1399027"/>
            <a:ext cx="9914518" cy="625715"/>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ahoma"/>
                <a:ea typeface="+mn-ea"/>
                <a:cs typeface="+mn-cs"/>
              </a:rPr>
              <a:t>Failure to provide all these Mandatory Returnable Documents at the Closing Date and time of this RFP will result in a Respondent’s disqualification</a:t>
            </a:r>
          </a:p>
        </p:txBody>
      </p:sp>
    </p:spTree>
    <p:extLst>
      <p:ext uri="{BB962C8B-B14F-4D97-AF65-F5344CB8AC3E}">
        <p14:creationId xmlns:p14="http://schemas.microsoft.com/office/powerpoint/2010/main" val="1940312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1DE0A8-0820-46BD-BEAE-7ABA4E5437D6}"/>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TENDER EVALUATION PROCESS</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sp>
        <p:nvSpPr>
          <p:cNvPr id="2" name="Subtitle 2">
            <a:extLst>
              <a:ext uri="{FF2B5EF4-FFF2-40B4-BE49-F238E27FC236}">
                <a16:creationId xmlns:a16="http://schemas.microsoft.com/office/drawing/2014/main" id="{3F09088B-4C98-4BFE-5268-843A9820CC66}"/>
              </a:ext>
            </a:extLst>
          </p:cNvPr>
          <p:cNvSpPr txBox="1">
            <a:spLocks/>
          </p:cNvSpPr>
          <p:nvPr/>
        </p:nvSpPr>
        <p:spPr>
          <a:xfrm>
            <a:off x="549778" y="982990"/>
            <a:ext cx="9914518" cy="427284"/>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gn="just" defTabSz="844083">
              <a:spcAft>
                <a:spcPts val="900"/>
              </a:spcAft>
            </a:pPr>
            <a:r>
              <a:rPr lang="en-ZA" sz="1800" b="1" kern="0" dirty="0">
                <a:solidFill>
                  <a:schemeClr val="tx2"/>
                </a:solidFill>
                <a:latin typeface="+mj-lt"/>
              </a:rPr>
              <a:t>Stage 1 : Administrative &amp; Substantive  Responsiveness – Returnable for scoring</a:t>
            </a:r>
          </a:p>
        </p:txBody>
      </p:sp>
      <p:graphicFrame>
        <p:nvGraphicFramePr>
          <p:cNvPr id="5" name="Table 4">
            <a:extLst>
              <a:ext uri="{FF2B5EF4-FFF2-40B4-BE49-F238E27FC236}">
                <a16:creationId xmlns:a16="http://schemas.microsoft.com/office/drawing/2014/main" id="{085B7653-9F01-1F96-4A84-B3D51F889C2F}"/>
              </a:ext>
            </a:extLst>
          </p:cNvPr>
          <p:cNvGraphicFramePr>
            <a:graphicFrameLocks noGrp="1"/>
          </p:cNvGraphicFramePr>
          <p:nvPr>
            <p:extLst>
              <p:ext uri="{D42A27DB-BD31-4B8C-83A1-F6EECF244321}">
                <p14:modId xmlns:p14="http://schemas.microsoft.com/office/powerpoint/2010/main" val="2877771482"/>
              </p:ext>
            </p:extLst>
          </p:nvPr>
        </p:nvGraphicFramePr>
        <p:xfrm>
          <a:off x="598939" y="1495424"/>
          <a:ext cx="9816196" cy="5017301"/>
        </p:xfrm>
        <a:graphic>
          <a:graphicData uri="http://schemas.openxmlformats.org/drawingml/2006/table">
            <a:tbl>
              <a:tblPr firstRow="1" bandRow="1">
                <a:tableStyleId>{5C22544A-7EE6-4342-B048-85BDC9FD1C3A}</a:tableStyleId>
              </a:tblPr>
              <a:tblGrid>
                <a:gridCol w="8441088">
                  <a:extLst>
                    <a:ext uri="{9D8B030D-6E8A-4147-A177-3AD203B41FA5}">
                      <a16:colId xmlns:a16="http://schemas.microsoft.com/office/drawing/2014/main" val="1877045584"/>
                    </a:ext>
                  </a:extLst>
                </a:gridCol>
                <a:gridCol w="1375108">
                  <a:extLst>
                    <a:ext uri="{9D8B030D-6E8A-4147-A177-3AD203B41FA5}">
                      <a16:colId xmlns:a16="http://schemas.microsoft.com/office/drawing/2014/main" val="2024471022"/>
                    </a:ext>
                  </a:extLst>
                </a:gridCol>
              </a:tblGrid>
              <a:tr h="407184">
                <a:tc>
                  <a:txBody>
                    <a:bodyPr/>
                    <a:lstStyle/>
                    <a:p>
                      <a:pPr algn="l"/>
                      <a:r>
                        <a:rPr lang="en-US" sz="1400" dirty="0"/>
                        <a:t>Returnable document used for scoring</a:t>
                      </a:r>
                    </a:p>
                  </a:txBody>
                  <a:tcPr/>
                </a:tc>
                <a:tc>
                  <a:txBody>
                    <a:bodyPr/>
                    <a:lstStyle/>
                    <a:p>
                      <a:pPr algn="l"/>
                      <a:r>
                        <a:rPr lang="en-US" sz="1400" dirty="0"/>
                        <a:t>Submitted</a:t>
                      </a:r>
                    </a:p>
                    <a:p>
                      <a:pPr algn="l"/>
                      <a:r>
                        <a:rPr lang="en-US" sz="1400" dirty="0"/>
                        <a:t>[Yes/No]</a:t>
                      </a:r>
                    </a:p>
                  </a:txBody>
                  <a:tcPr/>
                </a:tc>
                <a:extLst>
                  <a:ext uri="{0D108BD9-81ED-4DB2-BD59-A6C34878D82A}">
                    <a16:rowId xmlns:a16="http://schemas.microsoft.com/office/drawing/2014/main" val="1140404212"/>
                  </a:ext>
                </a:extLst>
              </a:tr>
              <a:tr h="633923">
                <a:tc>
                  <a:txBody>
                    <a:bodyPr/>
                    <a:lstStyle/>
                    <a:p>
                      <a:pPr marL="0" marR="0" algn="just">
                        <a:lnSpc>
                          <a:spcPct val="150000"/>
                        </a:lnSpc>
                        <a:spcBef>
                          <a:spcPts val="0"/>
                        </a:spcBef>
                        <a:spcAft>
                          <a:spcPts val="0"/>
                        </a:spcAft>
                      </a:pPr>
                      <a:r>
                        <a:rPr lang="en-US" sz="1200" kern="1200" dirty="0">
                          <a:effectLst/>
                          <a:latin typeface="Tahoma" panose="020B0604030504040204" pitchFamily="34" charset="0"/>
                          <a:ea typeface="Times New Roman" panose="02020603050405020304" pitchFamily="18" charset="0"/>
                          <a:cs typeface="Tahoma" panose="020B0604030504040204" pitchFamily="34" charset="0"/>
                        </a:rPr>
                        <a:t>Valid proof of Respondent’s compliance to Specific Goal requirements stipulated in Section 6 of this RFP (Valid B-BBEE certificate or Sworn- Affidavit as per DTIC guidelines) </a:t>
                      </a:r>
                    </a:p>
                  </a:txBody>
                  <a:tcPr marL="68580" marR="68580" marT="0" marB="0" anchor="ctr"/>
                </a:tc>
                <a:tc>
                  <a:txBody>
                    <a:bodyPr/>
                    <a:lstStyle/>
                    <a:p>
                      <a:endParaRPr lang="en-US" sz="1200" dirty="0"/>
                    </a:p>
                  </a:txBody>
                  <a:tcPr/>
                </a:tc>
                <a:extLst>
                  <a:ext uri="{0D108BD9-81ED-4DB2-BD59-A6C34878D82A}">
                    <a16:rowId xmlns:a16="http://schemas.microsoft.com/office/drawing/2014/main" val="3264764728"/>
                  </a:ext>
                </a:extLst>
              </a:tr>
              <a:tr h="345840">
                <a:tc>
                  <a:txBody>
                    <a:bodyPr/>
                    <a:lstStyle/>
                    <a:p>
                      <a:pPr marL="0" marR="0" algn="just">
                        <a:lnSpc>
                          <a:spcPct val="150000"/>
                        </a:lnSpc>
                        <a:spcBef>
                          <a:spcPts val="0"/>
                        </a:spcBef>
                        <a:spcAft>
                          <a:spcPts val="0"/>
                        </a:spcAft>
                      </a:pPr>
                      <a:r>
                        <a:rPr lang="en-US" sz="1200" kern="1200" dirty="0">
                          <a:effectLst/>
                          <a:latin typeface="Tahoma" panose="020B0604030504040204" pitchFamily="34" charset="0"/>
                          <a:ea typeface="Times New Roman" panose="02020603050405020304" pitchFamily="18" charset="0"/>
                          <a:cs typeface="Tahoma" panose="020B0604030504040204" pitchFamily="34" charset="0"/>
                        </a:rPr>
                        <a:t>Regional Procurement</a:t>
                      </a:r>
                    </a:p>
                  </a:txBody>
                  <a:tcPr marL="68580" marR="68580" marT="0" marB="0" anchor="ctr"/>
                </a:tc>
                <a:tc>
                  <a:txBody>
                    <a:bodyPr/>
                    <a:lstStyle/>
                    <a:p>
                      <a:endParaRPr lang="en-US" sz="1200" dirty="0"/>
                    </a:p>
                  </a:txBody>
                  <a:tcPr/>
                </a:tc>
                <a:extLst>
                  <a:ext uri="{0D108BD9-81ED-4DB2-BD59-A6C34878D82A}">
                    <a16:rowId xmlns:a16="http://schemas.microsoft.com/office/drawing/2014/main" val="2230725551"/>
                  </a:ext>
                </a:extLst>
              </a:tr>
              <a:tr h="467833">
                <a:tc>
                  <a:txBody>
                    <a:bodyPr/>
                    <a:lstStyle/>
                    <a:p>
                      <a:pPr marL="0" marR="0" algn="just">
                        <a:lnSpc>
                          <a:spcPct val="150000"/>
                        </a:lnSpc>
                        <a:spcBef>
                          <a:spcPts val="0"/>
                        </a:spcBef>
                        <a:spcAft>
                          <a:spcPts val="0"/>
                        </a:spcAft>
                      </a:pPr>
                      <a:r>
                        <a:rPr lang="en-US" sz="1200" kern="1200" dirty="0">
                          <a:effectLst/>
                          <a:latin typeface="Tahoma" panose="020B0604030504040204" pitchFamily="34" charset="0"/>
                          <a:ea typeface="Times New Roman" panose="02020603050405020304" pitchFamily="18" charset="0"/>
                          <a:cs typeface="Tahoma" panose="020B0604030504040204" pitchFamily="34" charset="0"/>
                        </a:rPr>
                        <a:t>Local Content and Production (</a:t>
                      </a:r>
                      <a:r>
                        <a:rPr lang="en-US" sz="1200" b="1" kern="1200" dirty="0">
                          <a:effectLst/>
                          <a:latin typeface="Tahoma" panose="020B0604030504040204" pitchFamily="34" charset="0"/>
                          <a:ea typeface="Times New Roman" panose="02020603050405020304" pitchFamily="18" charset="0"/>
                          <a:cs typeface="Tahoma" panose="020B0604030504040204" pitchFamily="34" charset="0"/>
                        </a:rPr>
                        <a:t>SDB 6.2 Annexure B, Annexure C, Annexure D &amp; Annexure E</a:t>
                      </a:r>
                      <a:r>
                        <a:rPr lang="en-US" sz="1200" kern="1200" dirty="0">
                          <a:effectLst/>
                          <a:latin typeface="Tahoma" panose="020B0604030504040204" pitchFamily="34" charset="0"/>
                          <a:ea typeface="Times New Roman" panose="02020603050405020304" pitchFamily="18" charset="0"/>
                          <a:cs typeface="Tahoma" panose="020B0604030504040204" pitchFamily="34" charset="0"/>
                        </a:rPr>
                        <a:t>)</a:t>
                      </a:r>
                    </a:p>
                  </a:txBody>
                  <a:tcPr marL="68580" marR="68580" marT="0" marB="0" anchor="ctr"/>
                </a:tc>
                <a:tc>
                  <a:txBody>
                    <a:bodyPr/>
                    <a:lstStyle/>
                    <a:p>
                      <a:endParaRPr lang="en-US" sz="1200" dirty="0"/>
                    </a:p>
                  </a:txBody>
                  <a:tcPr/>
                </a:tc>
                <a:extLst>
                  <a:ext uri="{0D108BD9-81ED-4DB2-BD59-A6C34878D82A}">
                    <a16:rowId xmlns:a16="http://schemas.microsoft.com/office/drawing/2014/main" val="2283756209"/>
                  </a:ext>
                </a:extLst>
              </a:tr>
              <a:tr h="950408">
                <a:tc>
                  <a:txBody>
                    <a:bodyPr/>
                    <a:lstStyle/>
                    <a:p>
                      <a:pPr marL="0" marR="0" algn="just">
                        <a:lnSpc>
                          <a:spcPct val="150000"/>
                        </a:lnSpc>
                        <a:spcBef>
                          <a:spcPts val="0"/>
                        </a:spcBef>
                        <a:spcAft>
                          <a:spcPts val="0"/>
                        </a:spcAft>
                      </a:pPr>
                      <a:r>
                        <a:rPr lang="en-US" sz="1200" b="1" kern="1200" dirty="0">
                          <a:effectLst/>
                          <a:latin typeface="Tahoma" panose="020B0604030504040204" pitchFamily="34" charset="0"/>
                          <a:ea typeface="Times New Roman" panose="02020603050405020304" pitchFamily="18" charset="0"/>
                          <a:cs typeface="Tahoma" panose="020B0604030504040204" pitchFamily="34" charset="0"/>
                        </a:rPr>
                        <a:t>Previous Work experience</a:t>
                      </a:r>
                    </a:p>
                    <a:p>
                      <a:pPr marL="0" marR="0" algn="just">
                        <a:lnSpc>
                          <a:spcPct val="150000"/>
                        </a:lnSpc>
                        <a:spcBef>
                          <a:spcPts val="0"/>
                        </a:spcBef>
                        <a:spcAft>
                          <a:spcPts val="0"/>
                        </a:spcAft>
                      </a:pPr>
                      <a:r>
                        <a:rPr lang="en-US" sz="1200" kern="1200" dirty="0">
                          <a:effectLst/>
                          <a:latin typeface="Tahoma" panose="020B0604030504040204" pitchFamily="34" charset="0"/>
                          <a:ea typeface="Times New Roman" panose="02020603050405020304" pitchFamily="18" charset="0"/>
                          <a:cs typeface="Tahoma" panose="020B0604030504040204" pitchFamily="34" charset="0"/>
                        </a:rPr>
                        <a:t>Bidders must submit reference letters on official client letterhead confirming three (3) years’ experience, which may have been accumulated from multiple contracts. These letters will verify the bidder’s experience and contract value, requiring a minimum of three (3) cumulative years of experience with a total contract value of R2 million, specifically in the provision of PPE within the past five (5) years.</a:t>
                      </a:r>
                    </a:p>
                  </a:txBody>
                  <a:tcPr marL="68580" marR="68580" marT="0" marB="0" anchor="ctr"/>
                </a:tc>
                <a:tc>
                  <a:txBody>
                    <a:bodyPr/>
                    <a:lstStyle/>
                    <a:p>
                      <a:endParaRPr lang="en-US" sz="1200" dirty="0"/>
                    </a:p>
                  </a:txBody>
                  <a:tcPr/>
                </a:tc>
                <a:extLst>
                  <a:ext uri="{0D108BD9-81ED-4DB2-BD59-A6C34878D82A}">
                    <a16:rowId xmlns:a16="http://schemas.microsoft.com/office/drawing/2014/main" val="2223623492"/>
                  </a:ext>
                </a:extLst>
              </a:tr>
              <a:tr h="972939">
                <a:tc>
                  <a:txBody>
                    <a:bodyPr/>
                    <a:lstStyle/>
                    <a:p>
                      <a:pPr marL="0" marR="0" algn="just">
                        <a:lnSpc>
                          <a:spcPct val="150000"/>
                        </a:lnSpc>
                        <a:spcBef>
                          <a:spcPts val="0"/>
                        </a:spcBef>
                        <a:spcAft>
                          <a:spcPts val="0"/>
                        </a:spcAft>
                      </a:pPr>
                      <a:r>
                        <a:rPr lang="en-US" sz="1200" b="1" kern="1200" dirty="0">
                          <a:effectLst/>
                          <a:latin typeface="Tahoma" panose="020B0604030504040204" pitchFamily="34" charset="0"/>
                          <a:ea typeface="Times New Roman" panose="02020603050405020304" pitchFamily="18" charset="0"/>
                          <a:cs typeface="Tahoma" panose="020B0604030504040204" pitchFamily="34" charset="0"/>
                        </a:rPr>
                        <a:t>Return/Exchange Policy</a:t>
                      </a:r>
                    </a:p>
                    <a:p>
                      <a:pPr marL="0" marR="0" algn="just">
                        <a:lnSpc>
                          <a:spcPct val="150000"/>
                        </a:lnSpc>
                        <a:spcBef>
                          <a:spcPts val="0"/>
                        </a:spcBef>
                        <a:spcAft>
                          <a:spcPts val="0"/>
                        </a:spcAft>
                      </a:pPr>
                      <a:r>
                        <a:rPr lang="en-US" sz="1200" kern="1200" dirty="0">
                          <a:effectLst/>
                          <a:latin typeface="Tahoma" panose="020B0604030504040204" pitchFamily="34" charset="0"/>
                          <a:ea typeface="Times New Roman" panose="02020603050405020304" pitchFamily="18" charset="0"/>
                          <a:cs typeface="Tahoma" panose="020B0604030504040204" pitchFamily="34" charset="0"/>
                        </a:rPr>
                        <a:t>Bidder to exchange defective PPE within seven (7) days upon receipt of a notification. Bidders must submit their Return/Exchange Policy.</a:t>
                      </a:r>
                    </a:p>
                  </a:txBody>
                  <a:tcPr marL="68580" marR="68580" marT="0" marB="0" anchor="ctr"/>
                </a:tc>
                <a:tc>
                  <a:txBody>
                    <a:bodyPr/>
                    <a:lstStyle/>
                    <a:p>
                      <a:endParaRPr lang="en-US" sz="1200" dirty="0"/>
                    </a:p>
                  </a:txBody>
                  <a:tcPr/>
                </a:tc>
                <a:extLst>
                  <a:ext uri="{0D108BD9-81ED-4DB2-BD59-A6C34878D82A}">
                    <a16:rowId xmlns:a16="http://schemas.microsoft.com/office/drawing/2014/main" val="2532664167"/>
                  </a:ext>
                </a:extLst>
              </a:tr>
              <a:tr h="744280">
                <a:tc>
                  <a:txBody>
                    <a:bodyPr/>
                    <a:lstStyle/>
                    <a:p>
                      <a:pPr marL="0" marR="0" algn="just">
                        <a:lnSpc>
                          <a:spcPct val="150000"/>
                        </a:lnSpc>
                        <a:spcBef>
                          <a:spcPts val="0"/>
                        </a:spcBef>
                        <a:spcAft>
                          <a:spcPts val="0"/>
                        </a:spcAft>
                      </a:pPr>
                      <a:r>
                        <a:rPr lang="en-US" sz="1200" b="1" kern="1200" dirty="0">
                          <a:effectLst/>
                          <a:latin typeface="Tahoma" panose="020B0604030504040204" pitchFamily="34" charset="0"/>
                          <a:ea typeface="Times New Roman" panose="02020603050405020304" pitchFamily="18" charset="0"/>
                          <a:cs typeface="Tahoma" panose="020B0604030504040204" pitchFamily="34" charset="0"/>
                        </a:rPr>
                        <a:t>Warranty</a:t>
                      </a:r>
                    </a:p>
                    <a:p>
                      <a:pPr marL="0" marR="0" algn="just">
                        <a:lnSpc>
                          <a:spcPct val="150000"/>
                        </a:lnSpc>
                        <a:spcBef>
                          <a:spcPts val="0"/>
                        </a:spcBef>
                        <a:spcAft>
                          <a:spcPts val="0"/>
                        </a:spcAft>
                      </a:pPr>
                      <a:r>
                        <a:rPr lang="en-US" sz="1200" kern="1200" dirty="0">
                          <a:effectLst/>
                          <a:latin typeface="Tahoma" panose="020B0604030504040204" pitchFamily="34" charset="0"/>
                          <a:ea typeface="Times New Roman" panose="02020603050405020304" pitchFamily="18" charset="0"/>
                          <a:cs typeface="Tahoma" panose="020B0604030504040204" pitchFamily="34" charset="0"/>
                        </a:rPr>
                        <a:t>Bidder must have a minimum warranty of twelve (12) months on the PPE. The bidder must submit warranty for the PPE.</a:t>
                      </a:r>
                    </a:p>
                  </a:txBody>
                  <a:tcPr marL="68580" marR="68580" marT="0" marB="0" anchor="ctr"/>
                </a:tc>
                <a:tc>
                  <a:txBody>
                    <a:bodyPr/>
                    <a:lstStyle/>
                    <a:p>
                      <a:endParaRPr lang="en-ZA" dirty="0"/>
                    </a:p>
                  </a:txBody>
                  <a:tcPr/>
                </a:tc>
                <a:extLst>
                  <a:ext uri="{0D108BD9-81ED-4DB2-BD59-A6C34878D82A}">
                    <a16:rowId xmlns:a16="http://schemas.microsoft.com/office/drawing/2014/main" val="2397976630"/>
                  </a:ext>
                </a:extLst>
              </a:tr>
            </a:tbl>
          </a:graphicData>
        </a:graphic>
      </p:graphicFrame>
    </p:spTree>
    <p:extLst>
      <p:ext uri="{BB962C8B-B14F-4D97-AF65-F5344CB8AC3E}">
        <p14:creationId xmlns:p14="http://schemas.microsoft.com/office/powerpoint/2010/main" val="3161356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1DE0A8-0820-46BD-BEAE-7ABA4E5437D6}"/>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TENDER EVALUATION PROCESS</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sp>
        <p:nvSpPr>
          <p:cNvPr id="2" name="Subtitle 2">
            <a:extLst>
              <a:ext uri="{FF2B5EF4-FFF2-40B4-BE49-F238E27FC236}">
                <a16:creationId xmlns:a16="http://schemas.microsoft.com/office/drawing/2014/main" id="{3F09088B-4C98-4BFE-5268-843A9820CC66}"/>
              </a:ext>
            </a:extLst>
          </p:cNvPr>
          <p:cNvSpPr txBox="1">
            <a:spLocks/>
          </p:cNvSpPr>
          <p:nvPr/>
        </p:nvSpPr>
        <p:spPr>
          <a:xfrm>
            <a:off x="401058" y="934792"/>
            <a:ext cx="9914518" cy="427284"/>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gn="just" defTabSz="844083">
              <a:spcAft>
                <a:spcPts val="900"/>
              </a:spcAft>
            </a:pPr>
            <a:r>
              <a:rPr lang="en-ZA" sz="1800" b="1" kern="0" dirty="0">
                <a:solidFill>
                  <a:schemeClr val="tx2"/>
                </a:solidFill>
                <a:latin typeface="+mj-lt"/>
              </a:rPr>
              <a:t>Stage 1 : Administrative &amp; Substantive Responsiveness – Essential Returnable Documents</a:t>
            </a:r>
          </a:p>
        </p:txBody>
      </p:sp>
      <p:graphicFrame>
        <p:nvGraphicFramePr>
          <p:cNvPr id="5" name="Table 4">
            <a:extLst>
              <a:ext uri="{FF2B5EF4-FFF2-40B4-BE49-F238E27FC236}">
                <a16:creationId xmlns:a16="http://schemas.microsoft.com/office/drawing/2014/main" id="{085B7653-9F01-1F96-4A84-B3D51F889C2F}"/>
              </a:ext>
            </a:extLst>
          </p:cNvPr>
          <p:cNvGraphicFramePr>
            <a:graphicFrameLocks noGrp="1"/>
          </p:cNvGraphicFramePr>
          <p:nvPr>
            <p:extLst>
              <p:ext uri="{D42A27DB-BD31-4B8C-83A1-F6EECF244321}">
                <p14:modId xmlns:p14="http://schemas.microsoft.com/office/powerpoint/2010/main" val="3555285004"/>
              </p:ext>
            </p:extLst>
          </p:nvPr>
        </p:nvGraphicFramePr>
        <p:xfrm>
          <a:off x="477520" y="1580485"/>
          <a:ext cx="9914519" cy="3597571"/>
        </p:xfrm>
        <a:graphic>
          <a:graphicData uri="http://schemas.openxmlformats.org/drawingml/2006/table">
            <a:tbl>
              <a:tblPr firstRow="1" bandRow="1">
                <a:tableStyleId>{5C22544A-7EE6-4342-B048-85BDC9FD1C3A}</a:tableStyleId>
              </a:tblPr>
              <a:tblGrid>
                <a:gridCol w="8370065">
                  <a:extLst>
                    <a:ext uri="{9D8B030D-6E8A-4147-A177-3AD203B41FA5}">
                      <a16:colId xmlns:a16="http://schemas.microsoft.com/office/drawing/2014/main" val="1877045584"/>
                    </a:ext>
                  </a:extLst>
                </a:gridCol>
                <a:gridCol w="1544454">
                  <a:extLst>
                    <a:ext uri="{9D8B030D-6E8A-4147-A177-3AD203B41FA5}">
                      <a16:colId xmlns:a16="http://schemas.microsoft.com/office/drawing/2014/main" val="2024471022"/>
                    </a:ext>
                  </a:extLst>
                </a:gridCol>
              </a:tblGrid>
              <a:tr h="681719">
                <a:tc>
                  <a:txBody>
                    <a:bodyPr/>
                    <a:lstStyle/>
                    <a:p>
                      <a:pPr algn="l"/>
                      <a:r>
                        <a:rPr lang="en-US" sz="1400" dirty="0"/>
                        <a:t>Essential returnable documents</a:t>
                      </a:r>
                    </a:p>
                  </a:txBody>
                  <a:tcPr/>
                </a:tc>
                <a:tc>
                  <a:txBody>
                    <a:bodyPr/>
                    <a:lstStyle/>
                    <a:p>
                      <a:pPr algn="l"/>
                      <a:r>
                        <a:rPr lang="en-US" sz="1400" dirty="0"/>
                        <a:t>Submitted</a:t>
                      </a:r>
                    </a:p>
                    <a:p>
                      <a:pPr algn="l"/>
                      <a:r>
                        <a:rPr lang="en-US" sz="1400" dirty="0"/>
                        <a:t>[Yes/No]</a:t>
                      </a:r>
                    </a:p>
                  </a:txBody>
                  <a:tcPr/>
                </a:tc>
                <a:extLst>
                  <a:ext uri="{0D108BD9-81ED-4DB2-BD59-A6C34878D82A}">
                    <a16:rowId xmlns:a16="http://schemas.microsoft.com/office/drawing/2014/main" val="1140404212"/>
                  </a:ext>
                </a:extLst>
              </a:tr>
              <a:tr h="674914">
                <a:tc>
                  <a:txBody>
                    <a:bodyPr/>
                    <a:lstStyle/>
                    <a:p>
                      <a:pPr>
                        <a:lnSpc>
                          <a:spcPct val="150000"/>
                        </a:lnSpc>
                      </a:pPr>
                      <a:r>
                        <a:rPr lang="en-US" sz="1200" dirty="0">
                          <a:effectLst/>
                          <a:latin typeface="Tahoma" panose="020B0604030504040204" pitchFamily="34" charset="0"/>
                          <a:ea typeface="Times New Roman" panose="02020603050405020304" pitchFamily="18" charset="0"/>
                          <a:cs typeface="Times New Roman" panose="02020603050405020304" pitchFamily="18" charset="0"/>
                        </a:rPr>
                        <a:t>In the case of Joint Ventures, a copy of the Joint Venture Agreement or written confirmation of the intention to enter into a Joint Venture Agreement</a:t>
                      </a:r>
                    </a:p>
                  </a:txBody>
                  <a:tcPr marL="68580" marR="68580" marT="0" marB="0" anchor="ctr"/>
                </a:tc>
                <a:tc>
                  <a:txBody>
                    <a:bodyPr/>
                    <a:lstStyle/>
                    <a:p>
                      <a:pPr>
                        <a:lnSpc>
                          <a:spcPct val="150000"/>
                        </a:lnSpc>
                      </a:pPr>
                      <a:endParaRPr lang="en-US" sz="1200" dirty="0"/>
                    </a:p>
                  </a:txBody>
                  <a:tcPr/>
                </a:tc>
                <a:extLst>
                  <a:ext uri="{0D108BD9-81ED-4DB2-BD59-A6C34878D82A}">
                    <a16:rowId xmlns:a16="http://schemas.microsoft.com/office/drawing/2014/main" val="2532664167"/>
                  </a:ext>
                </a:extLst>
              </a:tr>
              <a:tr h="631372">
                <a:tc>
                  <a:txBody>
                    <a:bodyPr/>
                    <a:lstStyle/>
                    <a:p>
                      <a:pPr>
                        <a:lnSpc>
                          <a:spcPct val="150000"/>
                        </a:lnSpc>
                      </a:pPr>
                      <a:r>
                        <a:rPr lang="en-US" sz="1200" dirty="0">
                          <a:effectLst/>
                          <a:latin typeface="Tahoma" panose="020B0604030504040204" pitchFamily="34" charset="0"/>
                          <a:ea typeface="Times New Roman" panose="02020603050405020304" pitchFamily="18" charset="0"/>
                          <a:cs typeface="Times New Roman" panose="02020603050405020304" pitchFamily="18" charset="0"/>
                        </a:rPr>
                        <a:t>Latest Financial Statements signed by your Accounting Officer or latest Audited Financial Statements plus 2 previous years (3 years)</a:t>
                      </a:r>
                    </a:p>
                  </a:txBody>
                  <a:tcPr marL="68580" marR="68580" marT="0" marB="0" anchor="ctr"/>
                </a:tc>
                <a:tc>
                  <a:txBody>
                    <a:bodyPr/>
                    <a:lstStyle/>
                    <a:p>
                      <a:pPr>
                        <a:lnSpc>
                          <a:spcPct val="150000"/>
                        </a:lnSpc>
                      </a:pPr>
                      <a:endParaRPr lang="en-US" sz="1200" dirty="0"/>
                    </a:p>
                  </a:txBody>
                  <a:tcPr/>
                </a:tc>
                <a:extLst>
                  <a:ext uri="{0D108BD9-81ED-4DB2-BD59-A6C34878D82A}">
                    <a16:rowId xmlns:a16="http://schemas.microsoft.com/office/drawing/2014/main" val="2515453912"/>
                  </a:ext>
                </a:extLst>
              </a:tr>
              <a:tr h="343853">
                <a:tc>
                  <a:txBody>
                    <a:bodyPr/>
                    <a:lstStyle/>
                    <a:p>
                      <a:pPr marL="0" marR="0" algn="just">
                        <a:lnSpc>
                          <a:spcPct val="150000"/>
                        </a:lnSpc>
                        <a:spcBef>
                          <a:spcPts val="0"/>
                        </a:spcBef>
                        <a:spcAft>
                          <a:spcPts val="0"/>
                        </a:spcAft>
                      </a:pPr>
                      <a:r>
                        <a:rPr lang="en-US" sz="1200" dirty="0">
                          <a:effectLst/>
                          <a:latin typeface="Tahoma" panose="020B0604030504040204" pitchFamily="34" charset="0"/>
                          <a:ea typeface="Times New Roman" panose="02020603050405020304" pitchFamily="18" charset="0"/>
                          <a:cs typeface="Times New Roman" panose="02020603050405020304" pitchFamily="18" charset="0"/>
                        </a:rPr>
                        <a:t>SECTION 1 : SBD1 Form</a:t>
                      </a:r>
                    </a:p>
                  </a:txBody>
                  <a:tcPr marL="68580" marR="68580" marT="0" marB="0"/>
                </a:tc>
                <a:tc>
                  <a:txBody>
                    <a:bodyPr/>
                    <a:lstStyle/>
                    <a:p>
                      <a:pPr>
                        <a:lnSpc>
                          <a:spcPct val="150000"/>
                        </a:lnSpc>
                      </a:pPr>
                      <a:endParaRPr lang="en-US" sz="1200" dirty="0"/>
                    </a:p>
                  </a:txBody>
                  <a:tcPr/>
                </a:tc>
                <a:extLst>
                  <a:ext uri="{0D108BD9-81ED-4DB2-BD59-A6C34878D82A}">
                    <a16:rowId xmlns:a16="http://schemas.microsoft.com/office/drawing/2014/main" val="3927197860"/>
                  </a:ext>
                </a:extLst>
              </a:tr>
              <a:tr h="417605">
                <a:tc>
                  <a:txBody>
                    <a:bodyPr/>
                    <a:lstStyle/>
                    <a:p>
                      <a:pPr marL="0" marR="0" algn="just">
                        <a:lnSpc>
                          <a:spcPct val="150000"/>
                        </a:lnSpc>
                        <a:spcBef>
                          <a:spcPts val="0"/>
                        </a:spcBef>
                        <a:spcAft>
                          <a:spcPts val="0"/>
                        </a:spcAft>
                      </a:pPr>
                      <a:r>
                        <a:rPr lang="en-US" sz="1200" dirty="0">
                          <a:effectLst/>
                          <a:latin typeface="Tahoma" panose="020B0604030504040204" pitchFamily="34" charset="0"/>
                          <a:ea typeface="Times New Roman" panose="02020603050405020304" pitchFamily="18" charset="0"/>
                          <a:cs typeface="Times New Roman" panose="02020603050405020304" pitchFamily="18" charset="0"/>
                        </a:rPr>
                        <a:t>SECTION 5 : RFP Declaration Certificate of Acquaintance and Breach of Law Form with RFP</a:t>
                      </a:r>
                    </a:p>
                  </a:txBody>
                  <a:tcPr marL="68580" marR="68580" marT="0" marB="0"/>
                </a:tc>
                <a:tc>
                  <a:txBody>
                    <a:bodyPr/>
                    <a:lstStyle/>
                    <a:p>
                      <a:pPr>
                        <a:lnSpc>
                          <a:spcPct val="150000"/>
                        </a:lnSpc>
                      </a:pPr>
                      <a:endParaRPr lang="en-US" sz="1200" dirty="0"/>
                    </a:p>
                  </a:txBody>
                  <a:tcPr/>
                </a:tc>
                <a:extLst>
                  <a:ext uri="{0D108BD9-81ED-4DB2-BD59-A6C34878D82A}">
                    <a16:rowId xmlns:a16="http://schemas.microsoft.com/office/drawing/2014/main" val="1840772810"/>
                  </a:ext>
                </a:extLst>
              </a:tr>
              <a:tr h="401541">
                <a:tc>
                  <a:txBody>
                    <a:bodyPr/>
                    <a:lstStyle/>
                    <a:p>
                      <a:pPr marL="0" marR="0" algn="just">
                        <a:lnSpc>
                          <a:spcPct val="150000"/>
                        </a:lnSpc>
                        <a:spcBef>
                          <a:spcPts val="0"/>
                        </a:spcBef>
                        <a:spcAft>
                          <a:spcPts val="0"/>
                        </a:spcAft>
                      </a:pPr>
                      <a:r>
                        <a:rPr lang="en-US" sz="1200">
                          <a:effectLst/>
                          <a:latin typeface="Tahoma" panose="020B0604030504040204" pitchFamily="34" charset="0"/>
                          <a:ea typeface="Times New Roman" panose="02020603050405020304" pitchFamily="18" charset="0"/>
                          <a:cs typeface="Times New Roman" panose="02020603050405020304" pitchFamily="18" charset="0"/>
                        </a:rPr>
                        <a:t>SECTION </a:t>
                      </a:r>
                      <a:r>
                        <a:rPr lang="en-US" sz="1200" dirty="0">
                          <a:effectLst/>
                          <a:latin typeface="Tahoma" panose="020B0604030504040204" pitchFamily="34" charset="0"/>
                          <a:ea typeface="Times New Roman" panose="02020603050405020304" pitchFamily="18" charset="0"/>
                          <a:cs typeface="Times New Roman" panose="02020603050405020304" pitchFamily="18" charset="0"/>
                        </a:rPr>
                        <a:t>6</a:t>
                      </a:r>
                      <a:r>
                        <a:rPr lang="en-US" sz="1200">
                          <a:effectLst/>
                          <a:latin typeface="Tahoma" panose="020B0604030504040204" pitchFamily="34" charset="0"/>
                          <a:ea typeface="Times New Roman" panose="02020603050405020304" pitchFamily="18" charset="0"/>
                          <a:cs typeface="Times New Roman" panose="02020603050405020304" pitchFamily="18" charset="0"/>
                        </a:rPr>
                        <a:t> </a:t>
                      </a:r>
                      <a:r>
                        <a:rPr lang="en-US" sz="1200" dirty="0">
                          <a:effectLst/>
                          <a:latin typeface="Tahoma" panose="020B0604030504040204" pitchFamily="34" charset="0"/>
                          <a:ea typeface="Times New Roman" panose="02020603050405020304" pitchFamily="18" charset="0"/>
                          <a:cs typeface="Times New Roman" panose="02020603050405020304" pitchFamily="18" charset="0"/>
                        </a:rPr>
                        <a:t>: Specific Goals Points Claim Form</a:t>
                      </a:r>
                    </a:p>
                  </a:txBody>
                  <a:tcPr marL="68580" marR="68580" marT="0" marB="0"/>
                </a:tc>
                <a:tc>
                  <a:txBody>
                    <a:bodyPr/>
                    <a:lstStyle/>
                    <a:p>
                      <a:pPr>
                        <a:lnSpc>
                          <a:spcPct val="150000"/>
                        </a:lnSpc>
                      </a:pPr>
                      <a:endParaRPr lang="en-US" sz="1200" dirty="0"/>
                    </a:p>
                  </a:txBody>
                  <a:tcPr/>
                </a:tc>
                <a:extLst>
                  <a:ext uri="{0D108BD9-81ED-4DB2-BD59-A6C34878D82A}">
                    <a16:rowId xmlns:a16="http://schemas.microsoft.com/office/drawing/2014/main" val="4107908699"/>
                  </a:ext>
                </a:extLst>
              </a:tr>
              <a:tr h="446567">
                <a:tc>
                  <a:txBody>
                    <a:bodyPr/>
                    <a:lstStyle/>
                    <a:p>
                      <a:pPr marL="0" marR="0" algn="just">
                        <a:lnSpc>
                          <a:spcPct val="150000"/>
                        </a:lnSpc>
                        <a:spcBef>
                          <a:spcPts val="0"/>
                        </a:spcBef>
                        <a:spcAft>
                          <a:spcPts val="0"/>
                        </a:spcAft>
                      </a:pPr>
                      <a:r>
                        <a:rPr lang="en-US" sz="1200" dirty="0">
                          <a:effectLst/>
                          <a:latin typeface="Tahoma" panose="020B0604030504040204" pitchFamily="34" charset="0"/>
                          <a:ea typeface="Times New Roman" panose="02020603050405020304" pitchFamily="18" charset="0"/>
                          <a:cs typeface="Times New Roman" panose="02020603050405020304" pitchFamily="18" charset="0"/>
                        </a:rPr>
                        <a:t>SECTION 8 : Protection Of Personal Information</a:t>
                      </a:r>
                    </a:p>
                  </a:txBody>
                  <a:tcPr marL="68580" marR="68580" marT="0" marB="0"/>
                </a:tc>
                <a:tc>
                  <a:txBody>
                    <a:bodyPr/>
                    <a:lstStyle/>
                    <a:p>
                      <a:pPr>
                        <a:lnSpc>
                          <a:spcPct val="150000"/>
                        </a:lnSpc>
                      </a:pPr>
                      <a:endParaRPr lang="en-US" sz="1200" dirty="0"/>
                    </a:p>
                  </a:txBody>
                  <a:tcPr/>
                </a:tc>
                <a:extLst>
                  <a:ext uri="{0D108BD9-81ED-4DB2-BD59-A6C34878D82A}">
                    <a16:rowId xmlns:a16="http://schemas.microsoft.com/office/drawing/2014/main" val="3283251224"/>
                  </a:ext>
                </a:extLst>
              </a:tr>
            </a:tbl>
          </a:graphicData>
        </a:graphic>
      </p:graphicFrame>
    </p:spTree>
    <p:extLst>
      <p:ext uri="{BB962C8B-B14F-4D97-AF65-F5344CB8AC3E}">
        <p14:creationId xmlns:p14="http://schemas.microsoft.com/office/powerpoint/2010/main" val="1648219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1DE0A8-0820-46BD-BEAE-7ABA4E5437D6}"/>
              </a:ext>
            </a:extLst>
          </p:cNvPr>
          <p:cNvSpPr txBox="1">
            <a:spLocks/>
          </p:cNvSpPr>
          <p:nvPr/>
        </p:nvSpPr>
        <p:spPr>
          <a:xfrm>
            <a:off x="477520" y="177735"/>
            <a:ext cx="9291310" cy="720105"/>
          </a:xfrm>
          <a:prstGeom prst="rect">
            <a:avLst/>
          </a:prstGeom>
        </p:spPr>
        <p:txBody>
          <a:bodyPr vert="horz" lIns="0" tIns="0" rIns="0" bIns="0" rtlCol="0" anchor="ctr">
            <a:normAutofit/>
          </a:bodyPr>
          <a:lst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a:lstStyle>
          <a:p>
            <a:r>
              <a:rPr lang="en-US" sz="2400" dirty="0">
                <a:solidFill>
                  <a:schemeClr val="tx2"/>
                </a:solidFill>
                <a:latin typeface="Apex New Book" panose="02010600040501010103"/>
                <a:ea typeface="Tahoma" panose="020B0604030504040204" pitchFamily="34" charset="0"/>
                <a:cs typeface="Tahoma" panose="020B0604030504040204" pitchFamily="34" charset="0"/>
              </a:rPr>
              <a:t>TENDER EVALUATION PROCESS</a:t>
            </a:r>
            <a:endParaRPr lang="en-ZA" sz="2400" dirty="0">
              <a:solidFill>
                <a:schemeClr val="tx2"/>
              </a:solidFill>
              <a:latin typeface="Apex New Book" panose="02010600040501010103"/>
              <a:ea typeface="Tahoma" panose="020B0604030504040204" pitchFamily="34" charset="0"/>
              <a:cs typeface="Tahoma" panose="020B0604030504040204" pitchFamily="34" charset="0"/>
            </a:endParaRPr>
          </a:p>
        </p:txBody>
      </p:sp>
      <p:sp>
        <p:nvSpPr>
          <p:cNvPr id="2" name="Subtitle 2">
            <a:extLst>
              <a:ext uri="{FF2B5EF4-FFF2-40B4-BE49-F238E27FC236}">
                <a16:creationId xmlns:a16="http://schemas.microsoft.com/office/drawing/2014/main" id="{3F09088B-4C98-4BFE-5268-843A9820CC66}"/>
              </a:ext>
            </a:extLst>
          </p:cNvPr>
          <p:cNvSpPr txBox="1">
            <a:spLocks/>
          </p:cNvSpPr>
          <p:nvPr/>
        </p:nvSpPr>
        <p:spPr>
          <a:xfrm>
            <a:off x="401058" y="934792"/>
            <a:ext cx="9914518" cy="427284"/>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gn="just" defTabSz="844083">
              <a:spcAft>
                <a:spcPts val="900"/>
              </a:spcAft>
            </a:pPr>
            <a:r>
              <a:rPr lang="en-ZA" sz="1800" b="1" kern="0" dirty="0">
                <a:solidFill>
                  <a:schemeClr val="tx2"/>
                </a:solidFill>
                <a:latin typeface="+mj-lt"/>
              </a:rPr>
              <a:t>Stage 2 : Technical Evaluations </a:t>
            </a:r>
          </a:p>
        </p:txBody>
      </p:sp>
      <p:sp>
        <p:nvSpPr>
          <p:cNvPr id="4" name="Subtitle 2">
            <a:extLst>
              <a:ext uri="{FF2B5EF4-FFF2-40B4-BE49-F238E27FC236}">
                <a16:creationId xmlns:a16="http://schemas.microsoft.com/office/drawing/2014/main" id="{BB92A037-44B7-66A4-7A19-B048C2A71FE7}"/>
              </a:ext>
            </a:extLst>
          </p:cNvPr>
          <p:cNvSpPr txBox="1">
            <a:spLocks/>
          </p:cNvSpPr>
          <p:nvPr/>
        </p:nvSpPr>
        <p:spPr>
          <a:xfrm>
            <a:off x="401058" y="1630116"/>
            <a:ext cx="9914518" cy="2351334"/>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285750" indent="-285750" algn="just" defTabSz="844083">
              <a:spcAft>
                <a:spcPts val="900"/>
              </a:spcAft>
              <a:buFont typeface="Arial" panose="020B0604020202020204" pitchFamily="34" charset="0"/>
              <a:buChar char="•"/>
            </a:pPr>
            <a:r>
              <a:rPr lang="en-ZA" sz="1800" kern="0" dirty="0">
                <a:solidFill>
                  <a:schemeClr val="tx1"/>
                </a:solidFill>
                <a:latin typeface="+mj-lt"/>
              </a:rPr>
              <a:t>Bidders must go through each technical evaluation to understand the requirements.</a:t>
            </a:r>
          </a:p>
          <a:p>
            <a:pPr marL="285750" indent="-285750" algn="just" defTabSz="844083">
              <a:spcAft>
                <a:spcPts val="900"/>
              </a:spcAft>
              <a:buFont typeface="Arial" panose="020B0604020202020204" pitchFamily="34" charset="0"/>
              <a:buChar char="•"/>
            </a:pPr>
            <a:r>
              <a:rPr lang="en-ZA" sz="1800" kern="0" dirty="0">
                <a:solidFill>
                  <a:schemeClr val="tx1"/>
                </a:solidFill>
                <a:latin typeface="+mj-lt"/>
              </a:rPr>
              <a:t>The minimum qualifying threshold is 70 points.</a:t>
            </a:r>
          </a:p>
          <a:p>
            <a:pPr marL="285750" indent="-285750" algn="just" defTabSz="844083">
              <a:spcAft>
                <a:spcPts val="900"/>
              </a:spcAft>
              <a:buFont typeface="Arial" panose="020B0604020202020204" pitchFamily="34" charset="0"/>
              <a:buChar char="•"/>
            </a:pPr>
            <a:r>
              <a:rPr lang="en-ZA" sz="1800" kern="0" dirty="0">
                <a:solidFill>
                  <a:schemeClr val="tx1"/>
                </a:solidFill>
                <a:latin typeface="+mj-lt"/>
              </a:rPr>
              <a:t>More detailed to be presented by Technical</a:t>
            </a:r>
          </a:p>
          <a:p>
            <a:pPr marL="285750" indent="-285750" algn="just" defTabSz="844083">
              <a:spcAft>
                <a:spcPts val="900"/>
              </a:spcAft>
              <a:buFont typeface="Arial" panose="020B0604020202020204" pitchFamily="34" charset="0"/>
              <a:buChar char="•"/>
            </a:pPr>
            <a:endParaRPr lang="en-ZA" sz="1800" kern="0" dirty="0">
              <a:solidFill>
                <a:schemeClr val="tx2"/>
              </a:solidFill>
              <a:latin typeface="+mj-lt"/>
            </a:endParaRPr>
          </a:p>
        </p:txBody>
      </p:sp>
    </p:spTree>
    <p:extLst>
      <p:ext uri="{BB962C8B-B14F-4D97-AF65-F5344CB8AC3E}">
        <p14:creationId xmlns:p14="http://schemas.microsoft.com/office/powerpoint/2010/main" val="323720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381000" y="1800230"/>
            <a:ext cx="11068429" cy="1287779"/>
          </a:xfrm>
        </p:spPr>
        <p:txBody>
          <a:bodyPr/>
          <a:lstStyle/>
          <a:p>
            <a:pPr marL="12700" marR="0" lvl="0" indent="0" algn="l" defTabSz="914400" eaLnBrk="1" fontAlgn="auto" latinLnBrk="0" hangingPunct="1">
              <a:lnSpc>
                <a:spcPct val="100000"/>
              </a:lnSpc>
              <a:spcBef>
                <a:spcPts val="100"/>
              </a:spcBef>
              <a:spcAft>
                <a:spcPts val="0"/>
              </a:spcAft>
              <a:buClrTx/>
              <a:buSzTx/>
              <a:buFontTx/>
              <a:buNone/>
              <a:tabLst/>
              <a:defRPr/>
            </a:pPr>
            <a:endParaRPr lang="en-US" sz="1700" b="1" kern="0" dirty="0">
              <a:solidFill>
                <a:sysClr val="windowText" lastClr="000000"/>
              </a:solidFill>
              <a:latin typeface="Tahoma"/>
              <a:cs typeface="Tahoma"/>
            </a:endParaRPr>
          </a:p>
          <a:p>
            <a:pPr marL="12700" marR="0" lvl="0" indent="0" algn="l" defTabSz="914400" eaLnBrk="1" fontAlgn="auto" latinLnBrk="0" hangingPunct="1">
              <a:lnSpc>
                <a:spcPct val="100000"/>
              </a:lnSpc>
              <a:spcBef>
                <a:spcPts val="100"/>
              </a:spcBef>
              <a:spcAft>
                <a:spcPts val="0"/>
              </a:spcAft>
              <a:buClrTx/>
              <a:buSzTx/>
              <a:buFontTx/>
              <a:buNone/>
              <a:tabLst/>
              <a:defRPr/>
            </a:pPr>
            <a:endParaRPr kumimoji="0" lang="en-US" sz="1700" b="1" i="0" u="none" strike="noStrike" kern="0" cap="none" spc="0" normalizeH="0" baseline="0" noProof="0" dirty="0">
              <a:ln>
                <a:noFill/>
              </a:ln>
              <a:solidFill>
                <a:sysClr val="windowText" lastClr="000000"/>
              </a:solidFill>
              <a:effectLst/>
              <a:uLnTx/>
              <a:uFillTx/>
              <a:latin typeface="Tahoma"/>
              <a:cs typeface="Tahoma"/>
            </a:endParaRPr>
          </a:p>
          <a:p>
            <a:pPr marL="12700" marR="0" lvl="0" indent="0" algn="l" defTabSz="914400" eaLnBrk="1" fontAlgn="auto" latinLnBrk="0" hangingPunct="1">
              <a:lnSpc>
                <a:spcPct val="100000"/>
              </a:lnSpc>
              <a:spcBef>
                <a:spcPts val="100"/>
              </a:spcBef>
              <a:spcAft>
                <a:spcPts val="0"/>
              </a:spcAft>
              <a:buClrTx/>
              <a:buSzTx/>
              <a:buFontTx/>
              <a:buNone/>
              <a:tabLst/>
              <a:defRPr/>
            </a:pPr>
            <a:endParaRPr lang="en-US" sz="1700" b="1" kern="0" dirty="0">
              <a:solidFill>
                <a:sysClr val="windowText" lastClr="000000"/>
              </a:solidFill>
              <a:latin typeface="Tahoma"/>
              <a:cs typeface="Tahoma"/>
            </a:endParaRPr>
          </a:p>
          <a:p>
            <a:pPr marL="12700" marR="0" lvl="0" indent="0" algn="l" defTabSz="914400" eaLnBrk="1" fontAlgn="auto" latinLnBrk="0" hangingPunct="1">
              <a:lnSpc>
                <a:spcPct val="100000"/>
              </a:lnSpc>
              <a:spcBef>
                <a:spcPts val="100"/>
              </a:spcBef>
              <a:spcAft>
                <a:spcPts val="0"/>
              </a:spcAft>
              <a:buClrTx/>
              <a:buSzTx/>
              <a:buFontTx/>
              <a:buNone/>
              <a:tabLst/>
              <a:defRPr/>
            </a:pPr>
            <a:endParaRPr kumimoji="0" lang="en-US" sz="1700" b="1" i="0" u="none" strike="noStrike" kern="0" cap="none" spc="0" normalizeH="0" baseline="0" noProof="0" dirty="0">
              <a:ln>
                <a:noFill/>
              </a:ln>
              <a:solidFill>
                <a:sysClr val="windowText" lastClr="000000"/>
              </a:solidFill>
              <a:effectLst/>
              <a:uLnTx/>
              <a:uFillTx/>
              <a:latin typeface="Tahoma"/>
              <a:cs typeface="Tahoma"/>
            </a:endParaRPr>
          </a:p>
        </p:txBody>
      </p:sp>
      <p:sp>
        <p:nvSpPr>
          <p:cNvPr id="2" name="Title 15">
            <a:extLst>
              <a:ext uri="{FF2B5EF4-FFF2-40B4-BE49-F238E27FC236}">
                <a16:creationId xmlns:a16="http://schemas.microsoft.com/office/drawing/2014/main" id="{43088342-6A22-A110-695F-D3E805FC394A}"/>
              </a:ext>
            </a:extLst>
          </p:cNvPr>
          <p:cNvSpPr txBox="1">
            <a:spLocks/>
          </p:cNvSpPr>
          <p:nvPr/>
        </p:nvSpPr>
        <p:spPr>
          <a:xfrm>
            <a:off x="641435" y="391370"/>
            <a:ext cx="9731596" cy="461665"/>
          </a:xfrm>
          <a:prstGeom prst="rect">
            <a:avLst/>
          </a:prstGeom>
        </p:spPr>
        <p:txBody>
          <a:bodyPr wrap="square">
            <a:spAutoFit/>
          </a:bodyPr>
          <a:lstStyle>
            <a:lvl1pPr algn="ctr"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marL="0" marR="0" lvl="0" indent="0" algn="l" defTabSz="779173"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FFFFFF">
                    <a:lumMod val="50000"/>
                  </a:srgbClr>
                </a:solidFill>
                <a:effectLst/>
                <a:uLnTx/>
                <a:uFillTx/>
                <a:latin typeface="Apex New Bold" panose="02010600040501010103"/>
              </a:rPr>
              <a:t>AWARD STRATEGY</a:t>
            </a:r>
          </a:p>
        </p:txBody>
      </p:sp>
      <p:sp>
        <p:nvSpPr>
          <p:cNvPr id="11" name="TextBox 10">
            <a:extLst>
              <a:ext uri="{FF2B5EF4-FFF2-40B4-BE49-F238E27FC236}">
                <a16:creationId xmlns:a16="http://schemas.microsoft.com/office/drawing/2014/main" id="{69731DA5-D18B-EEA8-4C1A-A532BE742135}"/>
              </a:ext>
            </a:extLst>
          </p:cNvPr>
          <p:cNvSpPr txBox="1"/>
          <p:nvPr/>
        </p:nvSpPr>
        <p:spPr>
          <a:xfrm>
            <a:off x="416120" y="1408345"/>
            <a:ext cx="10182225" cy="615553"/>
          </a:xfrm>
          <a:prstGeom prst="rect">
            <a:avLst/>
          </a:prstGeom>
          <a:noFill/>
        </p:spPr>
        <p:txBody>
          <a:bodyPr wrap="square">
            <a:spAutoFit/>
          </a:bodyPr>
          <a:lstStyle/>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1" i="0" u="none" strike="noStrike" kern="0" cap="none" spc="0" normalizeH="0" baseline="0" noProof="0" dirty="0">
                <a:ln>
                  <a:noFill/>
                </a:ln>
                <a:solidFill>
                  <a:prstClr val="black"/>
                </a:solidFill>
                <a:effectLst/>
                <a:uLnTx/>
                <a:uFillTx/>
                <a:latin typeface="Tahoma" panose="020B0604030504040204" pitchFamily="34" charset="0"/>
                <a:ea typeface="Times New Roman" panose="02020603050405020304" pitchFamily="18" charset="0"/>
                <a:cs typeface="Tahoma" panose="020B0604030504040204" pitchFamily="34" charset="0"/>
              </a:rPr>
              <a:t>TRANSNET INTENDS TO STRICTLY AWARD ONE (1) SUPPLIER.</a:t>
            </a:r>
            <a:endParaRPr kumimoji="0" lang="en-US" sz="2000" b="0" i="0" u="none" strike="noStrike" kern="1600" cap="none" spc="0" normalizeH="0" baseline="0" noProof="0" dirty="0">
              <a:ln>
                <a:noFill/>
              </a:ln>
              <a:solidFill>
                <a:srgbClr val="000000"/>
              </a:solidFill>
              <a:effectLst/>
              <a:uLnTx/>
              <a:uFillTx/>
              <a:latin typeface="Tahoma" panose="020B0604030504040204" pitchFamily="34" charset="0"/>
              <a:ea typeface="Arial Unicode MS"/>
              <a:cs typeface="Times New Roman" panose="02020603050405020304" pitchFamily="18"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en-US" sz="1400" b="0" i="0" u="none" strike="noStrike" kern="0" cap="none" spc="0" normalizeH="0" baseline="0" noProof="0" dirty="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561550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381000" y="1104901"/>
            <a:ext cx="10946509" cy="5083277"/>
          </a:xfrm>
        </p:spPr>
        <p:txBody>
          <a:bodyPr/>
          <a:lstStyle/>
          <a:p>
            <a:pPr marL="12700" marR="0" lvl="0" indent="0" algn="l" defTabSz="914400" eaLnBrk="1" fontAlgn="auto" latinLnBrk="0" hangingPunct="1">
              <a:lnSpc>
                <a:spcPct val="100000"/>
              </a:lnSpc>
              <a:spcBef>
                <a:spcPts val="100"/>
              </a:spcBef>
              <a:spcAft>
                <a:spcPts val="0"/>
              </a:spcAft>
              <a:buClrTx/>
              <a:buSzTx/>
              <a:buFontTx/>
              <a:buNone/>
              <a:tabLst/>
              <a:defRPr/>
            </a:pPr>
            <a:endParaRPr lang="en-US" sz="1700" b="1" kern="0" dirty="0">
              <a:solidFill>
                <a:sysClr val="windowText" lastClr="000000"/>
              </a:solidFill>
              <a:latin typeface="Tahoma"/>
              <a:cs typeface="Tahoma"/>
            </a:endParaRPr>
          </a:p>
          <a:p>
            <a:pPr marL="12700" marR="0" lvl="0" indent="0" algn="l" defTabSz="914400" eaLnBrk="1" fontAlgn="auto" latinLnBrk="0" hangingPunct="1">
              <a:lnSpc>
                <a:spcPct val="100000"/>
              </a:lnSpc>
              <a:spcBef>
                <a:spcPts val="100"/>
              </a:spcBef>
              <a:spcAft>
                <a:spcPts val="0"/>
              </a:spcAft>
              <a:buClrTx/>
              <a:buSzTx/>
              <a:buFontTx/>
              <a:buNone/>
              <a:tabLst/>
              <a:defRPr/>
            </a:pPr>
            <a:endParaRPr kumimoji="0" lang="en-US" sz="1700" b="1" i="0" u="none" strike="noStrike" kern="0" cap="none" spc="0" normalizeH="0" baseline="0" noProof="0" dirty="0">
              <a:ln>
                <a:noFill/>
              </a:ln>
              <a:solidFill>
                <a:sysClr val="windowText" lastClr="000000"/>
              </a:solidFill>
              <a:effectLst/>
              <a:uLnTx/>
              <a:uFillTx/>
              <a:latin typeface="Tahoma"/>
              <a:cs typeface="Tahoma"/>
            </a:endParaRPr>
          </a:p>
          <a:p>
            <a:pPr marL="12700" marR="0" lvl="0" indent="0" algn="l" defTabSz="914400" eaLnBrk="1" fontAlgn="auto" latinLnBrk="0" hangingPunct="1">
              <a:lnSpc>
                <a:spcPct val="100000"/>
              </a:lnSpc>
              <a:spcBef>
                <a:spcPts val="100"/>
              </a:spcBef>
              <a:spcAft>
                <a:spcPts val="0"/>
              </a:spcAft>
              <a:buClrTx/>
              <a:buSzTx/>
              <a:buFontTx/>
              <a:buNone/>
              <a:tabLst/>
              <a:defRPr/>
            </a:pPr>
            <a:endParaRPr lang="en-US" sz="1700" b="1" kern="0" dirty="0">
              <a:solidFill>
                <a:sysClr val="windowText" lastClr="000000"/>
              </a:solidFill>
              <a:latin typeface="Tahoma"/>
              <a:cs typeface="Tahoma"/>
            </a:endParaRPr>
          </a:p>
          <a:p>
            <a:pPr marL="12700" marR="0" lvl="0" indent="0" algn="l" defTabSz="914400" eaLnBrk="1" fontAlgn="auto" latinLnBrk="0" hangingPunct="1">
              <a:lnSpc>
                <a:spcPct val="100000"/>
              </a:lnSpc>
              <a:spcBef>
                <a:spcPts val="100"/>
              </a:spcBef>
              <a:spcAft>
                <a:spcPts val="0"/>
              </a:spcAft>
              <a:buClrTx/>
              <a:buSzTx/>
              <a:buFontTx/>
              <a:buNone/>
              <a:tabLst/>
              <a:defRPr/>
            </a:pPr>
            <a:endParaRPr kumimoji="0" lang="en-US" sz="1700" b="1" i="0" u="none" strike="noStrike" kern="0" cap="none" spc="0" normalizeH="0" baseline="0" noProof="0" dirty="0">
              <a:ln>
                <a:noFill/>
              </a:ln>
              <a:solidFill>
                <a:sysClr val="windowText" lastClr="000000"/>
              </a:solidFill>
              <a:effectLst/>
              <a:uLnTx/>
              <a:uFillTx/>
              <a:latin typeface="Tahoma"/>
              <a:cs typeface="Tahoma"/>
            </a:endParaRPr>
          </a:p>
        </p:txBody>
      </p:sp>
      <p:sp>
        <p:nvSpPr>
          <p:cNvPr id="2" name="Title 15">
            <a:extLst>
              <a:ext uri="{FF2B5EF4-FFF2-40B4-BE49-F238E27FC236}">
                <a16:creationId xmlns:a16="http://schemas.microsoft.com/office/drawing/2014/main" id="{43088342-6A22-A110-695F-D3E805FC394A}"/>
              </a:ext>
            </a:extLst>
          </p:cNvPr>
          <p:cNvSpPr txBox="1">
            <a:spLocks/>
          </p:cNvSpPr>
          <p:nvPr/>
        </p:nvSpPr>
        <p:spPr>
          <a:xfrm>
            <a:off x="641435" y="391370"/>
            <a:ext cx="9731596" cy="461665"/>
          </a:xfrm>
          <a:prstGeom prst="rect">
            <a:avLst/>
          </a:prstGeom>
        </p:spPr>
        <p:txBody>
          <a:bodyPr wrap="square">
            <a:spAutoFit/>
          </a:bodyPr>
          <a:lstStyle>
            <a:lvl1pPr algn="ctr"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l"/>
            <a:endParaRPr lang="en-US" sz="2400" dirty="0">
              <a:solidFill>
                <a:schemeClr val="bg1">
                  <a:lumMod val="50000"/>
                </a:schemeClr>
              </a:solidFill>
              <a:latin typeface="+mj-lt"/>
            </a:endParaRPr>
          </a:p>
        </p:txBody>
      </p:sp>
      <p:sp>
        <p:nvSpPr>
          <p:cNvPr id="4" name="TextBox 3">
            <a:extLst>
              <a:ext uri="{FF2B5EF4-FFF2-40B4-BE49-F238E27FC236}">
                <a16:creationId xmlns:a16="http://schemas.microsoft.com/office/drawing/2014/main" id="{F5CA2925-BFCA-3641-05F7-BBFBED8F50A5}"/>
              </a:ext>
            </a:extLst>
          </p:cNvPr>
          <p:cNvSpPr txBox="1"/>
          <p:nvPr/>
        </p:nvSpPr>
        <p:spPr>
          <a:xfrm>
            <a:off x="381000" y="1104900"/>
            <a:ext cx="9829800" cy="5068054"/>
          </a:xfrm>
          <a:prstGeom prst="rect">
            <a:avLst/>
          </a:prstGeom>
          <a:noFill/>
        </p:spPr>
        <p:txBody>
          <a:bodyPr wrap="square">
            <a:spAutoFit/>
          </a:bodyPr>
          <a:lstStyle/>
          <a:p>
            <a:pPr marL="88900" marR="0" lvl="0" indent="0" defTabSz="914400" eaLnBrk="1" fontAlgn="auto" latinLnBrk="0" hangingPunct="1">
              <a:lnSpc>
                <a:spcPct val="100000"/>
              </a:lnSpc>
              <a:spcBef>
                <a:spcPts val="10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Tahoma"/>
                <a:cs typeface="Tahoma"/>
              </a:rPr>
              <a:t>CLOSING</a:t>
            </a:r>
            <a:r>
              <a:rPr kumimoji="0" lang="en-US" sz="1800" b="1" i="0" u="none" strike="noStrike" kern="0" cap="none" spc="-20" normalizeH="0" baseline="0" noProof="0" dirty="0">
                <a:ln>
                  <a:noFill/>
                </a:ln>
                <a:solidFill>
                  <a:sysClr val="windowText" lastClr="000000"/>
                </a:solidFill>
                <a:effectLst/>
                <a:uLnTx/>
                <a:uFillTx/>
                <a:latin typeface="Tahoma"/>
                <a:cs typeface="Tahoma"/>
              </a:rPr>
              <a:t> </a:t>
            </a:r>
            <a:r>
              <a:rPr kumimoji="0" lang="en-US" sz="1800" b="1" i="0" u="none" strike="noStrike" kern="0" cap="none" spc="0" normalizeH="0" baseline="0" noProof="0" dirty="0">
                <a:ln>
                  <a:noFill/>
                </a:ln>
                <a:solidFill>
                  <a:sysClr val="windowText" lastClr="000000"/>
                </a:solidFill>
                <a:effectLst/>
                <a:uLnTx/>
                <a:uFillTx/>
                <a:latin typeface="Tahoma"/>
                <a:cs typeface="Tahoma"/>
              </a:rPr>
              <a:t>OF</a:t>
            </a:r>
            <a:r>
              <a:rPr kumimoji="0" lang="en-US" sz="1800" b="1" i="0" u="none" strike="noStrike" kern="0" cap="none" spc="-5" normalizeH="0" baseline="0" noProof="0" dirty="0">
                <a:ln>
                  <a:noFill/>
                </a:ln>
                <a:solidFill>
                  <a:sysClr val="windowText" lastClr="000000"/>
                </a:solidFill>
                <a:effectLst/>
                <a:uLnTx/>
                <a:uFillTx/>
                <a:latin typeface="Tahoma"/>
                <a:cs typeface="Tahoma"/>
              </a:rPr>
              <a:t> </a:t>
            </a:r>
            <a:r>
              <a:rPr kumimoji="0" lang="en-US" sz="1800" b="1" i="0" u="none" strike="noStrike" kern="0" cap="none" spc="-10" normalizeH="0" baseline="0" noProof="0" dirty="0">
                <a:ln>
                  <a:noFill/>
                </a:ln>
                <a:solidFill>
                  <a:sysClr val="windowText" lastClr="000000"/>
                </a:solidFill>
                <a:effectLst/>
                <a:uLnTx/>
                <a:uFillTx/>
                <a:latin typeface="Tahoma"/>
                <a:cs typeface="Tahoma"/>
              </a:rPr>
              <a:t>TENDER</a:t>
            </a:r>
            <a:endParaRPr kumimoji="0" lang="en-US" sz="1800" b="0" i="0" u="none" strike="noStrike" kern="0" cap="none" spc="0" normalizeH="0" baseline="0" noProof="0" dirty="0">
              <a:ln>
                <a:noFill/>
              </a:ln>
              <a:solidFill>
                <a:sysClr val="windowText" lastClr="000000"/>
              </a:solidFill>
              <a:effectLst/>
              <a:uLnTx/>
              <a:uFillTx/>
              <a:latin typeface="Tahoma"/>
              <a:cs typeface="Tahoma"/>
            </a:endParaRPr>
          </a:p>
          <a:p>
            <a:pPr marL="0" marR="0" lvl="0" indent="0" defTabSz="914400" eaLnBrk="1" fontAlgn="auto" latinLnBrk="0" hangingPunct="1">
              <a:lnSpc>
                <a:spcPct val="100000"/>
              </a:lnSpc>
              <a:spcBef>
                <a:spcPts val="45"/>
              </a:spcBef>
              <a:spcAft>
                <a:spcPts val="0"/>
              </a:spcAft>
              <a:buClrTx/>
              <a:buSzTx/>
              <a:buFontTx/>
              <a:buNone/>
              <a:tabLst/>
              <a:defRPr/>
            </a:pPr>
            <a:endParaRPr kumimoji="0" lang="en-US" sz="1750" b="0" i="0" u="none" strike="noStrike" kern="0" cap="none" spc="0" normalizeH="0" baseline="0" noProof="0" dirty="0">
              <a:ln>
                <a:noFill/>
              </a:ln>
              <a:solidFill>
                <a:sysClr val="windowText" lastClr="000000"/>
              </a:solidFill>
              <a:effectLst/>
              <a:uLnTx/>
              <a:uFillTx/>
              <a:latin typeface="Tahoma"/>
              <a:cs typeface="Tahoma"/>
            </a:endParaRPr>
          </a:p>
          <a:p>
            <a:pPr marL="446405" marR="0" lvl="0" indent="-357505" defTabSz="914400" eaLnBrk="1" fontAlgn="auto" latinLnBrk="0" hangingPunct="1">
              <a:lnSpc>
                <a:spcPct val="100000"/>
              </a:lnSpc>
              <a:spcBef>
                <a:spcPts val="0"/>
              </a:spcBef>
              <a:spcAft>
                <a:spcPts val="0"/>
              </a:spcAft>
              <a:buClrTx/>
              <a:buSzTx/>
              <a:buFont typeface="Wingdings"/>
              <a:buChar char=""/>
              <a:tabLst>
                <a:tab pos="446405" algn="l"/>
                <a:tab pos="447040" algn="l"/>
              </a:tabLst>
              <a:defRPr/>
            </a:pPr>
            <a:r>
              <a:rPr kumimoji="0" lang="en-US" sz="1800" b="0" i="0" u="none" strike="noStrike" kern="0" cap="none" spc="0" normalizeH="0" baseline="0" noProof="0" dirty="0">
                <a:ln>
                  <a:noFill/>
                </a:ln>
                <a:solidFill>
                  <a:sysClr val="windowText" lastClr="000000"/>
                </a:solidFill>
                <a:effectLst/>
                <a:uLnTx/>
                <a:uFillTx/>
                <a:latin typeface="Tahoma"/>
                <a:cs typeface="Tahoma"/>
              </a:rPr>
              <a:t>The</a:t>
            </a:r>
            <a:r>
              <a:rPr kumimoji="0" lang="en-US" sz="1800" b="0" i="0" u="none" strike="noStrike" kern="0" cap="none" spc="-30"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RFP</a:t>
            </a:r>
            <a:r>
              <a:rPr kumimoji="0" lang="en-US" sz="1800" b="0" i="0" u="none" strike="noStrike" kern="0" cap="none" spc="-30"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will officially</a:t>
            </a:r>
            <a:r>
              <a:rPr kumimoji="0" lang="en-US" sz="1800" b="0" i="0" u="none" strike="noStrike" kern="0" cap="none" spc="5"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close</a:t>
            </a:r>
            <a:r>
              <a:rPr kumimoji="0" lang="en-US" sz="1800" b="0" i="0" u="none" strike="noStrike" kern="0" cap="none" spc="-20"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on</a:t>
            </a:r>
            <a:r>
              <a:rPr kumimoji="0" lang="en-US" sz="1800" b="0" i="0" u="none" strike="noStrike" kern="0" cap="none" spc="-30" normalizeH="0" baseline="0" noProof="0" dirty="0">
                <a:ln>
                  <a:noFill/>
                </a:ln>
                <a:solidFill>
                  <a:sysClr val="windowText" lastClr="000000"/>
                </a:solidFill>
                <a:effectLst/>
                <a:uLnTx/>
                <a:uFillTx/>
                <a:latin typeface="Tahoma"/>
                <a:cs typeface="Tahoma"/>
              </a:rPr>
              <a:t> </a:t>
            </a:r>
            <a:r>
              <a:rPr lang="en-US" b="1" kern="0" spc="-30" dirty="0">
                <a:solidFill>
                  <a:sysClr val="windowText" lastClr="000000"/>
                </a:solidFill>
                <a:latin typeface="Tahoma"/>
                <a:cs typeface="Tahoma"/>
              </a:rPr>
              <a:t>Thursday</a:t>
            </a:r>
            <a:r>
              <a:rPr lang="en-US" b="1" kern="0" dirty="0">
                <a:solidFill>
                  <a:sysClr val="windowText" lastClr="000000"/>
                </a:solidFill>
                <a:latin typeface="Tahoma"/>
                <a:cs typeface="Tahoma"/>
              </a:rPr>
              <a:t>, 02 April 2026</a:t>
            </a:r>
            <a:r>
              <a:rPr kumimoji="0" lang="en-US" sz="1800" b="1" i="0" u="none" strike="noStrike" kern="0" cap="none" spc="0" normalizeH="0" baseline="0" noProof="0" dirty="0">
                <a:ln>
                  <a:noFill/>
                </a:ln>
                <a:solidFill>
                  <a:sysClr val="windowText" lastClr="000000"/>
                </a:solidFill>
                <a:effectLst/>
                <a:uLnTx/>
                <a:uFillTx/>
                <a:latin typeface="Tahoma"/>
                <a:cs typeface="Tahoma"/>
              </a:rPr>
              <a:t> at 12:00pm</a:t>
            </a:r>
            <a:r>
              <a:rPr kumimoji="0" lang="en-US" sz="1800" b="1" i="0" u="none" strike="noStrike" kern="0" cap="none" spc="-15"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via</a:t>
            </a:r>
            <a:r>
              <a:rPr kumimoji="0" lang="en-US" sz="1800" b="0" i="0" u="none" strike="noStrike" kern="0" cap="none" spc="-20"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the</a:t>
            </a:r>
            <a:r>
              <a:rPr kumimoji="0" lang="en-US" sz="1800" b="0" i="0" u="none" strike="noStrike" kern="0" cap="none" spc="-35"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etender’s</a:t>
            </a:r>
            <a:r>
              <a:rPr kumimoji="0" lang="en-US" sz="1800" b="0" i="0" u="none" strike="noStrike" kern="0" cap="none" spc="-15" normalizeH="0" baseline="0" noProof="0" dirty="0">
                <a:ln>
                  <a:noFill/>
                </a:ln>
                <a:solidFill>
                  <a:sysClr val="windowText" lastClr="000000"/>
                </a:solidFill>
                <a:effectLst/>
                <a:uLnTx/>
                <a:uFillTx/>
                <a:latin typeface="Tahoma"/>
                <a:cs typeface="Tahoma"/>
              </a:rPr>
              <a:t> </a:t>
            </a:r>
            <a:r>
              <a:rPr kumimoji="0" lang="en-US" sz="1800" b="0" i="0" u="none" strike="noStrike" kern="0" cap="none" spc="-10" normalizeH="0" baseline="0" noProof="0" dirty="0">
                <a:ln>
                  <a:noFill/>
                </a:ln>
                <a:solidFill>
                  <a:sysClr val="windowText" lastClr="000000"/>
                </a:solidFill>
                <a:effectLst/>
                <a:uLnTx/>
                <a:uFillTx/>
                <a:latin typeface="Tahoma"/>
                <a:cs typeface="Tahoma"/>
              </a:rPr>
              <a:t>website</a:t>
            </a:r>
            <a:r>
              <a:rPr lang="en-US" kern="0" dirty="0">
                <a:solidFill>
                  <a:sysClr val="windowText" lastClr="000000"/>
                </a:solidFill>
                <a:latin typeface="Tahoma"/>
                <a:cs typeface="Tahoma"/>
              </a:rPr>
              <a:t> </a:t>
            </a:r>
            <a:r>
              <a:rPr kumimoji="0" lang="en-US" sz="1800" b="1" i="0" u="none" strike="noStrike" kern="0" cap="none" spc="-10" normalizeH="0" baseline="0" noProof="0" dirty="0">
                <a:ln>
                  <a:noFill/>
                </a:ln>
                <a:solidFill>
                  <a:sysClr val="windowText" lastClr="000000"/>
                </a:solidFill>
                <a:effectLst/>
                <a:uLnTx/>
                <a:uFillTx/>
                <a:latin typeface="Tahoma"/>
                <a:cs typeface="Tahoma"/>
              </a:rPr>
              <a:t>(https://esupplierportal.transnet.net/portal/)</a:t>
            </a:r>
            <a:endParaRPr kumimoji="0" lang="en-US" sz="1800" b="0" i="0" u="none" strike="noStrike" kern="0" cap="none" spc="0" normalizeH="0" baseline="0" noProof="0" dirty="0">
              <a:ln>
                <a:noFill/>
              </a:ln>
              <a:solidFill>
                <a:sysClr val="windowText" lastClr="000000"/>
              </a:solidFill>
              <a:effectLst/>
              <a:uLnTx/>
              <a:uFillTx/>
              <a:latin typeface="Tahoma"/>
              <a:cs typeface="Tahoma"/>
            </a:endParaRPr>
          </a:p>
          <a:p>
            <a:pPr marL="0" marR="0" lvl="0" indent="0" defTabSz="914400" eaLnBrk="1" fontAlgn="auto" latinLnBrk="0" hangingPunct="1">
              <a:lnSpc>
                <a:spcPct val="100000"/>
              </a:lnSpc>
              <a:spcBef>
                <a:spcPts val="50"/>
              </a:spcBef>
              <a:spcAft>
                <a:spcPts val="0"/>
              </a:spcAft>
              <a:buClrTx/>
              <a:buSzTx/>
              <a:buFontTx/>
              <a:buNone/>
              <a:tabLst/>
              <a:defRPr/>
            </a:pPr>
            <a:endParaRPr kumimoji="0" lang="en-US" sz="1750" b="0" i="0" u="none" strike="noStrike" kern="0" cap="none" spc="0" normalizeH="0" baseline="0" noProof="0" dirty="0">
              <a:ln>
                <a:noFill/>
              </a:ln>
              <a:solidFill>
                <a:sysClr val="windowText" lastClr="000000"/>
              </a:solidFill>
              <a:effectLst/>
              <a:uLnTx/>
              <a:uFillTx/>
              <a:latin typeface="Tahoma"/>
              <a:cs typeface="Tahoma"/>
            </a:endParaRPr>
          </a:p>
          <a:p>
            <a:pPr marL="375285" marR="60325" lvl="0" indent="-287020" algn="just" defTabSz="914400" eaLnBrk="1" fontAlgn="auto" latinLnBrk="0" hangingPunct="1">
              <a:lnSpc>
                <a:spcPct val="100000"/>
              </a:lnSpc>
              <a:spcBef>
                <a:spcPts val="0"/>
              </a:spcBef>
              <a:spcAft>
                <a:spcPts val="0"/>
              </a:spcAft>
              <a:buClrTx/>
              <a:buSzTx/>
              <a:buFont typeface="Wingdings"/>
              <a:buChar char=""/>
              <a:tabLst>
                <a:tab pos="375285" algn="l"/>
                <a:tab pos="375920" algn="l"/>
                <a:tab pos="4119245" algn="l"/>
              </a:tabLst>
              <a:defRPr/>
            </a:pPr>
            <a:r>
              <a:rPr kumimoji="0" lang="en-US" sz="1800" b="0" i="0" u="none" strike="noStrike" kern="0" cap="none" spc="0" normalizeH="0" baseline="0" noProof="0" dirty="0">
                <a:ln>
                  <a:noFill/>
                </a:ln>
                <a:solidFill>
                  <a:sysClr val="windowText" lastClr="000000"/>
                </a:solidFill>
                <a:effectLst/>
                <a:uLnTx/>
                <a:uFillTx/>
                <a:latin typeface="Tahoma"/>
                <a:cs typeface="Tahoma"/>
              </a:rPr>
              <a:t>Bidders should ensure that electronic bid submissions are submitted at least a day before the closing date and bidders should not wait for the last hour before the deadline to submit. This is to enable them to timeously address issues which they may encounter due to internet speed, bandwidth or the size of the number of uploads being submitted. Transnet will not be held liable for any challenges experienced by bidders as a result of their own technical challenges</a:t>
            </a:r>
            <a:r>
              <a:rPr kumimoji="0" lang="en-US" sz="1800" b="0" i="0" u="none" strike="noStrike" kern="0" cap="none" spc="-10" normalizeH="0" baseline="0" noProof="0" dirty="0">
                <a:ln>
                  <a:noFill/>
                </a:ln>
                <a:solidFill>
                  <a:sysClr val="windowText" lastClr="000000"/>
                </a:solidFill>
                <a:effectLst/>
                <a:uLnTx/>
                <a:uFillTx/>
                <a:latin typeface="Tahoma"/>
                <a:cs typeface="Tahoma"/>
              </a:rPr>
              <a:t>.</a:t>
            </a:r>
            <a:endParaRPr lang="en-US" kern="0" spc="-10" dirty="0">
              <a:solidFill>
                <a:sysClr val="windowText" lastClr="000000"/>
              </a:solidFill>
              <a:latin typeface="Tahoma"/>
              <a:cs typeface="Tahoma"/>
            </a:endParaRPr>
          </a:p>
          <a:p>
            <a:pPr marL="88265" marR="60325" lvl="0" algn="just" defTabSz="914400" eaLnBrk="1" fontAlgn="auto" latinLnBrk="0" hangingPunct="1">
              <a:lnSpc>
                <a:spcPct val="100000"/>
              </a:lnSpc>
              <a:spcBef>
                <a:spcPts val="0"/>
              </a:spcBef>
              <a:spcAft>
                <a:spcPts val="0"/>
              </a:spcAft>
              <a:buClrTx/>
              <a:buSzTx/>
              <a:tabLst>
                <a:tab pos="375285" algn="l"/>
                <a:tab pos="375920" algn="l"/>
                <a:tab pos="4119245" algn="l"/>
              </a:tabLst>
              <a:defRPr/>
            </a:pPr>
            <a:endParaRPr kumimoji="0" lang="en-US" sz="1800" b="0" i="0" u="none" strike="noStrike" kern="0" cap="none" spc="-10" normalizeH="0" baseline="0" noProof="0" dirty="0">
              <a:ln>
                <a:noFill/>
              </a:ln>
              <a:solidFill>
                <a:sysClr val="windowText" lastClr="000000"/>
              </a:solidFill>
              <a:effectLst/>
              <a:uLnTx/>
              <a:uFillTx/>
              <a:latin typeface="Tahoma"/>
              <a:cs typeface="Tahoma"/>
            </a:endParaRPr>
          </a:p>
          <a:p>
            <a:pPr marL="375285" marR="60325" lvl="0" indent="-287020" defTabSz="914400" eaLnBrk="1" fontAlgn="auto" latinLnBrk="0" hangingPunct="1">
              <a:lnSpc>
                <a:spcPct val="100000"/>
              </a:lnSpc>
              <a:spcBef>
                <a:spcPts val="0"/>
              </a:spcBef>
              <a:spcAft>
                <a:spcPts val="0"/>
              </a:spcAft>
              <a:buClrTx/>
              <a:buSzTx/>
              <a:buFont typeface="Wingdings"/>
              <a:buChar char=""/>
              <a:tabLst>
                <a:tab pos="375285" algn="l"/>
                <a:tab pos="375920" algn="l"/>
                <a:tab pos="4119245" algn="l"/>
              </a:tabLst>
              <a:defRPr/>
            </a:pPr>
            <a:r>
              <a:rPr kumimoji="0" lang="en-US" sz="1800" b="0" i="0" u="none" strike="noStrike" kern="0" cap="none" spc="-10" normalizeH="0" baseline="0" noProof="0" dirty="0">
                <a:ln>
                  <a:noFill/>
                </a:ln>
                <a:solidFill>
                  <a:sysClr val="windowText" lastClr="000000"/>
                </a:solidFill>
                <a:effectLst/>
                <a:uLnTx/>
                <a:uFillTx/>
                <a:latin typeface="Tahoma"/>
                <a:cs typeface="Tahoma"/>
              </a:rPr>
              <a:t>Should you encounter system glitches on uploading documents, kindly take a screenshot and forward it to </a:t>
            </a:r>
            <a:r>
              <a:rPr kumimoji="0" lang="en-US" sz="1800" b="0" i="0" u="none" strike="noStrike" kern="0" cap="none" spc="-10" normalizeH="0" baseline="0" noProof="0" dirty="0">
                <a:ln>
                  <a:noFill/>
                </a:ln>
                <a:solidFill>
                  <a:sysClr val="windowText" lastClr="000000"/>
                </a:solidFill>
                <a:effectLst/>
                <a:uLnTx/>
                <a:uFillTx/>
                <a:latin typeface="Tahoma"/>
                <a:cs typeface="Tahoma"/>
                <a:hlinkClick r:id="rId2"/>
              </a:rPr>
              <a:t>Mvelo.Bekwa@transnet.net</a:t>
            </a:r>
            <a:r>
              <a:rPr kumimoji="0" lang="en-US" sz="1800" b="0" i="0" u="none" strike="noStrike" kern="0" cap="none" spc="-10" normalizeH="0" baseline="0" noProof="0" dirty="0">
                <a:ln>
                  <a:noFill/>
                </a:ln>
                <a:solidFill>
                  <a:sysClr val="windowText" lastClr="000000"/>
                </a:solidFill>
                <a:effectLst/>
                <a:uLnTx/>
                <a:uFillTx/>
                <a:latin typeface="Tahoma"/>
                <a:cs typeface="Tahoma"/>
              </a:rPr>
              <a:t> timeously to allow the e-tender portal team to assist you accordingly.</a:t>
            </a:r>
          </a:p>
          <a:p>
            <a:pPr marL="0" marR="0" lvl="0" indent="0" defTabSz="914400" eaLnBrk="1" fontAlgn="auto" latinLnBrk="0" hangingPunct="1">
              <a:lnSpc>
                <a:spcPct val="100000"/>
              </a:lnSpc>
              <a:spcBef>
                <a:spcPts val="45"/>
              </a:spcBef>
              <a:spcAft>
                <a:spcPts val="0"/>
              </a:spcAft>
              <a:buClrTx/>
              <a:buSzTx/>
              <a:buFontTx/>
              <a:buNone/>
              <a:tabLst/>
              <a:defRPr/>
            </a:pPr>
            <a:endParaRPr kumimoji="0" lang="en-US" sz="1750" b="0" i="0" u="none" strike="noStrike" kern="0" cap="none" spc="0" normalizeH="0" baseline="0" noProof="0" dirty="0">
              <a:ln>
                <a:noFill/>
              </a:ln>
              <a:solidFill>
                <a:sysClr val="windowText" lastClr="000000"/>
              </a:solidFill>
              <a:effectLst/>
              <a:uLnTx/>
              <a:uFillTx/>
              <a:latin typeface="Tahoma"/>
              <a:cs typeface="Tahoma"/>
            </a:endParaRPr>
          </a:p>
          <a:p>
            <a:pPr marL="375285" marR="30480" lvl="0" indent="-287020" defTabSz="914400" eaLnBrk="1" fontAlgn="auto" latinLnBrk="0" hangingPunct="1">
              <a:lnSpc>
                <a:spcPct val="100000"/>
              </a:lnSpc>
              <a:spcBef>
                <a:spcPts val="0"/>
              </a:spcBef>
              <a:spcAft>
                <a:spcPts val="0"/>
              </a:spcAft>
              <a:buClrTx/>
              <a:buSzTx/>
              <a:buFont typeface="Wingdings"/>
              <a:buChar char=""/>
              <a:tabLst>
                <a:tab pos="375285" algn="l"/>
                <a:tab pos="375920" algn="l"/>
              </a:tabLst>
              <a:defRPr/>
            </a:pPr>
            <a:r>
              <a:rPr kumimoji="0" lang="en-US" sz="1800" b="0" i="0" u="none" strike="noStrike" kern="0" cap="none" spc="0" normalizeH="0" baseline="0" noProof="0" dirty="0">
                <a:ln>
                  <a:noFill/>
                </a:ln>
                <a:solidFill>
                  <a:sysClr val="windowText" lastClr="000000"/>
                </a:solidFill>
                <a:effectLst/>
                <a:uLnTx/>
                <a:uFillTx/>
                <a:latin typeface="Tahoma"/>
                <a:cs typeface="Tahoma"/>
              </a:rPr>
              <a:t>If</a:t>
            </a:r>
            <a:r>
              <a:rPr kumimoji="0" lang="en-US" sz="1800" b="0" i="0" u="none" strike="noStrike" kern="0" cap="none" spc="-20"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the</a:t>
            </a:r>
            <a:r>
              <a:rPr kumimoji="0" lang="en-US" sz="1800" b="0" i="0" u="none" strike="noStrike" kern="0" cap="none" spc="-20"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bidder</a:t>
            </a:r>
            <a:r>
              <a:rPr kumimoji="0" lang="en-US" sz="1800" b="0" i="0" u="none" strike="noStrike" kern="0" cap="none" spc="5"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fails to</a:t>
            </a:r>
            <a:r>
              <a:rPr kumimoji="0" lang="en-US" sz="1800" b="0" i="0" u="none" strike="noStrike" kern="0" cap="none" spc="-20"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upload documents</a:t>
            </a:r>
            <a:r>
              <a:rPr kumimoji="0" lang="en-US" sz="1800" b="0" i="0" u="none" strike="noStrike" kern="0" cap="none" spc="-40"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on</a:t>
            </a:r>
            <a:r>
              <a:rPr kumimoji="0" lang="en-US" sz="1800" b="0" i="0" u="none" strike="noStrike" kern="0" cap="none" spc="-5"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or</a:t>
            </a:r>
            <a:r>
              <a:rPr kumimoji="0" lang="en-US" sz="1800" b="0" i="0" u="none" strike="noStrike" kern="0" cap="none" spc="-15"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before the</a:t>
            </a:r>
            <a:r>
              <a:rPr kumimoji="0" lang="en-US" sz="1800" b="0" i="0" u="none" strike="noStrike" kern="0" cap="none" spc="-25"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closing</a:t>
            </a:r>
            <a:r>
              <a:rPr kumimoji="0" lang="en-US" sz="1800" b="0" i="0" u="none" strike="noStrike" kern="0" cap="none" spc="-10"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date</a:t>
            </a:r>
            <a:r>
              <a:rPr kumimoji="0" lang="en-US" sz="1800" b="0" i="0" u="none" strike="noStrike" kern="0" cap="none" spc="-5" normalizeH="0" baseline="0" noProof="0" dirty="0">
                <a:ln>
                  <a:noFill/>
                </a:ln>
                <a:solidFill>
                  <a:sysClr val="windowText" lastClr="000000"/>
                </a:solidFill>
                <a:effectLst/>
                <a:uLnTx/>
                <a:uFillTx/>
                <a:latin typeface="Tahoma"/>
                <a:cs typeface="Tahoma"/>
              </a:rPr>
              <a:t>, no</a:t>
            </a:r>
            <a:r>
              <a:rPr kumimoji="0" lang="en-US" sz="1800" b="0" i="0" u="none" strike="noStrike" kern="0" cap="none" spc="-30" normalizeH="0" baseline="0" noProof="0" dirty="0">
                <a:ln>
                  <a:noFill/>
                </a:ln>
                <a:solidFill>
                  <a:sysClr val="windowText" lastClr="000000"/>
                </a:solidFill>
                <a:effectLst/>
                <a:uLnTx/>
                <a:uFillTx/>
                <a:latin typeface="Tahoma"/>
                <a:cs typeface="Tahoma"/>
              </a:rPr>
              <a:t> </a:t>
            </a:r>
            <a:r>
              <a:rPr kumimoji="0" lang="en-US" sz="1800" b="0" i="0" u="none" strike="noStrike" kern="0" cap="none" spc="-10" normalizeH="0" baseline="0" noProof="0" dirty="0">
                <a:ln>
                  <a:noFill/>
                </a:ln>
                <a:solidFill>
                  <a:sysClr val="windowText" lastClr="000000"/>
                </a:solidFill>
                <a:effectLst/>
                <a:uLnTx/>
                <a:uFillTx/>
                <a:latin typeface="Tahoma"/>
                <a:cs typeface="Tahoma"/>
              </a:rPr>
              <a:t>alternative </a:t>
            </a:r>
            <a:r>
              <a:rPr kumimoji="0" lang="en-US" sz="1800" b="0" i="0" u="none" strike="noStrike" kern="0" cap="none" spc="0" normalizeH="0" baseline="0" noProof="0" dirty="0">
                <a:ln>
                  <a:noFill/>
                </a:ln>
                <a:solidFill>
                  <a:sysClr val="windowText" lastClr="000000"/>
                </a:solidFill>
                <a:effectLst/>
                <a:uLnTx/>
                <a:uFillTx/>
                <a:latin typeface="Tahoma"/>
                <a:cs typeface="Tahoma"/>
              </a:rPr>
              <a:t>means</a:t>
            </a:r>
            <a:r>
              <a:rPr kumimoji="0" lang="en-US" sz="1800" b="0" i="0" u="none" strike="noStrike" kern="0" cap="none" spc="-35"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(by</a:t>
            </a:r>
            <a:r>
              <a:rPr kumimoji="0" lang="en-US" sz="1800" b="0" i="0" u="none" strike="noStrike" kern="0" cap="none" spc="-5"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email,</a:t>
            </a:r>
            <a:r>
              <a:rPr kumimoji="0" lang="en-US" sz="1800" b="0" i="0" u="none" strike="noStrike" kern="0" cap="none" spc="5"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fax,</a:t>
            </a:r>
            <a:r>
              <a:rPr kumimoji="0" lang="en-US" sz="1800" b="0" i="0" u="none" strike="noStrike" kern="0" cap="none" spc="-20"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or physical</a:t>
            </a:r>
            <a:r>
              <a:rPr kumimoji="0" lang="en-US" sz="1800" b="0" i="0" u="none" strike="noStrike" kern="0" cap="none" spc="-30"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submission)</a:t>
            </a:r>
            <a:r>
              <a:rPr kumimoji="0" lang="en-US" sz="1800" b="0" i="0" u="none" strike="noStrike" kern="0" cap="none" spc="-15" normalizeH="0" baseline="0" noProof="0" dirty="0">
                <a:ln>
                  <a:noFill/>
                </a:ln>
                <a:solidFill>
                  <a:sysClr val="windowText" lastClr="000000"/>
                </a:solidFill>
                <a:effectLst/>
                <a:uLnTx/>
                <a:uFillTx/>
                <a:latin typeface="Tahoma"/>
                <a:cs typeface="Tahoma"/>
              </a:rPr>
              <a:t> </a:t>
            </a:r>
            <a:r>
              <a:rPr kumimoji="0" lang="en-US" sz="1800" b="0" i="0" u="none" strike="noStrike" kern="0" cap="none" spc="0" normalizeH="0" baseline="0" noProof="0" dirty="0">
                <a:ln>
                  <a:noFill/>
                </a:ln>
                <a:solidFill>
                  <a:sysClr val="windowText" lastClr="000000"/>
                </a:solidFill>
                <a:effectLst/>
                <a:uLnTx/>
                <a:uFillTx/>
                <a:latin typeface="Tahoma"/>
                <a:cs typeface="Tahoma"/>
              </a:rPr>
              <a:t>will</a:t>
            </a:r>
            <a:r>
              <a:rPr kumimoji="0" lang="en-US" sz="1800" b="0" i="0" u="none" strike="noStrike" kern="0" cap="none" spc="10" normalizeH="0" baseline="0" noProof="0" dirty="0">
                <a:ln>
                  <a:noFill/>
                </a:ln>
                <a:solidFill>
                  <a:sysClr val="windowText" lastClr="000000"/>
                </a:solidFill>
                <a:effectLst/>
                <a:uLnTx/>
                <a:uFillTx/>
                <a:latin typeface="Tahoma"/>
                <a:cs typeface="Tahoma"/>
              </a:rPr>
              <a:t> </a:t>
            </a:r>
            <a:r>
              <a:rPr kumimoji="0" lang="en-US" sz="1800" b="0" i="0" u="none" strike="noStrike" kern="0" cap="none" spc="-10" normalizeH="0" baseline="0" noProof="0" dirty="0">
                <a:ln>
                  <a:noFill/>
                </a:ln>
                <a:solidFill>
                  <a:sysClr val="windowText" lastClr="000000"/>
                </a:solidFill>
                <a:effectLst/>
                <a:uLnTx/>
                <a:uFillTx/>
                <a:latin typeface="Tahoma"/>
                <a:cs typeface="Tahoma"/>
              </a:rPr>
              <a:t>be accepted.</a:t>
            </a:r>
            <a:endParaRPr kumimoji="0" lang="en-US" sz="1800" b="0" i="0" u="none" strike="noStrike" kern="0" cap="none" spc="0" normalizeH="0" baseline="0" noProof="0" dirty="0">
              <a:ln>
                <a:noFill/>
              </a:ln>
              <a:solidFill>
                <a:sysClr val="windowText" lastClr="000000"/>
              </a:solidFill>
              <a:effectLst/>
              <a:uLnTx/>
              <a:uFillTx/>
              <a:latin typeface="Tahoma"/>
              <a:cs typeface="Tahoma"/>
            </a:endParaRPr>
          </a:p>
        </p:txBody>
      </p:sp>
      <p:sp>
        <p:nvSpPr>
          <p:cNvPr id="7" name="TextBox 6">
            <a:extLst>
              <a:ext uri="{FF2B5EF4-FFF2-40B4-BE49-F238E27FC236}">
                <a16:creationId xmlns:a16="http://schemas.microsoft.com/office/drawing/2014/main" id="{EBFF3FD9-67D3-F968-4BC1-681700827F5B}"/>
              </a:ext>
            </a:extLst>
          </p:cNvPr>
          <p:cNvSpPr txBox="1"/>
          <p:nvPr/>
        </p:nvSpPr>
        <p:spPr>
          <a:xfrm>
            <a:off x="504825" y="262265"/>
            <a:ext cx="6096000" cy="523220"/>
          </a:xfrm>
          <a:prstGeom prst="rect">
            <a:avLst/>
          </a:prstGeom>
          <a:noFill/>
        </p:spPr>
        <p:txBody>
          <a:bodyPr wrap="square">
            <a:spAutoFit/>
          </a:bodyPr>
          <a:lstStyle/>
          <a:p>
            <a:r>
              <a:rPr kumimoji="0" lang="en-US" sz="2800" b="1" i="0" u="none" strike="noStrike" kern="0" cap="none" spc="0" normalizeH="0" baseline="0" noProof="0" dirty="0">
                <a:ln>
                  <a:noFill/>
                </a:ln>
                <a:solidFill>
                  <a:srgbClr val="7E7E7E"/>
                </a:solidFill>
                <a:effectLst/>
                <a:uLnTx/>
                <a:uFillTx/>
                <a:latin typeface="Tahoma"/>
                <a:ea typeface="+mj-ea"/>
                <a:cs typeface="Tahoma"/>
              </a:rPr>
              <a:t>Closing</a:t>
            </a:r>
            <a:r>
              <a:rPr kumimoji="0" lang="en-US" sz="2800" b="1" i="0" u="none" strike="noStrike" kern="0" cap="none" spc="-35" normalizeH="0" baseline="0" noProof="0" dirty="0">
                <a:ln>
                  <a:noFill/>
                </a:ln>
                <a:solidFill>
                  <a:srgbClr val="7E7E7E"/>
                </a:solidFill>
                <a:effectLst/>
                <a:uLnTx/>
                <a:uFillTx/>
                <a:latin typeface="Tahoma"/>
                <a:ea typeface="+mj-ea"/>
                <a:cs typeface="Tahoma"/>
              </a:rPr>
              <a:t> </a:t>
            </a:r>
            <a:r>
              <a:rPr kumimoji="0" lang="en-US" sz="2800" b="1" i="0" u="none" strike="noStrike" kern="0" cap="none" spc="0" normalizeH="0" baseline="0" noProof="0" dirty="0">
                <a:ln>
                  <a:noFill/>
                </a:ln>
                <a:solidFill>
                  <a:srgbClr val="7E7E7E"/>
                </a:solidFill>
                <a:effectLst/>
                <a:uLnTx/>
                <a:uFillTx/>
                <a:latin typeface="Tahoma"/>
                <a:ea typeface="+mj-ea"/>
                <a:cs typeface="Tahoma"/>
              </a:rPr>
              <a:t>of</a:t>
            </a:r>
            <a:r>
              <a:rPr kumimoji="0" lang="en-US" sz="2800" b="1" i="0" u="none" strike="noStrike" kern="0" cap="none" spc="-55" normalizeH="0" baseline="0" noProof="0" dirty="0">
                <a:ln>
                  <a:noFill/>
                </a:ln>
                <a:solidFill>
                  <a:srgbClr val="7E7E7E"/>
                </a:solidFill>
                <a:effectLst/>
                <a:uLnTx/>
                <a:uFillTx/>
                <a:latin typeface="Tahoma"/>
                <a:ea typeface="+mj-ea"/>
                <a:cs typeface="Tahoma"/>
              </a:rPr>
              <a:t> </a:t>
            </a:r>
            <a:r>
              <a:rPr kumimoji="0" lang="en-US" sz="2800" b="1" i="0" u="none" strike="noStrike" kern="0" cap="none" spc="0" normalizeH="0" baseline="0" noProof="0" dirty="0">
                <a:ln>
                  <a:noFill/>
                </a:ln>
                <a:solidFill>
                  <a:srgbClr val="7E7E7E"/>
                </a:solidFill>
                <a:effectLst/>
                <a:uLnTx/>
                <a:uFillTx/>
                <a:latin typeface="Tahoma"/>
                <a:ea typeface="+mj-ea"/>
                <a:cs typeface="Tahoma"/>
              </a:rPr>
              <a:t>the</a:t>
            </a:r>
            <a:r>
              <a:rPr kumimoji="0" lang="en-US" sz="2800" b="1" i="0" u="none" strike="noStrike" kern="0" cap="none" spc="-65" normalizeH="0" baseline="0" noProof="0" dirty="0">
                <a:ln>
                  <a:noFill/>
                </a:ln>
                <a:solidFill>
                  <a:srgbClr val="7E7E7E"/>
                </a:solidFill>
                <a:effectLst/>
                <a:uLnTx/>
                <a:uFillTx/>
                <a:latin typeface="Tahoma"/>
                <a:ea typeface="+mj-ea"/>
                <a:cs typeface="Tahoma"/>
              </a:rPr>
              <a:t> </a:t>
            </a:r>
            <a:r>
              <a:rPr kumimoji="0" lang="en-US" sz="2800" b="1" i="0" u="none" strike="noStrike" kern="0" cap="none" spc="-25" normalizeH="0" baseline="0" noProof="0" dirty="0">
                <a:ln>
                  <a:noFill/>
                </a:ln>
                <a:solidFill>
                  <a:srgbClr val="7E7E7E"/>
                </a:solidFill>
                <a:effectLst/>
                <a:uLnTx/>
                <a:uFillTx/>
                <a:latin typeface="Tahoma"/>
                <a:ea typeface="+mj-ea"/>
                <a:cs typeface="Tahoma"/>
              </a:rPr>
              <a:t>RFP</a:t>
            </a:r>
            <a:endParaRPr lang="en-US" dirty="0"/>
          </a:p>
        </p:txBody>
      </p:sp>
    </p:spTree>
    <p:extLst>
      <p:ext uri="{BB962C8B-B14F-4D97-AF65-F5344CB8AC3E}">
        <p14:creationId xmlns:p14="http://schemas.microsoft.com/office/powerpoint/2010/main" val="29119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381000" y="1104901"/>
            <a:ext cx="10946509" cy="5083277"/>
          </a:xfrm>
        </p:spPr>
        <p:txBody>
          <a:bodyPr/>
          <a:lstStyle/>
          <a:p>
            <a:pPr marL="12700" marR="0" lvl="0" indent="0" algn="l" defTabSz="914400" eaLnBrk="1" fontAlgn="auto" latinLnBrk="0" hangingPunct="1">
              <a:lnSpc>
                <a:spcPct val="100000"/>
              </a:lnSpc>
              <a:spcBef>
                <a:spcPts val="100"/>
              </a:spcBef>
              <a:spcAft>
                <a:spcPts val="0"/>
              </a:spcAft>
              <a:buClrTx/>
              <a:buSzTx/>
              <a:buFontTx/>
              <a:buNone/>
              <a:tabLst/>
              <a:defRPr/>
            </a:pPr>
            <a:endParaRPr lang="en-US" sz="1700" b="1" kern="0" dirty="0">
              <a:solidFill>
                <a:sysClr val="windowText" lastClr="000000"/>
              </a:solidFill>
              <a:latin typeface="Tahoma"/>
              <a:cs typeface="Tahoma"/>
            </a:endParaRPr>
          </a:p>
          <a:p>
            <a:pPr marL="12700" marR="0" lvl="0" indent="0" algn="l" defTabSz="914400" eaLnBrk="1" fontAlgn="auto" latinLnBrk="0" hangingPunct="1">
              <a:lnSpc>
                <a:spcPct val="100000"/>
              </a:lnSpc>
              <a:spcBef>
                <a:spcPts val="100"/>
              </a:spcBef>
              <a:spcAft>
                <a:spcPts val="0"/>
              </a:spcAft>
              <a:buClrTx/>
              <a:buSzTx/>
              <a:buFontTx/>
              <a:buNone/>
              <a:tabLst/>
              <a:defRPr/>
            </a:pPr>
            <a:endParaRPr kumimoji="0" lang="en-US" sz="1700" b="1" i="0" u="none" strike="noStrike" kern="0" cap="none" spc="0" normalizeH="0" baseline="0" noProof="0" dirty="0">
              <a:ln>
                <a:noFill/>
              </a:ln>
              <a:solidFill>
                <a:sysClr val="windowText" lastClr="000000"/>
              </a:solidFill>
              <a:effectLst/>
              <a:uLnTx/>
              <a:uFillTx/>
              <a:latin typeface="Tahoma"/>
              <a:cs typeface="Tahoma"/>
            </a:endParaRPr>
          </a:p>
          <a:p>
            <a:pPr marL="12700" marR="0" lvl="0" indent="0" algn="l" defTabSz="914400" eaLnBrk="1" fontAlgn="auto" latinLnBrk="0" hangingPunct="1">
              <a:lnSpc>
                <a:spcPct val="100000"/>
              </a:lnSpc>
              <a:spcBef>
                <a:spcPts val="100"/>
              </a:spcBef>
              <a:spcAft>
                <a:spcPts val="0"/>
              </a:spcAft>
              <a:buClrTx/>
              <a:buSzTx/>
              <a:buFontTx/>
              <a:buNone/>
              <a:tabLst/>
              <a:defRPr/>
            </a:pPr>
            <a:endParaRPr lang="en-US" sz="1700" b="1" kern="0" dirty="0">
              <a:solidFill>
                <a:sysClr val="windowText" lastClr="000000"/>
              </a:solidFill>
              <a:latin typeface="Tahoma"/>
              <a:cs typeface="Tahoma"/>
            </a:endParaRPr>
          </a:p>
          <a:p>
            <a:pPr marL="12700" marR="0" lvl="0" indent="0" algn="l" defTabSz="914400" eaLnBrk="1" fontAlgn="auto" latinLnBrk="0" hangingPunct="1">
              <a:lnSpc>
                <a:spcPct val="100000"/>
              </a:lnSpc>
              <a:spcBef>
                <a:spcPts val="100"/>
              </a:spcBef>
              <a:spcAft>
                <a:spcPts val="0"/>
              </a:spcAft>
              <a:buClrTx/>
              <a:buSzTx/>
              <a:buFontTx/>
              <a:buNone/>
              <a:tabLst/>
              <a:defRPr/>
            </a:pPr>
            <a:endParaRPr kumimoji="0" lang="en-US" sz="1700" b="1" i="0" u="none" strike="noStrike" kern="0" cap="none" spc="0" normalizeH="0" baseline="0" noProof="0" dirty="0">
              <a:ln>
                <a:noFill/>
              </a:ln>
              <a:solidFill>
                <a:sysClr val="windowText" lastClr="000000"/>
              </a:solidFill>
              <a:effectLst/>
              <a:uLnTx/>
              <a:uFillTx/>
              <a:latin typeface="Tahoma"/>
              <a:cs typeface="Tahoma"/>
            </a:endParaRPr>
          </a:p>
        </p:txBody>
      </p:sp>
      <p:sp>
        <p:nvSpPr>
          <p:cNvPr id="2" name="Title 15">
            <a:extLst>
              <a:ext uri="{FF2B5EF4-FFF2-40B4-BE49-F238E27FC236}">
                <a16:creationId xmlns:a16="http://schemas.microsoft.com/office/drawing/2014/main" id="{43088342-6A22-A110-695F-D3E805FC394A}"/>
              </a:ext>
            </a:extLst>
          </p:cNvPr>
          <p:cNvSpPr txBox="1">
            <a:spLocks/>
          </p:cNvSpPr>
          <p:nvPr/>
        </p:nvSpPr>
        <p:spPr>
          <a:xfrm>
            <a:off x="641435" y="391370"/>
            <a:ext cx="9731596" cy="461665"/>
          </a:xfrm>
          <a:prstGeom prst="rect">
            <a:avLst/>
          </a:prstGeom>
        </p:spPr>
        <p:txBody>
          <a:bodyPr wrap="square">
            <a:spAutoFit/>
          </a:bodyPr>
          <a:lstStyle>
            <a:lvl1pPr algn="ctr"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l"/>
            <a:endParaRPr lang="en-US" sz="2400" dirty="0">
              <a:solidFill>
                <a:schemeClr val="bg1">
                  <a:lumMod val="50000"/>
                </a:schemeClr>
              </a:solidFill>
              <a:latin typeface="+mj-lt"/>
            </a:endParaRPr>
          </a:p>
        </p:txBody>
      </p:sp>
      <p:sp>
        <p:nvSpPr>
          <p:cNvPr id="4" name="TextBox 3">
            <a:extLst>
              <a:ext uri="{FF2B5EF4-FFF2-40B4-BE49-F238E27FC236}">
                <a16:creationId xmlns:a16="http://schemas.microsoft.com/office/drawing/2014/main" id="{F5CA2925-BFCA-3641-05F7-BBFBED8F50A5}"/>
              </a:ext>
            </a:extLst>
          </p:cNvPr>
          <p:cNvSpPr txBox="1"/>
          <p:nvPr/>
        </p:nvSpPr>
        <p:spPr>
          <a:xfrm>
            <a:off x="381000" y="1104900"/>
            <a:ext cx="9829800" cy="2587888"/>
          </a:xfrm>
          <a:prstGeom prst="rect">
            <a:avLst/>
          </a:prstGeom>
          <a:noFill/>
        </p:spPr>
        <p:txBody>
          <a:bodyPr wrap="square">
            <a:spAutoFit/>
          </a:bodyPr>
          <a:lstStyle/>
          <a:p>
            <a:pPr marL="299085" marR="0" lvl="0" indent="-287020" defTabSz="914400" eaLnBrk="1" fontAlgn="auto" latinLnBrk="0" hangingPunct="1">
              <a:lnSpc>
                <a:spcPct val="100000"/>
              </a:lnSpc>
              <a:spcBef>
                <a:spcPts val="100"/>
              </a:spcBef>
              <a:spcAft>
                <a:spcPts val="0"/>
              </a:spcAft>
              <a:buClrTx/>
              <a:buSzTx/>
              <a:buFont typeface="Arial"/>
              <a:buChar char="•"/>
              <a:tabLst>
                <a:tab pos="299085" algn="l"/>
                <a:tab pos="299720" algn="l"/>
              </a:tabLst>
              <a:defRPr/>
            </a:pPr>
            <a:r>
              <a:rPr kumimoji="0" lang="en-US" sz="1800" b="0" i="0" u="none" strike="noStrike" kern="0" cap="none" spc="0" normalizeH="0" baseline="0" noProof="0" dirty="0">
                <a:ln>
                  <a:noFill/>
                </a:ln>
                <a:solidFill>
                  <a:prstClr val="black"/>
                </a:solidFill>
                <a:effectLst/>
                <a:uLnTx/>
                <a:uFillTx/>
                <a:latin typeface="Tahoma"/>
                <a:ea typeface="+mn-ea"/>
                <a:cs typeface="Tahoma"/>
              </a:rPr>
              <a:t>TPT</a:t>
            </a:r>
            <a:r>
              <a:rPr kumimoji="0" lang="en-US" sz="1800" b="0" i="0" u="none" strike="noStrike" kern="0" cap="none" spc="-4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does</a:t>
            </a:r>
            <a:r>
              <a:rPr kumimoji="0" lang="en-US" sz="1800" b="0" i="0" u="none" strike="noStrike" kern="0" cap="none" spc="-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not</a:t>
            </a:r>
            <a:r>
              <a:rPr kumimoji="0" lang="en-US" sz="1800" b="0" i="0" u="none" strike="noStrike" kern="0" cap="none" spc="-1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bind</a:t>
            </a:r>
            <a:r>
              <a:rPr kumimoji="0" lang="en-US" sz="1800" b="0" i="0" u="none" strike="noStrike" kern="0" cap="none" spc="-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itself</a:t>
            </a:r>
            <a:r>
              <a:rPr kumimoji="0" lang="en-US" sz="1800" b="0" i="0" u="none" strike="noStrike" kern="0" cap="none" spc="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to</a:t>
            </a:r>
            <a:r>
              <a:rPr kumimoji="0" lang="en-US" sz="1800" b="0" i="0" u="none" strike="noStrike" kern="0" cap="none" spc="-1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accept</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any</a:t>
            </a:r>
            <a:r>
              <a:rPr kumimoji="0" lang="en-US" sz="1800" b="0" i="0" u="none" strike="noStrike" kern="0" cap="none" spc="-15" normalizeH="0" baseline="0" noProof="0" dirty="0">
                <a:ln>
                  <a:noFill/>
                </a:ln>
                <a:solidFill>
                  <a:prstClr val="black"/>
                </a:solidFill>
                <a:effectLst/>
                <a:uLnTx/>
                <a:uFillTx/>
                <a:latin typeface="Tahoma"/>
                <a:ea typeface="+mn-ea"/>
                <a:cs typeface="Tahoma"/>
              </a:rPr>
              <a:t> </a:t>
            </a:r>
            <a:r>
              <a:rPr kumimoji="0" lang="en-US" sz="1800" b="0" i="0" u="none" strike="noStrike" kern="0" cap="none" spc="-20" normalizeH="0" baseline="0" noProof="0" dirty="0">
                <a:ln>
                  <a:noFill/>
                </a:ln>
                <a:solidFill>
                  <a:prstClr val="black"/>
                </a:solidFill>
                <a:effectLst/>
                <a:uLnTx/>
                <a:uFillTx/>
                <a:latin typeface="Tahoma"/>
                <a:ea typeface="+mn-ea"/>
                <a:cs typeface="Tahoma"/>
              </a:rPr>
              <a:t>Bid.</a:t>
            </a:r>
          </a:p>
          <a:p>
            <a:pPr marL="0" marR="0" lvl="0" indent="0" defTabSz="914400" eaLnBrk="1" fontAlgn="auto" latinLnBrk="0" hangingPunct="1">
              <a:lnSpc>
                <a:spcPct val="100000"/>
              </a:lnSpc>
              <a:spcBef>
                <a:spcPts val="45"/>
              </a:spcBef>
              <a:spcAft>
                <a:spcPts val="0"/>
              </a:spcAft>
              <a:buClrTx/>
              <a:buSzTx/>
              <a:buFont typeface="Arial"/>
              <a:buChar char="•"/>
              <a:tabLst/>
              <a:defRPr/>
            </a:pPr>
            <a:endParaRPr kumimoji="0" lang="en-US" sz="1750" b="0" i="0" u="none" strike="noStrike" kern="0" cap="none" spc="0" normalizeH="0" baseline="0" noProof="0" dirty="0">
              <a:ln>
                <a:noFill/>
              </a:ln>
              <a:solidFill>
                <a:prstClr val="black"/>
              </a:solidFill>
              <a:effectLst/>
              <a:uLnTx/>
              <a:uFillTx/>
              <a:latin typeface="Tahoma"/>
              <a:ea typeface="+mn-ea"/>
              <a:cs typeface="Tahoma"/>
            </a:endParaRPr>
          </a:p>
          <a:p>
            <a:pPr marL="370205" marR="0" lvl="0" indent="-357505" defTabSz="914400" eaLnBrk="1" fontAlgn="auto" latinLnBrk="0" hangingPunct="1">
              <a:lnSpc>
                <a:spcPct val="100000"/>
              </a:lnSpc>
              <a:spcBef>
                <a:spcPts val="0"/>
              </a:spcBef>
              <a:spcAft>
                <a:spcPts val="0"/>
              </a:spcAft>
              <a:buClrTx/>
              <a:buSzTx/>
              <a:buFont typeface="Arial"/>
              <a:buChar char="•"/>
              <a:tabLst>
                <a:tab pos="370205" algn="l"/>
                <a:tab pos="370840" algn="l"/>
              </a:tabLst>
              <a:defRPr/>
            </a:pPr>
            <a:r>
              <a:rPr kumimoji="0" lang="en-US" sz="1800" b="0" i="0" u="none" strike="noStrike" kern="0" cap="none" spc="0" normalizeH="0" baseline="0" noProof="0" dirty="0">
                <a:ln>
                  <a:noFill/>
                </a:ln>
                <a:solidFill>
                  <a:prstClr val="black"/>
                </a:solidFill>
                <a:effectLst/>
                <a:uLnTx/>
                <a:uFillTx/>
                <a:latin typeface="Tahoma"/>
                <a:ea typeface="+mn-ea"/>
                <a:cs typeface="Tahoma"/>
              </a:rPr>
              <a:t>TPT</a:t>
            </a:r>
            <a:r>
              <a:rPr kumimoji="0" lang="en-US" sz="1800" b="0" i="0" u="none" strike="noStrike" kern="0" cap="none" spc="-3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can</a:t>
            </a:r>
            <a:r>
              <a:rPr kumimoji="0" lang="en-US" sz="1800" b="0" i="0" u="none" strike="noStrike" kern="0" cap="none" spc="-2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withdraw</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the</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RFP</a:t>
            </a:r>
            <a:r>
              <a:rPr kumimoji="0" lang="en-US" sz="1800" b="0" i="0" u="none" strike="noStrike" kern="0" cap="none" spc="-2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in</a:t>
            </a:r>
            <a:r>
              <a:rPr kumimoji="0" lang="en-US" sz="1800" b="0" i="0" u="none" strike="noStrike" kern="0" cap="none" spc="-2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whole or</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in</a:t>
            </a:r>
            <a:r>
              <a:rPr kumimoji="0" lang="en-US" sz="1800" b="0" i="0" u="none" strike="noStrike" kern="0" cap="none" spc="-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part,</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or</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award</a:t>
            </a:r>
            <a:r>
              <a:rPr kumimoji="0" lang="en-US" sz="1800" b="0" i="0" u="none" strike="noStrike" kern="0" cap="none" spc="1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the</a:t>
            </a:r>
            <a:r>
              <a:rPr kumimoji="0" lang="en-US" sz="1800" b="0" i="0" u="none" strike="noStrike" kern="0" cap="none" spc="-2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business</a:t>
            </a:r>
            <a:r>
              <a:rPr kumimoji="0" lang="en-US" sz="1800" b="0" i="0" u="none" strike="noStrike" kern="0" cap="none" spc="-4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in</a:t>
            </a:r>
            <a:r>
              <a:rPr kumimoji="0" lang="en-US" sz="1800" b="0" i="0" u="none" strike="noStrike" kern="0" cap="none" spc="-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whole</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or in</a:t>
            </a:r>
            <a:r>
              <a:rPr kumimoji="0" lang="en-US" sz="1800" b="0" i="0" u="none" strike="noStrike" kern="0" cap="none" spc="-2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part,</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or</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not</a:t>
            </a:r>
            <a:r>
              <a:rPr kumimoji="0" lang="en-US" sz="1800" b="0" i="0" u="none" strike="noStrike" kern="0" cap="none" spc="-2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at</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20" normalizeH="0" baseline="0" noProof="0" dirty="0">
                <a:ln>
                  <a:noFill/>
                </a:ln>
                <a:solidFill>
                  <a:prstClr val="black"/>
                </a:solidFill>
                <a:effectLst/>
                <a:uLnTx/>
                <a:uFillTx/>
                <a:latin typeface="Tahoma"/>
                <a:ea typeface="+mn-ea"/>
                <a:cs typeface="Tahoma"/>
              </a:rPr>
              <a:t>all.</a:t>
            </a:r>
          </a:p>
          <a:p>
            <a:pPr marL="0" marR="0" lvl="0" indent="0" defTabSz="914400" eaLnBrk="1" fontAlgn="auto" latinLnBrk="0" hangingPunct="1">
              <a:lnSpc>
                <a:spcPct val="100000"/>
              </a:lnSpc>
              <a:spcBef>
                <a:spcPts val="50"/>
              </a:spcBef>
              <a:spcAft>
                <a:spcPts val="0"/>
              </a:spcAft>
              <a:buClrTx/>
              <a:buSzTx/>
              <a:buFont typeface="Arial"/>
              <a:buChar char="•"/>
              <a:tabLst/>
              <a:defRPr/>
            </a:pPr>
            <a:endParaRPr kumimoji="0" lang="en-US" sz="1750" b="0" i="0" u="none" strike="noStrike" kern="0" cap="none" spc="0" normalizeH="0" baseline="0" noProof="0" dirty="0">
              <a:ln>
                <a:noFill/>
              </a:ln>
              <a:solidFill>
                <a:prstClr val="black"/>
              </a:solidFill>
              <a:effectLst/>
              <a:uLnTx/>
              <a:uFillTx/>
              <a:latin typeface="Tahoma"/>
              <a:ea typeface="+mn-ea"/>
              <a:cs typeface="Tahoma"/>
            </a:endParaRPr>
          </a:p>
          <a:p>
            <a:pPr marL="299085" marR="5080" lvl="0" indent="-287020" defTabSz="914400" eaLnBrk="1" fontAlgn="auto" latinLnBrk="0" hangingPunct="1">
              <a:lnSpc>
                <a:spcPct val="100000"/>
              </a:lnSpc>
              <a:spcBef>
                <a:spcPts val="0"/>
              </a:spcBef>
              <a:spcAft>
                <a:spcPts val="0"/>
              </a:spcAft>
              <a:buClrTx/>
              <a:buSzTx/>
              <a:buFont typeface="Arial"/>
              <a:buChar char="•"/>
              <a:tabLst>
                <a:tab pos="299085" algn="l"/>
                <a:tab pos="299720" algn="l"/>
              </a:tabLst>
              <a:defRPr/>
            </a:pPr>
            <a:r>
              <a:rPr kumimoji="0" lang="en-US" sz="1800" b="0" i="0" u="none" strike="noStrike" kern="0" cap="none" spc="0" normalizeH="0" baseline="0" noProof="0" dirty="0">
                <a:ln>
                  <a:noFill/>
                </a:ln>
                <a:solidFill>
                  <a:prstClr val="black"/>
                </a:solidFill>
                <a:effectLst/>
                <a:uLnTx/>
                <a:uFillTx/>
                <a:latin typeface="Tahoma"/>
                <a:ea typeface="+mn-ea"/>
                <a:cs typeface="Tahoma"/>
              </a:rPr>
              <a:t>All</a:t>
            </a:r>
            <a:r>
              <a:rPr kumimoji="0" lang="en-US" sz="1800" b="0" i="0" u="none" strike="noStrike" kern="0" cap="none" spc="-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Bidders</a:t>
            </a:r>
            <a:r>
              <a:rPr kumimoji="0" lang="en-US" sz="1800" b="0" i="0" u="none" strike="noStrike" kern="0" cap="none" spc="-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who</a:t>
            </a:r>
            <a:r>
              <a:rPr kumimoji="0" lang="en-US" sz="1800" b="0" i="0" u="none" strike="noStrike" kern="0" cap="none" spc="-1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wish</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to</a:t>
            </a:r>
            <a:r>
              <a:rPr kumimoji="0" lang="en-US" sz="1800" b="0" i="0" u="none" strike="noStrike" kern="0" cap="none" spc="-1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do</a:t>
            </a:r>
            <a:r>
              <a:rPr kumimoji="0" lang="en-US" sz="1800" b="0" i="0" u="none" strike="noStrike" kern="0" cap="none" spc="-2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business</a:t>
            </a:r>
            <a:r>
              <a:rPr kumimoji="0" lang="en-US" sz="1800" b="0" i="0" u="none" strike="noStrike" kern="0" cap="none" spc="-2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with</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20" normalizeH="0" baseline="0" noProof="0" dirty="0">
                <a:ln>
                  <a:noFill/>
                </a:ln>
                <a:solidFill>
                  <a:prstClr val="black"/>
                </a:solidFill>
                <a:effectLst/>
                <a:uLnTx/>
                <a:uFillTx/>
                <a:latin typeface="Tahoma"/>
                <a:ea typeface="+mn-ea"/>
                <a:cs typeface="Tahoma"/>
              </a:rPr>
              <a:t>Transnet</a:t>
            </a:r>
            <a:r>
              <a:rPr kumimoji="0" lang="en-US" sz="1800" b="0" i="0" u="none" strike="noStrike" kern="0" cap="none" spc="-2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must</a:t>
            </a:r>
            <a:r>
              <a:rPr kumimoji="0" lang="en-US" sz="1800" b="0" i="0" u="none" strike="noStrike" kern="0" cap="none" spc="-3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be registered</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in</a:t>
            </a:r>
            <a:r>
              <a:rPr kumimoji="0" lang="en-US" sz="1800" b="0" i="0" u="none" strike="noStrike" kern="0" cap="none" spc="-2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the</a:t>
            </a:r>
            <a:r>
              <a:rPr kumimoji="0" lang="en-US" sz="1800" b="0" i="0" u="none" strike="noStrike" kern="0" cap="none" spc="-1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Central</a:t>
            </a:r>
            <a:r>
              <a:rPr kumimoji="0" lang="en-US" sz="1800" b="0" i="0" u="none" strike="noStrike" kern="0" cap="none" spc="-1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Supplier</a:t>
            </a:r>
            <a:r>
              <a:rPr kumimoji="0" lang="en-US" sz="1800" b="0" i="0" u="none" strike="noStrike" kern="0" cap="none" spc="-10" normalizeH="0" baseline="0" noProof="0" dirty="0">
                <a:ln>
                  <a:noFill/>
                </a:ln>
                <a:solidFill>
                  <a:prstClr val="black"/>
                </a:solidFill>
                <a:effectLst/>
                <a:uLnTx/>
                <a:uFillTx/>
                <a:latin typeface="Tahoma"/>
                <a:ea typeface="+mn-ea"/>
                <a:cs typeface="Tahoma"/>
              </a:rPr>
              <a:t> Database </a:t>
            </a:r>
            <a:r>
              <a:rPr kumimoji="0" lang="en-US" sz="1800" b="0" i="0" u="none" strike="noStrike" kern="0" cap="none" spc="0" normalizeH="0" baseline="0" noProof="0" dirty="0">
                <a:ln>
                  <a:noFill/>
                </a:ln>
                <a:solidFill>
                  <a:prstClr val="black"/>
                </a:solidFill>
                <a:effectLst/>
                <a:uLnTx/>
                <a:uFillTx/>
                <a:latin typeface="Tahoma"/>
                <a:ea typeface="+mn-ea"/>
                <a:cs typeface="Tahoma"/>
              </a:rPr>
              <a:t>(CSD)</a:t>
            </a:r>
            <a:r>
              <a:rPr kumimoji="0" lang="en-US" sz="1800" b="0" i="0" u="none" strike="noStrike" kern="0" cap="none" spc="-4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which</a:t>
            </a:r>
            <a:r>
              <a:rPr kumimoji="0" lang="en-US" sz="1800" b="0" i="0" u="none" strike="noStrike" kern="0" cap="none" spc="-5"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can</a:t>
            </a:r>
            <a:r>
              <a:rPr kumimoji="0" lang="en-US" sz="1800" b="0" i="0" u="none" strike="noStrike" kern="0" cap="none" spc="-2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be</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accessed</a:t>
            </a:r>
            <a:r>
              <a:rPr kumimoji="0" lang="en-US" sz="1800" b="0" i="0" u="none" strike="noStrike" kern="0" cap="none" spc="-2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online</a:t>
            </a:r>
            <a:r>
              <a:rPr kumimoji="0" lang="en-US" sz="1800" b="0" i="0" u="none" strike="noStrike" kern="0" cap="none" spc="-10" normalizeH="0" baseline="0" noProof="0" dirty="0">
                <a:ln>
                  <a:noFill/>
                </a:ln>
                <a:solidFill>
                  <a:prstClr val="black"/>
                </a:solidFill>
                <a:effectLst/>
                <a:uLnTx/>
                <a:uFillTx/>
                <a:latin typeface="Tahoma"/>
                <a:ea typeface="+mn-ea"/>
                <a:cs typeface="Tahoma"/>
              </a:rPr>
              <a:t> </a:t>
            </a:r>
            <a:r>
              <a:rPr kumimoji="0" lang="en-US" sz="1800" b="0" i="0" u="none" strike="noStrike" kern="0" cap="none" spc="0" normalizeH="0" baseline="0" noProof="0" dirty="0">
                <a:ln>
                  <a:noFill/>
                </a:ln>
                <a:solidFill>
                  <a:prstClr val="black"/>
                </a:solidFill>
                <a:effectLst/>
                <a:uLnTx/>
                <a:uFillTx/>
                <a:latin typeface="Tahoma"/>
                <a:ea typeface="+mn-ea"/>
                <a:cs typeface="Tahoma"/>
              </a:rPr>
              <a:t>via</a:t>
            </a:r>
            <a:r>
              <a:rPr kumimoji="0" lang="en-US" sz="1800" b="0" i="0" u="none" strike="noStrike" kern="0" cap="none" spc="-5" normalizeH="0" baseline="0" noProof="0" dirty="0">
                <a:ln>
                  <a:noFill/>
                </a:ln>
                <a:solidFill>
                  <a:prstClr val="black"/>
                </a:solidFill>
                <a:effectLst/>
                <a:uLnTx/>
                <a:uFillTx/>
                <a:latin typeface="Tahoma"/>
                <a:ea typeface="+mn-ea"/>
                <a:cs typeface="Tahoma"/>
              </a:rPr>
              <a:t> </a:t>
            </a:r>
            <a:r>
              <a:rPr kumimoji="0" lang="en-US" sz="1800" b="0" i="0" u="sng" strike="noStrike" kern="0" cap="none" spc="-10" normalizeH="0" baseline="0" noProof="0" dirty="0">
                <a:ln>
                  <a:noFill/>
                </a:ln>
                <a:solidFill>
                  <a:srgbClr val="00AFEF"/>
                </a:solidFill>
                <a:effectLst/>
                <a:uLnTx/>
                <a:uFill>
                  <a:solidFill>
                    <a:srgbClr val="00AFEF"/>
                  </a:solidFill>
                </a:uFill>
                <a:latin typeface="Tahoma"/>
                <a:ea typeface="+mn-ea"/>
                <a:cs typeface="Tahoma"/>
                <a:hlinkClick r:id="rId2"/>
              </a:rPr>
              <a:t>www.csd.gov.za</a:t>
            </a:r>
          </a:p>
          <a:p>
            <a:pPr marL="0" marR="0" lvl="0" indent="0" defTabSz="914400" eaLnBrk="1" fontAlgn="auto" latinLnBrk="0" hangingPunct="1">
              <a:lnSpc>
                <a:spcPct val="100000"/>
              </a:lnSpc>
              <a:spcBef>
                <a:spcPts val="50"/>
              </a:spcBef>
              <a:spcAft>
                <a:spcPts val="0"/>
              </a:spcAft>
              <a:buClrTx/>
              <a:buSzTx/>
              <a:tabLst/>
              <a:defRPr/>
            </a:pPr>
            <a:endParaRPr kumimoji="0" lang="en-US" sz="1750" b="0" i="0" u="none" strike="noStrike" kern="0" cap="none" spc="0" normalizeH="0" baseline="0" noProof="0" dirty="0">
              <a:ln>
                <a:noFill/>
              </a:ln>
              <a:solidFill>
                <a:prstClr val="black"/>
              </a:solidFill>
              <a:effectLst/>
              <a:uLnTx/>
              <a:uFillTx/>
              <a:latin typeface="Tahoma"/>
              <a:ea typeface="+mn-ea"/>
              <a:cs typeface="Tahoma"/>
            </a:endParaRPr>
          </a:p>
          <a:p>
            <a:pPr marL="299085" marR="0" lvl="0" indent="-287020" defTabSz="914400" eaLnBrk="1" fontAlgn="auto" latinLnBrk="0" hangingPunct="1">
              <a:lnSpc>
                <a:spcPct val="100000"/>
              </a:lnSpc>
              <a:spcBef>
                <a:spcPts val="0"/>
              </a:spcBef>
              <a:spcAft>
                <a:spcPts val="0"/>
              </a:spcAft>
              <a:buClrTx/>
              <a:buSzTx/>
              <a:buFont typeface="Arial"/>
              <a:buChar char="•"/>
              <a:tabLst>
                <a:tab pos="299085" algn="l"/>
                <a:tab pos="299720" algn="l"/>
              </a:tabLst>
              <a:defRPr/>
            </a:pPr>
            <a:r>
              <a:rPr kumimoji="0" lang="en-US" sz="1800" b="0" i="0" u="none" strike="noStrike" kern="0" cap="none" spc="-20" normalizeH="0" baseline="0" noProof="0" dirty="0">
                <a:ln>
                  <a:noFill/>
                </a:ln>
                <a:solidFill>
                  <a:prstClr val="black"/>
                </a:solidFill>
                <a:effectLst/>
                <a:uLnTx/>
                <a:uFillTx/>
                <a:latin typeface="Tahoma"/>
                <a:ea typeface="+mn-ea"/>
                <a:cs typeface="Tahoma"/>
              </a:rPr>
              <a:t>Transnet</a:t>
            </a:r>
            <a:r>
              <a:rPr kumimoji="0" lang="en-US" sz="1800" b="0" i="0" u="none" strike="noStrike" kern="0" cap="none" spc="-40" normalizeH="0" baseline="0" noProof="0" dirty="0">
                <a:ln>
                  <a:noFill/>
                </a:ln>
                <a:solidFill>
                  <a:prstClr val="black"/>
                </a:solidFill>
                <a:effectLst/>
                <a:uLnTx/>
                <a:uFillTx/>
                <a:latin typeface="Tahoma"/>
                <a:ea typeface="+mn-ea"/>
                <a:cs typeface="Tahoma"/>
              </a:rPr>
              <a:t> will only pay the market related price. </a:t>
            </a:r>
            <a:endParaRPr kumimoji="0" lang="en-US" sz="1800" b="0" i="0" u="none" strike="noStrike" kern="0" cap="none" spc="-10" normalizeH="0" baseline="0" noProof="0" dirty="0">
              <a:ln>
                <a:noFill/>
              </a:ln>
              <a:solidFill>
                <a:prstClr val="black"/>
              </a:solidFill>
              <a:effectLst/>
              <a:uLnTx/>
              <a:uFillTx/>
              <a:latin typeface="Tahoma"/>
              <a:ea typeface="+mn-ea"/>
              <a:cs typeface="Tahoma"/>
            </a:endParaRPr>
          </a:p>
        </p:txBody>
      </p:sp>
      <p:sp>
        <p:nvSpPr>
          <p:cNvPr id="7" name="TextBox 6">
            <a:extLst>
              <a:ext uri="{FF2B5EF4-FFF2-40B4-BE49-F238E27FC236}">
                <a16:creationId xmlns:a16="http://schemas.microsoft.com/office/drawing/2014/main" id="{EBFF3FD9-67D3-F968-4BC1-681700827F5B}"/>
              </a:ext>
            </a:extLst>
          </p:cNvPr>
          <p:cNvSpPr txBox="1"/>
          <p:nvPr/>
        </p:nvSpPr>
        <p:spPr>
          <a:xfrm>
            <a:off x="504825" y="262265"/>
            <a:ext cx="6096000" cy="523220"/>
          </a:xfrm>
          <a:prstGeom prst="rect">
            <a:avLst/>
          </a:prstGeom>
          <a:noFill/>
        </p:spPr>
        <p:txBody>
          <a:bodyPr wrap="square">
            <a:spAutoFit/>
          </a:bodyPr>
          <a:lstStyle/>
          <a:p>
            <a:r>
              <a:rPr kumimoji="0" lang="en-US" sz="2800" b="1" i="0" u="none" strike="noStrike" kern="0" cap="none" spc="0" normalizeH="0" baseline="0" noProof="0">
                <a:ln>
                  <a:noFill/>
                </a:ln>
                <a:solidFill>
                  <a:srgbClr val="7E7E7E"/>
                </a:solidFill>
                <a:effectLst/>
                <a:uLnTx/>
                <a:uFillTx/>
                <a:latin typeface="Tahoma"/>
                <a:ea typeface="+mj-ea"/>
                <a:cs typeface="Tahoma"/>
              </a:rPr>
              <a:t>Bidders</a:t>
            </a:r>
            <a:r>
              <a:rPr kumimoji="0" lang="en-US" sz="2800" b="1" i="0" u="none" strike="noStrike" kern="0" cap="none" spc="-40" normalizeH="0" baseline="0" noProof="0">
                <a:ln>
                  <a:noFill/>
                </a:ln>
                <a:solidFill>
                  <a:srgbClr val="7E7E7E"/>
                </a:solidFill>
                <a:effectLst/>
                <a:uLnTx/>
                <a:uFillTx/>
                <a:latin typeface="Tahoma"/>
                <a:ea typeface="+mj-ea"/>
                <a:cs typeface="Tahoma"/>
              </a:rPr>
              <a:t> </a:t>
            </a:r>
            <a:r>
              <a:rPr kumimoji="0" lang="en-US" sz="2800" b="1" i="0" u="none" strike="noStrike" kern="0" cap="none" spc="0" normalizeH="0" baseline="0" noProof="0">
                <a:ln>
                  <a:noFill/>
                </a:ln>
                <a:solidFill>
                  <a:srgbClr val="7E7E7E"/>
                </a:solidFill>
                <a:effectLst/>
                <a:uLnTx/>
                <a:uFillTx/>
                <a:latin typeface="Tahoma"/>
                <a:ea typeface="+mj-ea"/>
                <a:cs typeface="Tahoma"/>
              </a:rPr>
              <a:t>to</a:t>
            </a:r>
            <a:r>
              <a:rPr kumimoji="0" lang="en-US" sz="2800" b="1" i="0" u="none" strike="noStrike" kern="0" cap="none" spc="-75" normalizeH="0" baseline="0" noProof="0">
                <a:ln>
                  <a:noFill/>
                </a:ln>
                <a:solidFill>
                  <a:srgbClr val="7E7E7E"/>
                </a:solidFill>
                <a:effectLst/>
                <a:uLnTx/>
                <a:uFillTx/>
                <a:latin typeface="Tahoma"/>
                <a:ea typeface="+mj-ea"/>
                <a:cs typeface="Tahoma"/>
              </a:rPr>
              <a:t> </a:t>
            </a:r>
            <a:r>
              <a:rPr kumimoji="0" lang="en-US" sz="2800" b="1" i="0" u="none" strike="noStrike" kern="0" cap="none" spc="0" normalizeH="0" baseline="0" noProof="0">
                <a:ln>
                  <a:noFill/>
                </a:ln>
                <a:solidFill>
                  <a:srgbClr val="7E7E7E"/>
                </a:solidFill>
                <a:effectLst/>
                <a:uLnTx/>
                <a:uFillTx/>
                <a:latin typeface="Tahoma"/>
                <a:ea typeface="+mj-ea"/>
                <a:cs typeface="Tahoma"/>
              </a:rPr>
              <a:t>note</a:t>
            </a:r>
            <a:r>
              <a:rPr kumimoji="0" lang="en-US" sz="2800" b="1" i="0" u="none" strike="noStrike" kern="0" cap="none" spc="-65" normalizeH="0" baseline="0" noProof="0">
                <a:ln>
                  <a:noFill/>
                </a:ln>
                <a:solidFill>
                  <a:srgbClr val="7E7E7E"/>
                </a:solidFill>
                <a:effectLst/>
                <a:uLnTx/>
                <a:uFillTx/>
                <a:latin typeface="Tahoma"/>
                <a:ea typeface="+mj-ea"/>
                <a:cs typeface="Tahoma"/>
              </a:rPr>
              <a:t> </a:t>
            </a:r>
            <a:r>
              <a:rPr kumimoji="0" lang="en-US" sz="2800" b="1" i="0" u="none" strike="noStrike" kern="0" cap="none" spc="0" normalizeH="0" baseline="0" noProof="0">
                <a:ln>
                  <a:noFill/>
                </a:ln>
                <a:solidFill>
                  <a:srgbClr val="7E7E7E"/>
                </a:solidFill>
                <a:effectLst/>
                <a:uLnTx/>
                <a:uFillTx/>
                <a:latin typeface="Tahoma"/>
                <a:ea typeface="+mj-ea"/>
                <a:cs typeface="Tahoma"/>
              </a:rPr>
              <a:t>the</a:t>
            </a:r>
            <a:r>
              <a:rPr kumimoji="0" lang="en-US" sz="2800" b="1" i="0" u="none" strike="noStrike" kern="0" cap="none" spc="-65" normalizeH="0" baseline="0" noProof="0">
                <a:ln>
                  <a:noFill/>
                </a:ln>
                <a:solidFill>
                  <a:srgbClr val="7E7E7E"/>
                </a:solidFill>
                <a:effectLst/>
                <a:uLnTx/>
                <a:uFillTx/>
                <a:latin typeface="Tahoma"/>
                <a:ea typeface="+mj-ea"/>
                <a:cs typeface="Tahoma"/>
              </a:rPr>
              <a:t> </a:t>
            </a:r>
            <a:r>
              <a:rPr kumimoji="0" lang="en-US" sz="2800" b="1" i="0" u="none" strike="noStrike" kern="0" cap="none" spc="-10" normalizeH="0" baseline="0" noProof="0">
                <a:ln>
                  <a:noFill/>
                </a:ln>
                <a:solidFill>
                  <a:srgbClr val="7E7E7E"/>
                </a:solidFill>
                <a:effectLst/>
                <a:uLnTx/>
                <a:uFillTx/>
                <a:latin typeface="Tahoma"/>
                <a:ea typeface="+mj-ea"/>
                <a:cs typeface="Tahoma"/>
              </a:rPr>
              <a:t>following:</a:t>
            </a:r>
            <a:endParaRPr lang="en-US" dirty="0"/>
          </a:p>
        </p:txBody>
      </p:sp>
    </p:spTree>
    <p:extLst>
      <p:ext uri="{BB962C8B-B14F-4D97-AF65-F5344CB8AC3E}">
        <p14:creationId xmlns:p14="http://schemas.microsoft.com/office/powerpoint/2010/main" val="3423123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Graphic 2">
            <a:extLst>
              <a:ext uri="{FF2B5EF4-FFF2-40B4-BE49-F238E27FC236}">
                <a16:creationId xmlns:a16="http://schemas.microsoft.com/office/drawing/2014/main" id="{1AAE0263-097E-BD53-FF21-7D7BAD027D0D}"/>
              </a:ext>
            </a:extLst>
          </p:cNvPr>
          <p:cNvSpPr/>
          <p:nvPr/>
        </p:nvSpPr>
        <p:spPr>
          <a:xfrm>
            <a:off x="8814" y="-22473"/>
            <a:ext cx="12183186" cy="6880473"/>
          </a:xfrm>
          <a:custGeom>
            <a:avLst/>
            <a:gdLst>
              <a:gd name="connsiteX0" fmla="*/ 0 w 9184957"/>
              <a:gd name="connsiteY0" fmla="*/ 0 h 5187219"/>
              <a:gd name="connsiteX1" fmla="*/ 0 w 9184957"/>
              <a:gd name="connsiteY1" fmla="*/ 5187220 h 5187219"/>
              <a:gd name="connsiteX2" fmla="*/ 9184957 w 9184957"/>
              <a:gd name="connsiteY2" fmla="*/ 5187220 h 5187219"/>
              <a:gd name="connsiteX3" fmla="*/ 9184957 w 9184957"/>
              <a:gd name="connsiteY3" fmla="*/ 0 h 5187219"/>
              <a:gd name="connsiteX4" fmla="*/ 7313962 w 9184957"/>
              <a:gd name="connsiteY4" fmla="*/ 853345 h 5187219"/>
              <a:gd name="connsiteX5" fmla="*/ 2378297 w 9184957"/>
              <a:gd name="connsiteY5" fmla="*/ 853345 h 5187219"/>
              <a:gd name="connsiteX6" fmla="*/ 2219325 w 9184957"/>
              <a:gd name="connsiteY6" fmla="*/ 1142524 h 5187219"/>
              <a:gd name="connsiteX7" fmla="*/ 1930908 w 9184957"/>
              <a:gd name="connsiteY7" fmla="*/ 1144429 h 5187219"/>
              <a:gd name="connsiteX8" fmla="*/ 1754600 w 9184957"/>
              <a:gd name="connsiteY8" fmla="*/ 853345 h 5187219"/>
              <a:gd name="connsiteX9" fmla="*/ 1089089 w 9184957"/>
              <a:gd name="connsiteY9" fmla="*/ 853345 h 5187219"/>
              <a:gd name="connsiteX10" fmla="*/ 646367 w 9184957"/>
              <a:gd name="connsiteY10" fmla="*/ 1596961 h 5187219"/>
              <a:gd name="connsiteX11" fmla="*/ 646367 w 9184957"/>
              <a:gd name="connsiteY11" fmla="*/ 2122456 h 5187219"/>
              <a:gd name="connsiteX12" fmla="*/ 923925 w 9184957"/>
              <a:gd name="connsiteY12" fmla="*/ 2553938 h 5187219"/>
              <a:gd name="connsiteX13" fmla="*/ 1338644 w 9184957"/>
              <a:gd name="connsiteY13" fmla="*/ 2553938 h 5187219"/>
              <a:gd name="connsiteX14" fmla="*/ 1400651 w 9184957"/>
              <a:gd name="connsiteY14" fmla="*/ 2446401 h 5187219"/>
              <a:gd name="connsiteX15" fmla="*/ 2143125 w 9184957"/>
              <a:gd name="connsiteY15" fmla="*/ 2446401 h 5187219"/>
              <a:gd name="connsiteX16" fmla="*/ 2249996 w 9184957"/>
              <a:gd name="connsiteY16" fmla="*/ 2637568 h 5187219"/>
              <a:gd name="connsiteX17" fmla="*/ 2249996 w 9184957"/>
              <a:gd name="connsiteY17" fmla="*/ 3031807 h 5187219"/>
              <a:gd name="connsiteX18" fmla="*/ 2390299 w 9184957"/>
              <a:gd name="connsiteY18" fmla="*/ 3276124 h 5187219"/>
              <a:gd name="connsiteX19" fmla="*/ 2389537 w 9184957"/>
              <a:gd name="connsiteY19" fmla="*/ 3535680 h 5187219"/>
              <a:gd name="connsiteX20" fmla="*/ 2625185 w 9184957"/>
              <a:gd name="connsiteY20" fmla="*/ 3964305 h 5187219"/>
              <a:gd name="connsiteX21" fmla="*/ 2625185 w 9184957"/>
              <a:gd name="connsiteY21" fmla="*/ 4296251 h 5187219"/>
              <a:gd name="connsiteX22" fmla="*/ 2847975 w 9184957"/>
              <a:gd name="connsiteY22" fmla="*/ 4558475 h 5187219"/>
              <a:gd name="connsiteX23" fmla="*/ 3111341 w 9184957"/>
              <a:gd name="connsiteY23" fmla="*/ 4560094 h 5187219"/>
              <a:gd name="connsiteX24" fmla="*/ 3248406 w 9184957"/>
              <a:gd name="connsiteY24" fmla="*/ 4332065 h 5187219"/>
              <a:gd name="connsiteX25" fmla="*/ 3248406 w 9184957"/>
              <a:gd name="connsiteY25" fmla="*/ 4113562 h 5187219"/>
              <a:gd name="connsiteX26" fmla="*/ 3634454 w 9184957"/>
              <a:gd name="connsiteY26" fmla="*/ 3508438 h 5187219"/>
              <a:gd name="connsiteX27" fmla="*/ 3634454 w 9184957"/>
              <a:gd name="connsiteY27" fmla="*/ 3102578 h 5187219"/>
              <a:gd name="connsiteX28" fmla="*/ 3858482 w 9184957"/>
              <a:gd name="connsiteY28" fmla="*/ 2749201 h 5187219"/>
              <a:gd name="connsiteX29" fmla="*/ 4080224 w 9184957"/>
              <a:gd name="connsiteY29" fmla="*/ 2751582 h 5187219"/>
              <a:gd name="connsiteX30" fmla="*/ 4357212 w 9184957"/>
              <a:gd name="connsiteY30" fmla="*/ 2267140 h 5187219"/>
              <a:gd name="connsiteX31" fmla="*/ 3769328 w 9184957"/>
              <a:gd name="connsiteY31" fmla="*/ 2267140 h 5187219"/>
              <a:gd name="connsiteX32" fmla="*/ 3541490 w 9184957"/>
              <a:gd name="connsiteY32" fmla="*/ 1875663 h 5187219"/>
              <a:gd name="connsiteX33" fmla="*/ 3541967 w 9184957"/>
              <a:gd name="connsiteY33" fmla="*/ 1558861 h 5187219"/>
              <a:gd name="connsiteX34" fmla="*/ 3233071 w 9184957"/>
              <a:gd name="connsiteY34" fmla="*/ 1132046 h 5187219"/>
              <a:gd name="connsiteX35" fmla="*/ 2543175 w 9184957"/>
              <a:gd name="connsiteY35" fmla="*/ 1132046 h 5187219"/>
              <a:gd name="connsiteX36" fmla="*/ 2358390 w 9184957"/>
              <a:gd name="connsiteY36" fmla="*/ 1469326 h 5187219"/>
              <a:gd name="connsiteX37" fmla="*/ 1789462 w 9184957"/>
              <a:gd name="connsiteY37" fmla="*/ 1469326 h 5187219"/>
              <a:gd name="connsiteX38" fmla="*/ 1586579 w 9184957"/>
              <a:gd name="connsiteY38" fmla="*/ 1122521 h 5187219"/>
              <a:gd name="connsiteX39" fmla="*/ 1223772 w 9184957"/>
              <a:gd name="connsiteY39" fmla="*/ 1122521 h 5187219"/>
              <a:gd name="connsiteX40" fmla="*/ 905637 w 9184957"/>
              <a:gd name="connsiteY40" fmla="*/ 1686211 h 5187219"/>
              <a:gd name="connsiteX41" fmla="*/ 912876 w 9184957"/>
              <a:gd name="connsiteY41" fmla="*/ 2030920 h 5187219"/>
              <a:gd name="connsiteX42" fmla="*/ 1082516 w 9184957"/>
              <a:gd name="connsiteY42" fmla="*/ 2275522 h 5187219"/>
              <a:gd name="connsiteX43" fmla="*/ 1204913 w 9184957"/>
              <a:gd name="connsiteY43" fmla="*/ 2275522 h 5187219"/>
              <a:gd name="connsiteX44" fmla="*/ 1308259 w 9184957"/>
              <a:gd name="connsiteY44" fmla="*/ 2140553 h 5187219"/>
              <a:gd name="connsiteX45" fmla="*/ 2273141 w 9184957"/>
              <a:gd name="connsiteY45" fmla="*/ 2140553 h 5187219"/>
              <a:gd name="connsiteX46" fmla="*/ 2515172 w 9184957"/>
              <a:gd name="connsiteY46" fmla="*/ 2581370 h 5187219"/>
              <a:gd name="connsiteX47" fmla="*/ 2515172 w 9184957"/>
              <a:gd name="connsiteY47" fmla="*/ 2986087 h 5187219"/>
              <a:gd name="connsiteX48" fmla="*/ 2655856 w 9184957"/>
              <a:gd name="connsiteY48" fmla="*/ 3227546 h 5187219"/>
              <a:gd name="connsiteX49" fmla="*/ 2655856 w 9184957"/>
              <a:gd name="connsiteY49" fmla="*/ 3474053 h 5187219"/>
              <a:gd name="connsiteX50" fmla="*/ 2908364 w 9184957"/>
              <a:gd name="connsiteY50" fmla="*/ 3896487 h 5187219"/>
              <a:gd name="connsiteX51" fmla="*/ 2908364 w 9184957"/>
              <a:gd name="connsiteY51" fmla="*/ 4147566 h 5187219"/>
              <a:gd name="connsiteX52" fmla="*/ 2978182 w 9184957"/>
              <a:gd name="connsiteY52" fmla="*/ 4238530 h 5187219"/>
              <a:gd name="connsiteX53" fmla="*/ 3007995 w 9184957"/>
              <a:gd name="connsiteY53" fmla="*/ 4189285 h 5187219"/>
              <a:gd name="connsiteX54" fmla="*/ 3007995 w 9184957"/>
              <a:gd name="connsiteY54" fmla="*/ 4002786 h 5187219"/>
              <a:gd name="connsiteX55" fmla="*/ 3367088 w 9184957"/>
              <a:gd name="connsiteY55" fmla="*/ 3428143 h 5187219"/>
              <a:gd name="connsiteX56" fmla="*/ 3370136 w 9184957"/>
              <a:gd name="connsiteY56" fmla="*/ 2983325 h 5187219"/>
              <a:gd name="connsiteX57" fmla="*/ 3644360 w 9184957"/>
              <a:gd name="connsiteY57" fmla="*/ 2522791 h 5187219"/>
              <a:gd name="connsiteX58" fmla="*/ 3933254 w 9184957"/>
              <a:gd name="connsiteY58" fmla="*/ 2521744 h 5187219"/>
              <a:gd name="connsiteX59" fmla="*/ 3948017 w 9184957"/>
              <a:gd name="connsiteY59" fmla="*/ 2496883 h 5187219"/>
              <a:gd name="connsiteX60" fmla="*/ 3623691 w 9184957"/>
              <a:gd name="connsiteY60" fmla="*/ 2495645 h 5187219"/>
              <a:gd name="connsiteX61" fmla="*/ 3280791 w 9184957"/>
              <a:gd name="connsiteY61" fmla="*/ 1932908 h 5187219"/>
              <a:gd name="connsiteX62" fmla="*/ 3291364 w 9184957"/>
              <a:gd name="connsiteY62" fmla="*/ 1650492 h 5187219"/>
              <a:gd name="connsiteX63" fmla="*/ 3120676 w 9184957"/>
              <a:gd name="connsiteY63" fmla="*/ 1399889 h 5187219"/>
              <a:gd name="connsiteX64" fmla="*/ 2690432 w 9184957"/>
              <a:gd name="connsiteY64" fmla="*/ 1397603 h 5187219"/>
              <a:gd name="connsiteX65" fmla="*/ 2502408 w 9184957"/>
              <a:gd name="connsiteY65" fmla="*/ 1727358 h 5187219"/>
              <a:gd name="connsiteX66" fmla="*/ 1621060 w 9184957"/>
              <a:gd name="connsiteY66" fmla="*/ 1727358 h 5187219"/>
              <a:gd name="connsiteX67" fmla="*/ 1451229 w 9184957"/>
              <a:gd name="connsiteY67" fmla="*/ 1410843 h 5187219"/>
              <a:gd name="connsiteX68" fmla="*/ 1390650 w 9184957"/>
              <a:gd name="connsiteY68" fmla="*/ 1410843 h 5187219"/>
              <a:gd name="connsiteX69" fmla="*/ 1192149 w 9184957"/>
              <a:gd name="connsiteY69" fmla="*/ 1788128 h 5187219"/>
              <a:gd name="connsiteX70" fmla="*/ 1193292 w 9184957"/>
              <a:gd name="connsiteY70" fmla="*/ 1845278 h 5187219"/>
              <a:gd name="connsiteX71" fmla="*/ 2688717 w 9184957"/>
              <a:gd name="connsiteY71" fmla="*/ 1846135 h 5187219"/>
              <a:gd name="connsiteX72" fmla="*/ 2839688 w 9184957"/>
              <a:gd name="connsiteY72" fmla="*/ 1550003 h 5187219"/>
              <a:gd name="connsiteX73" fmla="*/ 3044190 w 9184957"/>
              <a:gd name="connsiteY73" fmla="*/ 1550003 h 5187219"/>
              <a:gd name="connsiteX74" fmla="*/ 3173254 w 9184957"/>
              <a:gd name="connsiteY74" fmla="*/ 1720120 h 5187219"/>
              <a:gd name="connsiteX75" fmla="*/ 3173254 w 9184957"/>
              <a:gd name="connsiteY75" fmla="*/ 2044922 h 5187219"/>
              <a:gd name="connsiteX76" fmla="*/ 3491865 w 9184957"/>
              <a:gd name="connsiteY76" fmla="*/ 2578703 h 5187219"/>
              <a:gd name="connsiteX77" fmla="*/ 3251740 w 9184957"/>
              <a:gd name="connsiteY77" fmla="*/ 2938939 h 5187219"/>
              <a:gd name="connsiteX78" fmla="*/ 3246025 w 9184957"/>
              <a:gd name="connsiteY78" fmla="*/ 3409188 h 5187219"/>
              <a:gd name="connsiteX79" fmla="*/ 2984754 w 9184957"/>
              <a:gd name="connsiteY79" fmla="*/ 3802570 h 5187219"/>
              <a:gd name="connsiteX80" fmla="*/ 2746629 w 9184957"/>
              <a:gd name="connsiteY80" fmla="*/ 3403187 h 5187219"/>
              <a:gd name="connsiteX81" fmla="*/ 2746629 w 9184957"/>
              <a:gd name="connsiteY81" fmla="*/ 3118866 h 5187219"/>
              <a:gd name="connsiteX82" fmla="*/ 2642712 w 9184957"/>
              <a:gd name="connsiteY82" fmla="*/ 2948654 h 5187219"/>
              <a:gd name="connsiteX83" fmla="*/ 2642712 w 9184957"/>
              <a:gd name="connsiteY83" fmla="*/ 2548604 h 5187219"/>
              <a:gd name="connsiteX84" fmla="*/ 2397443 w 9184957"/>
              <a:gd name="connsiteY84" fmla="*/ 2133219 h 5187219"/>
              <a:gd name="connsiteX85" fmla="*/ 2899791 w 9184957"/>
              <a:gd name="connsiteY85" fmla="*/ 2133219 h 5187219"/>
              <a:gd name="connsiteX86" fmla="*/ 3168015 w 9184957"/>
              <a:gd name="connsiteY86" fmla="*/ 2554986 h 5187219"/>
              <a:gd name="connsiteX87" fmla="*/ 3011138 w 9184957"/>
              <a:gd name="connsiteY87" fmla="*/ 2791968 h 5187219"/>
              <a:gd name="connsiteX88" fmla="*/ 3011138 w 9184957"/>
              <a:gd name="connsiteY88" fmla="*/ 2837021 h 5187219"/>
              <a:gd name="connsiteX89" fmla="*/ 2849213 w 9184957"/>
              <a:gd name="connsiteY89" fmla="*/ 2837021 h 5187219"/>
              <a:gd name="connsiteX90" fmla="*/ 2849213 w 9184957"/>
              <a:gd name="connsiteY90" fmla="*/ 2743200 h 5187219"/>
              <a:gd name="connsiteX91" fmla="*/ 2975039 w 9184957"/>
              <a:gd name="connsiteY91" fmla="*/ 2552700 h 5187219"/>
              <a:gd name="connsiteX92" fmla="*/ 2810923 w 9184957"/>
              <a:gd name="connsiteY92" fmla="*/ 2294668 h 5187219"/>
              <a:gd name="connsiteX93" fmla="*/ 2681288 w 9184957"/>
              <a:gd name="connsiteY93" fmla="*/ 2294668 h 5187219"/>
              <a:gd name="connsiteX94" fmla="*/ 2805113 w 9184957"/>
              <a:gd name="connsiteY94" fmla="*/ 2504218 h 5187219"/>
              <a:gd name="connsiteX95" fmla="*/ 2805113 w 9184957"/>
              <a:gd name="connsiteY95" fmla="*/ 2903410 h 5187219"/>
              <a:gd name="connsiteX96" fmla="*/ 2909030 w 9184957"/>
              <a:gd name="connsiteY96" fmla="*/ 3073622 h 5187219"/>
              <a:gd name="connsiteX97" fmla="*/ 2909030 w 9184957"/>
              <a:gd name="connsiteY97" fmla="*/ 3359372 h 5187219"/>
              <a:gd name="connsiteX98" fmla="*/ 2992470 w 9184957"/>
              <a:gd name="connsiteY98" fmla="*/ 3499485 h 5187219"/>
              <a:gd name="connsiteX99" fmla="*/ 3084671 w 9184957"/>
              <a:gd name="connsiteY99" fmla="*/ 3359753 h 5187219"/>
              <a:gd name="connsiteX100" fmla="*/ 3090482 w 9184957"/>
              <a:gd name="connsiteY100" fmla="*/ 2889313 h 5187219"/>
              <a:gd name="connsiteX101" fmla="*/ 3300508 w 9184957"/>
              <a:gd name="connsiteY101" fmla="*/ 2574322 h 5187219"/>
              <a:gd name="connsiteX102" fmla="*/ 3011329 w 9184957"/>
              <a:gd name="connsiteY102" fmla="*/ 2089308 h 5187219"/>
              <a:gd name="connsiteX103" fmla="*/ 3011329 w 9184957"/>
              <a:gd name="connsiteY103" fmla="*/ 1774317 h 5187219"/>
              <a:gd name="connsiteX104" fmla="*/ 2963704 w 9184957"/>
              <a:gd name="connsiteY104" fmla="*/ 1711642 h 5187219"/>
              <a:gd name="connsiteX105" fmla="*/ 2938748 w 9184957"/>
              <a:gd name="connsiteY105" fmla="*/ 1711642 h 5187219"/>
              <a:gd name="connsiteX106" fmla="*/ 2787396 w 9184957"/>
              <a:gd name="connsiteY106" fmla="*/ 2008251 h 5187219"/>
              <a:gd name="connsiteX107" fmla="*/ 1243489 w 9184957"/>
              <a:gd name="connsiteY107" fmla="*/ 2007203 h 5187219"/>
              <a:gd name="connsiteX108" fmla="*/ 1170908 w 9184957"/>
              <a:gd name="connsiteY108" fmla="*/ 2068544 h 5187219"/>
              <a:gd name="connsiteX109" fmla="*/ 1086993 w 9184957"/>
              <a:gd name="connsiteY109" fmla="*/ 2069973 h 5187219"/>
              <a:gd name="connsiteX110" fmla="*/ 1034606 w 9184957"/>
              <a:gd name="connsiteY110" fmla="*/ 2000631 h 5187219"/>
              <a:gd name="connsiteX111" fmla="*/ 1029367 w 9184957"/>
              <a:gd name="connsiteY111" fmla="*/ 1750028 h 5187219"/>
              <a:gd name="connsiteX112" fmla="*/ 1293400 w 9184957"/>
              <a:gd name="connsiteY112" fmla="*/ 1249299 h 5187219"/>
              <a:gd name="connsiteX113" fmla="*/ 1548194 w 9184957"/>
              <a:gd name="connsiteY113" fmla="*/ 1249299 h 5187219"/>
              <a:gd name="connsiteX114" fmla="*/ 1717929 w 9184957"/>
              <a:gd name="connsiteY114" fmla="*/ 1565815 h 5187219"/>
              <a:gd name="connsiteX115" fmla="*/ 2408301 w 9184957"/>
              <a:gd name="connsiteY115" fmla="*/ 1565815 h 5187219"/>
              <a:gd name="connsiteX116" fmla="*/ 2596706 w 9184957"/>
              <a:gd name="connsiteY116" fmla="*/ 1235488 h 5187219"/>
              <a:gd name="connsiteX117" fmla="*/ 3206306 w 9184957"/>
              <a:gd name="connsiteY117" fmla="*/ 1238821 h 5187219"/>
              <a:gd name="connsiteX118" fmla="*/ 3454908 w 9184957"/>
              <a:gd name="connsiteY118" fmla="*/ 1603724 h 5187219"/>
              <a:gd name="connsiteX119" fmla="*/ 3444145 w 9184957"/>
              <a:gd name="connsiteY119" fmla="*/ 1890617 h 5187219"/>
              <a:gd name="connsiteX120" fmla="*/ 3714750 w 9184957"/>
              <a:gd name="connsiteY120" fmla="*/ 2334101 h 5187219"/>
              <a:gd name="connsiteX121" fmla="*/ 4231672 w 9184957"/>
              <a:gd name="connsiteY121" fmla="*/ 2336006 h 5187219"/>
              <a:gd name="connsiteX122" fmla="*/ 4025741 w 9184957"/>
              <a:gd name="connsiteY122" fmla="*/ 2683478 h 5187219"/>
              <a:gd name="connsiteX123" fmla="*/ 3736562 w 9184957"/>
              <a:gd name="connsiteY123" fmla="*/ 2684621 h 5187219"/>
              <a:gd name="connsiteX124" fmla="*/ 3531775 w 9184957"/>
              <a:gd name="connsiteY124" fmla="*/ 3028569 h 5187219"/>
              <a:gd name="connsiteX125" fmla="*/ 3528727 w 9184957"/>
              <a:gd name="connsiteY125" fmla="*/ 3475291 h 5187219"/>
              <a:gd name="connsiteX126" fmla="*/ 3169920 w 9184957"/>
              <a:gd name="connsiteY126" fmla="*/ 4049268 h 5187219"/>
              <a:gd name="connsiteX127" fmla="*/ 3169920 w 9184957"/>
              <a:gd name="connsiteY127" fmla="*/ 4234148 h 5187219"/>
              <a:gd name="connsiteX128" fmla="*/ 3056763 w 9184957"/>
              <a:gd name="connsiteY128" fmla="*/ 4421124 h 5187219"/>
              <a:gd name="connsiteX129" fmla="*/ 2914650 w 9184957"/>
              <a:gd name="connsiteY129" fmla="*/ 4421124 h 5187219"/>
              <a:gd name="connsiteX130" fmla="*/ 2746724 w 9184957"/>
              <a:gd name="connsiteY130" fmla="*/ 4202049 h 5187219"/>
              <a:gd name="connsiteX131" fmla="*/ 2746724 w 9184957"/>
              <a:gd name="connsiteY131" fmla="*/ 3940778 h 5187219"/>
              <a:gd name="connsiteX132" fmla="*/ 2494217 w 9184957"/>
              <a:gd name="connsiteY132" fmla="*/ 3518440 h 5187219"/>
              <a:gd name="connsiteX133" fmla="*/ 2494217 w 9184957"/>
              <a:gd name="connsiteY133" fmla="*/ 3271361 h 5187219"/>
              <a:gd name="connsiteX134" fmla="*/ 2353532 w 9184957"/>
              <a:gd name="connsiteY134" fmla="*/ 3029902 h 5187219"/>
              <a:gd name="connsiteX135" fmla="*/ 2353532 w 9184957"/>
              <a:gd name="connsiteY135" fmla="*/ 2622994 h 5187219"/>
              <a:gd name="connsiteX136" fmla="*/ 2177320 w 9184957"/>
              <a:gd name="connsiteY136" fmla="*/ 2302478 h 5187219"/>
              <a:gd name="connsiteX137" fmla="*/ 1388269 w 9184957"/>
              <a:gd name="connsiteY137" fmla="*/ 2302478 h 5187219"/>
              <a:gd name="connsiteX138" fmla="*/ 1284827 w 9184957"/>
              <a:gd name="connsiteY138" fmla="*/ 2437733 h 5187219"/>
              <a:gd name="connsiteX139" fmla="*/ 997744 w 9184957"/>
              <a:gd name="connsiteY139" fmla="*/ 2437733 h 5187219"/>
              <a:gd name="connsiteX140" fmla="*/ 752475 w 9184957"/>
              <a:gd name="connsiteY140" fmla="*/ 2083403 h 5187219"/>
              <a:gd name="connsiteX141" fmla="*/ 742950 w 9184957"/>
              <a:gd name="connsiteY141" fmla="*/ 1645253 h 5187219"/>
              <a:gd name="connsiteX142" fmla="*/ 1129475 w 9184957"/>
              <a:gd name="connsiteY142" fmla="*/ 960501 h 5187219"/>
              <a:gd name="connsiteX143" fmla="*/ 1679639 w 9184957"/>
              <a:gd name="connsiteY143" fmla="*/ 960501 h 5187219"/>
              <a:gd name="connsiteX144" fmla="*/ 1882521 w 9184957"/>
              <a:gd name="connsiteY144" fmla="*/ 1307306 h 5187219"/>
              <a:gd name="connsiteX145" fmla="*/ 2262569 w 9184957"/>
              <a:gd name="connsiteY145" fmla="*/ 1307306 h 5187219"/>
              <a:gd name="connsiteX146" fmla="*/ 2447354 w 9184957"/>
              <a:gd name="connsiteY146" fmla="*/ 970026 h 5187219"/>
              <a:gd name="connsiteX147" fmla="*/ 3316034 w 9184957"/>
              <a:gd name="connsiteY147" fmla="*/ 970026 h 5187219"/>
              <a:gd name="connsiteX148" fmla="*/ 3704082 w 9184957"/>
              <a:gd name="connsiteY148" fmla="*/ 1506474 h 5187219"/>
              <a:gd name="connsiteX149" fmla="*/ 3704082 w 9184957"/>
              <a:gd name="connsiteY149" fmla="*/ 1831943 h 5187219"/>
              <a:gd name="connsiteX150" fmla="*/ 3863054 w 9184957"/>
              <a:gd name="connsiteY150" fmla="*/ 2105120 h 5187219"/>
              <a:gd name="connsiteX151" fmla="*/ 4637056 w 9184957"/>
              <a:gd name="connsiteY151" fmla="*/ 2105120 h 5187219"/>
              <a:gd name="connsiteX152" fmla="*/ 4174331 w 9184957"/>
              <a:gd name="connsiteY152" fmla="*/ 2914745 h 5187219"/>
              <a:gd name="connsiteX153" fmla="*/ 3947160 w 9184957"/>
              <a:gd name="connsiteY153" fmla="*/ 2912078 h 5187219"/>
              <a:gd name="connsiteX154" fmla="*/ 3796570 w 9184957"/>
              <a:gd name="connsiteY154" fmla="*/ 3150203 h 5187219"/>
              <a:gd name="connsiteX155" fmla="*/ 3796570 w 9184957"/>
              <a:gd name="connsiteY155" fmla="*/ 3555968 h 5187219"/>
              <a:gd name="connsiteX156" fmla="*/ 3410522 w 9184957"/>
              <a:gd name="connsiteY156" fmla="*/ 4160806 h 5187219"/>
              <a:gd name="connsiteX157" fmla="*/ 3410522 w 9184957"/>
              <a:gd name="connsiteY157" fmla="*/ 4377023 h 5187219"/>
              <a:gd name="connsiteX158" fmla="*/ 3202781 w 9184957"/>
              <a:gd name="connsiteY158" fmla="*/ 4722590 h 5187219"/>
              <a:gd name="connsiteX159" fmla="*/ 2772823 w 9184957"/>
              <a:gd name="connsiteY159" fmla="*/ 4719923 h 5187219"/>
              <a:gd name="connsiteX160" fmla="*/ 2463070 w 9184957"/>
              <a:gd name="connsiteY160" fmla="*/ 4355306 h 5187219"/>
              <a:gd name="connsiteX161" fmla="*/ 2463070 w 9184957"/>
              <a:gd name="connsiteY161" fmla="*/ 4005548 h 5187219"/>
              <a:gd name="connsiteX162" fmla="*/ 2227326 w 9184957"/>
              <a:gd name="connsiteY162" fmla="*/ 3576923 h 5187219"/>
              <a:gd name="connsiteX163" fmla="*/ 2228088 w 9184957"/>
              <a:gd name="connsiteY163" fmla="*/ 3318986 h 5187219"/>
              <a:gd name="connsiteX164" fmla="*/ 2087880 w 9184957"/>
              <a:gd name="connsiteY164" fmla="*/ 3074956 h 5187219"/>
              <a:gd name="connsiteX165" fmla="*/ 2087880 w 9184957"/>
              <a:gd name="connsiteY165" fmla="*/ 2679668 h 5187219"/>
              <a:gd name="connsiteX166" fmla="*/ 2047970 w 9184957"/>
              <a:gd name="connsiteY166" fmla="*/ 2608231 h 5187219"/>
              <a:gd name="connsiteX167" fmla="*/ 1494282 w 9184957"/>
              <a:gd name="connsiteY167" fmla="*/ 2608231 h 5187219"/>
              <a:gd name="connsiteX168" fmla="*/ 1432179 w 9184957"/>
              <a:gd name="connsiteY168" fmla="*/ 2715768 h 5187219"/>
              <a:gd name="connsiteX169" fmla="*/ 835724 w 9184957"/>
              <a:gd name="connsiteY169" fmla="*/ 2715768 h 5187219"/>
              <a:gd name="connsiteX170" fmla="*/ 484442 w 9184957"/>
              <a:gd name="connsiteY170" fmla="*/ 2170081 h 5187219"/>
              <a:gd name="connsiteX171" fmla="*/ 484442 w 9184957"/>
              <a:gd name="connsiteY171" fmla="*/ 1552384 h 5187219"/>
              <a:gd name="connsiteX172" fmla="*/ 997077 w 9184957"/>
              <a:gd name="connsiteY172" fmla="*/ 691420 h 5187219"/>
              <a:gd name="connsiteX173" fmla="*/ 1845850 w 9184957"/>
              <a:gd name="connsiteY173" fmla="*/ 691420 h 5187219"/>
              <a:gd name="connsiteX174" fmla="*/ 2021967 w 9184957"/>
              <a:gd name="connsiteY174" fmla="*/ 981837 h 5187219"/>
              <a:gd name="connsiteX175" fmla="*/ 2123408 w 9184957"/>
              <a:gd name="connsiteY175" fmla="*/ 981170 h 5187219"/>
              <a:gd name="connsiteX176" fmla="*/ 2282476 w 9184957"/>
              <a:gd name="connsiteY176" fmla="*/ 691420 h 5187219"/>
              <a:gd name="connsiteX177" fmla="*/ 7313962 w 9184957"/>
              <a:gd name="connsiteY177" fmla="*/ 691420 h 518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9184957" h="5187219">
                <a:moveTo>
                  <a:pt x="0" y="0"/>
                </a:moveTo>
                <a:lnTo>
                  <a:pt x="0" y="5187220"/>
                </a:lnTo>
                <a:lnTo>
                  <a:pt x="9184957" y="5187220"/>
                </a:lnTo>
                <a:lnTo>
                  <a:pt x="9184957" y="0"/>
                </a:lnTo>
                <a:close/>
                <a:moveTo>
                  <a:pt x="7313962" y="853345"/>
                </a:moveTo>
                <a:lnTo>
                  <a:pt x="2378297" y="853345"/>
                </a:lnTo>
                <a:lnTo>
                  <a:pt x="2219325" y="1142524"/>
                </a:lnTo>
                <a:lnTo>
                  <a:pt x="1930908" y="1144429"/>
                </a:lnTo>
                <a:lnTo>
                  <a:pt x="1754600" y="853345"/>
                </a:lnTo>
                <a:lnTo>
                  <a:pt x="1089089" y="853345"/>
                </a:lnTo>
                <a:lnTo>
                  <a:pt x="646367" y="1596961"/>
                </a:lnTo>
                <a:lnTo>
                  <a:pt x="646367" y="2122456"/>
                </a:lnTo>
                <a:lnTo>
                  <a:pt x="923925" y="2553938"/>
                </a:lnTo>
                <a:lnTo>
                  <a:pt x="1338644" y="2553938"/>
                </a:lnTo>
                <a:lnTo>
                  <a:pt x="1400651" y="2446401"/>
                </a:lnTo>
                <a:lnTo>
                  <a:pt x="2143125" y="2446401"/>
                </a:lnTo>
                <a:lnTo>
                  <a:pt x="2249996" y="2637568"/>
                </a:lnTo>
                <a:lnTo>
                  <a:pt x="2249996" y="3031807"/>
                </a:lnTo>
                <a:lnTo>
                  <a:pt x="2390299" y="3276124"/>
                </a:lnTo>
                <a:lnTo>
                  <a:pt x="2389537" y="3535680"/>
                </a:lnTo>
                <a:lnTo>
                  <a:pt x="2625185" y="3964305"/>
                </a:lnTo>
                <a:lnTo>
                  <a:pt x="2625185" y="4296251"/>
                </a:lnTo>
                <a:lnTo>
                  <a:pt x="2847975" y="4558475"/>
                </a:lnTo>
                <a:lnTo>
                  <a:pt x="3111341" y="4560094"/>
                </a:lnTo>
                <a:lnTo>
                  <a:pt x="3248406" y="4332065"/>
                </a:lnTo>
                <a:lnTo>
                  <a:pt x="3248406" y="4113562"/>
                </a:lnTo>
                <a:lnTo>
                  <a:pt x="3634454" y="3508438"/>
                </a:lnTo>
                <a:lnTo>
                  <a:pt x="3634454" y="3102578"/>
                </a:lnTo>
                <a:lnTo>
                  <a:pt x="3858482" y="2749201"/>
                </a:lnTo>
                <a:lnTo>
                  <a:pt x="4080224" y="2751582"/>
                </a:lnTo>
                <a:lnTo>
                  <a:pt x="4357212" y="2267140"/>
                </a:lnTo>
                <a:lnTo>
                  <a:pt x="3769328" y="2267140"/>
                </a:lnTo>
                <a:lnTo>
                  <a:pt x="3541490" y="1875663"/>
                </a:lnTo>
                <a:lnTo>
                  <a:pt x="3541967" y="1558861"/>
                </a:lnTo>
                <a:lnTo>
                  <a:pt x="3233071" y="1132046"/>
                </a:lnTo>
                <a:lnTo>
                  <a:pt x="2543175" y="1132046"/>
                </a:lnTo>
                <a:lnTo>
                  <a:pt x="2358390" y="1469326"/>
                </a:lnTo>
                <a:lnTo>
                  <a:pt x="1789462" y="1469326"/>
                </a:lnTo>
                <a:lnTo>
                  <a:pt x="1586579" y="1122521"/>
                </a:lnTo>
                <a:lnTo>
                  <a:pt x="1223772" y="1122521"/>
                </a:lnTo>
                <a:lnTo>
                  <a:pt x="905637" y="1686211"/>
                </a:lnTo>
                <a:lnTo>
                  <a:pt x="912876" y="2030920"/>
                </a:lnTo>
                <a:lnTo>
                  <a:pt x="1082516" y="2275522"/>
                </a:lnTo>
                <a:lnTo>
                  <a:pt x="1204913" y="2275522"/>
                </a:lnTo>
                <a:lnTo>
                  <a:pt x="1308259" y="2140553"/>
                </a:lnTo>
                <a:lnTo>
                  <a:pt x="2273141" y="2140553"/>
                </a:lnTo>
                <a:lnTo>
                  <a:pt x="2515172" y="2581370"/>
                </a:lnTo>
                <a:lnTo>
                  <a:pt x="2515172" y="2986087"/>
                </a:lnTo>
                <a:lnTo>
                  <a:pt x="2655856" y="3227546"/>
                </a:lnTo>
                <a:lnTo>
                  <a:pt x="2655856" y="3474053"/>
                </a:lnTo>
                <a:lnTo>
                  <a:pt x="2908364" y="3896487"/>
                </a:lnTo>
                <a:lnTo>
                  <a:pt x="2908364" y="4147566"/>
                </a:lnTo>
                <a:lnTo>
                  <a:pt x="2978182" y="4238530"/>
                </a:lnTo>
                <a:lnTo>
                  <a:pt x="3007995" y="4189285"/>
                </a:lnTo>
                <a:lnTo>
                  <a:pt x="3007995" y="4002786"/>
                </a:lnTo>
                <a:lnTo>
                  <a:pt x="3367088" y="3428143"/>
                </a:lnTo>
                <a:lnTo>
                  <a:pt x="3370136" y="2983325"/>
                </a:lnTo>
                <a:lnTo>
                  <a:pt x="3644360" y="2522791"/>
                </a:lnTo>
                <a:lnTo>
                  <a:pt x="3933254" y="2521744"/>
                </a:lnTo>
                <a:lnTo>
                  <a:pt x="3948017" y="2496883"/>
                </a:lnTo>
                <a:lnTo>
                  <a:pt x="3623691" y="2495645"/>
                </a:lnTo>
                <a:lnTo>
                  <a:pt x="3280791" y="1932908"/>
                </a:lnTo>
                <a:lnTo>
                  <a:pt x="3291364" y="1650492"/>
                </a:lnTo>
                <a:lnTo>
                  <a:pt x="3120676" y="1399889"/>
                </a:lnTo>
                <a:lnTo>
                  <a:pt x="2690432" y="1397603"/>
                </a:lnTo>
                <a:lnTo>
                  <a:pt x="2502408" y="1727358"/>
                </a:lnTo>
                <a:lnTo>
                  <a:pt x="1621060" y="1727358"/>
                </a:lnTo>
                <a:lnTo>
                  <a:pt x="1451229" y="1410843"/>
                </a:lnTo>
                <a:lnTo>
                  <a:pt x="1390650" y="1410843"/>
                </a:lnTo>
                <a:lnTo>
                  <a:pt x="1192149" y="1788128"/>
                </a:lnTo>
                <a:lnTo>
                  <a:pt x="1193292" y="1845278"/>
                </a:lnTo>
                <a:lnTo>
                  <a:pt x="2688717" y="1846135"/>
                </a:lnTo>
                <a:lnTo>
                  <a:pt x="2839688" y="1550003"/>
                </a:lnTo>
                <a:lnTo>
                  <a:pt x="3044190" y="1550003"/>
                </a:lnTo>
                <a:lnTo>
                  <a:pt x="3173254" y="1720120"/>
                </a:lnTo>
                <a:lnTo>
                  <a:pt x="3173254" y="2044922"/>
                </a:lnTo>
                <a:lnTo>
                  <a:pt x="3491865" y="2578703"/>
                </a:lnTo>
                <a:lnTo>
                  <a:pt x="3251740" y="2938939"/>
                </a:lnTo>
                <a:lnTo>
                  <a:pt x="3246025" y="3409188"/>
                </a:lnTo>
                <a:lnTo>
                  <a:pt x="2984754" y="3802570"/>
                </a:lnTo>
                <a:lnTo>
                  <a:pt x="2746629" y="3403187"/>
                </a:lnTo>
                <a:lnTo>
                  <a:pt x="2746629" y="3118866"/>
                </a:lnTo>
                <a:lnTo>
                  <a:pt x="2642712" y="2948654"/>
                </a:lnTo>
                <a:lnTo>
                  <a:pt x="2642712" y="2548604"/>
                </a:lnTo>
                <a:lnTo>
                  <a:pt x="2397443" y="2133219"/>
                </a:lnTo>
                <a:lnTo>
                  <a:pt x="2899791" y="2133219"/>
                </a:lnTo>
                <a:lnTo>
                  <a:pt x="3168015" y="2554986"/>
                </a:lnTo>
                <a:lnTo>
                  <a:pt x="3011138" y="2791968"/>
                </a:lnTo>
                <a:lnTo>
                  <a:pt x="3011138" y="2837021"/>
                </a:lnTo>
                <a:lnTo>
                  <a:pt x="2849213" y="2837021"/>
                </a:lnTo>
                <a:lnTo>
                  <a:pt x="2849213" y="2743200"/>
                </a:lnTo>
                <a:lnTo>
                  <a:pt x="2975039" y="2552700"/>
                </a:lnTo>
                <a:lnTo>
                  <a:pt x="2810923" y="2294668"/>
                </a:lnTo>
                <a:lnTo>
                  <a:pt x="2681288" y="2294668"/>
                </a:lnTo>
                <a:lnTo>
                  <a:pt x="2805113" y="2504218"/>
                </a:lnTo>
                <a:lnTo>
                  <a:pt x="2805113" y="2903410"/>
                </a:lnTo>
                <a:lnTo>
                  <a:pt x="2909030" y="3073622"/>
                </a:lnTo>
                <a:lnTo>
                  <a:pt x="2909030" y="3359372"/>
                </a:lnTo>
                <a:lnTo>
                  <a:pt x="2992470" y="3499485"/>
                </a:lnTo>
                <a:lnTo>
                  <a:pt x="3084671" y="3359753"/>
                </a:lnTo>
                <a:lnTo>
                  <a:pt x="3090482" y="2889313"/>
                </a:lnTo>
                <a:lnTo>
                  <a:pt x="3300508" y="2574322"/>
                </a:lnTo>
                <a:lnTo>
                  <a:pt x="3011329" y="2089308"/>
                </a:lnTo>
                <a:lnTo>
                  <a:pt x="3011329" y="1774317"/>
                </a:lnTo>
                <a:lnTo>
                  <a:pt x="2963704" y="1711642"/>
                </a:lnTo>
                <a:lnTo>
                  <a:pt x="2938748" y="1711642"/>
                </a:lnTo>
                <a:lnTo>
                  <a:pt x="2787396" y="2008251"/>
                </a:lnTo>
                <a:lnTo>
                  <a:pt x="1243489" y="2007203"/>
                </a:lnTo>
                <a:lnTo>
                  <a:pt x="1170908" y="2068544"/>
                </a:lnTo>
                <a:lnTo>
                  <a:pt x="1086993" y="2069973"/>
                </a:lnTo>
                <a:lnTo>
                  <a:pt x="1034606" y="2000631"/>
                </a:lnTo>
                <a:lnTo>
                  <a:pt x="1029367" y="1750028"/>
                </a:lnTo>
                <a:lnTo>
                  <a:pt x="1293400" y="1249299"/>
                </a:lnTo>
                <a:lnTo>
                  <a:pt x="1548194" y="1249299"/>
                </a:lnTo>
                <a:lnTo>
                  <a:pt x="1717929" y="1565815"/>
                </a:lnTo>
                <a:lnTo>
                  <a:pt x="2408301" y="1565815"/>
                </a:lnTo>
                <a:lnTo>
                  <a:pt x="2596706" y="1235488"/>
                </a:lnTo>
                <a:lnTo>
                  <a:pt x="3206306" y="1238821"/>
                </a:lnTo>
                <a:lnTo>
                  <a:pt x="3454908" y="1603724"/>
                </a:lnTo>
                <a:lnTo>
                  <a:pt x="3444145" y="1890617"/>
                </a:lnTo>
                <a:lnTo>
                  <a:pt x="3714750" y="2334101"/>
                </a:lnTo>
                <a:lnTo>
                  <a:pt x="4231672" y="2336006"/>
                </a:lnTo>
                <a:lnTo>
                  <a:pt x="4025741" y="2683478"/>
                </a:lnTo>
                <a:lnTo>
                  <a:pt x="3736562" y="2684621"/>
                </a:lnTo>
                <a:lnTo>
                  <a:pt x="3531775" y="3028569"/>
                </a:lnTo>
                <a:lnTo>
                  <a:pt x="3528727" y="3475291"/>
                </a:lnTo>
                <a:lnTo>
                  <a:pt x="3169920" y="4049268"/>
                </a:lnTo>
                <a:lnTo>
                  <a:pt x="3169920" y="4234148"/>
                </a:lnTo>
                <a:lnTo>
                  <a:pt x="3056763" y="4421124"/>
                </a:lnTo>
                <a:lnTo>
                  <a:pt x="2914650" y="4421124"/>
                </a:lnTo>
                <a:lnTo>
                  <a:pt x="2746724" y="4202049"/>
                </a:lnTo>
                <a:lnTo>
                  <a:pt x="2746724" y="3940778"/>
                </a:lnTo>
                <a:lnTo>
                  <a:pt x="2494217" y="3518440"/>
                </a:lnTo>
                <a:lnTo>
                  <a:pt x="2494217" y="3271361"/>
                </a:lnTo>
                <a:lnTo>
                  <a:pt x="2353532" y="3029902"/>
                </a:lnTo>
                <a:lnTo>
                  <a:pt x="2353532" y="2622994"/>
                </a:lnTo>
                <a:lnTo>
                  <a:pt x="2177320" y="2302478"/>
                </a:lnTo>
                <a:lnTo>
                  <a:pt x="1388269" y="2302478"/>
                </a:lnTo>
                <a:lnTo>
                  <a:pt x="1284827" y="2437733"/>
                </a:lnTo>
                <a:lnTo>
                  <a:pt x="997744" y="2437733"/>
                </a:lnTo>
                <a:lnTo>
                  <a:pt x="752475" y="2083403"/>
                </a:lnTo>
                <a:lnTo>
                  <a:pt x="742950" y="1645253"/>
                </a:lnTo>
                <a:lnTo>
                  <a:pt x="1129475" y="960501"/>
                </a:lnTo>
                <a:lnTo>
                  <a:pt x="1679639" y="960501"/>
                </a:lnTo>
                <a:lnTo>
                  <a:pt x="1882521" y="1307306"/>
                </a:lnTo>
                <a:lnTo>
                  <a:pt x="2262569" y="1307306"/>
                </a:lnTo>
                <a:lnTo>
                  <a:pt x="2447354" y="970026"/>
                </a:lnTo>
                <a:lnTo>
                  <a:pt x="3316034" y="970026"/>
                </a:lnTo>
                <a:lnTo>
                  <a:pt x="3704082" y="1506474"/>
                </a:lnTo>
                <a:lnTo>
                  <a:pt x="3704082" y="1831943"/>
                </a:lnTo>
                <a:lnTo>
                  <a:pt x="3863054" y="2105120"/>
                </a:lnTo>
                <a:lnTo>
                  <a:pt x="4637056" y="2105120"/>
                </a:lnTo>
                <a:lnTo>
                  <a:pt x="4174331" y="2914745"/>
                </a:lnTo>
                <a:lnTo>
                  <a:pt x="3947160" y="2912078"/>
                </a:lnTo>
                <a:lnTo>
                  <a:pt x="3796570" y="3150203"/>
                </a:lnTo>
                <a:lnTo>
                  <a:pt x="3796570" y="3555968"/>
                </a:lnTo>
                <a:lnTo>
                  <a:pt x="3410522" y="4160806"/>
                </a:lnTo>
                <a:lnTo>
                  <a:pt x="3410522" y="4377023"/>
                </a:lnTo>
                <a:lnTo>
                  <a:pt x="3202781" y="4722590"/>
                </a:lnTo>
                <a:lnTo>
                  <a:pt x="2772823" y="4719923"/>
                </a:lnTo>
                <a:lnTo>
                  <a:pt x="2463070" y="4355306"/>
                </a:lnTo>
                <a:lnTo>
                  <a:pt x="2463070" y="4005548"/>
                </a:lnTo>
                <a:lnTo>
                  <a:pt x="2227326" y="3576923"/>
                </a:lnTo>
                <a:lnTo>
                  <a:pt x="2228088" y="3318986"/>
                </a:lnTo>
                <a:lnTo>
                  <a:pt x="2087880" y="3074956"/>
                </a:lnTo>
                <a:lnTo>
                  <a:pt x="2087880" y="2679668"/>
                </a:lnTo>
                <a:lnTo>
                  <a:pt x="2047970" y="2608231"/>
                </a:lnTo>
                <a:lnTo>
                  <a:pt x="1494282" y="2608231"/>
                </a:lnTo>
                <a:lnTo>
                  <a:pt x="1432179" y="2715768"/>
                </a:lnTo>
                <a:lnTo>
                  <a:pt x="835724" y="2715768"/>
                </a:lnTo>
                <a:lnTo>
                  <a:pt x="484442" y="2170081"/>
                </a:lnTo>
                <a:lnTo>
                  <a:pt x="484442" y="1552384"/>
                </a:lnTo>
                <a:lnTo>
                  <a:pt x="997077" y="691420"/>
                </a:lnTo>
                <a:lnTo>
                  <a:pt x="1845850" y="691420"/>
                </a:lnTo>
                <a:lnTo>
                  <a:pt x="2021967" y="981837"/>
                </a:lnTo>
                <a:lnTo>
                  <a:pt x="2123408" y="981170"/>
                </a:lnTo>
                <a:lnTo>
                  <a:pt x="2282476" y="691420"/>
                </a:lnTo>
                <a:lnTo>
                  <a:pt x="7313962" y="691420"/>
                </a:lnTo>
                <a:close/>
              </a:path>
            </a:pathLst>
          </a:custGeom>
          <a:solidFill>
            <a:schemeClr val="tx1">
              <a:alpha val="59499"/>
            </a:schemeClr>
          </a:solidFill>
          <a:ln w="9525" cap="flat">
            <a:noFill/>
            <a:prstDash val="solid"/>
            <a:miter/>
          </a:ln>
        </p:spPr>
        <p:txBody>
          <a:bodyPr rtlCol="0" anchor="ctr"/>
          <a:lstStyle/>
          <a:p>
            <a:endParaRPr lang="en-US" dirty="0"/>
          </a:p>
        </p:txBody>
      </p:sp>
      <p:sp>
        <p:nvSpPr>
          <p:cNvPr id="169" name="Title 520">
            <a:extLst>
              <a:ext uri="{FF2B5EF4-FFF2-40B4-BE49-F238E27FC236}">
                <a16:creationId xmlns:a16="http://schemas.microsoft.com/office/drawing/2014/main" id="{5B4F7F9B-D2FA-5CC1-9CAE-52E03FB090E2}"/>
              </a:ext>
            </a:extLst>
          </p:cNvPr>
          <p:cNvSpPr>
            <a:spLocks noGrp="1"/>
          </p:cNvSpPr>
          <p:nvPr>
            <p:ph type="title"/>
          </p:nvPr>
        </p:nvSpPr>
        <p:spPr>
          <a:xfrm>
            <a:off x="5342519" y="1214078"/>
            <a:ext cx="4363624" cy="830997"/>
          </a:xfrm>
        </p:spPr>
        <p:txBody>
          <a:bodyPr/>
          <a:lstStyle/>
          <a:p>
            <a:pPr algn="r"/>
            <a:r>
              <a:rPr lang="en-US" sz="4800" dirty="0">
                <a:solidFill>
                  <a:schemeClr val="bg1"/>
                </a:solidFill>
              </a:rPr>
              <a:t>Thank you</a:t>
            </a:r>
            <a:endParaRPr lang="en-US" sz="4800" dirty="0"/>
          </a:p>
        </p:txBody>
      </p:sp>
      <p:grpSp>
        <p:nvGrpSpPr>
          <p:cNvPr id="170" name="Group 169">
            <a:extLst>
              <a:ext uri="{FF2B5EF4-FFF2-40B4-BE49-F238E27FC236}">
                <a16:creationId xmlns:a16="http://schemas.microsoft.com/office/drawing/2014/main" id="{186CB910-7EB6-DA28-6C7E-C2A393051A75}"/>
              </a:ext>
            </a:extLst>
          </p:cNvPr>
          <p:cNvGrpSpPr/>
          <p:nvPr/>
        </p:nvGrpSpPr>
        <p:grpSpPr>
          <a:xfrm>
            <a:off x="10366157" y="571622"/>
            <a:ext cx="1394705" cy="948396"/>
            <a:chOff x="10366157" y="302263"/>
            <a:chExt cx="1394705" cy="948396"/>
          </a:xfrm>
        </p:grpSpPr>
        <p:sp>
          <p:nvSpPr>
            <p:cNvPr id="171" name="object 28">
              <a:extLst>
                <a:ext uri="{FF2B5EF4-FFF2-40B4-BE49-F238E27FC236}">
                  <a16:creationId xmlns:a16="http://schemas.microsoft.com/office/drawing/2014/main" id="{C4275BAE-D3F8-2B1B-5B74-B57C95E8A424}"/>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2" name="object 29">
              <a:extLst>
                <a:ext uri="{FF2B5EF4-FFF2-40B4-BE49-F238E27FC236}">
                  <a16:creationId xmlns:a16="http://schemas.microsoft.com/office/drawing/2014/main" id="{89ABC2F3-BE30-EAB2-AC94-08EC471D47ED}"/>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173" name="object 30">
              <a:extLst>
                <a:ext uri="{FF2B5EF4-FFF2-40B4-BE49-F238E27FC236}">
                  <a16:creationId xmlns:a16="http://schemas.microsoft.com/office/drawing/2014/main" id="{47796B55-483E-551F-F4E8-62C119887CCA}"/>
                </a:ext>
              </a:extLst>
            </p:cNvPr>
            <p:cNvGrpSpPr/>
            <p:nvPr/>
          </p:nvGrpSpPr>
          <p:grpSpPr>
            <a:xfrm>
              <a:off x="10674915" y="302263"/>
              <a:ext cx="1085947" cy="122368"/>
              <a:chOff x="-1" y="-1"/>
              <a:chExt cx="1085945" cy="122366"/>
            </a:xfrm>
          </p:grpSpPr>
          <p:sp>
            <p:nvSpPr>
              <p:cNvPr id="174" name="Shape">
                <a:extLst>
                  <a:ext uri="{FF2B5EF4-FFF2-40B4-BE49-F238E27FC236}">
                    <a16:creationId xmlns:a16="http://schemas.microsoft.com/office/drawing/2014/main" id="{366D1129-9C0A-EEDF-B00E-73BF8B73B2CC}"/>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5" name="Shape">
                <a:extLst>
                  <a:ext uri="{FF2B5EF4-FFF2-40B4-BE49-F238E27FC236}">
                    <a16:creationId xmlns:a16="http://schemas.microsoft.com/office/drawing/2014/main" id="{AEBD4148-9FFD-8C63-B6B7-40C63E6382A2}"/>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6" name="Shape">
                <a:extLst>
                  <a:ext uri="{FF2B5EF4-FFF2-40B4-BE49-F238E27FC236}">
                    <a16:creationId xmlns:a16="http://schemas.microsoft.com/office/drawing/2014/main" id="{5D340E34-4B98-B39A-0427-7DAF81556734}"/>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7" name="Shape">
                <a:extLst>
                  <a:ext uri="{FF2B5EF4-FFF2-40B4-BE49-F238E27FC236}">
                    <a16:creationId xmlns:a16="http://schemas.microsoft.com/office/drawing/2014/main" id="{D49EFE32-4989-6E0F-077E-1621CC1CF63E}"/>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8" name="Shape">
                <a:extLst>
                  <a:ext uri="{FF2B5EF4-FFF2-40B4-BE49-F238E27FC236}">
                    <a16:creationId xmlns:a16="http://schemas.microsoft.com/office/drawing/2014/main" id="{6650A60D-6476-C84B-08D3-B37EDB2F695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9" name="Shape">
                <a:extLst>
                  <a:ext uri="{FF2B5EF4-FFF2-40B4-BE49-F238E27FC236}">
                    <a16:creationId xmlns:a16="http://schemas.microsoft.com/office/drawing/2014/main" id="{1E154D22-53C0-EA63-1655-A1FF7D6544BE}"/>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0" name="Shape">
                <a:extLst>
                  <a:ext uri="{FF2B5EF4-FFF2-40B4-BE49-F238E27FC236}">
                    <a16:creationId xmlns:a16="http://schemas.microsoft.com/office/drawing/2014/main" id="{3453F9CF-22AD-6A75-55D2-CB224D3F4757}"/>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1" name="Shape">
                <a:extLst>
                  <a:ext uri="{FF2B5EF4-FFF2-40B4-BE49-F238E27FC236}">
                    <a16:creationId xmlns:a16="http://schemas.microsoft.com/office/drawing/2014/main" id="{01473887-0E14-7E3E-8D9C-4DFBE4DF213C}"/>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2" name="Shape">
                <a:extLst>
                  <a:ext uri="{FF2B5EF4-FFF2-40B4-BE49-F238E27FC236}">
                    <a16:creationId xmlns:a16="http://schemas.microsoft.com/office/drawing/2014/main" id="{674A7423-39E8-4EF4-A9FB-75AF935F1C4F}"/>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3" name="Shape">
                <a:extLst>
                  <a:ext uri="{FF2B5EF4-FFF2-40B4-BE49-F238E27FC236}">
                    <a16:creationId xmlns:a16="http://schemas.microsoft.com/office/drawing/2014/main" id="{71AB49AC-44E5-185C-A43E-EE1E78ECD536}"/>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4" name="Shape">
                <a:extLst>
                  <a:ext uri="{FF2B5EF4-FFF2-40B4-BE49-F238E27FC236}">
                    <a16:creationId xmlns:a16="http://schemas.microsoft.com/office/drawing/2014/main" id="{3708BE2F-C28B-351D-65E9-E4754DEB6D19}"/>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5" name="Rectangle">
                <a:extLst>
                  <a:ext uri="{FF2B5EF4-FFF2-40B4-BE49-F238E27FC236}">
                    <a16:creationId xmlns:a16="http://schemas.microsoft.com/office/drawing/2014/main" id="{27F7D522-F49A-5DB4-C86B-3BF660B21E82}"/>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6" name="Rectangle">
                <a:extLst>
                  <a:ext uri="{FF2B5EF4-FFF2-40B4-BE49-F238E27FC236}">
                    <a16:creationId xmlns:a16="http://schemas.microsoft.com/office/drawing/2014/main" id="{10679318-F1CF-7ED8-8124-084F830834E3}"/>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7" name="Shape">
                <a:extLst>
                  <a:ext uri="{FF2B5EF4-FFF2-40B4-BE49-F238E27FC236}">
                    <a16:creationId xmlns:a16="http://schemas.microsoft.com/office/drawing/2014/main" id="{963FF9CE-FC4B-D96E-5C71-988F250D7AB4}"/>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8" name="Shape">
                <a:extLst>
                  <a:ext uri="{FF2B5EF4-FFF2-40B4-BE49-F238E27FC236}">
                    <a16:creationId xmlns:a16="http://schemas.microsoft.com/office/drawing/2014/main" id="{C2C5E71D-B444-4595-8E80-CE961926456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9" name="Shape">
                <a:extLst>
                  <a:ext uri="{FF2B5EF4-FFF2-40B4-BE49-F238E27FC236}">
                    <a16:creationId xmlns:a16="http://schemas.microsoft.com/office/drawing/2014/main" id="{F7F75ED6-885C-5C05-E5A9-029BEF963CA1}"/>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90" name="Rectangle">
                <a:extLst>
                  <a:ext uri="{FF2B5EF4-FFF2-40B4-BE49-F238E27FC236}">
                    <a16:creationId xmlns:a16="http://schemas.microsoft.com/office/drawing/2014/main" id="{E740D3ED-185F-386B-76BA-255A047797F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grpSp>
    </p:spTree>
    <p:extLst>
      <p:ext uri="{BB962C8B-B14F-4D97-AF65-F5344CB8AC3E}">
        <p14:creationId xmlns:p14="http://schemas.microsoft.com/office/powerpoint/2010/main" val="42505485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TEMPLATE MASTER">
  <a:themeElements>
    <a:clrScheme name="Transnet">
      <a:dk1>
        <a:srgbClr val="000000"/>
      </a:dk1>
      <a:lt1>
        <a:sysClr val="window" lastClr="FFFFFF"/>
      </a:lt1>
      <a:dk2>
        <a:srgbClr val="69614E"/>
      </a:dk2>
      <a:lt2>
        <a:srgbClr val="C2BBAD"/>
      </a:lt2>
      <a:accent1>
        <a:srgbClr val="A1A250"/>
      </a:accent1>
      <a:accent2>
        <a:srgbClr val="6F90A7"/>
      </a:accent2>
      <a:accent3>
        <a:srgbClr val="84B5BD"/>
      </a:accent3>
      <a:accent4>
        <a:srgbClr val="C7B400"/>
      </a:accent4>
      <a:accent5>
        <a:srgbClr val="E42313"/>
      </a:accent5>
      <a:accent6>
        <a:srgbClr val="95C11F"/>
      </a:accent6>
      <a:hlink>
        <a:srgbClr val="00B0F0"/>
      </a:hlink>
      <a:folHlink>
        <a:srgbClr val="7030A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12700">
          <a:solidFill>
            <a:schemeClr val="tx1"/>
          </a:solidFill>
        </a:ln>
      </a:spPr>
      <a:bodyPr wrap="square" lIns="36000" tIns="36000" rIns="36000" bIns="36000" rtlCol="0" anchor="ctr"/>
      <a:lstStyle>
        <a:defPPr algn="ctr">
          <a:lnSpc>
            <a:spcPct val="110000"/>
          </a:lnSpc>
          <a:spcBef>
            <a:spcPts val="92"/>
          </a:spcBef>
          <a:spcAft>
            <a:spcPts val="92"/>
          </a:spcAft>
          <a:defRPr sz="923"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C345FC18277864DB7E837C4B6B456E0" ma:contentTypeVersion="16" ma:contentTypeDescription="Create a new document." ma:contentTypeScope="" ma:versionID="41679f5958159f3a445e0b06b66b61e3">
  <xsd:schema xmlns:xsd="http://www.w3.org/2001/XMLSchema" xmlns:xs="http://www.w3.org/2001/XMLSchema" xmlns:p="http://schemas.microsoft.com/office/2006/metadata/properties" xmlns:ns2="85cbe607-9ae0-4d12-8a29-cada72e15ef4" xmlns:ns3="44c25235-c876-4f6b-bb72-6c2354834594" targetNamespace="http://schemas.microsoft.com/office/2006/metadata/properties" ma:root="true" ma:fieldsID="be4bede1b225dbf47367a767b26db2b4" ns2:_="" ns3:_="">
    <xsd:import namespace="85cbe607-9ae0-4d12-8a29-cada72e15ef4"/>
    <xsd:import namespace="44c25235-c876-4f6b-bb72-6c23548345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be607-9ae0-4d12-8a29-cada72e15e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0d3a02f-48ce-4ca0-977e-7dcfa0419a1b"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c25235-c876-4f6b-bb72-6c23548345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049bf15-8a12-4b94-8127-fe530b2a3145}" ma:internalName="TaxCatchAll" ma:showField="CatchAllData" ma:web="44c25235-c876-4f6b-bb72-6c235483459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5cbe607-9ae0-4d12-8a29-cada72e15ef4">
      <Terms xmlns="http://schemas.microsoft.com/office/infopath/2007/PartnerControls"/>
    </lcf76f155ced4ddcb4097134ff3c332f>
    <TaxCatchAll xmlns="44c25235-c876-4f6b-bb72-6c2354834594" xsi:nil="true"/>
  </documentManagement>
</p:properties>
</file>

<file path=customXml/itemProps1.xml><?xml version="1.0" encoding="utf-8"?>
<ds:datastoreItem xmlns:ds="http://schemas.openxmlformats.org/officeDocument/2006/customXml" ds:itemID="{C8E53A0D-FF07-4C70-A30E-133F516FC611}">
  <ds:schemaRefs>
    <ds:schemaRef ds:uri="http://schemas.microsoft.com/sharepoint/v3/contenttype/forms"/>
  </ds:schemaRefs>
</ds:datastoreItem>
</file>

<file path=customXml/itemProps2.xml><?xml version="1.0" encoding="utf-8"?>
<ds:datastoreItem xmlns:ds="http://schemas.openxmlformats.org/officeDocument/2006/customXml" ds:itemID="{8735679D-D21C-4EF2-8D32-B20B42996AFF}">
  <ds:schemaRefs>
    <ds:schemaRef ds:uri="44c25235-c876-4f6b-bb72-6c2354834594"/>
    <ds:schemaRef ds:uri="85cbe607-9ae0-4d12-8a29-cada72e15e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64AA3A9-A820-4959-AB84-868C8A0F9BD7}">
  <ds:schemaRefs>
    <ds:schemaRef ds:uri="http://purl.org/dc/dcmitype/"/>
    <ds:schemaRef ds:uri="http://purl.org/dc/terms/"/>
    <ds:schemaRef ds:uri="http://schemas.microsoft.com/office/2006/metadata/properties"/>
    <ds:schemaRef ds:uri="http://schemas.microsoft.com/office/2006/documentManagement/types"/>
    <ds:schemaRef ds:uri="http://purl.org/dc/elements/1.1/"/>
    <ds:schemaRef ds:uri="http://www.w3.org/XML/1998/namespace"/>
    <ds:schemaRef ds:uri="44c25235-c876-4f6b-bb72-6c2354834594"/>
    <ds:schemaRef ds:uri="http://schemas.microsoft.com/office/infopath/2007/PartnerControls"/>
    <ds:schemaRef ds:uri="http://schemas.openxmlformats.org/package/2006/metadata/core-properties"/>
    <ds:schemaRef ds:uri="85cbe607-9ae0-4d12-8a29-cada72e15ef4"/>
  </ds:schemaRefs>
</ds:datastoreItem>
</file>

<file path=docMetadata/LabelInfo.xml><?xml version="1.0" encoding="utf-8"?>
<clbl:labelList xmlns:clbl="http://schemas.microsoft.com/office/2020/mipLabelMetadata">
  <clbl:label id="{58cf86ee-526f-4536-9daf-d1ee8064d50e}" enabled="1" method="Standard" siteId="{a1a39996-f913-4016-a58a-361c60dec580}" removed="0"/>
</clbl:labelList>
</file>

<file path=docProps/app.xml><?xml version="1.0" encoding="utf-8"?>
<Properties xmlns="http://schemas.openxmlformats.org/officeDocument/2006/extended-properties" xmlns:vt="http://schemas.openxmlformats.org/officeDocument/2006/docPropsVTypes">
  <Template/>
  <TotalTime>3202</TotalTime>
  <Words>1812</Words>
  <Application>Microsoft Office PowerPoint</Application>
  <PresentationFormat>Widescreen</PresentationFormat>
  <Paragraphs>165</Paragraphs>
  <Slides>20</Slides>
  <Notes>3</Notes>
  <HiddenSlides>0</HiddenSlides>
  <MMClips>0</MMClips>
  <ScaleCrop>false</ScaleCrop>
  <HeadingPairs>
    <vt:vector size="8" baseType="variant">
      <vt:variant>
        <vt:lpstr>Fonts Used</vt:lpstr>
      </vt:variant>
      <vt:variant>
        <vt:i4>10</vt:i4>
      </vt:variant>
      <vt:variant>
        <vt:lpstr>Theme</vt:lpstr>
      </vt:variant>
      <vt:variant>
        <vt:i4>3</vt:i4>
      </vt:variant>
      <vt:variant>
        <vt:lpstr>Embedded OLE Servers</vt:lpstr>
      </vt:variant>
      <vt:variant>
        <vt:i4>1</vt:i4>
      </vt:variant>
      <vt:variant>
        <vt:lpstr>Slide Titles</vt:lpstr>
      </vt:variant>
      <vt:variant>
        <vt:i4>20</vt:i4>
      </vt:variant>
    </vt:vector>
  </HeadingPairs>
  <TitlesOfParts>
    <vt:vector size="34" baseType="lpstr">
      <vt:lpstr>Apex New Bold</vt:lpstr>
      <vt:lpstr>Apex New Book</vt:lpstr>
      <vt:lpstr>Apex New Medium</vt:lpstr>
      <vt:lpstr>Apex New Medium Italic</vt:lpstr>
      <vt:lpstr>Arial</vt:lpstr>
      <vt:lpstr>Calibri</vt:lpstr>
      <vt:lpstr>Georgia</vt:lpstr>
      <vt:lpstr>Tahoma</vt:lpstr>
      <vt:lpstr>Tahoma Regular</vt:lpstr>
      <vt:lpstr>Wingdings</vt:lpstr>
      <vt:lpstr>1_TEMPLATE MASTER</vt:lpstr>
      <vt:lpstr>1_TEMPLATE MASTER</vt:lpstr>
      <vt:lpstr>TEMPLATE MASTER</vt:lpstr>
      <vt:lpstr>think-cell Slide</vt:lpstr>
      <vt:lpstr>FOR THE PROVISION OF PERSONAL PROTECTIVE EQUIPMENT (PPE) FOR TRANSNET SOC LTD. (REG 1990/000900/30) OPERATING AS TRANSNET PORT TERMINALS (HEREINAFTER REFERRED TO AS "TPT") AT SALDANHA TERMINALS FOR A PERIOD OF THIRTY-SIX (36) MONTHS ON AN AS AND WHEN REQUIRED BASIS.  RFP NO: TPT/2026/02/0078/1343/RFP – ICLM HQ 985/TPT</vt:lpstr>
      <vt:lpstr>CONTENTS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Mvelo Bekwa   Transnet Port Terminals   Durban</cp:lastModifiedBy>
  <cp:revision>23</cp:revision>
  <cp:lastPrinted>2024-04-30T07:14:51Z</cp:lastPrinted>
  <dcterms:created xsi:type="dcterms:W3CDTF">2020-05-19T16:46:16Z</dcterms:created>
  <dcterms:modified xsi:type="dcterms:W3CDTF">2026-03-23T13:12:58Z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0x01010005B3FA49BB89C04CB5943FD913F3E997</vt:lpwstr>
  </property>
  <property fmtid="{D5CDD505-2E9C-101B-9397-08002B2CF9AE}" pid="3" name="MediaServiceImageTags">
    <vt:lpwstr/>
  </property>
  <property fmtid="{D5CDD505-2E9C-101B-9397-08002B2CF9AE}" pid="4" name="MSIP_Label_58cf86ee-526f-4536-9daf-d1ee8064d50e_Enabled">
    <vt:lpwstr>true</vt:lpwstr>
  </property>
  <property fmtid="{D5CDD505-2E9C-101B-9397-08002B2CF9AE}" pid="5" name="MSIP_Label_58cf86ee-526f-4536-9daf-d1ee8064d50e_SetDate">
    <vt:lpwstr>2025-05-12T09:39:46Z</vt:lpwstr>
  </property>
  <property fmtid="{D5CDD505-2E9C-101B-9397-08002B2CF9AE}" pid="6" name="MSIP_Label_58cf86ee-526f-4536-9daf-d1ee8064d50e_Method">
    <vt:lpwstr>Standard</vt:lpwstr>
  </property>
  <property fmtid="{D5CDD505-2E9C-101B-9397-08002B2CF9AE}" pid="7" name="MSIP_Label_58cf86ee-526f-4536-9daf-d1ee8064d50e_Name">
    <vt:lpwstr>Internal Only Information</vt:lpwstr>
  </property>
  <property fmtid="{D5CDD505-2E9C-101B-9397-08002B2CF9AE}" pid="8" name="MSIP_Label_58cf86ee-526f-4536-9daf-d1ee8064d50e_SiteId">
    <vt:lpwstr>a1a39996-f913-4016-a58a-361c60dec580</vt:lpwstr>
  </property>
  <property fmtid="{D5CDD505-2E9C-101B-9397-08002B2CF9AE}" pid="9" name="MSIP_Label_58cf86ee-526f-4536-9daf-d1ee8064d50e_ActionId">
    <vt:lpwstr>6b0b8bb5-8f2d-4093-bef9-bf0eff48efc5</vt:lpwstr>
  </property>
  <property fmtid="{D5CDD505-2E9C-101B-9397-08002B2CF9AE}" pid="10" name="MSIP_Label_58cf86ee-526f-4536-9daf-d1ee8064d50e_ContentBits">
    <vt:lpwstr>0</vt:lpwstr>
  </property>
  <property fmtid="{D5CDD505-2E9C-101B-9397-08002B2CF9AE}" pid="11" name="MSIP_Label_58cf86ee-526f-4536-9daf-d1ee8064d50e_Tag">
    <vt:lpwstr>10, 3, 0, 1</vt:lpwstr>
  </property>
</Properties>
</file>