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4"/>
    <p:sldMasterId id="2147483914" r:id="rId5"/>
    <p:sldMasterId id="2147483916" r:id="rId6"/>
    <p:sldMasterId id="2147483918" r:id="rId7"/>
    <p:sldMasterId id="2147483921" r:id="rId8"/>
    <p:sldMasterId id="2147483923" r:id="rId9"/>
  </p:sldMasterIdLst>
  <p:notesMasterIdLst>
    <p:notesMasterId r:id="rId61"/>
  </p:notesMasterIdLst>
  <p:sldIdLst>
    <p:sldId id="346" r:id="rId10"/>
    <p:sldId id="1039" r:id="rId11"/>
    <p:sldId id="546" r:id="rId12"/>
    <p:sldId id="258" r:id="rId13"/>
    <p:sldId id="354" r:id="rId14"/>
    <p:sldId id="518" r:id="rId15"/>
    <p:sldId id="355" r:id="rId16"/>
    <p:sldId id="450" r:id="rId17"/>
    <p:sldId id="522" r:id="rId18"/>
    <p:sldId id="477" r:id="rId19"/>
    <p:sldId id="525" r:id="rId20"/>
    <p:sldId id="269" r:id="rId21"/>
    <p:sldId id="270" r:id="rId22"/>
    <p:sldId id="481" r:id="rId23"/>
    <p:sldId id="482" r:id="rId24"/>
    <p:sldId id="566" r:id="rId25"/>
    <p:sldId id="483" r:id="rId26"/>
    <p:sldId id="573" r:id="rId27"/>
    <p:sldId id="508" r:id="rId28"/>
    <p:sldId id="564" r:id="rId29"/>
    <p:sldId id="486" r:id="rId30"/>
    <p:sldId id="608" r:id="rId31"/>
    <p:sldId id="609" r:id="rId32"/>
    <p:sldId id="360" r:id="rId33"/>
    <p:sldId id="478" r:id="rId34"/>
    <p:sldId id="610" r:id="rId35"/>
    <p:sldId id="611" r:id="rId36"/>
    <p:sldId id="552" r:id="rId37"/>
    <p:sldId id="457" r:id="rId38"/>
    <p:sldId id="612" r:id="rId39"/>
    <p:sldId id="613" r:id="rId40"/>
    <p:sldId id="614" r:id="rId41"/>
    <p:sldId id="615" r:id="rId42"/>
    <p:sldId id="421" r:id="rId43"/>
    <p:sldId id="422" r:id="rId44"/>
    <p:sldId id="259" r:id="rId45"/>
    <p:sldId id="461" r:id="rId46"/>
    <p:sldId id="418" r:id="rId47"/>
    <p:sldId id="553" r:id="rId48"/>
    <p:sldId id="420" r:id="rId49"/>
    <p:sldId id="548" r:id="rId50"/>
    <p:sldId id="936" r:id="rId51"/>
    <p:sldId id="1029" r:id="rId52"/>
    <p:sldId id="1032" r:id="rId53"/>
    <p:sldId id="1033" r:id="rId54"/>
    <p:sldId id="1034" r:id="rId55"/>
    <p:sldId id="1035" r:id="rId56"/>
    <p:sldId id="1036" r:id="rId57"/>
    <p:sldId id="1037" r:id="rId58"/>
    <p:sldId id="1038" r:id="rId59"/>
    <p:sldId id="54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02B826-11C9-D983-A10E-447A49D783A3}" name="Sharlene Links (WR)" initials="SL(" userId="S::Linkss@sanral.co.za::1b77c5c6-7b26-448f-9202-6a7fe1793d93" providerId="AD"/>
  <p188:author id="{DA195898-1E87-61F9-620D-2E13F6927CEB}" name="Tankiso Hata" initials="TH" userId="bdfe705b5f3fd67e" providerId="Windows Live"/>
  <p188:author id="{810666A4-4E43-46BF-A24B-019A3A700DFB}" name="Siphesihle Bulose (SR)" initials="SB(" userId="S::BuloseS@sanral.co.za::22853733-2219-45da-89ce-c59e40c61c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34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5" autoAdjust="0"/>
    <p:restoredTop sz="94660"/>
  </p:normalViewPr>
  <p:slideViewPr>
    <p:cSldViewPr>
      <p:cViewPr varScale="1">
        <p:scale>
          <a:sx n="81" d="100"/>
          <a:sy n="81" d="100"/>
        </p:scale>
        <p:origin x="1459"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0A161-823A-462C-81DA-5BE8BA6DDECA}" type="datetimeFigureOut">
              <a:rPr lang="en-US" smtClean="0"/>
              <a:t>6/12/2023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A9BA1-5ED3-4235-BF80-C1AFA28CBC19}" type="slidenum">
              <a:rPr lang="en-US" smtClean="0"/>
              <a:t>‹#›</a:t>
            </a:fld>
            <a:endParaRPr lang="en-US"/>
          </a:p>
        </p:txBody>
      </p:sp>
    </p:spTree>
    <p:extLst>
      <p:ext uri="{BB962C8B-B14F-4D97-AF65-F5344CB8AC3E}">
        <p14:creationId xmlns:p14="http://schemas.microsoft.com/office/powerpoint/2010/main" val="236997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certain sections in the document </a:t>
            </a:r>
          </a:p>
          <a:p>
            <a:r>
              <a:rPr lang="en-US" dirty="0"/>
              <a:t>Any specifics or amendments</a:t>
            </a:r>
          </a:p>
          <a:p>
            <a:r>
              <a:rPr lang="en-US" dirty="0"/>
              <a:t>Onus still vest with tenderers to fully familiarize themselves with the doc. </a:t>
            </a:r>
          </a:p>
          <a:p>
            <a:r>
              <a:rPr lang="en-US" dirty="0"/>
              <a:t>Just under 60 slides so will run through it quite quick. </a:t>
            </a:r>
          </a:p>
          <a:p>
            <a:r>
              <a:rPr lang="en-US" dirty="0"/>
              <a:t>The presentation will be shared.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6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Updated email address throughout</a:t>
            </a:r>
          </a:p>
        </p:txBody>
      </p:sp>
      <p:sp>
        <p:nvSpPr>
          <p:cNvPr id="4" name="Slide Number Placeholder 3"/>
          <p:cNvSpPr>
            <a:spLocks noGrp="1"/>
          </p:cNvSpPr>
          <p:nvPr>
            <p:ph type="sldNum" sz="quarter" idx="5"/>
          </p:nvPr>
        </p:nvSpPr>
        <p:spPr/>
        <p:txBody>
          <a:bodyPr/>
          <a:lstStyle/>
          <a:p>
            <a:fld id="{FFBA9BA1-5ED3-4235-BF80-C1AFA28CBC19}" type="slidenum">
              <a:rPr lang="en-US" smtClean="0"/>
              <a:t>13</a:t>
            </a:fld>
            <a:endParaRPr lang="en-US"/>
          </a:p>
        </p:txBody>
      </p:sp>
    </p:spTree>
    <p:extLst>
      <p:ext uri="{BB962C8B-B14F-4D97-AF65-F5344CB8AC3E}">
        <p14:creationId xmlns:p14="http://schemas.microsoft.com/office/powerpoint/2010/main" val="119528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think our numbering was off in the tender doc. The content is fine. May need to include in addendum 1.</a:t>
            </a:r>
          </a:p>
        </p:txBody>
      </p:sp>
      <p:sp>
        <p:nvSpPr>
          <p:cNvPr id="4" name="Slide Number Placeholder 3"/>
          <p:cNvSpPr>
            <a:spLocks noGrp="1"/>
          </p:cNvSpPr>
          <p:nvPr>
            <p:ph type="sldNum" sz="quarter" idx="5"/>
          </p:nvPr>
        </p:nvSpPr>
        <p:spPr/>
        <p:txBody>
          <a:bodyPr/>
          <a:lstStyle/>
          <a:p>
            <a:fld id="{FFBA9BA1-5ED3-4235-BF80-C1AFA28CBC19}" type="slidenum">
              <a:rPr lang="en-US" smtClean="0"/>
              <a:t>14</a:t>
            </a:fld>
            <a:endParaRPr lang="en-US"/>
          </a:p>
        </p:txBody>
      </p:sp>
    </p:spTree>
    <p:extLst>
      <p:ext uri="{BB962C8B-B14F-4D97-AF65-F5344CB8AC3E}">
        <p14:creationId xmlns:p14="http://schemas.microsoft.com/office/powerpoint/2010/main" val="381155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Standard</a:t>
            </a:r>
          </a:p>
          <a:p>
            <a:endParaRPr lang="en-ZA" dirty="0"/>
          </a:p>
        </p:txBody>
      </p:sp>
      <p:sp>
        <p:nvSpPr>
          <p:cNvPr id="4" name="Slide Number Placeholder 3"/>
          <p:cNvSpPr>
            <a:spLocks noGrp="1"/>
          </p:cNvSpPr>
          <p:nvPr>
            <p:ph type="sldNum" sz="quarter" idx="5"/>
          </p:nvPr>
        </p:nvSpPr>
        <p:spPr/>
        <p:txBody>
          <a:bodyPr/>
          <a:lstStyle/>
          <a:p>
            <a:fld id="{FFBA9BA1-5ED3-4235-BF80-C1AFA28CBC19}" type="slidenum">
              <a:rPr lang="en-US" smtClean="0"/>
              <a:t>15</a:t>
            </a:fld>
            <a:endParaRPr lang="en-US"/>
          </a:p>
        </p:txBody>
      </p:sp>
    </p:spTree>
    <p:extLst>
      <p:ext uri="{BB962C8B-B14F-4D97-AF65-F5344CB8AC3E}">
        <p14:creationId xmlns:p14="http://schemas.microsoft.com/office/powerpoint/2010/main" val="172516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Standard</a:t>
            </a:r>
          </a:p>
        </p:txBody>
      </p:sp>
      <p:sp>
        <p:nvSpPr>
          <p:cNvPr id="4" name="Slide Number Placeholder 3"/>
          <p:cNvSpPr>
            <a:spLocks noGrp="1"/>
          </p:cNvSpPr>
          <p:nvPr>
            <p:ph type="sldNum" sz="quarter" idx="5"/>
          </p:nvPr>
        </p:nvSpPr>
        <p:spPr/>
        <p:txBody>
          <a:bodyPr/>
          <a:lstStyle/>
          <a:p>
            <a:fld id="{FFBA9BA1-5ED3-4235-BF80-C1AFA28CBC19}" type="slidenum">
              <a:rPr lang="en-US" smtClean="0"/>
              <a:t>16</a:t>
            </a:fld>
            <a:endParaRPr lang="en-US"/>
          </a:p>
        </p:txBody>
      </p:sp>
    </p:spTree>
    <p:extLst>
      <p:ext uri="{BB962C8B-B14F-4D97-AF65-F5344CB8AC3E}">
        <p14:creationId xmlns:p14="http://schemas.microsoft.com/office/powerpoint/2010/main" val="221776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Does not say “TENDER” in doc, may be just include in addendum 1.</a:t>
            </a:r>
          </a:p>
        </p:txBody>
      </p:sp>
      <p:sp>
        <p:nvSpPr>
          <p:cNvPr id="4" name="Slide Number Placeholder 3"/>
          <p:cNvSpPr>
            <a:spLocks noGrp="1"/>
          </p:cNvSpPr>
          <p:nvPr>
            <p:ph type="sldNum" sz="quarter" idx="5"/>
          </p:nvPr>
        </p:nvSpPr>
        <p:spPr/>
        <p:txBody>
          <a:bodyPr/>
          <a:lstStyle/>
          <a:p>
            <a:fld id="{FFBA9BA1-5ED3-4235-BF80-C1AFA28CBC19}" type="slidenum">
              <a:rPr lang="en-US" smtClean="0"/>
              <a:t>17</a:t>
            </a:fld>
            <a:endParaRPr lang="en-US"/>
          </a:p>
        </p:txBody>
      </p:sp>
    </p:spTree>
    <p:extLst>
      <p:ext uri="{BB962C8B-B14F-4D97-AF65-F5344CB8AC3E}">
        <p14:creationId xmlns:p14="http://schemas.microsoft.com/office/powerpoint/2010/main" val="58730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Standard</a:t>
            </a:r>
          </a:p>
        </p:txBody>
      </p:sp>
      <p:sp>
        <p:nvSpPr>
          <p:cNvPr id="4" name="Slide Number Placeholder 3"/>
          <p:cNvSpPr>
            <a:spLocks noGrp="1"/>
          </p:cNvSpPr>
          <p:nvPr>
            <p:ph type="sldNum" sz="quarter" idx="5"/>
          </p:nvPr>
        </p:nvSpPr>
        <p:spPr/>
        <p:txBody>
          <a:bodyPr/>
          <a:lstStyle/>
          <a:p>
            <a:fld id="{FFBA9BA1-5ED3-4235-BF80-C1AFA28CBC19}" type="slidenum">
              <a:rPr lang="en-US" smtClean="0"/>
              <a:t>18</a:t>
            </a:fld>
            <a:endParaRPr lang="en-US"/>
          </a:p>
        </p:txBody>
      </p:sp>
    </p:spTree>
    <p:extLst>
      <p:ext uri="{BB962C8B-B14F-4D97-AF65-F5344CB8AC3E}">
        <p14:creationId xmlns:p14="http://schemas.microsoft.com/office/powerpoint/2010/main" val="221774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Standard</a:t>
            </a:r>
          </a:p>
        </p:txBody>
      </p:sp>
      <p:sp>
        <p:nvSpPr>
          <p:cNvPr id="4" name="Slide Number Placeholder 3"/>
          <p:cNvSpPr>
            <a:spLocks noGrp="1"/>
          </p:cNvSpPr>
          <p:nvPr>
            <p:ph type="sldNum" sz="quarter" idx="5"/>
          </p:nvPr>
        </p:nvSpPr>
        <p:spPr/>
        <p:txBody>
          <a:bodyPr/>
          <a:lstStyle/>
          <a:p>
            <a:fld id="{FFBA9BA1-5ED3-4235-BF80-C1AFA28CBC19}" type="slidenum">
              <a:rPr lang="en-US" smtClean="0"/>
              <a:t>19</a:t>
            </a:fld>
            <a:endParaRPr lang="en-US"/>
          </a:p>
        </p:txBody>
      </p:sp>
    </p:spTree>
    <p:extLst>
      <p:ext uri="{BB962C8B-B14F-4D97-AF65-F5344CB8AC3E}">
        <p14:creationId xmlns:p14="http://schemas.microsoft.com/office/powerpoint/2010/main" val="427286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FBA9BA1-5ED3-4235-BF80-C1AFA28CBC19}" type="slidenum">
              <a:rPr lang="en-US" smtClean="0"/>
              <a:t>20</a:t>
            </a:fld>
            <a:endParaRPr lang="en-US"/>
          </a:p>
        </p:txBody>
      </p:sp>
    </p:spTree>
    <p:extLst>
      <p:ext uri="{BB962C8B-B14F-4D97-AF65-F5344CB8AC3E}">
        <p14:creationId xmlns:p14="http://schemas.microsoft.com/office/powerpoint/2010/main" val="173625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75 is correct</a:t>
            </a:r>
          </a:p>
        </p:txBody>
      </p:sp>
      <p:sp>
        <p:nvSpPr>
          <p:cNvPr id="4" name="Slide Number Placeholder 3"/>
          <p:cNvSpPr>
            <a:spLocks noGrp="1"/>
          </p:cNvSpPr>
          <p:nvPr>
            <p:ph type="sldNum" sz="quarter" idx="5"/>
          </p:nvPr>
        </p:nvSpPr>
        <p:spPr/>
        <p:txBody>
          <a:bodyPr/>
          <a:lstStyle/>
          <a:p>
            <a:fld id="{FFBA9BA1-5ED3-4235-BF80-C1AFA28CBC19}" type="slidenum">
              <a:rPr lang="en-US" smtClean="0"/>
              <a:t>21</a:t>
            </a:fld>
            <a:endParaRPr lang="en-US"/>
          </a:p>
        </p:txBody>
      </p:sp>
    </p:spTree>
    <p:extLst>
      <p:ext uri="{BB962C8B-B14F-4D97-AF65-F5344CB8AC3E}">
        <p14:creationId xmlns:p14="http://schemas.microsoft.com/office/powerpoint/2010/main" val="2043309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81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10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51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592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19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5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176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34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176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209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FBA9BA1-5ED3-4235-BF80-C1AFA28CBC19}" type="slidenum">
              <a:rPr lang="en-US" smtClean="0"/>
              <a:t>35</a:t>
            </a:fld>
            <a:endParaRPr lang="en-US"/>
          </a:p>
        </p:txBody>
      </p:sp>
    </p:spTree>
    <p:extLst>
      <p:ext uri="{BB962C8B-B14F-4D97-AF65-F5344CB8AC3E}">
        <p14:creationId xmlns:p14="http://schemas.microsoft.com/office/powerpoint/2010/main" val="128036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77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checked and updated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43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47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008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A9BA1-5ED3-4235-BF80-C1AFA28CBC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83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Dates checked and updated</a:t>
            </a:r>
          </a:p>
        </p:txBody>
      </p:sp>
      <p:sp>
        <p:nvSpPr>
          <p:cNvPr id="4" name="Slide Number Placeholder 3"/>
          <p:cNvSpPr>
            <a:spLocks noGrp="1"/>
          </p:cNvSpPr>
          <p:nvPr>
            <p:ph type="sldNum" sz="quarter" idx="5"/>
          </p:nvPr>
        </p:nvSpPr>
        <p:spPr/>
        <p:txBody>
          <a:bodyPr/>
          <a:lstStyle/>
          <a:p>
            <a:fld id="{FFBA9BA1-5ED3-4235-BF80-C1AFA28CBC19}" type="slidenum">
              <a:rPr lang="en-US" smtClean="0"/>
              <a:t>6</a:t>
            </a:fld>
            <a:endParaRPr lang="en-US"/>
          </a:p>
        </p:txBody>
      </p:sp>
    </p:spTree>
    <p:extLst>
      <p:ext uri="{BB962C8B-B14F-4D97-AF65-F5344CB8AC3E}">
        <p14:creationId xmlns:p14="http://schemas.microsoft.com/office/powerpoint/2010/main" val="367444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checked and updated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55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72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for Book 1 to 3 – prepared as 1 Book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0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78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4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362ECCA-E08B-48A8-82D1-20DE3593E9DE}" type="datetimeFigureOut">
              <a:rPr lang="en-ZA" smtClean="0"/>
              <a:t>2023/06/12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358537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362ECCA-E08B-48A8-82D1-20DE3593E9DE}" type="datetimeFigureOut">
              <a:rPr lang="en-ZA" smtClean="0"/>
              <a:t>2023/06/12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148252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362ECCA-E08B-48A8-82D1-20DE3593E9DE}" type="datetimeFigureOut">
              <a:rPr lang="en-ZA" smtClean="0"/>
              <a:t>2023/06/12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84971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539552" y="188640"/>
            <a:ext cx="8079581" cy="1129267"/>
          </a:xfrm>
        </p:spPr>
        <p:txBody>
          <a:bodyPr/>
          <a:lstStyle/>
          <a:p>
            <a:r>
              <a:rPr lang="en-US" dirty="0"/>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260" y="5768524"/>
            <a:ext cx="1115616" cy="984894"/>
          </a:xfrm>
          <a:prstGeom prst="rect">
            <a:avLst/>
          </a:prstGeom>
        </p:spPr>
      </p:pic>
      <p:sp>
        <p:nvSpPr>
          <p:cNvPr id="4" name="Footer Placeholder 3"/>
          <p:cNvSpPr>
            <a:spLocks noGrp="1"/>
          </p:cNvSpPr>
          <p:nvPr>
            <p:ph type="ftr" sz="quarter" idx="11"/>
          </p:nvPr>
        </p:nvSpPr>
        <p:spPr>
          <a:xfrm>
            <a:off x="0" y="5663943"/>
            <a:ext cx="1224136" cy="1194057"/>
          </a:xfrm>
        </p:spPr>
        <p:txBody>
          <a:bodyPr/>
          <a:lstStyle/>
          <a:p>
            <a:endParaRPr lang="en-ZA" dirty="0"/>
          </a:p>
        </p:txBody>
      </p:sp>
      <p:sp>
        <p:nvSpPr>
          <p:cNvPr id="7" name="Footer Placeholder 3"/>
          <p:cNvSpPr txBox="1">
            <a:spLocks/>
          </p:cNvSpPr>
          <p:nvPr userDrawn="1"/>
        </p:nvSpPr>
        <p:spPr>
          <a:xfrm>
            <a:off x="152400" y="5816343"/>
            <a:ext cx="1224136" cy="1194057"/>
          </a:xfrm>
          <a:prstGeom prst="rect">
            <a:avLst/>
          </a:prstGeom>
        </p:spPr>
        <p:txBody>
          <a:bodyPr vert="horz" lIns="91440" tIns="45720" rIns="91440" bIns="45720" rtlCol="0" anchor="ctr"/>
          <a:lstStyle>
            <a:defPPr>
              <a:defRPr lang="en-US"/>
            </a:defPPr>
            <a:lvl1pPr marL="0" algn="l" defTabSz="914400" rtl="0" eaLnBrk="1" latinLnBrk="0" hangingPunct="1">
              <a:defRPr sz="950" kern="1200" cap="all" baseline="0">
                <a:solidFill>
                  <a:schemeClr val="tx1">
                    <a:alpha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18598" y="5663080"/>
            <a:ext cx="1225402" cy="119492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35217" y="5663080"/>
            <a:ext cx="1168113" cy="1160002"/>
          </a:xfrm>
          <a:prstGeom prst="rect">
            <a:avLst/>
          </a:prstGeom>
        </p:spPr>
      </p:pic>
      <p:sp>
        <p:nvSpPr>
          <p:cNvPr id="10" name="Content Placeholder 2"/>
          <p:cNvSpPr>
            <a:spLocks noGrp="1"/>
          </p:cNvSpPr>
          <p:nvPr>
            <p:ph idx="1"/>
          </p:nvPr>
        </p:nvSpPr>
        <p:spPr>
          <a:xfrm>
            <a:off x="1463476" y="1412776"/>
            <a:ext cx="6302721"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6330557" y="6224800"/>
            <a:ext cx="1588041" cy="37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67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549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76690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0336-857A-42B8-B6E1-21C50A664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B2A06-0E74-40FF-8A24-F20EFFECB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92457-C395-4BB4-8936-69ED18ED167D}"/>
              </a:ext>
            </a:extLst>
          </p:cNvPr>
          <p:cNvSpPr>
            <a:spLocks noGrp="1"/>
          </p:cNvSpPr>
          <p:nvPr>
            <p:ph type="dt" sz="half" idx="10"/>
          </p:nvPr>
        </p:nvSpPr>
        <p:spPr/>
        <p:txBody>
          <a:bodyPr/>
          <a:lstStyle/>
          <a:p>
            <a:fld id="{6FB39004-F3AB-4BEC-A572-CE3B4511400E}" type="datetimeFigureOut">
              <a:rPr lang="en-US" smtClean="0"/>
              <a:t>6/12/2023</a:t>
            </a:fld>
            <a:endParaRPr lang="en-US"/>
          </a:p>
        </p:txBody>
      </p:sp>
      <p:sp>
        <p:nvSpPr>
          <p:cNvPr id="5" name="Footer Placeholder 4">
            <a:extLst>
              <a:ext uri="{FF2B5EF4-FFF2-40B4-BE49-F238E27FC236}">
                <a16:creationId xmlns:a16="http://schemas.microsoft.com/office/drawing/2014/main" id="{FB8BFC39-8ED9-4400-89E5-F4604EBD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E28BD-7C1B-4085-907D-9C41B2CE85A1}"/>
              </a:ext>
            </a:extLst>
          </p:cNvPr>
          <p:cNvSpPr>
            <a:spLocks noGrp="1"/>
          </p:cNvSpPr>
          <p:nvPr>
            <p:ph type="sldNum" sz="quarter" idx="12"/>
          </p:nvPr>
        </p:nvSpPr>
        <p:spPr/>
        <p:txBody>
          <a:bodyPr/>
          <a:lstStyle/>
          <a:p>
            <a:fld id="{E33E0E18-40CD-4D26-8FBC-75159E812A83}" type="slidenum">
              <a:rPr lang="en-US" smtClean="0"/>
              <a:t>‹#›</a:t>
            </a:fld>
            <a:endParaRPr lang="en-US"/>
          </a:p>
        </p:txBody>
      </p:sp>
    </p:spTree>
    <p:extLst>
      <p:ext uri="{BB962C8B-B14F-4D97-AF65-F5344CB8AC3E}">
        <p14:creationId xmlns:p14="http://schemas.microsoft.com/office/powerpoint/2010/main" val="275987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22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3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3595977" y="859458"/>
            <a:ext cx="5548023" cy="50108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2" name="Title 1"/>
          <p:cNvSpPr>
            <a:spLocks noGrp="1"/>
          </p:cNvSpPr>
          <p:nvPr>
            <p:ph type="title"/>
          </p:nvPr>
        </p:nvSpPr>
        <p:spPr>
          <a:xfrm>
            <a:off x="1150390" y="2708940"/>
            <a:ext cx="3474041" cy="1647411"/>
          </a:xfrm>
          <a:effectLst/>
        </p:spPr>
        <p:txBody>
          <a:bodyPr/>
          <a:lstStyle>
            <a:lvl1pPr>
              <a:defRPr sz="4500" b="1"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600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6" presetClass="emph" presetSubtype="0" accel="50000" decel="50000" autoRev="1" fill="hold" grpId="1" nodeType="withEffect">
                                  <p:stCondLst>
                                    <p:cond delay="200"/>
                                  </p:stCondLst>
                                  <p:childTnLst>
                                    <p:animScale>
                                      <p:cBhvr>
                                        <p:cTn id="13"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ight image">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BD27317-C884-D64F-BB3E-72C64C1D99A6}"/>
              </a:ext>
            </a:extLst>
          </p:cNvPr>
          <p:cNvSpPr>
            <a:spLocks noGrp="1"/>
          </p:cNvSpPr>
          <p:nvPr>
            <p:ph type="title"/>
          </p:nvPr>
        </p:nvSpPr>
        <p:spPr>
          <a:xfrm>
            <a:off x="1150727" y="750761"/>
            <a:ext cx="6193568" cy="788791"/>
          </a:xfrm>
        </p:spPr>
        <p:txBody>
          <a:bodyPr/>
          <a:lstStyle>
            <a:lvl1pPr>
              <a:defRPr sz="3000"/>
            </a:lvl1pPr>
          </a:lstStyle>
          <a:p>
            <a:r>
              <a:rPr lang="en-US"/>
              <a:t>Click to edit Master title style</a:t>
            </a:r>
            <a:endParaRPr lang="en-US" dirty="0"/>
          </a:p>
        </p:txBody>
      </p:sp>
      <p:sp>
        <p:nvSpPr>
          <p:cNvPr id="3" name="Picture Placeholder 8">
            <a:extLst>
              <a:ext uri="{FF2B5EF4-FFF2-40B4-BE49-F238E27FC236}">
                <a16:creationId xmlns:a16="http://schemas.microsoft.com/office/drawing/2014/main" id="{EEAA5B0A-06C0-6C4D-8166-5CDB4F6B4564}"/>
              </a:ext>
            </a:extLst>
          </p:cNvPr>
          <p:cNvSpPr>
            <a:spLocks noGrp="1"/>
          </p:cNvSpPr>
          <p:nvPr>
            <p:ph type="pic" sz="quarter" idx="12"/>
          </p:nvPr>
        </p:nvSpPr>
        <p:spPr>
          <a:xfrm>
            <a:off x="4317741" y="1807484"/>
            <a:ext cx="4826260" cy="4021495"/>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4" name="Text Placeholder 3">
            <a:extLst>
              <a:ext uri="{FF2B5EF4-FFF2-40B4-BE49-F238E27FC236}">
                <a16:creationId xmlns:a16="http://schemas.microsoft.com/office/drawing/2014/main" id="{6109387C-0C4C-984D-8447-40D4040637CE}"/>
              </a:ext>
            </a:extLst>
          </p:cNvPr>
          <p:cNvSpPr>
            <a:spLocks noGrp="1"/>
          </p:cNvSpPr>
          <p:nvPr>
            <p:ph type="body" sz="quarter" idx="13" hasCustomPrompt="1"/>
          </p:nvPr>
        </p:nvSpPr>
        <p:spPr>
          <a:xfrm>
            <a:off x="1167481" y="1807484"/>
            <a:ext cx="2507513" cy="4021495"/>
          </a:xfrm>
        </p:spPr>
        <p:txBody>
          <a:bodyPr/>
          <a:lstStyle/>
          <a:p>
            <a:pPr lvl="2"/>
            <a:r>
              <a:rPr lang="en-GB"/>
              <a:t>Sub heading</a:t>
            </a:r>
          </a:p>
          <a:p>
            <a:pPr lvl="3"/>
            <a:r>
              <a:rPr lang="en-GB"/>
              <a:t>Content </a:t>
            </a:r>
          </a:p>
        </p:txBody>
      </p:sp>
    </p:spTree>
    <p:extLst>
      <p:ext uri="{BB962C8B-B14F-4D97-AF65-F5344CB8AC3E}">
        <p14:creationId xmlns:p14="http://schemas.microsoft.com/office/powerpoint/2010/main" val="37507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362ECCA-E08B-48A8-82D1-20DE3593E9DE}" type="datetimeFigureOut">
              <a:rPr lang="en-ZA" smtClean="0"/>
              <a:t>2023/06/12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2313784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ight image – multiple">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BD27317-C884-D64F-BB3E-72C64C1D99A6}"/>
              </a:ext>
            </a:extLst>
          </p:cNvPr>
          <p:cNvSpPr>
            <a:spLocks noGrp="1"/>
          </p:cNvSpPr>
          <p:nvPr>
            <p:ph type="title"/>
          </p:nvPr>
        </p:nvSpPr>
        <p:spPr>
          <a:xfrm>
            <a:off x="1150727" y="750761"/>
            <a:ext cx="5626224" cy="788791"/>
          </a:xfrm>
        </p:spPr>
        <p:txBody>
          <a:bodyPr/>
          <a:lstStyle>
            <a:lvl1pPr>
              <a:defRPr sz="3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109387C-0C4C-984D-8447-40D4040637CE}"/>
              </a:ext>
            </a:extLst>
          </p:cNvPr>
          <p:cNvSpPr>
            <a:spLocks noGrp="1"/>
          </p:cNvSpPr>
          <p:nvPr>
            <p:ph type="body" sz="quarter" idx="13" hasCustomPrompt="1"/>
          </p:nvPr>
        </p:nvSpPr>
        <p:spPr>
          <a:xfrm>
            <a:off x="1150728" y="1824263"/>
            <a:ext cx="2583901" cy="4021495"/>
          </a:xfrm>
        </p:spPr>
        <p:txBody>
          <a:bodyPr/>
          <a:lstStyle/>
          <a:p>
            <a:pPr lvl="2"/>
            <a:r>
              <a:rPr lang="en-GB"/>
              <a:t>Sub heading</a:t>
            </a:r>
          </a:p>
          <a:p>
            <a:pPr lvl="3"/>
            <a:r>
              <a:rPr lang="en-GB"/>
              <a:t>Content </a:t>
            </a:r>
          </a:p>
        </p:txBody>
      </p:sp>
      <p:sp>
        <p:nvSpPr>
          <p:cNvPr id="5" name="Picture Placeholder 8">
            <a:extLst>
              <a:ext uri="{FF2B5EF4-FFF2-40B4-BE49-F238E27FC236}">
                <a16:creationId xmlns:a16="http://schemas.microsoft.com/office/drawing/2014/main" id="{7A79BF4F-DAA4-0541-B406-6CF79D687669}"/>
              </a:ext>
            </a:extLst>
          </p:cNvPr>
          <p:cNvSpPr>
            <a:spLocks noGrp="1"/>
          </p:cNvSpPr>
          <p:nvPr>
            <p:ph type="pic" sz="quarter" idx="14"/>
          </p:nvPr>
        </p:nvSpPr>
        <p:spPr>
          <a:xfrm>
            <a:off x="6718609" y="1824263"/>
            <a:ext cx="2425391" cy="4021495"/>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6" name="Picture Placeholder 8">
            <a:extLst>
              <a:ext uri="{FF2B5EF4-FFF2-40B4-BE49-F238E27FC236}">
                <a16:creationId xmlns:a16="http://schemas.microsoft.com/office/drawing/2014/main" id="{E0BB658B-5531-CB4E-BD04-49D4177E9C56}"/>
              </a:ext>
            </a:extLst>
          </p:cNvPr>
          <p:cNvSpPr>
            <a:spLocks noGrp="1"/>
          </p:cNvSpPr>
          <p:nvPr>
            <p:ph type="pic" sz="quarter" idx="15"/>
          </p:nvPr>
        </p:nvSpPr>
        <p:spPr>
          <a:xfrm>
            <a:off x="4315523" y="1824263"/>
            <a:ext cx="2403087" cy="2012303"/>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7" name="Picture Placeholder 8">
            <a:extLst>
              <a:ext uri="{FF2B5EF4-FFF2-40B4-BE49-F238E27FC236}">
                <a16:creationId xmlns:a16="http://schemas.microsoft.com/office/drawing/2014/main" id="{541C2A83-2676-3747-85E0-27124D1A9841}"/>
              </a:ext>
            </a:extLst>
          </p:cNvPr>
          <p:cNvSpPr>
            <a:spLocks noGrp="1"/>
          </p:cNvSpPr>
          <p:nvPr>
            <p:ph type="pic" sz="quarter" idx="16"/>
          </p:nvPr>
        </p:nvSpPr>
        <p:spPr>
          <a:xfrm>
            <a:off x="4315523" y="3853785"/>
            <a:ext cx="2403087" cy="2012303"/>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Tree>
    <p:extLst>
      <p:ext uri="{BB962C8B-B14F-4D97-AF65-F5344CB8AC3E}">
        <p14:creationId xmlns:p14="http://schemas.microsoft.com/office/powerpoint/2010/main" val="86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5"/>
                                        </p:tgtEl>
                                      </p:cBhvr>
                                      <p:by x="105000" y="105000"/>
                                    </p:animScale>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nodePh="1">
                                  <p:stCondLst>
                                    <p:cond delay="200"/>
                                  </p:stCondLst>
                                  <p:endCondLst>
                                    <p:cond evt="begin" delay="0">
                                      <p:tn val="13"/>
                                    </p:cond>
                                  </p:endCondLst>
                                  <p:childTnLst>
                                    <p:animScale>
                                      <p:cBhvr>
                                        <p:cTn id="14" dur="500" fill="hold"/>
                                        <p:tgtEl>
                                          <p:spTgt spid="6"/>
                                        </p:tgtEl>
                                      </p:cBhvr>
                                      <p:by x="105000" y="105000"/>
                                    </p:animScale>
                                  </p:childTnLst>
                                </p:cTn>
                              </p:par>
                              <p:par>
                                <p:cTn id="15" presetID="22" presetClass="entr" presetSubtype="8"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nodePh="1">
                                  <p:stCondLst>
                                    <p:cond delay="200"/>
                                  </p:stCondLst>
                                  <p:endCondLst>
                                    <p:cond evt="begin" delay="0">
                                      <p:tn val="18"/>
                                    </p:cond>
                                  </p:end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ft image">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BD27317-C884-D64F-BB3E-72C64C1D99A6}"/>
              </a:ext>
            </a:extLst>
          </p:cNvPr>
          <p:cNvSpPr>
            <a:spLocks noGrp="1"/>
          </p:cNvSpPr>
          <p:nvPr>
            <p:ph type="title"/>
          </p:nvPr>
        </p:nvSpPr>
        <p:spPr>
          <a:xfrm>
            <a:off x="1150727" y="750761"/>
            <a:ext cx="5688569" cy="788791"/>
          </a:xfrm>
        </p:spPr>
        <p:txBody>
          <a:bodyPr/>
          <a:lstStyle>
            <a:lvl1pPr>
              <a:defRPr sz="3000"/>
            </a:lvl1pPr>
          </a:lstStyle>
          <a:p>
            <a:r>
              <a:rPr lang="en-US"/>
              <a:t>Click to edit Master title style</a:t>
            </a:r>
            <a:endParaRPr lang="en-US" dirty="0"/>
          </a:p>
        </p:txBody>
      </p:sp>
      <p:sp>
        <p:nvSpPr>
          <p:cNvPr id="3" name="Picture Placeholder 8">
            <a:extLst>
              <a:ext uri="{FF2B5EF4-FFF2-40B4-BE49-F238E27FC236}">
                <a16:creationId xmlns:a16="http://schemas.microsoft.com/office/drawing/2014/main" id="{EEAA5B0A-06C0-6C4D-8166-5CDB4F6B4564}"/>
              </a:ext>
            </a:extLst>
          </p:cNvPr>
          <p:cNvSpPr>
            <a:spLocks noGrp="1"/>
          </p:cNvSpPr>
          <p:nvPr>
            <p:ph type="pic" sz="quarter" idx="12"/>
          </p:nvPr>
        </p:nvSpPr>
        <p:spPr>
          <a:xfrm>
            <a:off x="1150727" y="1824263"/>
            <a:ext cx="4419650" cy="4021495"/>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4" name="Text Placeholder 3">
            <a:extLst>
              <a:ext uri="{FF2B5EF4-FFF2-40B4-BE49-F238E27FC236}">
                <a16:creationId xmlns:a16="http://schemas.microsoft.com/office/drawing/2014/main" id="{6109387C-0C4C-984D-8447-40D4040637CE}"/>
              </a:ext>
            </a:extLst>
          </p:cNvPr>
          <p:cNvSpPr>
            <a:spLocks noGrp="1"/>
          </p:cNvSpPr>
          <p:nvPr>
            <p:ph type="body" sz="quarter" idx="13" hasCustomPrompt="1"/>
          </p:nvPr>
        </p:nvSpPr>
        <p:spPr>
          <a:xfrm>
            <a:off x="6075294" y="1824261"/>
            <a:ext cx="2556981" cy="4021495"/>
          </a:xfrm>
        </p:spPr>
        <p:txBody>
          <a:bodyPr/>
          <a:lstStyle/>
          <a:p>
            <a:pPr lvl="2"/>
            <a:r>
              <a:rPr lang="en-GB"/>
              <a:t>Sub heading</a:t>
            </a:r>
          </a:p>
          <a:p>
            <a:pPr lvl="3"/>
            <a:r>
              <a:rPr lang="en-GB"/>
              <a:t>Content </a:t>
            </a:r>
          </a:p>
        </p:txBody>
      </p:sp>
    </p:spTree>
    <p:extLst>
      <p:ext uri="{BB962C8B-B14F-4D97-AF65-F5344CB8AC3E}">
        <p14:creationId xmlns:p14="http://schemas.microsoft.com/office/powerpoint/2010/main" val="33518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image 2">
    <p:spTree>
      <p:nvGrpSpPr>
        <p:cNvPr id="1" name=""/>
        <p:cNvGrpSpPr/>
        <p:nvPr/>
      </p:nvGrpSpPr>
      <p:grpSpPr>
        <a:xfrm>
          <a:off x="0" y="0"/>
          <a:ext cx="0" cy="0"/>
          <a:chOff x="0" y="0"/>
          <a:chExt cx="0" cy="0"/>
        </a:xfrm>
      </p:grpSpPr>
      <p:sp>
        <p:nvSpPr>
          <p:cNvPr id="6" name="Title 5"/>
          <p:cNvSpPr>
            <a:spLocks noGrp="1"/>
          </p:cNvSpPr>
          <p:nvPr>
            <p:ph type="title"/>
          </p:nvPr>
        </p:nvSpPr>
        <p:spPr>
          <a:xfrm>
            <a:off x="1150727" y="750761"/>
            <a:ext cx="5975359" cy="788791"/>
          </a:xfrm>
        </p:spPr>
        <p:txBody>
          <a:bodyPr/>
          <a:lstStyle>
            <a:lvl1pPr>
              <a:defRPr sz="3000"/>
            </a:lvl1pPr>
          </a:lstStyle>
          <a:p>
            <a:r>
              <a:rPr lang="en-US"/>
              <a:t>Click to edit Master title style</a:t>
            </a:r>
            <a:endParaRPr lang="en-US" dirty="0"/>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p:nvPr>
        </p:nvSpPr>
        <p:spPr>
          <a:xfrm>
            <a:off x="1150728" y="2155371"/>
            <a:ext cx="4426646" cy="4702628"/>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4" name="Text Placeholder 3">
            <a:extLst>
              <a:ext uri="{FF2B5EF4-FFF2-40B4-BE49-F238E27FC236}">
                <a16:creationId xmlns:a16="http://schemas.microsoft.com/office/drawing/2014/main" id="{141C81A5-BD90-024D-A83A-67DC8A563A6A}"/>
              </a:ext>
            </a:extLst>
          </p:cNvPr>
          <p:cNvSpPr>
            <a:spLocks noGrp="1"/>
          </p:cNvSpPr>
          <p:nvPr>
            <p:ph type="body" sz="quarter" idx="13" hasCustomPrompt="1"/>
          </p:nvPr>
        </p:nvSpPr>
        <p:spPr>
          <a:xfrm>
            <a:off x="6081226" y="2155372"/>
            <a:ext cx="2298392" cy="4002833"/>
          </a:xfrm>
        </p:spPr>
        <p:txBody>
          <a:bodyPr/>
          <a:lstStyle/>
          <a:p>
            <a:pPr lvl="2"/>
            <a:r>
              <a:rPr lang="en-GB"/>
              <a:t>Sub heading</a:t>
            </a:r>
          </a:p>
          <a:p>
            <a:pPr lvl="3"/>
            <a:r>
              <a:rPr lang="en-GB"/>
              <a:t>Content </a:t>
            </a:r>
          </a:p>
        </p:txBody>
      </p:sp>
    </p:spTree>
    <p:extLst>
      <p:ext uri="{BB962C8B-B14F-4D97-AF65-F5344CB8AC3E}">
        <p14:creationId xmlns:p14="http://schemas.microsoft.com/office/powerpoint/2010/main" val="60619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ft image - multiple">
    <p:spTree>
      <p:nvGrpSpPr>
        <p:cNvPr id="1" name=""/>
        <p:cNvGrpSpPr/>
        <p:nvPr/>
      </p:nvGrpSpPr>
      <p:grpSpPr>
        <a:xfrm>
          <a:off x="0" y="0"/>
          <a:ext cx="0" cy="0"/>
          <a:chOff x="0" y="0"/>
          <a:chExt cx="0" cy="0"/>
        </a:xfrm>
      </p:grpSpPr>
      <p:sp>
        <p:nvSpPr>
          <p:cNvPr id="6" name="Title 5"/>
          <p:cNvSpPr>
            <a:spLocks noGrp="1"/>
          </p:cNvSpPr>
          <p:nvPr>
            <p:ph type="title"/>
          </p:nvPr>
        </p:nvSpPr>
        <p:spPr>
          <a:xfrm>
            <a:off x="1150727" y="750760"/>
            <a:ext cx="5532706" cy="1145152"/>
          </a:xfrm>
        </p:spPr>
        <p:txBody>
          <a:bodyPr/>
          <a:lstStyle>
            <a:lvl1pPr>
              <a:defRPr sz="3000"/>
            </a:lvl1pPr>
          </a:lstStyle>
          <a:p>
            <a:r>
              <a:rPr lang="en-US"/>
              <a:t>Click to edit Master title style</a:t>
            </a:r>
            <a:endParaRPr lang="en-US" dirty="0"/>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p:nvPr>
        </p:nvSpPr>
        <p:spPr>
          <a:xfrm>
            <a:off x="1150728" y="2155371"/>
            <a:ext cx="2292269" cy="4702628"/>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4" name="Text Placeholder 3">
            <a:extLst>
              <a:ext uri="{FF2B5EF4-FFF2-40B4-BE49-F238E27FC236}">
                <a16:creationId xmlns:a16="http://schemas.microsoft.com/office/drawing/2014/main" id="{141C81A5-BD90-024D-A83A-67DC8A563A6A}"/>
              </a:ext>
            </a:extLst>
          </p:cNvPr>
          <p:cNvSpPr>
            <a:spLocks noGrp="1"/>
          </p:cNvSpPr>
          <p:nvPr>
            <p:ph type="body" sz="quarter" idx="13" hasCustomPrompt="1"/>
          </p:nvPr>
        </p:nvSpPr>
        <p:spPr>
          <a:xfrm>
            <a:off x="6081226" y="2155372"/>
            <a:ext cx="2298392" cy="4002833"/>
          </a:xfrm>
        </p:spPr>
        <p:txBody>
          <a:bodyPr/>
          <a:lstStyle/>
          <a:p>
            <a:pPr lvl="2"/>
            <a:r>
              <a:rPr lang="en-GB"/>
              <a:t>Sub heading</a:t>
            </a:r>
          </a:p>
          <a:p>
            <a:pPr lvl="3"/>
            <a:r>
              <a:rPr lang="en-GB"/>
              <a:t>Content </a:t>
            </a:r>
          </a:p>
        </p:txBody>
      </p:sp>
      <p:sp>
        <p:nvSpPr>
          <p:cNvPr id="5" name="Picture Placeholder 8">
            <a:extLst>
              <a:ext uri="{FF2B5EF4-FFF2-40B4-BE49-F238E27FC236}">
                <a16:creationId xmlns:a16="http://schemas.microsoft.com/office/drawing/2014/main" id="{887B051D-AE60-3F4B-A799-D4D35D02D3E9}"/>
              </a:ext>
            </a:extLst>
          </p:cNvPr>
          <p:cNvSpPr>
            <a:spLocks noGrp="1"/>
          </p:cNvSpPr>
          <p:nvPr>
            <p:ph type="pic" sz="quarter" idx="14"/>
          </p:nvPr>
        </p:nvSpPr>
        <p:spPr>
          <a:xfrm>
            <a:off x="3442997" y="4500806"/>
            <a:ext cx="2134377" cy="2357194"/>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
        <p:nvSpPr>
          <p:cNvPr id="7" name="Picture Placeholder 8">
            <a:extLst>
              <a:ext uri="{FF2B5EF4-FFF2-40B4-BE49-F238E27FC236}">
                <a16:creationId xmlns:a16="http://schemas.microsoft.com/office/drawing/2014/main" id="{DFA4D6C1-6BDF-7B46-A0FB-13EF9DCC0160}"/>
              </a:ext>
            </a:extLst>
          </p:cNvPr>
          <p:cNvSpPr>
            <a:spLocks noGrp="1"/>
          </p:cNvSpPr>
          <p:nvPr>
            <p:ph type="pic" sz="quarter" idx="15"/>
          </p:nvPr>
        </p:nvSpPr>
        <p:spPr>
          <a:xfrm>
            <a:off x="3442997" y="2155371"/>
            <a:ext cx="2134377" cy="2345434"/>
          </a:xfrm>
          <a:prstGeom prst="rect">
            <a:avLst/>
          </a:prstGeom>
          <a:noFill/>
          <a:ln>
            <a:noFill/>
          </a:ln>
        </p:spPr>
        <p:txBody>
          <a:bodyPr wrap="square" anchor="ctr">
            <a:noAutofit/>
          </a:bodyPr>
          <a:lstStyle>
            <a:lvl1pPr algn="ctr">
              <a:defRPr sz="900">
                <a:solidFill>
                  <a:schemeClr val="tx1"/>
                </a:solidFill>
              </a:defRPr>
            </a:lvl1pPr>
          </a:lstStyle>
          <a:p>
            <a:r>
              <a:rPr lang="en-US" dirty="0"/>
              <a:t>Click icon to add picture</a:t>
            </a:r>
          </a:p>
        </p:txBody>
      </p:sp>
    </p:spTree>
    <p:extLst>
      <p:ext uri="{BB962C8B-B14F-4D97-AF65-F5344CB8AC3E}">
        <p14:creationId xmlns:p14="http://schemas.microsoft.com/office/powerpoint/2010/main" val="43205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3"/>
                                        </p:tgtEl>
                                      </p:cBhvr>
                                      <p:by x="105000" y="105000"/>
                                    </p:animScale>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nodePh="1">
                                  <p:stCondLst>
                                    <p:cond delay="200"/>
                                  </p:stCondLst>
                                  <p:endCondLst>
                                    <p:cond evt="begin" delay="0">
                                      <p:tn val="13"/>
                                    </p:cond>
                                  </p:endCondLst>
                                  <p:childTnLst>
                                    <p:animScale>
                                      <p:cBhvr>
                                        <p:cTn id="14" dur="500" fill="hold"/>
                                        <p:tgtEl>
                                          <p:spTgt spid="5"/>
                                        </p:tgtEl>
                                      </p:cBhvr>
                                      <p:by x="105000" y="105000"/>
                                    </p:animScale>
                                  </p:childTnLst>
                                </p:cTn>
                              </p:par>
                              <p:par>
                                <p:cTn id="15" presetID="22" presetClass="entr" presetSubtype="8"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nodePh="1">
                                  <p:stCondLst>
                                    <p:cond delay="200"/>
                                  </p:stCondLst>
                                  <p:endCondLst>
                                    <p:cond evt="begin" delay="0">
                                      <p:tn val="18"/>
                                    </p:cond>
                                  </p:end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1EF649D-EF58-4684-87F0-DFAB2BC14BF6}" type="datetimeFigureOut">
              <a:rPr lang="en-ZA" smtClean="0"/>
              <a:t>2023/06/12</a:t>
            </a:fld>
            <a:endParaRPr lang="en-ZA"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D872BE6-9D84-4214-86BE-7941023DBB36}" type="slidenum">
              <a:rPr lang="en-ZA" smtClean="0"/>
              <a:t>‹#›</a:t>
            </a:fld>
            <a:endParaRPr lang="en-ZA" dirty="0"/>
          </a:p>
        </p:txBody>
      </p:sp>
    </p:spTree>
    <p:extLst>
      <p:ext uri="{BB962C8B-B14F-4D97-AF65-F5344CB8AC3E}">
        <p14:creationId xmlns:p14="http://schemas.microsoft.com/office/powerpoint/2010/main" val="178234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886700" cy="903635"/>
          </a:xfrm>
        </p:spPr>
        <p:txBody>
          <a:bodyPr>
            <a:normAutofit/>
          </a:bodyPr>
          <a:lstStyle>
            <a:lvl1pPr algn="r">
              <a:defRPr sz="3600" b="1">
                <a:solidFill>
                  <a:schemeClr val="accent1">
                    <a:lumMod val="50000"/>
                  </a:schemeClr>
                </a:solidFill>
                <a:latin typeface="+mn-lt"/>
              </a:defRPr>
            </a:lvl1pPr>
          </a:lstStyle>
          <a:p>
            <a:r>
              <a:rPr lang="en-US"/>
              <a:t>Click to edit Master title style</a:t>
            </a:r>
            <a:endParaRPr lang="en-Z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1EF649D-EF58-4684-87F0-DFAB2BC14BF6}" type="datetimeFigureOut">
              <a:rPr lang="en-ZA" smtClean="0"/>
              <a:t>2023/06/12</a:t>
            </a:fld>
            <a:endParaRPr lang="en-ZA"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D872BE6-9D84-4214-86BE-7941023DBB36}" type="slidenum">
              <a:rPr lang="en-ZA" smtClean="0"/>
              <a:t>‹#›</a:t>
            </a:fld>
            <a:endParaRPr lang="en-ZA" dirty="0"/>
          </a:p>
        </p:txBody>
      </p:sp>
      <p:sp>
        <p:nvSpPr>
          <p:cNvPr id="3" name="Content Placeholder 2"/>
          <p:cNvSpPr>
            <a:spLocks noGrp="1"/>
          </p:cNvSpPr>
          <p:nvPr>
            <p:ph idx="1"/>
          </p:nvPr>
        </p:nvSpPr>
        <p:spPr>
          <a:xfrm>
            <a:off x="539552" y="1412775"/>
            <a:ext cx="8424936" cy="4504083"/>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611560" y="1124744"/>
            <a:ext cx="8064896" cy="0"/>
          </a:xfrm>
          <a:prstGeom prst="line">
            <a:avLst/>
          </a:prstGeom>
          <a:ln w="9525"/>
        </p:spPr>
        <p:style>
          <a:lnRef idx="3">
            <a:schemeClr val="accent5"/>
          </a:lnRef>
          <a:fillRef idx="0">
            <a:schemeClr val="accent5"/>
          </a:fillRef>
          <a:effectRef idx="2">
            <a:schemeClr val="accent5"/>
          </a:effectRef>
          <a:fontRef idx="minor">
            <a:schemeClr val="tx1"/>
          </a:fontRef>
        </p:style>
      </p:cxnSp>
      <p:pic>
        <p:nvPicPr>
          <p:cNvPr id="10" name="Picture 2" descr="K:\01 Ander Dokumente\1 Logos\SANRAL 2017\Final logo (jpe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stretch>
            <a:fillRect/>
          </a:stretch>
        </p:blipFill>
        <p:spPr>
          <a:xfrm>
            <a:off x="6089873" y="5630597"/>
            <a:ext cx="1733246" cy="1090878"/>
          </a:xfrm>
          <a:prstGeom prst="rect">
            <a:avLst/>
          </a:prstGeom>
        </p:spPr>
      </p:pic>
    </p:spTree>
    <p:extLst>
      <p:ext uri="{BB962C8B-B14F-4D97-AF65-F5344CB8AC3E}">
        <p14:creationId xmlns:p14="http://schemas.microsoft.com/office/powerpoint/2010/main" val="345402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2ECCA-E08B-48A8-82D1-20DE3593E9DE}" type="datetimeFigureOut">
              <a:rPr lang="en-ZA" smtClean="0"/>
              <a:t>2023/06/12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248155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362ECCA-E08B-48A8-82D1-20DE3593E9DE}" type="datetimeFigureOut">
              <a:rPr lang="en-ZA" smtClean="0"/>
              <a:t>2023/06/12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289143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362ECCA-E08B-48A8-82D1-20DE3593E9DE}" type="datetimeFigureOut">
              <a:rPr lang="en-ZA" smtClean="0"/>
              <a:t>2023/06/12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174117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362ECCA-E08B-48A8-82D1-20DE3593E9DE}" type="datetimeFigureOut">
              <a:rPr lang="en-ZA" smtClean="0"/>
              <a:t>2023/06/12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320840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2ECCA-E08B-48A8-82D1-20DE3593E9DE}" type="datetimeFigureOut">
              <a:rPr lang="en-ZA" smtClean="0"/>
              <a:t>2023/06/12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34358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62ECCA-E08B-48A8-82D1-20DE3593E9DE}" type="datetimeFigureOut">
              <a:rPr lang="en-ZA" smtClean="0"/>
              <a:t>2023/06/12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22653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62ECCA-E08B-48A8-82D1-20DE3593E9DE}" type="datetimeFigureOut">
              <a:rPr lang="en-ZA" smtClean="0"/>
              <a:t>2023/06/12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18177BA-F0E8-49CB-B69E-B3617902774F}" type="slidenum">
              <a:rPr lang="en-ZA" smtClean="0"/>
              <a:t>‹#›</a:t>
            </a:fld>
            <a:endParaRPr lang="en-ZA"/>
          </a:p>
        </p:txBody>
      </p:sp>
    </p:spTree>
    <p:extLst>
      <p:ext uri="{BB962C8B-B14F-4D97-AF65-F5344CB8AC3E}">
        <p14:creationId xmlns:p14="http://schemas.microsoft.com/office/powerpoint/2010/main" val="24941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8.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2ECCA-E08B-48A8-82D1-20DE3593E9DE}" type="datetimeFigureOut">
              <a:rPr lang="en-ZA" smtClean="0"/>
              <a:t>2023/06/12</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177BA-F0E8-49CB-B69E-B3617902774F}" type="slidenum">
              <a:rPr lang="en-ZA" smtClean="0"/>
              <a:t>‹#›</a:t>
            </a:fld>
            <a:endParaRPr lang="en-ZA"/>
          </a:p>
        </p:txBody>
      </p:sp>
    </p:spTree>
    <p:extLst>
      <p:ext uri="{BB962C8B-B14F-4D97-AF65-F5344CB8AC3E}">
        <p14:creationId xmlns:p14="http://schemas.microsoft.com/office/powerpoint/2010/main" val="13339219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4CEF-6E34-E649-ABE5-1F30A6820B5F}" type="datetimeFigureOut">
              <a:rPr lang="en-US" smtClean="0"/>
              <a:t>6/12/2023</a:t>
            </a:fld>
            <a:endParaRPr lang="en-US" dirty="0"/>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dirty="0"/>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528432480"/>
      </p:ext>
    </p:extLst>
  </p:cSld>
  <p:clrMap bg1="lt1" tx1="dk1" bg2="lt2" tx2="dk2" accent1="accent1" accent2="accent2" accent3="accent3" accent4="accent4" accent5="accent5" accent6="accent6" hlink="hlink" folHlink="folHlink"/>
  <p:sldLayoutIdLst>
    <p:sldLayoutId id="21474839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578037-EFCB-A140-B9C8-32546D8CB3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FCFD-70D5-C747-86BA-F54F0C76A0D7}" type="datetimeFigureOut">
              <a:rPr lang="en-US" smtClean="0"/>
              <a:t>6/12/2023</a:t>
            </a:fld>
            <a:endParaRPr lang="en-US" dirty="0"/>
          </a:p>
        </p:txBody>
      </p:sp>
      <p:sp>
        <p:nvSpPr>
          <p:cNvPr id="5" name="Footer Placeholder 4">
            <a:extLst>
              <a:ext uri="{FF2B5EF4-FFF2-40B4-BE49-F238E27FC236}">
                <a16:creationId xmlns:a16="http://schemas.microsoft.com/office/drawing/2014/main" id="{037B70AC-5FD2-534B-B208-B7E663DD344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530CC7-2FA3-6341-9833-85CFD0707B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06FFB-8701-D24D-A482-B092084D97F2}" type="slidenum">
              <a:rPr lang="en-US" smtClean="0"/>
              <a:t>‹#›</a:t>
            </a:fld>
            <a:endParaRPr lang="en-US" dirty="0"/>
          </a:p>
        </p:txBody>
      </p:sp>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4" cstate="email">
            <a:lum bright="9000"/>
            <a:extLst>
              <a:ext uri="{28A0092B-C50C-407E-A947-70E740481C1C}">
                <a14:useLocalDpi xmlns:a14="http://schemas.microsoft.com/office/drawing/2010/main"/>
              </a:ext>
            </a:extLst>
          </a:blip>
          <a:stretch>
            <a:fillRect/>
          </a:stretch>
        </p:blipFill>
        <p:spPr>
          <a:xfrm>
            <a:off x="0" y="1"/>
            <a:ext cx="9144000" cy="6857999"/>
          </a:xfrm>
          <a:prstGeom prst="rect">
            <a:avLst/>
          </a:prstGeom>
          <a:solidFill>
            <a:srgbClr val="0B7764"/>
          </a:solidFill>
        </p:spPr>
      </p:pic>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1"/>
            <a:ext cx="3840480" cy="3299402"/>
          </a:xfrm>
          <a:prstGeom prst="rect">
            <a:avLst/>
          </a:prstGeom>
        </p:spPr>
      </p:pic>
      <p:sp>
        <p:nvSpPr>
          <p:cNvPr id="13" name="Rectangle 12">
            <a:extLst>
              <a:ext uri="{FF2B5EF4-FFF2-40B4-BE49-F238E27FC236}">
                <a16:creationId xmlns:a16="http://schemas.microsoft.com/office/drawing/2014/main" id="{92CD25F8-7D3F-0144-AD76-FFB3C280A686}"/>
              </a:ext>
            </a:extLst>
          </p:cNvPr>
          <p:cNvSpPr/>
          <p:nvPr userDrawn="1"/>
        </p:nvSpPr>
        <p:spPr>
          <a:xfrm>
            <a:off x="1" y="0"/>
            <a:ext cx="9144000" cy="6858000"/>
          </a:xfrm>
          <a:prstGeom prst="rect">
            <a:avLst/>
          </a:prstGeom>
          <a:solidFill>
            <a:schemeClr val="bg2">
              <a:lumMod val="5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9955F0F6-65D7-3145-90F7-3F43EF7C3216}"/>
              </a:ext>
            </a:extLst>
          </p:cNvPr>
          <p:cNvSpPr/>
          <p:nvPr userDrawn="1"/>
        </p:nvSpPr>
        <p:spPr>
          <a:xfrm>
            <a:off x="1340061"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87780" y="5181530"/>
            <a:ext cx="1600930" cy="1450507"/>
          </a:xfrm>
          <a:prstGeom prst="rect">
            <a:avLst/>
          </a:prstGeom>
        </p:spPr>
      </p:pic>
      <p:pic>
        <p:nvPicPr>
          <p:cNvPr id="16" name="Picture 15">
            <a:extLst>
              <a:ext uri="{FF2B5EF4-FFF2-40B4-BE49-F238E27FC236}">
                <a16:creationId xmlns:a16="http://schemas.microsoft.com/office/drawing/2014/main" id="{E84162E6-175F-7043-B350-CA8A21CC024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26544" y="6509869"/>
            <a:ext cx="2630825" cy="182696"/>
          </a:xfrm>
          <a:prstGeom prst="rect">
            <a:avLst/>
          </a:prstGeom>
        </p:spPr>
      </p:pic>
    </p:spTree>
    <p:extLst>
      <p:ext uri="{BB962C8B-B14F-4D97-AF65-F5344CB8AC3E}">
        <p14:creationId xmlns:p14="http://schemas.microsoft.com/office/powerpoint/2010/main" val="2313024592"/>
      </p:ext>
    </p:extLst>
  </p:cSld>
  <p:clrMap bg1="lt1" tx1="dk1" bg2="lt2" tx2="dk2" accent1="accent1" accent2="accent2" accent3="accent3" accent4="accent4" accent5="accent5" accent6="accent6" hlink="hlink" folHlink="folHlink"/>
  <p:sldLayoutIdLst>
    <p:sldLayoutId id="2147483917" r:id="rId1"/>
    <p:sldLayoutId id="21474839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845128"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4139841116"/>
      </p:ext>
    </p:extLst>
  </p:cSld>
  <p:clrMap bg1="lt1" tx1="dk1" bg2="lt2" tx2="dk2" accent1="accent1" accent2="accent2" accent3="accent3" accent4="accent4" accent5="accent5" accent6="accent6" hlink="hlink" folHlink="folHlink"/>
  <p:sldLayoutIdLst>
    <p:sldLayoutId id="21474839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845128" cy="1645054"/>
          </a:xfrm>
          <a:prstGeom prst="rect">
            <a:avLst/>
          </a:prstGeom>
        </p:spPr>
      </p:pic>
    </p:spTree>
    <p:extLst>
      <p:ext uri="{BB962C8B-B14F-4D97-AF65-F5344CB8AC3E}">
        <p14:creationId xmlns:p14="http://schemas.microsoft.com/office/powerpoint/2010/main" val="2197807733"/>
      </p:ext>
    </p:extLst>
  </p:cSld>
  <p:clrMap bg1="lt1" tx1="dk1" bg2="lt2" tx2="dk2" accent1="accent1" accent2="accent2" accent3="accent3" accent4="accent4" accent5="accent5" accent6="accent6" hlink="hlink" folHlink="folHlink"/>
  <p:sldLayoutIdLst>
    <p:sldLayoutId id="214748392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A214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1618" y="946703"/>
            <a:ext cx="6864523"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773288" y="2514600"/>
            <a:ext cx="6612853"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9" name="Slide Number Placeholder 24">
            <a:extLst>
              <a:ext uri="{FF2B5EF4-FFF2-40B4-BE49-F238E27FC236}">
                <a16:creationId xmlns:a16="http://schemas.microsoft.com/office/drawing/2014/main" id="{3DB3CACA-D8CB-2948-8A94-29D6511889B1}"/>
              </a:ext>
            </a:extLst>
          </p:cNvPr>
          <p:cNvSpPr txBox="1">
            <a:spLocks/>
          </p:cNvSpPr>
          <p:nvPr/>
        </p:nvSpPr>
        <p:spPr>
          <a:xfrm rot="16200000">
            <a:off x="-1075764" y="2268292"/>
            <a:ext cx="2915909" cy="148212"/>
          </a:xfrm>
          <a:prstGeom prst="rect">
            <a:avLst/>
          </a:prstGeom>
        </p:spPr>
        <p:txBody>
          <a:bodyPr vert="horz" lIns="68580" tIns="34290" rIns="68580" bIns="3429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r"/>
            <a:r>
              <a:rPr lang="en-US" sz="600" b="1" i="0" dirty="0">
                <a:solidFill>
                  <a:schemeClr val="bg2"/>
                </a:solidFill>
                <a:latin typeface="Inter" panose="020B0502030000000004" pitchFamily="34" charset="0"/>
                <a:ea typeface="Inter" panose="020B0502030000000004" pitchFamily="34" charset="0"/>
                <a:cs typeface="Inter" panose="020B0502030000000004" pitchFamily="34" charset="0"/>
              </a:rPr>
              <a:t>Presentation name</a:t>
            </a:r>
          </a:p>
          <a:p>
            <a:pPr algn="r"/>
            <a:r>
              <a:rPr lang="en-US" sz="600" b="0" i="0" dirty="0">
                <a:solidFill>
                  <a:schemeClr val="bg2"/>
                </a:solidFill>
                <a:latin typeface="Inter" panose="020B0502030000000004" pitchFamily="34" charset="0"/>
                <a:ea typeface="Inter" panose="020B0502030000000004" pitchFamily="34" charset="0"/>
                <a:cs typeface="Open Sans SemiBold" charset="0"/>
              </a:rPr>
              <a:t>Insert date</a:t>
            </a:r>
          </a:p>
        </p:txBody>
      </p:sp>
      <p:sp>
        <p:nvSpPr>
          <p:cNvPr id="40" name="Slide Number Placeholder 24">
            <a:extLst>
              <a:ext uri="{FF2B5EF4-FFF2-40B4-BE49-F238E27FC236}">
                <a16:creationId xmlns:a16="http://schemas.microsoft.com/office/drawing/2014/main" id="{D2D101E1-15F6-684B-98FA-A32073103D8E}"/>
              </a:ext>
            </a:extLst>
          </p:cNvPr>
          <p:cNvSpPr txBox="1">
            <a:spLocks/>
          </p:cNvSpPr>
          <p:nvPr/>
        </p:nvSpPr>
        <p:spPr>
          <a:xfrm>
            <a:off x="1" y="6376229"/>
            <a:ext cx="456296" cy="365125"/>
          </a:xfrm>
          <a:prstGeom prst="rect">
            <a:avLst/>
          </a:prstGeom>
        </p:spPr>
        <p:txBody>
          <a:bodyPr vert="horz" lIns="68580" tIns="34290" rIns="68580" bIns="3429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r"/>
            <a:fld id="{36C48702-E445-134E-B960-6F692773524F}" type="slidenum">
              <a:rPr lang="en-US" sz="450" b="1" i="0" smtClean="0">
                <a:solidFill>
                  <a:schemeClr val="accent1"/>
                </a:solidFill>
                <a:latin typeface="Inter" panose="020B0502030000000004" pitchFamily="34" charset="0"/>
                <a:ea typeface="Inter" panose="020B0502030000000004" pitchFamily="34" charset="0"/>
                <a:cs typeface="Inter" panose="020B0502030000000004" pitchFamily="34" charset="0"/>
              </a:rPr>
              <a:pPr algn="r"/>
              <a:t>‹#›</a:t>
            </a:fld>
            <a:endParaRPr lang="en-US" sz="450" b="1" i="0" dirty="0">
              <a:solidFill>
                <a:schemeClr val="accent1"/>
              </a:solidFill>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01374876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685739" rtl="0" eaLnBrk="1" latinLnBrk="0" hangingPunct="1">
        <a:lnSpc>
          <a:spcPct val="80000"/>
        </a:lnSpc>
        <a:spcBef>
          <a:spcPct val="0"/>
        </a:spcBef>
        <a:buNone/>
        <a:defRPr sz="2700" b="1" i="0" kern="1200" spc="-75" baseline="0">
          <a:solidFill>
            <a:schemeClr val="accent1"/>
          </a:solidFill>
          <a:latin typeface="Inter" panose="020B0502030000000004" pitchFamily="34" charset="0"/>
          <a:ea typeface="Inter" panose="020B0502030000000004" pitchFamily="34" charset="0"/>
          <a:cs typeface="Inter" panose="020B0502030000000004" pitchFamily="34" charset="0"/>
        </a:defRPr>
      </a:lvl1pPr>
    </p:titleStyle>
    <p:bodyStyle>
      <a:lvl1pPr marL="0" indent="0" algn="l" defTabSz="685739" rtl="0" eaLnBrk="1" latinLnBrk="0" hangingPunct="1">
        <a:lnSpc>
          <a:spcPct val="150000"/>
        </a:lnSpc>
        <a:spcBef>
          <a:spcPts val="750"/>
        </a:spcBef>
        <a:buFont typeface="Arial" panose="020B0604020202020204" pitchFamily="34" charset="0"/>
        <a:buNone/>
        <a:defRPr sz="2100" b="1" i="0" kern="1200">
          <a:solidFill>
            <a:schemeClr val="bg2"/>
          </a:solidFill>
          <a:latin typeface="Inter" panose="020B0502030000000004" pitchFamily="34" charset="0"/>
          <a:ea typeface="Inter" panose="020B0502030000000004" pitchFamily="34" charset="0"/>
          <a:cs typeface="Inter" panose="020B0502030000000004" pitchFamily="34" charset="0"/>
        </a:defRPr>
      </a:lvl1pPr>
      <a:lvl2pPr marL="0" indent="0" algn="l" defTabSz="685739" rtl="0" eaLnBrk="1" latinLnBrk="0" hangingPunct="1">
        <a:lnSpc>
          <a:spcPct val="150000"/>
        </a:lnSpc>
        <a:spcBef>
          <a:spcPts val="374"/>
        </a:spcBef>
        <a:buFont typeface="Arial" panose="020B0604020202020204" pitchFamily="34" charset="0"/>
        <a:buNone/>
        <a:defRPr sz="1350" b="0" i="0" kern="1200">
          <a:solidFill>
            <a:schemeClr val="bg2"/>
          </a:solidFill>
          <a:latin typeface="Inter" panose="020B0502030000000004" pitchFamily="34" charset="0"/>
          <a:ea typeface="Inter" panose="020B0502030000000004" pitchFamily="34" charset="0"/>
          <a:cs typeface="Inter" panose="020B0502030000000004" pitchFamily="34" charset="0"/>
        </a:defRPr>
      </a:lvl2pPr>
      <a:lvl3pPr marL="0" indent="0" algn="l" defTabSz="685739" rtl="0" eaLnBrk="1" latinLnBrk="0" hangingPunct="1">
        <a:lnSpc>
          <a:spcPct val="150000"/>
        </a:lnSpc>
        <a:spcBef>
          <a:spcPts val="374"/>
        </a:spcBef>
        <a:buFont typeface="Arial" panose="020B0604020202020204" pitchFamily="34" charset="0"/>
        <a:buNone/>
        <a:defRPr sz="900" b="0" i="0" kern="1200">
          <a:solidFill>
            <a:schemeClr val="bg2"/>
          </a:solidFill>
          <a:latin typeface="Inter" panose="020B0502030000000004" pitchFamily="34" charset="0"/>
          <a:ea typeface="Inter" panose="020B0502030000000004" pitchFamily="34" charset="0"/>
          <a:cs typeface="Inter" panose="020B0502030000000004" pitchFamily="34" charset="0"/>
        </a:defRPr>
      </a:lvl3pPr>
      <a:lvl4pPr marL="0" indent="0" algn="l" defTabSz="685739" rtl="0" eaLnBrk="1" latinLnBrk="0" hangingPunct="1">
        <a:lnSpc>
          <a:spcPct val="150000"/>
        </a:lnSpc>
        <a:spcBef>
          <a:spcPts val="374"/>
        </a:spcBef>
        <a:buFont typeface="Arial" panose="020B0604020202020204" pitchFamily="34" charset="0"/>
        <a:buNone/>
        <a:defRPr sz="750" b="0" i="0" kern="1200">
          <a:solidFill>
            <a:schemeClr val="bg2"/>
          </a:solidFill>
          <a:latin typeface="Inter" panose="020B0502030000000004" pitchFamily="34" charset="0"/>
          <a:ea typeface="Inter" panose="020B0502030000000004" pitchFamily="34" charset="0"/>
          <a:cs typeface="Inter" panose="020B0502030000000004" pitchFamily="34" charset="0"/>
        </a:defRPr>
      </a:lvl4pPr>
      <a:lvl5pPr marL="0" indent="0" algn="l" defTabSz="685739" rtl="0" eaLnBrk="1" latinLnBrk="0" hangingPunct="1">
        <a:lnSpc>
          <a:spcPct val="150000"/>
        </a:lnSpc>
        <a:spcBef>
          <a:spcPts val="374"/>
        </a:spcBef>
        <a:buFont typeface="Arial" panose="020B0604020202020204" pitchFamily="34" charset="0"/>
        <a:buNone/>
        <a:defRPr sz="750" b="0" i="0" kern="1200" baseline="0">
          <a:solidFill>
            <a:schemeClr val="bg2"/>
          </a:solidFill>
          <a:latin typeface="Inter" panose="020B0502030000000004" pitchFamily="34" charset="0"/>
          <a:ea typeface="Inter" panose="020B0502030000000004" pitchFamily="34" charset="0"/>
          <a:cs typeface="Inter" panose="020B0502030000000004" pitchFamily="34" charset="0"/>
        </a:defRPr>
      </a:lvl5pPr>
      <a:lvl6pPr marL="188578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5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19"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388"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9" rtl="0" eaLnBrk="1" latinLnBrk="0" hangingPunct="1">
        <a:defRPr sz="1350" kern="1200">
          <a:solidFill>
            <a:schemeClr val="tx1"/>
          </a:solidFill>
          <a:latin typeface="+mn-lt"/>
          <a:ea typeface="+mn-ea"/>
          <a:cs typeface="+mn-cs"/>
        </a:defRPr>
      </a:lvl1pPr>
      <a:lvl2pPr marL="342869" algn="l" defTabSz="685739" rtl="0" eaLnBrk="1" latinLnBrk="0" hangingPunct="1">
        <a:defRPr sz="1350" kern="1200">
          <a:solidFill>
            <a:schemeClr val="tx1"/>
          </a:solidFill>
          <a:latin typeface="+mn-lt"/>
          <a:ea typeface="+mn-ea"/>
          <a:cs typeface="+mn-cs"/>
        </a:defRPr>
      </a:lvl2pPr>
      <a:lvl3pPr marL="685739" algn="l" defTabSz="685739" rtl="0" eaLnBrk="1" latinLnBrk="0" hangingPunct="1">
        <a:defRPr sz="1350" kern="1200">
          <a:solidFill>
            <a:schemeClr val="tx1"/>
          </a:solidFill>
          <a:latin typeface="+mn-lt"/>
          <a:ea typeface="+mn-ea"/>
          <a:cs typeface="+mn-cs"/>
        </a:defRPr>
      </a:lvl3pPr>
      <a:lvl4pPr marL="1028609" algn="l" defTabSz="685739" rtl="0" eaLnBrk="1" latinLnBrk="0" hangingPunct="1">
        <a:defRPr sz="1350" kern="1200">
          <a:solidFill>
            <a:schemeClr val="tx1"/>
          </a:solidFill>
          <a:latin typeface="+mn-lt"/>
          <a:ea typeface="+mn-ea"/>
          <a:cs typeface="+mn-cs"/>
        </a:defRPr>
      </a:lvl4pPr>
      <a:lvl5pPr marL="1371477" algn="l" defTabSz="685739" rtl="0" eaLnBrk="1" latinLnBrk="0" hangingPunct="1">
        <a:defRPr sz="1350" kern="1200">
          <a:solidFill>
            <a:schemeClr val="tx1"/>
          </a:solidFill>
          <a:latin typeface="+mn-lt"/>
          <a:ea typeface="+mn-ea"/>
          <a:cs typeface="+mn-cs"/>
        </a:defRPr>
      </a:lvl5pPr>
      <a:lvl6pPr marL="1714346" algn="l" defTabSz="685739" rtl="0" eaLnBrk="1" latinLnBrk="0" hangingPunct="1">
        <a:defRPr sz="1350" kern="1200">
          <a:solidFill>
            <a:schemeClr val="tx1"/>
          </a:solidFill>
          <a:latin typeface="+mn-lt"/>
          <a:ea typeface="+mn-ea"/>
          <a:cs typeface="+mn-cs"/>
        </a:defRPr>
      </a:lvl6pPr>
      <a:lvl7pPr marL="2057215" algn="l" defTabSz="685739" rtl="0" eaLnBrk="1" latinLnBrk="0" hangingPunct="1">
        <a:defRPr sz="1350" kern="1200">
          <a:solidFill>
            <a:schemeClr val="tx1"/>
          </a:solidFill>
          <a:latin typeface="+mn-lt"/>
          <a:ea typeface="+mn-ea"/>
          <a:cs typeface="+mn-cs"/>
        </a:defRPr>
      </a:lvl7pPr>
      <a:lvl8pPr marL="2400084" algn="l" defTabSz="685739" rtl="0" eaLnBrk="1" latinLnBrk="0" hangingPunct="1">
        <a:defRPr sz="1350" kern="1200">
          <a:solidFill>
            <a:schemeClr val="tx1"/>
          </a:solidFill>
          <a:latin typeface="+mn-lt"/>
          <a:ea typeface="+mn-ea"/>
          <a:cs typeface="+mn-cs"/>
        </a:defRPr>
      </a:lvl8pPr>
      <a:lvl9pPr marL="2742953" algn="l" defTabSz="68573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46">
          <p15:clr>
            <a:srgbClr val="F26B43"/>
          </p15:clr>
        </p15:guide>
        <p15:guide id="4" orient="horz" pos="3952">
          <p15:clr>
            <a:srgbClr val="F26B43"/>
          </p15:clr>
        </p15:guide>
        <p15:guide id="5" pos="642">
          <p15:clr>
            <a:srgbClr val="F26B43"/>
          </p15:clr>
        </p15:guide>
        <p15:guide id="6" pos="7038">
          <p15:clr>
            <a:srgbClr val="F26B43"/>
          </p15:clr>
        </p15:guide>
        <p15:guide id="7">
          <p15:clr>
            <a:srgbClr val="F26B43"/>
          </p15:clr>
        </p15:guide>
        <p15:guide id="8" pos="7680">
          <p15:clr>
            <a:srgbClr val="F26B43"/>
          </p15:clr>
        </p15:guide>
        <p15:guide id="9" orient="horz">
          <p15:clr>
            <a:srgbClr val="F26B43"/>
          </p15:clr>
        </p15:guide>
        <p15:guide id="10" orient="horz" pos="4320">
          <p15:clr>
            <a:srgbClr val="F26B43"/>
          </p15:clr>
        </p15:guide>
        <p15:guide id="11" pos="1277">
          <p15:clr>
            <a:srgbClr val="F26B43"/>
          </p15:clr>
        </p15:guide>
        <p15:guide id="12" orient="horz" pos="709">
          <p15:clr>
            <a:srgbClr val="F26B43"/>
          </p15:clr>
        </p15:guide>
        <p15:guide id="13" pos="1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rocurementSR4@sanral.co.za"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db.org.za/wp-content/uploads/2021/07/Standard-for-Uniformity-August-2019.pdf"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ProcurementWR4@sanral.co.za"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nra.co.za/sanral-tenders/status?region_id=nationa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nra.co.za/sanral-tenders/status?region_id=nation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ProcurementSR1@sanral.co.za"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59632" y="2780928"/>
            <a:ext cx="6833198" cy="1296144"/>
          </a:xfrm>
          <a:prstGeom prst="rect">
            <a:avLst/>
          </a:prstGeom>
          <a:solidFill>
            <a:schemeClr val="bg1"/>
          </a:solidFill>
        </p:spPr>
        <p:txBody>
          <a:bodyPr>
            <a:normAutofit/>
          </a:bodyPr>
          <a:lstStyle/>
          <a:p>
            <a:r>
              <a:rPr lang="en-ZA" b="1" dirty="0">
                <a:solidFill>
                  <a:srgbClr val="FF0000"/>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rPr>
              <a:t>Clarification Presentation Online</a:t>
            </a:r>
          </a:p>
          <a:p>
            <a:pPr marL="0" indent="0">
              <a:buNone/>
            </a:pPr>
            <a:endParaRPr lang="en-ZA" dirty="0"/>
          </a:p>
        </p:txBody>
      </p:sp>
      <p:sp>
        <p:nvSpPr>
          <p:cNvPr id="4" name="Rectangle 3"/>
          <p:cNvSpPr/>
          <p:nvPr/>
        </p:nvSpPr>
        <p:spPr>
          <a:xfrm>
            <a:off x="259646" y="266032"/>
            <a:ext cx="8416810" cy="2677656"/>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Vrinda" panose="020B0502040204020203" pitchFamily="34" charset="0"/>
                <a:cs typeface="Vrinda" panose="020B0502040204020203" pitchFamily="34" charset="0"/>
              </a:rPr>
              <a:t>CONTRACT SANRAL R.061-030-2016/2S</a:t>
            </a:r>
          </a:p>
          <a:p>
            <a:endParaRPr lang="en-US" sz="2400" b="1" dirty="0">
              <a:effectLst>
                <a:outerShdw blurRad="38100" dist="38100" dir="2700000" algn="tl">
                  <a:srgbClr val="000000">
                    <a:alpha val="43137"/>
                  </a:srgbClr>
                </a:outerShdw>
              </a:effectLst>
              <a:latin typeface="Vrinda" panose="020B0502040204020203" pitchFamily="34" charset="0"/>
              <a:cs typeface="Vrinda" panose="020B0502040204020203" pitchFamily="34" charset="0"/>
            </a:endParaRPr>
          </a:p>
          <a:p>
            <a:pPr algn="just"/>
            <a:r>
              <a:rPr lang="en-ZA" sz="2400" b="1" dirty="0">
                <a:latin typeface="Arial" panose="020B0604020202020204" pitchFamily="34" charset="0"/>
              </a:rPr>
              <a:t>CONSULTING ENGINEERING SERVICES FOR THE SUPERVISION OF THE SPECIAL MAINTENANCE ON NATIONAL ROUTE R61 SECTION 3 FROM KM 50.8 TO KM 75.5</a:t>
            </a:r>
          </a:p>
          <a:p>
            <a:endParaRPr lang="en-US" sz="2400" b="1" dirty="0">
              <a:effectLst>
                <a:outerShdw blurRad="38100" dist="38100" dir="2700000" algn="tl">
                  <a:srgbClr val="000000">
                    <a:alpha val="43137"/>
                  </a:srgbClr>
                </a:outerShdw>
              </a:effectLst>
              <a:latin typeface="Vrinda" panose="020B0502040204020203" pitchFamily="34" charset="0"/>
              <a:cs typeface="Vrinda" panose="020B0502040204020203" pitchFamily="34" charset="0"/>
            </a:endParaRPr>
          </a:p>
        </p:txBody>
      </p:sp>
      <p:sp>
        <p:nvSpPr>
          <p:cNvPr id="5" name="TextBox 4">
            <a:extLst>
              <a:ext uri="{FF2B5EF4-FFF2-40B4-BE49-F238E27FC236}">
                <a16:creationId xmlns:a16="http://schemas.microsoft.com/office/drawing/2014/main" id="{26EB997C-5D14-D60C-5B4C-D02583139064}"/>
              </a:ext>
            </a:extLst>
          </p:cNvPr>
          <p:cNvSpPr txBox="1"/>
          <p:nvPr/>
        </p:nvSpPr>
        <p:spPr>
          <a:xfrm>
            <a:off x="259646" y="4149080"/>
            <a:ext cx="7617160" cy="2062103"/>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rPr>
              <a:t>Tender documents are available at no cost in electronic format downloadable from SANRAL website </a:t>
            </a:r>
            <a:r>
              <a:rPr lang="en-US" sz="1800" b="1" i="0" u="none" strike="noStrike" baseline="0" dirty="0">
                <a:solidFill>
                  <a:srgbClr val="FF0000"/>
                </a:solidFill>
                <a:latin typeface="Arial" panose="020B0604020202020204" pitchFamily="34" charset="0"/>
              </a:rPr>
              <a:t>https://www.nra.co.za/service-provider-zone/tenders/open-tenders/</a:t>
            </a:r>
            <a:r>
              <a:rPr lang="en-US" sz="1800" b="1" i="0" u="none" strike="noStrike" baseline="0" dirty="0">
                <a:solidFill>
                  <a:srgbClr val="FF0000"/>
                </a:solidFill>
                <a:latin typeface="Calibri" panose="020F0502020204030204" pitchFamily="34" charset="0"/>
              </a:rPr>
              <a:t>.</a:t>
            </a:r>
            <a:r>
              <a:rPr lang="en-US" sz="1800" b="1" i="0" u="none" strike="noStrike" baseline="0" dirty="0">
                <a:solidFill>
                  <a:srgbClr val="FF0000"/>
                </a:solidFill>
                <a:latin typeface="Arial" panose="020B0604020202020204" pitchFamily="34" charset="0"/>
              </a:rPr>
              <a:t>Tenderers must have access to Microsoft Office © 2013 and Acrobat Adobe © 9.0, or similar compatible software.</a:t>
            </a:r>
          </a:p>
          <a:p>
            <a:endParaRPr lang="en-US" b="1" dirty="0">
              <a:solidFill>
                <a:srgbClr val="FF0000"/>
              </a:solidFill>
              <a:latin typeface="Arial" panose="020B0604020202020204" pitchFamily="34" charset="0"/>
            </a:endParaRPr>
          </a:p>
          <a:p>
            <a:r>
              <a:rPr lang="en-US" b="1" dirty="0">
                <a:solidFill>
                  <a:srgbClr val="FF0000"/>
                </a:solidFill>
                <a:latin typeface="Arial" panose="020B0604020202020204" pitchFamily="34" charset="0"/>
              </a:rPr>
              <a:t>All Enquiries: </a:t>
            </a:r>
            <a:r>
              <a:rPr lang="en-US" sz="2000" b="1" u="sng" dirty="0">
                <a:solidFill>
                  <a:srgbClr val="FF0000"/>
                </a:solidFill>
                <a:latin typeface="Arial" panose="020B0604020202020204" pitchFamily="34" charset="0"/>
              </a:rPr>
              <a:t>P</a:t>
            </a:r>
            <a:r>
              <a:rPr lang="en-US" sz="2000" b="1" u="sng" dirty="0">
                <a:solidFill>
                  <a:srgbClr val="FF0000"/>
                </a:solidFill>
                <a:latin typeface="Arial" panose="020B0604020202020204" pitchFamily="34" charset="0"/>
                <a:hlinkClick r:id="rId2">
                  <a:extLst>
                    <a:ext uri="{A12FA001-AC4F-418D-AE19-62706E023703}">
                      <ahyp:hlinkClr xmlns:ahyp="http://schemas.microsoft.com/office/drawing/2018/hyperlinkcolor" val="tx"/>
                    </a:ext>
                  </a:extLst>
                </a:hlinkClick>
              </a:rPr>
              <a:t>rocurementSR4@sanral.co.za</a:t>
            </a:r>
            <a:r>
              <a:rPr lang="en-US" sz="2000" b="1" u="sng" dirty="0">
                <a:solidFill>
                  <a:srgbClr val="FF0000"/>
                </a:solidFill>
                <a:latin typeface="Arial" panose="020B0604020202020204" pitchFamily="34" charset="0"/>
              </a:rPr>
              <a:t> </a:t>
            </a:r>
            <a:endParaRPr lang="en-ZA" sz="2000" u="sng" dirty="0">
              <a:solidFill>
                <a:srgbClr val="FF0000"/>
              </a:solidFill>
            </a:endParaRPr>
          </a:p>
        </p:txBody>
      </p:sp>
    </p:spTree>
    <p:extLst>
      <p:ext uri="{BB962C8B-B14F-4D97-AF65-F5344CB8AC3E}">
        <p14:creationId xmlns:p14="http://schemas.microsoft.com/office/powerpoint/2010/main" val="166810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43198E-DD15-4E7C-84A2-F00BE57D4900}"/>
              </a:ext>
            </a:extLst>
          </p:cNvPr>
          <p:cNvSpPr txBox="1"/>
          <p:nvPr/>
        </p:nvSpPr>
        <p:spPr>
          <a:xfrm>
            <a:off x="586331" y="98474"/>
            <a:ext cx="7929017" cy="48138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INFORMATION IN THE TENDER FOLDER</a:t>
            </a:r>
          </a:p>
        </p:txBody>
      </p:sp>
      <p:sp>
        <p:nvSpPr>
          <p:cNvPr id="3" name="Rectangle 2">
            <a:extLst>
              <a:ext uri="{FF2B5EF4-FFF2-40B4-BE49-F238E27FC236}">
                <a16:creationId xmlns:a16="http://schemas.microsoft.com/office/drawing/2014/main" id="{4D5AAB1C-EFAB-448D-B69E-FB21ECC20F73}"/>
              </a:ext>
            </a:extLst>
          </p:cNvPr>
          <p:cNvSpPr/>
          <p:nvPr/>
        </p:nvSpPr>
        <p:spPr>
          <a:xfrm>
            <a:off x="949938" y="944669"/>
            <a:ext cx="7929018" cy="143116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3AE8606-B01C-4DD2-A30F-E30083853B7D}"/>
              </a:ext>
            </a:extLst>
          </p:cNvPr>
          <p:cNvSpPr/>
          <p:nvPr/>
        </p:nvSpPr>
        <p:spPr>
          <a:xfrm>
            <a:off x="872935" y="2207345"/>
            <a:ext cx="7642413" cy="1754326"/>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D456FBF-054F-484A-AE04-91B4118AA9BF}"/>
              </a:ext>
            </a:extLst>
          </p:cNvPr>
          <p:cNvSpPr/>
          <p:nvPr/>
        </p:nvSpPr>
        <p:spPr>
          <a:xfrm>
            <a:off x="663334" y="692751"/>
            <a:ext cx="7929017" cy="397031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Tender Content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Tender Document in pdf</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Appendices to Tender as referred to in Part C4 in relevant formats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Technical Proposal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Returnable Schedules (Forms A1 –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A15</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MS Word format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Consultant Technical submission (Forms B1–B7) in MS Excel format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Financial Proposal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Consultant Financial submission in MS Excel format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Form of Offer MS Word format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Contract Data – Information provided by Tenderer MS Word format </a:t>
            </a:r>
          </a:p>
          <a:p>
            <a:pPr>
              <a:defRPr/>
            </a:pPr>
            <a:r>
              <a:rPr lang="en-US" b="1" dirty="0">
                <a:solidFill>
                  <a:prstClr val="black"/>
                </a:solidFill>
                <a:latin typeface="Calibri" panose="020F0502020204030204"/>
              </a:rPr>
              <a:t>4. Clarification Meeting Presentation</a:t>
            </a:r>
          </a:p>
          <a:p>
            <a:pPr marL="742950" lvl="1" indent="-285750">
              <a:buFont typeface="Wingdings" panose="05000000000000000000" pitchFamily="2" charset="2"/>
              <a:buChar char="v"/>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Presentations in pdf. (3 April 2023 </a:t>
            </a: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and 12 June 2023</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98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C5CE0A-12EC-6A41-A481-32B614DA374A}"/>
              </a:ext>
            </a:extLst>
          </p:cNvPr>
          <p:cNvSpPr txBox="1"/>
          <p:nvPr/>
        </p:nvSpPr>
        <p:spPr>
          <a:xfrm>
            <a:off x="1339913" y="2927098"/>
            <a:ext cx="66542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0" i="0" u="none" strike="noStrike" kern="1200" cap="none" spc="0" normalizeH="0" baseline="0" noProof="0" dirty="0">
                <a:ln>
                  <a:noFill/>
                </a:ln>
                <a:solidFill>
                  <a:prstClr val="white"/>
                </a:solidFill>
                <a:effectLst/>
                <a:uLnTx/>
                <a:uFillTx/>
                <a:latin typeface="Exo 2" panose="00000800000000000000" pitchFamily="50" charset="0"/>
                <a:ea typeface="+mn-ea"/>
                <a:cs typeface="+mn-cs"/>
              </a:rPr>
              <a:t>3. CONDITIONS OF TENDER</a:t>
            </a:r>
          </a:p>
        </p:txBody>
      </p:sp>
    </p:spTree>
    <p:extLst>
      <p:ext uri="{BB962C8B-B14F-4D97-AF65-F5344CB8AC3E}">
        <p14:creationId xmlns:p14="http://schemas.microsoft.com/office/powerpoint/2010/main" val="344123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43198E-DD15-4E7C-84A2-F00BE57D4900}"/>
              </a:ext>
            </a:extLst>
          </p:cNvPr>
          <p:cNvSpPr txBox="1"/>
          <p:nvPr/>
        </p:nvSpPr>
        <p:spPr>
          <a:xfrm>
            <a:off x="1272210" y="359810"/>
            <a:ext cx="74344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T1.2	TENDER DATA</a:t>
            </a:r>
          </a:p>
        </p:txBody>
      </p:sp>
      <p:sp>
        <p:nvSpPr>
          <p:cNvPr id="3" name="Rectangle 2">
            <a:extLst>
              <a:ext uri="{FF2B5EF4-FFF2-40B4-BE49-F238E27FC236}">
                <a16:creationId xmlns:a16="http://schemas.microsoft.com/office/drawing/2014/main" id="{4D5AAB1C-EFAB-448D-B69E-FB21ECC20F73}"/>
              </a:ext>
            </a:extLst>
          </p:cNvPr>
          <p:cNvSpPr/>
          <p:nvPr/>
        </p:nvSpPr>
        <p:spPr>
          <a:xfrm>
            <a:off x="855307" y="865879"/>
            <a:ext cx="7876009" cy="5632311"/>
          </a:xfrm>
          <a:prstGeom prst="rect">
            <a:avLst/>
          </a:prstGeom>
        </p:spPr>
        <p:txBody>
          <a:bodyPr wrap="square">
            <a:spAutoFit/>
          </a:bodyPr>
          <a:lstStyle/>
          <a:p>
            <a:r>
              <a:rPr lang="en-ZA" sz="1800" b="1" dirty="0">
                <a:effectLst/>
                <a:latin typeface="Arial" panose="020B0604020202020204" pitchFamily="34" charset="0"/>
                <a:ea typeface="Times New Roman" panose="02020603050405020304" pitchFamily="18" charset="0"/>
                <a:cs typeface="Arial" panose="020B0604020202020204" pitchFamily="34" charset="0"/>
              </a:rPr>
              <a:t>Note to tenderer:</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1800" b="1"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The conditions of tender are the standard conditions of tender as contained in Annexure C of the </a:t>
            </a:r>
            <a:r>
              <a:rPr lang="en-ZA"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CIDB STANDARD FOR UNIFORMITY IN ENGINEERING AND CONSTRUCTION WORKS CONTRACTS </a:t>
            </a: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as per Government Notice No. 423 published in Government Gazette No. 42622 of 08 AUGUST 2019 and as amended from time to time. (see www.cidb.org.za).</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u="sng"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https://www.cidb.org.za/wp-content/uploads/2021/07/Standard-for-Uniformity-August-2019.pdf</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dirty="0">
                <a:effectLst/>
                <a:latin typeface="Arial" panose="020B0604020202020204" pitchFamily="34" charset="0"/>
                <a:ea typeface="Times New Roman" panose="02020603050405020304" pitchFamily="18" charset="0"/>
                <a:cs typeface="Arial" panose="020B0604020202020204" pitchFamily="34" charset="0"/>
              </a:rPr>
              <a:t>The standard conditions of tender make several references to the tender data for details that apply specifically to this tender. The tender data shall have precedence in the interpretation of any ambiguity or inconsistency between the tender data and the standard conditions of tender.</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dirty="0">
                <a:effectLst/>
                <a:latin typeface="Arial" panose="020B0604020202020204" pitchFamily="34" charset="0"/>
                <a:ea typeface="Times New Roman" panose="02020603050405020304" pitchFamily="18" charset="0"/>
                <a:cs typeface="Times New Roman" panose="02020603050405020304" pitchFamily="18" charset="0"/>
              </a:rPr>
              <a:t>Each item of data given below is cross-referenced to the clause marked “C” in the abovementioned Standard Conditions of Tender.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59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4" y="169461"/>
            <a:ext cx="316804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2424705982"/>
              </p:ext>
            </p:extLst>
          </p:nvPr>
        </p:nvGraphicFramePr>
        <p:xfrm>
          <a:off x="718061" y="1083492"/>
          <a:ext cx="7915006" cy="3823064"/>
        </p:xfrm>
        <a:graphic>
          <a:graphicData uri="http://schemas.openxmlformats.org/drawingml/2006/table">
            <a:tbl>
              <a:tblPr firstRow="1" bandRow="1">
                <a:tableStyleId>{21E4AEA4-8DFA-4A89-87EB-49C32662AFE0}</a:tableStyleId>
              </a:tblPr>
              <a:tblGrid>
                <a:gridCol w="1163782">
                  <a:extLst>
                    <a:ext uri="{9D8B030D-6E8A-4147-A177-3AD203B41FA5}">
                      <a16:colId xmlns:a16="http://schemas.microsoft.com/office/drawing/2014/main" val="3929072872"/>
                    </a:ext>
                  </a:extLst>
                </a:gridCol>
                <a:gridCol w="6751224">
                  <a:extLst>
                    <a:ext uri="{9D8B030D-6E8A-4147-A177-3AD203B41FA5}">
                      <a16:colId xmlns:a16="http://schemas.microsoft.com/office/drawing/2014/main" val="2278328436"/>
                    </a:ext>
                  </a:extLst>
                </a:gridCol>
              </a:tblGrid>
              <a:tr h="602266">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val="2805753173"/>
                  </a:ext>
                </a:extLst>
              </a:tr>
              <a:tr h="1090880">
                <a:tc>
                  <a:txBody>
                    <a:bodyPr/>
                    <a:lstStyle/>
                    <a:p>
                      <a:r>
                        <a:rPr lang="en-ZA" b="1" dirty="0"/>
                        <a:t>C.1.4</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prstClr val="black"/>
                          </a:solidFill>
                          <a:effectLst/>
                          <a:uLnTx/>
                          <a:uFillTx/>
                        </a:rPr>
                        <a:t>Communication and employer’s agent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The Employer’s Agent during the tender period be contacted at: </a:t>
                      </a:r>
                      <a:r>
                        <a:rPr kumimoji="0" lang="en-US" sz="1800" b="1" u="none" strike="noStrike" kern="1200" cap="none" spc="0" normalizeH="0" baseline="0" noProof="0" dirty="0">
                          <a:ln>
                            <a:noFill/>
                          </a:ln>
                          <a:solidFill>
                            <a:prstClr val="black"/>
                          </a:solidFill>
                          <a:effectLst/>
                          <a:uLnTx/>
                          <a:uFillTx/>
                          <a:hlinkClick r:id="rId3"/>
                        </a:rPr>
                        <a:t>ProcurementSR4@sanral.co.za</a:t>
                      </a:r>
                      <a:r>
                        <a:rPr kumimoji="0" lang="en-US" sz="1800" b="1" u="none" strike="noStrike" kern="1200" cap="none" spc="0" normalizeH="0" baseline="0" noProof="0" dirty="0">
                          <a:ln>
                            <a:noFill/>
                          </a:ln>
                          <a:solidFill>
                            <a:prstClr val="black"/>
                          </a:solidFill>
                          <a:effectLst/>
                          <a:uLnTx/>
                          <a:uFillTx/>
                        </a:rPr>
                        <a:t> </a:t>
                      </a: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577505412"/>
                  </a:ext>
                </a:extLst>
              </a:tr>
              <a:tr h="1994264">
                <a:tc gridSpan="2">
                  <a:txBody>
                    <a:bodyPr/>
                    <a:lstStyle/>
                    <a:p>
                      <a:r>
                        <a:rPr lang="en-ZA" b="1" dirty="0"/>
                        <a:t>Notes to Tenderer:</a:t>
                      </a:r>
                    </a:p>
                    <a:p>
                      <a:endParaRPr lang="en-ZA" b="1" dirty="0"/>
                    </a:p>
                    <a:p>
                      <a:pPr algn="just"/>
                      <a:r>
                        <a:rPr lang="en-ZA" b="1" dirty="0"/>
                        <a:t>Kindly note communication must be in writing and only addressed to the email address provided. Any communication received in any other form or to any other email address will not be regarded as an official clarification query and therefore not responded to.</a:t>
                      </a:r>
                    </a:p>
                  </a:txBody>
                  <a:tcPr/>
                </a:tc>
                <a:tc hMerge="1">
                  <a:txBody>
                    <a:bodyPr/>
                    <a:lstStyle/>
                    <a:p>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108575820"/>
                  </a:ext>
                </a:extLst>
              </a:tr>
            </a:tbl>
          </a:graphicData>
        </a:graphic>
      </p:graphicFrame>
    </p:spTree>
    <p:extLst>
      <p:ext uri="{BB962C8B-B14F-4D97-AF65-F5344CB8AC3E}">
        <p14:creationId xmlns:p14="http://schemas.microsoft.com/office/powerpoint/2010/main" val="203273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4" y="169461"/>
            <a:ext cx="316804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538454323"/>
              </p:ext>
            </p:extLst>
          </p:nvPr>
        </p:nvGraphicFramePr>
        <p:xfrm>
          <a:off x="272891" y="1060079"/>
          <a:ext cx="8353751" cy="4663440"/>
        </p:xfrm>
        <a:graphic>
          <a:graphicData uri="http://schemas.openxmlformats.org/drawingml/2006/table">
            <a:tbl>
              <a:tblPr firstRow="1" bandRow="1">
                <a:tableStyleId>{21E4AEA4-8DFA-4A89-87EB-49C32662AFE0}</a:tableStyleId>
              </a:tblPr>
              <a:tblGrid>
                <a:gridCol w="1228293">
                  <a:extLst>
                    <a:ext uri="{9D8B030D-6E8A-4147-A177-3AD203B41FA5}">
                      <a16:colId xmlns:a16="http://schemas.microsoft.com/office/drawing/2014/main" val="3929072872"/>
                    </a:ext>
                  </a:extLst>
                </a:gridCol>
                <a:gridCol w="7125458">
                  <a:extLst>
                    <a:ext uri="{9D8B030D-6E8A-4147-A177-3AD203B41FA5}">
                      <a16:colId xmlns:a16="http://schemas.microsoft.com/office/drawing/2014/main" val="2278328436"/>
                    </a:ext>
                  </a:extLst>
                </a:gridCol>
              </a:tblGrid>
              <a:tr h="602266">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val="2805753173"/>
                  </a:ext>
                </a:extLst>
              </a:tr>
              <a:tr h="1307010">
                <a:tc>
                  <a:txBody>
                    <a:bodyPr/>
                    <a:lstStyle/>
                    <a:p>
                      <a:r>
                        <a:rPr lang="en-ZA" b="1" dirty="0"/>
                        <a:t>C.2.1,1</a:t>
                      </a:r>
                    </a:p>
                  </a:txBody>
                  <a:tcPr/>
                </a:tc>
                <a:tc>
                  <a:txBody>
                    <a:bodyPr/>
                    <a:lstStyle/>
                    <a:p>
                      <a:pPr algn="just"/>
                      <a:r>
                        <a:rPr lang="en-US" sz="1800" b="1" u="none" strike="noStrike" kern="1200" baseline="0" dirty="0">
                          <a:solidFill>
                            <a:schemeClr val="dk1"/>
                          </a:solidFill>
                        </a:rPr>
                        <a:t>Eligibility</a:t>
                      </a:r>
                      <a:endParaRPr lang="en-US" sz="1800" b="0" u="none" strike="noStrike" kern="1200" baseline="0" dirty="0">
                        <a:solidFill>
                          <a:schemeClr val="dk1"/>
                        </a:solidFill>
                      </a:endParaRPr>
                    </a:p>
                    <a:p>
                      <a:pPr algn="just"/>
                      <a:r>
                        <a:rPr lang="en-US" sz="1800" b="0" u="none" strike="noStrike" kern="1200" baseline="0" dirty="0">
                          <a:solidFill>
                            <a:schemeClr val="dk1"/>
                          </a:solidFill>
                        </a:rPr>
                        <a:t>Only those tenderers who satisfy the following eligibility criteria are eligible to submit tenders </a:t>
                      </a:r>
                    </a:p>
                    <a:p>
                      <a:pPr algn="just"/>
                      <a:r>
                        <a:rPr lang="en-US" sz="1800" b="0" u="none" strike="noStrike" kern="1200" baseline="0" dirty="0">
                          <a:solidFill>
                            <a:schemeClr val="dk1"/>
                          </a:solidFill>
                        </a:rPr>
                        <a:t>C.2.1.a – Key Persons</a:t>
                      </a:r>
                    </a:p>
                    <a:p>
                      <a:pPr algn="just"/>
                      <a:r>
                        <a:rPr lang="en-US" sz="1800" b="0" u="none" strike="noStrike" kern="1200" baseline="0" dirty="0">
                          <a:solidFill>
                            <a:schemeClr val="dk1"/>
                          </a:solidFill>
                        </a:rPr>
                        <a:t>C2.1.b – National Treasury Central Supplier Database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u="none" strike="sngStrike" kern="1200" baseline="0" dirty="0">
                          <a:solidFill>
                            <a:srgbClr val="FF0000"/>
                          </a:solidFill>
                        </a:rPr>
                        <a:t>C2.1.c – B-BBEE Level</a:t>
                      </a:r>
                      <a:r>
                        <a:rPr lang="en-US" sz="1800" b="0" u="none" strike="noStrike" kern="1200" baseline="0" dirty="0">
                          <a:solidFill>
                            <a:schemeClr val="dk1"/>
                          </a:solidFill>
                        </a:rPr>
                        <a:t>	</a:t>
                      </a:r>
                      <a:r>
                        <a:rPr lang="en-US" sz="1800" b="1" u="none" strike="noStrike" kern="1200" baseline="0" dirty="0">
                          <a:solidFill>
                            <a:srgbClr val="FF0000"/>
                          </a:solidFill>
                        </a:rPr>
                        <a:t>(Generic Addendum – Addendum No.4)</a:t>
                      </a:r>
                      <a:endParaRPr lang="en-US" sz="1800" b="0" u="none" strike="noStrike" kern="1200" baseline="0" dirty="0">
                        <a:solidFill>
                          <a:schemeClr val="dk1"/>
                        </a:solidFill>
                      </a:endParaRPr>
                    </a:p>
                    <a:p>
                      <a:r>
                        <a:rPr lang="en-US" sz="1800" b="0" u="none" strike="noStrike" kern="1200" baseline="0" dirty="0">
                          <a:solidFill>
                            <a:schemeClr val="dk1"/>
                          </a:solidFill>
                        </a:rPr>
                        <a:t>	</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577505412"/>
                  </a:ext>
                </a:extLst>
              </a:tr>
              <a:tr h="1994264">
                <a:tc gridSpan="2">
                  <a:txBody>
                    <a:bodyPr/>
                    <a:lstStyle/>
                    <a:p>
                      <a:r>
                        <a:rPr lang="en-ZA" b="1" dirty="0"/>
                        <a:t>Notes to Tenderer:</a:t>
                      </a:r>
                    </a:p>
                    <a:p>
                      <a:endParaRPr lang="en-ZA" b="1" dirty="0"/>
                    </a:p>
                    <a:p>
                      <a:pPr marL="285750" indent="-285750" algn="just">
                        <a:buFont typeface="Arial" panose="020B0604020202020204" pitchFamily="34" charset="0"/>
                        <a:buChar char="•"/>
                      </a:pPr>
                      <a:r>
                        <a:rPr lang="en-ZA" b="1" dirty="0"/>
                        <a:t>Each Eligibility Criteria is discussed individually in detail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strike="noStrike" kern="1200" baseline="0" dirty="0">
                          <a:solidFill>
                            <a:schemeClr val="dk1"/>
                          </a:solidFill>
                        </a:rPr>
                        <a:t>Failure to satisfy all the eligibility criteria will result in a non-eligible tender</a:t>
                      </a:r>
                      <a:endParaRPr lang="en-US" sz="1800" b="0" u="none" strike="noStrike" kern="1200" baseline="0" dirty="0">
                        <a:solidFill>
                          <a:schemeClr val="dk1"/>
                        </a:solidFill>
                      </a:endParaRPr>
                    </a:p>
                    <a:p>
                      <a:pPr marL="285750" indent="-285750" algn="just">
                        <a:buFont typeface="Arial" panose="020B0604020202020204" pitchFamily="34" charset="0"/>
                        <a:buChar char="•"/>
                      </a:pPr>
                      <a:r>
                        <a:rPr lang="en-ZA" b="1" dirty="0"/>
                        <a:t>Obligation is on tenderers to ensure compliance to eligibility criteria as no additional documents will be accepted after tender closing.</a:t>
                      </a:r>
                    </a:p>
                    <a:p>
                      <a:pPr marL="285750" indent="-285750" algn="just">
                        <a:buFont typeface="Arial" panose="020B0604020202020204" pitchFamily="34" charset="0"/>
                        <a:buChar char="•"/>
                      </a:pPr>
                      <a:r>
                        <a:rPr lang="en-ZA" b="1" dirty="0">
                          <a:solidFill>
                            <a:srgbClr val="FF0000"/>
                          </a:solidFill>
                        </a:rPr>
                        <a:t>B-BBEE level - Deleted as Eligibility Criteria – Addendum No.4</a:t>
                      </a:r>
                      <a:endParaRPr lang="en-ZA" b="1" dirty="0"/>
                    </a:p>
                  </a:txBody>
                  <a:tcPr/>
                </a:tc>
                <a:tc hMerge="1">
                  <a:txBody>
                    <a:bodyPr/>
                    <a:lstStyle/>
                    <a:p>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108575820"/>
                  </a:ext>
                </a:extLst>
              </a:tr>
            </a:tbl>
          </a:graphicData>
        </a:graphic>
      </p:graphicFrame>
    </p:spTree>
    <p:extLst>
      <p:ext uri="{BB962C8B-B14F-4D97-AF65-F5344CB8AC3E}">
        <p14:creationId xmlns:p14="http://schemas.microsoft.com/office/powerpoint/2010/main" val="111960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4" y="169461"/>
            <a:ext cx="316804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nvGraphicFramePr>
        <p:xfrm>
          <a:off x="553454" y="1083492"/>
          <a:ext cx="8373978" cy="5011784"/>
        </p:xfrm>
        <a:graphic>
          <a:graphicData uri="http://schemas.openxmlformats.org/drawingml/2006/table">
            <a:tbl>
              <a:tblPr firstRow="1" bandRow="1">
                <a:tableStyleId>{21E4AEA4-8DFA-4A89-87EB-49C32662AFE0}</a:tableStyleId>
              </a:tblPr>
              <a:tblGrid>
                <a:gridCol w="1002214">
                  <a:extLst>
                    <a:ext uri="{9D8B030D-6E8A-4147-A177-3AD203B41FA5}">
                      <a16:colId xmlns:a16="http://schemas.microsoft.com/office/drawing/2014/main" val="3929072872"/>
                    </a:ext>
                  </a:extLst>
                </a:gridCol>
                <a:gridCol w="7371764">
                  <a:extLst>
                    <a:ext uri="{9D8B030D-6E8A-4147-A177-3AD203B41FA5}">
                      <a16:colId xmlns:a16="http://schemas.microsoft.com/office/drawing/2014/main" val="2278328436"/>
                    </a:ext>
                  </a:extLst>
                </a:gridCol>
              </a:tblGrid>
              <a:tr h="602266">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val="2805753173"/>
                  </a:ext>
                </a:extLst>
              </a:tr>
              <a:tr h="0">
                <a:tc>
                  <a:txBody>
                    <a:bodyPr/>
                    <a:lstStyle/>
                    <a:p>
                      <a:r>
                        <a:rPr lang="en-ZA" b="1" dirty="0"/>
                        <a:t>C.2.8</a:t>
                      </a:r>
                    </a:p>
                  </a:txBody>
                  <a:tcPr/>
                </a:tc>
                <a:tc>
                  <a:txBody>
                    <a:bodyPr/>
                    <a:lstStyle/>
                    <a:p>
                      <a:r>
                        <a:rPr lang="en-US" sz="1800" b="1" u="none" strike="noStrike" kern="1200" baseline="0" dirty="0">
                          <a:solidFill>
                            <a:schemeClr val="dk1"/>
                          </a:solidFill>
                        </a:rPr>
                        <a:t>Seek clarification </a:t>
                      </a:r>
                      <a:endParaRPr lang="en-US" sz="1800" b="0" u="none" strike="noStrike" kern="1200" baseline="0" dirty="0">
                        <a:solidFill>
                          <a:schemeClr val="dk1"/>
                        </a:solidFill>
                      </a:endParaRPr>
                    </a:p>
                    <a:p>
                      <a:r>
                        <a:rPr lang="en-US" sz="1800" b="0" u="none" strike="noStrike" kern="1200" baseline="0" dirty="0">
                          <a:solidFill>
                            <a:schemeClr val="dk1"/>
                          </a:solidFill>
                        </a:rPr>
                        <a:t>Request clarifications at least </a:t>
                      </a:r>
                      <a:r>
                        <a:rPr lang="en-US" sz="1800" b="0" u="none" strike="noStrike" kern="1200" baseline="0" dirty="0">
                          <a:solidFill>
                            <a:srgbClr val="FF0000"/>
                          </a:solidFill>
                        </a:rPr>
                        <a:t>12 working days</a:t>
                      </a:r>
                      <a:r>
                        <a:rPr lang="en-US" sz="1800" b="0" u="none" strike="noStrike" kern="1200" baseline="0" dirty="0">
                          <a:solidFill>
                            <a:schemeClr val="dk1"/>
                          </a:solidFill>
                        </a:rPr>
                        <a:t> before the closing date</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577505412"/>
                  </a:ext>
                </a:extLst>
              </a:tr>
              <a:tr h="0">
                <a:tc>
                  <a:txBody>
                    <a:bodyPr/>
                    <a:lstStyle/>
                    <a:p>
                      <a:r>
                        <a:rPr lang="en-US" dirty="0"/>
                        <a:t>C.3.1 C.3.1.1</a:t>
                      </a:r>
                    </a:p>
                    <a:p>
                      <a:endParaRPr lang="en-US" b="1" dirty="0"/>
                    </a:p>
                    <a:p>
                      <a:endParaRPr lang="en-US" b="1" dirty="0"/>
                    </a:p>
                    <a:p>
                      <a:endParaRPr lang="en-US" b="1" dirty="0"/>
                    </a:p>
                    <a:p>
                      <a:endParaRPr lang="en-ZA" b="1" dirty="0"/>
                    </a:p>
                  </a:txBody>
                  <a:tcPr/>
                </a:tc>
                <a:tc>
                  <a:txBody>
                    <a:bodyPr/>
                    <a:lstStyle/>
                    <a:p>
                      <a:pPr algn="just"/>
                      <a:r>
                        <a:rPr lang="en-US" b="1" dirty="0"/>
                        <a:t>Respond to requests from the tenderer                                                           </a:t>
                      </a:r>
                    </a:p>
                    <a:p>
                      <a:pPr algn="just"/>
                      <a:r>
                        <a:rPr lang="en-US" dirty="0"/>
                        <a:t>The employer shall respond to clarifications received up to </a:t>
                      </a:r>
                      <a:r>
                        <a:rPr lang="en-US" dirty="0">
                          <a:solidFill>
                            <a:srgbClr val="FF0000"/>
                          </a:solidFill>
                        </a:rPr>
                        <a:t>12 working days</a:t>
                      </a:r>
                      <a:r>
                        <a:rPr lang="en-US" dirty="0"/>
                        <a:t> before tender closing date.</a:t>
                      </a:r>
                    </a:p>
                    <a:p>
                      <a:pPr algn="just"/>
                      <a:endParaRPr lang="en-US" sz="1000" dirty="0"/>
                    </a:p>
                    <a:p>
                      <a:pPr algn="just"/>
                      <a:r>
                        <a:rPr lang="en-US" dirty="0"/>
                        <a:t>The Employer shall respond to any clarifications from the tenderers emanating from addenda until </a:t>
                      </a:r>
                      <a:r>
                        <a:rPr lang="en-US" dirty="0">
                          <a:solidFill>
                            <a:srgbClr val="FF0000"/>
                          </a:solidFill>
                        </a:rPr>
                        <a:t>3 working days</a:t>
                      </a:r>
                      <a:r>
                        <a:rPr lang="en-US" dirty="0"/>
                        <a:t> before tender closing date.</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80628500"/>
                  </a:ext>
                </a:extLst>
              </a:tr>
              <a:tr h="1994264">
                <a:tc gridSpan="2">
                  <a:txBody>
                    <a:bodyPr/>
                    <a:lstStyle/>
                    <a:p>
                      <a:r>
                        <a:rPr lang="en-ZA" b="1" dirty="0"/>
                        <a:t>Notes to Tenderer:</a:t>
                      </a:r>
                    </a:p>
                    <a:p>
                      <a:endParaRPr lang="en-ZA" sz="1000" b="1" dirty="0"/>
                    </a:p>
                    <a:p>
                      <a:pPr marL="285750" indent="-285750" algn="just">
                        <a:buFont typeface="Arial" panose="020B0604020202020204" pitchFamily="34" charset="0"/>
                        <a:buChar char="•"/>
                      </a:pPr>
                      <a:r>
                        <a:rPr lang="en-US" b="1" dirty="0">
                          <a:solidFill>
                            <a:srgbClr val="FF0000"/>
                          </a:solidFill>
                        </a:rPr>
                        <a:t>No clarification queries, including on the Bill of Quantities, will be responded to if received after 12 working days before the tender closing date </a:t>
                      </a:r>
                    </a:p>
                    <a:p>
                      <a:pPr marL="285750" indent="-285750" algn="just">
                        <a:buFont typeface="Arial" panose="020B0604020202020204" pitchFamily="34" charset="0"/>
                        <a:buChar char="•"/>
                      </a:pPr>
                      <a:r>
                        <a:rPr lang="en-US" b="1" dirty="0">
                          <a:solidFill>
                            <a:srgbClr val="FF0000"/>
                          </a:solidFill>
                        </a:rPr>
                        <a:t>Tenderers are therefore encouraged to go through tender documents in preparation for the clarification meeting.</a:t>
                      </a:r>
                    </a:p>
                  </a:txBody>
                  <a:tcPr/>
                </a:tc>
                <a:tc hMerge="1">
                  <a:txBody>
                    <a:bodyPr/>
                    <a:lstStyle/>
                    <a:p>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108575820"/>
                  </a:ext>
                </a:extLst>
              </a:tr>
            </a:tbl>
          </a:graphicData>
        </a:graphic>
      </p:graphicFrame>
    </p:spTree>
    <p:extLst>
      <p:ext uri="{BB962C8B-B14F-4D97-AF65-F5344CB8AC3E}">
        <p14:creationId xmlns:p14="http://schemas.microsoft.com/office/powerpoint/2010/main" val="370834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4" y="169461"/>
            <a:ext cx="316804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152290941"/>
              </p:ext>
            </p:extLst>
          </p:nvPr>
        </p:nvGraphicFramePr>
        <p:xfrm>
          <a:off x="553454" y="1083492"/>
          <a:ext cx="8373978" cy="3992880"/>
        </p:xfrm>
        <a:graphic>
          <a:graphicData uri="http://schemas.openxmlformats.org/drawingml/2006/table">
            <a:tbl>
              <a:tblPr firstRow="1" bandRow="1">
                <a:tableStyleId>{21E4AEA4-8DFA-4A89-87EB-49C32662AFE0}</a:tableStyleId>
              </a:tblPr>
              <a:tblGrid>
                <a:gridCol w="1002214">
                  <a:extLst>
                    <a:ext uri="{9D8B030D-6E8A-4147-A177-3AD203B41FA5}">
                      <a16:colId xmlns:a16="http://schemas.microsoft.com/office/drawing/2014/main" val="3929072872"/>
                    </a:ext>
                  </a:extLst>
                </a:gridCol>
                <a:gridCol w="7371764">
                  <a:extLst>
                    <a:ext uri="{9D8B030D-6E8A-4147-A177-3AD203B41FA5}">
                      <a16:colId xmlns:a16="http://schemas.microsoft.com/office/drawing/2014/main" val="2278328436"/>
                    </a:ext>
                  </a:extLst>
                </a:gridCol>
              </a:tblGrid>
              <a:tr h="602266">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val="2805753173"/>
                  </a:ext>
                </a:extLst>
              </a:tr>
              <a:tr h="0">
                <a:tc>
                  <a:txBody>
                    <a:bodyPr/>
                    <a:lstStyle/>
                    <a:p>
                      <a:r>
                        <a:rPr lang="en-ZA" b="1" dirty="0"/>
                        <a:t>C.3.2</a:t>
                      </a:r>
                    </a:p>
                  </a:txBody>
                  <a:tcPr/>
                </a:tc>
                <a:tc>
                  <a:txBody>
                    <a:bodyPr/>
                    <a:lstStyle/>
                    <a:p>
                      <a:r>
                        <a:rPr lang="en-US" sz="1800" b="1" u="none" strike="noStrike" kern="1200" baseline="0" dirty="0">
                          <a:solidFill>
                            <a:schemeClr val="dk1"/>
                          </a:solidFill>
                        </a:rPr>
                        <a:t>Issue Addenda </a:t>
                      </a:r>
                      <a:endParaRPr lang="en-US" sz="1800" b="0" u="none" strike="noStrike" kern="1200" baseline="0" dirty="0">
                        <a:solidFill>
                          <a:schemeClr val="dk1"/>
                        </a:solidFill>
                      </a:endParaRPr>
                    </a:p>
                    <a:p>
                      <a:r>
                        <a:rPr lang="en-GB" sz="1800" b="0" u="none" strike="noStrike" kern="1200" baseline="0" dirty="0">
                          <a:solidFill>
                            <a:schemeClr val="dk1"/>
                          </a:solidFill>
                        </a:rPr>
                        <a:t>The Employer shall issue addenda until </a:t>
                      </a:r>
                      <a:r>
                        <a:rPr lang="en-GB" sz="1800" b="0" u="none" strike="noStrike" kern="1200" baseline="0" dirty="0">
                          <a:solidFill>
                            <a:srgbClr val="FF0000"/>
                          </a:solidFill>
                        </a:rPr>
                        <a:t>ten (10) working days </a:t>
                      </a:r>
                      <a:r>
                        <a:rPr lang="en-GB" sz="1800" b="0" u="none" strike="noStrike" kern="1200" baseline="0" dirty="0">
                          <a:solidFill>
                            <a:schemeClr val="dk1"/>
                          </a:solidFill>
                        </a:rPr>
                        <a:t>before tender closing date</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577505412"/>
                  </a:ext>
                </a:extLst>
              </a:tr>
              <a:tr h="1994264">
                <a:tc gridSpan="2">
                  <a:txBody>
                    <a:bodyPr/>
                    <a:lstStyle/>
                    <a:p>
                      <a:r>
                        <a:rPr lang="en-ZA" b="1" dirty="0"/>
                        <a:t>Notes to Tenderer:</a:t>
                      </a:r>
                    </a:p>
                    <a:p>
                      <a:endParaRPr lang="en-ZA" sz="1000" b="1" dirty="0"/>
                    </a:p>
                    <a:p>
                      <a:pPr marL="285750" indent="-285750" algn="just">
                        <a:buFont typeface="Arial" panose="020B0604020202020204" pitchFamily="34" charset="0"/>
                        <a:buChar char="•"/>
                      </a:pPr>
                      <a:r>
                        <a:rPr lang="en-US" b="1" dirty="0">
                          <a:solidFill>
                            <a:srgbClr val="FF0000"/>
                          </a:solidFill>
                        </a:rPr>
                        <a:t>Clarification emanating from addenda will be responded to until 3 working days before the tender closing date.</a:t>
                      </a:r>
                    </a:p>
                    <a:p>
                      <a:pPr marL="285750" indent="-285750" algn="just">
                        <a:buFont typeface="Arial" panose="020B0604020202020204" pitchFamily="34" charset="0"/>
                        <a:buChar char="•"/>
                      </a:pPr>
                      <a:r>
                        <a:rPr lang="en-US" b="1" dirty="0">
                          <a:solidFill>
                            <a:srgbClr val="FF0000"/>
                          </a:solidFill>
                        </a:rPr>
                        <a:t>Addenda</a:t>
                      </a:r>
                    </a:p>
                    <a:p>
                      <a:pPr marL="742950" lvl="1" indent="-285750" algn="just">
                        <a:buFont typeface="Arial" panose="020B0604020202020204" pitchFamily="34" charset="0"/>
                        <a:buChar char="•"/>
                      </a:pPr>
                      <a:r>
                        <a:rPr lang="en-GB" b="1" dirty="0">
                          <a:solidFill>
                            <a:srgbClr val="FF0000"/>
                          </a:solidFill>
                        </a:rPr>
                        <a:t>Addendum No.1 – 03 April 2023</a:t>
                      </a:r>
                    </a:p>
                    <a:p>
                      <a:pPr marL="742950" lvl="1" indent="-285750" algn="just">
                        <a:buFont typeface="Arial" panose="020B0604020202020204" pitchFamily="34" charset="0"/>
                        <a:buChar char="•"/>
                      </a:pPr>
                      <a:r>
                        <a:rPr lang="en-GB" b="1" dirty="0">
                          <a:solidFill>
                            <a:srgbClr val="FF0000"/>
                          </a:solidFill>
                        </a:rPr>
                        <a:t>Addendum No.2 – 21 April 2023</a:t>
                      </a:r>
                    </a:p>
                    <a:p>
                      <a:pPr marL="742950" lvl="1" indent="-285750" algn="just">
                        <a:buFont typeface="Arial" panose="020B0604020202020204" pitchFamily="34" charset="0"/>
                        <a:buChar char="•"/>
                      </a:pPr>
                      <a:r>
                        <a:rPr lang="en-GB" b="1" dirty="0">
                          <a:solidFill>
                            <a:srgbClr val="FF0000"/>
                          </a:solidFill>
                        </a:rPr>
                        <a:t>Addendum No.3 – 12 May 2023</a:t>
                      </a:r>
                    </a:p>
                    <a:p>
                      <a:pPr marL="742950" lvl="1" indent="-285750" algn="just">
                        <a:buFont typeface="Arial" panose="020B0604020202020204" pitchFamily="34" charset="0"/>
                        <a:buChar char="•"/>
                      </a:pPr>
                      <a:r>
                        <a:rPr lang="en-GB" b="1" dirty="0">
                          <a:solidFill>
                            <a:srgbClr val="FF0000"/>
                          </a:solidFill>
                        </a:rPr>
                        <a:t>Addendum No 4   (Generic Addendum) – 22 May 2023</a:t>
                      </a:r>
                    </a:p>
                  </a:txBody>
                  <a:tcPr/>
                </a:tc>
                <a:tc hMerge="1">
                  <a:txBody>
                    <a:bodyPr/>
                    <a:lstStyle/>
                    <a:p>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108575820"/>
                  </a:ext>
                </a:extLst>
              </a:tr>
            </a:tbl>
          </a:graphicData>
        </a:graphic>
      </p:graphicFrame>
    </p:spTree>
    <p:extLst>
      <p:ext uri="{BB962C8B-B14F-4D97-AF65-F5344CB8AC3E}">
        <p14:creationId xmlns:p14="http://schemas.microsoft.com/office/powerpoint/2010/main" val="228922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43296"/>
            <a:ext cx="507562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nvGraphicFramePr>
        <p:xfrm>
          <a:off x="619694" y="486571"/>
          <a:ext cx="8200778" cy="5836714"/>
        </p:xfrm>
        <a:graphic>
          <a:graphicData uri="http://schemas.openxmlformats.org/drawingml/2006/table">
            <a:tbl>
              <a:tblPr firstRow="1" bandRow="1">
                <a:tableStyleId>{21E4AEA4-8DFA-4A89-87EB-49C32662AFE0}</a:tableStyleId>
              </a:tblPr>
              <a:tblGrid>
                <a:gridCol w="1205799">
                  <a:extLst>
                    <a:ext uri="{9D8B030D-6E8A-4147-A177-3AD203B41FA5}">
                      <a16:colId xmlns:a16="http://schemas.microsoft.com/office/drawing/2014/main" val="3929072872"/>
                    </a:ext>
                  </a:extLst>
                </a:gridCol>
                <a:gridCol w="6994979">
                  <a:extLst>
                    <a:ext uri="{9D8B030D-6E8A-4147-A177-3AD203B41FA5}">
                      <a16:colId xmlns:a16="http://schemas.microsoft.com/office/drawing/2014/main" val="2278328436"/>
                    </a:ext>
                  </a:extLst>
                </a:gridCol>
              </a:tblGrid>
              <a:tr h="412438">
                <a:tc>
                  <a:txBody>
                    <a:bodyPr/>
                    <a:lstStyle/>
                    <a:p>
                      <a:r>
                        <a:rPr lang="en-ZA" dirty="0"/>
                        <a:t>Clause No</a:t>
                      </a:r>
                    </a:p>
                  </a:txBody>
                  <a:tcPr/>
                </a:tc>
                <a:tc>
                  <a:txBody>
                    <a:bodyPr/>
                    <a:lstStyle/>
                    <a:p>
                      <a:r>
                        <a:rPr lang="en-ZA" dirty="0"/>
                        <a:t>Tender Data</a:t>
                      </a:r>
                    </a:p>
                  </a:txBody>
                  <a:tcPr/>
                </a:tc>
                <a:extLst>
                  <a:ext uri="{0D108BD9-81ED-4DB2-BD59-A6C34878D82A}">
                    <a16:rowId xmlns:a16="http://schemas.microsoft.com/office/drawing/2014/main" val="2805753173"/>
                  </a:ext>
                </a:extLst>
              </a:tr>
              <a:tr h="4601316">
                <a:tc>
                  <a:txBody>
                    <a:bodyPr/>
                    <a:lstStyle/>
                    <a:p>
                      <a:r>
                        <a:rPr lang="en-US" sz="1600" dirty="0"/>
                        <a:t>C.2.15.1</a:t>
                      </a:r>
                      <a:endParaRPr lang="en-ZA" sz="1600" b="1" dirty="0"/>
                    </a:p>
                  </a:txBody>
                  <a:tcPr/>
                </a:tc>
                <a:tc>
                  <a:txBody>
                    <a:bodyPr/>
                    <a:lstStyle/>
                    <a:p>
                      <a:pPr algn="just"/>
                      <a:r>
                        <a:rPr lang="en-US" sz="1600" dirty="0"/>
                        <a:t>The Employer’s address for delivery of tender offers and identification details to be shown on each tender offer package are: </a:t>
                      </a:r>
                    </a:p>
                    <a:p>
                      <a:pPr marL="285750" indent="-285750" algn="just">
                        <a:buFont typeface="Arial" panose="020B0604020202020204" pitchFamily="34" charset="0"/>
                        <a:buChar char="•"/>
                      </a:pPr>
                      <a:r>
                        <a:rPr lang="en-US" sz="1600" dirty="0"/>
                        <a:t>Location of tender box: </a:t>
                      </a:r>
                      <a:r>
                        <a:rPr lang="en-US" sz="1600" b="1" dirty="0"/>
                        <a:t>Reception Area</a:t>
                      </a:r>
                      <a:endParaRPr lang="en-US" sz="800" dirty="0"/>
                    </a:p>
                    <a:p>
                      <a:pPr marL="285750" indent="-285750" algn="just">
                        <a:buFont typeface="Arial" panose="020B0604020202020204" pitchFamily="34" charset="0"/>
                        <a:buChar char="•"/>
                      </a:pPr>
                      <a:r>
                        <a:rPr lang="en-US" sz="1600" dirty="0"/>
                        <a:t>Physical address: The South African National Roads Agency SOC Ltd, No 20 Shoreward Drive , Bay West  , </a:t>
                      </a:r>
                      <a:r>
                        <a:rPr lang="en-US" sz="1600" dirty="0" err="1"/>
                        <a:t>Gqeberha</a:t>
                      </a:r>
                      <a:r>
                        <a:rPr lang="en-US" sz="1600" dirty="0"/>
                        <a:t>, 6025 </a:t>
                      </a:r>
                    </a:p>
                    <a:p>
                      <a:pPr marL="285750" indent="-285750" algn="just">
                        <a:buFont typeface="Arial" panose="020B0604020202020204" pitchFamily="34" charset="0"/>
                        <a:buChar char="•"/>
                      </a:pPr>
                      <a:r>
                        <a:rPr lang="en-US" sz="1600" dirty="0"/>
                        <a:t>Identification details: </a:t>
                      </a:r>
                      <a:r>
                        <a:rPr lang="en-US" sz="1600" kern="1200" dirty="0">
                          <a:solidFill>
                            <a:schemeClr val="dk1"/>
                          </a:solidFill>
                          <a:latin typeface="+mn-lt"/>
                          <a:ea typeface="+mn-ea"/>
                          <a:cs typeface="+mn-cs"/>
                        </a:rPr>
                        <a:t>Mark the envelope with the tenderer’s company name, the project number and description: </a:t>
                      </a:r>
                      <a:r>
                        <a:rPr lang="en-US" sz="1600" kern="1200" dirty="0">
                          <a:solidFill>
                            <a:srgbClr val="FF0000"/>
                          </a:solidFill>
                          <a:latin typeface="+mn-lt"/>
                          <a:ea typeface="+mn-ea"/>
                          <a:cs typeface="+mn-cs"/>
                        </a:rPr>
                        <a:t>TENDER N.002-190-2025/1F: CONSULTING ENGINEERING SERVICES FOR THE IMPROVEMENT OF NATIONAL ROUTE N2, SECTION 19X, FROM MTHATHA (KM0.00) TO NQADU (KM22.00)</a:t>
                      </a:r>
                    </a:p>
                    <a:p>
                      <a:pPr marL="285750" indent="-285750" algn="just">
                        <a:buFont typeface="Arial" panose="020B0604020202020204" pitchFamily="34" charset="0"/>
                        <a:buChar char="•"/>
                      </a:pPr>
                      <a:r>
                        <a:rPr lang="en-US" sz="1600" dirty="0"/>
                        <a:t>Tenders must be submitted during hours </a:t>
                      </a:r>
                      <a:r>
                        <a:rPr lang="en-US" sz="1600" dirty="0">
                          <a:solidFill>
                            <a:srgbClr val="FF0000"/>
                          </a:solidFill>
                        </a:rPr>
                        <a:t>(09:00 to 16:00) Monday to Friday</a:t>
                      </a:r>
                      <a:r>
                        <a:rPr lang="en-US" sz="1600" dirty="0"/>
                        <a:t> at the Employer’s address. </a:t>
                      </a:r>
                    </a:p>
                    <a:p>
                      <a:pPr marL="285750" indent="-285750" algn="just">
                        <a:buFont typeface="Arial" panose="020B0604020202020204" pitchFamily="34" charset="0"/>
                        <a:buChar char="•"/>
                      </a:pPr>
                      <a:r>
                        <a:rPr lang="en-US" sz="1600" dirty="0"/>
                        <a:t>It is in the tenderer’s interest to ensure that the delivery of the tender offer is recorded in the Employer’s tenders received register and deposited in the tender box</a:t>
                      </a:r>
                    </a:p>
                    <a:p>
                      <a:pPr marL="285750" indent="-285750" algn="just">
                        <a:buFont typeface="Arial" panose="020B0604020202020204" pitchFamily="34" charset="0"/>
                        <a:buChar char="•"/>
                      </a:pPr>
                      <a:r>
                        <a:rPr lang="en-US" sz="1600" dirty="0"/>
                        <a:t>It is the tenderer’s responsibility to ensure that the tender is submitted before tender closing date and time. SANRAL will not take responsibility for late submissions caused by system errors and or busy networks</a:t>
                      </a:r>
                    </a:p>
                    <a:p>
                      <a:pPr algn="just"/>
                      <a:endParaRPr lang="en-US" sz="1600" dirty="0"/>
                    </a:p>
                  </a:txBody>
                  <a:tcPr/>
                </a:tc>
                <a:extLst>
                  <a:ext uri="{0D108BD9-81ED-4DB2-BD59-A6C34878D82A}">
                    <a16:rowId xmlns:a16="http://schemas.microsoft.com/office/drawing/2014/main" val="1577505412"/>
                  </a:ext>
                </a:extLst>
              </a:tr>
              <a:tr h="8089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Notes to Tenderer: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Tenderers to allow sufficient time on the closing date to comply with access control  and administration.</a:t>
                      </a:r>
                    </a:p>
                  </a:txBody>
                  <a:tcPr/>
                </a:tc>
                <a:tc hMerge="1">
                  <a:txBody>
                    <a:bodyPr/>
                    <a:lstStyle/>
                    <a:p>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211018613"/>
                  </a:ext>
                </a:extLst>
              </a:tr>
            </a:tbl>
          </a:graphicData>
        </a:graphic>
      </p:graphicFrame>
    </p:spTree>
    <p:extLst>
      <p:ext uri="{BB962C8B-B14F-4D97-AF65-F5344CB8AC3E}">
        <p14:creationId xmlns:p14="http://schemas.microsoft.com/office/powerpoint/2010/main" val="239931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43296"/>
            <a:ext cx="507562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nvGraphicFramePr>
        <p:xfrm>
          <a:off x="619694" y="486571"/>
          <a:ext cx="8200778" cy="3535401"/>
        </p:xfrm>
        <a:graphic>
          <a:graphicData uri="http://schemas.openxmlformats.org/drawingml/2006/table">
            <a:tbl>
              <a:tblPr firstRow="1" bandRow="1">
                <a:tableStyleId>{21E4AEA4-8DFA-4A89-87EB-49C32662AFE0}</a:tableStyleId>
              </a:tblPr>
              <a:tblGrid>
                <a:gridCol w="1205799">
                  <a:extLst>
                    <a:ext uri="{9D8B030D-6E8A-4147-A177-3AD203B41FA5}">
                      <a16:colId xmlns:a16="http://schemas.microsoft.com/office/drawing/2014/main" val="3929072872"/>
                    </a:ext>
                  </a:extLst>
                </a:gridCol>
                <a:gridCol w="6994979">
                  <a:extLst>
                    <a:ext uri="{9D8B030D-6E8A-4147-A177-3AD203B41FA5}">
                      <a16:colId xmlns:a16="http://schemas.microsoft.com/office/drawing/2014/main" val="2278328436"/>
                    </a:ext>
                  </a:extLst>
                </a:gridCol>
              </a:tblGrid>
              <a:tr h="412438">
                <a:tc>
                  <a:txBody>
                    <a:bodyPr/>
                    <a:lstStyle/>
                    <a:p>
                      <a:r>
                        <a:rPr lang="en-ZA" dirty="0"/>
                        <a:t>Clause No</a:t>
                      </a:r>
                    </a:p>
                  </a:txBody>
                  <a:tcPr/>
                </a:tc>
                <a:tc>
                  <a:txBody>
                    <a:bodyPr/>
                    <a:lstStyle/>
                    <a:p>
                      <a:r>
                        <a:rPr lang="en-ZA" dirty="0"/>
                        <a:t>Tender Data</a:t>
                      </a:r>
                    </a:p>
                  </a:txBody>
                  <a:tcPr/>
                </a:tc>
                <a:extLst>
                  <a:ext uri="{0D108BD9-81ED-4DB2-BD59-A6C34878D82A}">
                    <a16:rowId xmlns:a16="http://schemas.microsoft.com/office/drawing/2014/main" val="2805753173"/>
                  </a:ext>
                </a:extLst>
              </a:tr>
              <a:tr h="2313967">
                <a:tc>
                  <a:txBody>
                    <a:bodyPr/>
                    <a:lstStyle/>
                    <a:p>
                      <a:r>
                        <a:rPr lang="en-US" sz="1600" dirty="0"/>
                        <a:t>C.2.16.2</a:t>
                      </a:r>
                      <a:endParaRPr lang="en-ZA" sz="1600" b="1" dirty="0"/>
                    </a:p>
                  </a:txBody>
                  <a:tcPr/>
                </a:tc>
                <a:tc>
                  <a:txBody>
                    <a:bodyPr/>
                    <a:lstStyle/>
                    <a:p>
                      <a:pPr algn="just"/>
                      <a:r>
                        <a:rPr lang="en-US" sz="1600" dirty="0"/>
                        <a:t>Tender Validity</a:t>
                      </a:r>
                    </a:p>
                    <a:p>
                      <a:pPr algn="just"/>
                      <a:r>
                        <a:rPr lang="en-GB" sz="1600" dirty="0">
                          <a:solidFill>
                            <a:schemeClr val="tx1"/>
                          </a:solidFill>
                        </a:rPr>
                        <a:t>Should the tenderer not </a:t>
                      </a:r>
                      <a:r>
                        <a:rPr lang="en-GB" sz="1600" dirty="0">
                          <a:solidFill>
                            <a:srgbClr val="FF0000"/>
                          </a:solidFill>
                        </a:rPr>
                        <a:t>accept the validity extension </a:t>
                      </a:r>
                      <a:r>
                        <a:rPr lang="en-GB" sz="1600" dirty="0">
                          <a:solidFill>
                            <a:schemeClr val="tx1"/>
                          </a:solidFill>
                        </a:rPr>
                        <a:t>or if the </a:t>
                      </a:r>
                      <a:r>
                        <a:rPr lang="en-GB" sz="1600" dirty="0">
                          <a:solidFill>
                            <a:srgbClr val="FF0000"/>
                          </a:solidFill>
                        </a:rPr>
                        <a:t>tenderer does not withdraw a condition attached to a conditional acceptance</a:t>
                      </a:r>
                      <a:r>
                        <a:rPr lang="en-GB" sz="1600" dirty="0">
                          <a:solidFill>
                            <a:schemeClr val="tx1"/>
                          </a:solidFill>
                        </a:rPr>
                        <a:t>, this shall result in a non-responsive tender or the tender is considered to have made an election to exclude itself from the tender process.</a:t>
                      </a:r>
                    </a:p>
                    <a:p>
                      <a:pPr algn="just"/>
                      <a:endParaRPr lang="en-GB" sz="1600" dirty="0">
                        <a:solidFill>
                          <a:schemeClr val="tx1"/>
                        </a:solidFill>
                      </a:endParaRPr>
                    </a:p>
                  </a:txBody>
                  <a:tcPr/>
                </a:tc>
                <a:extLst>
                  <a:ext uri="{0D108BD9-81ED-4DB2-BD59-A6C34878D82A}">
                    <a16:rowId xmlns:a16="http://schemas.microsoft.com/office/drawing/2014/main" val="1577505412"/>
                  </a:ext>
                </a:extLst>
              </a:tr>
              <a:tr h="8089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txBody>
                  <a:tcPr/>
                </a:tc>
                <a:tc hMerge="1">
                  <a:txBody>
                    <a:bodyPr/>
                    <a:lstStyle/>
                    <a:p>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211018613"/>
                  </a:ext>
                </a:extLst>
              </a:tr>
            </a:tbl>
          </a:graphicData>
        </a:graphic>
      </p:graphicFrame>
    </p:spTree>
    <p:extLst>
      <p:ext uri="{BB962C8B-B14F-4D97-AF65-F5344CB8AC3E}">
        <p14:creationId xmlns:p14="http://schemas.microsoft.com/office/powerpoint/2010/main" val="15188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43296"/>
            <a:ext cx="507562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nvGraphicFramePr>
        <p:xfrm>
          <a:off x="611560" y="707721"/>
          <a:ext cx="8214388" cy="6426855"/>
        </p:xfrm>
        <a:graphic>
          <a:graphicData uri="http://schemas.openxmlformats.org/drawingml/2006/table">
            <a:tbl>
              <a:tblPr firstRow="1" bandRow="1">
                <a:tableStyleId>{21E4AEA4-8DFA-4A89-87EB-49C32662AFE0}</a:tableStyleId>
              </a:tblPr>
              <a:tblGrid>
                <a:gridCol w="1206129">
                  <a:extLst>
                    <a:ext uri="{9D8B030D-6E8A-4147-A177-3AD203B41FA5}">
                      <a16:colId xmlns:a16="http://schemas.microsoft.com/office/drawing/2014/main" val="3929072872"/>
                    </a:ext>
                  </a:extLst>
                </a:gridCol>
                <a:gridCol w="7008259">
                  <a:extLst>
                    <a:ext uri="{9D8B030D-6E8A-4147-A177-3AD203B41FA5}">
                      <a16:colId xmlns:a16="http://schemas.microsoft.com/office/drawing/2014/main" val="2278328436"/>
                    </a:ext>
                  </a:extLst>
                </a:gridCol>
              </a:tblGrid>
              <a:tr h="347624">
                <a:tc>
                  <a:txBody>
                    <a:bodyPr/>
                    <a:lstStyle/>
                    <a:p>
                      <a:r>
                        <a:rPr lang="en-ZA" dirty="0"/>
                        <a:t>Clause No</a:t>
                      </a:r>
                    </a:p>
                  </a:txBody>
                  <a:tcPr/>
                </a:tc>
                <a:tc>
                  <a:txBody>
                    <a:bodyPr/>
                    <a:lstStyle/>
                    <a:p>
                      <a:r>
                        <a:rPr lang="en-ZA" dirty="0"/>
                        <a:t>Tender Data</a:t>
                      </a:r>
                    </a:p>
                  </a:txBody>
                  <a:tcPr/>
                </a:tc>
                <a:extLst>
                  <a:ext uri="{0D108BD9-81ED-4DB2-BD59-A6C34878D82A}">
                    <a16:rowId xmlns:a16="http://schemas.microsoft.com/office/drawing/2014/main" val="2805753173"/>
                  </a:ext>
                </a:extLst>
              </a:tr>
              <a:tr h="4953641">
                <a:tc>
                  <a:txBody>
                    <a:bodyPr/>
                    <a:lstStyle/>
                    <a:p>
                      <a:r>
                        <a:rPr lang="en-US" sz="1600" b="1" dirty="0"/>
                        <a:t>C.3.9 </a:t>
                      </a:r>
                    </a:p>
                    <a:p>
                      <a:endParaRPr lang="en-US" sz="1600" b="1" dirty="0"/>
                    </a:p>
                    <a:p>
                      <a:endParaRPr lang="en-US" sz="1600" b="1" dirty="0"/>
                    </a:p>
                  </a:txBody>
                  <a:tcPr/>
                </a:tc>
                <a:tc>
                  <a:txBody>
                    <a:bodyPr/>
                    <a:lstStyle/>
                    <a:p>
                      <a:pPr algn="just"/>
                      <a:r>
                        <a:rPr lang="en-US" sz="1600" b="1" dirty="0"/>
                        <a:t>Arithmetical errors, omissions, discrepancies and imbalanced unit rates.</a:t>
                      </a:r>
                    </a:p>
                    <a:p>
                      <a:pPr algn="just"/>
                      <a:endParaRPr lang="en-US" sz="1600" b="0" dirty="0"/>
                    </a:p>
                    <a:p>
                      <a:pPr algn="just"/>
                      <a:r>
                        <a:rPr lang="en-US" sz="1600" b="0" dirty="0"/>
                        <a:t>Where there is a discrepancy between the amounts in figures and the amount in words, the amount appearing in the summary to the Pricing Schedule shall govern.</a:t>
                      </a:r>
                    </a:p>
                    <a:p>
                      <a:pPr algn="just"/>
                      <a:endParaRPr lang="en-US" sz="1600" b="0" dirty="0"/>
                    </a:p>
                    <a:p>
                      <a:pPr algn="just"/>
                      <a:r>
                        <a:rPr lang="en-US" sz="1600" b="0" dirty="0"/>
                        <a:t>Notify shortlisted tenderers of all errors, omissions or imbalanced rates that are identified in their tender offers.</a:t>
                      </a:r>
                    </a:p>
                    <a:p>
                      <a:pPr algn="just"/>
                      <a:endParaRPr lang="en-US" sz="1600" b="0" dirty="0"/>
                    </a:p>
                    <a:p>
                      <a:pPr algn="just"/>
                      <a:r>
                        <a:rPr lang="en-US" sz="1600" dirty="0"/>
                        <a:t>Where the tenderer elects to confirm the correction of the errors, omissions or re-balancing of imbalanced rates, the tender offer shall be corrected as per C3.9.</a:t>
                      </a:r>
                    </a:p>
                    <a:p>
                      <a:pPr algn="just"/>
                      <a:endParaRPr lang="en-US" sz="1600" dirty="0"/>
                    </a:p>
                    <a:p>
                      <a:pPr algn="just"/>
                      <a:r>
                        <a:rPr lang="en-US" sz="1600" dirty="0"/>
                        <a:t>Where there is an omission of a line-item, no correction is possible, and the offer may be declared non-responsive. </a:t>
                      </a:r>
                    </a:p>
                    <a:p>
                      <a:pPr algn="just"/>
                      <a:endParaRPr lang="en-US" sz="1600" dirty="0"/>
                    </a:p>
                    <a:p>
                      <a:pPr algn="just"/>
                      <a:r>
                        <a:rPr lang="en-US" sz="1600" dirty="0"/>
                        <a:t>Declare as non-responsive and reject any offer from a tenderer who elects not to accept the corrections proposed and/or fails to justify or balance the imbalanced rates to the satisfaction of the Employer.</a:t>
                      </a:r>
                    </a:p>
                    <a:p>
                      <a:pPr algn="just"/>
                      <a:endParaRPr lang="en-US" sz="1600" dirty="0"/>
                    </a:p>
                    <a:p>
                      <a:pPr algn="just"/>
                      <a:r>
                        <a:rPr lang="en-US" sz="1600" dirty="0"/>
                        <a:t>The tenderer is required to submit balanced unit rates for Rate Only items in the Pricing Schedule. The rates submitted for these items will be taken into account in the evaluation of tenders.</a:t>
                      </a:r>
                    </a:p>
                  </a:txBody>
                  <a:tcPr/>
                </a:tc>
                <a:extLst>
                  <a:ext uri="{0D108BD9-81ED-4DB2-BD59-A6C34878D82A}">
                    <a16:rowId xmlns:a16="http://schemas.microsoft.com/office/drawing/2014/main" val="1577505412"/>
                  </a:ext>
                </a:extLst>
              </a:tr>
              <a:tr h="849015">
                <a:tc gridSpan="2">
                  <a:txBody>
                    <a:bodyPr/>
                    <a:lstStyle/>
                    <a:p>
                      <a:pPr marL="285750" indent="-285750" algn="just">
                        <a:buFont typeface="Arial" panose="020B0604020202020204" pitchFamily="34" charset="0"/>
                        <a:buChar char="•"/>
                      </a:pPr>
                      <a:endParaRPr lang="en-US" sz="1600" dirty="0"/>
                    </a:p>
                  </a:txBody>
                  <a:tcPr/>
                </a:tc>
                <a:tc hMerge="1">
                  <a:txBody>
                    <a:bodyPr/>
                    <a:lstStyle/>
                    <a:p>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211018613"/>
                  </a:ext>
                </a:extLst>
              </a:tr>
            </a:tbl>
          </a:graphicData>
        </a:graphic>
      </p:graphicFrame>
    </p:spTree>
    <p:extLst>
      <p:ext uri="{BB962C8B-B14F-4D97-AF65-F5344CB8AC3E}">
        <p14:creationId xmlns:p14="http://schemas.microsoft.com/office/powerpoint/2010/main" val="224704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CF6-284E-49CF-23D6-A626A8B23F04}"/>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2857FC9F-D480-33B9-807C-BFA65B10858F}"/>
              </a:ext>
            </a:extLst>
          </p:cNvPr>
          <p:cNvSpPr>
            <a:spLocks noGrp="1"/>
          </p:cNvSpPr>
          <p:nvPr>
            <p:ph idx="1"/>
          </p:nvPr>
        </p:nvSpPr>
        <p:spPr/>
        <p:txBody>
          <a:bodyPr/>
          <a:lstStyle/>
          <a:p>
            <a:pPr marL="0" indent="0">
              <a:buNone/>
            </a:pPr>
            <a:endParaRPr lang="en-ZA" dirty="0"/>
          </a:p>
        </p:txBody>
      </p:sp>
      <p:sp>
        <p:nvSpPr>
          <p:cNvPr id="5" name="TextBox 4">
            <a:extLst>
              <a:ext uri="{FF2B5EF4-FFF2-40B4-BE49-F238E27FC236}">
                <a16:creationId xmlns:a16="http://schemas.microsoft.com/office/drawing/2014/main" id="{5B10ED82-2A26-4D25-0378-C8E31C5EBAEF}"/>
              </a:ext>
            </a:extLst>
          </p:cNvPr>
          <p:cNvSpPr txBox="1"/>
          <p:nvPr/>
        </p:nvSpPr>
        <p:spPr>
          <a:xfrm>
            <a:off x="467544" y="692696"/>
            <a:ext cx="8352928" cy="3785652"/>
          </a:xfrm>
          <a:prstGeom prst="rect">
            <a:avLst/>
          </a:prstGeom>
          <a:noFill/>
        </p:spPr>
        <p:txBody>
          <a:bodyPr wrap="square">
            <a:spAutoFit/>
          </a:bodyPr>
          <a:lstStyle/>
          <a:p>
            <a:pPr lvl="0" algn="just">
              <a:defRPr/>
            </a:pPr>
            <a:r>
              <a:rPr lang="en-ZA" sz="2400" b="1" dirty="0">
                <a:latin typeface="Calibri" panose="020F0502020204030204"/>
              </a:rPr>
              <a:t>PLEASE NOTE:</a:t>
            </a:r>
          </a:p>
          <a:p>
            <a:pPr lvl="0" algn="just">
              <a:defRPr/>
            </a:pPr>
            <a:endParaRPr lang="en-ZA" sz="2400" b="1" dirty="0">
              <a:latin typeface="Calibri" panose="020F0502020204030204"/>
            </a:endParaRPr>
          </a:p>
          <a:p>
            <a:pPr lvl="0" algn="just">
              <a:defRPr/>
            </a:pPr>
            <a:endParaRPr lang="en-ZA" sz="2400" b="1" cap="all" dirty="0">
              <a:latin typeface="Calibri" panose="020F0502020204030204"/>
            </a:endParaRPr>
          </a:p>
          <a:p>
            <a:pPr lvl="0" algn="just">
              <a:defRPr/>
            </a:pPr>
            <a:r>
              <a:rPr lang="en-GB" sz="2400" b="1" cap="all" dirty="0">
                <a:latin typeface="Calibri" panose="020F0502020204030204"/>
              </a:rPr>
              <a:t>The contents of the presentation are intended merely as a summary to highlight some of the important aspects of the contract documents.</a:t>
            </a:r>
          </a:p>
          <a:p>
            <a:pPr lvl="0" algn="just">
              <a:defRPr/>
            </a:pPr>
            <a:endParaRPr lang="en-GB" sz="2400" b="1" cap="all" dirty="0">
              <a:latin typeface="Calibri" panose="020F0502020204030204"/>
            </a:endParaRPr>
          </a:p>
          <a:p>
            <a:pPr lvl="0" algn="just">
              <a:defRPr/>
            </a:pPr>
            <a:r>
              <a:rPr lang="en-ZA" sz="2400" b="1" cap="all" dirty="0">
                <a:latin typeface="Calibri" panose="020F0502020204030204"/>
              </a:rPr>
              <a:t>ANY INCONSISTENCY BETWEEN THE PRESENTATION AND TENDER DOCUMENT, THE TENDER DOCUMENT SHALL PREVAIL UNLESS COMMUNICATED IN AN ADDENDUM </a:t>
            </a:r>
          </a:p>
        </p:txBody>
      </p:sp>
    </p:spTree>
    <p:extLst>
      <p:ext uri="{BB962C8B-B14F-4D97-AF65-F5344CB8AC3E}">
        <p14:creationId xmlns:p14="http://schemas.microsoft.com/office/powerpoint/2010/main" val="219239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43296"/>
            <a:ext cx="507562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nvGraphicFramePr>
        <p:xfrm>
          <a:off x="611560" y="707721"/>
          <a:ext cx="8214388" cy="3962400"/>
        </p:xfrm>
        <a:graphic>
          <a:graphicData uri="http://schemas.openxmlformats.org/drawingml/2006/table">
            <a:tbl>
              <a:tblPr firstRow="1" bandRow="1">
                <a:tableStyleId>{21E4AEA4-8DFA-4A89-87EB-49C32662AFE0}</a:tableStyleId>
              </a:tblPr>
              <a:tblGrid>
                <a:gridCol w="1206129">
                  <a:extLst>
                    <a:ext uri="{9D8B030D-6E8A-4147-A177-3AD203B41FA5}">
                      <a16:colId xmlns:a16="http://schemas.microsoft.com/office/drawing/2014/main" val="3929072872"/>
                    </a:ext>
                  </a:extLst>
                </a:gridCol>
                <a:gridCol w="7008259">
                  <a:extLst>
                    <a:ext uri="{9D8B030D-6E8A-4147-A177-3AD203B41FA5}">
                      <a16:colId xmlns:a16="http://schemas.microsoft.com/office/drawing/2014/main" val="2278328436"/>
                    </a:ext>
                  </a:extLst>
                </a:gridCol>
              </a:tblGrid>
              <a:tr h="287265">
                <a:tc>
                  <a:txBody>
                    <a:bodyPr/>
                    <a:lstStyle/>
                    <a:p>
                      <a:r>
                        <a:rPr lang="en-ZA" dirty="0"/>
                        <a:t>Clause No</a:t>
                      </a:r>
                    </a:p>
                  </a:txBody>
                  <a:tcPr/>
                </a:tc>
                <a:tc>
                  <a:txBody>
                    <a:bodyPr/>
                    <a:lstStyle/>
                    <a:p>
                      <a:r>
                        <a:rPr lang="en-ZA" dirty="0"/>
                        <a:t>Tender Data</a:t>
                      </a:r>
                    </a:p>
                  </a:txBody>
                  <a:tcPr/>
                </a:tc>
                <a:extLst>
                  <a:ext uri="{0D108BD9-81ED-4DB2-BD59-A6C34878D82A}">
                    <a16:rowId xmlns:a16="http://schemas.microsoft.com/office/drawing/2014/main" val="2805753173"/>
                  </a:ext>
                </a:extLst>
              </a:tr>
              <a:tr h="791369">
                <a:tc>
                  <a:txBody>
                    <a:bodyPr/>
                    <a:lstStyle/>
                    <a:p>
                      <a:r>
                        <a:rPr lang="en-US" sz="1600" b="1" dirty="0"/>
                        <a:t>C.3.9 </a:t>
                      </a:r>
                    </a:p>
                    <a:p>
                      <a:endParaRPr lang="en-US" sz="1600" b="1" dirty="0"/>
                    </a:p>
                    <a:p>
                      <a:endParaRPr lang="en-US" sz="1600" b="1" dirty="0"/>
                    </a:p>
                  </a:txBody>
                  <a:tcPr/>
                </a:tc>
                <a:tc>
                  <a:txBody>
                    <a:bodyPr/>
                    <a:lstStyle/>
                    <a:p>
                      <a:pPr algn="just"/>
                      <a:r>
                        <a:rPr lang="en-US" sz="1600" b="1" dirty="0"/>
                        <a:t>Arithmetical errors, omissions, discrepancies and imbalanced unit rates.</a:t>
                      </a:r>
                    </a:p>
                    <a:p>
                      <a:pPr algn="just"/>
                      <a:endParaRPr lang="en-US" sz="1600" b="0" dirty="0"/>
                    </a:p>
                    <a:p>
                      <a:pPr algn="just"/>
                      <a:r>
                        <a:rPr lang="en-US" sz="1600" b="0" dirty="0"/>
                        <a:t>(Continued form previous slide)</a:t>
                      </a:r>
                      <a:r>
                        <a:rPr lang="en-US" sz="1600" dirty="0"/>
                        <a:t>.</a:t>
                      </a:r>
                    </a:p>
                  </a:txBody>
                  <a:tcPr/>
                </a:tc>
                <a:extLst>
                  <a:ext uri="{0D108BD9-81ED-4DB2-BD59-A6C34878D82A}">
                    <a16:rowId xmlns:a16="http://schemas.microsoft.com/office/drawing/2014/main" val="1577505412"/>
                  </a:ext>
                </a:extLst>
              </a:tr>
              <a:tr h="1284067">
                <a:tc gridSpan="2">
                  <a:txBody>
                    <a:bodyPr/>
                    <a:lstStyle/>
                    <a:p>
                      <a:r>
                        <a:rPr lang="en-ZA" sz="1600" b="1" dirty="0"/>
                        <a:t>Notes to Tenderer:</a:t>
                      </a:r>
                    </a:p>
                    <a:p>
                      <a:pPr marL="0" indent="0" algn="just">
                        <a:buFont typeface="Arial" panose="020B0604020202020204" pitchFamily="34" charset="0"/>
                        <a:buNone/>
                      </a:pPr>
                      <a:endParaRPr lang="en-US" sz="1600" dirty="0"/>
                    </a:p>
                    <a:p>
                      <a:pPr marL="0" indent="0" algn="just">
                        <a:buFont typeface="Arial" panose="020B0604020202020204" pitchFamily="34" charset="0"/>
                        <a:buNone/>
                      </a:pPr>
                      <a:r>
                        <a:rPr lang="en-US" sz="1600" b="1" dirty="0"/>
                        <a:t>The tenderer will be declared non-responsive if :</a:t>
                      </a:r>
                    </a:p>
                    <a:p>
                      <a:pPr marL="285750" indent="-285750" algn="just">
                        <a:buFont typeface="Arial" panose="020B0604020202020204" pitchFamily="34" charset="0"/>
                        <a:buChar char="•"/>
                      </a:pPr>
                      <a:r>
                        <a:rPr lang="en-US" sz="1600" dirty="0"/>
                        <a:t>The Form of Offer is submitted but the Pricing Schedule is omitted, where rate only items are applicable</a:t>
                      </a:r>
                    </a:p>
                    <a:p>
                      <a:pPr marL="0" indent="0" algn="just">
                        <a:buFont typeface="Arial" panose="020B0604020202020204" pitchFamily="34" charset="0"/>
                        <a:buNone/>
                      </a:pPr>
                      <a:endParaRPr lang="en-US" sz="1600" dirty="0"/>
                    </a:p>
                    <a:p>
                      <a:pPr marL="285750" indent="-285750" algn="just">
                        <a:buFont typeface="Arial" panose="020B0604020202020204" pitchFamily="34" charset="0"/>
                        <a:buChar char="•"/>
                      </a:pPr>
                      <a:r>
                        <a:rPr lang="en-US" sz="1600" kern="1200" dirty="0">
                          <a:solidFill>
                            <a:schemeClr val="dk1"/>
                          </a:solidFill>
                        </a:rPr>
                        <a:t>If the Bill of Quantities is incomplete and does not balance back to the form of offer.</a:t>
                      </a:r>
                    </a:p>
                    <a:p>
                      <a:pPr marL="0" indent="0" algn="just">
                        <a:buFont typeface="Arial" panose="020B0604020202020204" pitchFamily="34" charset="0"/>
                        <a:buNone/>
                      </a:pPr>
                      <a:endParaRPr lang="en-US" sz="1600" kern="1200" dirty="0">
                        <a:solidFill>
                          <a:schemeClr val="dk1"/>
                        </a:solidFill>
                      </a:endParaRPr>
                    </a:p>
                    <a:p>
                      <a:pPr marL="285750" indent="-285750" algn="just">
                        <a:buFont typeface="Arial" panose="020B0604020202020204" pitchFamily="34" charset="0"/>
                        <a:buChar char="•"/>
                      </a:pPr>
                      <a:r>
                        <a:rPr lang="en-US" sz="1600" dirty="0"/>
                        <a:t>If a signed Form of Offer is submitted with an incomplete pricing schedule that does not balance back to the Form of Offer and only summary of Pricing Schedule submitted; then the rates cannot be evaluated, and the tender shall be declared non-responsive.</a:t>
                      </a:r>
                    </a:p>
                  </a:txBody>
                  <a:tcPr/>
                </a:tc>
                <a:tc hMerge="1">
                  <a:txBody>
                    <a:bodyPr/>
                    <a:lstStyle/>
                    <a:p>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211018613"/>
                  </a:ext>
                </a:extLst>
              </a:tr>
            </a:tbl>
          </a:graphicData>
        </a:graphic>
      </p:graphicFrame>
    </p:spTree>
    <p:extLst>
      <p:ext uri="{BB962C8B-B14F-4D97-AF65-F5344CB8AC3E}">
        <p14:creationId xmlns:p14="http://schemas.microsoft.com/office/powerpoint/2010/main" val="1605773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43296"/>
            <a:ext cx="507562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843053331"/>
              </p:ext>
            </p:extLst>
          </p:nvPr>
        </p:nvGraphicFramePr>
        <p:xfrm>
          <a:off x="731040" y="614609"/>
          <a:ext cx="8258681" cy="6066707"/>
        </p:xfrm>
        <a:graphic>
          <a:graphicData uri="http://schemas.openxmlformats.org/drawingml/2006/table">
            <a:tbl>
              <a:tblPr firstRow="1" bandRow="1">
                <a:tableStyleId>{21E4AEA4-8DFA-4A89-87EB-49C32662AFE0}</a:tableStyleId>
              </a:tblPr>
              <a:tblGrid>
                <a:gridCol w="1250422">
                  <a:extLst>
                    <a:ext uri="{9D8B030D-6E8A-4147-A177-3AD203B41FA5}">
                      <a16:colId xmlns:a16="http://schemas.microsoft.com/office/drawing/2014/main" val="3929072872"/>
                    </a:ext>
                  </a:extLst>
                </a:gridCol>
                <a:gridCol w="7008259">
                  <a:extLst>
                    <a:ext uri="{9D8B030D-6E8A-4147-A177-3AD203B41FA5}">
                      <a16:colId xmlns:a16="http://schemas.microsoft.com/office/drawing/2014/main" val="2278328436"/>
                    </a:ext>
                  </a:extLst>
                </a:gridCol>
              </a:tblGrid>
              <a:tr h="353804">
                <a:tc>
                  <a:txBody>
                    <a:bodyPr/>
                    <a:lstStyle/>
                    <a:p>
                      <a:r>
                        <a:rPr lang="en-ZA" dirty="0"/>
                        <a:t>Clause No</a:t>
                      </a:r>
                    </a:p>
                  </a:txBody>
                  <a:tcPr/>
                </a:tc>
                <a:tc>
                  <a:txBody>
                    <a:bodyPr/>
                    <a:lstStyle/>
                    <a:p>
                      <a:r>
                        <a:rPr lang="en-ZA" dirty="0"/>
                        <a:t>Tender Data</a:t>
                      </a:r>
                    </a:p>
                  </a:txBody>
                  <a:tcPr/>
                </a:tc>
                <a:extLst>
                  <a:ext uri="{0D108BD9-81ED-4DB2-BD59-A6C34878D82A}">
                    <a16:rowId xmlns:a16="http://schemas.microsoft.com/office/drawing/2014/main" val="2805753173"/>
                  </a:ext>
                </a:extLst>
              </a:tr>
              <a:tr h="4599457">
                <a:tc>
                  <a:txBody>
                    <a:bodyPr/>
                    <a:lstStyle/>
                    <a:p>
                      <a:r>
                        <a:rPr lang="en-US" sz="1600" dirty="0"/>
                        <a:t>C.3.11 </a:t>
                      </a:r>
                      <a:endParaRPr lang="en-US" sz="1600" b="1" dirty="0"/>
                    </a:p>
                  </a:txBody>
                  <a:tcPr/>
                </a:tc>
                <a:tc>
                  <a:txBody>
                    <a:bodyPr/>
                    <a:lstStyle/>
                    <a:p>
                      <a:pPr algn="just"/>
                      <a:r>
                        <a:rPr lang="en-US" sz="1600" b="1" dirty="0"/>
                        <a:t>Evaluating Quality / Functionality</a:t>
                      </a:r>
                    </a:p>
                    <a:p>
                      <a:pPr algn="just"/>
                      <a:endParaRPr lang="en-US" sz="1600" b="0" dirty="0"/>
                    </a:p>
                    <a:p>
                      <a:pPr algn="just"/>
                      <a:endParaRPr lang="en-US" sz="1600" b="0" dirty="0"/>
                    </a:p>
                    <a:p>
                      <a:pPr algn="just"/>
                      <a:endParaRPr lang="en-US" sz="1600" b="0" dirty="0"/>
                    </a:p>
                    <a:p>
                      <a:pPr algn="just"/>
                      <a:endParaRPr lang="en-US" sz="1600" b="0" dirty="0"/>
                    </a:p>
                    <a:p>
                      <a:pPr algn="just"/>
                      <a:endParaRPr lang="en-US" sz="1600" b="0" dirty="0"/>
                    </a:p>
                    <a:p>
                      <a:pPr algn="just"/>
                      <a:endParaRPr lang="en-US" sz="1600" b="0" dirty="0"/>
                    </a:p>
                    <a:p>
                      <a:pPr algn="just"/>
                      <a:endParaRPr lang="en-US" sz="1600" b="0" dirty="0"/>
                    </a:p>
                    <a:p>
                      <a:pPr algn="just"/>
                      <a:endParaRPr lang="en-US" sz="1600" b="0" dirty="0"/>
                    </a:p>
                    <a:p>
                      <a:pPr algn="just"/>
                      <a:endParaRPr lang="en-US" sz="1600" b="0" dirty="0"/>
                    </a:p>
                    <a:p>
                      <a:pPr algn="just"/>
                      <a:endParaRPr lang="en-US" sz="1600" b="0" dirty="0"/>
                    </a:p>
                    <a:p>
                      <a:pPr algn="just"/>
                      <a:r>
                        <a:rPr lang="en-US" sz="1400" b="0" dirty="0">
                          <a:solidFill>
                            <a:srgbClr val="FF0000"/>
                          </a:solidFill>
                        </a:rPr>
                        <a:t>The minimum number of evaluation points for quality is not less than </a:t>
                      </a:r>
                      <a:r>
                        <a:rPr lang="en-US" sz="1400" b="1" dirty="0">
                          <a:solidFill>
                            <a:srgbClr val="FF0000"/>
                          </a:solidFill>
                        </a:rPr>
                        <a:t>80</a:t>
                      </a:r>
                      <a:r>
                        <a:rPr lang="en-US" sz="1400" b="0" dirty="0">
                          <a:solidFill>
                            <a:srgbClr val="FF0000"/>
                          </a:solidFill>
                        </a:rPr>
                        <a:t>.</a:t>
                      </a:r>
                    </a:p>
                    <a:p>
                      <a:pPr algn="just"/>
                      <a:endParaRPr lang="en-US" sz="1400" b="0" dirty="0"/>
                    </a:p>
                    <a:p>
                      <a:pPr algn="just"/>
                      <a:r>
                        <a:rPr lang="en-GB" sz="1400" b="0" strike="sngStrike" dirty="0">
                          <a:solidFill>
                            <a:srgbClr val="FF0000"/>
                          </a:solidFill>
                        </a:rPr>
                        <a:t>If a Tenderer scores </a:t>
                      </a:r>
                      <a:r>
                        <a:rPr lang="en-GB" sz="1400" b="1" strike="sngStrike" dirty="0">
                          <a:solidFill>
                            <a:srgbClr val="FF0000"/>
                          </a:solidFill>
                        </a:rPr>
                        <a:t>less than 10 points for sub-contracting</a:t>
                      </a:r>
                      <a:r>
                        <a:rPr lang="en-GB" sz="1400" b="0" strike="sngStrike" dirty="0">
                          <a:solidFill>
                            <a:srgbClr val="FF0000"/>
                          </a:solidFill>
                        </a:rPr>
                        <a:t> they will be deemed non-responsive and will not be evaluated further.</a:t>
                      </a:r>
                      <a:r>
                        <a:rPr lang="en-GB" sz="1400" b="1" strike="noStrike" dirty="0">
                          <a:solidFill>
                            <a:srgbClr val="FF0000"/>
                          </a:solidFill>
                        </a:rPr>
                        <a:t>  - Addendum No.4</a:t>
                      </a:r>
                      <a:endParaRPr lang="en-US" sz="1400" b="1" strike="noStrike" dirty="0">
                        <a:solidFill>
                          <a:srgbClr val="FF0000"/>
                        </a:solidFill>
                      </a:endParaRPr>
                    </a:p>
                    <a:p>
                      <a:pPr algn="just"/>
                      <a:endParaRPr lang="en-US" sz="1400" b="0" dirty="0"/>
                    </a:p>
                    <a:p>
                      <a:pPr algn="just"/>
                      <a:r>
                        <a:rPr lang="en-US" sz="1200" b="1" dirty="0"/>
                        <a:t>The following key persons shall form part of the quality criteria:</a:t>
                      </a:r>
                    </a:p>
                    <a:p>
                      <a:pPr algn="just"/>
                      <a:r>
                        <a:rPr lang="en-US" sz="1200" b="1" dirty="0">
                          <a:solidFill>
                            <a:srgbClr val="FF0000"/>
                          </a:solidFill>
                        </a:rPr>
                        <a:t>Project Leader</a:t>
                      </a:r>
                    </a:p>
                    <a:p>
                      <a:pPr algn="just"/>
                      <a:r>
                        <a:rPr lang="en-US" sz="1200" b="1" dirty="0"/>
                        <a:t>“Shall be a permanent staff member of the tenderer”</a:t>
                      </a:r>
                    </a:p>
                  </a:txBody>
                  <a:tcPr/>
                </a:tc>
                <a:extLst>
                  <a:ext uri="{0D108BD9-81ED-4DB2-BD59-A6C34878D82A}">
                    <a16:rowId xmlns:a16="http://schemas.microsoft.com/office/drawing/2014/main" val="1577505412"/>
                  </a:ext>
                </a:extLst>
              </a:tr>
              <a:tr h="1101490">
                <a:tc gridSpan="2">
                  <a:txBody>
                    <a:bodyPr/>
                    <a:lstStyle/>
                    <a:p>
                      <a:r>
                        <a:rPr lang="en-ZA" sz="1600" b="1" dirty="0"/>
                        <a:t>Notes to Tenderer:</a:t>
                      </a:r>
                    </a:p>
                    <a:p>
                      <a:endParaRPr lang="en-ZA" sz="1600" b="1" dirty="0"/>
                    </a:p>
                    <a:p>
                      <a:pPr marL="285750" indent="-285750" algn="just">
                        <a:buFont typeface="Arial" panose="020B0604020202020204" pitchFamily="34" charset="0"/>
                        <a:buChar char="•"/>
                      </a:pPr>
                      <a:r>
                        <a:rPr lang="en-US" sz="1600" b="0" dirty="0"/>
                        <a:t>An explanation of the evaluation methodology is provided as part of Returnable Schedule Form B2.</a:t>
                      </a:r>
                      <a:endParaRPr lang="en-US" sz="1600" dirty="0"/>
                    </a:p>
                  </a:txBody>
                  <a:tcPr/>
                </a:tc>
                <a:tc hMerge="1">
                  <a:txBody>
                    <a:bodyPr/>
                    <a:lstStyle/>
                    <a:p>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211018613"/>
                  </a:ext>
                </a:extLst>
              </a:tr>
            </a:tbl>
          </a:graphicData>
        </a:graphic>
      </p:graphicFrame>
      <p:pic>
        <p:nvPicPr>
          <p:cNvPr id="8" name="Picture 7">
            <a:extLst>
              <a:ext uri="{FF2B5EF4-FFF2-40B4-BE49-F238E27FC236}">
                <a16:creationId xmlns:a16="http://schemas.microsoft.com/office/drawing/2014/main" id="{2937F20D-0309-34DD-3CF2-CAD70DE7656C}"/>
              </a:ext>
            </a:extLst>
          </p:cNvPr>
          <p:cNvPicPr>
            <a:picLocks noChangeAspect="1"/>
          </p:cNvPicPr>
          <p:nvPr/>
        </p:nvPicPr>
        <p:blipFill>
          <a:blip r:embed="rId3"/>
          <a:stretch>
            <a:fillRect/>
          </a:stretch>
        </p:blipFill>
        <p:spPr>
          <a:xfrm>
            <a:off x="2051720" y="1412776"/>
            <a:ext cx="5824314" cy="2016224"/>
          </a:xfrm>
          <a:prstGeom prst="rect">
            <a:avLst/>
          </a:prstGeom>
        </p:spPr>
      </p:pic>
    </p:spTree>
    <p:extLst>
      <p:ext uri="{BB962C8B-B14F-4D97-AF65-F5344CB8AC3E}">
        <p14:creationId xmlns:p14="http://schemas.microsoft.com/office/powerpoint/2010/main" val="322237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43296"/>
            <a:ext cx="507562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4114514096"/>
              </p:ext>
            </p:extLst>
          </p:nvPr>
        </p:nvGraphicFramePr>
        <p:xfrm>
          <a:off x="683568" y="620688"/>
          <a:ext cx="8258681" cy="5859690"/>
        </p:xfrm>
        <a:graphic>
          <a:graphicData uri="http://schemas.openxmlformats.org/drawingml/2006/table">
            <a:tbl>
              <a:tblPr firstRow="1" bandRow="1">
                <a:tableStyleId>{21E4AEA4-8DFA-4A89-87EB-49C32662AFE0}</a:tableStyleId>
              </a:tblPr>
              <a:tblGrid>
                <a:gridCol w="1250422">
                  <a:extLst>
                    <a:ext uri="{9D8B030D-6E8A-4147-A177-3AD203B41FA5}">
                      <a16:colId xmlns:a16="http://schemas.microsoft.com/office/drawing/2014/main" val="3929072872"/>
                    </a:ext>
                  </a:extLst>
                </a:gridCol>
                <a:gridCol w="7008259">
                  <a:extLst>
                    <a:ext uri="{9D8B030D-6E8A-4147-A177-3AD203B41FA5}">
                      <a16:colId xmlns:a16="http://schemas.microsoft.com/office/drawing/2014/main" val="2278328436"/>
                    </a:ext>
                  </a:extLst>
                </a:gridCol>
              </a:tblGrid>
              <a:tr h="344797">
                <a:tc>
                  <a:txBody>
                    <a:bodyPr/>
                    <a:lstStyle/>
                    <a:p>
                      <a:r>
                        <a:rPr lang="en-ZA" dirty="0"/>
                        <a:t>Clause No</a:t>
                      </a:r>
                    </a:p>
                  </a:txBody>
                  <a:tcPr/>
                </a:tc>
                <a:tc>
                  <a:txBody>
                    <a:bodyPr/>
                    <a:lstStyle/>
                    <a:p>
                      <a:r>
                        <a:rPr lang="en-ZA" dirty="0"/>
                        <a:t>Tender Data</a:t>
                      </a:r>
                    </a:p>
                  </a:txBody>
                  <a:tcPr/>
                </a:tc>
                <a:extLst>
                  <a:ext uri="{0D108BD9-81ED-4DB2-BD59-A6C34878D82A}">
                    <a16:rowId xmlns:a16="http://schemas.microsoft.com/office/drawing/2014/main" val="2805753173"/>
                  </a:ext>
                </a:extLst>
              </a:tr>
              <a:tr h="4223763">
                <a:tc>
                  <a:txBody>
                    <a:bodyPr/>
                    <a:lstStyle/>
                    <a:p>
                      <a:r>
                        <a:rPr lang="en-US" sz="1600" dirty="0"/>
                        <a:t>C.3.11 </a:t>
                      </a:r>
                      <a:endParaRPr lang="en-US" sz="1600" b="1" dirty="0"/>
                    </a:p>
                  </a:txBody>
                  <a:tcPr/>
                </a:tc>
                <a:tc>
                  <a:txBody>
                    <a:bodyPr/>
                    <a:lstStyle/>
                    <a:p>
                      <a:pPr algn="just"/>
                      <a:r>
                        <a:rPr lang="en-US" sz="1600" b="1" dirty="0">
                          <a:solidFill>
                            <a:srgbClr val="FF0000"/>
                          </a:solidFill>
                        </a:rPr>
                        <a:t>Evaluating Preference </a:t>
                      </a:r>
                      <a:r>
                        <a:rPr lang="en-US" sz="1600" b="1" dirty="0">
                          <a:solidFill>
                            <a:schemeClr val="tx1"/>
                          </a:solidFill>
                        </a:rPr>
                        <a:t>- </a:t>
                      </a:r>
                      <a:r>
                        <a:rPr lang="en-US" sz="1600" b="1" dirty="0">
                          <a:solidFill>
                            <a:srgbClr val="FF0000"/>
                          </a:solidFill>
                        </a:rPr>
                        <a:t>Scoring Preference (Specific Goals)</a:t>
                      </a:r>
                    </a:p>
                    <a:p>
                      <a:pPr algn="just"/>
                      <a:r>
                        <a:rPr lang="en-GB" sz="1600" b="0" dirty="0"/>
                        <a:t>Points for specific goals will be awarded according to the table below:</a:t>
                      </a:r>
                      <a:endParaRPr lang="en-US" sz="1600" b="0" dirty="0"/>
                    </a:p>
                    <a:p>
                      <a:pPr algn="just"/>
                      <a:endParaRPr lang="en-US" sz="1600" b="0" dirty="0"/>
                    </a:p>
                    <a:p>
                      <a:pPr algn="just"/>
                      <a:endParaRPr lang="en-US" sz="1600" b="0" dirty="0"/>
                    </a:p>
                    <a:p>
                      <a:pPr algn="just"/>
                      <a:endParaRPr lang="en-US" sz="1600" b="0" dirty="0"/>
                    </a:p>
                  </a:txBody>
                  <a:tcPr/>
                </a:tc>
                <a:extLst>
                  <a:ext uri="{0D108BD9-81ED-4DB2-BD59-A6C34878D82A}">
                    <a16:rowId xmlns:a16="http://schemas.microsoft.com/office/drawing/2014/main" val="1577505412"/>
                  </a:ext>
                </a:extLst>
              </a:tr>
              <a:tr h="1270167">
                <a:tc gridSpan="2">
                  <a:txBody>
                    <a:bodyPr/>
                    <a:lstStyle/>
                    <a:p>
                      <a:r>
                        <a:rPr lang="en-ZA" sz="1600" b="1" dirty="0"/>
                        <a:t>Notes to Tenderer:</a:t>
                      </a:r>
                    </a:p>
                    <a:p>
                      <a:r>
                        <a:rPr lang="en-ZA" sz="1600" b="1" dirty="0">
                          <a:solidFill>
                            <a:srgbClr val="FF0000"/>
                          </a:solidFill>
                        </a:rPr>
                        <a:t>C3.11 Delete &amp; replace with Addendum No.4</a:t>
                      </a:r>
                    </a:p>
                    <a:p>
                      <a:r>
                        <a:rPr lang="en-ZA" sz="1600" b="1" dirty="0">
                          <a:solidFill>
                            <a:srgbClr val="FF0000"/>
                          </a:solidFill>
                        </a:rPr>
                        <a:t>Scoring Preference – BBBEE certificate, Black Ownership &amp; Subcontracting</a:t>
                      </a:r>
                    </a:p>
                  </a:txBody>
                  <a:tcPr/>
                </a:tc>
                <a:tc hMerge="1">
                  <a:txBody>
                    <a:bodyPr/>
                    <a:lstStyle/>
                    <a:p>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211018613"/>
                  </a:ext>
                </a:extLst>
              </a:tr>
            </a:tbl>
          </a:graphicData>
        </a:graphic>
      </p:graphicFrame>
      <p:pic>
        <p:nvPicPr>
          <p:cNvPr id="4" name="Picture 3">
            <a:extLst>
              <a:ext uri="{FF2B5EF4-FFF2-40B4-BE49-F238E27FC236}">
                <a16:creationId xmlns:a16="http://schemas.microsoft.com/office/drawing/2014/main" id="{E645FA98-AA67-8230-64F8-93576265174A}"/>
              </a:ext>
            </a:extLst>
          </p:cNvPr>
          <p:cNvPicPr>
            <a:picLocks noChangeAspect="1"/>
          </p:cNvPicPr>
          <p:nvPr/>
        </p:nvPicPr>
        <p:blipFill>
          <a:blip r:embed="rId2"/>
          <a:stretch>
            <a:fillRect/>
          </a:stretch>
        </p:blipFill>
        <p:spPr>
          <a:xfrm>
            <a:off x="2056239" y="1607662"/>
            <a:ext cx="6116162" cy="3492862"/>
          </a:xfrm>
          <a:prstGeom prst="rect">
            <a:avLst/>
          </a:prstGeom>
        </p:spPr>
      </p:pic>
    </p:spTree>
    <p:extLst>
      <p:ext uri="{BB962C8B-B14F-4D97-AF65-F5344CB8AC3E}">
        <p14:creationId xmlns:p14="http://schemas.microsoft.com/office/powerpoint/2010/main" val="291187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43296"/>
            <a:ext cx="507562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Part  T1.2: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nvGraphicFramePr>
        <p:xfrm>
          <a:off x="731040" y="614609"/>
          <a:ext cx="8258681" cy="6005991"/>
        </p:xfrm>
        <a:graphic>
          <a:graphicData uri="http://schemas.openxmlformats.org/drawingml/2006/table">
            <a:tbl>
              <a:tblPr firstRow="1" bandRow="1">
                <a:tableStyleId>{21E4AEA4-8DFA-4A89-87EB-49C32662AFE0}</a:tableStyleId>
              </a:tblPr>
              <a:tblGrid>
                <a:gridCol w="1250422">
                  <a:extLst>
                    <a:ext uri="{9D8B030D-6E8A-4147-A177-3AD203B41FA5}">
                      <a16:colId xmlns:a16="http://schemas.microsoft.com/office/drawing/2014/main" val="3929072872"/>
                    </a:ext>
                  </a:extLst>
                </a:gridCol>
                <a:gridCol w="7008259">
                  <a:extLst>
                    <a:ext uri="{9D8B030D-6E8A-4147-A177-3AD203B41FA5}">
                      <a16:colId xmlns:a16="http://schemas.microsoft.com/office/drawing/2014/main" val="2278328436"/>
                    </a:ext>
                  </a:extLst>
                </a:gridCol>
              </a:tblGrid>
              <a:tr h="342512">
                <a:tc>
                  <a:txBody>
                    <a:bodyPr/>
                    <a:lstStyle/>
                    <a:p>
                      <a:r>
                        <a:rPr lang="en-ZA" dirty="0"/>
                        <a:t>Clause No</a:t>
                      </a:r>
                    </a:p>
                  </a:txBody>
                  <a:tcPr/>
                </a:tc>
                <a:tc>
                  <a:txBody>
                    <a:bodyPr/>
                    <a:lstStyle/>
                    <a:p>
                      <a:r>
                        <a:rPr lang="en-ZA" dirty="0"/>
                        <a:t>Tender Data</a:t>
                      </a:r>
                    </a:p>
                  </a:txBody>
                  <a:tcPr/>
                </a:tc>
                <a:extLst>
                  <a:ext uri="{0D108BD9-81ED-4DB2-BD59-A6C34878D82A}">
                    <a16:rowId xmlns:a16="http://schemas.microsoft.com/office/drawing/2014/main" val="2805753173"/>
                  </a:ext>
                </a:extLst>
              </a:tr>
              <a:tr h="4450795">
                <a:tc>
                  <a:txBody>
                    <a:bodyPr/>
                    <a:lstStyle/>
                    <a:p>
                      <a:r>
                        <a:rPr lang="en-US" sz="1600" dirty="0"/>
                        <a:t>C.3.11 </a:t>
                      </a:r>
                      <a:endParaRPr lang="en-US" sz="1600" b="1" dirty="0"/>
                    </a:p>
                  </a:txBody>
                  <a:tcPr/>
                </a:tc>
                <a:tc>
                  <a:txBody>
                    <a:bodyPr/>
                    <a:lstStyle/>
                    <a:p>
                      <a:pPr algn="just"/>
                      <a:r>
                        <a:rPr lang="en-US" sz="1600" b="1" dirty="0">
                          <a:solidFill>
                            <a:srgbClr val="FF0000"/>
                          </a:solidFill>
                        </a:rPr>
                        <a:t>Scoring Preference (Specific Goals)</a:t>
                      </a:r>
                    </a:p>
                    <a:p>
                      <a:pPr algn="just"/>
                      <a:r>
                        <a:rPr lang="en-GB" sz="1600" b="0" dirty="0"/>
                        <a:t>Points for specific goals will be awarded according to the table below:</a:t>
                      </a:r>
                      <a:endParaRPr lang="en-US" sz="1600" b="0" dirty="0"/>
                    </a:p>
                    <a:p>
                      <a:pPr algn="just"/>
                      <a:endParaRPr lang="en-US" sz="1600" b="0" dirty="0"/>
                    </a:p>
                    <a:p>
                      <a:pPr algn="just"/>
                      <a:endParaRPr lang="en-US" sz="1600" b="0" dirty="0"/>
                    </a:p>
                    <a:p>
                      <a:pPr algn="just"/>
                      <a:endParaRPr lang="en-US" sz="1600" b="0" dirty="0"/>
                    </a:p>
                  </a:txBody>
                  <a:tcPr/>
                </a:tc>
                <a:extLst>
                  <a:ext uri="{0D108BD9-81ED-4DB2-BD59-A6C34878D82A}">
                    <a16:rowId xmlns:a16="http://schemas.microsoft.com/office/drawing/2014/main" val="1577505412"/>
                  </a:ext>
                </a:extLst>
              </a:tr>
              <a:tr h="1189436">
                <a:tc gridSpan="2">
                  <a:txBody>
                    <a:bodyPr/>
                    <a:lstStyle/>
                    <a:p>
                      <a:r>
                        <a:rPr lang="en-ZA" sz="1600" b="1" dirty="0"/>
                        <a:t>Notes to Tenderer:</a:t>
                      </a:r>
                    </a:p>
                  </a:txBody>
                  <a:tcPr/>
                </a:tc>
                <a:tc hMerge="1">
                  <a:txBody>
                    <a:bodyPr/>
                    <a:lstStyle/>
                    <a:p>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211018613"/>
                  </a:ext>
                </a:extLst>
              </a:tr>
            </a:tbl>
          </a:graphicData>
        </a:graphic>
      </p:graphicFrame>
      <p:pic>
        <p:nvPicPr>
          <p:cNvPr id="6" name="Picture 5">
            <a:extLst>
              <a:ext uri="{FF2B5EF4-FFF2-40B4-BE49-F238E27FC236}">
                <a16:creationId xmlns:a16="http://schemas.microsoft.com/office/drawing/2014/main" id="{3665C794-ED15-B293-6952-527ADDF3DBA8}"/>
              </a:ext>
            </a:extLst>
          </p:cNvPr>
          <p:cNvPicPr>
            <a:picLocks noChangeAspect="1"/>
          </p:cNvPicPr>
          <p:nvPr/>
        </p:nvPicPr>
        <p:blipFill>
          <a:blip r:embed="rId2"/>
          <a:stretch>
            <a:fillRect/>
          </a:stretch>
        </p:blipFill>
        <p:spPr>
          <a:xfrm>
            <a:off x="2555776" y="1628800"/>
            <a:ext cx="5472608" cy="3813431"/>
          </a:xfrm>
          <a:prstGeom prst="rect">
            <a:avLst/>
          </a:prstGeom>
        </p:spPr>
      </p:pic>
    </p:spTree>
    <p:extLst>
      <p:ext uri="{BB962C8B-B14F-4D97-AF65-F5344CB8AC3E}">
        <p14:creationId xmlns:p14="http://schemas.microsoft.com/office/powerpoint/2010/main" val="234225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B1697A-05AC-4BB3-9D1E-F080CB906819}"/>
              </a:ext>
            </a:extLst>
          </p:cNvPr>
          <p:cNvSpPr/>
          <p:nvPr/>
        </p:nvSpPr>
        <p:spPr>
          <a:xfrm>
            <a:off x="562708" y="1012874"/>
            <a:ext cx="7976381" cy="4939814"/>
          </a:xfrm>
          <a:prstGeom prst="rect">
            <a:avLst/>
          </a:prstGeom>
        </p:spPr>
        <p:txBody>
          <a:bodyPr wrap="square">
            <a:spAutoFit/>
          </a:bodyPr>
          <a:lstStyle/>
          <a:p>
            <a:pPr marL="0" marR="18034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Notes to tenderer: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180340" lvl="0" indent="-457200" algn="just" defTabSz="914400" rtl="0" eaLnBrk="1" fontAlgn="auto" latinLnBrk="0" hangingPunct="1">
              <a:lnSpc>
                <a:spcPct val="100000"/>
              </a:lnSpc>
              <a:spcBef>
                <a:spcPts val="0"/>
              </a:spcBef>
              <a:spcAft>
                <a:spcPts val="0"/>
              </a:spcAft>
              <a:buClrTx/>
              <a:buSzTx/>
              <a:buFontTx/>
              <a:buNone/>
              <a:tabLst>
                <a:tab pos="400050" algn="l"/>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Returnable schedules have been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based on the CIDB Standard for Uniformity in Construction Procurement and incorporate National Treasury requirements within them.  Returnable schedules are</a:t>
            </a: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separated into the following categories: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914400" marR="180340" lvl="0" indent="-457200" algn="just" defTabSz="914400" rtl="0" eaLnBrk="1" fontAlgn="auto" latinLnBrk="0" hangingPunct="1">
              <a:lnSpc>
                <a:spcPct val="100000"/>
              </a:lnSpc>
              <a:spcBef>
                <a:spcPts val="0"/>
              </a:spcBef>
              <a:spcAft>
                <a:spcPts val="0"/>
              </a:spcAft>
              <a:buClrTx/>
              <a:buSzTx/>
              <a:buFontTx/>
              <a:buAutoNum type="romanLcParenR"/>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Forms, certificates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and schedules for completion by the tenderer for use in the quantitative and qualitative evaluation of the tender (Forms A, B, C and D</a:t>
            </a: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457200" marR="18034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00050" marR="180340" lvl="0" indent="-400050" algn="just" defTabSz="914400" rtl="0" eaLnBrk="1" fontAlgn="auto" latinLnBrk="0" hangingPunct="1">
              <a:lnSpc>
                <a:spcPct val="100000"/>
              </a:lnSpc>
              <a:spcBef>
                <a:spcPts val="0"/>
              </a:spcBef>
              <a:spcAft>
                <a:spcPts val="0"/>
              </a:spcAft>
              <a:buClrTx/>
              <a:buSzTx/>
              <a:buFont typeface="+mj-lt"/>
              <a:buAutoNum type="arabicPeriod" startAt="2"/>
              <a:tabLst>
                <a:tab pos="342900" algn="l"/>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Failure to fully complete the relevant returnable documents shall render such a tender offer to be declared non-responsive</a:t>
            </a:r>
            <a:r>
              <a:rPr kumimoji="0" lang="en-ZA"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180340" lvl="0" indent="0" algn="just" defTabSz="914400" rtl="0" eaLnBrk="1" fontAlgn="auto" latinLnBrk="0" hangingPunct="1">
              <a:lnSpc>
                <a:spcPct val="100000"/>
              </a:lnSpc>
              <a:spcBef>
                <a:spcPts val="0"/>
              </a:spcBef>
              <a:spcAft>
                <a:spcPts val="0"/>
              </a:spcAft>
              <a:buClrTx/>
              <a:buSzTx/>
              <a:buFontTx/>
              <a:buNone/>
              <a:tabLst>
                <a:tab pos="228600" algn="l"/>
              </a:tabLst>
              <a:defRPr/>
            </a:pPr>
            <a:endParaRPr kumimoji="0" lang="en-ZA"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180340" lvl="0" indent="-342900" algn="just" defTabSz="914400" rtl="0" eaLnBrk="1" fontAlgn="auto" latinLnBrk="0" hangingPunct="1">
              <a:lnSpc>
                <a:spcPct val="100000"/>
              </a:lnSpc>
              <a:spcBef>
                <a:spcPts val="0"/>
              </a:spcBef>
              <a:spcAft>
                <a:spcPts val="0"/>
              </a:spcAft>
              <a:buClrTx/>
              <a:buSzTx/>
              <a:buFontTx/>
              <a:buNone/>
              <a:tabLst>
                <a:tab pos="342900" algn="l"/>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T</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enderers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shall note that their signatures appended to each returnable form represents a declaration that they vouch for the accuracy and correctness of the information provided, including the information provided by candidates proposed for the specified key positions</a:t>
            </a:r>
            <a:endParaRPr kumimoji="0" lang="en-ZA"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885B5F7E-C797-4276-A499-DEC685DF8BA5}"/>
              </a:ext>
            </a:extLst>
          </p:cNvPr>
          <p:cNvSpPr txBox="1"/>
          <p:nvPr/>
        </p:nvSpPr>
        <p:spPr>
          <a:xfrm>
            <a:off x="1475638" y="369163"/>
            <a:ext cx="75684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T2.1	LIST OF RETURNABLE SCHEDULES</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26036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4C66C-5127-4914-AC97-399F3ADE6A2B}"/>
              </a:ext>
            </a:extLst>
          </p:cNvPr>
          <p:cNvSpPr txBox="1"/>
          <p:nvPr/>
        </p:nvSpPr>
        <p:spPr>
          <a:xfrm>
            <a:off x="1463040" y="383484"/>
            <a:ext cx="7160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T2.1	LIST OF RETURNABLE SCHEDULES</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Rectangle 2">
            <a:extLst>
              <a:ext uri="{FF2B5EF4-FFF2-40B4-BE49-F238E27FC236}">
                <a16:creationId xmlns:a16="http://schemas.microsoft.com/office/drawing/2014/main" id="{CF8347DD-CF2D-42DC-ACCA-5A9F003A79BA}"/>
              </a:ext>
            </a:extLst>
          </p:cNvPr>
          <p:cNvSpPr/>
          <p:nvPr/>
        </p:nvSpPr>
        <p:spPr>
          <a:xfrm>
            <a:off x="696350" y="751344"/>
            <a:ext cx="7927145" cy="6463308"/>
          </a:xfrm>
          <a:prstGeom prst="rect">
            <a:avLst/>
          </a:prstGeom>
        </p:spPr>
        <p:txBody>
          <a:bodyPr wrap="square">
            <a:spAutoFit/>
          </a:bodyPr>
          <a:lstStyle/>
          <a:p>
            <a:pPr marL="342900" marR="180340" lvl="0" indent="-342900" algn="just" defTabSz="914400" rtl="0" eaLnBrk="1" fontAlgn="auto" latinLnBrk="0" hangingPunct="1">
              <a:lnSpc>
                <a:spcPct val="100000"/>
              </a:lnSpc>
              <a:spcBef>
                <a:spcPts val="0"/>
              </a:spcBef>
              <a:spcAft>
                <a:spcPts val="0"/>
              </a:spcAft>
              <a:buClrTx/>
              <a:buSzTx/>
              <a:buFontTx/>
              <a:buAutoNum type="arabicPeriod" startAt="4"/>
              <a:tabLst>
                <a:tab pos="40005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Notwithstanding any check or audit conducted by or on behalf of the Employer, the information provided in the returnable documents is accepted in good faith and as justification for entering into a contract with a tenderer. If subsequently any information is found to be incorrect such discovery shall be taken as willful misrepresentation by that tenderer to induce the contract. In such event the Employer has the discretionary right under contract condition 8.4 to terminate the contract</a:t>
            </a: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180340" lvl="0" indent="0" algn="just" defTabSz="914400" rtl="0" eaLnBrk="1" fontAlgn="auto" latinLnBrk="0" hangingPunct="1">
              <a:lnSpc>
                <a:spcPct val="100000"/>
              </a:lnSpc>
              <a:spcBef>
                <a:spcPts val="0"/>
              </a:spcBef>
              <a:spcAft>
                <a:spcPts val="0"/>
              </a:spcAft>
              <a:buClrTx/>
              <a:buSzTx/>
              <a:buFontTx/>
              <a:buNone/>
              <a:tabLst>
                <a:tab pos="400050" algn="l"/>
              </a:tabLst>
              <a:defRPr/>
            </a:pPr>
            <a:endPar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180340" lvl="0" indent="-34290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such event:</a:t>
            </a:r>
          </a:p>
          <a:p>
            <a:pPr marL="800100" marR="180340" lvl="1" indent="-342900" algn="just" defTabSz="914400" rtl="0" eaLnBrk="1" fontAlgn="auto" latinLnBrk="0" hangingPunct="1">
              <a:lnSpc>
                <a:spcPct val="100000"/>
              </a:lnSpc>
              <a:spcBef>
                <a:spcPts val="0"/>
              </a:spcBef>
              <a:spcAft>
                <a:spcPts val="0"/>
              </a:spcAft>
              <a:buClrTx/>
              <a:buSzTx/>
              <a:buFontTx/>
              <a:buAutoNum type="alphaLcPeriod"/>
              <a:tabLst>
                <a:tab pos="2286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Employer shall inform the tenderer and give the tenderer an opportunity to make representations within 14 days as to why the tender submitted should not be disqualified and as to why the tenderer should not be restricted by the National Treasury from conducting any business with any organ of state for a period not exceeding 10 years;</a:t>
            </a:r>
          </a:p>
          <a:p>
            <a:pPr marL="457200" marR="180340" lvl="1" indent="0" algn="just" defTabSz="914400" rtl="0" eaLnBrk="1" fontAlgn="auto" latinLnBrk="0" hangingPunct="1">
              <a:lnSpc>
                <a:spcPct val="100000"/>
              </a:lnSpc>
              <a:spcBef>
                <a:spcPts val="0"/>
              </a:spcBef>
              <a:spcAft>
                <a:spcPts val="0"/>
              </a:spcAft>
              <a:buClrTx/>
              <a:buSzTx/>
              <a:buFontTx/>
              <a:buNone/>
              <a:tabLst>
                <a:tab pos="228600" algn="l"/>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marR="180340" lvl="1" indent="-342900" algn="just" defTabSz="914400" rtl="0" eaLnBrk="1" fontAlgn="auto" latinLnBrk="0" hangingPunct="1">
              <a:lnSpc>
                <a:spcPct val="100000"/>
              </a:lnSpc>
              <a:spcBef>
                <a:spcPts val="0"/>
              </a:spcBef>
              <a:spcAft>
                <a:spcPts val="0"/>
              </a:spcAft>
              <a:buClrTx/>
              <a:buSzTx/>
              <a:buFontTx/>
              <a:buAutoNum type="alphaLcPeriod" startAt="2"/>
              <a:tabLst>
                <a:tab pos="2286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if the Employer has already entered into a contract with the  Tenderer, the Employer has the discretionary right under Standard Conditions of Contract for Professional Services, clause 8.4, to Terminate the Contract.</a:t>
            </a:r>
          </a:p>
          <a:p>
            <a:pPr marL="457200" marR="180340" lvl="1" indent="0" algn="just" defTabSz="914400" rtl="0" eaLnBrk="1" fontAlgn="auto" latinLnBrk="0" hangingPunct="1">
              <a:lnSpc>
                <a:spcPct val="100000"/>
              </a:lnSpc>
              <a:spcBef>
                <a:spcPts val="0"/>
              </a:spcBef>
              <a:spcAft>
                <a:spcPts val="0"/>
              </a:spcAft>
              <a:buClrTx/>
              <a:buSzTx/>
              <a:buFontTx/>
              <a:buNone/>
              <a:tabLst>
                <a:tab pos="228600" algn="l"/>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marR="180340" lvl="1" indent="-342900" algn="just" defTabSz="914400" rtl="0" eaLnBrk="1" fontAlgn="auto" latinLnBrk="0" hangingPunct="1">
              <a:lnSpc>
                <a:spcPct val="100000"/>
              </a:lnSpc>
              <a:spcBef>
                <a:spcPts val="0"/>
              </a:spcBef>
              <a:spcAft>
                <a:spcPts val="0"/>
              </a:spcAft>
              <a:buClrTx/>
              <a:buSzTx/>
              <a:buFontTx/>
              <a:buAutoNum type="alphaLcPeriod" startAt="2"/>
              <a:tabLst>
                <a:tab pos="228600" algn="l"/>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7920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4C66C-5127-4914-AC97-399F3ADE6A2B}"/>
              </a:ext>
            </a:extLst>
          </p:cNvPr>
          <p:cNvSpPr txBox="1"/>
          <p:nvPr/>
        </p:nvSpPr>
        <p:spPr>
          <a:xfrm>
            <a:off x="1463040" y="383484"/>
            <a:ext cx="7160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T2	RETURNABLE SCHEDULES</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Rectangle 2">
            <a:extLst>
              <a:ext uri="{FF2B5EF4-FFF2-40B4-BE49-F238E27FC236}">
                <a16:creationId xmlns:a16="http://schemas.microsoft.com/office/drawing/2014/main" id="{CF8347DD-CF2D-42DC-ACCA-5A9F003A79BA}"/>
              </a:ext>
            </a:extLst>
          </p:cNvPr>
          <p:cNvSpPr/>
          <p:nvPr/>
        </p:nvSpPr>
        <p:spPr>
          <a:xfrm>
            <a:off x="696350" y="751344"/>
            <a:ext cx="7927145" cy="646331"/>
          </a:xfrm>
          <a:prstGeom prst="rect">
            <a:avLst/>
          </a:prstGeom>
        </p:spPr>
        <p:txBody>
          <a:bodyPr wrap="square">
            <a:spAutoFit/>
          </a:bodyPr>
          <a:lstStyle/>
          <a:p>
            <a:pPr marL="457200" marR="180340" lvl="1" indent="0" algn="just" defTabSz="914400" rtl="0" eaLnBrk="1" fontAlgn="auto" latinLnBrk="0" hangingPunct="1">
              <a:lnSpc>
                <a:spcPct val="100000"/>
              </a:lnSpc>
              <a:spcBef>
                <a:spcPts val="0"/>
              </a:spcBef>
              <a:spcAft>
                <a:spcPts val="0"/>
              </a:spcAft>
              <a:buClrTx/>
              <a:buSzTx/>
              <a:buFontTx/>
              <a:buNone/>
              <a:tabLst>
                <a:tab pos="228600" algn="l"/>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marR="180340" lvl="1" indent="-342900" algn="just" defTabSz="914400" rtl="0" eaLnBrk="1" fontAlgn="auto" latinLnBrk="0" hangingPunct="1">
              <a:lnSpc>
                <a:spcPct val="100000"/>
              </a:lnSpc>
              <a:spcBef>
                <a:spcPts val="0"/>
              </a:spcBef>
              <a:spcAft>
                <a:spcPts val="0"/>
              </a:spcAft>
              <a:buClrTx/>
              <a:buSzTx/>
              <a:buFontTx/>
              <a:buAutoNum type="alphaLcPeriod" startAt="2"/>
              <a:tabLst>
                <a:tab pos="228600" algn="l"/>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4DDD58BC-DFD9-F3DD-F702-BC9F325FBFE9}"/>
              </a:ext>
            </a:extLst>
          </p:cNvPr>
          <p:cNvPicPr>
            <a:picLocks noChangeAspect="1"/>
          </p:cNvPicPr>
          <p:nvPr/>
        </p:nvPicPr>
        <p:blipFill>
          <a:blip r:embed="rId3"/>
          <a:stretch>
            <a:fillRect/>
          </a:stretch>
        </p:blipFill>
        <p:spPr>
          <a:xfrm>
            <a:off x="696350" y="908719"/>
            <a:ext cx="6755970" cy="4537467"/>
          </a:xfrm>
          <a:prstGeom prst="rect">
            <a:avLst/>
          </a:prstGeom>
        </p:spPr>
      </p:pic>
    </p:spTree>
    <p:extLst>
      <p:ext uri="{BB962C8B-B14F-4D97-AF65-F5344CB8AC3E}">
        <p14:creationId xmlns:p14="http://schemas.microsoft.com/office/powerpoint/2010/main" val="3794348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4C66C-5127-4914-AC97-399F3ADE6A2B}"/>
              </a:ext>
            </a:extLst>
          </p:cNvPr>
          <p:cNvSpPr txBox="1"/>
          <p:nvPr/>
        </p:nvSpPr>
        <p:spPr>
          <a:xfrm>
            <a:off x="1463040" y="383484"/>
            <a:ext cx="7160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T2	RETURNABLE SCHEDULES</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Rectangle 2">
            <a:extLst>
              <a:ext uri="{FF2B5EF4-FFF2-40B4-BE49-F238E27FC236}">
                <a16:creationId xmlns:a16="http://schemas.microsoft.com/office/drawing/2014/main" id="{CF8347DD-CF2D-42DC-ACCA-5A9F003A79BA}"/>
              </a:ext>
            </a:extLst>
          </p:cNvPr>
          <p:cNvSpPr/>
          <p:nvPr/>
        </p:nvSpPr>
        <p:spPr>
          <a:xfrm>
            <a:off x="696350" y="751344"/>
            <a:ext cx="7927145" cy="646331"/>
          </a:xfrm>
          <a:prstGeom prst="rect">
            <a:avLst/>
          </a:prstGeom>
        </p:spPr>
        <p:txBody>
          <a:bodyPr wrap="square">
            <a:spAutoFit/>
          </a:bodyPr>
          <a:lstStyle/>
          <a:p>
            <a:pPr marL="457200" marR="180340" lvl="1" indent="0" algn="just" defTabSz="914400" rtl="0" eaLnBrk="1" fontAlgn="auto" latinLnBrk="0" hangingPunct="1">
              <a:lnSpc>
                <a:spcPct val="100000"/>
              </a:lnSpc>
              <a:spcBef>
                <a:spcPts val="0"/>
              </a:spcBef>
              <a:spcAft>
                <a:spcPts val="0"/>
              </a:spcAft>
              <a:buClrTx/>
              <a:buSzTx/>
              <a:buFontTx/>
              <a:buNone/>
              <a:tabLst>
                <a:tab pos="228600" algn="l"/>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marR="180340" lvl="1" indent="-342900" algn="just" defTabSz="914400" rtl="0" eaLnBrk="1" fontAlgn="auto" latinLnBrk="0" hangingPunct="1">
              <a:lnSpc>
                <a:spcPct val="100000"/>
              </a:lnSpc>
              <a:spcBef>
                <a:spcPts val="0"/>
              </a:spcBef>
              <a:spcAft>
                <a:spcPts val="0"/>
              </a:spcAft>
              <a:buClrTx/>
              <a:buSzTx/>
              <a:buFontTx/>
              <a:buAutoNum type="alphaLcPeriod" startAt="2"/>
              <a:tabLst>
                <a:tab pos="228600" algn="l"/>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F4446295-FCD8-2903-435F-E487A708695B}"/>
              </a:ext>
            </a:extLst>
          </p:cNvPr>
          <p:cNvPicPr>
            <a:picLocks noChangeAspect="1"/>
          </p:cNvPicPr>
          <p:nvPr/>
        </p:nvPicPr>
        <p:blipFill>
          <a:blip r:embed="rId3"/>
          <a:stretch>
            <a:fillRect/>
          </a:stretch>
        </p:blipFill>
        <p:spPr>
          <a:xfrm>
            <a:off x="611560" y="3931649"/>
            <a:ext cx="7682552" cy="2679421"/>
          </a:xfrm>
          <a:prstGeom prst="rect">
            <a:avLst/>
          </a:prstGeom>
        </p:spPr>
      </p:pic>
      <p:pic>
        <p:nvPicPr>
          <p:cNvPr id="5" name="Picture 4">
            <a:extLst>
              <a:ext uri="{FF2B5EF4-FFF2-40B4-BE49-F238E27FC236}">
                <a16:creationId xmlns:a16="http://schemas.microsoft.com/office/drawing/2014/main" id="{6FF88934-4B73-A7E3-CF9C-5DAD5178872B}"/>
              </a:ext>
            </a:extLst>
          </p:cNvPr>
          <p:cNvPicPr>
            <a:picLocks noChangeAspect="1"/>
          </p:cNvPicPr>
          <p:nvPr/>
        </p:nvPicPr>
        <p:blipFill>
          <a:blip r:embed="rId4"/>
          <a:stretch>
            <a:fillRect/>
          </a:stretch>
        </p:blipFill>
        <p:spPr>
          <a:xfrm>
            <a:off x="696350" y="908720"/>
            <a:ext cx="8116305" cy="2876514"/>
          </a:xfrm>
          <a:prstGeom prst="rect">
            <a:avLst/>
          </a:prstGeom>
        </p:spPr>
      </p:pic>
    </p:spTree>
    <p:extLst>
      <p:ext uri="{BB962C8B-B14F-4D97-AF65-F5344CB8AC3E}">
        <p14:creationId xmlns:p14="http://schemas.microsoft.com/office/powerpoint/2010/main" val="110271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C5CE0A-12EC-6A41-A481-32B614DA374A}"/>
              </a:ext>
            </a:extLst>
          </p:cNvPr>
          <p:cNvSpPr txBox="1"/>
          <p:nvPr/>
        </p:nvSpPr>
        <p:spPr>
          <a:xfrm>
            <a:off x="1339913" y="2927098"/>
            <a:ext cx="66542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0" i="0" u="none" strike="noStrike" kern="1200" cap="none" spc="0" normalizeH="0" baseline="0" noProof="0" dirty="0">
                <a:ln>
                  <a:noFill/>
                </a:ln>
                <a:solidFill>
                  <a:prstClr val="white"/>
                </a:solidFill>
                <a:effectLst/>
                <a:uLnTx/>
                <a:uFillTx/>
                <a:latin typeface="Exo 2" panose="00000800000000000000" pitchFamily="50" charset="0"/>
                <a:ea typeface="+mn-ea"/>
                <a:cs typeface="+mn-cs"/>
              </a:rPr>
              <a:t>4. EVALUATION PROCESS</a:t>
            </a:r>
          </a:p>
        </p:txBody>
      </p:sp>
    </p:spTree>
    <p:extLst>
      <p:ext uri="{BB962C8B-B14F-4D97-AF65-F5344CB8AC3E}">
        <p14:creationId xmlns:p14="http://schemas.microsoft.com/office/powerpoint/2010/main" val="2307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2C4EA-023A-4D03-9A6F-CB8463777096}"/>
              </a:ext>
            </a:extLst>
          </p:cNvPr>
          <p:cNvSpPr txBox="1"/>
          <p:nvPr/>
        </p:nvSpPr>
        <p:spPr>
          <a:xfrm>
            <a:off x="1561514" y="369163"/>
            <a:ext cx="65696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C.2.1	ELIGIBILITY CRITERIA</a:t>
            </a:r>
          </a:p>
        </p:txBody>
      </p:sp>
      <p:sp>
        <p:nvSpPr>
          <p:cNvPr id="3" name="Rectangle 2">
            <a:extLst>
              <a:ext uri="{FF2B5EF4-FFF2-40B4-BE49-F238E27FC236}">
                <a16:creationId xmlns:a16="http://schemas.microsoft.com/office/drawing/2014/main" id="{821B55CE-9B20-4EAC-93CB-875CA615A889}"/>
              </a:ext>
            </a:extLst>
          </p:cNvPr>
          <p:cNvSpPr/>
          <p:nvPr/>
        </p:nvSpPr>
        <p:spPr>
          <a:xfrm>
            <a:off x="817417" y="1931365"/>
            <a:ext cx="7495309" cy="1754326"/>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F6A78BE-90E7-41DE-B994-C9B43D109EE1}"/>
              </a:ext>
            </a:extLst>
          </p:cNvPr>
          <p:cNvGraphicFramePr>
            <a:graphicFrameLocks noGrp="1"/>
          </p:cNvGraphicFramePr>
          <p:nvPr/>
        </p:nvGraphicFramePr>
        <p:xfrm>
          <a:off x="661181" y="1248860"/>
          <a:ext cx="8370277" cy="2756204"/>
        </p:xfrm>
        <a:graphic>
          <a:graphicData uri="http://schemas.openxmlformats.org/drawingml/2006/table">
            <a:tbl>
              <a:tblPr firstRow="1" bandRow="1">
                <a:tableStyleId>{21E4AEA4-8DFA-4A89-87EB-49C32662AFE0}</a:tableStyleId>
              </a:tblPr>
              <a:tblGrid>
                <a:gridCol w="686356">
                  <a:extLst>
                    <a:ext uri="{9D8B030D-6E8A-4147-A177-3AD203B41FA5}">
                      <a16:colId xmlns:a16="http://schemas.microsoft.com/office/drawing/2014/main" val="3290037630"/>
                    </a:ext>
                  </a:extLst>
                </a:gridCol>
                <a:gridCol w="2598162">
                  <a:extLst>
                    <a:ext uri="{9D8B030D-6E8A-4147-A177-3AD203B41FA5}">
                      <a16:colId xmlns:a16="http://schemas.microsoft.com/office/drawing/2014/main" val="1156531916"/>
                    </a:ext>
                  </a:extLst>
                </a:gridCol>
                <a:gridCol w="5085759">
                  <a:extLst>
                    <a:ext uri="{9D8B030D-6E8A-4147-A177-3AD203B41FA5}">
                      <a16:colId xmlns:a16="http://schemas.microsoft.com/office/drawing/2014/main" val="649066559"/>
                    </a:ext>
                  </a:extLst>
                </a:gridCol>
              </a:tblGrid>
              <a:tr h="380166">
                <a:tc>
                  <a:txBody>
                    <a:bodyPr/>
                    <a:lstStyle/>
                    <a:p>
                      <a:pPr algn="ctr"/>
                      <a:r>
                        <a:rPr lang="en-ZA" dirty="0"/>
                        <a:t>Item</a:t>
                      </a:r>
                      <a:endParaRPr lang="en-US" dirty="0"/>
                    </a:p>
                  </a:txBody>
                  <a:tcPr/>
                </a:tc>
                <a:tc>
                  <a:txBody>
                    <a:bodyPr/>
                    <a:lstStyle/>
                    <a:p>
                      <a:pPr algn="ctr"/>
                      <a:r>
                        <a:rPr lang="en-ZA" dirty="0"/>
                        <a:t>Description</a:t>
                      </a:r>
                    </a:p>
                  </a:txBody>
                  <a:tcPr/>
                </a:tc>
                <a:tc>
                  <a:txBody>
                    <a:bodyPr/>
                    <a:lstStyle/>
                    <a:p>
                      <a:pPr algn="ctr"/>
                      <a:r>
                        <a:rPr lang="en-ZA" dirty="0"/>
                        <a:t>Required </a:t>
                      </a:r>
                      <a:endParaRPr lang="en-US" dirty="0"/>
                    </a:p>
                  </a:txBody>
                  <a:tcPr/>
                </a:tc>
                <a:extLst>
                  <a:ext uri="{0D108BD9-81ED-4DB2-BD59-A6C34878D82A}">
                    <a16:rowId xmlns:a16="http://schemas.microsoft.com/office/drawing/2014/main" val="2825914864"/>
                  </a:ext>
                </a:extLst>
              </a:tr>
              <a:tr h="2376038">
                <a:tc>
                  <a:txBody>
                    <a:bodyPr/>
                    <a:lstStyle/>
                    <a:p>
                      <a:pPr algn="ctr"/>
                      <a:r>
                        <a:rPr lang="en-ZA" dirty="0"/>
                        <a:t>a)</a:t>
                      </a:r>
                    </a:p>
                    <a:p>
                      <a:pPr algn="ctr"/>
                      <a:endParaRPr lang="en-ZA" dirty="0"/>
                    </a:p>
                    <a:p>
                      <a:pPr algn="ctr"/>
                      <a:endParaRPr lang="en-ZA" dirty="0"/>
                    </a:p>
                    <a:p>
                      <a:pPr algn="ctr"/>
                      <a:endParaRPr lang="en-ZA" dirty="0"/>
                    </a:p>
                    <a:p>
                      <a:pPr algn="ctr"/>
                      <a:endParaRPr lang="en-ZA" dirty="0"/>
                    </a:p>
                    <a:p>
                      <a:pPr algn="ctr"/>
                      <a:endParaRPr lang="en-US" dirty="0"/>
                    </a:p>
                  </a:txBody>
                  <a:tcPr/>
                </a:tc>
                <a:tc>
                  <a:txBody>
                    <a:bodyPr/>
                    <a:lstStyle/>
                    <a:p>
                      <a:pPr lvl="0" algn="just"/>
                      <a:r>
                        <a:rPr lang="en-US" sz="1800" kern="1200" dirty="0">
                          <a:solidFill>
                            <a:schemeClr val="dk1"/>
                          </a:solidFill>
                          <a:effectLst/>
                        </a:rPr>
                        <a:t>Key Persons.</a:t>
                      </a:r>
                      <a:endParaRPr lang="en-US" sz="1800" kern="1200" dirty="0">
                        <a:solidFill>
                          <a:schemeClr val="dk1"/>
                        </a:solidFill>
                        <a:effectLst/>
                        <a:latin typeface="+mn-lt"/>
                        <a:ea typeface="+mn-ea"/>
                        <a:cs typeface="+mn-cs"/>
                      </a:endParaRPr>
                    </a:p>
                  </a:txBody>
                  <a:tcPr/>
                </a:tc>
                <a:tc>
                  <a:txBody>
                    <a:bodyPr/>
                    <a:lstStyle/>
                    <a:p>
                      <a:pPr algn="just"/>
                      <a:r>
                        <a:rPr lang="en-GB" dirty="0"/>
                        <a:t>Meet the minimum requirements for the key persons as stated in the Scope of Works in Clause C3.1.11: Personnel requirements, excluding C3.1.11 (f) which is dealt with under Tender Data C.3.13 (k). </a:t>
                      </a:r>
                    </a:p>
                    <a:p>
                      <a:pPr algn="just"/>
                      <a:endParaRPr lang="en-GB" dirty="0"/>
                    </a:p>
                    <a:p>
                      <a:pPr algn="just"/>
                      <a:r>
                        <a:rPr lang="en-GB" b="0" dirty="0"/>
                        <a:t>If the proposed Key Persons do not meet the stipulated minimum requirements for the tender, the tender will be declared non-responsive.</a:t>
                      </a:r>
                    </a:p>
                  </a:txBody>
                  <a:tcPr/>
                </a:tc>
                <a:extLst>
                  <a:ext uri="{0D108BD9-81ED-4DB2-BD59-A6C34878D82A}">
                    <a16:rowId xmlns:a16="http://schemas.microsoft.com/office/drawing/2014/main" val="2618169462"/>
                  </a:ext>
                </a:extLst>
              </a:tr>
            </a:tbl>
          </a:graphicData>
        </a:graphic>
      </p:graphicFrame>
      <p:graphicFrame>
        <p:nvGraphicFramePr>
          <p:cNvPr id="4" name="Table 3">
            <a:extLst>
              <a:ext uri="{FF2B5EF4-FFF2-40B4-BE49-F238E27FC236}">
                <a16:creationId xmlns:a16="http://schemas.microsoft.com/office/drawing/2014/main" id="{24B8F09F-37D4-6A47-251B-A0ADEAE82C57}"/>
              </a:ext>
            </a:extLst>
          </p:cNvPr>
          <p:cNvGraphicFramePr>
            <a:graphicFrameLocks noGrp="1"/>
          </p:cNvGraphicFramePr>
          <p:nvPr/>
        </p:nvGraphicFramePr>
        <p:xfrm>
          <a:off x="654924" y="4221088"/>
          <a:ext cx="8370277" cy="2202121"/>
        </p:xfrm>
        <a:graphic>
          <a:graphicData uri="http://schemas.openxmlformats.org/drawingml/2006/table">
            <a:tbl>
              <a:tblPr firstRow="1" bandRow="1">
                <a:tableStyleId>{21E4AEA4-8DFA-4A89-87EB-49C32662AFE0}</a:tableStyleId>
              </a:tblPr>
              <a:tblGrid>
                <a:gridCol w="686356">
                  <a:extLst>
                    <a:ext uri="{9D8B030D-6E8A-4147-A177-3AD203B41FA5}">
                      <a16:colId xmlns:a16="http://schemas.microsoft.com/office/drawing/2014/main" val="3290037630"/>
                    </a:ext>
                  </a:extLst>
                </a:gridCol>
                <a:gridCol w="2598162">
                  <a:extLst>
                    <a:ext uri="{9D8B030D-6E8A-4147-A177-3AD203B41FA5}">
                      <a16:colId xmlns:a16="http://schemas.microsoft.com/office/drawing/2014/main" val="1156531916"/>
                    </a:ext>
                  </a:extLst>
                </a:gridCol>
                <a:gridCol w="5085759">
                  <a:extLst>
                    <a:ext uri="{9D8B030D-6E8A-4147-A177-3AD203B41FA5}">
                      <a16:colId xmlns:a16="http://schemas.microsoft.com/office/drawing/2014/main" val="649066559"/>
                    </a:ext>
                  </a:extLst>
                </a:gridCol>
              </a:tblGrid>
              <a:tr h="288550">
                <a:tc>
                  <a:txBody>
                    <a:bodyPr/>
                    <a:lstStyle/>
                    <a:p>
                      <a:pPr algn="ctr"/>
                      <a:r>
                        <a:rPr lang="en-ZA" dirty="0"/>
                        <a:t>Item</a:t>
                      </a:r>
                      <a:endParaRPr lang="en-US" dirty="0"/>
                    </a:p>
                  </a:txBody>
                  <a:tcPr/>
                </a:tc>
                <a:tc>
                  <a:txBody>
                    <a:bodyPr/>
                    <a:lstStyle/>
                    <a:p>
                      <a:pPr algn="ctr"/>
                      <a:r>
                        <a:rPr lang="en-ZA" dirty="0"/>
                        <a:t>Description</a:t>
                      </a:r>
                    </a:p>
                  </a:txBody>
                  <a:tcPr/>
                </a:tc>
                <a:tc>
                  <a:txBody>
                    <a:bodyPr/>
                    <a:lstStyle/>
                    <a:p>
                      <a:pPr algn="ctr"/>
                      <a:r>
                        <a:rPr lang="en-ZA" dirty="0"/>
                        <a:t>Required </a:t>
                      </a:r>
                      <a:endParaRPr lang="en-US" dirty="0"/>
                    </a:p>
                  </a:txBody>
                  <a:tcPr/>
                </a:tc>
                <a:extLst>
                  <a:ext uri="{0D108BD9-81ED-4DB2-BD59-A6C34878D82A}">
                    <a16:rowId xmlns:a16="http://schemas.microsoft.com/office/drawing/2014/main" val="2825914864"/>
                  </a:ext>
                </a:extLst>
              </a:tr>
              <a:tr h="1836361">
                <a:tc>
                  <a:txBody>
                    <a:bodyPr/>
                    <a:lstStyle/>
                    <a:p>
                      <a:pPr algn="ctr"/>
                      <a:r>
                        <a:rPr lang="en-ZA" dirty="0"/>
                        <a:t>b)</a:t>
                      </a:r>
                      <a:endParaRPr lang="en-US" dirty="0"/>
                    </a:p>
                  </a:txBody>
                  <a:tcPr/>
                </a:tc>
                <a:tc>
                  <a:txBody>
                    <a:bodyPr/>
                    <a:lstStyle/>
                    <a:p>
                      <a:pPr lvl="0" algn="just"/>
                      <a:r>
                        <a:rPr lang="en-US" sz="1800" kern="1200" dirty="0">
                          <a:solidFill>
                            <a:schemeClr val="dk1"/>
                          </a:solidFill>
                          <a:effectLst/>
                        </a:rPr>
                        <a:t>Registered on National Treasury Central Supplier Database.</a:t>
                      </a:r>
                      <a:endParaRPr lang="en-US" sz="1800" kern="1200" dirty="0">
                        <a:solidFill>
                          <a:schemeClr val="dk1"/>
                        </a:solidFill>
                        <a:effectLst/>
                        <a:latin typeface="+mn-lt"/>
                        <a:ea typeface="+mn-ea"/>
                        <a:cs typeface="+mn-cs"/>
                      </a:endParaRPr>
                    </a:p>
                  </a:txBody>
                  <a:tcPr/>
                </a:tc>
                <a:tc>
                  <a:txBody>
                    <a:bodyPr/>
                    <a:lstStyle/>
                    <a:p>
                      <a:pPr algn="just"/>
                      <a:r>
                        <a:rPr lang="en-GB" dirty="0"/>
                        <a:t>Tenderers, or in the event of a Joint Venture (JV), each member of the JV, shall be registered on the National Treasury Central Supplier Database at the closing date for tender submissions. If not registered as verified online at tender closing, the tenderer will be declared non-responsive.</a:t>
                      </a:r>
                    </a:p>
                  </a:txBody>
                  <a:tcPr/>
                </a:tc>
                <a:extLst>
                  <a:ext uri="{0D108BD9-81ED-4DB2-BD59-A6C34878D82A}">
                    <a16:rowId xmlns:a16="http://schemas.microsoft.com/office/drawing/2014/main" val="2618169462"/>
                  </a:ext>
                </a:extLst>
              </a:tr>
            </a:tbl>
          </a:graphicData>
        </a:graphic>
      </p:graphicFrame>
    </p:spTree>
    <p:extLst>
      <p:ext uri="{BB962C8B-B14F-4D97-AF65-F5344CB8AC3E}">
        <p14:creationId xmlns:p14="http://schemas.microsoft.com/office/powerpoint/2010/main" val="9616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754D04-AF64-4F8A-83C2-41CDB9082411}"/>
              </a:ext>
            </a:extLst>
          </p:cNvPr>
          <p:cNvSpPr/>
          <p:nvPr/>
        </p:nvSpPr>
        <p:spPr>
          <a:xfrm>
            <a:off x="423837" y="1450720"/>
            <a:ext cx="8606118" cy="42165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effectLst/>
                <a:uLnTx/>
                <a:uFillTx/>
                <a:latin typeface="Exo 2" panose="00000800000000000000" pitchFamily="50" charset="0"/>
                <a:ea typeface="+mn-ea"/>
                <a:cs typeface="+mn-cs"/>
              </a:rPr>
              <a:t>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800" b="0" i="0" u="none" strike="noStrike" kern="1200" cap="none" spc="0" normalizeH="0" baseline="0" noProof="0" dirty="0">
              <a:ln>
                <a:noFill/>
              </a:ln>
              <a:effectLst/>
              <a:uLnTx/>
              <a:uFillTx/>
              <a:latin typeface="Exo 2" panose="00000800000000000000" pitchFamily="50"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ZA" sz="2800" b="0" i="0" u="none" strike="noStrike" kern="1200" cap="none" spc="0" normalizeH="0" baseline="0" noProof="0" dirty="0">
                <a:ln>
                  <a:noFill/>
                </a:ln>
                <a:effectLst/>
                <a:uLnTx/>
                <a:uFillTx/>
                <a:latin typeface="Exo 2" panose="00000800000000000000" pitchFamily="50" charset="0"/>
                <a:ea typeface="+mn-ea"/>
                <a:cs typeface="+mn-cs"/>
              </a:rPr>
              <a:t>TENDER NOTICE AND INVITATION TO TENDER</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ZA" sz="2800" b="0" i="0" u="none" strike="noStrike" kern="1200" cap="none" spc="0" normalizeH="0" baseline="0" noProof="0" dirty="0">
                <a:ln>
                  <a:noFill/>
                </a:ln>
                <a:effectLst/>
                <a:uLnTx/>
                <a:uFillTx/>
                <a:latin typeface="Exo 2" panose="00000800000000000000" pitchFamily="50" charset="0"/>
                <a:ea typeface="+mn-ea"/>
                <a:cs typeface="+mn-cs"/>
              </a:rPr>
              <a:t>COMPOSITION OF THE TENDER DOCUMENT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ZA" sz="2800" b="0" i="0" u="none" strike="noStrike" kern="1200" cap="none" spc="0" normalizeH="0" baseline="0" noProof="0" dirty="0">
                <a:ln>
                  <a:noFill/>
                </a:ln>
                <a:effectLst/>
                <a:uLnTx/>
                <a:uFillTx/>
                <a:latin typeface="Exo 2" panose="00000800000000000000" pitchFamily="50" charset="0"/>
                <a:ea typeface="+mn-ea"/>
                <a:cs typeface="+mn-cs"/>
              </a:rPr>
              <a:t>CONDITIONS OF TENDER</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ZA" sz="2800" b="0" i="0" u="none" strike="noStrike" kern="1200" cap="none" spc="0" normalizeH="0" baseline="0" noProof="0" dirty="0">
                <a:ln>
                  <a:noFill/>
                </a:ln>
                <a:effectLst/>
                <a:uLnTx/>
                <a:uFillTx/>
                <a:latin typeface="Exo 2" panose="00000800000000000000" pitchFamily="50" charset="0"/>
                <a:ea typeface="+mn-ea"/>
                <a:cs typeface="+mn-cs"/>
              </a:rPr>
              <a:t>EVALUATION PROCESS</a:t>
            </a:r>
          </a:p>
          <a:p>
            <a:pPr marL="533400" marR="0" lvl="0" indent="-533400" algn="l" defTabSz="914400" rtl="0" eaLnBrk="1" fontAlgn="auto" latinLnBrk="0" hangingPunct="1">
              <a:lnSpc>
                <a:spcPct val="100000"/>
              </a:lnSpc>
              <a:spcBef>
                <a:spcPts val="0"/>
              </a:spcBef>
              <a:spcAft>
                <a:spcPts val="0"/>
              </a:spcAft>
              <a:buClrTx/>
              <a:buSzTx/>
              <a:buFontTx/>
              <a:buAutoNum type="arabicPeriod" startAt="5"/>
              <a:tabLst/>
              <a:defRPr/>
            </a:pPr>
            <a:r>
              <a:rPr kumimoji="0" lang="en-ZA" sz="2800" b="0" i="0" u="none" strike="noStrike" kern="1200" cap="none" spc="0" normalizeH="0" baseline="0" noProof="0" dirty="0">
                <a:ln>
                  <a:noFill/>
                </a:ln>
                <a:effectLst/>
                <a:uLnTx/>
                <a:uFillTx/>
                <a:latin typeface="Exo 2" panose="00000800000000000000" pitchFamily="50" charset="0"/>
                <a:ea typeface="+mn-ea"/>
                <a:cs typeface="+mn-cs"/>
              </a:rPr>
              <a:t>TIPS FOR SUBMITTING YOUR TENDER DOCUMENTS SUCCESFULLY</a:t>
            </a:r>
          </a:p>
          <a:p>
            <a:pPr marL="533400" marR="0" lvl="0" indent="-533400" algn="l" defTabSz="914400" rtl="0" eaLnBrk="1" fontAlgn="auto" latinLnBrk="0" hangingPunct="1">
              <a:lnSpc>
                <a:spcPct val="100000"/>
              </a:lnSpc>
              <a:spcBef>
                <a:spcPts val="0"/>
              </a:spcBef>
              <a:spcAft>
                <a:spcPts val="0"/>
              </a:spcAft>
              <a:buClrTx/>
              <a:buSzTx/>
              <a:buFontTx/>
              <a:buAutoNum type="arabicPeriod" startAt="5"/>
              <a:tabLst/>
              <a:defRPr/>
            </a:pPr>
            <a:r>
              <a:rPr lang="en-ZA" sz="2800" dirty="0">
                <a:latin typeface="Exo 2" panose="00000800000000000000" pitchFamily="50" charset="0"/>
              </a:rPr>
              <a:t>SCOPE OF WORKS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150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BB0A4-5969-4FDC-8EBD-9B3D5D1B6A21}"/>
              </a:ext>
            </a:extLst>
          </p:cNvPr>
          <p:cNvSpPr txBox="1"/>
          <p:nvPr/>
        </p:nvSpPr>
        <p:spPr>
          <a:xfrm>
            <a:off x="1020339" y="169108"/>
            <a:ext cx="65696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C3.11</a:t>
            </a: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BBBEE REQUIREMENTS</a:t>
            </a:r>
          </a:p>
        </p:txBody>
      </p:sp>
      <p:sp>
        <p:nvSpPr>
          <p:cNvPr id="4" name="Rectangle 3">
            <a:extLst>
              <a:ext uri="{FF2B5EF4-FFF2-40B4-BE49-F238E27FC236}">
                <a16:creationId xmlns:a16="http://schemas.microsoft.com/office/drawing/2014/main" id="{34942991-20F1-4ADC-BF74-1388F7E8DEDF}"/>
              </a:ext>
            </a:extLst>
          </p:cNvPr>
          <p:cNvSpPr/>
          <p:nvPr/>
        </p:nvSpPr>
        <p:spPr>
          <a:xfrm>
            <a:off x="559838" y="1010826"/>
            <a:ext cx="8248260"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PLEASE NOTE THE FOLLOWING NON-COMPLIANCE TO BBBEE REQUIREMENTS THAT WILL </a:t>
            </a:r>
            <a:r>
              <a:rPr kumimoji="0" lang="en-ZA"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NEGATIVELY IMPACT EVALUATION SCORING</a:t>
            </a: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the B-BBEE Certificate is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 submitted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submitted B-BBEE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certificate is not valid</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B-BBEE Certificate is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 submitted</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the tenderer has claimed a status point level;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tenderer failed to submit a valid B-BBEE Certificate but claimed status level points;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tenderer submits a B-BBEE Certificate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that is expired</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but did claim preference points;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tenderer submits a B-BBEE Certificate that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does not comply with requirements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tenderer submits the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Scorecard assessment report only</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a case of a Joint Venture, the tenderer submits an unincorporated consolidated Joint Venture B-BBEE Certificate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which is not project specific</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t>
            </a:r>
            <a:endParaRPr kumimoji="0" lang="en-ZA"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942909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BB0A4-5969-4FDC-8EBD-9B3D5D1B6A21}"/>
              </a:ext>
            </a:extLst>
          </p:cNvPr>
          <p:cNvSpPr txBox="1"/>
          <p:nvPr/>
        </p:nvSpPr>
        <p:spPr>
          <a:xfrm>
            <a:off x="1020339" y="169108"/>
            <a:ext cx="65696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C3.11	</a:t>
            </a: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BBBEE REQUIREMENTS</a:t>
            </a:r>
          </a:p>
        </p:txBody>
      </p:sp>
      <p:sp>
        <p:nvSpPr>
          <p:cNvPr id="4" name="Rectangle 3">
            <a:extLst>
              <a:ext uri="{FF2B5EF4-FFF2-40B4-BE49-F238E27FC236}">
                <a16:creationId xmlns:a16="http://schemas.microsoft.com/office/drawing/2014/main" id="{34942991-20F1-4ADC-BF74-1388F7E8DEDF}"/>
              </a:ext>
            </a:extLst>
          </p:cNvPr>
          <p:cNvSpPr/>
          <p:nvPr/>
        </p:nvSpPr>
        <p:spPr>
          <a:xfrm>
            <a:off x="559838" y="582927"/>
            <a:ext cx="8248260"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PLEASE NOTE THE FOLLOWING NON-COMPLIANCE TO BBBEE REQUIREMENTS </a:t>
            </a:r>
            <a:r>
              <a:rPr kumimoji="0" lang="en-ZA"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WILL NEGATIVELY IMPACT EVALUATION SCORING</a:t>
            </a: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alphaLcParenR" startAt="8"/>
              <a:tabLst>
                <a:tab pos="400050" algn="l"/>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a case of a Joint Venture, the tenderer submits an unincorporated consolidated Joint Venture B-BBEE Certificate which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does not have a contract description and / or a tender number</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startAt="8"/>
              <a:tabLst>
                <a:tab pos="400050" algn="l"/>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alphaLcParenR" startAt="8"/>
              <a:tabLst>
                <a:tab pos="400050" algn="l"/>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 tenderer only submits one B-BBEE certificate in one tender submission, where multiple tenders were issued by SANRAL; 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startAt="8"/>
              <a:tabLst>
                <a:tab pos="400050" algn="l"/>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alphaLcParenR" startAt="8"/>
              <a:tabLst>
                <a:tab pos="400050" algn="l"/>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BBBEE certificate or Sworn Affidavit is not submitted or not valid; or</a:t>
            </a:r>
          </a:p>
          <a:p>
            <a:pPr marL="400050" marR="0" lvl="0" indent="-400050" algn="just" defTabSz="914400" rtl="0" eaLnBrk="1" fontAlgn="auto" latinLnBrk="0" hangingPunct="1">
              <a:lnSpc>
                <a:spcPct val="100000"/>
              </a:lnSpc>
              <a:spcBef>
                <a:spcPts val="0"/>
              </a:spcBef>
              <a:spcAft>
                <a:spcPts val="0"/>
              </a:spcAft>
              <a:buClrTx/>
              <a:buSzTx/>
              <a:buFont typeface="+mj-lt"/>
              <a:buAutoNum type="alphaLcParenR" startAt="8"/>
              <a:tabLst>
                <a:tab pos="400050" algn="l"/>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 Sworn Affidavit; if</a:t>
            </a:r>
          </a:p>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0" indent="-22860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EME (not start-up) submits a Sworn Affidavit with total revenue above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R1,8 million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instead of a B-BBEE Certificate.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t>
            </a:r>
          </a:p>
          <a:p>
            <a:pPr marL="742950" marR="0" lvl="0" indent="-34290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ii.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QSE submits Sworn Affidavit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(consultants and contractors) instead of a B-BBEE Certificate                                   </a:t>
            </a:r>
          </a:p>
        </p:txBody>
      </p:sp>
    </p:spTree>
    <p:extLst>
      <p:ext uri="{BB962C8B-B14F-4D97-AF65-F5344CB8AC3E}">
        <p14:creationId xmlns:p14="http://schemas.microsoft.com/office/powerpoint/2010/main" val="3464715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BB0A4-5969-4FDC-8EBD-9B3D5D1B6A21}"/>
              </a:ext>
            </a:extLst>
          </p:cNvPr>
          <p:cNvSpPr txBox="1"/>
          <p:nvPr/>
        </p:nvSpPr>
        <p:spPr>
          <a:xfrm>
            <a:off x="1020339" y="556196"/>
            <a:ext cx="65696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C3.11</a:t>
            </a: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BBBEE REQUIREMENTS</a:t>
            </a:r>
          </a:p>
        </p:txBody>
      </p:sp>
      <p:sp>
        <p:nvSpPr>
          <p:cNvPr id="4" name="Rectangle 3">
            <a:extLst>
              <a:ext uri="{FF2B5EF4-FFF2-40B4-BE49-F238E27FC236}">
                <a16:creationId xmlns:a16="http://schemas.microsoft.com/office/drawing/2014/main" id="{34942991-20F1-4ADC-BF74-1388F7E8DEDF}"/>
              </a:ext>
            </a:extLst>
          </p:cNvPr>
          <p:cNvSpPr/>
          <p:nvPr/>
        </p:nvSpPr>
        <p:spPr>
          <a:xfrm>
            <a:off x="571870" y="957330"/>
            <a:ext cx="8248260"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PLEASE NOTE THE FOLLOWING NON-COMPLIANCE TO BBBEE REQUIREMENTS </a:t>
            </a:r>
            <a:r>
              <a:rPr kumimoji="0" lang="en-GB"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WILL NEGATIVELY IMPACT EVALUATION SCORING</a:t>
            </a: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For  unincorporated JV certificates, the size of the company must be indicated on the JV certificate (e.g., EME, QSE, etc.)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TENDERERS THAT ARE SUBMITTING A SWORN AFFIDAVIT AS PROOF OF BBBEE STATUS MUST USE THE ACSC TEMPLATE AS PROVIDED IN THE NEXT SLIDE. FAILURE TO USE THIS TEMPLATE WILL RESULT IN DISQUALIFICATION FROM FURTHER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485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BB0A4-5969-4FDC-8EBD-9B3D5D1B6A21}"/>
              </a:ext>
            </a:extLst>
          </p:cNvPr>
          <p:cNvSpPr txBox="1"/>
          <p:nvPr/>
        </p:nvSpPr>
        <p:spPr>
          <a:xfrm>
            <a:off x="1287194" y="369163"/>
            <a:ext cx="65696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C3.11</a:t>
            </a: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BBBEE REQUIREMENTS</a:t>
            </a:r>
          </a:p>
        </p:txBody>
      </p:sp>
      <p:sp>
        <p:nvSpPr>
          <p:cNvPr id="4" name="Rectangle 3">
            <a:extLst>
              <a:ext uri="{FF2B5EF4-FFF2-40B4-BE49-F238E27FC236}">
                <a16:creationId xmlns:a16="http://schemas.microsoft.com/office/drawing/2014/main" id="{34942991-20F1-4ADC-BF74-1388F7E8DEDF}"/>
              </a:ext>
            </a:extLst>
          </p:cNvPr>
          <p:cNvSpPr/>
          <p:nvPr/>
        </p:nvSpPr>
        <p:spPr>
          <a:xfrm>
            <a:off x="592183" y="769273"/>
            <a:ext cx="8463293"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 VALID B-BBEE </a:t>
            </a:r>
            <a:r>
              <a:rPr kumimoji="0" lang="en-US"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SWORN AFFIDAVIT </a:t>
            </a: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SHALL CONTAIN: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Name/s of deponent as they appear in the identity document and the identity number.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Designation of the deponent as either the director, owner or member must be indicated in order to know that person is duly authorised to depose of an affidavit.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Name of enterprise as per enterprise registration documents issued by the CIPC, where applicable, and enterprise business address.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Percentage black ownership, black female ownership and whether they fall within a designated group.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Indicate total revenue for the year under review and whether it is based on audited financial statements or management accounts.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Financial year-end as per the enterprise’s registration documents, which was used to determine the total revenue.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 valid format of the Financial Year-End is Day/Month/Year </a:t>
            </a: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B-BBEE status level. An enterprise can only have one status level.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Date deponent signed, and date of Commissioner of Oath must be the same.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Commissioner of Oath cannot be an employee or ex officio of the enterprise because, a person cannot by law, commission a sworn affidavit in which they have an interest. </a:t>
            </a:r>
            <a:endParaRPr kumimoji="0" lang="en-US"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13818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0FD216-9944-4A4A-B789-897962AB23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2549" y="1335881"/>
            <a:ext cx="3871913" cy="4186238"/>
          </a:xfrm>
          <a:prstGeom prst="rect">
            <a:avLst/>
          </a:prstGeom>
        </p:spPr>
      </p:pic>
      <p:sp>
        <p:nvSpPr>
          <p:cNvPr id="6" name="Arrow: Right 5">
            <a:extLst>
              <a:ext uri="{FF2B5EF4-FFF2-40B4-BE49-F238E27FC236}">
                <a16:creationId xmlns:a16="http://schemas.microsoft.com/office/drawing/2014/main" id="{18125C73-9AE8-4E15-9D8F-A6A752A60CEE}"/>
              </a:ext>
            </a:extLst>
          </p:cNvPr>
          <p:cNvSpPr/>
          <p:nvPr/>
        </p:nvSpPr>
        <p:spPr>
          <a:xfrm rot="10800000">
            <a:off x="5909663" y="2128182"/>
            <a:ext cx="598294" cy="75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845DE5F4-0816-48A6-9F68-B6C43B8228EE}"/>
              </a:ext>
            </a:extLst>
          </p:cNvPr>
          <p:cNvSpPr/>
          <p:nvPr/>
        </p:nvSpPr>
        <p:spPr>
          <a:xfrm rot="10800000">
            <a:off x="5909662" y="2299108"/>
            <a:ext cx="598294" cy="75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DFB277A5-D60F-48F1-A060-000E9A3C208F}"/>
              </a:ext>
            </a:extLst>
          </p:cNvPr>
          <p:cNvSpPr/>
          <p:nvPr/>
        </p:nvSpPr>
        <p:spPr>
          <a:xfrm rot="10800000">
            <a:off x="5909662" y="2995985"/>
            <a:ext cx="598294" cy="75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ED0ED6A5-0A0B-480C-9B01-30C402BE8EC2}"/>
              </a:ext>
            </a:extLst>
          </p:cNvPr>
          <p:cNvSpPr/>
          <p:nvPr/>
        </p:nvSpPr>
        <p:spPr>
          <a:xfrm>
            <a:off x="2262549" y="3111924"/>
            <a:ext cx="220789" cy="74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48F26853-3F7C-4E4A-BDD5-90FFAF27A854}"/>
              </a:ext>
            </a:extLst>
          </p:cNvPr>
          <p:cNvSpPr/>
          <p:nvPr/>
        </p:nvSpPr>
        <p:spPr>
          <a:xfrm rot="10800000">
            <a:off x="5909661" y="3186834"/>
            <a:ext cx="598294" cy="75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C38B2CB3-768F-4F26-B00F-57E0ECC15942}"/>
              </a:ext>
            </a:extLst>
          </p:cNvPr>
          <p:cNvSpPr/>
          <p:nvPr/>
        </p:nvSpPr>
        <p:spPr>
          <a:xfrm>
            <a:off x="4944533" y="3808078"/>
            <a:ext cx="575424" cy="1962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4173C791-2611-4CAA-BBAC-15E07E3050B0}"/>
              </a:ext>
            </a:extLst>
          </p:cNvPr>
          <p:cNvSpPr/>
          <p:nvPr/>
        </p:nvSpPr>
        <p:spPr>
          <a:xfrm rot="10800000">
            <a:off x="5288778" y="3770327"/>
            <a:ext cx="1219177" cy="75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D6CF932-0128-4DD1-AE25-D0A0E8CEA92F}"/>
              </a:ext>
            </a:extLst>
          </p:cNvPr>
          <p:cNvSpPr txBox="1"/>
          <p:nvPr/>
        </p:nvSpPr>
        <p:spPr>
          <a:xfrm>
            <a:off x="6568962" y="2062058"/>
            <a:ext cx="1340141" cy="2308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This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a:t>
            </a:r>
          </a:p>
        </p:txBody>
      </p:sp>
      <p:sp>
        <p:nvSpPr>
          <p:cNvPr id="15" name="TextBox 14">
            <a:extLst>
              <a:ext uri="{FF2B5EF4-FFF2-40B4-BE49-F238E27FC236}">
                <a16:creationId xmlns:a16="http://schemas.microsoft.com/office/drawing/2014/main" id="{DF46C2EC-AC2A-4449-A131-1727C3B6257C}"/>
              </a:ext>
            </a:extLst>
          </p:cNvPr>
          <p:cNvSpPr txBox="1"/>
          <p:nvPr/>
        </p:nvSpPr>
        <p:spPr>
          <a:xfrm>
            <a:off x="6568357" y="2267770"/>
            <a:ext cx="1340141" cy="2308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This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a:t>
            </a:r>
          </a:p>
        </p:txBody>
      </p:sp>
      <p:sp>
        <p:nvSpPr>
          <p:cNvPr id="16" name="Rectangle: Rounded Corners 15">
            <a:extLst>
              <a:ext uri="{FF2B5EF4-FFF2-40B4-BE49-F238E27FC236}">
                <a16:creationId xmlns:a16="http://schemas.microsoft.com/office/drawing/2014/main" id="{E6BCD02B-A205-41F0-8975-AB89E15E5BCA}"/>
              </a:ext>
            </a:extLst>
          </p:cNvPr>
          <p:cNvSpPr/>
          <p:nvPr/>
        </p:nvSpPr>
        <p:spPr>
          <a:xfrm>
            <a:off x="2574380" y="2766854"/>
            <a:ext cx="842484" cy="74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5CEADD2E-C663-4686-9A27-E6AEC477EEFD}"/>
              </a:ext>
            </a:extLst>
          </p:cNvPr>
          <p:cNvSpPr/>
          <p:nvPr/>
        </p:nvSpPr>
        <p:spPr>
          <a:xfrm rot="9311741">
            <a:off x="3396281" y="2631079"/>
            <a:ext cx="466042" cy="103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2C65C44-E1B4-4915-9180-0AB9E10B3A04}"/>
              </a:ext>
            </a:extLst>
          </p:cNvPr>
          <p:cNvSpPr txBox="1"/>
          <p:nvPr/>
        </p:nvSpPr>
        <p:spPr>
          <a:xfrm>
            <a:off x="3850759" y="2397522"/>
            <a:ext cx="1932613"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The correct position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selected</a:t>
            </a:r>
          </a:p>
        </p:txBody>
      </p:sp>
      <p:sp>
        <p:nvSpPr>
          <p:cNvPr id="19" name="Rectangle 18">
            <a:extLst>
              <a:ext uri="{FF2B5EF4-FFF2-40B4-BE49-F238E27FC236}">
                <a16:creationId xmlns:a16="http://schemas.microsoft.com/office/drawing/2014/main" id="{BB689FD5-C8AD-48C6-AAA7-160A75B68412}"/>
              </a:ext>
            </a:extLst>
          </p:cNvPr>
          <p:cNvSpPr/>
          <p:nvPr/>
        </p:nvSpPr>
        <p:spPr>
          <a:xfrm>
            <a:off x="6519715" y="2787338"/>
            <a:ext cx="1388783" cy="369332"/>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The correct legal name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a:t>
            </a:r>
          </a:p>
        </p:txBody>
      </p:sp>
      <p:sp>
        <p:nvSpPr>
          <p:cNvPr id="20" name="Rectangle 19">
            <a:extLst>
              <a:ext uri="{FF2B5EF4-FFF2-40B4-BE49-F238E27FC236}">
                <a16:creationId xmlns:a16="http://schemas.microsoft.com/office/drawing/2014/main" id="{34F66187-D58E-43E9-8165-278A77C07B39}"/>
              </a:ext>
            </a:extLst>
          </p:cNvPr>
          <p:cNvSpPr/>
          <p:nvPr/>
        </p:nvSpPr>
        <p:spPr>
          <a:xfrm>
            <a:off x="6519715" y="3136244"/>
            <a:ext cx="1388783" cy="507831"/>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The correct registration number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a:t>
            </a:r>
          </a:p>
        </p:txBody>
      </p:sp>
      <p:sp>
        <p:nvSpPr>
          <p:cNvPr id="21" name="Rectangle 20">
            <a:extLst>
              <a:ext uri="{FF2B5EF4-FFF2-40B4-BE49-F238E27FC236}">
                <a16:creationId xmlns:a16="http://schemas.microsoft.com/office/drawing/2014/main" id="{5817A30F-6BE6-4F27-B9C9-D1149FE608CF}"/>
              </a:ext>
            </a:extLst>
          </p:cNvPr>
          <p:cNvSpPr/>
          <p:nvPr/>
        </p:nvSpPr>
        <p:spPr>
          <a:xfrm>
            <a:off x="901787" y="2951578"/>
            <a:ext cx="1388783" cy="369332"/>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The correct trading name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a:t>
            </a:r>
          </a:p>
        </p:txBody>
      </p:sp>
      <p:sp>
        <p:nvSpPr>
          <p:cNvPr id="22" name="Rectangle 21">
            <a:extLst>
              <a:ext uri="{FF2B5EF4-FFF2-40B4-BE49-F238E27FC236}">
                <a16:creationId xmlns:a16="http://schemas.microsoft.com/office/drawing/2014/main" id="{510ACD69-A5B6-46E8-BA5A-C89D0865FD96}"/>
              </a:ext>
            </a:extLst>
          </p:cNvPr>
          <p:cNvSpPr/>
          <p:nvPr/>
        </p:nvSpPr>
        <p:spPr>
          <a:xfrm>
            <a:off x="6519715" y="3634953"/>
            <a:ext cx="1388783" cy="369332"/>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Only this option in applicable for this tender</a:t>
            </a:r>
          </a:p>
        </p:txBody>
      </p:sp>
      <p:sp>
        <p:nvSpPr>
          <p:cNvPr id="23" name="TextBox 22">
            <a:extLst>
              <a:ext uri="{FF2B5EF4-FFF2-40B4-BE49-F238E27FC236}">
                <a16:creationId xmlns:a16="http://schemas.microsoft.com/office/drawing/2014/main" id="{80C638B8-F3E7-4A2F-97A9-B9D47B0AF1FD}"/>
              </a:ext>
            </a:extLst>
          </p:cNvPr>
          <p:cNvSpPr txBox="1"/>
          <p:nvPr/>
        </p:nvSpPr>
        <p:spPr>
          <a:xfrm>
            <a:off x="1020339" y="169108"/>
            <a:ext cx="65696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TEMPLATE FOR ACSC SWORN AFFIDAVIT</a:t>
            </a:r>
          </a:p>
        </p:txBody>
      </p:sp>
    </p:spTree>
    <p:extLst>
      <p:ext uri="{BB962C8B-B14F-4D97-AF65-F5344CB8AC3E}">
        <p14:creationId xmlns:p14="http://schemas.microsoft.com/office/powerpoint/2010/main" val="3201921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E0C995-6D20-4A9C-8001-314670EB54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1041" y="2128837"/>
            <a:ext cx="3921919" cy="1300163"/>
          </a:xfrm>
          <a:prstGeom prst="rect">
            <a:avLst/>
          </a:prstGeom>
          <a:ln>
            <a:noFill/>
          </a:ln>
        </p:spPr>
      </p:pic>
      <p:pic>
        <p:nvPicPr>
          <p:cNvPr id="5" name="Picture 4">
            <a:extLst>
              <a:ext uri="{FF2B5EF4-FFF2-40B4-BE49-F238E27FC236}">
                <a16:creationId xmlns:a16="http://schemas.microsoft.com/office/drawing/2014/main" id="{28324944-8D97-4644-973E-62F619ED40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1041" y="3429000"/>
            <a:ext cx="3907631" cy="2043113"/>
          </a:xfrm>
          <a:prstGeom prst="rect">
            <a:avLst/>
          </a:prstGeom>
        </p:spPr>
      </p:pic>
      <p:sp>
        <p:nvSpPr>
          <p:cNvPr id="7" name="Rectangle: Rounded Corners 6">
            <a:extLst>
              <a:ext uri="{FF2B5EF4-FFF2-40B4-BE49-F238E27FC236}">
                <a16:creationId xmlns:a16="http://schemas.microsoft.com/office/drawing/2014/main" id="{5736A5F5-9363-480C-9D28-BCBBBD559DA9}"/>
              </a:ext>
            </a:extLst>
          </p:cNvPr>
          <p:cNvSpPr/>
          <p:nvPr/>
        </p:nvSpPr>
        <p:spPr>
          <a:xfrm>
            <a:off x="3303166" y="2373560"/>
            <a:ext cx="578840" cy="3712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Brace 7">
            <a:extLst>
              <a:ext uri="{FF2B5EF4-FFF2-40B4-BE49-F238E27FC236}">
                <a16:creationId xmlns:a16="http://schemas.microsoft.com/office/drawing/2014/main" id="{11D7CA5C-7B2A-4575-A233-550D16081C2B}"/>
              </a:ext>
            </a:extLst>
          </p:cNvPr>
          <p:cNvSpPr/>
          <p:nvPr/>
        </p:nvSpPr>
        <p:spPr>
          <a:xfrm>
            <a:off x="4850934" y="2807690"/>
            <a:ext cx="62918" cy="55996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ight Brace 9">
            <a:extLst>
              <a:ext uri="{FF2B5EF4-FFF2-40B4-BE49-F238E27FC236}">
                <a16:creationId xmlns:a16="http://schemas.microsoft.com/office/drawing/2014/main" id="{BB7A8CCB-680B-413A-A924-9A7D26F96261}"/>
              </a:ext>
            </a:extLst>
          </p:cNvPr>
          <p:cNvSpPr/>
          <p:nvPr/>
        </p:nvSpPr>
        <p:spPr>
          <a:xfrm>
            <a:off x="6469386" y="3777667"/>
            <a:ext cx="62918" cy="55996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ight Brace 10">
            <a:extLst>
              <a:ext uri="{FF2B5EF4-FFF2-40B4-BE49-F238E27FC236}">
                <a16:creationId xmlns:a16="http://schemas.microsoft.com/office/drawing/2014/main" id="{E3C6B9FC-801D-449E-B685-6D97976984C7}"/>
              </a:ext>
            </a:extLst>
          </p:cNvPr>
          <p:cNvSpPr/>
          <p:nvPr/>
        </p:nvSpPr>
        <p:spPr>
          <a:xfrm>
            <a:off x="6469386" y="4756819"/>
            <a:ext cx="95032" cy="64765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3DEE2384-27F8-4A33-86F7-28F328ECC37E}"/>
              </a:ext>
            </a:extLst>
          </p:cNvPr>
          <p:cNvSpPr/>
          <p:nvPr/>
        </p:nvSpPr>
        <p:spPr>
          <a:xfrm>
            <a:off x="2743201" y="3600450"/>
            <a:ext cx="1006679" cy="732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C229922F-F562-4C1A-9C56-8F4E2467EA42}"/>
              </a:ext>
            </a:extLst>
          </p:cNvPr>
          <p:cNvSpPr/>
          <p:nvPr/>
        </p:nvSpPr>
        <p:spPr>
          <a:xfrm rot="10800000">
            <a:off x="3882006" y="2386487"/>
            <a:ext cx="598294" cy="75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6BA2DC1-85D1-4C91-991C-A306D83366C1}"/>
              </a:ext>
            </a:extLst>
          </p:cNvPr>
          <p:cNvSpPr txBox="1"/>
          <p:nvPr/>
        </p:nvSpPr>
        <p:spPr>
          <a:xfrm>
            <a:off x="4540701" y="2355149"/>
            <a:ext cx="1340141" cy="2308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This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a:t>
            </a:r>
          </a:p>
        </p:txBody>
      </p:sp>
      <p:sp>
        <p:nvSpPr>
          <p:cNvPr id="15" name="TextBox 14">
            <a:extLst>
              <a:ext uri="{FF2B5EF4-FFF2-40B4-BE49-F238E27FC236}">
                <a16:creationId xmlns:a16="http://schemas.microsoft.com/office/drawing/2014/main" id="{ED83BE98-8339-499B-8465-A070F9F48355}"/>
              </a:ext>
            </a:extLst>
          </p:cNvPr>
          <p:cNvSpPr txBox="1"/>
          <p:nvPr/>
        </p:nvSpPr>
        <p:spPr>
          <a:xfrm>
            <a:off x="4963297" y="2807690"/>
            <a:ext cx="1340141"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This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 if applicable, if not please indicate with zero (0)</a:t>
            </a:r>
          </a:p>
        </p:txBody>
      </p:sp>
      <p:sp>
        <p:nvSpPr>
          <p:cNvPr id="18" name="TextBox 17">
            <a:extLst>
              <a:ext uri="{FF2B5EF4-FFF2-40B4-BE49-F238E27FC236}">
                <a16:creationId xmlns:a16="http://schemas.microsoft.com/office/drawing/2014/main" id="{26643A41-DF0B-407C-A225-3183FBC09337}"/>
              </a:ext>
            </a:extLst>
          </p:cNvPr>
          <p:cNvSpPr txBox="1"/>
          <p:nvPr/>
        </p:nvSpPr>
        <p:spPr>
          <a:xfrm>
            <a:off x="1382246" y="3533211"/>
            <a:ext cx="1340141" cy="5078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This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 with Day, month &amp;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e.g.:31 March 2016/17</a:t>
            </a:r>
          </a:p>
        </p:txBody>
      </p:sp>
      <p:sp>
        <p:nvSpPr>
          <p:cNvPr id="19" name="TextBox 18">
            <a:extLst>
              <a:ext uri="{FF2B5EF4-FFF2-40B4-BE49-F238E27FC236}">
                <a16:creationId xmlns:a16="http://schemas.microsoft.com/office/drawing/2014/main" id="{3A4DE10C-C35D-44CA-84E5-F89EE432663C}"/>
              </a:ext>
            </a:extLst>
          </p:cNvPr>
          <p:cNvSpPr txBox="1"/>
          <p:nvPr/>
        </p:nvSpPr>
        <p:spPr>
          <a:xfrm>
            <a:off x="6580733" y="3815275"/>
            <a:ext cx="1340141" cy="5078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This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 by means of selecting one option </a:t>
            </a:r>
          </a:p>
        </p:txBody>
      </p:sp>
      <p:sp>
        <p:nvSpPr>
          <p:cNvPr id="20" name="TextBox 19">
            <a:extLst>
              <a:ext uri="{FF2B5EF4-FFF2-40B4-BE49-F238E27FC236}">
                <a16:creationId xmlns:a16="http://schemas.microsoft.com/office/drawing/2014/main" id="{CD452E4A-27AA-4761-B204-64A4689561BA}"/>
              </a:ext>
            </a:extLst>
          </p:cNvPr>
          <p:cNvSpPr txBox="1"/>
          <p:nvPr/>
        </p:nvSpPr>
        <p:spPr>
          <a:xfrm>
            <a:off x="6601939" y="4838273"/>
            <a:ext cx="1340141" cy="5078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This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completed by means of selecting one option </a:t>
            </a:r>
          </a:p>
        </p:txBody>
      </p:sp>
      <p:sp>
        <p:nvSpPr>
          <p:cNvPr id="16" name="TextBox 15">
            <a:extLst>
              <a:ext uri="{FF2B5EF4-FFF2-40B4-BE49-F238E27FC236}">
                <a16:creationId xmlns:a16="http://schemas.microsoft.com/office/drawing/2014/main" id="{CEEE7228-1826-4D09-877B-324D904F964A}"/>
              </a:ext>
            </a:extLst>
          </p:cNvPr>
          <p:cNvSpPr txBox="1"/>
          <p:nvPr/>
        </p:nvSpPr>
        <p:spPr>
          <a:xfrm>
            <a:off x="1020339" y="169108"/>
            <a:ext cx="65696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TEMPLATE FOR ACSC SWORN AFFIDAVIT</a:t>
            </a:r>
          </a:p>
        </p:txBody>
      </p:sp>
    </p:spTree>
    <p:extLst>
      <p:ext uri="{BB962C8B-B14F-4D97-AF65-F5344CB8AC3E}">
        <p14:creationId xmlns:p14="http://schemas.microsoft.com/office/powerpoint/2010/main" val="387546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60F21-CD86-4E51-855B-683F12EE95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5801" y="2689622"/>
            <a:ext cx="3950494" cy="1478756"/>
          </a:xfrm>
          <a:prstGeom prst="rect">
            <a:avLst/>
          </a:prstGeom>
        </p:spPr>
      </p:pic>
      <p:sp>
        <p:nvSpPr>
          <p:cNvPr id="6" name="TextBox 5">
            <a:extLst>
              <a:ext uri="{FF2B5EF4-FFF2-40B4-BE49-F238E27FC236}">
                <a16:creationId xmlns:a16="http://schemas.microsoft.com/office/drawing/2014/main" id="{24573D2C-588F-414E-9DAB-C4F5C1D2B00B}"/>
              </a:ext>
            </a:extLst>
          </p:cNvPr>
          <p:cNvSpPr txBox="1"/>
          <p:nvPr/>
        </p:nvSpPr>
        <p:spPr>
          <a:xfrm>
            <a:off x="3202498" y="3891379"/>
            <a:ext cx="621357"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88" b="0" i="0" u="none" strike="noStrike" kern="1200" cap="none" spc="0" normalizeH="0" baseline="0" noProof="0" dirty="0">
                <a:ln>
                  <a:noFill/>
                </a:ln>
                <a:solidFill>
                  <a:srgbClr val="FF0000"/>
                </a:solidFill>
                <a:effectLst/>
                <a:uLnTx/>
                <a:uFillTx/>
                <a:latin typeface="Calibri" panose="020F0502020204030204"/>
                <a:ea typeface="+mn-ea"/>
                <a:cs typeface="+mn-cs"/>
              </a:rPr>
              <a:t>+ Date</a:t>
            </a:r>
          </a:p>
        </p:txBody>
      </p:sp>
      <p:sp>
        <p:nvSpPr>
          <p:cNvPr id="7" name="Arrow: Right 6">
            <a:extLst>
              <a:ext uri="{FF2B5EF4-FFF2-40B4-BE49-F238E27FC236}">
                <a16:creationId xmlns:a16="http://schemas.microsoft.com/office/drawing/2014/main" id="{83B0877A-CD4E-45D7-A560-556C829D314A}"/>
              </a:ext>
            </a:extLst>
          </p:cNvPr>
          <p:cNvSpPr/>
          <p:nvPr/>
        </p:nvSpPr>
        <p:spPr>
          <a:xfrm rot="17857646">
            <a:off x="4276287" y="3899085"/>
            <a:ext cx="591425" cy="100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2EAE6C93-5A85-4C1C-AF1F-E80D8F7A0B3B}"/>
              </a:ext>
            </a:extLst>
          </p:cNvPr>
          <p:cNvSpPr/>
          <p:nvPr/>
        </p:nvSpPr>
        <p:spPr>
          <a:xfrm rot="11218454">
            <a:off x="3659773" y="4092450"/>
            <a:ext cx="823064" cy="1047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660AA3C-666B-4DBA-916A-101FC775F316}"/>
              </a:ext>
            </a:extLst>
          </p:cNvPr>
          <p:cNvSpPr txBox="1"/>
          <p:nvPr/>
        </p:nvSpPr>
        <p:spPr>
          <a:xfrm>
            <a:off x="4411047" y="4246815"/>
            <a:ext cx="110241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These two dates </a:t>
            </a: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be on the same date</a:t>
            </a:r>
          </a:p>
        </p:txBody>
      </p:sp>
      <p:sp>
        <p:nvSpPr>
          <p:cNvPr id="10" name="TextBox 9">
            <a:extLst>
              <a:ext uri="{FF2B5EF4-FFF2-40B4-BE49-F238E27FC236}">
                <a16:creationId xmlns:a16="http://schemas.microsoft.com/office/drawing/2014/main" id="{F087C058-62B5-4190-8242-13EDE5CFBE6A}"/>
              </a:ext>
            </a:extLst>
          </p:cNvPr>
          <p:cNvSpPr txBox="1"/>
          <p:nvPr/>
        </p:nvSpPr>
        <p:spPr>
          <a:xfrm>
            <a:off x="1020339" y="169108"/>
            <a:ext cx="65696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TEMPLATE FOR ACSC SWORN AFFIDAVIT</a:t>
            </a:r>
          </a:p>
        </p:txBody>
      </p:sp>
    </p:spTree>
    <p:extLst>
      <p:ext uri="{BB962C8B-B14F-4D97-AF65-F5344CB8AC3E}">
        <p14:creationId xmlns:p14="http://schemas.microsoft.com/office/powerpoint/2010/main" val="1909738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2C4EA-023A-4D03-9A6F-CB8463777096}"/>
              </a:ext>
            </a:extLst>
          </p:cNvPr>
          <p:cNvSpPr txBox="1"/>
          <p:nvPr/>
        </p:nvSpPr>
        <p:spPr>
          <a:xfrm>
            <a:off x="1561514" y="369163"/>
            <a:ext cx="65696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COMPLIANCE EVALUATION</a:t>
            </a:r>
          </a:p>
        </p:txBody>
      </p:sp>
      <p:sp>
        <p:nvSpPr>
          <p:cNvPr id="3" name="Rectangle 2">
            <a:extLst>
              <a:ext uri="{FF2B5EF4-FFF2-40B4-BE49-F238E27FC236}">
                <a16:creationId xmlns:a16="http://schemas.microsoft.com/office/drawing/2014/main" id="{821B55CE-9B20-4EAC-93CB-875CA615A889}"/>
              </a:ext>
            </a:extLst>
          </p:cNvPr>
          <p:cNvSpPr/>
          <p:nvPr/>
        </p:nvSpPr>
        <p:spPr>
          <a:xfrm>
            <a:off x="817417" y="1931365"/>
            <a:ext cx="7495309" cy="1754326"/>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F6A78BE-90E7-41DE-B994-C9B43D109EE1}"/>
              </a:ext>
            </a:extLst>
          </p:cNvPr>
          <p:cNvGraphicFramePr>
            <a:graphicFrameLocks noGrp="1"/>
          </p:cNvGraphicFramePr>
          <p:nvPr/>
        </p:nvGraphicFramePr>
        <p:xfrm>
          <a:off x="463463" y="1248860"/>
          <a:ext cx="8567995" cy="2997464"/>
        </p:xfrm>
        <a:graphic>
          <a:graphicData uri="http://schemas.openxmlformats.org/drawingml/2006/table">
            <a:tbl>
              <a:tblPr firstRow="1" bandRow="1">
                <a:tableStyleId>{912C8C85-51F0-491E-9774-3900AFEF0FD7}</a:tableStyleId>
              </a:tblPr>
              <a:tblGrid>
                <a:gridCol w="713984">
                  <a:extLst>
                    <a:ext uri="{9D8B030D-6E8A-4147-A177-3AD203B41FA5}">
                      <a16:colId xmlns:a16="http://schemas.microsoft.com/office/drawing/2014/main" val="3290037630"/>
                    </a:ext>
                  </a:extLst>
                </a:gridCol>
                <a:gridCol w="1377863">
                  <a:extLst>
                    <a:ext uri="{9D8B030D-6E8A-4147-A177-3AD203B41FA5}">
                      <a16:colId xmlns:a16="http://schemas.microsoft.com/office/drawing/2014/main" val="1156531916"/>
                    </a:ext>
                  </a:extLst>
                </a:gridCol>
                <a:gridCol w="6476148">
                  <a:extLst>
                    <a:ext uri="{9D8B030D-6E8A-4147-A177-3AD203B41FA5}">
                      <a16:colId xmlns:a16="http://schemas.microsoft.com/office/drawing/2014/main" val="649066559"/>
                    </a:ext>
                  </a:extLst>
                </a:gridCol>
              </a:tblGrid>
              <a:tr h="440559">
                <a:tc>
                  <a:txBody>
                    <a:bodyPr/>
                    <a:lstStyle/>
                    <a:p>
                      <a:pPr algn="ctr"/>
                      <a:r>
                        <a:rPr lang="en-ZA" dirty="0"/>
                        <a:t>Item</a:t>
                      </a:r>
                      <a:endParaRPr lang="en-US" dirty="0"/>
                    </a:p>
                  </a:txBody>
                  <a:tcPr/>
                </a:tc>
                <a:tc>
                  <a:txBody>
                    <a:bodyPr/>
                    <a:lstStyle/>
                    <a:p>
                      <a:pPr algn="ctr"/>
                      <a:r>
                        <a:rPr lang="en-ZA" dirty="0"/>
                        <a:t>Description</a:t>
                      </a:r>
                    </a:p>
                  </a:txBody>
                  <a:tcPr/>
                </a:tc>
                <a:tc>
                  <a:txBody>
                    <a:bodyPr/>
                    <a:lstStyle/>
                    <a:p>
                      <a:pPr algn="ctr"/>
                      <a:r>
                        <a:rPr lang="en-ZA" dirty="0"/>
                        <a:t>Required </a:t>
                      </a:r>
                      <a:endParaRPr lang="en-US" dirty="0"/>
                    </a:p>
                  </a:txBody>
                  <a:tcPr/>
                </a:tc>
                <a:extLst>
                  <a:ext uri="{0D108BD9-81ED-4DB2-BD59-A6C34878D82A}">
                    <a16:rowId xmlns:a16="http://schemas.microsoft.com/office/drawing/2014/main" val="2825914864"/>
                  </a:ext>
                </a:extLst>
              </a:tr>
              <a:tr h="2556905">
                <a:tc>
                  <a:txBody>
                    <a:bodyPr/>
                    <a:lstStyle/>
                    <a:p>
                      <a:pPr algn="ctr"/>
                      <a:r>
                        <a:rPr lang="en-ZA" dirty="0"/>
                        <a:t>1</a:t>
                      </a:r>
                      <a:endParaRPr lang="en-US" dirty="0"/>
                    </a:p>
                  </a:txBody>
                  <a:tcPr/>
                </a:tc>
                <a:tc>
                  <a:txBody>
                    <a:bodyPr/>
                    <a:lstStyle/>
                    <a:p>
                      <a:pPr lvl="0" algn="just"/>
                      <a:r>
                        <a:rPr lang="en-US" sz="1800" kern="1200" dirty="0">
                          <a:solidFill>
                            <a:schemeClr val="dk1"/>
                          </a:solidFill>
                          <a:effectLst/>
                        </a:rPr>
                        <a:t>Compliance Evaluation</a:t>
                      </a:r>
                      <a:endParaRPr lang="en-US" sz="1800" kern="1200" dirty="0">
                        <a:solidFill>
                          <a:schemeClr val="dk1"/>
                        </a:solidFill>
                        <a:effectLst/>
                        <a:latin typeface="+mn-lt"/>
                        <a:ea typeface="+mn-ea"/>
                        <a:cs typeface="+mn-cs"/>
                      </a:endParaRPr>
                    </a:p>
                  </a:txBody>
                  <a:tcPr/>
                </a:tc>
                <a:tc>
                  <a:txBody>
                    <a:bodyPr/>
                    <a:lstStyle/>
                    <a:p>
                      <a:pPr marL="285750" indent="-285750" algn="just">
                        <a:buFont typeface="Arial" panose="020B0604020202020204" pitchFamily="34" charset="0"/>
                        <a:buChar char="•"/>
                      </a:pPr>
                      <a:r>
                        <a:rPr lang="en-ZA" dirty="0"/>
                        <a:t>The tenderer must complete, sign, attach supporting documents and comply with the requirements of  Returnable Schedules Part T2 of the tender document.</a:t>
                      </a:r>
                    </a:p>
                    <a:p>
                      <a:pPr marL="0" indent="0" algn="just">
                        <a:buFont typeface="Arial" panose="020B0604020202020204" pitchFamily="34" charset="0"/>
                        <a:buNone/>
                      </a:pPr>
                      <a:endParaRPr lang="en-ZA" dirty="0"/>
                    </a:p>
                    <a:p>
                      <a:pPr marL="285750" indent="-285750" algn="just">
                        <a:buFont typeface="Arial" panose="020B0604020202020204" pitchFamily="34" charset="0"/>
                        <a:buChar char="•"/>
                      </a:pPr>
                      <a:r>
                        <a:rPr lang="en-ZA" dirty="0"/>
                        <a:t>Tenderers must complete all declarations and complete correct information and sign. Failure to declare the correct information on declaration forms will render the tenderer non-responsive.</a:t>
                      </a:r>
                    </a:p>
                    <a:p>
                      <a:pPr algn="just"/>
                      <a:endParaRPr lang="en-ZA" dirty="0"/>
                    </a:p>
                  </a:txBody>
                  <a:tcPr/>
                </a:tc>
                <a:extLst>
                  <a:ext uri="{0D108BD9-81ED-4DB2-BD59-A6C34878D82A}">
                    <a16:rowId xmlns:a16="http://schemas.microsoft.com/office/drawing/2014/main" val="2618169462"/>
                  </a:ext>
                </a:extLst>
              </a:tr>
            </a:tbl>
          </a:graphicData>
        </a:graphic>
      </p:graphicFrame>
    </p:spTree>
    <p:extLst>
      <p:ext uri="{BB962C8B-B14F-4D97-AF65-F5344CB8AC3E}">
        <p14:creationId xmlns:p14="http://schemas.microsoft.com/office/powerpoint/2010/main" val="2736357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5BB56-1798-4AFE-B903-1821E922C3A5}"/>
              </a:ext>
            </a:extLst>
          </p:cNvPr>
          <p:cNvSpPr txBox="1"/>
          <p:nvPr/>
        </p:nvSpPr>
        <p:spPr>
          <a:xfrm>
            <a:off x="970671" y="369163"/>
            <a:ext cx="71604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PRICE AND PREFERENCE</a:t>
            </a:r>
          </a:p>
        </p:txBody>
      </p:sp>
      <p:sp>
        <p:nvSpPr>
          <p:cNvPr id="3" name="Rectangle 2">
            <a:extLst>
              <a:ext uri="{FF2B5EF4-FFF2-40B4-BE49-F238E27FC236}">
                <a16:creationId xmlns:a16="http://schemas.microsoft.com/office/drawing/2014/main" id="{B02B0106-54EE-47BF-98FD-355F96160819}"/>
              </a:ext>
            </a:extLst>
          </p:cNvPr>
          <p:cNvSpPr/>
          <p:nvPr/>
        </p:nvSpPr>
        <p:spPr>
          <a:xfrm>
            <a:off x="279779" y="1106157"/>
            <a:ext cx="8584441" cy="4339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Tenderers who meet the Eligibility and Compliance, Technical and Financial requirements shall be evaluated for Price and Preference.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IN ORDER TO SCORE THE POINTS FOR PRICE, THE PRICING SCHEDULE MUST BE COMPLETED IN FULL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COMPLETE PRICING SCHEDULE ON EXCEL SPREADSHEET PROVIDED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SUMMARY SCHEDULE MUST BE COMPLETED AND SIGNED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Tendering </a:t>
            </a:r>
            <a:r>
              <a:rPr kumimoji="0" lang="en-ZA" sz="1800" b="1" i="0" u="none" strike="noStrike" kern="1200" cap="none" spc="0" normalizeH="0" baseline="0" noProof="0" dirty="0">
                <a:ln>
                  <a:noFill/>
                </a:ln>
                <a:solidFill>
                  <a:srgbClr val="FF0000"/>
                </a:solidFill>
                <a:effectLst/>
                <a:uLnTx/>
                <a:uFillTx/>
                <a:latin typeface="Calibri" panose="020F0502020204030204"/>
                <a:ea typeface="+mn-ea"/>
                <a:cs typeface="+mn-cs"/>
              </a:rPr>
              <a:t>ZERO RATES </a:t>
            </a: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may pose a risk to the employer and your tender may be regarded as an unacceptable tender.</a:t>
            </a:r>
            <a:endParaRPr kumimoji="0" lang="en-ZA" sz="1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ZA" sz="1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563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C5CE0A-12EC-6A41-A481-32B614DA374A}"/>
              </a:ext>
            </a:extLst>
          </p:cNvPr>
          <p:cNvSpPr txBox="1"/>
          <p:nvPr/>
        </p:nvSpPr>
        <p:spPr>
          <a:xfrm>
            <a:off x="1339913" y="2927098"/>
            <a:ext cx="665429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solidFill>
                  <a:prstClr val="white"/>
                </a:solidFill>
                <a:latin typeface="Exo 2" panose="00000800000000000000" pitchFamily="50" charset="0"/>
              </a:rPr>
              <a:t>5</a:t>
            </a:r>
            <a:r>
              <a:rPr kumimoji="0" lang="en-ZA" sz="3200" b="0" i="0" u="none" strike="noStrike" kern="1200" cap="none" spc="0" normalizeH="0" baseline="0" noProof="0" dirty="0">
                <a:ln>
                  <a:noFill/>
                </a:ln>
                <a:solidFill>
                  <a:prstClr val="white"/>
                </a:solidFill>
                <a:effectLst/>
                <a:uLnTx/>
                <a:uFillTx/>
                <a:latin typeface="Exo 2" panose="00000800000000000000" pitchFamily="50" charset="0"/>
                <a:ea typeface="+mn-ea"/>
                <a:cs typeface="+mn-cs"/>
              </a:rPr>
              <a:t>. TIPS FROM SCM FOR SUBMITTING A TENDER</a:t>
            </a:r>
          </a:p>
        </p:txBody>
      </p:sp>
    </p:spTree>
    <p:extLst>
      <p:ext uri="{BB962C8B-B14F-4D97-AF65-F5344CB8AC3E}">
        <p14:creationId xmlns:p14="http://schemas.microsoft.com/office/powerpoint/2010/main" val="413638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C5CE0A-12EC-6A41-A481-32B614DA374A}"/>
              </a:ext>
            </a:extLst>
          </p:cNvPr>
          <p:cNvSpPr txBox="1"/>
          <p:nvPr/>
        </p:nvSpPr>
        <p:spPr>
          <a:xfrm>
            <a:off x="1339913" y="2927098"/>
            <a:ext cx="665429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Exo 2" panose="00000800000000000000" pitchFamily="50" charset="0"/>
                <a:ea typeface="+mn-ea"/>
                <a:cs typeface="+mn-cs"/>
              </a:rPr>
              <a:t>1. TENDER NOTICE AND INVITATION TO TENDER</a:t>
            </a:r>
          </a:p>
        </p:txBody>
      </p:sp>
    </p:spTree>
    <p:extLst>
      <p:ext uri="{BB962C8B-B14F-4D97-AF65-F5344CB8AC3E}">
        <p14:creationId xmlns:p14="http://schemas.microsoft.com/office/powerpoint/2010/main" val="243639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5F49F-117F-46F5-9912-41D5BEC12DB7}"/>
              </a:ext>
            </a:extLst>
          </p:cNvPr>
          <p:cNvSpPr txBox="1"/>
          <p:nvPr/>
        </p:nvSpPr>
        <p:spPr>
          <a:xfrm>
            <a:off x="1572348" y="260648"/>
            <a:ext cx="6485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rPr>
              <a:t>TIPS FOR SUBMITTING YOUR TENDER DOCUMENTS SUCCESFULLY</a:t>
            </a:r>
          </a:p>
        </p:txBody>
      </p:sp>
      <p:sp>
        <p:nvSpPr>
          <p:cNvPr id="5" name="TextBox 4">
            <a:extLst>
              <a:ext uri="{FF2B5EF4-FFF2-40B4-BE49-F238E27FC236}">
                <a16:creationId xmlns:a16="http://schemas.microsoft.com/office/drawing/2014/main" id="{3DC7DBCE-927E-4376-B778-FE1CC61AE5E5}"/>
              </a:ext>
            </a:extLst>
          </p:cNvPr>
          <p:cNvSpPr txBox="1"/>
          <p:nvPr/>
        </p:nvSpPr>
        <p:spPr>
          <a:xfrm>
            <a:off x="611560" y="1511389"/>
            <a:ext cx="8407438" cy="424731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ensure that whosoever delivers your tender documents at SANRAL, comply with the access control requirements.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using a courier company, ensure that the delivery to SANRAL is before the specified closing time.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courier MUST complete the correct register using your company name and not their  courier company name.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Tender documents MUST be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submitted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electronically on a flash drive as per C.2.13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Clearly mark all the envelopes legibly, using the correct Tender number.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multiple tenders closing at the same time, ensure that the correct tender submission match the project number and description of the envelope.</a:t>
            </a:r>
          </a:p>
        </p:txBody>
      </p:sp>
    </p:spTree>
    <p:extLst>
      <p:ext uri="{BB962C8B-B14F-4D97-AF65-F5344CB8AC3E}">
        <p14:creationId xmlns:p14="http://schemas.microsoft.com/office/powerpoint/2010/main" val="1293914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BBCC-4CC0-492A-8C59-386969C62B47}"/>
              </a:ext>
            </a:extLst>
          </p:cNvPr>
          <p:cNvSpPr>
            <a:spLocks noGrp="1"/>
          </p:cNvSpPr>
          <p:nvPr>
            <p:ph type="title" idx="4294967295"/>
          </p:nvPr>
        </p:nvSpPr>
        <p:spPr>
          <a:xfrm>
            <a:off x="1331640" y="3044031"/>
            <a:ext cx="7200800" cy="1130300"/>
          </a:xfrm>
          <a:prstGeom prst="rect">
            <a:avLst/>
          </a:prstGeom>
        </p:spPr>
        <p:txBody>
          <a:bodyPr>
            <a:normAutofit fontScale="90000"/>
          </a:bodyPr>
          <a:lstStyle/>
          <a:p>
            <a:r>
              <a:rPr lang="en-ZA" sz="4400" b="1" dirty="0">
                <a:solidFill>
                  <a:schemeClr val="bg1"/>
                </a:solidFill>
              </a:rPr>
              <a:t>6. TECHNICAL : SCOPE OF WORKS</a:t>
            </a:r>
          </a:p>
        </p:txBody>
      </p:sp>
      <p:sp>
        <p:nvSpPr>
          <p:cNvPr id="3" name="Content Placeholder 2">
            <a:extLst>
              <a:ext uri="{FF2B5EF4-FFF2-40B4-BE49-F238E27FC236}">
                <a16:creationId xmlns:a16="http://schemas.microsoft.com/office/drawing/2014/main" id="{2A468A06-0E6F-4C3D-A9B6-66508D23D190}"/>
              </a:ext>
            </a:extLst>
          </p:cNvPr>
          <p:cNvSpPr>
            <a:spLocks noGrp="1"/>
          </p:cNvSpPr>
          <p:nvPr>
            <p:ph idx="4294967295"/>
          </p:nvPr>
        </p:nvSpPr>
        <p:spPr>
          <a:xfrm>
            <a:off x="0" y="1125538"/>
            <a:ext cx="8208963" cy="4967287"/>
          </a:xfrm>
          <a:prstGeom prst="rect">
            <a:avLst/>
          </a:prstGeom>
        </p:spPr>
        <p:txBody>
          <a:bodyPr>
            <a:normAutofit/>
          </a:bodyPr>
          <a:lstStyle/>
          <a:p>
            <a:pPr lvl="0"/>
            <a:endParaRPr lang="en-ZA" sz="1800" dirty="0">
              <a:latin typeface="Arial" panose="020B0604020202020204" pitchFamily="34" charset="0"/>
              <a:cs typeface="Times New Roman" panose="02020603050405020304" pitchFamily="18" charset="0"/>
            </a:endParaRPr>
          </a:p>
          <a:p>
            <a:endParaRPr lang="en-ZA" dirty="0">
              <a:solidFill>
                <a:schemeClr val="bg1"/>
              </a:solidFill>
            </a:endParaRPr>
          </a:p>
        </p:txBody>
      </p:sp>
    </p:spTree>
    <p:extLst>
      <p:ext uri="{BB962C8B-B14F-4D97-AF65-F5344CB8AC3E}">
        <p14:creationId xmlns:p14="http://schemas.microsoft.com/office/powerpoint/2010/main" val="470105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OVERVIEW</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sp>
        <p:nvSpPr>
          <p:cNvPr id="4" name="Content Placeholder 3"/>
          <p:cNvSpPr>
            <a:spLocks noGrp="1"/>
          </p:cNvSpPr>
          <p:nvPr>
            <p:ph idx="1"/>
          </p:nvPr>
        </p:nvSpPr>
        <p:spPr>
          <a:xfrm>
            <a:off x="450652" y="733665"/>
            <a:ext cx="8064698" cy="4791321"/>
          </a:xfrm>
        </p:spPr>
        <p:txBody>
          <a:bodyPr/>
          <a:lstStyle/>
          <a:p>
            <a:r>
              <a:rPr lang="en-GB" sz="2400" dirty="0">
                <a:latin typeface="Arial" panose="020B0604020202020204" pitchFamily="34" charset="0"/>
                <a:cs typeface="Arial" panose="020B0604020202020204" pitchFamily="34" charset="0"/>
              </a:rPr>
              <a:t>LOCALITY PLAN</a:t>
            </a:r>
          </a:p>
          <a:p>
            <a:endParaRPr lang="en-ZA" dirty="0"/>
          </a:p>
        </p:txBody>
      </p:sp>
      <p:pic>
        <p:nvPicPr>
          <p:cNvPr id="7" name="Picture 6">
            <a:extLst>
              <a:ext uri="{FF2B5EF4-FFF2-40B4-BE49-F238E27FC236}">
                <a16:creationId xmlns:a16="http://schemas.microsoft.com/office/drawing/2014/main" id="{B0FBDCAD-CAF0-4CA3-B699-FEF2D7B5CD66}"/>
              </a:ext>
            </a:extLst>
          </p:cNvPr>
          <p:cNvPicPr>
            <a:picLocks noChangeAspect="1"/>
          </p:cNvPicPr>
          <p:nvPr/>
        </p:nvPicPr>
        <p:blipFill>
          <a:blip r:embed="rId2"/>
          <a:stretch>
            <a:fillRect/>
          </a:stretch>
        </p:blipFill>
        <p:spPr>
          <a:xfrm>
            <a:off x="450652" y="1092275"/>
            <a:ext cx="8191624" cy="5636516"/>
          </a:xfrm>
          <a:prstGeom prst="rect">
            <a:avLst/>
          </a:prstGeom>
        </p:spPr>
      </p:pic>
      <p:sp>
        <p:nvSpPr>
          <p:cNvPr id="8" name="Oval 7">
            <a:extLst>
              <a:ext uri="{FF2B5EF4-FFF2-40B4-BE49-F238E27FC236}">
                <a16:creationId xmlns:a16="http://schemas.microsoft.com/office/drawing/2014/main" id="{01F3F033-3D6A-4CCD-BDBE-56CC3157F3AA}"/>
              </a:ext>
            </a:extLst>
          </p:cNvPr>
          <p:cNvSpPr/>
          <p:nvPr/>
        </p:nvSpPr>
        <p:spPr>
          <a:xfrm>
            <a:off x="1026617" y="1154112"/>
            <a:ext cx="3456384" cy="320082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2"/>
            </a:solid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ZA" sz="1400" b="1" i="0" u="none" strike="noStrike" kern="1200" cap="none" spc="0" normalizeH="0" baseline="0" noProof="0" dirty="0">
              <a:ln>
                <a:noFill/>
              </a:ln>
              <a:solidFill>
                <a:srgbClr val="0A2040"/>
              </a:solidFill>
              <a:effectLst/>
              <a:uLnTx/>
              <a:uFillTx/>
              <a:latin typeface="Open Sans"/>
              <a:ea typeface="+mn-ea"/>
              <a:cs typeface="+mn-cs"/>
            </a:endParaRPr>
          </a:p>
        </p:txBody>
      </p:sp>
      <p:sp>
        <p:nvSpPr>
          <p:cNvPr id="9" name="Oval 8">
            <a:extLst>
              <a:ext uri="{FF2B5EF4-FFF2-40B4-BE49-F238E27FC236}">
                <a16:creationId xmlns:a16="http://schemas.microsoft.com/office/drawing/2014/main" id="{D77FDC2E-E5D7-444F-9FA6-9E693511B7B3}"/>
              </a:ext>
            </a:extLst>
          </p:cNvPr>
          <p:cNvSpPr/>
          <p:nvPr/>
        </p:nvSpPr>
        <p:spPr>
          <a:xfrm>
            <a:off x="7010026" y="3717032"/>
            <a:ext cx="936104" cy="936104"/>
          </a:xfrm>
          <a:prstGeom prst="ellipse">
            <a:avLst/>
          </a:prstGeom>
          <a:noFill/>
          <a:ln w="38100">
            <a:solidFill>
              <a:schemeClr val="bg2"/>
            </a:solid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ZA" sz="1400" b="1" i="0" u="none" strike="noStrike" kern="1200" cap="none" spc="0" normalizeH="0" baseline="0" noProof="0" dirty="0">
              <a:ln>
                <a:noFill/>
              </a:ln>
              <a:solidFill>
                <a:srgbClr val="0A2040"/>
              </a:solidFill>
              <a:effectLst/>
              <a:uLnTx/>
              <a:uFillTx/>
              <a:latin typeface="Open Sans"/>
              <a:ea typeface="+mn-ea"/>
              <a:cs typeface="+mn-cs"/>
            </a:endParaRPr>
          </a:p>
        </p:txBody>
      </p:sp>
      <p:cxnSp>
        <p:nvCxnSpPr>
          <p:cNvPr id="11" name="Straight Connector 10">
            <a:extLst>
              <a:ext uri="{FF2B5EF4-FFF2-40B4-BE49-F238E27FC236}">
                <a16:creationId xmlns:a16="http://schemas.microsoft.com/office/drawing/2014/main" id="{B2945A83-6029-4266-A617-387682C77EFF}"/>
              </a:ext>
            </a:extLst>
          </p:cNvPr>
          <p:cNvCxnSpPr>
            <a:stCxn id="8" idx="7"/>
            <a:endCxn id="9" idx="7"/>
          </p:cNvCxnSpPr>
          <p:nvPr/>
        </p:nvCxnSpPr>
        <p:spPr>
          <a:xfrm>
            <a:off x="3976825" y="1622861"/>
            <a:ext cx="3832216" cy="223126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C4C7FD-F7B2-4E90-8FC3-A67EF6CB703D}"/>
              </a:ext>
            </a:extLst>
          </p:cNvPr>
          <p:cNvCxnSpPr>
            <a:cxnSpLocks/>
            <a:stCxn id="8" idx="4"/>
            <a:endCxn id="9" idx="4"/>
          </p:cNvCxnSpPr>
          <p:nvPr/>
        </p:nvCxnSpPr>
        <p:spPr>
          <a:xfrm>
            <a:off x="2754809" y="4354933"/>
            <a:ext cx="4723269" cy="29820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958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OVERVIEW</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pic>
        <p:nvPicPr>
          <p:cNvPr id="5"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017FFDB-0CE1-4735-9174-03748FB939AF}"/>
              </a:ext>
            </a:extLst>
          </p:cNvPr>
          <p:cNvSpPr>
            <a:spLocks noGrp="1"/>
          </p:cNvSpPr>
          <p:nvPr>
            <p:ph idx="1"/>
          </p:nvPr>
        </p:nvSpPr>
        <p:spPr>
          <a:xfrm>
            <a:off x="179512" y="980727"/>
            <a:ext cx="8784976" cy="4936131"/>
          </a:xfrm>
        </p:spPr>
        <p:txBody>
          <a:bodyPr>
            <a:normAutofit/>
          </a:bodyPr>
          <a:lstStyle/>
          <a:p>
            <a:r>
              <a:rPr lang="en-GB" dirty="0"/>
              <a:t>Description of the works:</a:t>
            </a:r>
          </a:p>
          <a:p>
            <a:endParaRPr lang="en-GB" dirty="0"/>
          </a:p>
          <a:p>
            <a:pPr marL="285750" indent="-285750" algn="just">
              <a:buFont typeface="Arial" panose="020B0604020202020204" pitchFamily="34" charset="0"/>
              <a:buChar char="•"/>
            </a:pPr>
            <a:r>
              <a:rPr lang="en-ZA" sz="1800" dirty="0">
                <a:latin typeface="Arial" panose="020B0604020202020204" pitchFamily="34" charset="0"/>
                <a:ea typeface="Times New Roman" panose="02020603050405020304" pitchFamily="18" charset="0"/>
                <a:cs typeface="Times New Roman" panose="02020603050405020304" pitchFamily="18" charset="0"/>
              </a:rPr>
              <a:t>Extent</a:t>
            </a:r>
            <a:r>
              <a:rPr lang="en-ZA"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project is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located on the R61 Section 3 </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starting between Cradock and </a:t>
            </a:r>
            <a:r>
              <a:rPr lang="en-ZA" sz="1800" b="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Tarkastad</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km 50.8 and ends at km 75.5</a:t>
            </a:r>
            <a:r>
              <a:rPr lang="en-ZA"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 </a:t>
            </a:r>
            <a:r>
              <a:rPr lang="en-ZA" sz="1800" b="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Tarkastad</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The National route R61 is a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two lane single carriageway</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road in a rural area in the Eastern Cape Province. </a:t>
            </a:r>
          </a:p>
          <a:p>
            <a:pPr algn="just"/>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ZA" sz="1800" dirty="0">
                <a:latin typeface="Arial" panose="020B0604020202020204" pitchFamily="34" charset="0"/>
                <a:ea typeface="Times New Roman" panose="02020603050405020304" pitchFamily="18" charset="0"/>
                <a:cs typeface="Times New Roman" panose="02020603050405020304" pitchFamily="18" charset="0"/>
              </a:rPr>
              <a:t>Previous works: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The works was partly completed by a previous contractor</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The total road length is approximately 24.7 km. </a:t>
            </a:r>
            <a:r>
              <a:rPr lang="en-ZA"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he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pavement and Cape Seal (first slurry layer only)</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of 12km have been completed by the previous contractor.  </a:t>
            </a:r>
          </a:p>
          <a:p>
            <a:pPr marL="285750" indent="-285750">
              <a:buFont typeface="Arial" panose="020B0604020202020204" pitchFamily="34" charset="0"/>
              <a:buChar char="•"/>
            </a:pPr>
            <a:endParaRPr lang="en-ZA"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ZA" sz="1800" dirty="0">
                <a:effectLst/>
                <a:latin typeface="Arial" panose="020B0604020202020204" pitchFamily="34" charset="0"/>
                <a:ea typeface="Times New Roman" panose="02020603050405020304" pitchFamily="18" charset="0"/>
                <a:cs typeface="Times New Roman" panose="02020603050405020304" pitchFamily="18" charset="0"/>
              </a:rPr>
              <a:t>Ancillary works</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Most of the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ancillary works </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over the entire project length have </a:t>
            </a:r>
            <a:r>
              <a:rPr lang="en-ZA" sz="1800" dirty="0">
                <a:effectLst/>
                <a:latin typeface="Arial" panose="020B0604020202020204" pitchFamily="34" charset="0"/>
                <a:ea typeface="Times New Roman" panose="02020603050405020304" pitchFamily="18" charset="0"/>
                <a:cs typeface="Times New Roman" panose="02020603050405020304" pitchFamily="18" charset="0"/>
              </a:rPr>
              <a:t>not been completed </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and will be completed under this project.</a:t>
            </a:r>
          </a:p>
          <a:p>
            <a:pPr marL="285750" indent="-285750">
              <a:buFont typeface="Arial" panose="020B0604020202020204" pitchFamily="34" charset="0"/>
              <a:buChar char="•"/>
            </a:pPr>
            <a:endParaRPr lang="en-ZA"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ZA" sz="1800" dirty="0">
                <a:effectLst/>
                <a:latin typeface="Arial" panose="020B0604020202020204" pitchFamily="34" charset="0"/>
                <a:ea typeface="Times New Roman" panose="02020603050405020304" pitchFamily="18" charset="0"/>
                <a:cs typeface="Times New Roman" panose="02020603050405020304" pitchFamily="18" charset="0"/>
              </a:rPr>
              <a:t>Traffic accommodation</a:t>
            </a:r>
            <a:r>
              <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Stop and go</a:t>
            </a:r>
          </a:p>
          <a:p>
            <a:pPr marL="285750" indent="-285750">
              <a:buFont typeface="Arial" panose="020B0604020202020204" pitchFamily="34" charset="0"/>
              <a:buChar char="•"/>
            </a:pPr>
            <a:endParaRPr lang="en-ZA"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endParaRPr lang="en-ZA"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ZA" sz="1800" b="0" dirty="0">
              <a:solidFill>
                <a:schemeClr val="bg1"/>
              </a:solidFill>
              <a:latin typeface="Arial" panose="020B0604020202020204" pitchFamily="34" charset="0"/>
              <a:cs typeface="Times New Roman" panose="02020603050405020304" pitchFamily="18" charset="0"/>
            </a:endParaRPr>
          </a:p>
          <a:p>
            <a:endParaRPr lang="en-ZA" b="0" dirty="0">
              <a:solidFill>
                <a:schemeClr val="bg1"/>
              </a:solidFill>
            </a:endParaRPr>
          </a:p>
        </p:txBody>
      </p:sp>
    </p:spTree>
    <p:extLst>
      <p:ext uri="{BB962C8B-B14F-4D97-AF65-F5344CB8AC3E}">
        <p14:creationId xmlns:p14="http://schemas.microsoft.com/office/powerpoint/2010/main" val="991184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OVERVIEW</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pic>
        <p:nvPicPr>
          <p:cNvPr id="5"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017FFDB-0CE1-4735-9174-03748FB939AF}"/>
              </a:ext>
            </a:extLst>
          </p:cNvPr>
          <p:cNvSpPr>
            <a:spLocks noGrp="1"/>
          </p:cNvSpPr>
          <p:nvPr>
            <p:ph idx="1"/>
          </p:nvPr>
        </p:nvSpPr>
        <p:spPr>
          <a:xfrm>
            <a:off x="179512" y="980727"/>
            <a:ext cx="8784976" cy="4936131"/>
          </a:xfrm>
        </p:spPr>
        <p:txBody>
          <a:bodyPr>
            <a:normAutofit fontScale="92500" lnSpcReduction="20000"/>
          </a:bodyPr>
          <a:lstStyle/>
          <a:p>
            <a:r>
              <a:rPr lang="en-GB" dirty="0"/>
              <a:t>Description of the works:</a:t>
            </a:r>
          </a:p>
          <a:p>
            <a:endParaRPr lang="en-ZA"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ZA" sz="1800" dirty="0">
                <a:effectLst/>
                <a:latin typeface="Arial" panose="020B0604020202020204" pitchFamily="34" charset="0"/>
                <a:ea typeface="Times New Roman" panose="02020603050405020304" pitchFamily="18" charset="0"/>
                <a:cs typeface="Times New Roman" panose="02020603050405020304" pitchFamily="18" charset="0"/>
              </a:rPr>
              <a:t>Road works: </a:t>
            </a:r>
          </a:p>
          <a:p>
            <a:pPr marL="1258888" indent="-285750">
              <a:buFont typeface="Arial" panose="020B0604020202020204" pitchFamily="34" charset="0"/>
              <a:buChar char="•"/>
            </a:pP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GB" sz="1800" b="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sufaced</a:t>
            </a: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width will be increased from 2 x 3,0m lanes with gravel shoulders to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2 x 3,7m lanes </a:t>
            </a: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with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0.5m surfaced shoulders </a:t>
            </a: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on either side.</a:t>
            </a:r>
          </a:p>
          <a:p>
            <a:pPr marL="1258888" indent="-285750">
              <a:buFont typeface="Arial" panose="020B0604020202020204" pitchFamily="34" charset="0"/>
              <a:buChar char="•"/>
            </a:pPr>
            <a:endPar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1258888" indent="-285750">
              <a:buFont typeface="Arial" panose="020B0604020202020204" pitchFamily="34" charset="0"/>
              <a:buChar char="•"/>
            </a:pP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Road building materials will be obtained from the existing the Phase 1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Quarry located at km 39.00 on the R61 Section 3</a:t>
            </a: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The quarry will have to be rehabilitated after utilisation thereof.</a:t>
            </a:r>
          </a:p>
          <a:p>
            <a:pPr marL="1258888" indent="-285750">
              <a:buFont typeface="Arial" panose="020B0604020202020204" pitchFamily="34" charset="0"/>
              <a:buChar char="•"/>
            </a:pPr>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1258888" indent="-285750">
              <a:buFont typeface="Arial" panose="020B0604020202020204" pitchFamily="34" charset="0"/>
              <a:buChar char="•"/>
            </a:pP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In-situ reworking, reconstruction and widening of existing pavement layers as required with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cement stabilised sub-base (C4)</a:t>
            </a:r>
            <a:r>
              <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and emulsion and cement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BSM) treated base</a:t>
            </a:r>
            <a:r>
              <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p>
          <a:p>
            <a:pPr marL="1258888" indent="-285750">
              <a:buFont typeface="Arial" panose="020B0604020202020204" pitchFamily="34" charset="0"/>
              <a:buChar char="•"/>
            </a:pPr>
            <a:endPar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1258888" indent="-285750">
              <a:buFont typeface="Arial" panose="020B0604020202020204" pitchFamily="34" charset="0"/>
              <a:buChar char="•"/>
            </a:pPr>
            <a:endPar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1258888" indent="-285750">
              <a:buFont typeface="Arial" panose="020B0604020202020204" pitchFamily="34" charset="0"/>
              <a:buChar char="•"/>
            </a:pPr>
            <a:r>
              <a:rPr lang="en-GB" sz="1800" dirty="0">
                <a:latin typeface="Arial" panose="020B0604020202020204" pitchFamily="34" charset="0"/>
                <a:ea typeface="Times New Roman" panose="02020603050405020304" pitchFamily="18" charset="0"/>
                <a:cs typeface="Times New Roman" panose="02020603050405020304" pitchFamily="18" charset="0"/>
              </a:rPr>
              <a:t>Surfacing</a:t>
            </a:r>
            <a:r>
              <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of new road width </a:t>
            </a:r>
            <a:r>
              <a:rPr lang="en-GB" sz="1800" dirty="0">
                <a:latin typeface="Arial" panose="020B0604020202020204" pitchFamily="34" charset="0"/>
                <a:ea typeface="Times New Roman" panose="02020603050405020304" pitchFamily="18" charset="0"/>
                <a:cs typeface="Times New Roman" panose="02020603050405020304" pitchFamily="18" charset="0"/>
              </a:rPr>
              <a:t>using a 20mm Cape seal with two layers of slurry</a:t>
            </a:r>
            <a:r>
              <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The </a:t>
            </a:r>
            <a:r>
              <a:rPr lang="en-GB" sz="1800" dirty="0">
                <a:latin typeface="Arial" panose="020B0604020202020204" pitchFamily="34" charset="0"/>
                <a:ea typeface="Times New Roman" panose="02020603050405020304" pitchFamily="18" charset="0"/>
                <a:cs typeface="Times New Roman" panose="02020603050405020304" pitchFamily="18" charset="0"/>
              </a:rPr>
              <a:t>three sections already constructed</a:t>
            </a:r>
            <a:r>
              <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by the previous contractor still require application of the second slurry. </a:t>
            </a:r>
          </a:p>
          <a:p>
            <a:pPr marL="1258888" indent="-285750">
              <a:buFont typeface="Arial" panose="020B0604020202020204" pitchFamily="34" charset="0"/>
              <a:buChar char="•"/>
            </a:pPr>
            <a:endPar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1258888" indent="-285750">
              <a:buFont typeface="Arial" panose="020B0604020202020204" pitchFamily="34" charset="0"/>
              <a:buChar char="•"/>
            </a:pPr>
            <a:r>
              <a:rPr lang="en-GB" sz="1800" dirty="0">
                <a:latin typeface="Arial" panose="020B0604020202020204" pitchFamily="34" charset="0"/>
                <a:ea typeface="Times New Roman" panose="02020603050405020304" pitchFamily="18" charset="0"/>
                <a:cs typeface="Times New Roman" panose="02020603050405020304" pitchFamily="18" charset="0"/>
              </a:rPr>
              <a:t>Temporary base and a single seal </a:t>
            </a:r>
            <a:r>
              <a:rPr lang="en-GB" sz="1800" b="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will be constructed in one of the directions (RHS) to accommodate traffic while the permanent works is being constructed in the opposite direction (LHS)</a:t>
            </a:r>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ZA" sz="1800" b="0" dirty="0">
              <a:solidFill>
                <a:schemeClr val="bg1"/>
              </a:solidFill>
              <a:latin typeface="Arial" panose="020B0604020202020204" pitchFamily="34" charset="0"/>
              <a:cs typeface="Times New Roman" panose="02020603050405020304" pitchFamily="18" charset="0"/>
            </a:endParaRPr>
          </a:p>
          <a:p>
            <a:endParaRPr lang="en-ZA" b="0" dirty="0">
              <a:solidFill>
                <a:schemeClr val="bg1"/>
              </a:solidFill>
            </a:endParaRPr>
          </a:p>
        </p:txBody>
      </p:sp>
    </p:spTree>
    <p:extLst>
      <p:ext uri="{BB962C8B-B14F-4D97-AF65-F5344CB8AC3E}">
        <p14:creationId xmlns:p14="http://schemas.microsoft.com/office/powerpoint/2010/main" val="2470347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CONSTRUCTION SEQUENCE</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pic>
        <p:nvPicPr>
          <p:cNvPr id="5"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017FFDB-0CE1-4735-9174-03748FB939AF}"/>
              </a:ext>
            </a:extLst>
          </p:cNvPr>
          <p:cNvSpPr>
            <a:spLocks noGrp="1"/>
          </p:cNvSpPr>
          <p:nvPr>
            <p:ph idx="1"/>
          </p:nvPr>
        </p:nvSpPr>
        <p:spPr>
          <a:xfrm>
            <a:off x="179512" y="980727"/>
            <a:ext cx="8784976" cy="4936131"/>
          </a:xfrm>
        </p:spPr>
        <p:txBody>
          <a:bodyPr>
            <a:normAutofit/>
          </a:bodyPr>
          <a:lstStyle/>
          <a:p>
            <a:pPr defTabSz="836613"/>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defTabSz="836613"/>
            <a:endParaRPr lang="en-ZA" sz="1800" b="0" dirty="0">
              <a:solidFill>
                <a:schemeClr val="bg1"/>
              </a:solidFill>
              <a:latin typeface="Arial" panose="020B0604020202020204" pitchFamily="34" charset="0"/>
              <a:cs typeface="Times New Roman" panose="02020603050405020304" pitchFamily="18" charset="0"/>
            </a:endParaRPr>
          </a:p>
          <a:p>
            <a:pPr defTabSz="836613"/>
            <a:endParaRPr lang="en-ZA" b="0" dirty="0">
              <a:solidFill>
                <a:schemeClr val="bg1"/>
              </a:solidFill>
            </a:endParaRPr>
          </a:p>
        </p:txBody>
      </p:sp>
      <p:pic>
        <p:nvPicPr>
          <p:cNvPr id="7" name="Picture 6">
            <a:extLst>
              <a:ext uri="{FF2B5EF4-FFF2-40B4-BE49-F238E27FC236}">
                <a16:creationId xmlns:a16="http://schemas.microsoft.com/office/drawing/2014/main" id="{F89C8EB4-7708-4914-A717-BA6252597261}"/>
              </a:ext>
            </a:extLst>
          </p:cNvPr>
          <p:cNvPicPr>
            <a:picLocks noChangeAspect="1"/>
          </p:cNvPicPr>
          <p:nvPr/>
        </p:nvPicPr>
        <p:blipFill>
          <a:blip r:embed="rId3"/>
          <a:stretch>
            <a:fillRect/>
          </a:stretch>
        </p:blipFill>
        <p:spPr>
          <a:xfrm>
            <a:off x="0" y="1065703"/>
            <a:ext cx="9144000" cy="2083341"/>
          </a:xfrm>
          <a:prstGeom prst="rect">
            <a:avLst/>
          </a:prstGeom>
        </p:spPr>
      </p:pic>
      <p:pic>
        <p:nvPicPr>
          <p:cNvPr id="10" name="Picture 9">
            <a:extLst>
              <a:ext uri="{FF2B5EF4-FFF2-40B4-BE49-F238E27FC236}">
                <a16:creationId xmlns:a16="http://schemas.microsoft.com/office/drawing/2014/main" id="{BCD843C3-27FF-419D-B29A-4B8B08E5E79F}"/>
              </a:ext>
            </a:extLst>
          </p:cNvPr>
          <p:cNvPicPr>
            <a:picLocks noChangeAspect="1"/>
          </p:cNvPicPr>
          <p:nvPr/>
        </p:nvPicPr>
        <p:blipFill>
          <a:blip r:embed="rId4"/>
          <a:stretch>
            <a:fillRect/>
          </a:stretch>
        </p:blipFill>
        <p:spPr>
          <a:xfrm>
            <a:off x="0" y="3397819"/>
            <a:ext cx="9144000" cy="2097693"/>
          </a:xfrm>
          <a:prstGeom prst="rect">
            <a:avLst/>
          </a:prstGeom>
        </p:spPr>
      </p:pic>
    </p:spTree>
    <p:extLst>
      <p:ext uri="{BB962C8B-B14F-4D97-AF65-F5344CB8AC3E}">
        <p14:creationId xmlns:p14="http://schemas.microsoft.com/office/powerpoint/2010/main" val="1270636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CONSTRUCTION SEQUENCE</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pic>
        <p:nvPicPr>
          <p:cNvPr id="5"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017FFDB-0CE1-4735-9174-03748FB939AF}"/>
              </a:ext>
            </a:extLst>
          </p:cNvPr>
          <p:cNvSpPr>
            <a:spLocks noGrp="1"/>
          </p:cNvSpPr>
          <p:nvPr>
            <p:ph idx="1"/>
          </p:nvPr>
        </p:nvSpPr>
        <p:spPr>
          <a:xfrm>
            <a:off x="179512" y="980727"/>
            <a:ext cx="8784976" cy="4936131"/>
          </a:xfrm>
        </p:spPr>
        <p:txBody>
          <a:bodyPr>
            <a:normAutofit/>
          </a:bodyPr>
          <a:lstStyle/>
          <a:p>
            <a:pPr defTabSz="836613"/>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defTabSz="836613"/>
            <a:endParaRPr lang="en-ZA" sz="1800" b="0" dirty="0">
              <a:solidFill>
                <a:schemeClr val="bg1"/>
              </a:solidFill>
              <a:latin typeface="Arial" panose="020B0604020202020204" pitchFamily="34" charset="0"/>
              <a:cs typeface="Times New Roman" panose="02020603050405020304" pitchFamily="18" charset="0"/>
            </a:endParaRPr>
          </a:p>
          <a:p>
            <a:pPr defTabSz="836613"/>
            <a:endParaRPr lang="en-ZA" b="0" dirty="0">
              <a:solidFill>
                <a:schemeClr val="bg1"/>
              </a:solidFill>
            </a:endParaRPr>
          </a:p>
        </p:txBody>
      </p:sp>
      <p:pic>
        <p:nvPicPr>
          <p:cNvPr id="9" name="Picture 8">
            <a:extLst>
              <a:ext uri="{FF2B5EF4-FFF2-40B4-BE49-F238E27FC236}">
                <a16:creationId xmlns:a16="http://schemas.microsoft.com/office/drawing/2014/main" id="{146F4791-29A0-44F3-BF0B-8E9C5C24DB1B}"/>
              </a:ext>
            </a:extLst>
          </p:cNvPr>
          <p:cNvPicPr>
            <a:picLocks noChangeAspect="1"/>
          </p:cNvPicPr>
          <p:nvPr/>
        </p:nvPicPr>
        <p:blipFill>
          <a:blip r:embed="rId3"/>
          <a:stretch>
            <a:fillRect/>
          </a:stretch>
        </p:blipFill>
        <p:spPr>
          <a:xfrm>
            <a:off x="611" y="949746"/>
            <a:ext cx="9144000" cy="2167541"/>
          </a:xfrm>
          <a:prstGeom prst="rect">
            <a:avLst/>
          </a:prstGeom>
        </p:spPr>
      </p:pic>
      <p:pic>
        <p:nvPicPr>
          <p:cNvPr id="12" name="Picture 11">
            <a:extLst>
              <a:ext uri="{FF2B5EF4-FFF2-40B4-BE49-F238E27FC236}">
                <a16:creationId xmlns:a16="http://schemas.microsoft.com/office/drawing/2014/main" id="{411D171F-667C-4046-B2E6-7EC759FE9AC1}"/>
              </a:ext>
            </a:extLst>
          </p:cNvPr>
          <p:cNvPicPr>
            <a:picLocks noChangeAspect="1"/>
          </p:cNvPicPr>
          <p:nvPr/>
        </p:nvPicPr>
        <p:blipFill>
          <a:blip r:embed="rId4"/>
          <a:stretch>
            <a:fillRect/>
          </a:stretch>
        </p:blipFill>
        <p:spPr>
          <a:xfrm>
            <a:off x="0" y="3378547"/>
            <a:ext cx="9143999" cy="2291046"/>
          </a:xfrm>
          <a:prstGeom prst="rect">
            <a:avLst/>
          </a:prstGeom>
        </p:spPr>
      </p:pic>
    </p:spTree>
    <p:extLst>
      <p:ext uri="{BB962C8B-B14F-4D97-AF65-F5344CB8AC3E}">
        <p14:creationId xmlns:p14="http://schemas.microsoft.com/office/powerpoint/2010/main" val="3016084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CONSTRUCTION SEQUENCE</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pic>
        <p:nvPicPr>
          <p:cNvPr id="5"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017FFDB-0CE1-4735-9174-03748FB939AF}"/>
              </a:ext>
            </a:extLst>
          </p:cNvPr>
          <p:cNvSpPr>
            <a:spLocks noGrp="1"/>
          </p:cNvSpPr>
          <p:nvPr>
            <p:ph idx="1"/>
          </p:nvPr>
        </p:nvSpPr>
        <p:spPr>
          <a:xfrm>
            <a:off x="179512" y="980727"/>
            <a:ext cx="8784976" cy="4936131"/>
          </a:xfrm>
        </p:spPr>
        <p:txBody>
          <a:bodyPr>
            <a:normAutofit/>
          </a:bodyPr>
          <a:lstStyle/>
          <a:p>
            <a:pPr defTabSz="836613"/>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defTabSz="836613"/>
            <a:endParaRPr lang="en-ZA" sz="1800" b="0" dirty="0">
              <a:solidFill>
                <a:schemeClr val="bg1"/>
              </a:solidFill>
              <a:latin typeface="Arial" panose="020B0604020202020204" pitchFamily="34" charset="0"/>
              <a:cs typeface="Times New Roman" panose="02020603050405020304" pitchFamily="18" charset="0"/>
            </a:endParaRPr>
          </a:p>
          <a:p>
            <a:pPr defTabSz="836613"/>
            <a:endParaRPr lang="en-ZA" b="0" dirty="0">
              <a:solidFill>
                <a:schemeClr val="bg1"/>
              </a:solidFill>
            </a:endParaRPr>
          </a:p>
        </p:txBody>
      </p:sp>
      <p:pic>
        <p:nvPicPr>
          <p:cNvPr id="7" name="Picture 6">
            <a:extLst>
              <a:ext uri="{FF2B5EF4-FFF2-40B4-BE49-F238E27FC236}">
                <a16:creationId xmlns:a16="http://schemas.microsoft.com/office/drawing/2014/main" id="{E5252BA5-9118-4A3A-9CC7-EF1A11FEF30E}"/>
              </a:ext>
            </a:extLst>
          </p:cNvPr>
          <p:cNvPicPr>
            <a:picLocks noChangeAspect="1"/>
          </p:cNvPicPr>
          <p:nvPr/>
        </p:nvPicPr>
        <p:blipFill>
          <a:blip r:embed="rId3"/>
          <a:stretch>
            <a:fillRect/>
          </a:stretch>
        </p:blipFill>
        <p:spPr>
          <a:xfrm>
            <a:off x="-611" y="939368"/>
            <a:ext cx="9143998" cy="2071293"/>
          </a:xfrm>
          <a:prstGeom prst="rect">
            <a:avLst/>
          </a:prstGeom>
        </p:spPr>
      </p:pic>
      <p:pic>
        <p:nvPicPr>
          <p:cNvPr id="11" name="Picture 10">
            <a:extLst>
              <a:ext uri="{FF2B5EF4-FFF2-40B4-BE49-F238E27FC236}">
                <a16:creationId xmlns:a16="http://schemas.microsoft.com/office/drawing/2014/main" id="{FC06E6F5-59B6-4623-82BF-71C9DE938267}"/>
              </a:ext>
            </a:extLst>
          </p:cNvPr>
          <p:cNvPicPr>
            <a:picLocks noChangeAspect="1"/>
          </p:cNvPicPr>
          <p:nvPr/>
        </p:nvPicPr>
        <p:blipFill>
          <a:blip r:embed="rId4"/>
          <a:stretch>
            <a:fillRect/>
          </a:stretch>
        </p:blipFill>
        <p:spPr>
          <a:xfrm>
            <a:off x="0" y="3388018"/>
            <a:ext cx="9143387" cy="2094521"/>
          </a:xfrm>
          <a:prstGeom prst="rect">
            <a:avLst/>
          </a:prstGeom>
        </p:spPr>
      </p:pic>
    </p:spTree>
    <p:extLst>
      <p:ext uri="{BB962C8B-B14F-4D97-AF65-F5344CB8AC3E}">
        <p14:creationId xmlns:p14="http://schemas.microsoft.com/office/powerpoint/2010/main" val="3861444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CONSTRUCTION SEQUENCE</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pic>
        <p:nvPicPr>
          <p:cNvPr id="5"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017FFDB-0CE1-4735-9174-03748FB939AF}"/>
              </a:ext>
            </a:extLst>
          </p:cNvPr>
          <p:cNvSpPr>
            <a:spLocks noGrp="1"/>
          </p:cNvSpPr>
          <p:nvPr>
            <p:ph idx="1"/>
          </p:nvPr>
        </p:nvSpPr>
        <p:spPr>
          <a:xfrm>
            <a:off x="179512" y="980727"/>
            <a:ext cx="8784976" cy="4936131"/>
          </a:xfrm>
        </p:spPr>
        <p:txBody>
          <a:bodyPr>
            <a:normAutofit/>
          </a:bodyPr>
          <a:lstStyle/>
          <a:p>
            <a:pPr defTabSz="836613"/>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defTabSz="836613"/>
            <a:endParaRPr lang="en-ZA" sz="1800" b="0" dirty="0">
              <a:solidFill>
                <a:schemeClr val="bg1"/>
              </a:solidFill>
              <a:latin typeface="Arial" panose="020B0604020202020204" pitchFamily="34" charset="0"/>
              <a:cs typeface="Times New Roman" panose="02020603050405020304" pitchFamily="18" charset="0"/>
            </a:endParaRPr>
          </a:p>
          <a:p>
            <a:pPr defTabSz="836613"/>
            <a:endParaRPr lang="en-ZA" b="0" dirty="0">
              <a:solidFill>
                <a:schemeClr val="bg1"/>
              </a:solidFill>
            </a:endParaRPr>
          </a:p>
        </p:txBody>
      </p:sp>
      <p:pic>
        <p:nvPicPr>
          <p:cNvPr id="18" name="Picture 17">
            <a:extLst>
              <a:ext uri="{FF2B5EF4-FFF2-40B4-BE49-F238E27FC236}">
                <a16:creationId xmlns:a16="http://schemas.microsoft.com/office/drawing/2014/main" id="{615815F1-0137-43B3-A7E6-D19727DB1D77}"/>
              </a:ext>
            </a:extLst>
          </p:cNvPr>
          <p:cNvPicPr>
            <a:picLocks noChangeAspect="1"/>
          </p:cNvPicPr>
          <p:nvPr/>
        </p:nvPicPr>
        <p:blipFill>
          <a:blip r:embed="rId3"/>
          <a:stretch>
            <a:fillRect/>
          </a:stretch>
        </p:blipFill>
        <p:spPr>
          <a:xfrm>
            <a:off x="0" y="949487"/>
            <a:ext cx="9144000" cy="2162228"/>
          </a:xfrm>
          <a:prstGeom prst="rect">
            <a:avLst/>
          </a:prstGeom>
        </p:spPr>
      </p:pic>
      <p:pic>
        <p:nvPicPr>
          <p:cNvPr id="20" name="Picture 19">
            <a:extLst>
              <a:ext uri="{FF2B5EF4-FFF2-40B4-BE49-F238E27FC236}">
                <a16:creationId xmlns:a16="http://schemas.microsoft.com/office/drawing/2014/main" id="{32B33B5D-58C0-470D-B539-F39931C772BD}"/>
              </a:ext>
            </a:extLst>
          </p:cNvPr>
          <p:cNvPicPr>
            <a:picLocks noChangeAspect="1"/>
          </p:cNvPicPr>
          <p:nvPr/>
        </p:nvPicPr>
        <p:blipFill>
          <a:blip r:embed="rId4"/>
          <a:stretch>
            <a:fillRect/>
          </a:stretch>
        </p:blipFill>
        <p:spPr>
          <a:xfrm>
            <a:off x="0" y="3401234"/>
            <a:ext cx="9144000" cy="2288521"/>
          </a:xfrm>
          <a:prstGeom prst="rect">
            <a:avLst/>
          </a:prstGeom>
        </p:spPr>
      </p:pic>
    </p:spTree>
    <p:extLst>
      <p:ext uri="{BB962C8B-B14F-4D97-AF65-F5344CB8AC3E}">
        <p14:creationId xmlns:p14="http://schemas.microsoft.com/office/powerpoint/2010/main" val="85165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chemeClr val="bg2"/>
                </a:solidFill>
                <a:latin typeface="Arial" panose="020B0604020202020204" pitchFamily="34" charset="0"/>
                <a:cs typeface="Arial" panose="020B0604020202020204" pitchFamily="34" charset="0"/>
              </a:rPr>
              <a:t>CONSTRUCTION SEQUENCE</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72BE6-9D84-4214-86BE-7941023DBB36}" type="slidenum">
              <a:rPr kumimoji="0" lang="en-ZA" sz="1800" b="0" i="0" u="none" strike="noStrike" kern="1200" cap="none" spc="0" normalizeH="0" baseline="0" noProof="0" smtClean="0">
                <a:ln>
                  <a:noFill/>
                </a:ln>
                <a:solidFill>
                  <a:srgbClr val="0A2040"/>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ZA" sz="1800" b="0" i="0" u="none" strike="noStrike" kern="1200" cap="none" spc="0" normalizeH="0" baseline="0" noProof="0">
              <a:ln>
                <a:noFill/>
              </a:ln>
              <a:solidFill>
                <a:srgbClr val="0A2040"/>
              </a:solidFill>
              <a:effectLst/>
              <a:uLnTx/>
              <a:uFillTx/>
              <a:latin typeface="Open Sans"/>
              <a:ea typeface="+mn-ea"/>
              <a:cs typeface="+mn-cs"/>
            </a:endParaRPr>
          </a:p>
        </p:txBody>
      </p:sp>
      <p:sp>
        <p:nvSpPr>
          <p:cNvPr id="8" name="Content Placeholder 7">
            <a:extLst>
              <a:ext uri="{FF2B5EF4-FFF2-40B4-BE49-F238E27FC236}">
                <a16:creationId xmlns:a16="http://schemas.microsoft.com/office/drawing/2014/main" id="{6017FFDB-0CE1-4735-9174-03748FB939AF}"/>
              </a:ext>
            </a:extLst>
          </p:cNvPr>
          <p:cNvSpPr>
            <a:spLocks noGrp="1"/>
          </p:cNvSpPr>
          <p:nvPr>
            <p:ph idx="1"/>
          </p:nvPr>
        </p:nvSpPr>
        <p:spPr>
          <a:xfrm>
            <a:off x="179512" y="980727"/>
            <a:ext cx="8784976" cy="4936131"/>
          </a:xfrm>
        </p:spPr>
        <p:txBody>
          <a:bodyPr>
            <a:normAutofit/>
          </a:bodyPr>
          <a:lstStyle/>
          <a:p>
            <a:pPr defTabSz="836613"/>
            <a:endParaRPr lang="en-ZA"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defTabSz="836613"/>
            <a:endParaRPr lang="en-ZA" sz="1800" b="0" dirty="0">
              <a:solidFill>
                <a:schemeClr val="bg1"/>
              </a:solidFill>
              <a:latin typeface="Arial" panose="020B0604020202020204" pitchFamily="34" charset="0"/>
              <a:cs typeface="Times New Roman" panose="02020603050405020304" pitchFamily="18" charset="0"/>
            </a:endParaRPr>
          </a:p>
          <a:p>
            <a:pPr defTabSz="836613"/>
            <a:endParaRPr lang="en-ZA" b="0" dirty="0">
              <a:solidFill>
                <a:schemeClr val="bg1"/>
              </a:solidFill>
            </a:endParaRPr>
          </a:p>
        </p:txBody>
      </p:sp>
      <p:pic>
        <p:nvPicPr>
          <p:cNvPr id="13" name="Picture 12">
            <a:extLst>
              <a:ext uri="{FF2B5EF4-FFF2-40B4-BE49-F238E27FC236}">
                <a16:creationId xmlns:a16="http://schemas.microsoft.com/office/drawing/2014/main" id="{DF2E7C0A-275D-453C-818A-ACDF5B5335DC}"/>
              </a:ext>
            </a:extLst>
          </p:cNvPr>
          <p:cNvPicPr>
            <a:picLocks noChangeAspect="1"/>
          </p:cNvPicPr>
          <p:nvPr/>
        </p:nvPicPr>
        <p:blipFill>
          <a:blip r:embed="rId2"/>
          <a:stretch>
            <a:fillRect/>
          </a:stretch>
        </p:blipFill>
        <p:spPr>
          <a:xfrm>
            <a:off x="0" y="870338"/>
            <a:ext cx="9146232" cy="2847804"/>
          </a:xfrm>
          <a:prstGeom prst="rect">
            <a:avLst/>
          </a:prstGeom>
        </p:spPr>
      </p:pic>
      <p:pic>
        <p:nvPicPr>
          <p:cNvPr id="16" name="Picture 15">
            <a:extLst>
              <a:ext uri="{FF2B5EF4-FFF2-40B4-BE49-F238E27FC236}">
                <a16:creationId xmlns:a16="http://schemas.microsoft.com/office/drawing/2014/main" id="{464BB4CE-1A62-4116-A766-1C9C1C1BD1E1}"/>
              </a:ext>
            </a:extLst>
          </p:cNvPr>
          <p:cNvPicPr>
            <a:picLocks noChangeAspect="1"/>
          </p:cNvPicPr>
          <p:nvPr/>
        </p:nvPicPr>
        <p:blipFill>
          <a:blip r:embed="rId3"/>
          <a:stretch>
            <a:fillRect/>
          </a:stretch>
        </p:blipFill>
        <p:spPr>
          <a:xfrm>
            <a:off x="0" y="3808609"/>
            <a:ext cx="9144000" cy="2860751"/>
          </a:xfrm>
          <a:prstGeom prst="rect">
            <a:avLst/>
          </a:prstGeom>
        </p:spPr>
      </p:pic>
    </p:spTree>
    <p:extLst>
      <p:ext uri="{BB962C8B-B14F-4D97-AF65-F5344CB8AC3E}">
        <p14:creationId xmlns:p14="http://schemas.microsoft.com/office/powerpoint/2010/main" val="274810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56517-3055-47D2-B591-7DAA7D5DE7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201" y="277168"/>
            <a:ext cx="8029128" cy="630154"/>
          </a:xfrm>
          <a:prstGeom prst="rect">
            <a:avLst/>
          </a:prstGeom>
        </p:spPr>
      </p:pic>
      <p:sp>
        <p:nvSpPr>
          <p:cNvPr id="6" name="Rectangle 5">
            <a:extLst>
              <a:ext uri="{FF2B5EF4-FFF2-40B4-BE49-F238E27FC236}">
                <a16:creationId xmlns:a16="http://schemas.microsoft.com/office/drawing/2014/main" id="{FE754D04-AF64-4F8A-83C2-41CDB9082411}"/>
              </a:ext>
            </a:extLst>
          </p:cNvPr>
          <p:cNvSpPr/>
          <p:nvPr/>
        </p:nvSpPr>
        <p:spPr>
          <a:xfrm>
            <a:off x="423837" y="1450720"/>
            <a:ext cx="8606118" cy="35702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TENDER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800" dirty="0">
                <a:effectLst/>
                <a:latin typeface="Arial" panose="020B0604020202020204" pitchFamily="34" charset="0"/>
                <a:ea typeface="Times New Roman" panose="02020603050405020304" pitchFamily="18" charset="0"/>
              </a:rPr>
              <a:t>Tender documents are available from </a:t>
            </a:r>
            <a:r>
              <a:rPr lang="en-ZA" sz="1800" b="1" dirty="0">
                <a:solidFill>
                  <a:srgbClr val="FF0000"/>
                </a:solidFill>
                <a:effectLst/>
                <a:latin typeface="Arial" panose="020B0604020202020204" pitchFamily="34" charset="0"/>
                <a:ea typeface="Times New Roman" panose="02020603050405020304" pitchFamily="18" charset="0"/>
              </a:rPr>
              <a:t> 23 May 2023</a:t>
            </a:r>
            <a:r>
              <a:rPr lang="en-ZA" sz="1800" dirty="0">
                <a:solidFill>
                  <a:srgbClr val="FF0000"/>
                </a:solidFill>
                <a:effectLst/>
                <a:latin typeface="Arial" panose="020B0604020202020204" pitchFamily="34" charset="0"/>
                <a:ea typeface="Times New Roman" panose="02020603050405020304" pitchFamily="18" charset="0"/>
              </a:rPr>
              <a:t> </a:t>
            </a:r>
            <a:r>
              <a:rPr lang="en-ZA" sz="1800" dirty="0">
                <a:effectLst/>
                <a:latin typeface="Arial" panose="020B0604020202020204" pitchFamily="34" charset="0"/>
                <a:ea typeface="Times New Roman" panose="02020603050405020304" pitchFamily="18" charset="0"/>
              </a:rPr>
              <a:t>at no cost in electronic format downloadable from the SANRAL’s website by following the link </a:t>
            </a:r>
            <a:r>
              <a:rPr lang="en-ZA"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https://www.nra.co.za/sanral-tenders/status?region_id=national</a:t>
            </a:r>
            <a:endParaRPr lang="en-ZA"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700" u="sng" dirty="0">
              <a:solidFill>
                <a:srgbClr val="0000FF"/>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Tenderers must have access to Microsoft © Office 2013 and Acrobat Adobe © 9.0 or similar compatible software.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Tenderers must submit, via email, the duly completed Form A1.1 Certificate of Intention to Submit a Tender prior to </a:t>
            </a:r>
            <a:r>
              <a:rPr kumimoji="0" lang="en-US" sz="17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Friday, 2 June 2023</a:t>
            </a: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Failure to submit this certificate would result in the tenderer not receiving addenda or additional issued information and may result in the tenderer being non-responsive.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83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C60B4-0BFB-B0CC-4621-1AFFAA66C655}"/>
              </a:ext>
            </a:extLst>
          </p:cNvPr>
          <p:cNvSpPr/>
          <p:nvPr/>
        </p:nvSpPr>
        <p:spPr>
          <a:xfrm>
            <a:off x="827584" y="2636912"/>
            <a:ext cx="8064698" cy="2062103"/>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0000"/>
                </a:solidFill>
                <a:effectLst/>
                <a:uLnTx/>
                <a:uFillTx/>
                <a:latin typeface="Calibri" panose="020F0502020204030204"/>
                <a:ea typeface="+mn-ea"/>
                <a:cs typeface="+mn-cs"/>
              </a:rPr>
              <a:t>All  Queries related to this tender are to be addressed only to the SANRAL Procurement Officer: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0000"/>
              </a:solidFill>
              <a:effectLst/>
              <a:uLnTx/>
              <a:uFillTx/>
              <a:latin typeface="Calibri" panose="020F0502020204030204"/>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a:ea typeface="+mn-ea"/>
                <a:cs typeface="+mn-cs"/>
              </a:rPr>
              <a:t>E-Mail: ProcurementSR4@sanral.co.za</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0" cap="all"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603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BBCC-4CC0-492A-8C59-386969C62B47}"/>
              </a:ext>
            </a:extLst>
          </p:cNvPr>
          <p:cNvSpPr>
            <a:spLocks noGrp="1"/>
          </p:cNvSpPr>
          <p:nvPr>
            <p:ph type="title" idx="4294967295"/>
          </p:nvPr>
        </p:nvSpPr>
        <p:spPr>
          <a:xfrm>
            <a:off x="3203848" y="3044031"/>
            <a:ext cx="3671887" cy="1130300"/>
          </a:xfrm>
          <a:prstGeom prst="rect">
            <a:avLst/>
          </a:prstGeom>
        </p:spPr>
        <p:txBody>
          <a:bodyPr>
            <a:normAutofit/>
          </a:bodyPr>
          <a:lstStyle/>
          <a:p>
            <a:r>
              <a:rPr lang="en-ZA" sz="4400" b="1" dirty="0">
                <a:solidFill>
                  <a:schemeClr val="bg1"/>
                </a:solidFill>
              </a:rPr>
              <a:t>THANK YOU</a:t>
            </a:r>
          </a:p>
        </p:txBody>
      </p:sp>
      <p:sp>
        <p:nvSpPr>
          <p:cNvPr id="3" name="Content Placeholder 2">
            <a:extLst>
              <a:ext uri="{FF2B5EF4-FFF2-40B4-BE49-F238E27FC236}">
                <a16:creationId xmlns:a16="http://schemas.microsoft.com/office/drawing/2014/main" id="{2A468A06-0E6F-4C3D-A9B6-66508D23D190}"/>
              </a:ext>
            </a:extLst>
          </p:cNvPr>
          <p:cNvSpPr>
            <a:spLocks noGrp="1"/>
          </p:cNvSpPr>
          <p:nvPr>
            <p:ph idx="4294967295"/>
          </p:nvPr>
        </p:nvSpPr>
        <p:spPr>
          <a:xfrm>
            <a:off x="0" y="1125538"/>
            <a:ext cx="8208963" cy="4967287"/>
          </a:xfrm>
          <a:prstGeom prst="rect">
            <a:avLst/>
          </a:prstGeom>
        </p:spPr>
        <p:txBody>
          <a:bodyPr>
            <a:normAutofit/>
          </a:bodyPr>
          <a:lstStyle/>
          <a:p>
            <a:pPr lvl="0"/>
            <a:endParaRPr lang="en-ZA" sz="1800" dirty="0">
              <a:latin typeface="Arial" panose="020B0604020202020204" pitchFamily="34" charset="0"/>
              <a:cs typeface="Times New Roman" panose="02020603050405020304" pitchFamily="18" charset="0"/>
            </a:endParaRPr>
          </a:p>
          <a:p>
            <a:endParaRPr lang="en-ZA" dirty="0">
              <a:solidFill>
                <a:schemeClr val="bg1"/>
              </a:solidFill>
            </a:endParaRPr>
          </a:p>
        </p:txBody>
      </p:sp>
    </p:spTree>
    <p:extLst>
      <p:ext uri="{BB962C8B-B14F-4D97-AF65-F5344CB8AC3E}">
        <p14:creationId xmlns:p14="http://schemas.microsoft.com/office/powerpoint/2010/main" val="320545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84157-3292-4444-3099-B5BA325724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33" y="440032"/>
            <a:ext cx="8029128" cy="634039"/>
          </a:xfrm>
          <a:prstGeom prst="rect">
            <a:avLst/>
          </a:prstGeom>
        </p:spPr>
      </p:pic>
      <p:sp>
        <p:nvSpPr>
          <p:cNvPr id="2" name="Title 1">
            <a:extLst>
              <a:ext uri="{FF2B5EF4-FFF2-40B4-BE49-F238E27FC236}">
                <a16:creationId xmlns:a16="http://schemas.microsoft.com/office/drawing/2014/main" id="{06DD31CE-F0ED-B617-957B-CF0DEA0F6EC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A09EAF7-7B5E-4C96-8BB3-12A9717C2F3A}"/>
              </a:ext>
            </a:extLst>
          </p:cNvPr>
          <p:cNvSpPr>
            <a:spLocks noGrp="1"/>
          </p:cNvSpPr>
          <p:nvPr>
            <p:ph idx="1"/>
          </p:nvPr>
        </p:nvSpPr>
        <p:spPr/>
        <p:txBody>
          <a:bodyPr/>
          <a:lstStyle/>
          <a:p>
            <a:pPr marL="0" indent="0">
              <a:buNone/>
            </a:pPr>
            <a:endParaRPr lang="en-US" dirty="0"/>
          </a:p>
        </p:txBody>
      </p:sp>
      <p:sp>
        <p:nvSpPr>
          <p:cNvPr id="5" name="TextBox 4">
            <a:extLst>
              <a:ext uri="{FF2B5EF4-FFF2-40B4-BE49-F238E27FC236}">
                <a16:creationId xmlns:a16="http://schemas.microsoft.com/office/drawing/2014/main" id="{30F0E1CF-743D-0F9D-3B0A-4556F09DABDD}"/>
              </a:ext>
            </a:extLst>
          </p:cNvPr>
          <p:cNvSpPr txBox="1"/>
          <p:nvPr/>
        </p:nvSpPr>
        <p:spPr>
          <a:xfrm>
            <a:off x="395536" y="1412776"/>
            <a:ext cx="8680862" cy="2613023"/>
          </a:xfrm>
          <a:prstGeom prst="rect">
            <a:avLst/>
          </a:prstGeom>
          <a:noFill/>
        </p:spPr>
        <p:txBody>
          <a:bodyPr wrap="square">
            <a:spAutoFit/>
          </a:bodyPr>
          <a:lstStyle/>
          <a:p>
            <a:pPr algn="just">
              <a:lnSpc>
                <a:spcPct val="115000"/>
              </a:lnSpc>
            </a:pPr>
            <a:r>
              <a:rPr lang="en-ZA" dirty="0">
                <a:solidFill>
                  <a:prstClr val="black"/>
                </a:solidFill>
                <a:latin typeface="Arial" panose="020B0604020202020204" pitchFamily="34" charset="0"/>
                <a:cs typeface="Times New Roman" panose="02020603050405020304" pitchFamily="18" charset="0"/>
              </a:rPr>
              <a:t> </a:t>
            </a:r>
          </a:p>
          <a:p>
            <a:pPr algn="just">
              <a:lnSpc>
                <a:spcPct val="115000"/>
              </a:lnSpc>
            </a:pPr>
            <a:r>
              <a:rPr lang="en-ZA" dirty="0">
                <a:solidFill>
                  <a:prstClr val="black"/>
                </a:solidFill>
                <a:latin typeface="Arial" panose="020B0604020202020204" pitchFamily="34" charset="0"/>
                <a:cs typeface="Times New Roman" panose="02020603050405020304" pitchFamily="18" charset="0"/>
              </a:rPr>
              <a:t>A tenderer’s clarification briefing presentation (this one) is available to be downloaded from the SANRAL website by the following link </a:t>
            </a:r>
            <a:r>
              <a:rPr lang="en-ZA" dirty="0">
                <a:solidFill>
                  <a:prstClr val="black"/>
                </a:solidFill>
                <a:latin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https://www.nra.co.za/sanral-tenders/status?region_id=national</a:t>
            </a:r>
            <a:r>
              <a:rPr lang="en-ZA" dirty="0">
                <a:solidFill>
                  <a:prstClr val="black"/>
                </a:solidFill>
                <a:latin typeface="Arial" panose="020B0604020202020204" pitchFamily="34" charset="0"/>
                <a:cs typeface="Times New Roman" panose="02020603050405020304" pitchFamily="18" charset="0"/>
              </a:rPr>
              <a:t>.</a:t>
            </a:r>
          </a:p>
          <a:p>
            <a:pPr marL="0" marR="180340" lvl="0" indent="0" algn="just"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18034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p>
          <a:p>
            <a:pPr algn="just"/>
            <a:endParaRPr lang="en-ZA"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17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AE18A7-AE3E-4DC3-887D-A847F9C3592E}"/>
              </a:ext>
            </a:extLst>
          </p:cNvPr>
          <p:cNvSpPr/>
          <p:nvPr/>
        </p:nvSpPr>
        <p:spPr>
          <a:xfrm>
            <a:off x="356260" y="1071335"/>
            <a:ext cx="8045756" cy="4299831"/>
          </a:xfrm>
          <a:prstGeom prst="rect">
            <a:avLst/>
          </a:prstGeom>
        </p:spPr>
        <p:txBody>
          <a:bodyPr wrap="square">
            <a:spAutoFit/>
          </a:bodyPr>
          <a:lstStyle/>
          <a:p>
            <a:pPr marL="0" marR="180340" lvl="0" indent="0" algn="just" defTabSz="914400" rtl="0" eaLnBrk="1" fontAlgn="auto" latinLnBrk="0" hangingPunct="1">
              <a:lnSpc>
                <a:spcPct val="150000"/>
              </a:lnSpc>
              <a:spcBef>
                <a:spcPts val="0"/>
              </a:spcBef>
              <a:spcAft>
                <a:spcPts val="0"/>
              </a:spcAft>
              <a:buClrTx/>
              <a:buSzTx/>
              <a:buFontTx/>
              <a:buNone/>
              <a:tabLst>
                <a:tab pos="457200" algn="l"/>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COMPLETION AND DELIVERY OF TENDERS</a:t>
            </a:r>
          </a:p>
          <a:p>
            <a:pPr marL="0" marR="180340" lvl="0" indent="0" algn="just" defTabSz="914400" rtl="0" eaLnBrk="1" fontAlgn="auto" latinLnBrk="0" hangingPunct="1">
              <a:lnSpc>
                <a:spcPct val="150000"/>
              </a:lnSpc>
              <a:spcBef>
                <a:spcPts val="0"/>
              </a:spcBef>
              <a:spcAft>
                <a:spcPts val="0"/>
              </a:spcAft>
              <a:buClrTx/>
              <a:buSzTx/>
              <a:buFontTx/>
              <a:buNone/>
              <a:tabLst>
                <a:tab pos="4572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r>
              <a:rPr kumimoji="0" lang="en-ZA" sz="1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The closing time for receipt of tenders is </a:t>
            </a:r>
            <a:r>
              <a:rPr lang="en-GB" sz="1600" b="1" i="0" u="none" strike="noStrike" baseline="0" dirty="0">
                <a:solidFill>
                  <a:srgbClr val="FF0000"/>
                </a:solidFill>
                <a:latin typeface="Arial" panose="020B0604020202020204" pitchFamily="34" charset="0"/>
              </a:rPr>
              <a:t>11:00 on </a:t>
            </a:r>
            <a:r>
              <a:rPr lang="en-GB" sz="1600" b="1" i="0" u="sng" strike="noStrike" baseline="0" dirty="0">
                <a:solidFill>
                  <a:srgbClr val="FF0000"/>
                </a:solidFill>
                <a:latin typeface="Arial" panose="020B0604020202020204" pitchFamily="34" charset="0"/>
              </a:rPr>
              <a:t>Friday</a:t>
            </a:r>
            <a:r>
              <a:rPr lang="en-GB" sz="1600" b="1" i="0" u="none" strike="noStrike" baseline="0" dirty="0">
                <a:solidFill>
                  <a:srgbClr val="FF0000"/>
                </a:solidFill>
                <a:latin typeface="Arial" panose="020B0604020202020204" pitchFamily="34" charset="0"/>
              </a:rPr>
              <a:t>, 30 June</a:t>
            </a:r>
            <a:r>
              <a:rPr lang="en-GB" sz="1600" b="1" dirty="0">
                <a:solidFill>
                  <a:srgbClr val="FF0000"/>
                </a:solidFill>
                <a:latin typeface="Arial" panose="020B0604020202020204" pitchFamily="34" charset="0"/>
              </a:rPr>
              <a:t> </a:t>
            </a:r>
            <a:r>
              <a:rPr lang="en-GB" sz="1600" b="1" i="0" u="none" strike="noStrike" baseline="0" dirty="0">
                <a:solidFill>
                  <a:srgbClr val="FF0000"/>
                </a:solidFill>
                <a:latin typeface="Arial" panose="020B0604020202020204" pitchFamily="34" charset="0"/>
              </a:rPr>
              <a:t>2023</a:t>
            </a:r>
            <a:r>
              <a:rPr kumimoji="0" lang="en-ZA"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endParaRPr kumimoji="0" lang="en-ZA" sz="1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Closing venue: Southern Region Offices, 20 Shoreward Drive, Bay West Gqeberha, 6025</a:t>
            </a: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Telegraphic, telephonic, telex, e-mail, facsimile and late tenders will not be accepted. </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Tenders may only be submitted in the format as stated in the Tender Data.</a:t>
            </a:r>
          </a:p>
          <a:p>
            <a:pPr marL="0" marR="180340" lvl="0" indent="0" algn="just" defTabSz="914400" rtl="0" eaLnBrk="1" fontAlgn="auto" latinLnBrk="0" hangingPunct="1">
              <a:lnSpc>
                <a:spcPct val="100000"/>
              </a:lnSpc>
              <a:spcBef>
                <a:spcPts val="0"/>
              </a:spcBef>
              <a:spcAft>
                <a:spcPts val="0"/>
              </a:spcAft>
              <a:buClrTx/>
              <a:buSzTx/>
              <a:buFontTx/>
              <a:buNone/>
              <a:tabLst>
                <a:tab pos="4572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18034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Queries relating to issues arising from these documents may be addressed to: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180340" lvl="0" indent="0" algn="just" defTabSz="914400" rtl="0" eaLnBrk="1" fontAlgn="auto" latinLnBrk="0" hangingPunct="1">
              <a:lnSpc>
                <a:spcPct val="100000"/>
              </a:lnSpc>
              <a:spcBef>
                <a:spcPts val="600"/>
              </a:spcBef>
              <a:spcAft>
                <a:spcPts val="0"/>
              </a:spcAft>
              <a:buClrTx/>
              <a:buSzTx/>
              <a:buFontTx/>
              <a:buNone/>
              <a:tabLst>
                <a:tab pos="571500" algn="l"/>
                <a:tab pos="10287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e-mail:	 </a:t>
            </a:r>
            <a:r>
              <a:rPr kumimoji="0" lang="en-ZA" sz="1600" b="0"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ProcurementSR4@sanral.co.za</a:t>
            </a:r>
            <a:r>
              <a:rPr kumimoji="0" lang="en-ZA" sz="1600" b="0"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180340" lvl="0" indent="0" algn="just" defTabSz="914400" rtl="0" eaLnBrk="1" fontAlgn="auto" latinLnBrk="0" hangingPunct="1">
              <a:lnSpc>
                <a:spcPct val="150000"/>
              </a:lnSpc>
              <a:spcBef>
                <a:spcPts val="600"/>
              </a:spcBef>
              <a:spcAft>
                <a:spcPts val="0"/>
              </a:spcAft>
              <a:buClrTx/>
              <a:buSzTx/>
              <a:buFontTx/>
              <a:buNone/>
              <a:tabLst>
                <a:tab pos="571500" algn="l"/>
                <a:tab pos="1028700" algn="l"/>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Please quote the project number in the subject line.*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22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C5CE0A-12EC-6A41-A481-32B614DA374A}"/>
              </a:ext>
            </a:extLst>
          </p:cNvPr>
          <p:cNvSpPr txBox="1"/>
          <p:nvPr/>
        </p:nvSpPr>
        <p:spPr>
          <a:xfrm>
            <a:off x="1339913" y="2927098"/>
            <a:ext cx="665429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Exo 2" panose="00000800000000000000" pitchFamily="50" charset="0"/>
                <a:ea typeface="+mn-ea"/>
                <a:cs typeface="+mn-cs"/>
              </a:rPr>
              <a:t>2. COMPOSITION OF THE TENDER DOCUMENT </a:t>
            </a:r>
          </a:p>
        </p:txBody>
      </p:sp>
    </p:spTree>
    <p:extLst>
      <p:ext uri="{BB962C8B-B14F-4D97-AF65-F5344CB8AC3E}">
        <p14:creationId xmlns:p14="http://schemas.microsoft.com/office/powerpoint/2010/main" val="288113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3C5C37-2C44-4942-8A4B-181F2C710850}"/>
              </a:ext>
            </a:extLst>
          </p:cNvPr>
          <p:cNvSpPr/>
          <p:nvPr/>
        </p:nvSpPr>
        <p:spPr>
          <a:xfrm>
            <a:off x="1901686" y="270734"/>
            <a:ext cx="614238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COMPOSITION OF TENDER DOCUMENT</a:t>
            </a:r>
          </a:p>
        </p:txBody>
      </p:sp>
      <p:graphicFrame>
        <p:nvGraphicFramePr>
          <p:cNvPr id="4" name="Table 3">
            <a:extLst>
              <a:ext uri="{FF2B5EF4-FFF2-40B4-BE49-F238E27FC236}">
                <a16:creationId xmlns:a16="http://schemas.microsoft.com/office/drawing/2014/main" id="{108A6EE3-EE6C-4B5A-824B-C49FAB2DF389}"/>
              </a:ext>
            </a:extLst>
          </p:cNvPr>
          <p:cNvGraphicFramePr>
            <a:graphicFrameLocks noGrp="1"/>
          </p:cNvGraphicFramePr>
          <p:nvPr/>
        </p:nvGraphicFramePr>
        <p:xfrm>
          <a:off x="783771" y="918051"/>
          <a:ext cx="7956469" cy="4414827"/>
        </p:xfrm>
        <a:graphic>
          <a:graphicData uri="http://schemas.openxmlformats.org/drawingml/2006/table">
            <a:tbl>
              <a:tblPr firstRow="1" bandRow="1">
                <a:tableStyleId>{21E4AEA4-8DFA-4A89-87EB-49C32662AFE0}</a:tableStyleId>
              </a:tblPr>
              <a:tblGrid>
                <a:gridCol w="1294998">
                  <a:extLst>
                    <a:ext uri="{9D8B030D-6E8A-4147-A177-3AD203B41FA5}">
                      <a16:colId xmlns:a16="http://schemas.microsoft.com/office/drawing/2014/main" val="456456312"/>
                    </a:ext>
                  </a:extLst>
                </a:gridCol>
                <a:gridCol w="1108518">
                  <a:extLst>
                    <a:ext uri="{9D8B030D-6E8A-4147-A177-3AD203B41FA5}">
                      <a16:colId xmlns:a16="http://schemas.microsoft.com/office/drawing/2014/main" val="361569588"/>
                    </a:ext>
                  </a:extLst>
                </a:gridCol>
                <a:gridCol w="1305358">
                  <a:extLst>
                    <a:ext uri="{9D8B030D-6E8A-4147-A177-3AD203B41FA5}">
                      <a16:colId xmlns:a16="http://schemas.microsoft.com/office/drawing/2014/main" val="2287263294"/>
                    </a:ext>
                  </a:extLst>
                </a:gridCol>
                <a:gridCol w="1170678">
                  <a:extLst>
                    <a:ext uri="{9D8B030D-6E8A-4147-A177-3AD203B41FA5}">
                      <a16:colId xmlns:a16="http://schemas.microsoft.com/office/drawing/2014/main" val="1591236377"/>
                    </a:ext>
                  </a:extLst>
                </a:gridCol>
                <a:gridCol w="1046359">
                  <a:extLst>
                    <a:ext uri="{9D8B030D-6E8A-4147-A177-3AD203B41FA5}">
                      <a16:colId xmlns:a16="http://schemas.microsoft.com/office/drawing/2014/main" val="4163913395"/>
                    </a:ext>
                  </a:extLst>
                </a:gridCol>
                <a:gridCol w="1015279">
                  <a:extLst>
                    <a:ext uri="{9D8B030D-6E8A-4147-A177-3AD203B41FA5}">
                      <a16:colId xmlns:a16="http://schemas.microsoft.com/office/drawing/2014/main" val="1186969056"/>
                    </a:ext>
                  </a:extLst>
                </a:gridCol>
                <a:gridCol w="1015279">
                  <a:extLst>
                    <a:ext uri="{9D8B030D-6E8A-4147-A177-3AD203B41FA5}">
                      <a16:colId xmlns:a16="http://schemas.microsoft.com/office/drawing/2014/main" val="3003388888"/>
                    </a:ext>
                  </a:extLst>
                </a:gridCol>
              </a:tblGrid>
              <a:tr h="1312913">
                <a:tc>
                  <a:txBody>
                    <a:bodyPr/>
                    <a:lstStyle/>
                    <a:p>
                      <a:pPr algn="ctr"/>
                      <a:r>
                        <a:rPr lang="en-US" sz="1100" b="0" dirty="0">
                          <a:solidFill>
                            <a:schemeClr val="tx1"/>
                          </a:solidFill>
                        </a:rPr>
                        <a:t>T1 </a:t>
                      </a:r>
                    </a:p>
                    <a:p>
                      <a:pPr algn="ctr"/>
                      <a:r>
                        <a:rPr lang="en-US" sz="1100" b="0" dirty="0">
                          <a:solidFill>
                            <a:schemeClr val="tx1"/>
                          </a:solidFill>
                        </a:rPr>
                        <a:t>TENDERING PROCEDUREDS</a:t>
                      </a:r>
                      <a:endParaRPr lang="en-US" sz="1100" b="0" dirty="0">
                        <a:solidFill>
                          <a:schemeClr val="tx1"/>
                        </a:solidFill>
                        <a:latin typeface="Arial" panose="020B0604020202020204" pitchFamily="34" charset="0"/>
                        <a:cs typeface="Arial" panose="020B0604020202020204" pitchFamily="34" charset="0"/>
                      </a:endParaRPr>
                    </a:p>
                  </a:txBody>
                  <a:tcPr vert="vert270" anchor="ctr"/>
                </a:tc>
                <a:tc>
                  <a:txBody>
                    <a:bodyPr/>
                    <a:lstStyle/>
                    <a:p>
                      <a:pPr algn="ctr"/>
                      <a:r>
                        <a:rPr lang="en-US" sz="1100" b="0" dirty="0">
                          <a:solidFill>
                            <a:schemeClr val="tx1"/>
                          </a:solidFill>
                        </a:rPr>
                        <a:t>T2  RETURNABLE SCHEDULE</a:t>
                      </a:r>
                      <a:endParaRPr lang="en-US" sz="1100" b="0" dirty="0">
                        <a:solidFill>
                          <a:schemeClr val="tx1"/>
                        </a:solidFill>
                        <a:latin typeface="Arial" panose="020B0604020202020204" pitchFamily="34" charset="0"/>
                        <a:cs typeface="Arial" panose="020B0604020202020204" pitchFamily="34" charset="0"/>
                      </a:endParaRPr>
                    </a:p>
                  </a:txBody>
                  <a:tcPr vert="vert270" anchor="ctr"/>
                </a:tc>
                <a:tc>
                  <a:txBody>
                    <a:bodyPr/>
                    <a:lstStyle/>
                    <a:p>
                      <a:pPr algn="ctr"/>
                      <a:r>
                        <a:rPr lang="en-US" sz="1100" b="0" dirty="0">
                          <a:solidFill>
                            <a:schemeClr val="tx1"/>
                          </a:solidFill>
                        </a:rPr>
                        <a:t>C1</a:t>
                      </a:r>
                    </a:p>
                    <a:p>
                      <a:pPr algn="ctr"/>
                      <a:r>
                        <a:rPr lang="en-US" sz="1100" b="0" dirty="0">
                          <a:solidFill>
                            <a:schemeClr val="tx1"/>
                          </a:solidFill>
                        </a:rPr>
                        <a:t> AGREEMENTS &amp; CONRACTS DATA </a:t>
                      </a:r>
                      <a:endParaRPr lang="en-US" sz="1100" b="0" dirty="0">
                        <a:solidFill>
                          <a:schemeClr val="tx1"/>
                        </a:solidFill>
                        <a:latin typeface="Arial" panose="020B0604020202020204" pitchFamily="34" charset="0"/>
                        <a:cs typeface="Arial" panose="020B0604020202020204" pitchFamily="34" charset="0"/>
                      </a:endParaRPr>
                    </a:p>
                  </a:txBody>
                  <a:tcPr vert="vert270" anchor="ctr"/>
                </a:tc>
                <a:tc>
                  <a:txBody>
                    <a:bodyPr/>
                    <a:lstStyle/>
                    <a:p>
                      <a:pPr algn="ctr"/>
                      <a:r>
                        <a:rPr lang="en-US" sz="1100" b="0" dirty="0">
                          <a:solidFill>
                            <a:schemeClr val="tx1"/>
                          </a:solidFill>
                        </a:rPr>
                        <a:t>C2 </a:t>
                      </a:r>
                    </a:p>
                    <a:p>
                      <a:pPr algn="ctr"/>
                      <a:r>
                        <a:rPr lang="en-US" sz="1100" b="0" dirty="0">
                          <a:solidFill>
                            <a:schemeClr val="tx1"/>
                          </a:solidFill>
                        </a:rPr>
                        <a:t>PRICING DATA</a:t>
                      </a:r>
                      <a:endParaRPr lang="en-US" sz="1100" b="0" dirty="0">
                        <a:solidFill>
                          <a:schemeClr val="tx1"/>
                        </a:solidFill>
                        <a:latin typeface="Arial" panose="020B0604020202020204" pitchFamily="34" charset="0"/>
                        <a:cs typeface="Arial" panose="020B0604020202020204" pitchFamily="34" charset="0"/>
                      </a:endParaRPr>
                    </a:p>
                  </a:txBody>
                  <a:tcPr vert="vert270" anchor="ctr"/>
                </a:tc>
                <a:tc>
                  <a:txBody>
                    <a:bodyPr/>
                    <a:lstStyle/>
                    <a:p>
                      <a:pPr algn="ctr"/>
                      <a:r>
                        <a:rPr lang="en-US" sz="1100" b="0" dirty="0">
                          <a:solidFill>
                            <a:schemeClr val="tx1"/>
                          </a:solidFill>
                        </a:rPr>
                        <a:t>C3 </a:t>
                      </a:r>
                    </a:p>
                    <a:p>
                      <a:pPr algn="ctr"/>
                      <a:r>
                        <a:rPr lang="en-US" sz="1100" b="0" dirty="0">
                          <a:solidFill>
                            <a:schemeClr val="tx1"/>
                          </a:solidFill>
                        </a:rPr>
                        <a:t>SCOPE OF WORK</a:t>
                      </a:r>
                      <a:endParaRPr lang="en-US" sz="1100" b="0" dirty="0">
                        <a:solidFill>
                          <a:schemeClr val="tx1"/>
                        </a:solidFill>
                        <a:latin typeface="Arial" panose="020B0604020202020204" pitchFamily="34" charset="0"/>
                        <a:cs typeface="Arial" panose="020B0604020202020204" pitchFamily="34" charset="0"/>
                      </a:endParaRPr>
                    </a:p>
                  </a:txBody>
                  <a:tcPr vert="vert270" anchor="ctr"/>
                </a:tc>
                <a:tc>
                  <a:txBody>
                    <a:bodyPr/>
                    <a:lstStyle/>
                    <a:p>
                      <a:pPr algn="ctr"/>
                      <a:r>
                        <a:rPr lang="en-US" sz="1100" b="0" dirty="0">
                          <a:solidFill>
                            <a:schemeClr val="tx1"/>
                          </a:solidFill>
                        </a:rPr>
                        <a:t>C4 </a:t>
                      </a:r>
                    </a:p>
                    <a:p>
                      <a:pPr algn="ctr"/>
                      <a:r>
                        <a:rPr lang="en-US" sz="1100" b="0" dirty="0">
                          <a:solidFill>
                            <a:schemeClr val="tx1"/>
                          </a:solidFill>
                        </a:rPr>
                        <a:t>PROJECT INFORMATION</a:t>
                      </a:r>
                      <a:endParaRPr lang="en-US" sz="1100" b="0" dirty="0">
                        <a:solidFill>
                          <a:schemeClr val="tx1"/>
                        </a:solidFill>
                        <a:latin typeface="Arial" panose="020B0604020202020204" pitchFamily="34" charset="0"/>
                        <a:cs typeface="Arial" panose="020B0604020202020204" pitchFamily="34" charset="0"/>
                      </a:endParaRPr>
                    </a:p>
                  </a:txBody>
                  <a:tcPr vert="vert270" anchor="ctr"/>
                </a:tc>
                <a:tc>
                  <a:txBody>
                    <a:bodyPr/>
                    <a:lstStyle/>
                    <a:p>
                      <a:pPr algn="ctr"/>
                      <a:r>
                        <a:rPr lang="en-US" sz="1100" dirty="0"/>
                        <a:t>C5: Annexures</a:t>
                      </a:r>
                      <a:endParaRPr lang="en-US" sz="1100" b="0" dirty="0">
                        <a:solidFill>
                          <a:schemeClr val="tx1"/>
                        </a:solidFill>
                        <a:latin typeface="Arial" panose="020B0604020202020204" pitchFamily="34" charset="0"/>
                        <a:cs typeface="Arial" panose="020B0604020202020204" pitchFamily="34" charset="0"/>
                      </a:endParaRPr>
                    </a:p>
                  </a:txBody>
                  <a:tcPr vert="vert270" anchor="ctr"/>
                </a:tc>
                <a:extLst>
                  <a:ext uri="{0D108BD9-81ED-4DB2-BD59-A6C34878D82A}">
                    <a16:rowId xmlns:a16="http://schemas.microsoft.com/office/drawing/2014/main" val="175132630"/>
                  </a:ext>
                </a:extLst>
              </a:tr>
              <a:tr h="1537165">
                <a:tc>
                  <a:txBody>
                    <a:bodyPr/>
                    <a:lstStyle/>
                    <a:p>
                      <a:pPr algn="just"/>
                      <a:r>
                        <a:rPr lang="en-US" sz="1200" dirty="0">
                          <a:solidFill>
                            <a:srgbClr val="FF0000"/>
                          </a:solidFill>
                        </a:rPr>
                        <a:t>T.1.1 </a:t>
                      </a:r>
                    </a:p>
                    <a:p>
                      <a:pPr algn="just"/>
                      <a:r>
                        <a:rPr lang="en-US" sz="1200" dirty="0">
                          <a:solidFill>
                            <a:srgbClr val="FF0000"/>
                          </a:solidFill>
                        </a:rPr>
                        <a:t>Tender Notice &amp; Invitation to Tender </a:t>
                      </a:r>
                      <a:r>
                        <a:rPr lang="en-ZA" sz="1100" b="0" u="none" strike="noStrike" kern="1200" baseline="0" dirty="0">
                          <a:solidFill>
                            <a:srgbClr val="FF0000"/>
                          </a:solidFill>
                        </a:rPr>
                        <a:t>(incorporating SBD1) </a:t>
                      </a:r>
                      <a:endParaRPr lang="en-US" sz="1100" b="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1200" dirty="0">
                          <a:solidFill>
                            <a:srgbClr val="FF0000"/>
                          </a:solidFill>
                        </a:rPr>
                        <a:t>T2.1 </a:t>
                      </a:r>
                    </a:p>
                    <a:p>
                      <a:pPr algn="l"/>
                      <a:r>
                        <a:rPr lang="en-US" sz="1200" dirty="0">
                          <a:solidFill>
                            <a:srgbClr val="FF0000"/>
                          </a:solidFill>
                        </a:rPr>
                        <a:t>List of Returnable Schedules </a:t>
                      </a:r>
                      <a:endParaRPr lang="en-US" sz="12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1200" dirty="0"/>
                        <a:t>C1.1                Form of Offer and Acceptance</a:t>
                      </a:r>
                      <a:endParaRPr lang="en-US" sz="1200" dirty="0">
                        <a:latin typeface="Arial" panose="020B0604020202020204" pitchFamily="34" charset="0"/>
                        <a:cs typeface="Arial" panose="020B0604020202020204" pitchFamily="34" charset="0"/>
                      </a:endParaRPr>
                    </a:p>
                  </a:txBody>
                  <a:tcPr/>
                </a:tc>
                <a:tc>
                  <a:txBody>
                    <a:bodyPr/>
                    <a:lstStyle/>
                    <a:p>
                      <a:pPr algn="just"/>
                      <a:r>
                        <a:rPr lang="en-US" sz="1200" dirty="0"/>
                        <a:t>C2.1     Pricing Instructions (assumptions)</a:t>
                      </a:r>
                    </a:p>
                    <a:p>
                      <a:pPr algn="just"/>
                      <a:endParaRPr lang="en-US" sz="120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C3 Scope of Work</a:t>
                      </a:r>
                      <a:endParaRPr lang="en-US" sz="1200" dirty="0">
                        <a:latin typeface="Arial" panose="020B0604020202020204" pitchFamily="34" charset="0"/>
                        <a:cs typeface="Arial" panose="020B0604020202020204" pitchFamily="34" charset="0"/>
                      </a:endParaRPr>
                    </a:p>
                  </a:txBody>
                  <a:tcPr/>
                </a:tc>
                <a:tc>
                  <a:txBody>
                    <a:bodyPr/>
                    <a:lstStyle/>
                    <a:p>
                      <a:pPr algn="l"/>
                      <a:r>
                        <a:rPr lang="en-US" sz="1200" dirty="0"/>
                        <a:t>C4 Project Information</a:t>
                      </a:r>
                      <a:endParaRPr lang="en-US" sz="1200" dirty="0">
                        <a:latin typeface="Arial" panose="020B0604020202020204" pitchFamily="34" charset="0"/>
                        <a:cs typeface="Arial" panose="020B0604020202020204" pitchFamily="34" charset="0"/>
                      </a:endParaRPr>
                    </a:p>
                  </a:txBody>
                  <a:tcPr/>
                </a:tc>
                <a:tc rowSpan="2">
                  <a:txBody>
                    <a:bodyPr/>
                    <a:lstStyle/>
                    <a:p>
                      <a:pPr algn="just"/>
                      <a:r>
                        <a:rPr lang="en-US" sz="1200" dirty="0"/>
                        <a:t>Annexures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8195858"/>
                  </a:ext>
                </a:extLst>
              </a:tr>
              <a:tr h="1564749">
                <a:tc>
                  <a:txBody>
                    <a:bodyPr/>
                    <a:lstStyle/>
                    <a:p>
                      <a:pPr algn="just"/>
                      <a:r>
                        <a:rPr lang="en-US" sz="1200" dirty="0">
                          <a:solidFill>
                            <a:srgbClr val="FF0000"/>
                          </a:solidFill>
                        </a:rPr>
                        <a:t>T1.2 </a:t>
                      </a:r>
                    </a:p>
                    <a:p>
                      <a:pPr algn="just"/>
                      <a:r>
                        <a:rPr lang="en-US" sz="1200" dirty="0">
                          <a:solidFill>
                            <a:srgbClr val="FF0000"/>
                          </a:solidFill>
                        </a:rPr>
                        <a:t>Tender Data</a:t>
                      </a:r>
                      <a:endParaRPr lang="en-US" sz="12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1200" dirty="0">
                          <a:solidFill>
                            <a:srgbClr val="FF0000"/>
                          </a:solidFill>
                        </a:rPr>
                        <a:t>T.2.2 Returnable  Schedules</a:t>
                      </a:r>
                      <a:endParaRPr lang="en-US" sz="1200" dirty="0">
                        <a:solidFill>
                          <a:srgbClr val="FF0000"/>
                        </a:solidFill>
                        <a:latin typeface="Arial" panose="020B0604020202020204" pitchFamily="34" charset="0"/>
                        <a:cs typeface="Arial" panose="020B0604020202020204" pitchFamily="34" charset="0"/>
                      </a:endParaRPr>
                    </a:p>
                  </a:txBody>
                  <a:tcPr/>
                </a:tc>
                <a:tc>
                  <a:txBody>
                    <a:bodyPr/>
                    <a:lstStyle/>
                    <a:p>
                      <a:pPr algn="l"/>
                      <a:r>
                        <a:rPr lang="en-US" sz="1200" dirty="0"/>
                        <a:t>C1.2         Contract Data</a:t>
                      </a:r>
                      <a:endParaRPr lang="en-US" sz="1200" dirty="0">
                        <a:latin typeface="Arial" panose="020B0604020202020204" pitchFamily="34" charset="0"/>
                        <a:cs typeface="Arial" panose="020B0604020202020204" pitchFamily="34" charset="0"/>
                      </a:endParaRPr>
                    </a:p>
                  </a:txBody>
                  <a:tcPr/>
                </a:tc>
                <a:tc>
                  <a:txBody>
                    <a:bodyPr/>
                    <a:lstStyle/>
                    <a:p>
                      <a:pPr algn="l"/>
                      <a:r>
                        <a:rPr lang="en-US" sz="1200" dirty="0"/>
                        <a:t>C2.2 Pricing Schedules / Bills of Quantities</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tc>
                  <a:txBody>
                    <a:bodyPr/>
                    <a:lstStyle/>
                    <a:p>
                      <a:pPr algn="just"/>
                      <a:endParaRPr lang="en-US" sz="1200" dirty="0">
                        <a:latin typeface="Arial" panose="020B0604020202020204" pitchFamily="34" charset="0"/>
                        <a:cs typeface="Arial" panose="020B0604020202020204" pitchFamily="34" charset="0"/>
                      </a:endParaRPr>
                    </a:p>
                  </a:txBody>
                  <a:tcPr/>
                </a:tc>
                <a:tc vMerge="1">
                  <a:txBody>
                    <a:bodyPr/>
                    <a:lstStyle/>
                    <a:p>
                      <a:pPr algn="just"/>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8943808"/>
                  </a:ext>
                </a:extLst>
              </a:tr>
            </a:tbl>
          </a:graphicData>
        </a:graphic>
      </p:graphicFrame>
    </p:spTree>
    <p:extLst>
      <p:ext uri="{BB962C8B-B14F-4D97-AF65-F5344CB8AC3E}">
        <p14:creationId xmlns:p14="http://schemas.microsoft.com/office/powerpoint/2010/main" val="6025833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MEC presentation template - dark">
  <a:themeElements>
    <a:clrScheme name="SMEC ">
      <a:dk1>
        <a:srgbClr val="0A2040"/>
      </a:dk1>
      <a:lt1>
        <a:srgbClr val="F0F0F0"/>
      </a:lt1>
      <a:dk2>
        <a:srgbClr val="0A2040"/>
      </a:dk2>
      <a:lt2>
        <a:srgbClr val="FEFFFF"/>
      </a:lt2>
      <a:accent1>
        <a:srgbClr val="FF8040"/>
      </a:accent1>
      <a:accent2>
        <a:srgbClr val="00B0AB"/>
      </a:accent2>
      <a:accent3>
        <a:srgbClr val="287DE0"/>
      </a:accent3>
      <a:accent4>
        <a:srgbClr val="783CBD"/>
      </a:accent4>
      <a:accent5>
        <a:srgbClr val="7030BD"/>
      </a:accent5>
      <a:accent6>
        <a:srgbClr val="3C4EBC"/>
      </a:accent6>
      <a:hlink>
        <a:srgbClr val="5352F5"/>
      </a:hlink>
      <a:folHlink>
        <a:srgbClr val="BFBFBF"/>
      </a:folHlink>
    </a:clrScheme>
    <a:fontScheme name="Custom 4">
      <a:majorFont>
        <a:latin typeface="Montserrat 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f9adbd1-2905-44b8-a37f-efd140140fc6" xsi:nil="true"/>
    <lcf76f155ced4ddcb4097134ff3c332f xmlns="188e9535-dd4d-46fb-a243-948a612f592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E5DBEB51CFDB4EA1676F765C154F3B" ma:contentTypeVersion="16" ma:contentTypeDescription="Create a new document." ma:contentTypeScope="" ma:versionID="16becbefc2c6b4ab884ba8f779c96f4e">
  <xsd:schema xmlns:xsd="http://www.w3.org/2001/XMLSchema" xmlns:xs="http://www.w3.org/2001/XMLSchema" xmlns:p="http://schemas.microsoft.com/office/2006/metadata/properties" xmlns:ns2="188e9535-dd4d-46fb-a243-948a612f5922" xmlns:ns3="cf9adbd1-2905-44b8-a37f-efd140140fc6" targetNamespace="http://schemas.microsoft.com/office/2006/metadata/properties" ma:root="true" ma:fieldsID="da0473b5f56013269ea1300675945c87" ns2:_="" ns3:_="">
    <xsd:import namespace="188e9535-dd4d-46fb-a243-948a612f5922"/>
    <xsd:import namespace="cf9adbd1-2905-44b8-a37f-efd140140f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e9535-dd4d-46fb-a243-948a612f5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2d97b8-98fc-48e1-88b9-6c4fbea25e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9adbd1-2905-44b8-a37f-efd140140fc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b33239-7683-4854-927b-1d454cd6e411}" ma:internalName="TaxCatchAll" ma:showField="CatchAllData" ma:web="cf9adbd1-2905-44b8-a37f-efd140140f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1DA3C2-D152-46D1-A66A-C4C35C421026}">
  <ds:schemaRefs>
    <ds:schemaRef ds:uri="http://schemas.microsoft.com/office/2006/metadata/properties"/>
    <ds:schemaRef ds:uri="http://schemas.microsoft.com/office/infopath/2007/PartnerControls"/>
    <ds:schemaRef ds:uri="cf9adbd1-2905-44b8-a37f-efd140140fc6"/>
    <ds:schemaRef ds:uri="188e9535-dd4d-46fb-a243-948a612f5922"/>
  </ds:schemaRefs>
</ds:datastoreItem>
</file>

<file path=customXml/itemProps2.xml><?xml version="1.0" encoding="utf-8"?>
<ds:datastoreItem xmlns:ds="http://schemas.openxmlformats.org/officeDocument/2006/customXml" ds:itemID="{C7163D94-165C-4186-92E4-BC1F01AB30F1}">
  <ds:schemaRefs>
    <ds:schemaRef ds:uri="http://schemas.microsoft.com/sharepoint/v3/contenttype/forms"/>
  </ds:schemaRefs>
</ds:datastoreItem>
</file>

<file path=customXml/itemProps3.xml><?xml version="1.0" encoding="utf-8"?>
<ds:datastoreItem xmlns:ds="http://schemas.openxmlformats.org/officeDocument/2006/customXml" ds:itemID="{18EF6B06-B740-494D-B8BE-61B729751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e9535-dd4d-46fb-a243-948a612f5922"/>
    <ds:schemaRef ds:uri="cf9adbd1-2905-44b8-a37f-efd140140f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24970</TotalTime>
  <Words>3949</Words>
  <Application>Microsoft Office PowerPoint</Application>
  <PresentationFormat>On-screen Show (4:3)</PresentationFormat>
  <Paragraphs>500</Paragraphs>
  <Slides>51</Slides>
  <Notes>32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51</vt:i4>
      </vt:variant>
    </vt:vector>
  </HeadingPairs>
  <TitlesOfParts>
    <vt:vector size="66" baseType="lpstr">
      <vt:lpstr>Arial</vt:lpstr>
      <vt:lpstr>Arial Black</vt:lpstr>
      <vt:lpstr>Calibri</vt:lpstr>
      <vt:lpstr>Calibri Light</vt:lpstr>
      <vt:lpstr>Exo 2</vt:lpstr>
      <vt:lpstr>Inter</vt:lpstr>
      <vt:lpstr>Open Sans</vt:lpstr>
      <vt:lpstr>Vrinda</vt:lpstr>
      <vt:lpstr>Wingdings</vt:lpstr>
      <vt:lpstr>Custom Design</vt:lpstr>
      <vt:lpstr>2_Custom Design</vt:lpstr>
      <vt:lpstr>8_Custom Design</vt:lpstr>
      <vt:lpstr>9_Custom Design</vt:lpstr>
      <vt:lpstr>5_Custom Design</vt:lpstr>
      <vt:lpstr>SMEC presentation template - dark</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TECHNICAL : SCOPE OF WORKS</vt:lpstr>
      <vt:lpstr>OVERVIEW</vt:lpstr>
      <vt:lpstr>OVERVIEW</vt:lpstr>
      <vt:lpstr>OVERVIEW</vt:lpstr>
      <vt:lpstr>CONSTRUCTION SEQUENCE</vt:lpstr>
      <vt:lpstr>CONSTRUCTION SEQUENCE</vt:lpstr>
      <vt:lpstr>CONSTRUCTION SEQUENCE</vt:lpstr>
      <vt:lpstr>CONSTRUCTION SEQUENCE</vt:lpstr>
      <vt:lpstr>CONSTRUCTION SEQUENCE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Clive Arries (SR)</cp:lastModifiedBy>
  <cp:revision>231</cp:revision>
  <dcterms:created xsi:type="dcterms:W3CDTF">2010-04-28T15:42:26Z</dcterms:created>
  <dcterms:modified xsi:type="dcterms:W3CDTF">2023-06-12T08:16:05Z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0x01010019E5DBEB51CFDB4EA1676F765C154F3B</vt:lpwstr>
  </property>
</Properties>
</file>