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2" r:id="rId2"/>
    <p:sldMasterId id="2147483684" r:id="rId3"/>
    <p:sldMasterId id="2147483744" r:id="rId4"/>
    <p:sldMasterId id="2147483708" r:id="rId5"/>
    <p:sldMasterId id="2147483720" r:id="rId6"/>
    <p:sldMasterId id="2147483732" r:id="rId7"/>
    <p:sldMasterId id="2147483746" r:id="rId8"/>
    <p:sldMasterId id="2147483750" r:id="rId9"/>
    <p:sldMasterId id="2147483752" r:id="rId10"/>
  </p:sldMasterIdLst>
  <p:notesMasterIdLst>
    <p:notesMasterId r:id="rId33"/>
  </p:notesMasterIdLst>
  <p:handoutMasterIdLst>
    <p:handoutMasterId r:id="rId34"/>
  </p:handoutMasterIdLst>
  <p:sldIdLst>
    <p:sldId id="256" r:id="rId11"/>
    <p:sldId id="260" r:id="rId12"/>
    <p:sldId id="380" r:id="rId13"/>
    <p:sldId id="547" r:id="rId14"/>
    <p:sldId id="563" r:id="rId15"/>
    <p:sldId id="275" r:id="rId16"/>
    <p:sldId id="335" r:id="rId17"/>
    <p:sldId id="326" r:id="rId18"/>
    <p:sldId id="494" r:id="rId19"/>
    <p:sldId id="276" r:id="rId20"/>
    <p:sldId id="279" r:id="rId21"/>
    <p:sldId id="280" r:id="rId22"/>
    <p:sldId id="497" r:id="rId23"/>
    <p:sldId id="564" r:id="rId24"/>
    <p:sldId id="284" r:id="rId25"/>
    <p:sldId id="500" r:id="rId26"/>
    <p:sldId id="287" r:id="rId27"/>
    <p:sldId id="560" r:id="rId28"/>
    <p:sldId id="566" r:id="rId29"/>
    <p:sldId id="534" r:id="rId30"/>
    <p:sldId id="506" r:id="rId31"/>
    <p:sldId id="544" r:id="rId3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3082D2-26EA-4243-A1BF-C365DC097D0D}">
          <p14:sldIdLst>
            <p14:sldId id="256"/>
            <p14:sldId id="260"/>
            <p14:sldId id="380"/>
            <p14:sldId id="547"/>
            <p14:sldId id="563"/>
            <p14:sldId id="275"/>
            <p14:sldId id="335"/>
            <p14:sldId id="326"/>
            <p14:sldId id="494"/>
            <p14:sldId id="276"/>
            <p14:sldId id="279"/>
            <p14:sldId id="280"/>
            <p14:sldId id="497"/>
            <p14:sldId id="564"/>
            <p14:sldId id="284"/>
            <p14:sldId id="500"/>
            <p14:sldId id="287"/>
          </p14:sldIdLst>
        </p14:section>
        <p14:section name="Untitled Section" id="{41FDF5BC-AD2C-4790-9E13-42E051DB9D5F}">
          <p14:sldIdLst>
            <p14:sldId id="560"/>
            <p14:sldId id="566"/>
            <p14:sldId id="534"/>
            <p14:sldId id="506"/>
          </p14:sldIdLst>
        </p14:section>
        <p14:section name="Untitled Section" id="{5CEF603E-2C9A-4A97-A4C6-91C02901521B}">
          <p14:sldIdLst>
            <p14:sldId id="54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lene Links (WR)" initials="SL(" lastIdx="1" clrIdx="0">
    <p:extLst>
      <p:ext uri="{19B8F6BF-5375-455C-9EA6-DF929625EA0E}">
        <p15:presenceInfo xmlns:p15="http://schemas.microsoft.com/office/powerpoint/2012/main" userId="S-1-5-21-1004336348-362288127-725345543-33357" providerId="AD"/>
      </p:ext>
    </p:extLst>
  </p:cmAuthor>
  <p:cmAuthor id="2" name="Stella Nyathikazi (NR)" initials="SN(" lastIdx="1" clrIdx="1">
    <p:extLst>
      <p:ext uri="{19B8F6BF-5375-455C-9EA6-DF929625EA0E}">
        <p15:presenceInfo xmlns:p15="http://schemas.microsoft.com/office/powerpoint/2012/main" userId="S::NyathikaziS@nra.co.za::637336f7-a2eb-49af-8dec-6aab913447d9" providerId="AD"/>
      </p:ext>
    </p:extLst>
  </p:cmAuthor>
  <p:cmAuthor id="3" name="Hennie Kotze (NR)" initials="HK" lastIdx="4" clrIdx="2">
    <p:extLst>
      <p:ext uri="{19B8F6BF-5375-455C-9EA6-DF929625EA0E}">
        <p15:presenceInfo xmlns:p15="http://schemas.microsoft.com/office/powerpoint/2012/main" userId="Hennie Kotze (N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B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512" autoAdjust="0"/>
    <p:restoredTop sz="94636"/>
  </p:normalViewPr>
  <p:slideViewPr>
    <p:cSldViewPr snapToGrid="0" snapToObjects="1">
      <p:cViewPr varScale="1">
        <p:scale>
          <a:sx n="86" d="100"/>
          <a:sy n="86" d="100"/>
        </p:scale>
        <p:origin x="994" y="48"/>
      </p:cViewPr>
      <p:guideLst/>
    </p:cSldViewPr>
  </p:slideViewPr>
  <p:notesTextViewPr>
    <p:cViewPr>
      <p:scale>
        <a:sx n="1" d="1"/>
        <a:sy n="1" d="1"/>
      </p:scale>
      <p:origin x="0" y="0"/>
    </p:cViewPr>
  </p:notesTextViewPr>
  <p:sorterViewPr>
    <p:cViewPr>
      <p:scale>
        <a:sx n="100" d="100"/>
        <a:sy n="100" d="100"/>
      </p:scale>
      <p:origin x="0" y="-6624"/>
    </p:cViewPr>
  </p:sorterViewPr>
  <p:notesViewPr>
    <p:cSldViewPr snapToGrid="0" snapToObjects="1">
      <p:cViewPr varScale="1">
        <p:scale>
          <a:sx n="80" d="100"/>
          <a:sy n="80" d="100"/>
        </p:scale>
        <p:origin x="400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bleStyles" Target="tableStyles.xml"/><Relationship Id="rId21" Type="http://schemas.openxmlformats.org/officeDocument/2006/relationships/slide" Target="slides/slide11.xml"/><Relationship Id="rId34"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commentAuthors" Target="commentAuthors.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E35332-4549-4ADC-A95E-621D886F27BC}"/>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6E82276D-46E8-4C53-86FC-016F067FD610}"/>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61EDC4C-CB58-4E72-8991-31B4776CA927}" type="datetimeFigureOut">
              <a:rPr lang="en-ZA" smtClean="0"/>
              <a:t>2022/11/09</a:t>
            </a:fld>
            <a:endParaRPr lang="en-ZA"/>
          </a:p>
        </p:txBody>
      </p:sp>
      <p:sp>
        <p:nvSpPr>
          <p:cNvPr id="4" name="Footer Placeholder 3">
            <a:extLst>
              <a:ext uri="{FF2B5EF4-FFF2-40B4-BE49-F238E27FC236}">
                <a16:creationId xmlns:a16="http://schemas.microsoft.com/office/drawing/2014/main" id="{54F3779D-0C8D-4A3D-9F72-757BB771247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09E6EF76-27BF-427B-913F-53D6E4AEDBF0}"/>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FC71B7F-A106-4146-A5D8-C23A43506C80}" type="slidenum">
              <a:rPr lang="en-ZA" smtClean="0"/>
              <a:t>‹#›</a:t>
            </a:fld>
            <a:endParaRPr lang="en-ZA"/>
          </a:p>
        </p:txBody>
      </p:sp>
    </p:spTree>
    <p:extLst>
      <p:ext uri="{BB962C8B-B14F-4D97-AF65-F5344CB8AC3E}">
        <p14:creationId xmlns:p14="http://schemas.microsoft.com/office/powerpoint/2010/main" val="6085487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876B33-77BE-DF46-B65D-2676E7AE754D}" type="datetimeFigureOut">
              <a:rPr lang="en-US" smtClean="0"/>
              <a:t>11/9/2022</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680BA5-8312-0B4D-BE92-45C5D065CBD9}" type="slidenum">
              <a:rPr lang="en-US" smtClean="0"/>
              <a:t>‹#›</a:t>
            </a:fld>
            <a:endParaRPr lang="en-US"/>
          </a:p>
        </p:txBody>
      </p:sp>
    </p:spTree>
    <p:extLst>
      <p:ext uri="{BB962C8B-B14F-4D97-AF65-F5344CB8AC3E}">
        <p14:creationId xmlns:p14="http://schemas.microsoft.com/office/powerpoint/2010/main" val="147857649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C63622-16D3-DA4E-83E0-99C197316742}"/>
              </a:ext>
            </a:extLst>
          </p:cNvPr>
          <p:cNvPicPr>
            <a:picLocks noChangeAspect="1"/>
          </p:cNvPicPr>
          <p:nvPr userDrawn="1"/>
        </p:nvPicPr>
        <p:blipFill>
          <a:blip r:embed="rId2"/>
          <a:stretch>
            <a:fillRect/>
          </a:stretch>
        </p:blipFill>
        <p:spPr>
          <a:xfrm>
            <a:off x="126544" y="6625309"/>
            <a:ext cx="2630825" cy="182696"/>
          </a:xfrm>
          <a:prstGeom prst="rect">
            <a:avLst/>
          </a:prstGeom>
        </p:spPr>
      </p:pic>
    </p:spTree>
    <p:extLst>
      <p:ext uri="{BB962C8B-B14F-4D97-AF65-F5344CB8AC3E}">
        <p14:creationId xmlns:p14="http://schemas.microsoft.com/office/powerpoint/2010/main" val="408280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5"/>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0720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2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9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2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A5D77-E525-4195-B237-F477AF6F240C}"/>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02657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385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10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11/9/2022</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6293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046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3705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2857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7927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99121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575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76402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11/9/2022</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2647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04762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0826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9016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8.emf"/></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10.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8.emf"/><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0"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5"/>
          <a:stretch>
            <a:fillRect/>
          </a:stretch>
        </p:blipFill>
        <p:spPr>
          <a:xfrm>
            <a:off x="7287780" y="5282540"/>
            <a:ext cx="1600930" cy="1450507"/>
          </a:xfrm>
          <a:prstGeom prst="rect">
            <a:avLst/>
          </a:prstGeom>
        </p:spPr>
      </p:pic>
    </p:spTree>
    <p:extLst>
      <p:ext uri="{BB962C8B-B14F-4D97-AF65-F5344CB8AC3E}">
        <p14:creationId xmlns:p14="http://schemas.microsoft.com/office/powerpoint/2010/main" val="1682031696"/>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2578037-EFCB-A140-B9C8-32546D8CB31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37B70AC-5FD2-534B-B208-B7E663DD344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530CC7-2FA3-6341-9833-85CFD0707B2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06FFB-8701-D24D-A482-B092084D97F2}" type="slidenum">
              <a:rPr lang="en-US" smtClean="0"/>
              <a:t>‹#›</a:t>
            </a:fld>
            <a:endParaRPr lang="en-US"/>
          </a:p>
        </p:txBody>
      </p:sp>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1"/>
            <a:ext cx="9144000" cy="6857999"/>
          </a:xfrm>
          <a:prstGeom prst="rect">
            <a:avLst/>
          </a:prstGeom>
          <a:solidFill>
            <a:srgbClr val="0B7764"/>
          </a:solidFill>
        </p:spPr>
      </p:pic>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3" name="Rectangle 12">
            <a:extLst>
              <a:ext uri="{FF2B5EF4-FFF2-40B4-BE49-F238E27FC236}">
                <a16:creationId xmlns:a16="http://schemas.microsoft.com/office/drawing/2014/main" id="{92CD25F8-7D3F-0144-AD76-FFB3C280A686}"/>
              </a:ext>
            </a:extLst>
          </p:cNvPr>
          <p:cNvSpPr/>
          <p:nvPr userDrawn="1"/>
        </p:nvSpPr>
        <p:spPr>
          <a:xfrm>
            <a:off x="1" y="0"/>
            <a:ext cx="9144000" cy="6858000"/>
          </a:xfrm>
          <a:prstGeom prst="rect">
            <a:avLst/>
          </a:prstGeom>
          <a:solidFill>
            <a:schemeClr val="bg2">
              <a:lumMod val="5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9955F0F6-65D7-3145-90F7-3F43EF7C3216}"/>
              </a:ext>
            </a:extLst>
          </p:cNvPr>
          <p:cNvSpPr/>
          <p:nvPr userDrawn="1"/>
        </p:nvSpPr>
        <p:spPr>
          <a:xfrm>
            <a:off x="1340061"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0"/>
            <a:ext cx="1600930" cy="1450507"/>
          </a:xfrm>
          <a:prstGeom prst="rect">
            <a:avLst/>
          </a:prstGeom>
        </p:spPr>
      </p:pic>
      <p:pic>
        <p:nvPicPr>
          <p:cNvPr id="16" name="Picture 15">
            <a:extLst>
              <a:ext uri="{FF2B5EF4-FFF2-40B4-BE49-F238E27FC236}">
                <a16:creationId xmlns:a16="http://schemas.microsoft.com/office/drawing/2014/main" id="{E84162E6-175F-7043-B350-CA8A21CC0249}"/>
              </a:ext>
            </a:extLst>
          </p:cNvPr>
          <p:cNvPicPr>
            <a:picLocks noChangeAspect="1"/>
          </p:cNvPicPr>
          <p:nvPr userDrawn="1"/>
        </p:nvPicPr>
        <p:blipFill>
          <a:blip r:embed="rId6"/>
          <a:stretch>
            <a:fillRect/>
          </a:stretch>
        </p:blipFill>
        <p:spPr>
          <a:xfrm>
            <a:off x="126544" y="6509869"/>
            <a:ext cx="2630825" cy="182696"/>
          </a:xfrm>
          <a:prstGeom prst="rect">
            <a:avLst/>
          </a:prstGeom>
        </p:spPr>
      </p:pic>
    </p:spTree>
    <p:extLst>
      <p:ext uri="{BB962C8B-B14F-4D97-AF65-F5344CB8AC3E}">
        <p14:creationId xmlns:p14="http://schemas.microsoft.com/office/powerpoint/2010/main" val="3729370847"/>
      </p:ext>
    </p:extLst>
  </p:cSld>
  <p:clrMap bg1="lt1" tx1="dk1" bg2="lt2" tx2="dk2" accent1="accent1" accent2="accent2" accent3="accent3" accent4="accent4" accent5="accent5" accent6="accent6" hlink="hlink" folHlink="folHlink"/>
  <p:sldLayoutIdLst>
    <p:sldLayoutId id="2147483673"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EEEAB8-1B1B-A74A-9FF1-1C98952A67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2D2833-9808-BE42-9620-B10999F535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937F1-B621-1445-9FA9-40069E0DAAF3}" type="slidenum">
              <a:rPr lang="en-US" smtClean="0"/>
              <a:t>‹#›</a:t>
            </a:fld>
            <a:endParaRPr lang="en-US"/>
          </a:p>
        </p:txBody>
      </p:sp>
      <p:sp>
        <p:nvSpPr>
          <p:cNvPr id="8" name="Rectangle 7">
            <a:extLst>
              <a:ext uri="{FF2B5EF4-FFF2-40B4-BE49-F238E27FC236}">
                <a16:creationId xmlns:a16="http://schemas.microsoft.com/office/drawing/2014/main" id="{2023F81F-6366-154B-841A-BB5C1B883D73}"/>
              </a:ext>
            </a:extLst>
          </p:cNvPr>
          <p:cNvSpPr/>
          <p:nvPr userDrawn="1"/>
        </p:nvSpPr>
        <p:spPr>
          <a:xfrm>
            <a:off x="0" y="0"/>
            <a:ext cx="9144000" cy="6858000"/>
          </a:xfrm>
          <a:prstGeom prst="rect">
            <a:avLst/>
          </a:prstGeom>
          <a:solidFill>
            <a:srgbClr val="F36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447A3AE9-9DD8-4747-A49F-CDC150D981CA}"/>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665674872"/>
      </p:ext>
    </p:extLst>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301E0E-5891-E447-8200-1484DAA757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a:extLst>
              <a:ext uri="{FF2B5EF4-FFF2-40B4-BE49-F238E27FC236}">
                <a16:creationId xmlns:a16="http://schemas.microsoft.com/office/drawing/2014/main" id="{3BF8104F-51BB-094A-AF2E-7AA816F7B279}"/>
              </a:ext>
            </a:extLst>
          </p:cNvPr>
          <p:cNvSpPr/>
          <p:nvPr userDrawn="1"/>
        </p:nvSpPr>
        <p:spPr>
          <a:xfrm>
            <a:off x="1226373" y="2893299"/>
            <a:ext cx="6852620" cy="1146884"/>
          </a:xfrm>
          <a:prstGeom prst="rect">
            <a:avLst/>
          </a:prstGeom>
          <a:solidFill>
            <a:srgbClr val="F36F2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A3194A97-BE1E-814B-ADB7-0AA899113CA1}"/>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752867251"/>
      </p:ext>
    </p:extLst>
  </p:cSld>
  <p:clrMap bg1="lt1" tx1="dk1" bg2="lt2" tx2="dk2" accent1="accent1" accent2="accent2" accent3="accent3" accent4="accent4" accent5="accent5" accent6="accent6" hlink="hlink" folHlink="folHlink"/>
  <p:sldLayoutIdLst>
    <p:sldLayoutId id="214748374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210785234"/>
      </p:ext>
    </p:extLst>
  </p:cSld>
  <p:clrMap bg1="lt1" tx1="dk1" bg2="lt2" tx2="dk2" accent1="accent1" accent2="accent2" accent3="accent3" accent4="accent4" accent5="accent5" accent6="accent6" hlink="hlink" folHlink="folHlink"/>
  <p:sldLayoutIdLst>
    <p:sldLayoutId id="214748370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674C20-88E0-104E-8C4D-D5B7FB0AC057}"/>
              </a:ext>
            </a:extLst>
          </p:cNvPr>
          <p:cNvSpPr/>
          <p:nvPr userDrawn="1"/>
        </p:nvSpPr>
        <p:spPr>
          <a:xfrm>
            <a:off x="0" y="-1"/>
            <a:ext cx="9144000" cy="6858000"/>
          </a:xfrm>
          <a:prstGeom prst="rect">
            <a:avLst/>
          </a:prstGeom>
          <a:solidFill>
            <a:srgbClr val="007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Slide Number Placeholder 5">
            <a:extLst>
              <a:ext uri="{FF2B5EF4-FFF2-40B4-BE49-F238E27FC236}">
                <a16:creationId xmlns:a16="http://schemas.microsoft.com/office/drawing/2014/main" id="{2C872CF1-E701-2349-B1E3-631BB30EBAAD}"/>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12300799"/>
      </p:ext>
    </p:extLst>
  </p:cSld>
  <p:clrMap bg1="lt1" tx1="dk1" bg2="lt2" tx2="dk2" accent1="accent1" accent2="accent2" accent3="accent3" accent4="accent4" accent5="accent5" accent6="accent6" hlink="hlink" folHlink="folHlink"/>
  <p:sldLayoutIdLst>
    <p:sldLayoutId id="214748372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4"/>
          <a:stretch>
            <a:fillRect/>
          </a:stretch>
        </p:blipFill>
        <p:spPr>
          <a:xfrm>
            <a:off x="0" y="0"/>
            <a:ext cx="1845128" cy="1645054"/>
          </a:xfrm>
          <a:prstGeom prst="rect">
            <a:avLst/>
          </a:prstGeom>
        </p:spPr>
      </p:pic>
    </p:spTree>
    <p:extLst>
      <p:ext uri="{BB962C8B-B14F-4D97-AF65-F5344CB8AC3E}">
        <p14:creationId xmlns:p14="http://schemas.microsoft.com/office/powerpoint/2010/main" val="587657541"/>
      </p:ext>
    </p:extLst>
  </p:cSld>
  <p:clrMap bg1="lt1" tx1="dk1" bg2="lt2" tx2="dk2" accent1="accent1" accent2="accent2" accent3="accent3" accent4="accent4" accent5="accent5" accent6="accent6" hlink="hlink" folHlink="folHlink"/>
  <p:sldLayoutIdLst>
    <p:sldLayoutId id="2147483733" r:id="rId1"/>
    <p:sldLayoutId id="2147483748"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F21E5E6-4467-AC43-AFF7-B9E2D6BD6BBF}"/>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06286628"/>
      </p:ext>
    </p:extLst>
  </p:cSld>
  <p:clrMap bg1="lt1" tx1="dk1" bg2="lt2" tx2="dk2" accent1="accent1" accent2="accent2" accent3="accent3" accent4="accent4" accent5="accent5" accent6="accent6" hlink="hlink" folHlink="folHlink"/>
  <p:sldLayoutIdLst>
    <p:sldLayoutId id="214748374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a:stretch>
            <a:fillRect/>
          </a:stretch>
        </p:blipFill>
        <p:spPr>
          <a:xfrm>
            <a:off x="0" y="0"/>
            <a:ext cx="1845128" cy="1645054"/>
          </a:xfrm>
          <a:prstGeom prst="rect">
            <a:avLst/>
          </a:prstGeom>
        </p:spPr>
      </p:pic>
      <p:sp>
        <p:nvSpPr>
          <p:cNvPr id="4" name="Slide Number Placeholder 5">
            <a:extLst>
              <a:ext uri="{FF2B5EF4-FFF2-40B4-BE49-F238E27FC236}">
                <a16:creationId xmlns:a16="http://schemas.microsoft.com/office/drawing/2014/main" id="{40A22530-6692-494B-8166-9312375691C2}"/>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2882005834"/>
      </p:ext>
    </p:extLst>
  </p:cSld>
  <p:clrMap bg1="lt1" tx1="dk1" bg2="lt2" tx2="dk2" accent1="accent1" accent2="accent2" accent3="accent3" accent4="accent4" accent5="accent5" accent6="accent6" hlink="hlink" folHlink="folHlink"/>
  <p:sldLayoutIdLst>
    <p:sldLayoutId id="21474837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4">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B434A977-0727-E746-9AA8-61F0648F7947}" type="slidenum">
              <a:rPr lang="en-US" smtClean="0"/>
              <a:t>‹#›</a:t>
            </a:fld>
            <a:endParaRPr lang="en-US"/>
          </a:p>
        </p:txBody>
      </p:sp>
      <p:pic>
        <p:nvPicPr>
          <p:cNvPr id="11" name="Picture 10">
            <a:extLst>
              <a:ext uri="{FF2B5EF4-FFF2-40B4-BE49-F238E27FC236}">
                <a16:creationId xmlns:a16="http://schemas.microsoft.com/office/drawing/2014/main" id="{143E45BC-704B-4377-8809-D7AE57B4F86C}"/>
              </a:ext>
            </a:extLst>
          </p:cNvPr>
          <p:cNvPicPr>
            <a:picLocks noChangeAspect="1"/>
          </p:cNvPicPr>
          <p:nvPr userDrawn="1"/>
        </p:nvPicPr>
        <p:blipFill>
          <a:blip r:embed="rId15"/>
          <a:stretch>
            <a:fillRect/>
          </a:stretch>
        </p:blipFill>
        <p:spPr>
          <a:xfrm>
            <a:off x="0" y="0"/>
            <a:ext cx="1845128" cy="1645054"/>
          </a:xfrm>
          <a:prstGeom prst="rect">
            <a:avLst/>
          </a:prstGeom>
        </p:spPr>
      </p:pic>
      <p:sp>
        <p:nvSpPr>
          <p:cNvPr id="14" name="Slide Number Placeholder 5">
            <a:extLst>
              <a:ext uri="{FF2B5EF4-FFF2-40B4-BE49-F238E27FC236}">
                <a16:creationId xmlns:a16="http://schemas.microsoft.com/office/drawing/2014/main" id="{DD276B62-DCE1-41CB-9466-4EC669F54433}"/>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73895778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sldNum="0"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hyperlink" Target="http://www.cidb.org.za/"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C41AD09-6CDE-4683-93F0-D18918758246}"/>
              </a:ext>
            </a:extLst>
          </p:cNvPr>
          <p:cNvSpPr txBox="1">
            <a:spLocks noChangeArrowheads="1"/>
          </p:cNvSpPr>
          <p:nvPr/>
        </p:nvSpPr>
        <p:spPr>
          <a:xfrm>
            <a:off x="251927" y="291875"/>
            <a:ext cx="8602824" cy="2516073"/>
          </a:xfrm>
          <a:prstGeom prst="rect">
            <a:avLst/>
          </a:prstGeom>
        </p:spPr>
        <p:txBody>
          <a:bodyPr wrap="square" lIns="54000" rIns="54000"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500" b="1" dirty="0">
                <a:solidFill>
                  <a:srgbClr val="FF0000"/>
                </a:solidFill>
                <a:effectLst>
                  <a:outerShdw blurRad="38100" dist="38100" dir="2700000" algn="tl">
                    <a:srgbClr val="000000"/>
                  </a:outerShdw>
                </a:effectLst>
                <a:latin typeface="Verdana" pitchFamily="34" charset="0"/>
              </a:rPr>
              <a:t>TENDER CLARIFICATION </a:t>
            </a:r>
          </a:p>
          <a:p>
            <a:pPr algn="ctr">
              <a:defRPr/>
            </a:pPr>
            <a:r>
              <a:rPr lang="en-US" sz="3500" b="1" dirty="0">
                <a:solidFill>
                  <a:srgbClr val="FF0000"/>
                </a:solidFill>
                <a:effectLst>
                  <a:outerShdw blurRad="38100" dist="38100" dir="2700000" algn="tl">
                    <a:srgbClr val="000000"/>
                  </a:outerShdw>
                </a:effectLst>
                <a:latin typeface="Verdana" pitchFamily="34" charset="0"/>
              </a:rPr>
              <a:t>PRESENTATION </a:t>
            </a:r>
          </a:p>
          <a:p>
            <a:pPr algn="ctr">
              <a:defRPr/>
            </a:pPr>
            <a:r>
              <a:rPr lang="en-US" sz="3500" b="1" dirty="0">
                <a:solidFill>
                  <a:srgbClr val="FF0000"/>
                </a:solidFill>
                <a:effectLst>
                  <a:outerShdw blurRad="38100" dist="38100" dir="2700000" algn="tl">
                    <a:srgbClr val="000000"/>
                  </a:outerShdw>
                </a:effectLst>
                <a:latin typeface="Verdana" pitchFamily="34" charset="0"/>
              </a:rPr>
              <a:t>FOR </a:t>
            </a:r>
          </a:p>
          <a:p>
            <a:pPr algn="ctr">
              <a:defRPr/>
            </a:pPr>
            <a:r>
              <a:rPr lang="en-ZA" sz="3500" b="1" dirty="0">
                <a:solidFill>
                  <a:srgbClr val="FF0000"/>
                </a:solidFill>
                <a:effectLst>
                  <a:outerShdw blurRad="38100" dist="38100" dir="2700000" algn="tl">
                    <a:srgbClr val="000000"/>
                  </a:outerShdw>
                </a:effectLst>
                <a:latin typeface="Verdana" pitchFamily="34" charset="0"/>
              </a:rPr>
              <a:t>CONTRACT</a:t>
            </a:r>
          </a:p>
          <a:p>
            <a:pPr algn="ctr">
              <a:defRPr/>
            </a:pPr>
            <a:r>
              <a:rPr lang="en-ZA" sz="3500" b="1" dirty="0">
                <a:solidFill>
                  <a:srgbClr val="FF0000"/>
                </a:solidFill>
                <a:effectLst>
                  <a:outerShdw blurRad="38100" dist="38100" dir="2700000" algn="tl">
                    <a:srgbClr val="000000"/>
                  </a:outerShdw>
                </a:effectLst>
                <a:latin typeface="Verdana" pitchFamily="34" charset="0"/>
              </a:rPr>
              <a:t>SANRAL C.002-029-2018/1</a:t>
            </a:r>
          </a:p>
        </p:txBody>
      </p:sp>
      <p:sp>
        <p:nvSpPr>
          <p:cNvPr id="9" name="Rectangle 3">
            <a:extLst>
              <a:ext uri="{FF2B5EF4-FFF2-40B4-BE49-F238E27FC236}">
                <a16:creationId xmlns:a16="http://schemas.microsoft.com/office/drawing/2014/main" id="{F8CA4F13-55D3-47B5-92DC-8654801E07E9}"/>
              </a:ext>
            </a:extLst>
          </p:cNvPr>
          <p:cNvSpPr txBox="1">
            <a:spLocks noChangeArrowheads="1"/>
          </p:cNvSpPr>
          <p:nvPr/>
        </p:nvSpPr>
        <p:spPr>
          <a:xfrm>
            <a:off x="2468403" y="5247842"/>
            <a:ext cx="4758020" cy="996170"/>
          </a:xfrm>
          <a:prstGeom prst="rect">
            <a:avLst/>
          </a:prstGeom>
        </p:spPr>
        <p:txBody>
          <a:bodyPr wrap="square" lIns="54000" rIns="54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b="1" dirty="0">
                <a:solidFill>
                  <a:schemeClr val="bg1"/>
                </a:solidFill>
                <a:effectLst>
                  <a:outerShdw blurRad="38100" dist="38100" dir="2700000" algn="tl">
                    <a:srgbClr val="000000"/>
                  </a:outerShdw>
                </a:effectLst>
                <a:latin typeface="Berlin Sans FB Demi" pitchFamily="34" charset="0"/>
              </a:rPr>
              <a:t>NORTHERN REGION</a:t>
            </a:r>
          </a:p>
          <a:p>
            <a:pPr marL="0" indent="0" algn="ctr">
              <a:buNone/>
              <a:defRPr/>
            </a:pPr>
            <a:r>
              <a:rPr lang="en-US" b="1" dirty="0">
                <a:solidFill>
                  <a:schemeClr val="bg1"/>
                </a:solidFill>
                <a:effectLst>
                  <a:outerShdw blurRad="38100" dist="38100" dir="2700000" algn="tl">
                    <a:srgbClr val="000000"/>
                  </a:outerShdw>
                </a:effectLst>
                <a:latin typeface="Berlin Sans FB Demi" pitchFamily="34" charset="0"/>
              </a:rPr>
              <a:t>21 November 2022</a:t>
            </a:r>
          </a:p>
        </p:txBody>
      </p:sp>
    </p:spTree>
    <p:extLst>
      <p:ext uri="{BB962C8B-B14F-4D97-AF65-F5344CB8AC3E}">
        <p14:creationId xmlns:p14="http://schemas.microsoft.com/office/powerpoint/2010/main" val="1443753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64FE6AF-054A-4D69-ACF2-4BA9B539400A}"/>
              </a:ext>
            </a:extLst>
          </p:cNvPr>
          <p:cNvSpPr txBox="1">
            <a:spLocks noChangeArrowheads="1"/>
          </p:cNvSpPr>
          <p:nvPr/>
        </p:nvSpPr>
        <p:spPr>
          <a:xfrm>
            <a:off x="-171989" y="0"/>
            <a:ext cx="9487983" cy="729430"/>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Tender Clarification for Projects: </a:t>
            </a:r>
            <a:endParaRPr lang="en-GB"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8D310FE7-B902-4FEC-A4DE-71C946C81308}"/>
              </a:ext>
            </a:extLst>
          </p:cNvPr>
          <p:cNvGraphicFramePr>
            <a:graphicFrameLocks noGrp="1"/>
          </p:cNvGraphicFramePr>
          <p:nvPr>
            <p:extLst>
              <p:ext uri="{D42A27DB-BD31-4B8C-83A1-F6EECF244321}">
                <p14:modId xmlns:p14="http://schemas.microsoft.com/office/powerpoint/2010/main" val="3361875760"/>
              </p:ext>
            </p:extLst>
          </p:nvPr>
        </p:nvGraphicFramePr>
        <p:xfrm>
          <a:off x="177421" y="868680"/>
          <a:ext cx="8789158" cy="844710"/>
        </p:xfrm>
        <a:graphic>
          <a:graphicData uri="http://schemas.openxmlformats.org/drawingml/2006/table">
            <a:tbl>
              <a:tblPr firstRow="1" bandRow="1">
                <a:tableStyleId>{21E4AEA4-8DFA-4A89-87EB-49C32662AFE0}</a:tableStyleId>
              </a:tblPr>
              <a:tblGrid>
                <a:gridCol w="2248583">
                  <a:extLst>
                    <a:ext uri="{9D8B030D-6E8A-4147-A177-3AD203B41FA5}">
                      <a16:colId xmlns:a16="http://schemas.microsoft.com/office/drawing/2014/main" val="2664133651"/>
                    </a:ext>
                  </a:extLst>
                </a:gridCol>
                <a:gridCol w="6540575">
                  <a:extLst>
                    <a:ext uri="{9D8B030D-6E8A-4147-A177-3AD203B41FA5}">
                      <a16:colId xmlns:a16="http://schemas.microsoft.com/office/drawing/2014/main" val="1555738519"/>
                    </a:ext>
                  </a:extLst>
                </a:gridCol>
              </a:tblGrid>
              <a:tr h="844710">
                <a:tc>
                  <a:txBody>
                    <a:bodyPr/>
                    <a:lstStyle/>
                    <a:p>
                      <a:r>
                        <a:rPr lang="en-ZA" sz="2400" dirty="0"/>
                        <a:t>Contract Number</a:t>
                      </a:r>
                      <a:endParaRPr lang="en-US" sz="2400" dirty="0"/>
                    </a:p>
                  </a:txBody>
                  <a:tcPr/>
                </a:tc>
                <a:tc>
                  <a:txBody>
                    <a:bodyPr/>
                    <a:lstStyle/>
                    <a:p>
                      <a:r>
                        <a:rPr lang="en-ZA" sz="2400" dirty="0"/>
                        <a:t>Description</a:t>
                      </a:r>
                      <a:endParaRPr lang="en-US" sz="2400" dirty="0"/>
                    </a:p>
                  </a:txBody>
                  <a:tcPr/>
                </a:tc>
                <a:extLst>
                  <a:ext uri="{0D108BD9-81ED-4DB2-BD59-A6C34878D82A}">
                    <a16:rowId xmlns:a16="http://schemas.microsoft.com/office/drawing/2014/main" val="22850475"/>
                  </a:ext>
                </a:extLst>
              </a:tr>
            </a:tbl>
          </a:graphicData>
        </a:graphic>
      </p:graphicFrame>
      <p:graphicFrame>
        <p:nvGraphicFramePr>
          <p:cNvPr id="5" name="Table 4">
            <a:extLst>
              <a:ext uri="{FF2B5EF4-FFF2-40B4-BE49-F238E27FC236}">
                <a16:creationId xmlns:a16="http://schemas.microsoft.com/office/drawing/2014/main" id="{927D8054-08C5-F5EC-5F32-18B6C9D3F0C3}"/>
              </a:ext>
            </a:extLst>
          </p:cNvPr>
          <p:cNvGraphicFramePr>
            <a:graphicFrameLocks noGrp="1"/>
          </p:cNvGraphicFramePr>
          <p:nvPr>
            <p:extLst>
              <p:ext uri="{D42A27DB-BD31-4B8C-83A1-F6EECF244321}">
                <p14:modId xmlns:p14="http://schemas.microsoft.com/office/powerpoint/2010/main" val="1976095200"/>
              </p:ext>
            </p:extLst>
          </p:nvPr>
        </p:nvGraphicFramePr>
        <p:xfrm>
          <a:off x="177421" y="2024109"/>
          <a:ext cx="8789158" cy="1605083"/>
        </p:xfrm>
        <a:graphic>
          <a:graphicData uri="http://schemas.openxmlformats.org/drawingml/2006/table">
            <a:tbl>
              <a:tblPr firstRow="1" bandRow="1">
                <a:tableStyleId>{21E4AEA4-8DFA-4A89-87EB-49C32662AFE0}</a:tableStyleId>
              </a:tblPr>
              <a:tblGrid>
                <a:gridCol w="2248583">
                  <a:extLst>
                    <a:ext uri="{9D8B030D-6E8A-4147-A177-3AD203B41FA5}">
                      <a16:colId xmlns:a16="http://schemas.microsoft.com/office/drawing/2014/main" val="1031173246"/>
                    </a:ext>
                  </a:extLst>
                </a:gridCol>
                <a:gridCol w="6540575">
                  <a:extLst>
                    <a:ext uri="{9D8B030D-6E8A-4147-A177-3AD203B41FA5}">
                      <a16:colId xmlns:a16="http://schemas.microsoft.com/office/drawing/2014/main" val="2886238647"/>
                    </a:ext>
                  </a:extLst>
                </a:gridCol>
              </a:tblGrid>
              <a:tr h="1605083">
                <a:tc>
                  <a:txBody>
                    <a:bodyPr/>
                    <a:lstStyle/>
                    <a:p>
                      <a:r>
                        <a:rPr lang="en-US" sz="1800" b="0" dirty="0">
                          <a:solidFill>
                            <a:schemeClr val="tx1"/>
                          </a:solidFill>
                          <a:latin typeface="Arial" panose="020B0604020202020204" pitchFamily="34" charset="0"/>
                          <a:cs typeface="Arial" panose="020B0604020202020204" pitchFamily="34" charset="0"/>
                        </a:rPr>
                        <a:t>C.002-029-2018/1</a:t>
                      </a:r>
                    </a:p>
                  </a:txBody>
                  <a:tcPr>
                    <a:solidFill>
                      <a:srgbClr val="F8CBAD"/>
                    </a:solidFill>
                  </a:tcPr>
                </a:tc>
                <a:tc>
                  <a:txBody>
                    <a:bodyPr/>
                    <a:lstStyle/>
                    <a:p>
                      <a:r>
                        <a:rPr lang="en-US" sz="1800" b="1" kern="1200" dirty="0">
                          <a:solidFill>
                            <a:schemeClr val="dk1"/>
                          </a:solidFill>
                          <a:effectLst/>
                          <a:latin typeface="+mn-lt"/>
                          <a:ea typeface="+mn-ea"/>
                          <a:cs typeface="+mn-cs"/>
                        </a:rPr>
                        <a:t>THE TRAINING AND CONSTRUCTION MANAGEMENT SERVICES FOR A COMMUNITY DEVELOPMENT PROJECT TO UPGRADE ACCESS ROADS NEAR NATIONAL ROAD R573 SECTION 3 BETWEEN SLOVO (KM 6.5) AND SIYABUSWA (KM13.3)</a:t>
                      </a:r>
                      <a:endParaRPr lang="en-US" sz="1800" kern="1200" dirty="0">
                        <a:solidFill>
                          <a:schemeClr val="dk1"/>
                        </a:solidFill>
                        <a:effectLst/>
                        <a:latin typeface="+mn-lt"/>
                        <a:ea typeface="+mn-ea"/>
                        <a:cs typeface="+mn-cs"/>
                      </a:endParaRPr>
                    </a:p>
                  </a:txBody>
                  <a:tcPr>
                    <a:solidFill>
                      <a:srgbClr val="F8CBAD"/>
                    </a:solidFill>
                  </a:tcPr>
                </a:tc>
                <a:extLst>
                  <a:ext uri="{0D108BD9-81ED-4DB2-BD59-A6C34878D82A}">
                    <a16:rowId xmlns:a16="http://schemas.microsoft.com/office/drawing/2014/main" val="1415014482"/>
                  </a:ext>
                </a:extLst>
              </a:tr>
            </a:tbl>
          </a:graphicData>
        </a:graphic>
      </p:graphicFrame>
    </p:spTree>
    <p:extLst>
      <p:ext uri="{BB962C8B-B14F-4D97-AF65-F5344CB8AC3E}">
        <p14:creationId xmlns:p14="http://schemas.microsoft.com/office/powerpoint/2010/main" val="838674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2890391"/>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T1.1:  Tender  Notice and</a:t>
            </a:r>
          </a:p>
          <a:p>
            <a:pPr algn="ctr"/>
            <a:r>
              <a:rPr lang="en-ZA" sz="3200" dirty="0">
                <a:solidFill>
                  <a:schemeClr val="bg1"/>
                </a:solidFill>
                <a:latin typeface="Exo 2" panose="00000800000000000000" pitchFamily="50" charset="0"/>
              </a:rPr>
              <a:t>Invitation  to  Tender</a:t>
            </a:r>
          </a:p>
        </p:txBody>
      </p:sp>
    </p:spTree>
    <p:extLst>
      <p:ext uri="{BB962C8B-B14F-4D97-AF65-F5344CB8AC3E}">
        <p14:creationId xmlns:p14="http://schemas.microsoft.com/office/powerpoint/2010/main" val="3738666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8A6336-1B16-47A4-8E94-5170BAD3FFBB}"/>
              </a:ext>
            </a:extLst>
          </p:cNvPr>
          <p:cNvSpPr>
            <a:spLocks noGrp="1" noChangeArrowheads="1"/>
          </p:cNvSpPr>
          <p:nvPr/>
        </p:nvSpPr>
        <p:spPr bwMode="auto">
          <a:xfrm>
            <a:off x="685800" y="1877628"/>
            <a:ext cx="7772400" cy="498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just" eaLnBrk="1" hangingPunct="1">
              <a:lnSpc>
                <a:spcPct val="80000"/>
              </a:lnSpc>
              <a:buFontTx/>
              <a:buNone/>
              <a:defRPr/>
            </a:pPr>
            <a:endParaRPr lang="en-GB" altLang="en-US" sz="1600" b="1" dirty="0">
              <a:latin typeface="Arial" panose="020B0604020202020204" pitchFamily="34" charset="0"/>
              <a:cs typeface="Arial" panose="020B0604020202020204" pitchFamily="34" charset="0"/>
            </a:endParaRPr>
          </a:p>
          <a:p>
            <a:pPr marL="0" indent="0">
              <a:buFontTx/>
              <a:buNone/>
              <a:defRPr/>
            </a:pPr>
            <a:r>
              <a:rPr lang="en-US" sz="1800" b="1" dirty="0">
                <a:latin typeface="Arial" panose="020B0604020202020204" pitchFamily="34" charset="0"/>
                <a:cs typeface="Arial" panose="020B0604020202020204" pitchFamily="34" charset="0"/>
              </a:rPr>
              <a:t>Only tenderers with a B-BBEE contributor status level of </a:t>
            </a:r>
            <a:r>
              <a:rPr lang="en-US" sz="1800" b="1" dirty="0">
                <a:solidFill>
                  <a:srgbClr val="FF0000"/>
                </a:solidFill>
                <a:latin typeface="Arial" panose="020B0604020202020204" pitchFamily="34" charset="0"/>
                <a:cs typeface="Arial" panose="020B0604020202020204" pitchFamily="34" charset="0"/>
              </a:rPr>
              <a:t>1, 2, 3 or 4.</a:t>
            </a:r>
            <a:endParaRPr lang="en-US" sz="1800" b="1" dirty="0">
              <a:latin typeface="Arial" panose="020B0604020202020204" pitchFamily="34" charset="0"/>
              <a:cs typeface="Arial" panose="020B0604020202020204" pitchFamily="34" charset="0"/>
            </a:endParaRPr>
          </a:p>
          <a:p>
            <a:pPr marL="0" indent="0">
              <a:buFontTx/>
              <a:buNone/>
              <a:defRPr/>
            </a:pPr>
            <a:endParaRPr lang="en-ZA" sz="1800" b="1" dirty="0">
              <a:latin typeface="Arial" panose="020B0604020202020204" pitchFamily="34" charset="0"/>
              <a:cs typeface="Arial" panose="020B0604020202020204" pitchFamily="34" charset="0"/>
            </a:endParaRPr>
          </a:p>
          <a:p>
            <a:pPr marL="0" indent="0" algn="just">
              <a:buNone/>
            </a:pPr>
            <a:r>
              <a:rPr lang="en-US" sz="1800" b="1" dirty="0">
                <a:solidFill>
                  <a:srgbClr val="000000"/>
                </a:solidFill>
                <a:effectLst/>
                <a:latin typeface="Arial" panose="020B0604020202020204" pitchFamily="34" charset="0"/>
                <a:ea typeface="Times New Roman" panose="02020603050405020304" pitchFamily="18" charset="0"/>
              </a:rPr>
              <a:t>Tenderers should have a CIDB contractor grading designation of 8 CE or higher.</a:t>
            </a:r>
          </a:p>
          <a:p>
            <a:pPr marL="0" indent="0" algn="just">
              <a:buNone/>
            </a:pPr>
            <a:endParaRPr lang="en-US" sz="1800" b="1" dirty="0">
              <a:solidFill>
                <a:srgbClr val="000000"/>
              </a:solidFill>
              <a:effectLst/>
              <a:latin typeface="Arial" panose="020B0604020202020204" pitchFamily="34" charset="0"/>
              <a:ea typeface="Times New Roman" panose="02020603050405020304" pitchFamily="18" charset="0"/>
            </a:endParaRPr>
          </a:p>
          <a:p>
            <a:pPr marL="0" indent="0" algn="just">
              <a:buNone/>
            </a:pPr>
            <a:r>
              <a:rPr lang="en-US" sz="1800" b="1" u="sng" dirty="0">
                <a:solidFill>
                  <a:srgbClr val="000000"/>
                </a:solidFill>
                <a:effectLst/>
                <a:latin typeface="Arial" panose="020B0604020202020204" pitchFamily="34" charset="0"/>
                <a:ea typeface="Times New Roman" panose="02020603050405020304" pitchFamily="18" charset="0"/>
              </a:rPr>
              <a:t>Sub-contracting of the work in Pricing Schedules A (Training and Construction Management) and C (Stakeholder and Community Liaison) to Targeted Enterprises:</a:t>
            </a:r>
            <a:endParaRPr lang="en-US" sz="1800" b="1" dirty="0">
              <a:solidFill>
                <a:srgbClr val="000000"/>
              </a:solidFill>
              <a:effectLst/>
              <a:latin typeface="Arial" panose="020B0604020202020204" pitchFamily="34" charset="0"/>
              <a:ea typeface="Times New Roman" panose="02020603050405020304" pitchFamily="18" charset="0"/>
            </a:endParaRPr>
          </a:p>
          <a:p>
            <a:pPr marL="0" indent="0" algn="just">
              <a:buNone/>
            </a:pPr>
            <a:r>
              <a:rPr lang="en-US" sz="1800" b="1" dirty="0">
                <a:solidFill>
                  <a:srgbClr val="000000"/>
                </a:solidFill>
                <a:effectLst/>
                <a:latin typeface="Arial" panose="020B0604020202020204" pitchFamily="34" charset="0"/>
                <a:ea typeface="Times New Roman" panose="02020603050405020304" pitchFamily="18" charset="0"/>
              </a:rPr>
              <a:t>If the Tenderer is a QSE, it is a requirement of this project that the successful Tenderer subcontract a minimum of thirty percent (30%) of the work by the end of the contract to Targeted Enterprise(s) as defined in the Contract Data.</a:t>
            </a:r>
          </a:p>
          <a:p>
            <a:pPr marL="0" indent="0" algn="just">
              <a:buNone/>
            </a:pPr>
            <a:endParaRPr lang="en-US" sz="1800" b="1" dirty="0">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r>
              <a:rPr lang="en-US" sz="1400" b="1" dirty="0">
                <a:solidFill>
                  <a:srgbClr val="FF0000"/>
                </a:solidFill>
                <a:latin typeface="Arial" panose="020B0604020202020204" pitchFamily="34" charset="0"/>
                <a:cs typeface="Arial" panose="020B0604020202020204" pitchFamily="34" charset="0"/>
              </a:rPr>
              <a:t>The above are a summarized version; refer to the Project Document for full clauses.</a:t>
            </a:r>
          </a:p>
          <a:p>
            <a:pPr marL="0" indent="0" algn="just">
              <a:buNone/>
            </a:pPr>
            <a:endParaRPr lang="en-US" sz="1800" b="1" dirty="0">
              <a:solidFill>
                <a:srgbClr val="FF0000"/>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35F8A61B-2ADB-4EE1-9A9E-55348A4E0976}"/>
              </a:ext>
            </a:extLst>
          </p:cNvPr>
          <p:cNvSpPr/>
          <p:nvPr/>
        </p:nvSpPr>
        <p:spPr>
          <a:xfrm>
            <a:off x="1030406" y="0"/>
            <a:ext cx="8113594" cy="1508105"/>
          </a:xfrm>
          <a:prstGeom prst="rect">
            <a:avLst/>
          </a:prstGeom>
        </p:spPr>
        <p:txBody>
          <a:bodyPr wrap="square">
            <a:spAutoFit/>
          </a:bodyPr>
          <a:lstStyle/>
          <a:p>
            <a:pPr algn="ctr"/>
            <a:r>
              <a:rPr lang="en-ZA" sz="36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ZA" sz="2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T1.1  Tender  Notice  and  Invitation  to  Tender/SBD1:</a:t>
            </a:r>
          </a:p>
          <a:p>
            <a:pPr algn="ctr"/>
            <a:r>
              <a:rPr lang="en-ZA" sz="2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C.002-029-2018/1</a:t>
            </a:r>
          </a:p>
        </p:txBody>
      </p:sp>
    </p:spTree>
    <p:extLst>
      <p:ext uri="{BB962C8B-B14F-4D97-AF65-F5344CB8AC3E}">
        <p14:creationId xmlns:p14="http://schemas.microsoft.com/office/powerpoint/2010/main" val="1355652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8A6336-1B16-47A4-8E94-5170BAD3FFBB}"/>
              </a:ext>
            </a:extLst>
          </p:cNvPr>
          <p:cNvSpPr>
            <a:spLocks noGrp="1" noChangeArrowheads="1"/>
          </p:cNvSpPr>
          <p:nvPr/>
        </p:nvSpPr>
        <p:spPr bwMode="auto">
          <a:xfrm>
            <a:off x="685800" y="1877628"/>
            <a:ext cx="7772400" cy="498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just" eaLnBrk="1" hangingPunct="1">
              <a:lnSpc>
                <a:spcPct val="80000"/>
              </a:lnSpc>
              <a:buFontTx/>
              <a:buNone/>
              <a:defRPr/>
            </a:pPr>
            <a:endParaRPr lang="en-GB" altLang="en-US" sz="1600" b="1" dirty="0">
              <a:latin typeface="Arial" panose="020B0604020202020204" pitchFamily="34" charset="0"/>
              <a:cs typeface="Arial" panose="020B0604020202020204" pitchFamily="34" charset="0"/>
            </a:endParaRPr>
          </a:p>
          <a:p>
            <a:pPr marL="0" indent="0" algn="just">
              <a:buNone/>
            </a:pPr>
            <a:endParaRPr lang="en-US" sz="1800" b="1" dirty="0">
              <a:latin typeface="Arial" panose="020B0604020202020204" pitchFamily="34" charset="0"/>
              <a:cs typeface="Arial" panose="020B0604020202020204" pitchFamily="34" charset="0"/>
            </a:endParaRPr>
          </a:p>
          <a:p>
            <a:pPr marL="0" indent="0" algn="just">
              <a:buNone/>
            </a:pPr>
            <a:r>
              <a:rPr lang="en-US" sz="1800" b="1" u="sng" dirty="0">
                <a:latin typeface="Arial" panose="020B0604020202020204" pitchFamily="34" charset="0"/>
                <a:cs typeface="Arial" panose="020B0604020202020204" pitchFamily="34" charset="0"/>
              </a:rPr>
              <a:t>Sub-contracting of the work in Pricing Schedule B (Construction of the Works) to Targeted Enterprises:</a:t>
            </a:r>
          </a:p>
          <a:p>
            <a:pPr marL="0" indent="0" algn="just">
              <a:buNone/>
            </a:pPr>
            <a:r>
              <a:rPr lang="en-US" sz="1800" b="1" dirty="0">
                <a:latin typeface="Arial" panose="020B0604020202020204" pitchFamily="34" charset="0"/>
                <a:cs typeface="Arial" panose="020B0604020202020204" pitchFamily="34" charset="0"/>
              </a:rPr>
              <a:t>It is a requirement of this project that the successful Tenderer, irrespective of its B-BBEE contributor level and designated sector (EME, QSE or Generic), subcontract work in Pricing Schedule B to Targeted Enterprises, as defined in the Specification Data, by the end of the Contract.</a:t>
            </a:r>
          </a:p>
          <a:p>
            <a:pPr marL="0" indent="0" algn="just">
              <a:buNone/>
            </a:pPr>
            <a:endParaRPr lang="en-GB" sz="1800" b="1" dirty="0">
              <a:latin typeface="Arial" panose="020B0604020202020204" pitchFamily="34" charset="0"/>
              <a:cs typeface="Arial" panose="020B0604020202020204" pitchFamily="34" charset="0"/>
            </a:endParaRPr>
          </a:p>
          <a:p>
            <a:pPr marL="0" indent="0" algn="just">
              <a:buNone/>
            </a:pPr>
            <a:r>
              <a:rPr lang="en-US" sz="1800" b="1" dirty="0">
                <a:latin typeface="Arial" panose="020B0604020202020204" pitchFamily="34" charset="0"/>
                <a:cs typeface="Arial" panose="020B0604020202020204" pitchFamily="34" charset="0"/>
              </a:rPr>
              <a:t>The closing time for receipt of tenders is Friday 9 December  2022 , 11h00</a:t>
            </a:r>
            <a:endParaRPr lang="en-US" sz="18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r>
              <a:rPr lang="en-US" sz="1400" b="1" dirty="0">
                <a:solidFill>
                  <a:srgbClr val="FF0000"/>
                </a:solidFill>
                <a:latin typeface="Arial" panose="020B0604020202020204" pitchFamily="34" charset="0"/>
                <a:cs typeface="Arial" panose="020B0604020202020204" pitchFamily="34" charset="0"/>
              </a:rPr>
              <a:t>The above are a summarized version; refer to the Project Document for full clauses.</a:t>
            </a:r>
          </a:p>
          <a:p>
            <a:pPr marL="0" indent="0" algn="just">
              <a:buNone/>
            </a:pPr>
            <a:endParaRPr lang="en-US" sz="1800" b="1" dirty="0">
              <a:solidFill>
                <a:srgbClr val="FF0000"/>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35F8A61B-2ADB-4EE1-9A9E-55348A4E0976}"/>
              </a:ext>
            </a:extLst>
          </p:cNvPr>
          <p:cNvSpPr/>
          <p:nvPr/>
        </p:nvSpPr>
        <p:spPr>
          <a:xfrm>
            <a:off x="1030406" y="0"/>
            <a:ext cx="8113594" cy="1508105"/>
          </a:xfrm>
          <a:prstGeom prst="rect">
            <a:avLst/>
          </a:prstGeom>
        </p:spPr>
        <p:txBody>
          <a:bodyPr wrap="square">
            <a:spAutoFit/>
          </a:bodyPr>
          <a:lstStyle/>
          <a:p>
            <a:pPr algn="ctr"/>
            <a:r>
              <a:rPr lang="en-ZA" sz="36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ZA" sz="2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T1.1  Tender  Notice  and  Invitation  to  Tender/SBD1:</a:t>
            </a:r>
          </a:p>
          <a:p>
            <a:pPr algn="ctr"/>
            <a:r>
              <a:rPr lang="en-ZA" sz="2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C.002-029-2018/1</a:t>
            </a:r>
          </a:p>
        </p:txBody>
      </p:sp>
    </p:spTree>
    <p:extLst>
      <p:ext uri="{BB962C8B-B14F-4D97-AF65-F5344CB8AC3E}">
        <p14:creationId xmlns:p14="http://schemas.microsoft.com/office/powerpoint/2010/main" val="2091854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TENDER SUBMISSION</a:t>
            </a:r>
          </a:p>
        </p:txBody>
      </p:sp>
      <p:graphicFrame>
        <p:nvGraphicFramePr>
          <p:cNvPr id="4" name="Table 3">
            <a:extLst>
              <a:ext uri="{FF2B5EF4-FFF2-40B4-BE49-F238E27FC236}">
                <a16:creationId xmlns:a16="http://schemas.microsoft.com/office/drawing/2014/main" id="{E501ABB8-EEE8-49C6-B0BC-A08BC3BE6FAA}"/>
              </a:ext>
            </a:extLst>
          </p:cNvPr>
          <p:cNvGraphicFramePr>
            <a:graphicFrameLocks noGrp="1"/>
          </p:cNvGraphicFramePr>
          <p:nvPr>
            <p:extLst>
              <p:ext uri="{D42A27DB-BD31-4B8C-83A1-F6EECF244321}">
                <p14:modId xmlns:p14="http://schemas.microsoft.com/office/powerpoint/2010/main" val="1030031687"/>
              </p:ext>
            </p:extLst>
          </p:nvPr>
        </p:nvGraphicFramePr>
        <p:xfrm>
          <a:off x="245534" y="1029810"/>
          <a:ext cx="8551333" cy="5828190"/>
        </p:xfrm>
        <a:graphic>
          <a:graphicData uri="http://schemas.openxmlformats.org/drawingml/2006/table">
            <a:tbl>
              <a:tblPr firstRow="1" bandRow="1">
                <a:tableStyleId>{5C22544A-7EE6-4342-B048-85BDC9FD1C3A}</a:tableStyleId>
              </a:tblPr>
              <a:tblGrid>
                <a:gridCol w="1484606">
                  <a:extLst>
                    <a:ext uri="{9D8B030D-6E8A-4147-A177-3AD203B41FA5}">
                      <a16:colId xmlns:a16="http://schemas.microsoft.com/office/drawing/2014/main" val="20000"/>
                    </a:ext>
                  </a:extLst>
                </a:gridCol>
                <a:gridCol w="7066727">
                  <a:extLst>
                    <a:ext uri="{9D8B030D-6E8A-4147-A177-3AD203B41FA5}">
                      <a16:colId xmlns:a16="http://schemas.microsoft.com/office/drawing/2014/main" val="20001"/>
                    </a:ext>
                  </a:extLst>
                </a:gridCol>
              </a:tblGrid>
              <a:tr h="5828190">
                <a:tc>
                  <a:txBody>
                    <a:bodyPr/>
                    <a:lstStyle/>
                    <a:p>
                      <a:r>
                        <a:rPr lang="en-ZA" sz="1600" b="0" dirty="0">
                          <a:solidFill>
                            <a:schemeClr val="tx1"/>
                          </a:solidFill>
                        </a:rPr>
                        <a:t>C.2.13.5</a:t>
                      </a: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txBody>
                  <a:tcPr>
                    <a:noFill/>
                  </a:tcPr>
                </a:tc>
                <a:tc>
                  <a:txBody>
                    <a:bodyPr/>
                    <a:lstStyle/>
                    <a:p>
                      <a:r>
                        <a:rPr lang="en-US" sz="1350" b="1" kern="1200" dirty="0">
                          <a:solidFill>
                            <a:schemeClr val="tx1"/>
                          </a:solidFill>
                          <a:effectLst/>
                          <a:latin typeface="+mn-lt"/>
                          <a:ea typeface="+mn-ea"/>
                          <a:cs typeface="+mn-cs"/>
                        </a:rPr>
                        <a:t>Electronic submissions will not be accepted. The Employer’s address for delivery of tender offers and identification details to be shown on each tender offer package are: </a:t>
                      </a:r>
                    </a:p>
                    <a:p>
                      <a:r>
                        <a:rPr lang="en-US" sz="1350" b="1" kern="1200" dirty="0">
                          <a:solidFill>
                            <a:schemeClr val="tx1"/>
                          </a:solidFill>
                          <a:effectLst/>
                          <a:latin typeface="+mn-lt"/>
                          <a:ea typeface="+mn-ea"/>
                          <a:cs typeface="+mn-cs"/>
                        </a:rPr>
                        <a:t> </a:t>
                      </a:r>
                    </a:p>
                    <a:p>
                      <a:r>
                        <a:rPr lang="en-US" sz="1350" b="1" u="sng" kern="1200" dirty="0">
                          <a:solidFill>
                            <a:schemeClr val="tx1"/>
                          </a:solidFill>
                          <a:effectLst/>
                          <a:latin typeface="+mn-lt"/>
                          <a:ea typeface="+mn-ea"/>
                          <a:cs typeface="+mn-cs"/>
                        </a:rPr>
                        <a:t>Location of tender box</a:t>
                      </a:r>
                      <a:r>
                        <a:rPr lang="en-US" sz="1350" b="1" kern="1200" dirty="0">
                          <a:solidFill>
                            <a:schemeClr val="tx1"/>
                          </a:solidFill>
                          <a:effectLst/>
                          <a:latin typeface="+mn-lt"/>
                          <a:ea typeface="+mn-ea"/>
                          <a:cs typeface="+mn-cs"/>
                        </a:rPr>
                        <a:t>: SANRAL Reception </a:t>
                      </a:r>
                    </a:p>
                    <a:p>
                      <a:r>
                        <a:rPr lang="en-US" sz="1350" b="1" kern="1200" dirty="0">
                          <a:solidFill>
                            <a:schemeClr val="tx1"/>
                          </a:solidFill>
                          <a:effectLst/>
                          <a:latin typeface="+mn-lt"/>
                          <a:ea typeface="+mn-ea"/>
                          <a:cs typeface="+mn-cs"/>
                        </a:rPr>
                        <a:t>Physical address: 	38 Ida Street, Menlo Park, 0081;</a:t>
                      </a:r>
                    </a:p>
                    <a:p>
                      <a:endParaRPr lang="en-US" sz="1350" b="1" kern="1200" dirty="0">
                        <a:solidFill>
                          <a:schemeClr val="tx1"/>
                        </a:solidFill>
                        <a:effectLst/>
                        <a:latin typeface="+mn-lt"/>
                        <a:ea typeface="+mn-ea"/>
                        <a:cs typeface="+mn-cs"/>
                      </a:endParaRPr>
                    </a:p>
                    <a:p>
                      <a:r>
                        <a:rPr lang="en-US" sz="1350" b="1" u="sng" kern="1200" dirty="0">
                          <a:solidFill>
                            <a:schemeClr val="tx1"/>
                          </a:solidFill>
                          <a:effectLst/>
                          <a:latin typeface="+mn-lt"/>
                          <a:ea typeface="+mn-ea"/>
                          <a:cs typeface="+mn-cs"/>
                        </a:rPr>
                        <a:t>Identification details:</a:t>
                      </a:r>
                      <a:r>
                        <a:rPr lang="en-US" sz="1350" b="1" kern="1200" dirty="0">
                          <a:solidFill>
                            <a:schemeClr val="tx1"/>
                          </a:solidFill>
                          <a:effectLst/>
                          <a:latin typeface="+mn-lt"/>
                          <a:ea typeface="+mn-ea"/>
                          <a:cs typeface="+mn-cs"/>
                        </a:rPr>
                        <a:t>	</a:t>
                      </a:r>
                    </a:p>
                    <a:p>
                      <a:r>
                        <a:rPr lang="en-US" sz="1350" b="1" kern="1200" dirty="0">
                          <a:solidFill>
                            <a:schemeClr val="tx1"/>
                          </a:solidFill>
                          <a:effectLst/>
                          <a:latin typeface="+mn-lt"/>
                          <a:ea typeface="+mn-ea"/>
                          <a:cs typeface="+mn-cs"/>
                        </a:rPr>
                        <a:t>Place the signed original tender offer in a package marked</a:t>
                      </a:r>
                    </a:p>
                    <a:p>
                      <a:endParaRPr lang="en-US" sz="1350" b="1" kern="1200" dirty="0">
                        <a:solidFill>
                          <a:schemeClr val="tx1"/>
                        </a:solidFill>
                        <a:effectLst/>
                        <a:latin typeface="+mn-lt"/>
                        <a:ea typeface="+mn-ea"/>
                        <a:cs typeface="+mn-cs"/>
                      </a:endParaRPr>
                    </a:p>
                    <a:p>
                      <a:r>
                        <a:rPr lang="en-US" sz="1350" b="1" kern="1200" dirty="0">
                          <a:solidFill>
                            <a:schemeClr val="tx1"/>
                          </a:solidFill>
                          <a:effectLst/>
                          <a:latin typeface="+mn-lt"/>
                          <a:ea typeface="+mn-ea"/>
                          <a:cs typeface="+mn-cs"/>
                        </a:rPr>
                        <a:t>CONTRACT SANRAL </a:t>
                      </a:r>
                      <a:r>
                        <a:rPr lang="en-US" sz="1350" b="1" u="sng" kern="1200" dirty="0">
                          <a:solidFill>
                            <a:schemeClr val="tx1"/>
                          </a:solidFill>
                          <a:effectLst/>
                          <a:latin typeface="+mn-lt"/>
                          <a:ea typeface="+mn-ea"/>
                          <a:cs typeface="+mn-cs"/>
                        </a:rPr>
                        <a:t>C.002-023-2018/1</a:t>
                      </a:r>
                      <a:r>
                        <a:rPr lang="en-US" sz="1350" b="1" kern="1200" dirty="0">
                          <a:solidFill>
                            <a:schemeClr val="tx1"/>
                          </a:solidFill>
                          <a:effectLst/>
                          <a:latin typeface="+mn-lt"/>
                          <a:ea typeface="+mn-ea"/>
                          <a:cs typeface="+mn-cs"/>
                        </a:rPr>
                        <a:t>:  TRAINING AND CONSTRUCTION MANAGEMENT SERVICES FOR A COMMUNITY DEVELOPMENT PROJECT TO UPGRADE ACCESS ROADS NEAR NATIONAL ROAD R573 SECTION 3 BETWEEN SLOVO (KM 6.5) AND SIYABUSWA (KM13.3)</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350" b="1"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600" b="0" i="0" u="none" strike="noStrike" kern="1200" baseline="0" dirty="0">
                        <a:solidFill>
                          <a:schemeClr val="tx1"/>
                        </a:solidFill>
                        <a:highlight>
                          <a:srgbClr val="FFFF00"/>
                        </a:highlight>
                        <a:latin typeface="+mn-lt"/>
                        <a:ea typeface="+mn-ea"/>
                        <a:cs typeface="+mn-cs"/>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126378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T1.2:  Tender Data</a:t>
            </a:r>
          </a:p>
        </p:txBody>
      </p:sp>
    </p:spTree>
    <p:extLst>
      <p:ext uri="{BB962C8B-B14F-4D97-AF65-F5344CB8AC3E}">
        <p14:creationId xmlns:p14="http://schemas.microsoft.com/office/powerpoint/2010/main" val="2580644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4" name="Rectangle 3">
            <a:extLst>
              <a:ext uri="{FF2B5EF4-FFF2-40B4-BE49-F238E27FC236}">
                <a16:creationId xmlns:a16="http://schemas.microsoft.com/office/drawing/2014/main" id="{B7C408FE-6624-46F5-B6D7-4DDC13A506C8}"/>
              </a:ext>
            </a:extLst>
          </p:cNvPr>
          <p:cNvSpPr txBox="1">
            <a:spLocks noChangeArrowheads="1"/>
          </p:cNvSpPr>
          <p:nvPr/>
        </p:nvSpPr>
        <p:spPr>
          <a:xfrm>
            <a:off x="365759" y="836555"/>
            <a:ext cx="8778240" cy="2495931"/>
          </a:xfrm>
          <a:prstGeom prst="rect">
            <a:avLst/>
          </a:prstGeom>
        </p:spPr>
        <p:txBody>
          <a:bodyPr wrap="square" lIns="36000" tIns="36000" rIns="36000" bIns="36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30000"/>
              </a:spcBef>
              <a:buClr>
                <a:srgbClr val="FF0000"/>
              </a:buClr>
              <a:defRPr/>
            </a:pPr>
            <a:r>
              <a:rPr lang="en-US" sz="2400" dirty="0">
                <a:latin typeface="Arial" pitchFamily="34" charset="0"/>
                <a:cs typeface="Arial" pitchFamily="34" charset="0"/>
              </a:rPr>
              <a:t>Note to tenderer:</a:t>
            </a:r>
          </a:p>
          <a:p>
            <a:pPr marL="0" marR="182880" indent="0" algn="just">
              <a:lnSpc>
                <a:spcPct val="150000"/>
              </a:lnSpc>
              <a:spcBef>
                <a:spcPts val="0"/>
              </a:spcBef>
              <a:spcAft>
                <a:spcPts val="0"/>
              </a:spcAft>
              <a:buNone/>
            </a:pPr>
            <a:endParaRPr lang="en-US" sz="1400" b="1" dirty="0">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The conditions of tender are the standard conditions of tender as contained in Annexure C of the CIDB STANDARD FOR UNIFORMITY IN ENGINEERING AND CONSTRUCTION WORKS CONTRACTS as per Government Notice No. 423 published in Government Gazette No. 42622 of 08 AUGUST 2019 and as amended from time to time. (see </a:t>
            </a:r>
            <a:r>
              <a:rPr lang="en-US" sz="1400" b="1"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2"/>
              </a:rPr>
              <a:t>www.cidb.org.za</a:t>
            </a: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3336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15548" y="0"/>
            <a:ext cx="732474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graphicFrame>
        <p:nvGraphicFramePr>
          <p:cNvPr id="4" name="Table 3">
            <a:extLst>
              <a:ext uri="{FF2B5EF4-FFF2-40B4-BE49-F238E27FC236}">
                <a16:creationId xmlns:a16="http://schemas.microsoft.com/office/drawing/2014/main" id="{6D1D75B7-07E6-4DDF-BC67-73F2964FCFC1}"/>
              </a:ext>
            </a:extLst>
          </p:cNvPr>
          <p:cNvGraphicFramePr>
            <a:graphicFrameLocks noGrp="1"/>
          </p:cNvGraphicFramePr>
          <p:nvPr>
            <p:extLst>
              <p:ext uri="{D42A27DB-BD31-4B8C-83A1-F6EECF244321}">
                <p14:modId xmlns:p14="http://schemas.microsoft.com/office/powerpoint/2010/main" val="191411012"/>
              </p:ext>
            </p:extLst>
          </p:nvPr>
        </p:nvGraphicFramePr>
        <p:xfrm>
          <a:off x="-3707" y="740178"/>
          <a:ext cx="9147707" cy="10720251"/>
        </p:xfrm>
        <a:graphic>
          <a:graphicData uri="http://schemas.openxmlformats.org/drawingml/2006/table">
            <a:tbl>
              <a:tblPr firstRow="1" bandRow="1">
                <a:tableStyleId>{93296810-A885-4BE3-A3E7-6D5BEEA58F35}</a:tableStyleId>
              </a:tblPr>
              <a:tblGrid>
                <a:gridCol w="1290012">
                  <a:extLst>
                    <a:ext uri="{9D8B030D-6E8A-4147-A177-3AD203B41FA5}">
                      <a16:colId xmlns:a16="http://schemas.microsoft.com/office/drawing/2014/main" val="1126927866"/>
                    </a:ext>
                  </a:extLst>
                </a:gridCol>
                <a:gridCol w="1288219">
                  <a:extLst>
                    <a:ext uri="{9D8B030D-6E8A-4147-A177-3AD203B41FA5}">
                      <a16:colId xmlns:a16="http://schemas.microsoft.com/office/drawing/2014/main" val="3695091123"/>
                    </a:ext>
                  </a:extLst>
                </a:gridCol>
                <a:gridCol w="1526959">
                  <a:extLst>
                    <a:ext uri="{9D8B030D-6E8A-4147-A177-3AD203B41FA5}">
                      <a16:colId xmlns:a16="http://schemas.microsoft.com/office/drawing/2014/main" val="2486766732"/>
                    </a:ext>
                  </a:extLst>
                </a:gridCol>
                <a:gridCol w="1384917">
                  <a:extLst>
                    <a:ext uri="{9D8B030D-6E8A-4147-A177-3AD203B41FA5}">
                      <a16:colId xmlns:a16="http://schemas.microsoft.com/office/drawing/2014/main" val="103402135"/>
                    </a:ext>
                  </a:extLst>
                </a:gridCol>
                <a:gridCol w="1278384">
                  <a:extLst>
                    <a:ext uri="{9D8B030D-6E8A-4147-A177-3AD203B41FA5}">
                      <a16:colId xmlns:a16="http://schemas.microsoft.com/office/drawing/2014/main" val="4098797717"/>
                    </a:ext>
                  </a:extLst>
                </a:gridCol>
                <a:gridCol w="1198486">
                  <a:extLst>
                    <a:ext uri="{9D8B030D-6E8A-4147-A177-3AD203B41FA5}">
                      <a16:colId xmlns:a16="http://schemas.microsoft.com/office/drawing/2014/main" val="444007393"/>
                    </a:ext>
                  </a:extLst>
                </a:gridCol>
                <a:gridCol w="1180730">
                  <a:extLst>
                    <a:ext uri="{9D8B030D-6E8A-4147-A177-3AD203B41FA5}">
                      <a16:colId xmlns:a16="http://schemas.microsoft.com/office/drawing/2014/main" val="2790318418"/>
                    </a:ext>
                  </a:extLst>
                </a:gridCol>
              </a:tblGrid>
              <a:tr h="1096957">
                <a:tc gridSpan="2">
                  <a:txBody>
                    <a:bodyPr/>
                    <a:lstStyle/>
                    <a:p>
                      <a:pPr algn="ctr"/>
                      <a:r>
                        <a:rPr lang="en-ZA" sz="1800" b="1" dirty="0">
                          <a:solidFill>
                            <a:schemeClr val="tx1"/>
                          </a:solidFill>
                        </a:rPr>
                        <a:t>BOOK 1</a:t>
                      </a:r>
                    </a:p>
                  </a:txBody>
                  <a:tcPr/>
                </a:tc>
                <a:tc hMerge="1">
                  <a:txBody>
                    <a:bodyPr/>
                    <a:lstStyle/>
                    <a:p>
                      <a:endParaRPr lang="en-ZA" sz="1400" b="1" dirty="0"/>
                    </a:p>
                  </a:txBody>
                  <a:tcPr/>
                </a:tc>
                <a:tc>
                  <a:txBody>
                    <a:bodyPr/>
                    <a:lstStyle/>
                    <a:p>
                      <a:pPr algn="ctr"/>
                      <a:r>
                        <a:rPr lang="en-ZA" sz="1800" b="1" dirty="0">
                          <a:solidFill>
                            <a:schemeClr val="tx1"/>
                          </a:solidFill>
                        </a:rPr>
                        <a:t>BOOK 2</a:t>
                      </a:r>
                    </a:p>
                  </a:txBody>
                  <a:tcPr/>
                </a:tc>
                <a:tc gridSpan="4">
                  <a:txBody>
                    <a:bodyPr/>
                    <a:lstStyle/>
                    <a:p>
                      <a:pPr algn="ctr"/>
                      <a:r>
                        <a:rPr lang="en-ZA" sz="1800" b="1" dirty="0">
                          <a:solidFill>
                            <a:schemeClr val="tx1"/>
                          </a:solidFill>
                        </a:rPr>
                        <a:t>BOOK 3</a:t>
                      </a:r>
                    </a:p>
                  </a:txBody>
                  <a:tcPr/>
                </a:tc>
                <a:tc hMerge="1">
                  <a:txBody>
                    <a:bodyPr/>
                    <a:lstStyle/>
                    <a:p>
                      <a:endParaRPr lang="en-ZA" sz="1400" b="1" dirty="0"/>
                    </a:p>
                  </a:txBody>
                  <a:tcPr/>
                </a:tc>
                <a:tc hMerge="1">
                  <a:txBody>
                    <a:bodyPr/>
                    <a:lstStyle/>
                    <a:p>
                      <a:endParaRPr lang="en-ZA" sz="1400" b="1" dirty="0"/>
                    </a:p>
                  </a:txBody>
                  <a:tcPr/>
                </a:tc>
                <a:tc hMerge="1">
                  <a:txBody>
                    <a:bodyPr/>
                    <a:lstStyle/>
                    <a:p>
                      <a:endParaRPr lang="en-ZA" sz="1400" b="1" dirty="0"/>
                    </a:p>
                  </a:txBody>
                  <a:tcPr/>
                </a:tc>
                <a:extLst>
                  <a:ext uri="{0D108BD9-81ED-4DB2-BD59-A6C34878D82A}">
                    <a16:rowId xmlns:a16="http://schemas.microsoft.com/office/drawing/2014/main" val="4288213650"/>
                  </a:ext>
                </a:extLst>
              </a:tr>
              <a:tr h="1096957">
                <a:tc>
                  <a:txBody>
                    <a:bodyPr/>
                    <a:lstStyle/>
                    <a:p>
                      <a:r>
                        <a:rPr lang="en-ZA" sz="1400" dirty="0"/>
                        <a:t>T.1 TENDER PROCEDURES</a:t>
                      </a:r>
                      <a:endParaRPr lang="en-ZA" sz="1400" b="1" dirty="0"/>
                    </a:p>
                  </a:txBody>
                  <a:tcPr/>
                </a:tc>
                <a:tc>
                  <a:txBody>
                    <a:bodyPr/>
                    <a:lstStyle/>
                    <a:p>
                      <a:r>
                        <a:rPr lang="en-ZA" sz="1400" dirty="0"/>
                        <a:t>T.2                  RETURNABLE SCHEDULES</a:t>
                      </a:r>
                      <a:endParaRPr lang="en-ZA" sz="1400" b="1" dirty="0"/>
                    </a:p>
                  </a:txBody>
                  <a:tcPr/>
                </a:tc>
                <a:tc>
                  <a:txBody>
                    <a:bodyPr/>
                    <a:lstStyle/>
                    <a:p>
                      <a:r>
                        <a:rPr lang="en-ZA" sz="1400" dirty="0"/>
                        <a:t>C.1  AGREEMENTS AND CONTRACTS DATA</a:t>
                      </a:r>
                      <a:endParaRPr lang="en-ZA" sz="1400" b="1" dirty="0"/>
                    </a:p>
                  </a:txBody>
                  <a:tcPr/>
                </a:tc>
                <a:tc>
                  <a:txBody>
                    <a:bodyPr/>
                    <a:lstStyle/>
                    <a:p>
                      <a:r>
                        <a:rPr lang="en-ZA" sz="1400" dirty="0"/>
                        <a:t>C.2                PRICING DATA</a:t>
                      </a:r>
                      <a:endParaRPr lang="en-ZA" sz="1400" b="1" dirty="0"/>
                    </a:p>
                  </a:txBody>
                  <a:tcPr/>
                </a:tc>
                <a:tc>
                  <a:txBody>
                    <a:bodyPr/>
                    <a:lstStyle/>
                    <a:p>
                      <a:r>
                        <a:rPr lang="en-ZA" sz="1400" dirty="0"/>
                        <a:t>C.3 SCOPE OF WORK</a:t>
                      </a:r>
                      <a:endParaRPr lang="en-ZA" sz="1400" b="1" dirty="0"/>
                    </a:p>
                  </a:txBody>
                  <a:tcPr/>
                </a:tc>
                <a:tc>
                  <a:txBody>
                    <a:bodyPr/>
                    <a:lstStyle/>
                    <a:p>
                      <a:r>
                        <a:rPr lang="en-ZA" sz="1400" dirty="0"/>
                        <a:t>C.4 SITE- INFO</a:t>
                      </a:r>
                      <a:endParaRPr lang="en-ZA" sz="1400" b="1" dirty="0"/>
                    </a:p>
                  </a:txBody>
                  <a:tcPr/>
                </a:tc>
                <a:tc>
                  <a:txBody>
                    <a:bodyPr/>
                    <a:lstStyle/>
                    <a:p>
                      <a:r>
                        <a:rPr lang="en-ZA" sz="1400" dirty="0"/>
                        <a:t>C5 ANNEXURE</a:t>
                      </a:r>
                      <a:endParaRPr lang="en-ZA" sz="1400" b="1" dirty="0"/>
                    </a:p>
                  </a:txBody>
                  <a:tcPr/>
                </a:tc>
                <a:extLst>
                  <a:ext uri="{0D108BD9-81ED-4DB2-BD59-A6C34878D82A}">
                    <a16:rowId xmlns:a16="http://schemas.microsoft.com/office/drawing/2014/main" val="2134446261"/>
                  </a:ext>
                </a:extLst>
              </a:tr>
              <a:tr h="779417">
                <a:tc>
                  <a:txBody>
                    <a:bodyPr/>
                    <a:lstStyle/>
                    <a:p>
                      <a:r>
                        <a:rPr lang="en-ZA" sz="1200" dirty="0">
                          <a:latin typeface="Arial" panose="020B0604020202020204" pitchFamily="34" charset="0"/>
                          <a:cs typeface="Arial" panose="020B0604020202020204" pitchFamily="34" charset="0"/>
                        </a:rPr>
                        <a:t>T1.1: Tender Notice</a:t>
                      </a:r>
                    </a:p>
                  </a:txBody>
                  <a:tcPr/>
                </a:tc>
                <a:tc>
                  <a:txBody>
                    <a:bodyPr/>
                    <a:lstStyle/>
                    <a:p>
                      <a:r>
                        <a:rPr lang="en-ZA" sz="1200" dirty="0">
                          <a:latin typeface="Arial" panose="020B0604020202020204" pitchFamily="34" charset="0"/>
                          <a:cs typeface="Arial" panose="020B0604020202020204" pitchFamily="34" charset="0"/>
                        </a:rPr>
                        <a:t>T.2.1: List of Returnable schedules</a:t>
                      </a:r>
                    </a:p>
                  </a:txBody>
                  <a:tcPr/>
                </a:tc>
                <a:tc>
                  <a:txBody>
                    <a:bodyPr/>
                    <a:lstStyle/>
                    <a:p>
                      <a:r>
                        <a:rPr lang="en-ZA" sz="1200" dirty="0">
                          <a:latin typeface="Arial" panose="020B0604020202020204" pitchFamily="34" charset="0"/>
                          <a:cs typeface="Arial" panose="020B0604020202020204" pitchFamily="34" charset="0"/>
                        </a:rPr>
                        <a:t>C.1.1 Form of Offer and Acceptance </a:t>
                      </a:r>
                    </a:p>
                  </a:txBody>
                  <a:tcPr/>
                </a:tc>
                <a:tc>
                  <a:txBody>
                    <a:bodyPr/>
                    <a:lstStyle/>
                    <a:p>
                      <a:r>
                        <a:rPr lang="en-ZA" sz="1200" dirty="0">
                          <a:latin typeface="Arial" panose="020B0604020202020204" pitchFamily="34" charset="0"/>
                          <a:cs typeface="Arial" panose="020B0604020202020204" pitchFamily="34" charset="0"/>
                        </a:rPr>
                        <a:t>C.2.1 Pricing Instructions</a:t>
                      </a:r>
                    </a:p>
                  </a:txBody>
                  <a:tcPr/>
                </a:tc>
                <a:tc>
                  <a:txBody>
                    <a:bodyPr/>
                    <a:lstStyle/>
                    <a:p>
                      <a:r>
                        <a:rPr lang="en-ZA" sz="1200" dirty="0">
                          <a:latin typeface="Arial" panose="020B0604020202020204" pitchFamily="34" charset="0"/>
                          <a:cs typeface="Arial" panose="020B0604020202020204" pitchFamily="34" charset="0"/>
                        </a:rPr>
                        <a:t>A1001 Scope of work</a:t>
                      </a:r>
                    </a:p>
                    <a:p>
                      <a:endParaRPr lang="en-ZA" sz="1200" dirty="0">
                        <a:latin typeface="Arial" panose="020B0604020202020204" pitchFamily="34" charset="0"/>
                        <a:cs typeface="Arial" panose="020B0604020202020204" pitchFamily="34" charset="0"/>
                      </a:endParaRPr>
                    </a:p>
                    <a:p>
                      <a:r>
                        <a:rPr lang="en-ZA" sz="1200" dirty="0">
                          <a:latin typeface="Arial" panose="020B0604020202020204" pitchFamily="34" charset="0"/>
                          <a:cs typeface="Arial" panose="020B0604020202020204" pitchFamily="34" charset="0"/>
                        </a:rPr>
                        <a:t>A1002 Definitions</a:t>
                      </a:r>
                    </a:p>
                  </a:txBody>
                  <a:tcPr/>
                </a:tc>
                <a:tc>
                  <a:txBody>
                    <a:bodyPr/>
                    <a:lstStyle/>
                    <a:p>
                      <a:r>
                        <a:rPr lang="en-ZA" sz="1200" dirty="0">
                          <a:latin typeface="Arial" panose="020B0604020202020204" pitchFamily="34" charset="0"/>
                          <a:cs typeface="Arial" panose="020B0604020202020204" pitchFamily="34" charset="0"/>
                        </a:rPr>
                        <a:t>C4.1 Locality Plan </a:t>
                      </a:r>
                    </a:p>
                  </a:txBody>
                  <a:tcPr/>
                </a:tc>
                <a:tc>
                  <a:txBody>
                    <a:bodyPr/>
                    <a:lstStyle/>
                    <a:p>
                      <a:endParaRPr lang="en-ZA" dirty="0"/>
                    </a:p>
                  </a:txBody>
                  <a:tcPr/>
                </a:tc>
                <a:extLst>
                  <a:ext uri="{0D108BD9-81ED-4DB2-BD59-A6C34878D82A}">
                    <a16:rowId xmlns:a16="http://schemas.microsoft.com/office/drawing/2014/main" val="4023638892"/>
                  </a:ext>
                </a:extLst>
              </a:tr>
              <a:tr h="73544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T1.2: Tender Data</a:t>
                      </a:r>
                    </a:p>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r>
                        <a:rPr lang="en-ZA" sz="1200" dirty="0">
                          <a:latin typeface="Arial" panose="020B0604020202020204" pitchFamily="34" charset="0"/>
                          <a:cs typeface="Arial" panose="020B0604020202020204" pitchFamily="34" charset="0"/>
                        </a:rPr>
                        <a:t>C.1.2 Other Contract Forms</a:t>
                      </a:r>
                    </a:p>
                  </a:txBody>
                  <a:tcPr/>
                </a:tc>
                <a:tc>
                  <a:txBody>
                    <a:bodyPr/>
                    <a:lstStyle/>
                    <a:p>
                      <a:r>
                        <a:rPr lang="en-ZA" sz="1200" dirty="0">
                          <a:latin typeface="Arial" panose="020B0604020202020204" pitchFamily="34" charset="0"/>
                          <a:cs typeface="Arial" panose="020B0604020202020204" pitchFamily="34" charset="0"/>
                        </a:rPr>
                        <a:t>C.2.2 Pricing Schedule</a:t>
                      </a:r>
                    </a:p>
                  </a:txBody>
                  <a:tcPr/>
                </a:tc>
                <a:tc>
                  <a:txBody>
                    <a:bodyPr/>
                    <a:lstStyle/>
                    <a:p>
                      <a:r>
                        <a:rPr lang="en-ZA" sz="1200" dirty="0">
                          <a:latin typeface="Arial" panose="020B0604020202020204" pitchFamily="34" charset="0"/>
                          <a:cs typeface="Arial" panose="020B0604020202020204" pitchFamily="34" charset="0"/>
                        </a:rPr>
                        <a:t>A1003 General Requirement</a:t>
                      </a:r>
                    </a:p>
                    <a:p>
                      <a:endParaRPr lang="en-ZA" sz="1200" dirty="0">
                        <a:latin typeface="Arial" panose="020B0604020202020204" pitchFamily="34" charset="0"/>
                        <a:cs typeface="Arial" panose="020B0604020202020204" pitchFamily="34" charset="0"/>
                      </a:endParaRPr>
                    </a:p>
                    <a:p>
                      <a:r>
                        <a:rPr lang="en-ZA" sz="1200" dirty="0">
                          <a:latin typeface="Arial" panose="020B0604020202020204" pitchFamily="34" charset="0"/>
                          <a:cs typeface="Arial" panose="020B0604020202020204" pitchFamily="34" charset="0"/>
                        </a:rPr>
                        <a:t>A1004 Training and Skills Development Programme</a:t>
                      </a:r>
                    </a:p>
                  </a:txBody>
                  <a:tcPr/>
                </a:tc>
                <a:tc>
                  <a:txBody>
                    <a:bodyPr/>
                    <a:lstStyle/>
                    <a:p>
                      <a:r>
                        <a:rPr lang="en-ZA" sz="1200" dirty="0">
                          <a:latin typeface="Arial" panose="020B0604020202020204" pitchFamily="34" charset="0"/>
                          <a:cs typeface="Arial" panose="020B0604020202020204" pitchFamily="34" charset="0"/>
                        </a:rPr>
                        <a:t>C4.2 General Routine Road Maintenance Information </a:t>
                      </a:r>
                    </a:p>
                  </a:txBody>
                  <a:tcPr/>
                </a:tc>
                <a:tc>
                  <a:txBody>
                    <a:bodyPr/>
                    <a:lstStyle/>
                    <a:p>
                      <a:endParaRPr lang="en-ZA" dirty="0"/>
                    </a:p>
                  </a:txBody>
                  <a:tcPr/>
                </a:tc>
                <a:extLst>
                  <a:ext uri="{0D108BD9-81ED-4DB2-BD59-A6C34878D82A}">
                    <a16:rowId xmlns:a16="http://schemas.microsoft.com/office/drawing/2014/main" val="1636011145"/>
                  </a:ext>
                </a:extLst>
              </a:tr>
              <a:tr h="879072">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C.2.3 Summary of Pricing Schedules</a:t>
                      </a:r>
                    </a:p>
                  </a:txBody>
                  <a:tcPr/>
                </a:tc>
                <a:tc>
                  <a:txBody>
                    <a:bodyPr/>
                    <a:lstStyle/>
                    <a:p>
                      <a:r>
                        <a:rPr lang="en-US" sz="1200" dirty="0">
                          <a:latin typeface="Arial" panose="020B0604020202020204" pitchFamily="34" charset="0"/>
                          <a:cs typeface="Arial" panose="020B0604020202020204" pitchFamily="34" charset="0"/>
                        </a:rPr>
                        <a:t>A1005 Method Statement for training stages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A1006 Theoretical Training</a:t>
                      </a:r>
                    </a:p>
                  </a:txBody>
                  <a:tcPr/>
                </a:tc>
                <a:tc>
                  <a:txBody>
                    <a:bodyPr/>
                    <a:lstStyle/>
                    <a:p>
                      <a:r>
                        <a:rPr lang="en-ZA" sz="1200" dirty="0">
                          <a:latin typeface="Arial" panose="020B0604020202020204" pitchFamily="34" charset="0"/>
                          <a:cs typeface="Arial" panose="020B0604020202020204" pitchFamily="34" charset="0"/>
                        </a:rPr>
                        <a:t>C4.3 Background</a:t>
                      </a:r>
                    </a:p>
                  </a:txBody>
                  <a:tcPr/>
                </a:tc>
                <a:tc>
                  <a:txBody>
                    <a:bodyPr/>
                    <a:lstStyle/>
                    <a:p>
                      <a:endParaRPr lang="en-ZA" dirty="0"/>
                    </a:p>
                  </a:txBody>
                  <a:tcPr/>
                </a:tc>
                <a:extLst>
                  <a:ext uri="{0D108BD9-81ED-4DB2-BD59-A6C34878D82A}">
                    <a16:rowId xmlns:a16="http://schemas.microsoft.com/office/drawing/2014/main" val="75990838"/>
                  </a:ext>
                </a:extLst>
              </a:tr>
              <a:tr h="0">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A1007 Practical Training</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A1008 Contractor’s Responsibility towards trainees</a:t>
                      </a:r>
                      <a:endParaRPr lang="en-ZA" sz="1200" dirty="0">
                        <a:latin typeface="Arial" panose="020B0604020202020204" pitchFamily="34" charset="0"/>
                        <a:cs typeface="Arial" panose="020B0604020202020204" pitchFamily="34" charset="0"/>
                      </a:endParaRPr>
                    </a:p>
                  </a:txBody>
                  <a:tcPr/>
                </a:tc>
                <a:tc>
                  <a:txBody>
                    <a:bodyPr/>
                    <a:lstStyle/>
                    <a:p>
                      <a:r>
                        <a:rPr lang="en-ZA" sz="1200" dirty="0">
                          <a:latin typeface="Arial" panose="020B0604020202020204" pitchFamily="34" charset="0"/>
                          <a:cs typeface="Arial" panose="020B0604020202020204" pitchFamily="34" charset="0"/>
                        </a:rPr>
                        <a:t>C4.4 General Description of the Project</a:t>
                      </a:r>
                    </a:p>
                  </a:txBody>
                  <a:tcPr/>
                </a:tc>
                <a:tc>
                  <a:txBody>
                    <a:bodyPr/>
                    <a:lstStyle/>
                    <a:p>
                      <a:endParaRPr lang="en-ZA" dirty="0"/>
                    </a:p>
                  </a:txBody>
                  <a:tcPr/>
                </a:tc>
                <a:extLst>
                  <a:ext uri="{0D108BD9-81ED-4DB2-BD59-A6C34878D82A}">
                    <a16:rowId xmlns:a16="http://schemas.microsoft.com/office/drawing/2014/main" val="2363902524"/>
                  </a:ext>
                </a:extLst>
              </a:tr>
              <a:tr h="1241294">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r>
                        <a:rPr lang="en-US" sz="1200" dirty="0">
                          <a:latin typeface="Arial" panose="020B0604020202020204" pitchFamily="34" charset="0"/>
                          <a:cs typeface="Arial" panose="020B0604020202020204" pitchFamily="34" charset="0"/>
                        </a:rPr>
                        <a:t>A1009 Construction Simulation</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A1010 Construction Management and Construction of the works</a:t>
                      </a:r>
                      <a:endParaRPr lang="en-ZA" sz="1200" dirty="0">
                        <a:latin typeface="Arial" panose="020B0604020202020204" pitchFamily="34" charset="0"/>
                        <a:cs typeface="Arial" panose="020B0604020202020204" pitchFamily="34" charset="0"/>
                      </a:endParaRPr>
                    </a:p>
                  </a:txBody>
                  <a:tcPr/>
                </a:tc>
                <a:tc>
                  <a:txBody>
                    <a:bodyPr/>
                    <a:lstStyle/>
                    <a:p>
                      <a:r>
                        <a:rPr lang="en-ZA" sz="1200" dirty="0">
                          <a:latin typeface="Arial" panose="020B0604020202020204" pitchFamily="34" charset="0"/>
                          <a:cs typeface="Arial" panose="020B0604020202020204" pitchFamily="34" charset="0"/>
                        </a:rPr>
                        <a:t>C4.5 Climate</a:t>
                      </a:r>
                    </a:p>
                  </a:txBody>
                  <a:tcPr/>
                </a:tc>
                <a:tc>
                  <a:txBody>
                    <a:bodyPr/>
                    <a:lstStyle/>
                    <a:p>
                      <a:endParaRPr lang="en-ZA" dirty="0"/>
                    </a:p>
                  </a:txBody>
                  <a:tcPr/>
                </a:tc>
                <a:extLst>
                  <a:ext uri="{0D108BD9-81ED-4DB2-BD59-A6C34878D82A}">
                    <a16:rowId xmlns:a16="http://schemas.microsoft.com/office/drawing/2014/main" val="2217364917"/>
                  </a:ext>
                </a:extLst>
              </a:tr>
              <a:tr h="1241294">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A1011 Measurement and Payment </a:t>
                      </a:r>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txBody>
                  <a:tcPr/>
                </a:tc>
                <a:tc>
                  <a:txBody>
                    <a:bodyPr/>
                    <a:lstStyle/>
                    <a:p>
                      <a:r>
                        <a:rPr lang="en-ZA" sz="1200" dirty="0">
                          <a:latin typeface="Arial" panose="020B0604020202020204" pitchFamily="34" charset="0"/>
                          <a:cs typeface="Arial" panose="020B0604020202020204" pitchFamily="34" charset="0"/>
                        </a:rPr>
                        <a:t>C4.6 Extent of Construction Works </a:t>
                      </a:r>
                    </a:p>
                  </a:txBody>
                  <a:tcPr/>
                </a:tc>
                <a:tc>
                  <a:txBody>
                    <a:bodyPr/>
                    <a:lstStyle/>
                    <a:p>
                      <a:endParaRPr lang="en-ZA" dirty="0"/>
                    </a:p>
                  </a:txBody>
                  <a:tcPr/>
                </a:tc>
                <a:extLst>
                  <a:ext uri="{0D108BD9-81ED-4DB2-BD59-A6C34878D82A}">
                    <a16:rowId xmlns:a16="http://schemas.microsoft.com/office/drawing/2014/main" val="1245617802"/>
                  </a:ext>
                </a:extLst>
              </a:tr>
            </a:tbl>
          </a:graphicData>
        </a:graphic>
      </p:graphicFrame>
    </p:spTree>
    <p:extLst>
      <p:ext uri="{BB962C8B-B14F-4D97-AF65-F5344CB8AC3E}">
        <p14:creationId xmlns:p14="http://schemas.microsoft.com/office/powerpoint/2010/main" val="3261181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982980" y="646270"/>
            <a:ext cx="795345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sp>
        <p:nvSpPr>
          <p:cNvPr id="4" name="Rectangle 2">
            <a:extLst>
              <a:ext uri="{FF2B5EF4-FFF2-40B4-BE49-F238E27FC236}">
                <a16:creationId xmlns:a16="http://schemas.microsoft.com/office/drawing/2014/main" id="{4F218072-32BF-45BC-B90F-E02CCB616EC8}"/>
              </a:ext>
            </a:extLst>
          </p:cNvPr>
          <p:cNvSpPr txBox="1">
            <a:spLocks noChangeArrowheads="1"/>
          </p:cNvSpPr>
          <p:nvPr/>
        </p:nvSpPr>
        <p:spPr>
          <a:xfrm>
            <a:off x="982980" y="1225472"/>
            <a:ext cx="6526530" cy="4793191"/>
          </a:xfrm>
          <a:prstGeom prst="rect">
            <a:avLst/>
          </a:prstGeom>
        </p:spPr>
        <p:txBody>
          <a:bodyPr lIns="54000" rIns="54000" anchorCtr="0"/>
          <a:lst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a:lstStyle>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TENDER DOCUMENT</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TENDER DOCUMENT IN PDF FORMAT .THE TENDER DOCUMENT COMPRISE OF BOOK 1,BOOK 2 &amp; BOOK 3</a:t>
            </a:r>
            <a:endParaRPr kumimoji="0" lang="en-ZA" sz="1600" b="1" i="0" u="none" strike="noStrike" kern="1200" cap="none" spc="0" normalizeH="0" baseline="0" noProof="0" dirty="0">
              <a:ln>
                <a:noFill/>
              </a:ln>
              <a:solidFill>
                <a:srgbClr val="FF0000"/>
              </a:solidFill>
              <a:effectLst/>
              <a:uLnTx/>
              <a:uFillTx/>
              <a:latin typeface="Arial" charset="0"/>
              <a:ea typeface="+mn-ea"/>
              <a:cs typeface="+mn-cs"/>
            </a:endParaRP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lang="en-ZA" sz="1600" b="1" dirty="0">
                <a:solidFill>
                  <a:srgbClr val="44546A"/>
                </a:solidFill>
                <a:effectLst/>
              </a:rPr>
              <a:t>APPENDICES TO TENDER DOCUMENT</a:t>
            </a:r>
            <a:endParaRPr kumimoji="0" lang="en-ZA" sz="1600" b="1" i="0" u="none" strike="noStrike" kern="1200" cap="none" spc="0" normalizeH="0" baseline="0" noProof="0" dirty="0">
              <a:ln>
                <a:noFill/>
              </a:ln>
              <a:solidFill>
                <a:srgbClr val="44546A"/>
              </a:solidFill>
              <a:effectLst/>
              <a:uLnTx/>
              <a:uFillTx/>
              <a:latin typeface="Arial" charset="0"/>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RETURNABLE SCHEDULES</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FINANCIAL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PRICING SCHEDULE IN EXCEL</a:t>
            </a:r>
          </a:p>
        </p:txBody>
      </p:sp>
      <p:sp>
        <p:nvSpPr>
          <p:cNvPr id="5" name="Rectangle 4">
            <a:extLst>
              <a:ext uri="{FF2B5EF4-FFF2-40B4-BE49-F238E27FC236}">
                <a16:creationId xmlns:a16="http://schemas.microsoft.com/office/drawing/2014/main" id="{2EEF095A-CD02-45E2-B91E-5AD13B2A79B7}"/>
              </a:ext>
            </a:extLst>
          </p:cNvPr>
          <p:cNvSpPr/>
          <p:nvPr/>
        </p:nvSpPr>
        <p:spPr>
          <a:xfrm>
            <a:off x="2275484" y="276938"/>
            <a:ext cx="2873414" cy="369332"/>
          </a:xfrm>
          <a:prstGeom prst="rect">
            <a:avLst/>
          </a:prstGeom>
        </p:spPr>
        <p:txBody>
          <a:bodyPr wrap="none">
            <a:spAutoFit/>
          </a:bodyPr>
          <a:lstStyle/>
          <a:p>
            <a:pPr algn="ctr"/>
            <a:r>
              <a:rPr lang="en-ZA"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Part  T1.2:   Tender  Data</a:t>
            </a:r>
          </a:p>
        </p:txBody>
      </p:sp>
    </p:spTree>
    <p:extLst>
      <p:ext uri="{BB962C8B-B14F-4D97-AF65-F5344CB8AC3E}">
        <p14:creationId xmlns:p14="http://schemas.microsoft.com/office/powerpoint/2010/main" val="3833099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276263" y="-110029"/>
            <a:ext cx="7328452"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COMPLETION OF TENDER</a:t>
            </a:r>
          </a:p>
        </p:txBody>
      </p:sp>
      <p:graphicFrame>
        <p:nvGraphicFramePr>
          <p:cNvPr id="4" name="Table 3">
            <a:extLst>
              <a:ext uri="{FF2B5EF4-FFF2-40B4-BE49-F238E27FC236}">
                <a16:creationId xmlns:a16="http://schemas.microsoft.com/office/drawing/2014/main" id="{4F494E40-8066-4601-B81F-54DE089187CB}"/>
              </a:ext>
            </a:extLst>
          </p:cNvPr>
          <p:cNvGraphicFramePr>
            <a:graphicFrameLocks noGrp="1"/>
          </p:cNvGraphicFramePr>
          <p:nvPr>
            <p:extLst>
              <p:ext uri="{D42A27DB-BD31-4B8C-83A1-F6EECF244321}">
                <p14:modId xmlns:p14="http://schemas.microsoft.com/office/powerpoint/2010/main" val="3075844115"/>
              </p:ext>
            </p:extLst>
          </p:nvPr>
        </p:nvGraphicFramePr>
        <p:xfrm>
          <a:off x="1" y="1735494"/>
          <a:ext cx="9144000" cy="5333136"/>
        </p:xfrm>
        <a:graphic>
          <a:graphicData uri="http://schemas.openxmlformats.org/drawingml/2006/table">
            <a:tbl>
              <a:tblPr firstRow="1" bandRow="1">
                <a:tableStyleId>{10A1B5D5-9B99-4C35-A422-299274C87663}</a:tableStyleId>
              </a:tblPr>
              <a:tblGrid>
                <a:gridCol w="760149">
                  <a:extLst>
                    <a:ext uri="{9D8B030D-6E8A-4147-A177-3AD203B41FA5}">
                      <a16:colId xmlns:a16="http://schemas.microsoft.com/office/drawing/2014/main" val="3627163304"/>
                    </a:ext>
                  </a:extLst>
                </a:gridCol>
                <a:gridCol w="8383851">
                  <a:extLst>
                    <a:ext uri="{9D8B030D-6E8A-4147-A177-3AD203B41FA5}">
                      <a16:colId xmlns:a16="http://schemas.microsoft.com/office/drawing/2014/main" val="4077841559"/>
                    </a:ext>
                  </a:extLst>
                </a:gridCol>
              </a:tblGrid>
              <a:tr h="1620446">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2800" b="0" kern="1200" dirty="0">
                          <a:solidFill>
                            <a:schemeClr val="dk1"/>
                          </a:solidFill>
                          <a:latin typeface="Arial" panose="020B0604020202020204" pitchFamily="34" charset="0"/>
                          <a:ea typeface="+mn-ea"/>
                          <a:cs typeface="Arial" panose="020B0604020202020204" pitchFamily="34" charset="0"/>
                        </a:rPr>
                        <a:t>The returnable documents shall be electronically completed in their entirety, submitted on the issued software format or fully compatible format, unless otherwise specified. </a:t>
                      </a:r>
                    </a:p>
                  </a:txBody>
                  <a:tcPr/>
                </a:tc>
                <a:extLst>
                  <a:ext uri="{0D108BD9-81ED-4DB2-BD59-A6C34878D82A}">
                    <a16:rowId xmlns:a16="http://schemas.microsoft.com/office/drawing/2014/main" val="1557272833"/>
                  </a:ext>
                </a:extLst>
              </a:tr>
              <a:tr h="1235933">
                <a:tc>
                  <a:txBody>
                    <a:bodyPr/>
                    <a:lstStyle/>
                    <a:p>
                      <a:endParaRPr lang="en-ZA" sz="20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t>The Tenderer is required to submit all certificates as listed in the Schedule of Tender Compliance (Form F1) as scanned copies, in .pdf format (saved on a flash drive) and printed and bound hard copy. </a:t>
                      </a:r>
                      <a:endParaRPr lang="en-US" sz="2000" kern="1200" dirty="0">
                        <a:solidFill>
                          <a:schemeClr val="dk1"/>
                        </a:solidFill>
                        <a:effectLst/>
                        <a:latin typeface="+mn-lt"/>
                        <a:ea typeface="+mn-ea"/>
                        <a:cs typeface="+mn-cs"/>
                      </a:endParaRPr>
                    </a:p>
                    <a:p>
                      <a:endParaRPr lang="en-US" sz="2000" kern="1200" dirty="0">
                        <a:solidFill>
                          <a:schemeClr val="dk1"/>
                        </a:solidFill>
                        <a:effectLst/>
                        <a:highlight>
                          <a:srgbClr val="FFFF00"/>
                        </a:highligh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692083164"/>
                  </a:ext>
                </a:extLst>
              </a:tr>
              <a:tr h="741560">
                <a:tc>
                  <a:txBody>
                    <a:bodyPr/>
                    <a:lstStyle/>
                    <a:p>
                      <a:endParaRPr lang="en-ZA"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400" dirty="0"/>
                        <a:t>Submit the printed and bound hard copy and flash drive in a sealed envelope marked with the Tenderer’s company name, the project number and description</a:t>
                      </a:r>
                      <a:endParaRPr lang="en-ZA" sz="2400"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2400" kern="1200" dirty="0">
                        <a:solidFill>
                          <a:schemeClr val="dk1"/>
                        </a:solidFill>
                        <a:effectLst/>
                        <a:latin typeface="+mn-lt"/>
                        <a:ea typeface="+mn-ea"/>
                        <a:cs typeface="+mn-cs"/>
                      </a:endParaRPr>
                    </a:p>
                  </a:txBody>
                  <a:tcPr/>
                </a:tc>
                <a:extLst>
                  <a:ext uri="{0D108BD9-81ED-4DB2-BD59-A6C34878D82A}">
                    <a16:rowId xmlns:a16="http://schemas.microsoft.com/office/drawing/2014/main" val="3605489166"/>
                  </a:ext>
                </a:extLst>
              </a:tr>
              <a:tr h="669696">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spTree>
    <p:extLst>
      <p:ext uri="{BB962C8B-B14F-4D97-AF65-F5344CB8AC3E}">
        <p14:creationId xmlns:p14="http://schemas.microsoft.com/office/powerpoint/2010/main" val="2796890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6855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343478739"/>
              </p:ext>
            </p:extLst>
          </p:nvPr>
        </p:nvGraphicFramePr>
        <p:xfrm>
          <a:off x="-1" y="1659533"/>
          <a:ext cx="9144001" cy="3569415"/>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631547">
                <a:tc>
                  <a:txBody>
                    <a:bodyPr/>
                    <a:lstStyle/>
                    <a:p>
                      <a:pPr marL="0" algn="l" defTabSz="914400" rtl="0" eaLnBrk="1" latinLnBrk="0" hangingPunct="1"/>
                      <a:r>
                        <a:rPr lang="en-ZA" sz="1800" kern="1200" dirty="0">
                          <a:solidFill>
                            <a:schemeClr val="dk1"/>
                          </a:solidFill>
                          <a:latin typeface="+mn-lt"/>
                          <a:ea typeface="+mn-ea"/>
                          <a:cs typeface="+mn-cs"/>
                        </a:rPr>
                        <a:t>C.2.1.1</a:t>
                      </a:r>
                    </a:p>
                  </a:txBody>
                  <a:tcPr/>
                </a:tc>
                <a:tc>
                  <a:txBody>
                    <a:bodyPr/>
                    <a:lstStyle/>
                    <a:p>
                      <a:r>
                        <a:rPr lang="en-US" sz="1400" b="1" kern="1200" dirty="0">
                          <a:solidFill>
                            <a:schemeClr val="tx1"/>
                          </a:solidFill>
                          <a:effectLst/>
                          <a:latin typeface="+mn-lt"/>
                          <a:ea typeface="+mn-ea"/>
                          <a:cs typeface="+mn-cs"/>
                        </a:rPr>
                        <a:t>Only those tenderers who satisfy the following criteria are eligible to submit tenders:</a:t>
                      </a:r>
                    </a:p>
                  </a:txBody>
                  <a:tcPr/>
                </a:tc>
                <a:extLst>
                  <a:ext uri="{0D108BD9-81ED-4DB2-BD59-A6C34878D82A}">
                    <a16:rowId xmlns:a16="http://schemas.microsoft.com/office/drawing/2014/main" val="1749015164"/>
                  </a:ext>
                </a:extLst>
              </a:tr>
              <a:tr h="1389421">
                <a:tc>
                  <a:txBody>
                    <a:bodyPr/>
                    <a:lstStyle/>
                    <a:p>
                      <a:endParaRPr lang="en-ZA" dirty="0"/>
                    </a:p>
                  </a:txBody>
                  <a:tcPr/>
                </a:tc>
                <a:tc>
                  <a:txBody>
                    <a:bodyPr/>
                    <a:lstStyle/>
                    <a:p>
                      <a:pPr marL="342900" lvl="0" indent="-342900">
                        <a:buAutoNum type="alphaLcParenR"/>
                      </a:pPr>
                      <a:r>
                        <a:rPr lang="en-US" dirty="0"/>
                        <a:t>CIDB Registration (Form A12)</a:t>
                      </a:r>
                    </a:p>
                    <a:p>
                      <a:pPr marL="0" lvl="0" indent="0">
                        <a:buNone/>
                      </a:pPr>
                      <a:endParaRPr lang="en-US" dirty="0"/>
                    </a:p>
                    <a:p>
                      <a:pPr marL="0" lvl="0" indent="0">
                        <a:buNone/>
                      </a:pPr>
                      <a:r>
                        <a:rPr lang="en-US" sz="1100" dirty="0" err="1"/>
                        <a:t>i</a:t>
                      </a:r>
                      <a:r>
                        <a:rPr lang="en-US" sz="1100" dirty="0"/>
                        <a:t>) </a:t>
                      </a:r>
                      <a:r>
                        <a:rPr lang="en-US" sz="1200" dirty="0"/>
                        <a:t>Only those Tenderers who are registered with the CIDB, or are capable of being so prior to the evaluation of submissions, in a contractor grading designation equal to or higher than a contractor grading designation determined in accordance with the sum tendered, or a value determined in accordance with Regulation 25 (1B) or 25 (7A) of the Construction Industry Development Regulations, for a CE class of construction work, are eligible to have their tenders evaluated. </a:t>
                      </a:r>
                      <a:endParaRPr lang="en-ZA" sz="12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1548447">
                <a:tc>
                  <a:txBody>
                    <a:bodyPr/>
                    <a:lstStyle/>
                    <a:p>
                      <a:endParaRPr lang="en-ZA" dirty="0"/>
                    </a:p>
                  </a:txBody>
                  <a:tcPr/>
                </a:tc>
                <a:tc>
                  <a:txBody>
                    <a:bodyPr/>
                    <a:lstStyle/>
                    <a:p>
                      <a:pPr lvl="0"/>
                      <a:r>
                        <a:rPr lang="en-US" sz="1350" kern="1200" dirty="0">
                          <a:solidFill>
                            <a:schemeClr val="dk1"/>
                          </a:solidFill>
                          <a:effectLst/>
                          <a:latin typeface="+mn-lt"/>
                          <a:ea typeface="+mn-ea"/>
                          <a:cs typeface="+mn-cs"/>
                        </a:rPr>
                        <a:t>b) </a:t>
                      </a:r>
                      <a:r>
                        <a:rPr lang="en-US" dirty="0"/>
                        <a:t>Local Production and Content (Forms A3.5 and A3.6)</a:t>
                      </a:r>
                    </a:p>
                    <a:p>
                      <a:pPr lvl="0"/>
                      <a:endParaRPr lang="en-US" dirty="0"/>
                    </a:p>
                    <a:p>
                      <a:pPr lvl="0"/>
                      <a:r>
                        <a:rPr lang="en-US" sz="1200" dirty="0"/>
                        <a:t>The Tenderer shall complete the Declaration Certificate for Local Production and Content (Form A3.5) and the Local Content Declaration: Summary Schedule (Form A3.6) for each product. </a:t>
                      </a:r>
                    </a:p>
                    <a:p>
                      <a:pPr lvl="0"/>
                      <a:endParaRPr lang="en-US" sz="1200" dirty="0"/>
                    </a:p>
                    <a:p>
                      <a:pPr lvl="0"/>
                      <a:r>
                        <a:rPr lang="en-US" sz="1200" dirty="0"/>
                        <a:t>If the minimum threshold/s % local content is below the stipulated minimum threshold for local production and content, or if either of the Forms is omitted, the tender will be declared non-responsive.</a:t>
                      </a:r>
                      <a:endParaRPr lang="en-US" sz="1200" kern="1200" dirty="0">
                        <a:solidFill>
                          <a:schemeClr val="dk1"/>
                        </a:solidFill>
                        <a:effectLst/>
                        <a:latin typeface="+mn-lt"/>
                        <a:ea typeface="+mn-ea"/>
                        <a:cs typeface="+mn-cs"/>
                      </a:endParaRPr>
                    </a:p>
                  </a:txBody>
                  <a:tcPr/>
                </a:tc>
                <a:extLst>
                  <a:ext uri="{0D108BD9-81ED-4DB2-BD59-A6C34878D82A}">
                    <a16:rowId xmlns:a16="http://schemas.microsoft.com/office/drawing/2014/main" val="2692083164"/>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3770011592"/>
              </p:ext>
            </p:extLst>
          </p:nvPr>
        </p:nvGraphicFramePr>
        <p:xfrm>
          <a:off x="0" y="5228948"/>
          <a:ext cx="9144000" cy="2394818"/>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752414">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lvl="0"/>
                      <a:r>
                        <a:rPr lang="en-US" sz="1200" b="1" kern="1200" dirty="0">
                          <a:solidFill>
                            <a:schemeClr val="tx1"/>
                          </a:solidFill>
                          <a:effectLst/>
                          <a:latin typeface="+mn-lt"/>
                          <a:ea typeface="+mn-ea"/>
                          <a:cs typeface="+mn-cs"/>
                        </a:rPr>
                        <a:t>c) Criteria for preferential procurement.</a:t>
                      </a:r>
                    </a:p>
                    <a:p>
                      <a:pPr lvl="0"/>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Tenderers that have a B-BBEE contributor status level of </a:t>
                      </a:r>
                      <a:r>
                        <a:rPr lang="en-US" sz="1200" b="0" i="1" kern="1200" dirty="0">
                          <a:solidFill>
                            <a:schemeClr val="tx1"/>
                          </a:solidFill>
                          <a:effectLst/>
                          <a:latin typeface="+mn-lt"/>
                          <a:ea typeface="+mn-ea"/>
                          <a:cs typeface="+mn-cs"/>
                        </a:rPr>
                        <a:t>1, 2, 3 or 4. </a:t>
                      </a:r>
                      <a:endParaRPr lang="en-US" sz="1200" b="0" kern="1200" dirty="0">
                        <a:solidFill>
                          <a:schemeClr val="tx1"/>
                        </a:solidFill>
                        <a:effectLst/>
                        <a:latin typeface="+mn-lt"/>
                        <a:ea typeface="+mn-ea"/>
                        <a:cs typeface="+mn-cs"/>
                      </a:endParaRPr>
                    </a:p>
                  </a:txBody>
                  <a:tcPr/>
                </a:tc>
                <a:extLst>
                  <a:ext uri="{0D108BD9-81ED-4DB2-BD59-A6C34878D82A}">
                    <a16:rowId xmlns:a16="http://schemas.microsoft.com/office/drawing/2014/main" val="2105731577"/>
                  </a:ext>
                </a:extLst>
              </a:tr>
              <a:tr h="821202">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endParaRPr lang="en-US" sz="1350" b="1" kern="1200" dirty="0">
                        <a:solidFill>
                          <a:schemeClr val="tx1"/>
                        </a:solidFill>
                        <a:effectLst/>
                        <a:latin typeface="+mn-lt"/>
                        <a:ea typeface="+mn-ea"/>
                        <a:cs typeface="+mn-cs"/>
                      </a:endParaRPr>
                    </a:p>
                  </a:txBody>
                  <a:tcPr/>
                </a:tc>
                <a:extLst>
                  <a:ext uri="{0D108BD9-81ED-4DB2-BD59-A6C34878D82A}">
                    <a16:rowId xmlns:a16="http://schemas.microsoft.com/office/drawing/2014/main" val="2482345268"/>
                  </a:ext>
                </a:extLst>
              </a:tr>
              <a:tr h="821202">
                <a:tc>
                  <a:txBody>
                    <a:bodyPr/>
                    <a:lstStyle/>
                    <a:p>
                      <a:pPr marL="0" algn="l" defTabSz="914400" rtl="0" eaLnBrk="1" latinLnBrk="0" hangingPunct="1"/>
                      <a:endParaRPr lang="en-ZA" sz="1800" b="0" kern="1200" dirty="0">
                        <a:solidFill>
                          <a:schemeClr val="dk1"/>
                        </a:solidFill>
                        <a:latin typeface="+mn-lt"/>
                        <a:ea typeface="+mn-ea"/>
                        <a:cs typeface="+mn-cs"/>
                      </a:endParaRPr>
                    </a:p>
                  </a:txBody>
                  <a:tcPr>
                    <a:solidFill>
                      <a:schemeClr val="accent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350" b="1" kern="1200" dirty="0">
                        <a:solidFill>
                          <a:schemeClr val="lt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600" kern="1200" dirty="0">
                          <a:solidFill>
                            <a:schemeClr val="bg1"/>
                          </a:solidFill>
                          <a:effectLst/>
                          <a:latin typeface="+mn-lt"/>
                          <a:ea typeface="+mn-ea"/>
                          <a:cs typeface="+mn-cs"/>
                        </a:rPr>
                        <a:t>Failure to satisfy all the eligibility criteria will result in a non-eligible tender</a:t>
                      </a:r>
                    </a:p>
                  </a:txBody>
                  <a:tcPr>
                    <a:solidFill>
                      <a:schemeClr val="accent6"/>
                    </a:solidFill>
                  </a:tcPr>
                </a:tc>
                <a:extLst>
                  <a:ext uri="{0D108BD9-81ED-4DB2-BD59-A6C34878D82A}">
                    <a16:rowId xmlns:a16="http://schemas.microsoft.com/office/drawing/2014/main" val="3511690952"/>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4020364541"/>
              </p:ext>
            </p:extLst>
          </p:nvPr>
        </p:nvGraphicFramePr>
        <p:xfrm>
          <a:off x="0" y="1005969"/>
          <a:ext cx="9215021" cy="653564"/>
        </p:xfrm>
        <a:graphic>
          <a:graphicData uri="http://schemas.openxmlformats.org/drawingml/2006/table">
            <a:tbl>
              <a:tblPr firstRow="1" bandRow="1">
                <a:tableStyleId>{93296810-A885-4BE3-A3E7-6D5BEEA58F35}</a:tableStyleId>
              </a:tblPr>
              <a:tblGrid>
                <a:gridCol w="945259">
                  <a:extLst>
                    <a:ext uri="{9D8B030D-6E8A-4147-A177-3AD203B41FA5}">
                      <a16:colId xmlns:a16="http://schemas.microsoft.com/office/drawing/2014/main" val="2569438317"/>
                    </a:ext>
                  </a:extLst>
                </a:gridCol>
                <a:gridCol w="8269762">
                  <a:extLst>
                    <a:ext uri="{9D8B030D-6E8A-4147-A177-3AD203B41FA5}">
                      <a16:colId xmlns:a16="http://schemas.microsoft.com/office/drawing/2014/main" val="441687965"/>
                    </a:ext>
                  </a:extLst>
                </a:gridCol>
              </a:tblGrid>
              <a:tr h="653564">
                <a:tc>
                  <a:txBody>
                    <a:bodyPr/>
                    <a:lstStyle/>
                    <a:p>
                      <a:pPr marL="0" algn="l" defTabSz="914400" rtl="0" eaLnBrk="1" latinLnBrk="0" hangingPunct="1"/>
                      <a:r>
                        <a:rPr lang="en-ZA" sz="1600" kern="1200" dirty="0">
                          <a:solidFill>
                            <a:schemeClr val="tx1"/>
                          </a:solidFill>
                        </a:rPr>
                        <a:t>C.2.1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1"/>
                          </a:solidFill>
                        </a:rPr>
                        <a:t>Meeting Eligibility and Responsiveness</a:t>
                      </a:r>
                      <a:endParaRPr lang="en-ZA" sz="1800" b="1" kern="1200" dirty="0">
                        <a:solidFill>
                          <a:schemeClr val="tx1"/>
                        </a:solidFill>
                        <a:latin typeface="Arial"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Arial" charset="0"/>
                        <a:ea typeface="+mn-ea"/>
                        <a:cs typeface="+mn-cs"/>
                      </a:endParaRPr>
                    </a:p>
                  </a:txBody>
                  <a:tcPr/>
                </a:tc>
                <a:extLst>
                  <a:ext uri="{0D108BD9-81ED-4DB2-BD59-A6C34878D82A}">
                    <a16:rowId xmlns:a16="http://schemas.microsoft.com/office/drawing/2014/main" val="213892608"/>
                  </a:ext>
                </a:extLst>
              </a:tr>
            </a:tbl>
          </a:graphicData>
        </a:graphic>
      </p:graphicFrame>
      <p:graphicFrame>
        <p:nvGraphicFramePr>
          <p:cNvPr id="7" name="Table 6">
            <a:extLst>
              <a:ext uri="{FF2B5EF4-FFF2-40B4-BE49-F238E27FC236}">
                <a16:creationId xmlns:a16="http://schemas.microsoft.com/office/drawing/2014/main" id="{0C98241C-FDD5-4580-A19B-576C241D3A83}"/>
              </a:ext>
            </a:extLst>
          </p:cNvPr>
          <p:cNvGraphicFramePr>
            <a:graphicFrameLocks noGrp="1"/>
          </p:cNvGraphicFramePr>
          <p:nvPr>
            <p:extLst>
              <p:ext uri="{D42A27DB-BD31-4B8C-83A1-F6EECF244321}">
                <p14:modId xmlns:p14="http://schemas.microsoft.com/office/powerpoint/2010/main" val="2373345206"/>
              </p:ext>
            </p:extLst>
          </p:nvPr>
        </p:nvGraphicFramePr>
        <p:xfrm>
          <a:off x="-1" y="6001305"/>
          <a:ext cx="9144001" cy="843378"/>
        </p:xfrm>
        <a:graphic>
          <a:graphicData uri="http://schemas.openxmlformats.org/drawingml/2006/table">
            <a:tbl>
              <a:tblPr firstRow="1" bandRow="1">
                <a:tableStyleId>{93296810-A885-4BE3-A3E7-6D5BEEA58F35}</a:tableStyleId>
              </a:tblPr>
              <a:tblGrid>
                <a:gridCol w="999271">
                  <a:extLst>
                    <a:ext uri="{9D8B030D-6E8A-4147-A177-3AD203B41FA5}">
                      <a16:colId xmlns:a16="http://schemas.microsoft.com/office/drawing/2014/main" val="3070789754"/>
                    </a:ext>
                  </a:extLst>
                </a:gridCol>
                <a:gridCol w="8144730">
                  <a:extLst>
                    <a:ext uri="{9D8B030D-6E8A-4147-A177-3AD203B41FA5}">
                      <a16:colId xmlns:a16="http://schemas.microsoft.com/office/drawing/2014/main" val="549690860"/>
                    </a:ext>
                  </a:extLst>
                </a:gridCol>
              </a:tblGrid>
              <a:tr h="843378">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r>
                        <a:rPr lang="en-US" sz="1350" b="1" kern="1200" dirty="0">
                          <a:solidFill>
                            <a:schemeClr val="lt1"/>
                          </a:solidFill>
                          <a:effectLst/>
                          <a:latin typeface="+mn-lt"/>
                          <a:ea typeface="+mn-ea"/>
                          <a:cs typeface="+mn-cs"/>
                        </a:rPr>
                        <a:t> </a:t>
                      </a:r>
                      <a:r>
                        <a:rPr lang="en-US" sz="1350" b="1" kern="1200" dirty="0">
                          <a:solidFill>
                            <a:schemeClr val="tx1"/>
                          </a:solidFill>
                          <a:effectLst/>
                          <a:latin typeface="+mn-lt"/>
                          <a:ea typeface="+mn-ea"/>
                          <a:cs typeface="+mn-cs"/>
                        </a:rPr>
                        <a:t>d) </a:t>
                      </a:r>
                      <a:r>
                        <a:rPr lang="it-IT" dirty="0">
                          <a:solidFill>
                            <a:schemeClr val="tx1"/>
                          </a:solidFill>
                        </a:rPr>
                        <a:t>Pre-qualification Criteria for Preferential Procurement (Form C1.1)</a:t>
                      </a:r>
                    </a:p>
                    <a:p>
                      <a:endParaRPr lang="it-IT" dirty="0">
                        <a:solidFill>
                          <a:schemeClr val="tx1"/>
                        </a:solidFill>
                      </a:endParaRPr>
                    </a:p>
                    <a:p>
                      <a:r>
                        <a:rPr lang="en-US" b="0" dirty="0">
                          <a:solidFill>
                            <a:schemeClr val="tx1"/>
                          </a:solidFill>
                        </a:rPr>
                        <a:t>Only tenders with a B-BBEE contributor status level of 1, 2, 3 or 4, are eligible to tender.</a:t>
                      </a:r>
                      <a:endParaRPr lang="en-US" sz="1350" b="0" kern="1200" dirty="0">
                        <a:solidFill>
                          <a:schemeClr val="tx1"/>
                        </a:solidFill>
                        <a:effectLst/>
                        <a:latin typeface="+mn-lt"/>
                        <a:ea typeface="+mn-ea"/>
                        <a:cs typeface="+mn-cs"/>
                      </a:endParaRPr>
                    </a:p>
                  </a:txBody>
                  <a:tcPr/>
                </a:tc>
                <a:extLst>
                  <a:ext uri="{0D108BD9-81ED-4DB2-BD59-A6C34878D82A}">
                    <a16:rowId xmlns:a16="http://schemas.microsoft.com/office/drawing/2014/main" val="2105731577"/>
                  </a:ext>
                </a:extLst>
              </a:tr>
            </a:tbl>
          </a:graphicData>
        </a:graphic>
      </p:graphicFrame>
    </p:spTree>
    <p:extLst>
      <p:ext uri="{BB962C8B-B14F-4D97-AF65-F5344CB8AC3E}">
        <p14:creationId xmlns:p14="http://schemas.microsoft.com/office/powerpoint/2010/main" val="3760993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37723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a:t>
            </a:r>
            <a:r>
              <a:rPr lang="en-ZA" sz="3200" b="1" dirty="0">
                <a:latin typeface="Arial" panose="020B0604020202020204" pitchFamily="34" charset="0"/>
                <a:cs typeface="Arial" panose="020B0604020202020204" pitchFamily="34" charset="0"/>
              </a:rPr>
              <a:t>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4007320750"/>
              </p:ext>
            </p:extLst>
          </p:nvPr>
        </p:nvGraphicFramePr>
        <p:xfrm>
          <a:off x="-1" y="2442949"/>
          <a:ext cx="9144001" cy="3320122"/>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566820">
                <a:tc>
                  <a:txBody>
                    <a:bodyPr/>
                    <a:lstStyle/>
                    <a:p>
                      <a:pPr marL="0" algn="l" defTabSz="914400" rtl="0" eaLnBrk="1" latinLnBrk="0" hangingPunct="1"/>
                      <a:endParaRPr lang="en-ZA" sz="18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749015164"/>
                  </a:ext>
                </a:extLst>
              </a:tr>
              <a:tr h="553122">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824453">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2692083164"/>
                  </a:ext>
                </a:extLst>
              </a:tr>
              <a:tr h="1027226">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3605489166"/>
                  </a:ext>
                </a:extLst>
              </a:tr>
              <a:tr h="348501">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2721447772"/>
              </p:ext>
            </p:extLst>
          </p:nvPr>
        </p:nvGraphicFramePr>
        <p:xfrm>
          <a:off x="0" y="5084079"/>
          <a:ext cx="9144000" cy="987190"/>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987190">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endParaRPr lang="en-US" sz="1800" kern="1200" dirty="0"/>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3679056924"/>
              </p:ext>
            </p:extLst>
          </p:nvPr>
        </p:nvGraphicFramePr>
        <p:xfrm>
          <a:off x="-1" y="665825"/>
          <a:ext cx="9144001" cy="6715023"/>
        </p:xfrm>
        <a:graphic>
          <a:graphicData uri="http://schemas.openxmlformats.org/drawingml/2006/table">
            <a:tbl>
              <a:tblPr firstRow="1" bandRow="1">
                <a:tableStyleId>{93296810-A885-4BE3-A3E7-6D5BEEA58F35}</a:tableStyleId>
              </a:tblPr>
              <a:tblGrid>
                <a:gridCol w="327547">
                  <a:extLst>
                    <a:ext uri="{9D8B030D-6E8A-4147-A177-3AD203B41FA5}">
                      <a16:colId xmlns:a16="http://schemas.microsoft.com/office/drawing/2014/main" val="2569438317"/>
                    </a:ext>
                  </a:extLst>
                </a:gridCol>
                <a:gridCol w="8816454">
                  <a:extLst>
                    <a:ext uri="{9D8B030D-6E8A-4147-A177-3AD203B41FA5}">
                      <a16:colId xmlns:a16="http://schemas.microsoft.com/office/drawing/2014/main" val="441687965"/>
                    </a:ext>
                  </a:extLst>
                </a:gridCol>
              </a:tblGrid>
              <a:tr h="6715023">
                <a:tc>
                  <a:txBody>
                    <a:bodyPr/>
                    <a:lstStyle/>
                    <a:p>
                      <a:pPr marL="0" algn="l" defTabSz="914400" rtl="0" eaLnBrk="1" latinLnBrk="0" hangingPunct="1"/>
                      <a:endParaRPr lang="en-ZA" sz="1600" kern="1200" dirty="0">
                        <a:highlight>
                          <a:srgbClr val="FFFF00"/>
                        </a:highlight>
                      </a:endParaRPr>
                    </a:p>
                  </a:txBody>
                  <a:tcPr/>
                </a:tc>
                <a:tc>
                  <a:txBody>
                    <a:bodyPr/>
                    <a:lstStyle/>
                    <a:p>
                      <a:pPr lvl="0"/>
                      <a:r>
                        <a:rPr lang="en-US" sz="2000" dirty="0">
                          <a:solidFill>
                            <a:schemeClr val="tx1"/>
                          </a:solidFill>
                        </a:rPr>
                        <a:t>Eligibility for B-BBEE points is subject to the following conditions:</a:t>
                      </a:r>
                    </a:p>
                    <a:p>
                      <a:pPr lvl="0"/>
                      <a:endParaRPr lang="en-ZA" sz="2000" b="1" kern="1200" dirty="0">
                        <a:solidFill>
                          <a:schemeClr val="lt1"/>
                        </a:solidFill>
                        <a:effectLst/>
                        <a:latin typeface="+mn-lt"/>
                        <a:ea typeface="+mn-ea"/>
                        <a:cs typeface="+mn-cs"/>
                      </a:endParaRPr>
                    </a:p>
                    <a:p>
                      <a:pPr lvl="0"/>
                      <a:r>
                        <a:rPr lang="en-ZA" sz="2000" b="1" kern="1200" dirty="0" err="1">
                          <a:solidFill>
                            <a:schemeClr val="lt1"/>
                          </a:solidFill>
                          <a:effectLst/>
                          <a:latin typeface="+mn-lt"/>
                          <a:ea typeface="+mn-ea"/>
                          <a:cs typeface="+mn-cs"/>
                        </a:rPr>
                        <a:t>i</a:t>
                      </a:r>
                      <a:r>
                        <a:rPr lang="en-ZA" sz="2000" b="1" kern="1200" dirty="0">
                          <a:solidFill>
                            <a:schemeClr val="lt1"/>
                          </a:solidFill>
                          <a:effectLst/>
                          <a:latin typeface="+mn-lt"/>
                          <a:ea typeface="+mn-ea"/>
                          <a:cs typeface="+mn-cs"/>
                        </a:rPr>
                        <a:t>) The scorecard shall be submitted as a certificate attached to Returnable Schedule Form C1.1; and</a:t>
                      </a:r>
                      <a:endParaRPr lang="en-US" sz="2000" b="1" kern="1200" dirty="0">
                        <a:solidFill>
                          <a:schemeClr val="lt1"/>
                        </a:solidFill>
                        <a:effectLst/>
                        <a:latin typeface="+mn-lt"/>
                        <a:ea typeface="+mn-ea"/>
                        <a:cs typeface="+mn-cs"/>
                      </a:endParaRPr>
                    </a:p>
                    <a:p>
                      <a:pPr lvl="0"/>
                      <a:r>
                        <a:rPr lang="en-ZA" sz="2000" b="1" kern="1200" dirty="0">
                          <a:solidFill>
                            <a:schemeClr val="lt1"/>
                          </a:solidFill>
                          <a:effectLst/>
                          <a:latin typeface="+mn-lt"/>
                          <a:ea typeface="+mn-ea"/>
                          <a:cs typeface="+mn-cs"/>
                        </a:rPr>
                        <a:t>ii) The certificate shall:</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a) Be valid at the closing date; and</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b) Have been issued by a Verification Agency accredited by the South African </a:t>
                      </a:r>
                    </a:p>
                    <a:p>
                      <a:pPr lvl="1"/>
                      <a:r>
                        <a:rPr lang="en-ZA" sz="2000" b="1" kern="1200" dirty="0">
                          <a:solidFill>
                            <a:schemeClr val="lt1"/>
                          </a:solidFill>
                          <a:effectLst/>
                          <a:latin typeface="+mn-lt"/>
                          <a:ea typeface="+mn-ea"/>
                          <a:cs typeface="+mn-cs"/>
                        </a:rPr>
                        <a:t>c) National Accreditation System (SANAS); or</a:t>
                      </a:r>
                      <a:endParaRPr lang="en-US" sz="2000" b="1" kern="1200" dirty="0">
                        <a:solidFill>
                          <a:schemeClr val="lt1"/>
                        </a:solidFill>
                        <a:effectLst/>
                        <a:latin typeface="+mn-lt"/>
                        <a:ea typeface="+mn-ea"/>
                        <a:cs typeface="+mn-cs"/>
                      </a:endParaRPr>
                    </a:p>
                    <a:p>
                      <a:pPr lvl="1"/>
                      <a:r>
                        <a:rPr lang="en-US" sz="2000" dirty="0"/>
                        <a:t>d) Be in the form of a Sworn Affidavit or a certificate issued by the Companies and Intellectual Property Commission in the case of an Exempted Micro Enterprise (EME) with a total annual revenue of less than R3 million if issued in accordance with the amended Construction Sector Codes published in Notice 931 of 2017 of Government Gazette No. 41287 on 01 December 2017 by the Department of Trade and Industry; and </a:t>
                      </a:r>
                    </a:p>
                    <a:p>
                      <a:pPr lvl="1"/>
                      <a:r>
                        <a:rPr lang="en-ZA" sz="2000" b="1" kern="1200" dirty="0">
                          <a:solidFill>
                            <a:schemeClr val="lt1"/>
                          </a:solidFill>
                          <a:effectLst/>
                          <a:latin typeface="+mn-lt"/>
                          <a:ea typeface="+mn-ea"/>
                          <a:cs typeface="+mn-cs"/>
                        </a:rPr>
                        <a:t>e) Have a date of issue less than 12 (twelve) months prior to the tender closing date (see Tender Data C.2.15); </a:t>
                      </a:r>
                      <a:endParaRPr lang="en-US" sz="2000" b="1" kern="1200" dirty="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highlight>
                          <a:srgbClr val="FFFF00"/>
                        </a:highlight>
                      </a:endParaRPr>
                    </a:p>
                  </a:txBody>
                  <a:tcPr/>
                </a:tc>
                <a:extLst>
                  <a:ext uri="{0D108BD9-81ED-4DB2-BD59-A6C34878D82A}">
                    <a16:rowId xmlns:a16="http://schemas.microsoft.com/office/drawing/2014/main" val="213892608"/>
                  </a:ext>
                </a:extLst>
              </a:tr>
            </a:tbl>
          </a:graphicData>
        </a:graphic>
      </p:graphicFrame>
    </p:spTree>
    <p:extLst>
      <p:ext uri="{BB962C8B-B14F-4D97-AF65-F5344CB8AC3E}">
        <p14:creationId xmlns:p14="http://schemas.microsoft.com/office/powerpoint/2010/main" val="1035922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37723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a:t>
            </a:r>
            <a:r>
              <a:rPr lang="en-ZA" sz="3200" b="1" dirty="0">
                <a:latin typeface="Arial" panose="020B0604020202020204" pitchFamily="34" charset="0"/>
                <a:cs typeface="Arial" panose="020B0604020202020204" pitchFamily="34" charset="0"/>
              </a:rPr>
              <a:t>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nvGraphicFramePr>
        <p:xfrm>
          <a:off x="-1" y="2442949"/>
          <a:ext cx="9144001" cy="3320122"/>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566820">
                <a:tc>
                  <a:txBody>
                    <a:bodyPr/>
                    <a:lstStyle/>
                    <a:p>
                      <a:pPr marL="0" algn="l" defTabSz="914400" rtl="0" eaLnBrk="1" latinLnBrk="0" hangingPunct="1"/>
                      <a:endParaRPr lang="en-ZA" sz="18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749015164"/>
                  </a:ext>
                </a:extLst>
              </a:tr>
              <a:tr h="553122">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824453">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2692083164"/>
                  </a:ext>
                </a:extLst>
              </a:tr>
              <a:tr h="1027226">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3605489166"/>
                  </a:ext>
                </a:extLst>
              </a:tr>
              <a:tr h="348501">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nvGraphicFramePr>
        <p:xfrm>
          <a:off x="0" y="5084079"/>
          <a:ext cx="9144000" cy="987190"/>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987190">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endParaRPr lang="en-US" sz="1800" kern="1200" dirty="0"/>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1562101688"/>
              </p:ext>
            </p:extLst>
          </p:nvPr>
        </p:nvGraphicFramePr>
        <p:xfrm>
          <a:off x="-1" y="665825"/>
          <a:ext cx="9144001" cy="7101840"/>
        </p:xfrm>
        <a:graphic>
          <a:graphicData uri="http://schemas.openxmlformats.org/drawingml/2006/table">
            <a:tbl>
              <a:tblPr firstRow="1" bandRow="1">
                <a:tableStyleId>{93296810-A885-4BE3-A3E7-6D5BEEA58F35}</a:tableStyleId>
              </a:tblPr>
              <a:tblGrid>
                <a:gridCol w="327547">
                  <a:extLst>
                    <a:ext uri="{9D8B030D-6E8A-4147-A177-3AD203B41FA5}">
                      <a16:colId xmlns:a16="http://schemas.microsoft.com/office/drawing/2014/main" val="2569438317"/>
                    </a:ext>
                  </a:extLst>
                </a:gridCol>
                <a:gridCol w="8816454">
                  <a:extLst>
                    <a:ext uri="{9D8B030D-6E8A-4147-A177-3AD203B41FA5}">
                      <a16:colId xmlns:a16="http://schemas.microsoft.com/office/drawing/2014/main" val="441687965"/>
                    </a:ext>
                  </a:extLst>
                </a:gridCol>
              </a:tblGrid>
              <a:tr h="6715023">
                <a:tc>
                  <a:txBody>
                    <a:bodyPr/>
                    <a:lstStyle/>
                    <a:p>
                      <a:pPr marL="0" algn="l" defTabSz="914400" rtl="0" eaLnBrk="1" latinLnBrk="0" hangingPunct="1"/>
                      <a:endParaRPr lang="en-ZA" sz="1600" kern="1200" dirty="0"/>
                    </a:p>
                  </a:txBody>
                  <a:tcPr/>
                </a:tc>
                <a:tc>
                  <a:txBody>
                    <a:bodyPr/>
                    <a:lstStyle/>
                    <a:p>
                      <a:pPr lvl="0"/>
                      <a:r>
                        <a:rPr lang="en-US" sz="2000" dirty="0">
                          <a:solidFill>
                            <a:schemeClr val="tx1"/>
                          </a:solidFill>
                        </a:rPr>
                        <a:t>Eligibility for B-BBEE points is subject to the following conditions:</a:t>
                      </a:r>
                    </a:p>
                    <a:p>
                      <a:pPr lvl="0"/>
                      <a:endParaRPr lang="en-ZA" sz="2000" b="1" kern="1200" dirty="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rPr>
                        <a:t>v) </a:t>
                      </a:r>
                      <a:r>
                        <a:rPr lang="en-US" sz="2000" dirty="0">
                          <a:solidFill>
                            <a:schemeClr val="bg1"/>
                          </a:solidFill>
                        </a:rPr>
                        <a:t>A valid Sworn Affidavit shall contain: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a:p>
                    <a:p>
                      <a:pPr marL="457200" marR="0" indent="-457200" algn="l" defTabSz="914400" rtl="0" eaLnBrk="1" fontAlgn="auto" latinLnBrk="0" hangingPunct="1">
                        <a:lnSpc>
                          <a:spcPct val="100000"/>
                        </a:lnSpc>
                        <a:spcBef>
                          <a:spcPts val="0"/>
                        </a:spcBef>
                        <a:spcAft>
                          <a:spcPts val="0"/>
                        </a:spcAft>
                        <a:buClrTx/>
                        <a:buSzTx/>
                        <a:buFontTx/>
                        <a:buAutoNum type="alphaLcPeriod"/>
                        <a:tabLst/>
                        <a:defRPr/>
                      </a:pPr>
                      <a:r>
                        <a:rPr lang="en-US" sz="2000" dirty="0"/>
                        <a:t>Name/s of deponent as they appear in the identity document and the identity number. </a:t>
                      </a:r>
                    </a:p>
                    <a:p>
                      <a:pPr marL="457200" marR="0" indent="-457200" algn="l" defTabSz="914400" rtl="0" eaLnBrk="1" fontAlgn="auto" latinLnBrk="0" hangingPunct="1">
                        <a:lnSpc>
                          <a:spcPct val="100000"/>
                        </a:lnSpc>
                        <a:spcBef>
                          <a:spcPts val="0"/>
                        </a:spcBef>
                        <a:spcAft>
                          <a:spcPts val="0"/>
                        </a:spcAft>
                        <a:buClrTx/>
                        <a:buSzTx/>
                        <a:buFontTx/>
                        <a:buAutoNum type="alphaLcPeriod"/>
                        <a:tabLst/>
                        <a:defRPr/>
                      </a:pPr>
                      <a:r>
                        <a:rPr lang="en-US" sz="2000" dirty="0"/>
                        <a:t>Designation of the deponent as either the director, owner or member must be indicated in order to know that person is duly </a:t>
                      </a:r>
                      <a:r>
                        <a:rPr lang="en-US" sz="2000" dirty="0" err="1"/>
                        <a:t>authorised</a:t>
                      </a:r>
                      <a:r>
                        <a:rPr lang="en-US" sz="2000" dirty="0"/>
                        <a:t> to depose of an affidavit. </a:t>
                      </a:r>
                    </a:p>
                    <a:p>
                      <a:pPr marL="457200" marR="0" indent="-457200" algn="l" defTabSz="914400" rtl="0" eaLnBrk="1" fontAlgn="auto" latinLnBrk="0" hangingPunct="1">
                        <a:lnSpc>
                          <a:spcPct val="100000"/>
                        </a:lnSpc>
                        <a:spcBef>
                          <a:spcPts val="0"/>
                        </a:spcBef>
                        <a:spcAft>
                          <a:spcPts val="0"/>
                        </a:spcAft>
                        <a:buClrTx/>
                        <a:buSzTx/>
                        <a:buFontTx/>
                        <a:buAutoNum type="alphaLcPeriod"/>
                        <a:tabLst/>
                        <a:defRPr/>
                      </a:pPr>
                      <a:r>
                        <a:rPr lang="en-US" sz="2000" dirty="0"/>
                        <a:t>Name of enterprise as per enterprise registration documents issued by the CIPC, where applicable, and enterprise business address.</a:t>
                      </a:r>
                    </a:p>
                    <a:p>
                      <a:pPr marL="457200" marR="0" indent="-457200" algn="l" defTabSz="914400" rtl="0" eaLnBrk="1" fontAlgn="auto" latinLnBrk="0" hangingPunct="1">
                        <a:lnSpc>
                          <a:spcPct val="100000"/>
                        </a:lnSpc>
                        <a:spcBef>
                          <a:spcPts val="0"/>
                        </a:spcBef>
                        <a:spcAft>
                          <a:spcPts val="0"/>
                        </a:spcAft>
                        <a:buClrTx/>
                        <a:buSzTx/>
                        <a:buFontTx/>
                        <a:buAutoNum type="alphaLcPeriod"/>
                        <a:tabLst/>
                        <a:defRPr/>
                      </a:pPr>
                      <a:r>
                        <a:rPr lang="en-US" sz="2000" dirty="0"/>
                        <a:t>Percentage black ownership, black female ownership and whether they fall within a designated group. </a:t>
                      </a:r>
                    </a:p>
                    <a:p>
                      <a:pPr marL="457200" marR="0" indent="-457200" algn="l" defTabSz="914400" rtl="0" eaLnBrk="1" fontAlgn="auto" latinLnBrk="0" hangingPunct="1">
                        <a:lnSpc>
                          <a:spcPct val="100000"/>
                        </a:lnSpc>
                        <a:spcBef>
                          <a:spcPts val="0"/>
                        </a:spcBef>
                        <a:spcAft>
                          <a:spcPts val="0"/>
                        </a:spcAft>
                        <a:buClrTx/>
                        <a:buSzTx/>
                        <a:buFontTx/>
                        <a:buAutoNum type="alphaLcPeriod"/>
                        <a:tabLst/>
                        <a:defRPr/>
                      </a:pPr>
                      <a:r>
                        <a:rPr lang="en-US" sz="2000" dirty="0"/>
                        <a:t>Indicate total revenue for the year under review and whether it is based on audited financial statements or management accounts. </a:t>
                      </a:r>
                    </a:p>
                    <a:p>
                      <a:pPr marL="457200" marR="0" indent="-457200" algn="l" defTabSz="914400" rtl="0" eaLnBrk="1" fontAlgn="auto" latinLnBrk="0" hangingPunct="1">
                        <a:lnSpc>
                          <a:spcPct val="100000"/>
                        </a:lnSpc>
                        <a:spcBef>
                          <a:spcPts val="0"/>
                        </a:spcBef>
                        <a:spcAft>
                          <a:spcPts val="0"/>
                        </a:spcAft>
                        <a:buClrTx/>
                        <a:buSzTx/>
                        <a:buFontTx/>
                        <a:buAutoNum type="alphaLcPeriod"/>
                        <a:tabLst/>
                        <a:defRPr/>
                      </a:pPr>
                      <a:r>
                        <a:rPr lang="en-US" sz="2000" dirty="0"/>
                        <a:t>Financial year-end as per the enterprise’s registration documents, which was used to determine the total revenue. The valid format of the Financial Year-End is Day/Month/Year.</a:t>
                      </a:r>
                    </a:p>
                    <a:p>
                      <a:pPr marL="457200" marR="0" indent="-457200" algn="l" defTabSz="914400" rtl="0" eaLnBrk="1" fontAlgn="auto" latinLnBrk="0" hangingPunct="1">
                        <a:lnSpc>
                          <a:spcPct val="100000"/>
                        </a:lnSpc>
                        <a:spcBef>
                          <a:spcPts val="0"/>
                        </a:spcBef>
                        <a:spcAft>
                          <a:spcPts val="0"/>
                        </a:spcAft>
                        <a:buClrTx/>
                        <a:buSzTx/>
                        <a:buFontTx/>
                        <a:buAutoNum type="alphaLcPeriod"/>
                        <a:tabLst/>
                        <a:defRPr/>
                      </a:pPr>
                      <a:r>
                        <a:rPr lang="en-US" sz="2000" dirty="0"/>
                        <a:t>B-BBEE status level. An enterprise can only have one status level.</a:t>
                      </a:r>
                    </a:p>
                    <a:p>
                      <a:pPr marL="457200" marR="0" indent="-457200" algn="l" defTabSz="914400" rtl="0" eaLnBrk="1" fontAlgn="auto" latinLnBrk="0" hangingPunct="1">
                        <a:lnSpc>
                          <a:spcPct val="100000"/>
                        </a:lnSpc>
                        <a:spcBef>
                          <a:spcPts val="0"/>
                        </a:spcBef>
                        <a:spcAft>
                          <a:spcPts val="0"/>
                        </a:spcAft>
                        <a:buClrTx/>
                        <a:buSzTx/>
                        <a:buFontTx/>
                        <a:buAutoNum type="alphaLcPeriod"/>
                        <a:tabLst/>
                        <a:defRPr/>
                      </a:pPr>
                      <a:r>
                        <a:rPr lang="en-US" sz="2000" dirty="0"/>
                        <a:t>Date deponent signed, and date of Commissioner of Oath must be the same. </a:t>
                      </a:r>
                      <a:r>
                        <a:rPr lang="en-US" sz="2000" dirty="0" err="1"/>
                        <a:t>i</a:t>
                      </a:r>
                      <a:r>
                        <a:rPr lang="en-US" sz="2000" dirty="0"/>
                        <a:t>. Commissioner of Oath cannot be an employee or ex officio of the enterprise because, a person cannot by law, commission a Sworn Affidavit in which they have an interest,</a:t>
                      </a:r>
                      <a:endParaRPr lang="en-US" sz="2000" kern="1200" dirty="0">
                        <a:solidFill>
                          <a:schemeClr val="tx1"/>
                        </a:solidFill>
                      </a:endParaRPr>
                    </a:p>
                  </a:txBody>
                  <a:tcPr/>
                </a:tc>
                <a:extLst>
                  <a:ext uri="{0D108BD9-81ED-4DB2-BD59-A6C34878D82A}">
                    <a16:rowId xmlns:a16="http://schemas.microsoft.com/office/drawing/2014/main" val="213892608"/>
                  </a:ext>
                </a:extLst>
              </a:tr>
            </a:tbl>
          </a:graphicData>
        </a:graphic>
      </p:graphicFrame>
    </p:spTree>
    <p:extLst>
      <p:ext uri="{BB962C8B-B14F-4D97-AF65-F5344CB8AC3E}">
        <p14:creationId xmlns:p14="http://schemas.microsoft.com/office/powerpoint/2010/main" val="3232284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369332"/>
          </a:xfrm>
          <a:prstGeom prst="rect">
            <a:avLst/>
          </a:prstGeom>
          <a:solidFill>
            <a:schemeClr val="accent6">
              <a:lumMod val="40000"/>
              <a:lumOff val="60000"/>
            </a:schemeClr>
          </a:solidFill>
        </p:spPr>
        <p:txBody>
          <a:bodyPr wrap="square" rtlCol="0">
            <a:spAutoFit/>
          </a:bodyPr>
          <a:lstStyle/>
          <a:p>
            <a:pPr algn="ctr">
              <a:defRPr/>
            </a:pPr>
            <a:r>
              <a:rPr lang="en-US" sz="1800" b="1" dirty="0">
                <a:effectLst/>
                <a:latin typeface="Arial" panose="020B0604020202020204" pitchFamily="34" charset="0"/>
                <a:ea typeface="Times New Roman" panose="02020603050405020304" pitchFamily="18" charset="0"/>
                <a:cs typeface="Arial" panose="020B0604020202020204" pitchFamily="34" charset="0"/>
              </a:rPr>
              <a:t>EVALUATION PRICE AND PREFERENCE</a:t>
            </a:r>
            <a:endParaRPr kumimoji="0" lang="en-ZA" sz="3200" b="1" i="0" u="none" strike="noStrike" kern="1200" cap="none" spc="0" normalizeH="0" baseline="0" noProof="0" dirty="0">
              <a:ln>
                <a:noFill/>
              </a:ln>
              <a:effectLst/>
              <a:uLnTx/>
              <a:uFillTx/>
              <a:latin typeface="Calibri Light" panose="020F0302020204030204"/>
              <a:ea typeface="+mn-ea"/>
              <a:cs typeface="+mn-cs"/>
            </a:endParaRPr>
          </a:p>
        </p:txBody>
      </p:sp>
      <p:graphicFrame>
        <p:nvGraphicFramePr>
          <p:cNvPr id="4" name="Table 3">
            <a:extLst>
              <a:ext uri="{FF2B5EF4-FFF2-40B4-BE49-F238E27FC236}">
                <a16:creationId xmlns:a16="http://schemas.microsoft.com/office/drawing/2014/main" id="{B3880615-1902-48DE-84BB-3375DBF81BDD}"/>
              </a:ext>
            </a:extLst>
          </p:cNvPr>
          <p:cNvGraphicFramePr>
            <a:graphicFrameLocks noGrp="1"/>
          </p:cNvGraphicFramePr>
          <p:nvPr>
            <p:extLst>
              <p:ext uri="{D42A27DB-BD31-4B8C-83A1-F6EECF244321}">
                <p14:modId xmlns:p14="http://schemas.microsoft.com/office/powerpoint/2010/main" val="3979720050"/>
              </p:ext>
            </p:extLst>
          </p:nvPr>
        </p:nvGraphicFramePr>
        <p:xfrm>
          <a:off x="0" y="807868"/>
          <a:ext cx="9106678" cy="5956915"/>
        </p:xfrm>
        <a:graphic>
          <a:graphicData uri="http://schemas.openxmlformats.org/drawingml/2006/table">
            <a:tbl>
              <a:tblPr firstRow="1" bandRow="1">
                <a:tableStyleId>{93296810-A885-4BE3-A3E7-6D5BEEA58F35}</a:tableStyleId>
              </a:tblPr>
              <a:tblGrid>
                <a:gridCol w="4623547">
                  <a:extLst>
                    <a:ext uri="{9D8B030D-6E8A-4147-A177-3AD203B41FA5}">
                      <a16:colId xmlns:a16="http://schemas.microsoft.com/office/drawing/2014/main" val="1891244037"/>
                    </a:ext>
                  </a:extLst>
                </a:gridCol>
                <a:gridCol w="4483131">
                  <a:extLst>
                    <a:ext uri="{9D8B030D-6E8A-4147-A177-3AD203B41FA5}">
                      <a16:colId xmlns:a16="http://schemas.microsoft.com/office/drawing/2014/main" val="2417391229"/>
                    </a:ext>
                  </a:extLst>
                </a:gridCol>
              </a:tblGrid>
              <a:tr h="31250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lt1"/>
                          </a:solidFill>
                          <a:effectLst/>
                          <a:latin typeface="+mn-lt"/>
                          <a:ea typeface="+mn-ea"/>
                          <a:cs typeface="+mn-cs"/>
                        </a:rPr>
                        <a:t>80/20 preference point system for acquisition of goods and services for Rand value equal to or above R30 000 and up to R50 million </a:t>
                      </a: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b="1" kern="1200" dirty="0">
                          <a:solidFill>
                            <a:schemeClr val="lt1"/>
                          </a:solidFill>
                          <a:effectLst/>
                          <a:latin typeface="+mn-lt"/>
                          <a:ea typeface="+mn-ea"/>
                          <a:cs typeface="+mn-cs"/>
                        </a:rPr>
                        <a:t>The following formula will be used to calculate thee points out of 80 for price: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=80(1-(Pt-</a:t>
                      </a:r>
                      <a:r>
                        <a:rPr lang="en-US" sz="1350" b="1" kern="1200" dirty="0" err="1">
                          <a:solidFill>
                            <a:schemeClr val="lt1"/>
                          </a:solidFill>
                          <a:effectLst/>
                          <a:latin typeface="+mn-lt"/>
                          <a:ea typeface="+mn-ea"/>
                          <a:cs typeface="+mn-cs"/>
                        </a:rPr>
                        <a:t>Pmin</a:t>
                      </a:r>
                      <a:r>
                        <a:rPr lang="en-US" sz="1350" b="1" kern="1200" dirty="0">
                          <a:solidFill>
                            <a:schemeClr val="lt1"/>
                          </a:solidFill>
                          <a:effectLst/>
                          <a:latin typeface="+mn-lt"/>
                          <a:ea typeface="+mn-ea"/>
                          <a:cs typeface="+mn-cs"/>
                        </a:rPr>
                        <a:t>)/</a:t>
                      </a:r>
                      <a:r>
                        <a:rPr lang="en-US" sz="1350" b="1" kern="1200" dirty="0" err="1">
                          <a:solidFill>
                            <a:schemeClr val="lt1"/>
                          </a:solidFill>
                          <a:effectLst/>
                          <a:latin typeface="+mn-lt"/>
                          <a:ea typeface="+mn-ea"/>
                          <a:cs typeface="+mn-cs"/>
                        </a:rPr>
                        <a:t>Pmin</a:t>
                      </a:r>
                      <a:r>
                        <a:rPr lang="en-US" sz="1350" b="1" kern="1200" dirty="0">
                          <a:solidFill>
                            <a:schemeClr val="lt1"/>
                          </a:solidFill>
                          <a:effectLst/>
                          <a:latin typeface="+mn-lt"/>
                          <a:ea typeface="+mn-ea"/>
                          <a:cs typeface="+mn-cs"/>
                        </a:rPr>
                        <a:t>)</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Where: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is the points scored for price of tender under consideration.</a:t>
                      </a:r>
                    </a:p>
                    <a:p>
                      <a:r>
                        <a:rPr lang="en-US" sz="1350" b="1" kern="1200" dirty="0">
                          <a:solidFill>
                            <a:schemeClr val="lt1"/>
                          </a:solidFill>
                          <a:effectLst/>
                          <a:latin typeface="+mn-lt"/>
                          <a:ea typeface="+mn-ea"/>
                          <a:cs typeface="+mn-cs"/>
                        </a:rPr>
                        <a:t>Pt is the price of the tender under consideration; and</a:t>
                      </a:r>
                    </a:p>
                    <a:p>
                      <a:r>
                        <a:rPr lang="en-US" sz="1350" b="1" kern="1200" dirty="0" err="1">
                          <a:solidFill>
                            <a:schemeClr val="lt1"/>
                          </a:solidFill>
                          <a:effectLst/>
                          <a:latin typeface="+mn-lt"/>
                          <a:ea typeface="+mn-ea"/>
                          <a:cs typeface="+mn-cs"/>
                        </a:rPr>
                        <a:t>Pmin</a:t>
                      </a:r>
                      <a:r>
                        <a:rPr lang="en-US" sz="1350" b="1" kern="1200" dirty="0">
                          <a:solidFill>
                            <a:schemeClr val="lt1"/>
                          </a:solidFill>
                          <a:effectLst/>
                          <a:latin typeface="+mn-lt"/>
                          <a:ea typeface="+mn-ea"/>
                          <a:cs typeface="+mn-cs"/>
                        </a:rPr>
                        <a:t> is the price of the lowest acceptable tender.</a:t>
                      </a:r>
                    </a:p>
                    <a:p>
                      <a:pPr marL="0" algn="l" defTabSz="914400" rtl="0" eaLnBrk="1" latinLnBrk="0" hangingPunct="1"/>
                      <a:endParaRPr lang="en-ZA" sz="1600" b="0" kern="1200" dirty="0">
                        <a:solidFill>
                          <a:schemeClr val="tx1"/>
                        </a:solidFill>
                        <a:latin typeface="+mn-lt"/>
                        <a:ea typeface="+mn-ea"/>
                        <a:cs typeface="+mn-cs"/>
                      </a:endParaRPr>
                    </a:p>
                  </a:txBody>
                  <a:tcPr/>
                </a:tc>
                <a:extLst>
                  <a:ext uri="{0D108BD9-81ED-4DB2-BD59-A6C34878D82A}">
                    <a16:rowId xmlns:a16="http://schemas.microsoft.com/office/drawing/2014/main" val="2213855717"/>
                  </a:ext>
                </a:extLst>
              </a:tr>
              <a:tr h="28318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dk1"/>
                          </a:solidFill>
                          <a:effectLst/>
                          <a:latin typeface="+mn-lt"/>
                          <a:ea typeface="+mn-ea"/>
                          <a:cs typeface="+mn-cs"/>
                        </a:rPr>
                        <a:t>90/10 preference point system for acquisition of goods and services for Rand value above R50 million </a:t>
                      </a:r>
                      <a:endParaRPr lang="en-US" sz="1350" kern="1200" dirty="0">
                        <a:solidFill>
                          <a:schemeClr val="dk1"/>
                        </a:solidFill>
                        <a:effectLst/>
                        <a:latin typeface="+mn-lt"/>
                        <a:ea typeface="+mn-ea"/>
                        <a:cs typeface="+mn-cs"/>
                      </a:endParaRP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kern="1200" dirty="0">
                          <a:solidFill>
                            <a:schemeClr val="dk1"/>
                          </a:solidFill>
                          <a:effectLst/>
                          <a:latin typeface="+mn-lt"/>
                          <a:ea typeface="+mn-ea"/>
                          <a:cs typeface="+mn-cs"/>
                        </a:rPr>
                        <a:t>The following formula will be used to calculate thee points out of 90 for price:</a:t>
                      </a:r>
                    </a:p>
                    <a:p>
                      <a:r>
                        <a:rPr lang="en-US" sz="1350" b="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US" sz="1350" kern="1200" dirty="0">
                          <a:solidFill>
                            <a:schemeClr val="dk1"/>
                          </a:solidFill>
                          <a:effectLst/>
                          <a:latin typeface="+mn-lt"/>
                          <a:ea typeface="+mn-ea"/>
                          <a:cs typeface="+mn-cs"/>
                        </a:rPr>
                        <a:t>Ps =90(1-(Pt-</a:t>
                      </a:r>
                      <a:r>
                        <a:rPr lang="en-US" sz="1350" kern="1200" dirty="0" err="1">
                          <a:solidFill>
                            <a:schemeClr val="dk1"/>
                          </a:solidFill>
                          <a:effectLst/>
                          <a:latin typeface="+mn-lt"/>
                          <a:ea typeface="+mn-ea"/>
                          <a:cs typeface="+mn-cs"/>
                        </a:rPr>
                        <a:t>Pmin</a:t>
                      </a:r>
                      <a:r>
                        <a:rPr lang="en-US" sz="1350" kern="1200" dirty="0">
                          <a:solidFill>
                            <a:schemeClr val="dk1"/>
                          </a:solidFill>
                          <a:effectLst/>
                          <a:latin typeface="+mn-lt"/>
                          <a:ea typeface="+mn-ea"/>
                          <a:cs typeface="+mn-cs"/>
                        </a:rPr>
                        <a:t>)/</a:t>
                      </a:r>
                      <a:r>
                        <a:rPr lang="en-US" sz="1350" kern="1200" dirty="0" err="1">
                          <a:solidFill>
                            <a:schemeClr val="dk1"/>
                          </a:solidFill>
                          <a:effectLst/>
                          <a:latin typeface="+mn-lt"/>
                          <a:ea typeface="+mn-ea"/>
                          <a:cs typeface="+mn-cs"/>
                        </a:rPr>
                        <a:t>Pmin</a:t>
                      </a:r>
                      <a:r>
                        <a:rPr lang="en-US" sz="1350" kern="1200" dirty="0">
                          <a:solidFill>
                            <a:schemeClr val="dk1"/>
                          </a:solidFill>
                          <a:effectLst/>
                          <a:latin typeface="+mn-lt"/>
                          <a:ea typeface="+mn-ea"/>
                          <a:cs typeface="+mn-cs"/>
                        </a:rPr>
                        <a:t>)</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Where:</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Ps is the points scored for price of tender under consideration.</a:t>
                      </a:r>
                    </a:p>
                    <a:p>
                      <a:r>
                        <a:rPr lang="en-US" sz="1350" kern="1200" dirty="0">
                          <a:solidFill>
                            <a:schemeClr val="dk1"/>
                          </a:solidFill>
                          <a:effectLst/>
                          <a:latin typeface="+mn-lt"/>
                          <a:ea typeface="+mn-ea"/>
                          <a:cs typeface="+mn-cs"/>
                        </a:rPr>
                        <a:t>Pt is the price of the tender under consideration; and</a:t>
                      </a:r>
                    </a:p>
                    <a:p>
                      <a:r>
                        <a:rPr lang="en-US" sz="1350" kern="1200" dirty="0" err="1">
                          <a:solidFill>
                            <a:schemeClr val="dk1"/>
                          </a:solidFill>
                          <a:effectLst/>
                          <a:latin typeface="+mn-lt"/>
                          <a:ea typeface="+mn-ea"/>
                          <a:cs typeface="+mn-cs"/>
                        </a:rPr>
                        <a:t>Pmin</a:t>
                      </a:r>
                      <a:r>
                        <a:rPr lang="en-US" sz="1350" kern="1200" dirty="0">
                          <a:solidFill>
                            <a:schemeClr val="dk1"/>
                          </a:solidFill>
                          <a:effectLst/>
                          <a:latin typeface="+mn-lt"/>
                          <a:ea typeface="+mn-ea"/>
                          <a:cs typeface="+mn-cs"/>
                        </a:rPr>
                        <a:t> is the price of the lowest acceptable tender.</a:t>
                      </a:r>
                    </a:p>
                  </a:txBody>
                  <a:tcPr/>
                </a:tc>
                <a:extLst>
                  <a:ext uri="{0D108BD9-81ED-4DB2-BD59-A6C34878D82A}">
                    <a16:rowId xmlns:a16="http://schemas.microsoft.com/office/drawing/2014/main" val="3822378497"/>
                  </a:ext>
                </a:extLst>
              </a:tr>
            </a:tbl>
          </a:graphicData>
        </a:graphic>
      </p:graphicFrame>
    </p:spTree>
    <p:extLst>
      <p:ext uri="{BB962C8B-B14F-4D97-AF65-F5344CB8AC3E}">
        <p14:creationId xmlns:p14="http://schemas.microsoft.com/office/powerpoint/2010/main" val="4096076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435282" y="873318"/>
            <a:ext cx="8708718" cy="4401205"/>
          </a:xfrm>
          <a:prstGeom prst="rect">
            <a:avLst/>
          </a:prstGeom>
          <a:noFill/>
        </p:spPr>
        <p:txBody>
          <a:bodyPr wrap="square" rtlCol="0">
            <a:spAutoFit/>
          </a:bodyPr>
          <a:lstStyle/>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The due diligence will evaluate the overall risk associated with the tender. The due diligence will take into consideration the following:</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 </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assessment of financial statements to assess the financial position of the tenderer and its ability to obtain the necessary guarantees or insurances;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integrity risk evaluation;</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operations, activities, locations and key customers;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reference checks from previous clients; and</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ZA" sz="2000" dirty="0">
                <a:effectLst/>
                <a:latin typeface="Arial" panose="020B0604020202020204" pitchFamily="34" charset="0"/>
                <a:ea typeface="Times New Roman" panose="02020603050405020304" pitchFamily="18" charset="0"/>
              </a:rPr>
              <a:t>risk rating (i.e., high risk, medium to high risk, medium risk or low risk) of the tenderer</a:t>
            </a:r>
            <a:endParaRPr kumimoji="0" lang="en-ZA"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323833" y="0"/>
            <a:ext cx="7820167"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DUE DILIGENCE</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218199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VALIDITY </a:t>
            </a:r>
          </a:p>
        </p:txBody>
      </p:sp>
      <p:graphicFrame>
        <p:nvGraphicFramePr>
          <p:cNvPr id="4" name="Table 3">
            <a:extLst>
              <a:ext uri="{FF2B5EF4-FFF2-40B4-BE49-F238E27FC236}">
                <a16:creationId xmlns:a16="http://schemas.microsoft.com/office/drawing/2014/main" id="{869B956E-68DE-4680-992D-D82E8277CEB1}"/>
              </a:ext>
            </a:extLst>
          </p:cNvPr>
          <p:cNvGraphicFramePr>
            <a:graphicFrameLocks noGrp="1"/>
          </p:cNvGraphicFramePr>
          <p:nvPr>
            <p:extLst>
              <p:ext uri="{D42A27DB-BD31-4B8C-83A1-F6EECF244321}">
                <p14:modId xmlns:p14="http://schemas.microsoft.com/office/powerpoint/2010/main" val="621825853"/>
              </p:ext>
            </p:extLst>
          </p:nvPr>
        </p:nvGraphicFramePr>
        <p:xfrm>
          <a:off x="0" y="803135"/>
          <a:ext cx="9144000" cy="5952507"/>
        </p:xfrm>
        <a:graphic>
          <a:graphicData uri="http://schemas.openxmlformats.org/drawingml/2006/table">
            <a:tbl>
              <a:tblPr firstRow="1" bandRow="1">
                <a:tableStyleId>{93296810-A885-4BE3-A3E7-6D5BEEA58F35}</a:tableStyleId>
              </a:tblPr>
              <a:tblGrid>
                <a:gridCol w="215308">
                  <a:extLst>
                    <a:ext uri="{9D8B030D-6E8A-4147-A177-3AD203B41FA5}">
                      <a16:colId xmlns:a16="http://schemas.microsoft.com/office/drawing/2014/main" val="1732342084"/>
                    </a:ext>
                  </a:extLst>
                </a:gridCol>
                <a:gridCol w="8928692">
                  <a:extLst>
                    <a:ext uri="{9D8B030D-6E8A-4147-A177-3AD203B41FA5}">
                      <a16:colId xmlns:a16="http://schemas.microsoft.com/office/drawing/2014/main" val="1608094556"/>
                    </a:ext>
                  </a:extLst>
                </a:gridCol>
              </a:tblGrid>
              <a:tr h="1073285">
                <a:tc rowSpan="3">
                  <a:txBody>
                    <a:bodyPr/>
                    <a:lstStyle/>
                    <a:p>
                      <a:endParaRPr lang="en-ZA" dirty="0"/>
                    </a:p>
                  </a:txBody>
                  <a:tcPr/>
                </a:tc>
                <a:tc>
                  <a:txBody>
                    <a:bodyPr/>
                    <a:lstStyle/>
                    <a:p>
                      <a:r>
                        <a:rPr lang="en-ZA" sz="2400" b="1" dirty="0">
                          <a:solidFill>
                            <a:schemeClr val="tx1"/>
                          </a:solidFill>
                        </a:rPr>
                        <a:t>Instruction</a:t>
                      </a:r>
                    </a:p>
                  </a:txBody>
                  <a:tcPr/>
                </a:tc>
                <a:extLst>
                  <a:ext uri="{0D108BD9-81ED-4DB2-BD59-A6C34878D82A}">
                    <a16:rowId xmlns:a16="http://schemas.microsoft.com/office/drawing/2014/main" val="1240139222"/>
                  </a:ext>
                </a:extLst>
              </a:tr>
              <a:tr h="618617">
                <a:tc vMerge="1">
                  <a:txBody>
                    <a:bodyPr/>
                    <a:lstStyle/>
                    <a:p>
                      <a:endParaRPr lang="en-ZA" dirty="0"/>
                    </a:p>
                  </a:txBody>
                  <a:tcPr/>
                </a:tc>
                <a:tc>
                  <a:txBody>
                    <a:bodyPr/>
                    <a:lstStyle/>
                    <a:p>
                      <a:r>
                        <a:rPr lang="en-ZA" sz="2800" dirty="0"/>
                        <a:t>Tender validity date is 24 Weeks</a:t>
                      </a:r>
                    </a:p>
                  </a:txBody>
                  <a:tcPr/>
                </a:tc>
                <a:extLst>
                  <a:ext uri="{0D108BD9-81ED-4DB2-BD59-A6C34878D82A}">
                    <a16:rowId xmlns:a16="http://schemas.microsoft.com/office/drawing/2014/main" val="3087916868"/>
                  </a:ext>
                </a:extLst>
              </a:tr>
              <a:tr h="4260605">
                <a:tc vMerge="1">
                  <a:txBody>
                    <a:bodyPr/>
                    <a:lstStyle/>
                    <a:p>
                      <a:endParaRPr lang="en-ZA" dirty="0"/>
                    </a:p>
                  </a:txBody>
                  <a:tcPr/>
                </a:tc>
                <a:tc>
                  <a:txBody>
                    <a:bodyPr/>
                    <a:lstStyle/>
                    <a:p>
                      <a:r>
                        <a:rPr lang="en-US" sz="1800" kern="1200" dirty="0">
                          <a:solidFill>
                            <a:schemeClr val="tx1"/>
                          </a:solidFill>
                          <a:effectLst/>
                          <a:latin typeface="+mn-lt"/>
                          <a:ea typeface="+mn-ea"/>
                          <a:cs typeface="+mn-cs"/>
                        </a:rPr>
                        <a:t>Where a tenderer, at any time after the opening of his tender offer but prior to entering into a contract based on his tender offer:</a:t>
                      </a:r>
                    </a:p>
                    <a:p>
                      <a:r>
                        <a:rPr lang="en-US" sz="1800" kern="1200" dirty="0">
                          <a:solidFill>
                            <a:schemeClr val="tx1"/>
                          </a:solidFill>
                          <a:effectLst/>
                          <a:latin typeface="+mn-lt"/>
                          <a:ea typeface="+mn-ea"/>
                          <a:cs typeface="+mn-cs"/>
                        </a:rPr>
                        <a:t> </a:t>
                      </a:r>
                    </a:p>
                    <a:p>
                      <a:pPr lvl="0"/>
                      <a:r>
                        <a:rPr lang="en-US" sz="1800" kern="1200" dirty="0" err="1">
                          <a:solidFill>
                            <a:schemeClr val="tx1"/>
                          </a:solidFill>
                          <a:effectLst/>
                          <a:latin typeface="+mn-lt"/>
                          <a:ea typeface="+mn-ea"/>
                          <a:cs typeface="+mn-cs"/>
                        </a:rPr>
                        <a:t>i</a:t>
                      </a:r>
                      <a:r>
                        <a:rPr lang="en-US" sz="1800" kern="1200" dirty="0">
                          <a:solidFill>
                            <a:schemeClr val="tx1"/>
                          </a:solidFill>
                          <a:effectLst/>
                          <a:latin typeface="+mn-lt"/>
                          <a:ea typeface="+mn-ea"/>
                          <a:cs typeface="+mn-cs"/>
                        </a:rPr>
                        <a:t>) withdraws his tender;</a:t>
                      </a:r>
                    </a:p>
                    <a:p>
                      <a:pPr lvl="0"/>
                      <a:r>
                        <a:rPr lang="en-US" sz="1800" kern="1200" dirty="0">
                          <a:solidFill>
                            <a:schemeClr val="tx1"/>
                          </a:solidFill>
                          <a:effectLst/>
                          <a:latin typeface="+mn-lt"/>
                          <a:ea typeface="+mn-ea"/>
                          <a:cs typeface="+mn-cs"/>
                        </a:rPr>
                        <a:t>ii) gives notice of his inability to execute the contract in terms of his tender; or</a:t>
                      </a:r>
                    </a:p>
                    <a:p>
                      <a:pPr lvl="0"/>
                      <a:r>
                        <a:rPr lang="en-US" sz="1800" kern="1200" dirty="0">
                          <a:solidFill>
                            <a:schemeClr val="tx1"/>
                          </a:solidFill>
                          <a:effectLst/>
                          <a:latin typeface="+mn-lt"/>
                          <a:ea typeface="+mn-ea"/>
                          <a:cs typeface="+mn-cs"/>
                        </a:rPr>
                        <a:t>iii) fails to comply with a request made in terms of C.2.17, C.2.18 or C.3.9;</a:t>
                      </a:r>
                    </a:p>
                    <a:p>
                      <a:r>
                        <a:rPr lang="en-US" sz="1800" kern="1200" dirty="0">
                          <a:solidFill>
                            <a:schemeClr val="tx1"/>
                          </a:solidFill>
                          <a:effectLst/>
                          <a:latin typeface="+mn-lt"/>
                          <a:ea typeface="+mn-ea"/>
                          <a:cs typeface="+mn-cs"/>
                        </a:rPr>
                        <a:t> </a:t>
                      </a:r>
                    </a:p>
                    <a:p>
                      <a:r>
                        <a:rPr lang="en-US" sz="1800" kern="1200" dirty="0">
                          <a:solidFill>
                            <a:schemeClr val="tx1"/>
                          </a:solidFill>
                          <a:effectLst/>
                          <a:latin typeface="+mn-lt"/>
                          <a:ea typeface="+mn-ea"/>
                          <a:cs typeface="+mn-cs"/>
                        </a:rPr>
                        <a:t>such tenderer shall be barred from tendering on any of the Employer’s tenders for a period to be determined by the Employer, but not less than 6 (six) months from a date determined by the Employer.  This sanction also applies to tenders under evaluation and not yet awarded.  The Employer may fully or partly exempt a tenderer from the provisions of these conditions if he is of the opinion that the circumstances justify the exemption.</a:t>
                      </a:r>
                    </a:p>
                  </a:txBody>
                  <a:tcPr/>
                </a:tc>
                <a:extLst>
                  <a:ext uri="{0D108BD9-81ED-4DB2-BD59-A6C34878D82A}">
                    <a16:rowId xmlns:a16="http://schemas.microsoft.com/office/drawing/2014/main" val="1342769555"/>
                  </a:ext>
                </a:extLst>
              </a:tr>
            </a:tbl>
          </a:graphicData>
        </a:graphic>
      </p:graphicFrame>
    </p:spTree>
    <p:extLst>
      <p:ext uri="{BB962C8B-B14F-4D97-AF65-F5344CB8AC3E}">
        <p14:creationId xmlns:p14="http://schemas.microsoft.com/office/powerpoint/2010/main" val="667014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C3:  Scope of Works</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264011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648070"/>
            <a:ext cx="7886700" cy="6054571"/>
          </a:xfrm>
        </p:spPr>
        <p:txBody>
          <a:bodyPr/>
          <a:lstStyle/>
          <a:p>
            <a:pPr marL="0" indent="0">
              <a:buNone/>
            </a:pPr>
            <a:r>
              <a:rPr lang="en-ZA" b="1" dirty="0"/>
              <a:t>A1003 :DESCRIPTION OF THE PROJECT :C.002-029-2018/1</a:t>
            </a:r>
          </a:p>
          <a:p>
            <a:pPr marL="0" indent="0" algn="just">
              <a:buNone/>
            </a:pPr>
            <a:r>
              <a:rPr lang="en-US" sz="1800" dirty="0"/>
              <a:t>The proposed project is located at </a:t>
            </a:r>
            <a:r>
              <a:rPr lang="en-US" sz="1800" dirty="0" err="1"/>
              <a:t>Tweefontein</a:t>
            </a:r>
            <a:r>
              <a:rPr lang="en-US" sz="1800" dirty="0"/>
              <a:t> which is within the jurisdiction of the Thembisile Hani Local Municipality in the Mpumalanga Province. </a:t>
            </a:r>
          </a:p>
          <a:p>
            <a:pPr marL="0" indent="0" algn="just">
              <a:buNone/>
            </a:pPr>
            <a:r>
              <a:rPr lang="en-US" sz="1800" dirty="0"/>
              <a:t>The purpose of this project is thus for a Training and Construction Manager for the training and construction management services for a community development project to upgrade access roads between </a:t>
            </a:r>
            <a:r>
              <a:rPr lang="en-US" sz="1800" dirty="0" err="1"/>
              <a:t>Slovo</a:t>
            </a:r>
            <a:r>
              <a:rPr lang="en-US" sz="1800" dirty="0"/>
              <a:t> and </a:t>
            </a:r>
            <a:r>
              <a:rPr lang="en-US" sz="1800" dirty="0" err="1"/>
              <a:t>Siyabuswa</a:t>
            </a:r>
            <a:r>
              <a:rPr lang="en-US" sz="1800" dirty="0"/>
              <a:t>, near National Road R.573, Section 3 from KM 6.5 to KM 13.3</a:t>
            </a:r>
          </a:p>
          <a:p>
            <a:pPr marL="0" indent="0" algn="just">
              <a:buNone/>
            </a:pPr>
            <a:endParaRPr lang="en-US" sz="1800" dirty="0"/>
          </a:p>
          <a:p>
            <a:pPr marL="0" indent="0" algn="just">
              <a:buNone/>
            </a:pPr>
            <a:r>
              <a:rPr lang="en-US" sz="1800" dirty="0"/>
              <a:t>This infrastructure component entails the upgrading of existing and/or the construction of approximately 3.0km of new internal access roads, as part of the implementation of the Access Management Plans for the upgrade of National Road R.573, Section 3 from KM 6.5 to KM 13.3. </a:t>
            </a:r>
            <a:endParaRPr lang="en-ZA" sz="1800" dirty="0"/>
          </a:p>
          <a:p>
            <a:pPr marL="0" indent="0" algn="just">
              <a:buNone/>
            </a:pPr>
            <a:endParaRPr lang="en-US" sz="1800" dirty="0"/>
          </a:p>
          <a:p>
            <a:pPr marL="0" indent="0">
              <a:buNone/>
            </a:pPr>
            <a:r>
              <a:rPr lang="en-US" sz="1800" dirty="0"/>
              <a:t>The Training and Skills Development Programme shall comprise of, amongst others, structured theoretical (classroom) training with an extensive practical (workplace) and developmental construction component.</a:t>
            </a:r>
            <a:endParaRPr lang="en-ZA" sz="1800" b="1" dirty="0"/>
          </a:p>
        </p:txBody>
      </p:sp>
    </p:spTree>
    <p:extLst>
      <p:ext uri="{BB962C8B-B14F-4D97-AF65-F5344CB8AC3E}">
        <p14:creationId xmlns:p14="http://schemas.microsoft.com/office/powerpoint/2010/main" val="3693892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BA058E-21BD-4014-A5EE-EB0424805ACB}"/>
              </a:ext>
            </a:extLst>
          </p:cNvPr>
          <p:cNvSpPr>
            <a:spLocks noGrp="1"/>
          </p:cNvSpPr>
          <p:nvPr>
            <p:ph idx="1"/>
          </p:nvPr>
        </p:nvSpPr>
        <p:spPr>
          <a:xfrm>
            <a:off x="703295" y="649967"/>
            <a:ext cx="7886700" cy="469706"/>
          </a:xfrm>
        </p:spPr>
        <p:txBody>
          <a:bodyPr/>
          <a:lstStyle/>
          <a:p>
            <a:pPr marL="0" indent="0">
              <a:buNone/>
            </a:pPr>
            <a:r>
              <a:rPr lang="en-ZA" b="1" dirty="0"/>
              <a:t>A1003.02    Indicative Programme</a:t>
            </a:r>
            <a:endParaRPr lang="en-ZA" dirty="0"/>
          </a:p>
          <a:p>
            <a:pPr marL="0" indent="0">
              <a:buNone/>
            </a:pPr>
            <a:endParaRPr lang="en-ZA" dirty="0"/>
          </a:p>
        </p:txBody>
      </p:sp>
      <p:graphicFrame>
        <p:nvGraphicFramePr>
          <p:cNvPr id="2" name="Table 1">
            <a:extLst>
              <a:ext uri="{FF2B5EF4-FFF2-40B4-BE49-F238E27FC236}">
                <a16:creationId xmlns:a16="http://schemas.microsoft.com/office/drawing/2014/main" id="{11CB780F-685D-DE2D-A620-770DD697A0D3}"/>
              </a:ext>
            </a:extLst>
          </p:cNvPr>
          <p:cNvGraphicFramePr>
            <a:graphicFrameLocks noGrp="1"/>
          </p:cNvGraphicFramePr>
          <p:nvPr>
            <p:extLst>
              <p:ext uri="{D42A27DB-BD31-4B8C-83A1-F6EECF244321}">
                <p14:modId xmlns:p14="http://schemas.microsoft.com/office/powerpoint/2010/main" val="2444983814"/>
              </p:ext>
            </p:extLst>
          </p:nvPr>
        </p:nvGraphicFramePr>
        <p:xfrm>
          <a:off x="548751" y="1267202"/>
          <a:ext cx="7886700" cy="3781425"/>
        </p:xfrm>
        <a:graphic>
          <a:graphicData uri="http://schemas.openxmlformats.org/drawingml/2006/table">
            <a:tbl>
              <a:tblPr/>
              <a:tblGrid>
                <a:gridCol w="492647">
                  <a:extLst>
                    <a:ext uri="{9D8B030D-6E8A-4147-A177-3AD203B41FA5}">
                      <a16:colId xmlns:a16="http://schemas.microsoft.com/office/drawing/2014/main" val="1802155879"/>
                    </a:ext>
                  </a:extLst>
                </a:gridCol>
                <a:gridCol w="4986525">
                  <a:extLst>
                    <a:ext uri="{9D8B030D-6E8A-4147-A177-3AD203B41FA5}">
                      <a16:colId xmlns:a16="http://schemas.microsoft.com/office/drawing/2014/main" val="392292446"/>
                    </a:ext>
                  </a:extLst>
                </a:gridCol>
                <a:gridCol w="2407528">
                  <a:extLst>
                    <a:ext uri="{9D8B030D-6E8A-4147-A177-3AD203B41FA5}">
                      <a16:colId xmlns:a16="http://schemas.microsoft.com/office/drawing/2014/main" val="2340195692"/>
                    </a:ext>
                  </a:extLst>
                </a:gridCol>
              </a:tblGrid>
              <a:tr h="252095">
                <a:tc>
                  <a:txBody>
                    <a:bodyPr/>
                    <a:lstStyle/>
                    <a:p>
                      <a:pPr marL="0" marR="0" algn="just">
                        <a:lnSpc>
                          <a:spcPct val="150000"/>
                        </a:lnSpc>
                        <a:spcBef>
                          <a:spcPts val="300"/>
                        </a:spcBef>
                        <a:spcAft>
                          <a:spcPts val="300"/>
                        </a:spcAft>
                      </a:pP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00" b="1">
                          <a:effectLst/>
                          <a:latin typeface="Arial" panose="020B0604020202020204" pitchFamily="34" charset="0"/>
                          <a:ea typeface="Times New Roman" panose="02020603050405020304" pitchFamily="18" charset="0"/>
                          <a:cs typeface="Arial" panose="020B0604020202020204" pitchFamily="34" charset="0"/>
                        </a:rPr>
                        <a:t>Project Stage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00" b="1">
                          <a:effectLst/>
                          <a:latin typeface="Arial" panose="020B0604020202020204" pitchFamily="34" charset="0"/>
                          <a:ea typeface="Times New Roman" panose="02020603050405020304" pitchFamily="18" charset="0"/>
                          <a:cs typeface="Arial" panose="020B0604020202020204" pitchFamily="34" charset="0"/>
                        </a:rPr>
                        <a:t>Completion Date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5361350"/>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A</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Submission of Tenders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9 December 2022 </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4063951"/>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B</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Appointment of Training and Construction Manager</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9 December 2022 + 24 weeks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4813907"/>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C</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Project Hand-over meeting</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9 December 2022+ 26 weeks </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857641"/>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 </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just">
                        <a:lnSpc>
                          <a:spcPct val="150000"/>
                        </a:lnSpc>
                        <a:spcBef>
                          <a:spcPts val="300"/>
                        </a:spcBef>
                        <a:spcAft>
                          <a:spcPts val="300"/>
                        </a:spcAft>
                      </a:pPr>
                      <a:r>
                        <a:rPr lang="en-GB" sz="1050">
                          <a:solidFill>
                            <a:srgbClr val="000000"/>
                          </a:solidFill>
                          <a:effectLst/>
                          <a:latin typeface="Arial" panose="020B0604020202020204" pitchFamily="34" charset="0"/>
                          <a:ea typeface="Times New Roman" panose="02020603050405020304" pitchFamily="18" charset="0"/>
                          <a:cs typeface="Arial" panose="020B0604020202020204" pitchFamily="34" charset="0"/>
                        </a:rPr>
                        <a:t>Mobilisation Period commences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just">
                        <a:lnSpc>
                          <a:spcPct val="150000"/>
                        </a:lnSpc>
                        <a:spcBef>
                          <a:spcPts val="300"/>
                        </a:spcBef>
                        <a:spcAft>
                          <a:spcPts val="300"/>
                        </a:spcAft>
                      </a:pPr>
                      <a:r>
                        <a:rPr lang="en-GB" sz="1050">
                          <a:solidFill>
                            <a:srgbClr val="000000"/>
                          </a:solidFill>
                          <a:effectLst/>
                          <a:latin typeface="Arial" panose="020B0604020202020204" pitchFamily="34" charset="0"/>
                          <a:ea typeface="Times New Roman" panose="02020603050405020304" pitchFamily="18" charset="0"/>
                          <a:cs typeface="Arial" panose="020B0604020202020204" pitchFamily="34" charset="0"/>
                        </a:rPr>
                        <a:t>9 December 2022+ 26 weeks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432897704"/>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D</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First Progress Meeting</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9 December 2022 + 30 weeks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7016095"/>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E</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Resources and Skills Audit and Market Analysis Report</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9 December 2022 + 30 weeks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427106"/>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F</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Training and Skills Development Programme Approval</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9 December 2022 + 30 weeks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3292877"/>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G</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Selection of Beneficiaries of the Project Complete</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9 December 2022 + 38 weeks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0969674"/>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 </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just">
                        <a:lnSpc>
                          <a:spcPct val="150000"/>
                        </a:lnSpc>
                        <a:spcBef>
                          <a:spcPts val="300"/>
                        </a:spcBef>
                        <a:spcAft>
                          <a:spcPts val="300"/>
                        </a:spcAft>
                      </a:pPr>
                      <a:r>
                        <a:rPr lang="en-GB" sz="1050">
                          <a:solidFill>
                            <a:srgbClr val="000000"/>
                          </a:solidFill>
                          <a:effectLst/>
                          <a:latin typeface="Arial" panose="020B0604020202020204" pitchFamily="34" charset="0"/>
                          <a:ea typeface="Times New Roman" panose="02020603050405020304" pitchFamily="18" charset="0"/>
                          <a:cs typeface="Arial" panose="020B0604020202020204" pitchFamily="34" charset="0"/>
                        </a:rPr>
                        <a:t>Mobilisation Period ends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just">
                        <a:lnSpc>
                          <a:spcPct val="150000"/>
                        </a:lnSpc>
                        <a:spcBef>
                          <a:spcPts val="300"/>
                        </a:spcBef>
                        <a:spcAft>
                          <a:spcPts val="300"/>
                        </a:spcAft>
                      </a:pPr>
                      <a:r>
                        <a:rPr lang="en-GB" sz="1050">
                          <a:solidFill>
                            <a:srgbClr val="000000"/>
                          </a:solidFill>
                          <a:effectLst/>
                          <a:latin typeface="Arial" panose="020B0604020202020204" pitchFamily="34" charset="0"/>
                          <a:ea typeface="Times New Roman" panose="02020603050405020304" pitchFamily="18" charset="0"/>
                          <a:cs typeface="Arial" panose="020B0604020202020204" pitchFamily="34" charset="0"/>
                        </a:rPr>
                        <a:t>9 December 2022 + 38 weeks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219919847"/>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H</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Theoretical (Classroom) Training Complete</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9 December 2022 + 52 weeks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3826390"/>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I</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Practical (Workplace) Training Complete</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9 December 2022 + 66 weeks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5587022"/>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J</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Simulation Construction Complete</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9 December 2022 + 80 weeks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1716710"/>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K</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Times New Roman" panose="02020603050405020304" pitchFamily="18" charset="0"/>
                        </a:rPr>
                        <a:t>Construction of the Works Complete</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9 December </a:t>
                      </a:r>
                      <a:r>
                        <a:rPr lang="en-GB" sz="1050">
                          <a:effectLst/>
                          <a:latin typeface="Arial" panose="020B0604020202020204" pitchFamily="34" charset="0"/>
                          <a:ea typeface="Times New Roman" panose="02020603050405020304" pitchFamily="18" charset="0"/>
                          <a:cs typeface="Times New Roman" panose="02020603050405020304" pitchFamily="18" charset="0"/>
                        </a:rPr>
                        <a:t>+ 112 weeks</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7267022"/>
                  </a:ext>
                </a:extLst>
              </a:tr>
              <a:tr h="252095">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L</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a:effectLst/>
                          <a:latin typeface="Arial" panose="020B0604020202020204" pitchFamily="34" charset="0"/>
                          <a:ea typeface="Times New Roman" panose="02020603050405020304" pitchFamily="18" charset="0"/>
                          <a:cs typeface="Arial" panose="020B0604020202020204" pitchFamily="34" charset="0"/>
                        </a:rPr>
                        <a:t>Project Close-out</a:t>
                      </a:r>
                      <a:endParaRPr lang="en-US" sz="105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300"/>
                        </a:spcBef>
                        <a:spcAft>
                          <a:spcPts val="300"/>
                        </a:spcAft>
                      </a:pPr>
                      <a:r>
                        <a:rPr lang="en-GB" sz="1050" dirty="0">
                          <a:effectLst/>
                          <a:latin typeface="Arial" panose="020B0604020202020204" pitchFamily="34" charset="0"/>
                          <a:ea typeface="Times New Roman" panose="02020603050405020304" pitchFamily="18" charset="0"/>
                          <a:cs typeface="Arial" panose="020B0604020202020204" pitchFamily="34" charset="0"/>
                        </a:rPr>
                        <a:t>9 December </a:t>
                      </a:r>
                      <a:r>
                        <a:rPr lang="en-GB" sz="1050" dirty="0">
                          <a:effectLst/>
                          <a:latin typeface="Arial" panose="020B0604020202020204" pitchFamily="34" charset="0"/>
                          <a:ea typeface="Times New Roman" panose="02020603050405020304" pitchFamily="18" charset="0"/>
                          <a:cs typeface="Times New Roman" panose="02020603050405020304" pitchFamily="18" charset="0"/>
                        </a:rPr>
                        <a:t>+ 120 weeks</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0795155"/>
                  </a:ext>
                </a:extLst>
              </a:tr>
            </a:tbl>
          </a:graphicData>
        </a:graphic>
      </p:graphicFrame>
    </p:spTree>
    <p:extLst>
      <p:ext uri="{BB962C8B-B14F-4D97-AF65-F5344CB8AC3E}">
        <p14:creationId xmlns:p14="http://schemas.microsoft.com/office/powerpoint/2010/main" val="1705813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C4:  Site Information</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842482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45705" y="2953732"/>
            <a:ext cx="6846849" cy="1446550"/>
          </a:xfrm>
          <a:prstGeom prst="rect">
            <a:avLst/>
          </a:prstGeom>
          <a:noFill/>
        </p:spPr>
        <p:txBody>
          <a:bodyPr wrap="square" rtlCol="0">
            <a:spAutoFit/>
          </a:bodyPr>
          <a:lstStyle/>
          <a:p>
            <a:pPr algn="ctr"/>
            <a:r>
              <a:rPr lang="en-ZA" sz="8800" b="1" dirty="0">
                <a:solidFill>
                  <a:srgbClr val="FF0000"/>
                </a:solidFill>
              </a:rPr>
              <a:t>THANK YOU</a:t>
            </a:r>
          </a:p>
        </p:txBody>
      </p:sp>
    </p:spTree>
    <p:extLst>
      <p:ext uri="{BB962C8B-B14F-4D97-AF65-F5344CB8AC3E}">
        <p14:creationId xmlns:p14="http://schemas.microsoft.com/office/powerpoint/2010/main" val="10244042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8950</TotalTime>
  <Words>2234</Words>
  <Application>Microsoft Office PowerPoint</Application>
  <PresentationFormat>On-screen Show (4:3)</PresentationFormat>
  <Paragraphs>266</Paragraphs>
  <Slides>22</Slides>
  <Notes>0</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22</vt:i4>
      </vt:variant>
    </vt:vector>
  </HeadingPairs>
  <TitlesOfParts>
    <vt:vector size="41" baseType="lpstr">
      <vt:lpstr>Arial</vt:lpstr>
      <vt:lpstr>Berlin Sans FB Demi</vt:lpstr>
      <vt:lpstr>Calibri</vt:lpstr>
      <vt:lpstr>Calibri Light</vt:lpstr>
      <vt:lpstr>Exo 2</vt:lpstr>
      <vt:lpstr>Gill Sans MT</vt:lpstr>
      <vt:lpstr>Symbol</vt:lpstr>
      <vt:lpstr>Verdana</vt:lpstr>
      <vt:lpstr>Wingdings</vt:lpstr>
      <vt:lpstr>Office Theme</vt:lpstr>
      <vt:lpstr>Custom Design</vt:lpstr>
      <vt:lpstr>1_Custom Design</vt:lpstr>
      <vt:lpstr>6_Custom Design</vt:lpstr>
      <vt:lpstr>3_Custom Design</vt:lpstr>
      <vt:lpstr>4_Custom Design</vt:lpstr>
      <vt:lpstr>5_Custom Design</vt:lpstr>
      <vt:lpstr>7_Custom Design</vt:lpstr>
      <vt:lpstr>8_Custom Design</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Anthea Gibbs</dc:creator>
  <cp:lastModifiedBy>Lawrence Chauke (NR)</cp:lastModifiedBy>
  <cp:revision>333</cp:revision>
  <cp:lastPrinted>2019-04-12T14:19:32Z</cp:lastPrinted>
  <dcterms:created xsi:type="dcterms:W3CDTF">2018-09-07T07:41:55Z</dcterms:created>
  <dcterms:modified xsi:type="dcterms:W3CDTF">2022-11-09T14:33:44Z</dcterms:modified>
</cp:coreProperties>
</file>