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49" r:id="rId2"/>
    <p:sldMasterId id="2147483997" r:id="rId3"/>
  </p:sldMasterIdLst>
  <p:notesMasterIdLst>
    <p:notesMasterId r:id="rId14"/>
  </p:notesMasterIdLst>
  <p:handoutMasterIdLst>
    <p:handoutMasterId r:id="rId15"/>
  </p:handoutMasterIdLst>
  <p:sldIdLst>
    <p:sldId id="258" r:id="rId4"/>
    <p:sldId id="257" r:id="rId5"/>
    <p:sldId id="293" r:id="rId6"/>
    <p:sldId id="294" r:id="rId7"/>
    <p:sldId id="300" r:id="rId8"/>
    <p:sldId id="295" r:id="rId9"/>
    <p:sldId id="297" r:id="rId10"/>
    <p:sldId id="296" r:id="rId11"/>
    <p:sldId id="298" r:id="rId12"/>
    <p:sldId id="2147482696" r:id="rId13"/>
  </p:sldIdLst>
  <p:sldSz cx="9144000" cy="6858000" type="screen4x3"/>
  <p:notesSz cx="10020300" cy="6888163"/>
  <p:defaultTextStyle>
    <a:defPPr>
      <a:defRPr lang="en-Z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253">
          <p15:clr>
            <a:srgbClr val="A4A3A4"/>
          </p15:clr>
        </p15:guide>
        <p15:guide id="2" orient="horz" pos="890">
          <p15:clr>
            <a:srgbClr val="A4A3A4"/>
          </p15:clr>
        </p15:guide>
        <p15:guide id="3" orient="horz" pos="3657">
          <p15:clr>
            <a:srgbClr val="A4A3A4"/>
          </p15:clr>
        </p15:guide>
        <p15:guide id="4" orient="horz" pos="1752">
          <p15:clr>
            <a:srgbClr val="A4A3A4"/>
          </p15:clr>
        </p15:guide>
        <p15:guide id="5" orient="horz" pos="4156">
          <p15:clr>
            <a:srgbClr val="A4A3A4"/>
          </p15:clr>
        </p15:guide>
        <p15:guide id="6" orient="horz" pos="3475">
          <p15:clr>
            <a:srgbClr val="A4A3A4"/>
          </p15:clr>
        </p15:guide>
        <p15:guide id="7" pos="5556">
          <p15:clr>
            <a:srgbClr val="A4A3A4"/>
          </p15:clr>
        </p15:guide>
        <p15:guide id="8" pos="5420">
          <p15:clr>
            <a:srgbClr val="A4A3A4"/>
          </p15:clr>
        </p15:guide>
        <p15:guide id="9" pos="340">
          <p15:clr>
            <a:srgbClr val="A4A3A4"/>
          </p15:clr>
        </p15:guide>
        <p15:guide id="10" pos="576">
          <p15:clr>
            <a:srgbClr val="A4A3A4"/>
          </p15:clr>
        </p15:guide>
        <p15:guide id="11" pos="4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330F"/>
    <a:srgbClr val="83725B"/>
    <a:srgbClr val="003896"/>
    <a:srgbClr val="B2B2B2"/>
    <a:srgbClr val="C0C0C0"/>
    <a:srgbClr val="EAEAEA"/>
    <a:srgbClr val="C97A00"/>
    <a:srgbClr val="858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09" autoAdjust="0"/>
    <p:restoredTop sz="94660"/>
  </p:normalViewPr>
  <p:slideViewPr>
    <p:cSldViewPr snapToObjects="1">
      <p:cViewPr varScale="1">
        <p:scale>
          <a:sx n="59" d="100"/>
          <a:sy n="59" d="100"/>
        </p:scale>
        <p:origin x="1396" y="52"/>
      </p:cViewPr>
      <p:guideLst>
        <p:guide orient="horz" pos="1253"/>
        <p:guide orient="horz" pos="890"/>
        <p:guide orient="horz" pos="3657"/>
        <p:guide orient="horz" pos="1752"/>
        <p:guide orient="horz" pos="4156"/>
        <p:guide orient="horz" pos="3475"/>
        <p:guide pos="5556"/>
        <p:guide pos="5420"/>
        <p:guide pos="340"/>
        <p:guide pos="576"/>
        <p:guide pos="4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en-GB"/>
          </a:p>
        </p:txBody>
      </p:sp>
      <p:sp>
        <p:nvSpPr>
          <p:cNvPr id="537603" name="Rectangle 3"/>
          <p:cNvSpPr>
            <a:spLocks noGrp="1" noChangeArrowheads="1"/>
          </p:cNvSpPr>
          <p:nvPr>
            <p:ph type="dt" sz="quarter"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en-GB"/>
          </a:p>
        </p:txBody>
      </p:sp>
      <p:sp>
        <p:nvSpPr>
          <p:cNvPr id="537604" name="Rectangle 4"/>
          <p:cNvSpPr>
            <a:spLocks noGrp="1" noChangeArrowheads="1"/>
          </p:cNvSpPr>
          <p:nvPr>
            <p:ph type="ftr" sz="quarter" idx="2"/>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en-GB"/>
          </a:p>
        </p:txBody>
      </p:sp>
      <p:sp>
        <p:nvSpPr>
          <p:cNvPr id="537605" name="Rectangle 5"/>
          <p:cNvSpPr>
            <a:spLocks noGrp="1" noChangeArrowheads="1"/>
          </p:cNvSpPr>
          <p:nvPr>
            <p:ph type="sldNum" sz="quarter" idx="3"/>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2E88BA23-C718-4F78-B046-E68A2CE57A0F}" type="slidenum">
              <a:rPr lang="en-GB"/>
              <a:pPr>
                <a:defRPr/>
              </a:pPr>
              <a:t>‹#›</a:t>
            </a:fld>
            <a:endParaRPr lang="en-GB"/>
          </a:p>
        </p:txBody>
      </p:sp>
    </p:spTree>
    <p:extLst>
      <p:ext uri="{BB962C8B-B14F-4D97-AF65-F5344CB8AC3E}">
        <p14:creationId xmlns:p14="http://schemas.microsoft.com/office/powerpoint/2010/main" val="1060631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en-ZA"/>
          </a:p>
        </p:txBody>
      </p:sp>
      <p:sp>
        <p:nvSpPr>
          <p:cNvPr id="528387" name="Rectangle 3"/>
          <p:cNvSpPr>
            <a:spLocks noGrp="1" noChangeArrowheads="1"/>
          </p:cNvSpPr>
          <p:nvPr>
            <p:ph type="dt"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en-ZA"/>
          </a:p>
        </p:txBody>
      </p:sp>
      <p:sp>
        <p:nvSpPr>
          <p:cNvPr id="34820" name="Rectangle 4"/>
          <p:cNvSpPr>
            <a:spLocks noGrp="1" noRot="1" noChangeAspect="1" noChangeArrowheads="1" noTextEdit="1"/>
          </p:cNvSpPr>
          <p:nvPr>
            <p:ph type="sldImg" idx="2"/>
          </p:nvPr>
        </p:nvSpPr>
        <p:spPr bwMode="auto">
          <a:xfrm>
            <a:off x="3287713" y="515938"/>
            <a:ext cx="3446462" cy="2584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8389" name="Rectangle 5"/>
          <p:cNvSpPr>
            <a:spLocks noGrp="1" noChangeArrowheads="1"/>
          </p:cNvSpPr>
          <p:nvPr>
            <p:ph type="body" sz="quarter" idx="3"/>
          </p:nvPr>
        </p:nvSpPr>
        <p:spPr bwMode="auto">
          <a:xfrm>
            <a:off x="1001713" y="3271838"/>
            <a:ext cx="8016875" cy="310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p:cNvSpPr>
            <a:spLocks noGrp="1" noChangeArrowheads="1"/>
          </p:cNvSpPr>
          <p:nvPr>
            <p:ph type="ftr" sz="quarter" idx="4"/>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en-ZA"/>
          </a:p>
        </p:txBody>
      </p:sp>
      <p:sp>
        <p:nvSpPr>
          <p:cNvPr id="528391" name="Rectangle 7"/>
          <p:cNvSpPr>
            <a:spLocks noGrp="1" noChangeArrowheads="1"/>
          </p:cNvSpPr>
          <p:nvPr>
            <p:ph type="sldNum" sz="quarter" idx="5"/>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D93F3CB2-D0F4-4DE1-93B7-9F654AF51A8E}" type="slidenum">
              <a:rPr lang="en-ZA"/>
              <a:pPr>
                <a:defRPr/>
              </a:pPr>
              <a:t>‹#›</a:t>
            </a:fld>
            <a:endParaRPr lang="en-ZA"/>
          </a:p>
        </p:txBody>
      </p:sp>
    </p:spTree>
    <p:extLst>
      <p:ext uri="{BB962C8B-B14F-4D97-AF65-F5344CB8AC3E}">
        <p14:creationId xmlns:p14="http://schemas.microsoft.com/office/powerpoint/2010/main" val="1602788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D93F3CB2-D0F4-4DE1-93B7-9F654AF51A8E}" type="slidenum">
              <a:rPr lang="en-ZA" smtClean="0"/>
              <a:pPr>
                <a:defRPr/>
              </a:pPr>
              <a:t>4</a:t>
            </a:fld>
            <a:endParaRPr lang="en-ZA" dirty="0"/>
          </a:p>
        </p:txBody>
      </p:sp>
    </p:spTree>
    <p:extLst>
      <p:ext uri="{BB962C8B-B14F-4D97-AF65-F5344CB8AC3E}">
        <p14:creationId xmlns:p14="http://schemas.microsoft.com/office/powerpoint/2010/main" val="622469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5.emf"/><Relationship Id="rId4" Type="http://schemas.openxmlformats.org/officeDocument/2006/relationships/oleObject" Target="../embeddings/oleObject3.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emf"/><Relationship Id="rId4" Type="http://schemas.openxmlformats.org/officeDocument/2006/relationships/oleObject" Target="../embeddings/oleObject4.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5.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3175"/>
            <a:ext cx="91503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US" noProof="0"/>
              <a:t>Click to edit Master title style</a:t>
            </a:r>
            <a:endParaRPr lang="en-ZA" noProof="0"/>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US" noProof="0"/>
              <a:t>Click to edit Master subtitle style</a:t>
            </a:r>
            <a:endParaRPr lang="en-ZA" noProof="0"/>
          </a:p>
        </p:txBody>
      </p:sp>
    </p:spTree>
    <p:extLst>
      <p:ext uri="{BB962C8B-B14F-4D97-AF65-F5344CB8AC3E}">
        <p14:creationId xmlns:p14="http://schemas.microsoft.com/office/powerpoint/2010/main" val="105365529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B96C4E4-F781-410B-AD6C-1AF225F5EE3D}" type="slidenum">
              <a:rPr lang="en-ZA"/>
              <a:pPr>
                <a:defRPr/>
              </a:pPr>
              <a:t>‹#›</a:t>
            </a:fld>
            <a:endParaRPr lang="en-ZA"/>
          </a:p>
        </p:txBody>
      </p:sp>
    </p:spTree>
    <p:extLst>
      <p:ext uri="{BB962C8B-B14F-4D97-AF65-F5344CB8AC3E}">
        <p14:creationId xmlns:p14="http://schemas.microsoft.com/office/powerpoint/2010/main" val="2090395857"/>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78AB4095-EEFA-46AF-BC6B-98C1269B5472}" type="slidenum">
              <a:rPr lang="en-ZA"/>
              <a:pPr>
                <a:defRPr/>
              </a:pPr>
              <a:t>‹#›</a:t>
            </a:fld>
            <a:endParaRPr lang="en-ZA"/>
          </a:p>
        </p:txBody>
      </p:sp>
    </p:spTree>
    <p:extLst>
      <p:ext uri="{BB962C8B-B14F-4D97-AF65-F5344CB8AC3E}">
        <p14:creationId xmlns:p14="http://schemas.microsoft.com/office/powerpoint/2010/main" val="86130874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51A9F7F9-0A64-439D-BDE5-981E9CB70AC1}" type="slidenum">
              <a:rPr lang="en-ZA"/>
              <a:pPr>
                <a:defRPr/>
              </a:pPr>
              <a:t>‹#›</a:t>
            </a:fld>
            <a:endParaRPr lang="en-ZA"/>
          </a:p>
        </p:txBody>
      </p:sp>
    </p:spTree>
    <p:extLst>
      <p:ext uri="{BB962C8B-B14F-4D97-AF65-F5344CB8AC3E}">
        <p14:creationId xmlns:p14="http://schemas.microsoft.com/office/powerpoint/2010/main" val="272984396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9" name="Slide Number Placeholder 8"/>
          <p:cNvSpPr>
            <a:spLocks noGrp="1"/>
          </p:cNvSpPr>
          <p:nvPr>
            <p:ph type="sldNum" sz="quarter" idx="12"/>
          </p:nvPr>
        </p:nvSpPr>
        <p:spPr/>
        <p:txBody>
          <a:bodyPr/>
          <a:lstStyle>
            <a:lvl1pPr>
              <a:defRPr/>
            </a:lvl1pPr>
          </a:lstStyle>
          <a:p>
            <a:pPr>
              <a:defRPr/>
            </a:pPr>
            <a:fld id="{3D516906-6D15-4023-97D0-5DBC51836867}" type="slidenum">
              <a:rPr lang="en-ZA"/>
              <a:pPr>
                <a:defRPr/>
              </a:pPr>
              <a:t>‹#›</a:t>
            </a:fld>
            <a:endParaRPr lang="en-ZA"/>
          </a:p>
        </p:txBody>
      </p:sp>
    </p:spTree>
    <p:extLst>
      <p:ext uri="{BB962C8B-B14F-4D97-AF65-F5344CB8AC3E}">
        <p14:creationId xmlns:p14="http://schemas.microsoft.com/office/powerpoint/2010/main" val="376073745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a:p>
        </p:txBody>
      </p:sp>
    </p:spTree>
    <p:extLst>
      <p:ext uri="{BB962C8B-B14F-4D97-AF65-F5344CB8AC3E}">
        <p14:creationId xmlns:p14="http://schemas.microsoft.com/office/powerpoint/2010/main" val="24324277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4" name="Slide Number Placeholder 3"/>
          <p:cNvSpPr>
            <a:spLocks noGrp="1"/>
          </p:cNvSpPr>
          <p:nvPr>
            <p:ph type="sldNum" sz="quarter" idx="12"/>
          </p:nvPr>
        </p:nvSpPr>
        <p:spPr/>
        <p:txBody>
          <a:bodyPr/>
          <a:lstStyle>
            <a:lvl1pPr>
              <a:defRPr/>
            </a:lvl1pPr>
          </a:lstStyle>
          <a:p>
            <a:pPr>
              <a:defRPr/>
            </a:pPr>
            <a:fld id="{E0148F96-887E-4C04-8EB6-3A91172BC025}" type="slidenum">
              <a:rPr lang="en-ZA"/>
              <a:pPr>
                <a:defRPr/>
              </a:pPr>
              <a:t>‹#›</a:t>
            </a:fld>
            <a:endParaRPr lang="en-ZA"/>
          </a:p>
        </p:txBody>
      </p:sp>
    </p:spTree>
    <p:extLst>
      <p:ext uri="{BB962C8B-B14F-4D97-AF65-F5344CB8AC3E}">
        <p14:creationId xmlns:p14="http://schemas.microsoft.com/office/powerpoint/2010/main" val="2808747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7BA644AE-FD6C-4354-A28D-BC243C7847CB}" type="slidenum">
              <a:rPr lang="en-ZA"/>
              <a:pPr>
                <a:defRPr/>
              </a:pPr>
              <a:t>‹#›</a:t>
            </a:fld>
            <a:endParaRPr lang="en-ZA"/>
          </a:p>
        </p:txBody>
      </p:sp>
    </p:spTree>
    <p:extLst>
      <p:ext uri="{BB962C8B-B14F-4D97-AF65-F5344CB8AC3E}">
        <p14:creationId xmlns:p14="http://schemas.microsoft.com/office/powerpoint/2010/main" val="71147338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AB415B70-D017-4207-BE36-A35C6712554A}" type="slidenum">
              <a:rPr lang="en-ZA"/>
              <a:pPr>
                <a:defRPr/>
              </a:pPr>
              <a:t>‹#›</a:t>
            </a:fld>
            <a:endParaRPr lang="en-ZA"/>
          </a:p>
        </p:txBody>
      </p:sp>
    </p:spTree>
    <p:extLst>
      <p:ext uri="{BB962C8B-B14F-4D97-AF65-F5344CB8AC3E}">
        <p14:creationId xmlns:p14="http://schemas.microsoft.com/office/powerpoint/2010/main" val="418492630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52FD4E71-0C16-4E3D-82BE-35254DB99D23}" type="slidenum">
              <a:rPr lang="en-ZA"/>
              <a:pPr>
                <a:defRPr/>
              </a:pPr>
              <a:t>‹#›</a:t>
            </a:fld>
            <a:endParaRPr lang="en-ZA"/>
          </a:p>
        </p:txBody>
      </p:sp>
    </p:spTree>
    <p:extLst>
      <p:ext uri="{BB962C8B-B14F-4D97-AF65-F5344CB8AC3E}">
        <p14:creationId xmlns:p14="http://schemas.microsoft.com/office/powerpoint/2010/main" val="26390468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715B8AD-4558-4958-818B-BEAD96C3C15B}" type="slidenum">
              <a:rPr lang="en-ZA"/>
              <a:pPr>
                <a:defRPr/>
              </a:pPr>
              <a:t>‹#›</a:t>
            </a:fld>
            <a:endParaRPr lang="en-ZA"/>
          </a:p>
        </p:txBody>
      </p:sp>
    </p:spTree>
    <p:extLst>
      <p:ext uri="{BB962C8B-B14F-4D97-AF65-F5344CB8AC3E}">
        <p14:creationId xmlns:p14="http://schemas.microsoft.com/office/powerpoint/2010/main" val="368774617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1DE1901A-5795-494A-8AC8-462401385D35}" type="slidenum">
              <a:rPr lang="en-ZA"/>
              <a:pPr>
                <a:defRPr/>
              </a:pPr>
              <a:t>‹#›</a:t>
            </a:fld>
            <a:endParaRPr lang="en-ZA"/>
          </a:p>
        </p:txBody>
      </p:sp>
    </p:spTree>
    <p:extLst>
      <p:ext uri="{BB962C8B-B14F-4D97-AF65-F5344CB8AC3E}">
        <p14:creationId xmlns:p14="http://schemas.microsoft.com/office/powerpoint/2010/main" val="312201161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41C9BA3-7987-272A-F18A-941994EF91F6}"/>
              </a:ext>
            </a:extLst>
          </p:cNvPr>
          <p:cNvGrpSpPr/>
          <p:nvPr userDrawn="1"/>
        </p:nvGrpSpPr>
        <p:grpSpPr>
          <a:xfrm>
            <a:off x="-166254" y="0"/>
            <a:ext cx="9260247" cy="6429320"/>
            <a:chOff x="-137160" y="-4770"/>
            <a:chExt cx="8811246" cy="6341879"/>
          </a:xfrm>
        </p:grpSpPr>
        <p:pic>
          <p:nvPicPr>
            <p:cNvPr id="10" name="Picture Placeholder 24" descr="A picture containing sky, outdoor, day, power line&#10;&#10;Description automatically generated">
              <a:extLst>
                <a:ext uri="{FF2B5EF4-FFF2-40B4-BE49-F238E27FC236}">
                  <a16:creationId xmlns:a16="http://schemas.microsoft.com/office/drawing/2014/main" id="{85F03667-7186-FD53-8473-109292C0E5FD}"/>
                </a:ext>
              </a:extLst>
            </p:cNvPr>
            <p:cNvPicPr>
              <a:picLocks noChangeAspect="1"/>
            </p:cNvPicPr>
            <p:nvPr/>
          </p:nvPicPr>
          <p:blipFill rotWithShape="1">
            <a:blip r:embed="rId4">
              <a:alphaModFix amt="79000"/>
              <a:extLst>
                <a:ext uri="{28A0092B-C50C-407E-A947-70E740481C1C}">
                  <a14:useLocalDpi xmlns:a14="http://schemas.microsoft.com/office/drawing/2010/main" val="0"/>
                </a:ext>
              </a:extLst>
            </a:blip>
            <a:srcRect l="-1960" r="-199"/>
            <a:stretch/>
          </p:blipFill>
          <p:spPr>
            <a:xfrm>
              <a:off x="-137160" y="0"/>
              <a:ext cx="8107680" cy="6337109"/>
            </a:xfrm>
            <a:prstGeom prst="rect">
              <a:avLst/>
            </a:prstGeom>
          </p:spPr>
        </p:pic>
        <p:sp>
          <p:nvSpPr>
            <p:cNvPr id="11" name="Rectangle 10">
              <a:extLst>
                <a:ext uri="{FF2B5EF4-FFF2-40B4-BE49-F238E27FC236}">
                  <a16:creationId xmlns:a16="http://schemas.microsoft.com/office/drawing/2014/main" id="{25BAAB05-069E-B07E-41AA-708F7CC0CB1F}"/>
                </a:ext>
              </a:extLst>
            </p:cNvPr>
            <p:cNvSpPr/>
            <p:nvPr/>
          </p:nvSpPr>
          <p:spPr>
            <a:xfrm>
              <a:off x="0" y="-4770"/>
              <a:ext cx="8674086" cy="6337108"/>
            </a:xfrm>
            <a:prstGeom prst="rect">
              <a:avLst/>
            </a:prstGeom>
            <a:gradFill flip="none" rotWithShape="1">
              <a:gsLst>
                <a:gs pos="14000">
                  <a:schemeClr val="bg1">
                    <a:alpha val="57000"/>
                    <a:lumMod val="43000"/>
                    <a:lumOff val="57000"/>
                  </a:schemeClr>
                </a:gs>
                <a:gs pos="96000">
                  <a:srgbClr val="003896"/>
                </a:gs>
                <a:gs pos="55000">
                  <a:srgbClr val="336699">
                    <a:alpha val="56000"/>
                  </a:srgbClr>
                </a:gs>
                <a:gs pos="32000">
                  <a:schemeClr val="tx2">
                    <a:lumMod val="20000"/>
                    <a:lumOff val="80000"/>
                    <a:alpha val="56000"/>
                  </a:schemeClr>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191"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3" name="Rectangle 12">
            <a:extLst>
              <a:ext uri="{FF2B5EF4-FFF2-40B4-BE49-F238E27FC236}">
                <a16:creationId xmlns:a16="http://schemas.microsoft.com/office/drawing/2014/main" id="{27528BE0-6F65-D386-E1EE-16D63FF76602}"/>
              </a:ext>
            </a:extLst>
          </p:cNvPr>
          <p:cNvSpPr/>
          <p:nvPr userDrawn="1"/>
        </p:nvSpPr>
        <p:spPr>
          <a:xfrm flipH="1">
            <a:off x="5409422" y="6084714"/>
            <a:ext cx="3734578" cy="3446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3">
            <a:extLst>
              <a:ext uri="{FF2B5EF4-FFF2-40B4-BE49-F238E27FC236}">
                <a16:creationId xmlns:a16="http://schemas.microsoft.com/office/drawing/2014/main" id="{D277CE7D-9F0B-F5EE-7C20-5639CFD16AEF}"/>
              </a:ext>
            </a:extLst>
          </p:cNvPr>
          <p:cNvSpPr>
            <a:spLocks noGrp="1" noChangeArrowheads="1"/>
          </p:cNvSpPr>
          <p:nvPr>
            <p:ph type="ctrTitle" hasCustomPrompt="1"/>
          </p:nvPr>
        </p:nvSpPr>
        <p:spPr>
          <a:xfrm>
            <a:off x="3390461" y="2263666"/>
            <a:ext cx="5471626" cy="676275"/>
          </a:xfrm>
          <a:prstGeom prst="rect">
            <a:avLst/>
          </a:prstGeom>
        </p:spPr>
        <p:txBody>
          <a:bodyPr anchor="b">
            <a:normAutofit/>
          </a:bodyPr>
          <a:lstStyle>
            <a:lvl1pPr algn="r">
              <a:defRPr sz="3300">
                <a:solidFill>
                  <a:schemeClr val="bg1"/>
                </a:solidFill>
                <a:latin typeface="Gill Sans MT" panose="020B0502020104020203" pitchFamily="34" charset="0"/>
                <a:ea typeface="Lato" panose="020F0502020204030203" pitchFamily="34" charset="0"/>
                <a:cs typeface="Lato" panose="020F0502020204030203" pitchFamily="34" charset="0"/>
              </a:defRPr>
            </a:lvl1pPr>
          </a:lstStyle>
          <a:p>
            <a:r>
              <a:rPr lang="en-US" noProof="0"/>
              <a:t>Title of presentation</a:t>
            </a:r>
            <a:endParaRPr lang="en-ZA" noProof="0"/>
          </a:p>
        </p:txBody>
      </p:sp>
      <p:sp>
        <p:nvSpPr>
          <p:cNvPr id="3" name="Text Placeholder 68">
            <a:extLst>
              <a:ext uri="{FF2B5EF4-FFF2-40B4-BE49-F238E27FC236}">
                <a16:creationId xmlns:a16="http://schemas.microsoft.com/office/drawing/2014/main" id="{A452D39F-18C7-B585-F173-7C47901288A7}"/>
              </a:ext>
            </a:extLst>
          </p:cNvPr>
          <p:cNvSpPr>
            <a:spLocks noGrp="1"/>
          </p:cNvSpPr>
          <p:nvPr>
            <p:ph type="body" sz="quarter" idx="10" hasCustomPrompt="1"/>
          </p:nvPr>
        </p:nvSpPr>
        <p:spPr>
          <a:xfrm>
            <a:off x="3390460" y="3140816"/>
            <a:ext cx="5472113" cy="327025"/>
          </a:xfrm>
          <a:prstGeom prst="rect">
            <a:avLst/>
          </a:prstGeom>
        </p:spPr>
        <p:txBody>
          <a:bodyPr>
            <a:noAutofit/>
          </a:bodyPr>
          <a:lstStyle>
            <a:lvl1pPr marL="0" indent="0" algn="r">
              <a:buNone/>
              <a:defRPr sz="2400">
                <a:solidFill>
                  <a:schemeClr val="bg1"/>
                </a:solidFill>
                <a:latin typeface="Gill Sans MT" panose="020B0502020104020203" pitchFamily="34" charset="0"/>
                <a:ea typeface="Lato" panose="020F0502020204030203" pitchFamily="34" charset="0"/>
                <a:cs typeface="Lato" panose="020F0502020204030203" pitchFamily="34" charset="0"/>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sp>
        <p:nvSpPr>
          <p:cNvPr id="6" name="Rectangle 5">
            <a:extLst>
              <a:ext uri="{FF2B5EF4-FFF2-40B4-BE49-F238E27FC236}">
                <a16:creationId xmlns:a16="http://schemas.microsoft.com/office/drawing/2014/main" id="{F9736D61-2B9F-B39D-FA43-E377D86AA7B3}"/>
              </a:ext>
            </a:extLst>
          </p:cNvPr>
          <p:cNvSpPr/>
          <p:nvPr userDrawn="1"/>
        </p:nvSpPr>
        <p:spPr>
          <a:xfrm>
            <a:off x="-22104" y="5877560"/>
            <a:ext cx="9143999" cy="676275"/>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3301D695-A9FE-1AD6-3928-5FCF8C0ECD67}"/>
              </a:ext>
            </a:extLst>
          </p:cNvPr>
          <p:cNvPicPr>
            <a:picLocks noChangeAspect="1"/>
          </p:cNvPicPr>
          <p:nvPr userDrawn="1"/>
        </p:nvPicPr>
        <p:blipFill>
          <a:blip r:embed="rId7"/>
          <a:stretch>
            <a:fillRect/>
          </a:stretch>
        </p:blipFill>
        <p:spPr>
          <a:xfrm>
            <a:off x="7675944" y="544512"/>
            <a:ext cx="1066800" cy="368300"/>
          </a:xfrm>
          <a:prstGeom prst="rect">
            <a:avLst/>
          </a:prstGeom>
        </p:spPr>
      </p:pic>
      <p:pic>
        <p:nvPicPr>
          <p:cNvPr id="15" name="Picture 14">
            <a:extLst>
              <a:ext uri="{FF2B5EF4-FFF2-40B4-BE49-F238E27FC236}">
                <a16:creationId xmlns:a16="http://schemas.microsoft.com/office/drawing/2014/main" id="{625CBFFB-2EE2-10E8-BA38-C47F138585E8}"/>
              </a:ext>
            </a:extLst>
          </p:cNvPr>
          <p:cNvPicPr>
            <a:picLocks noChangeAspect="1"/>
          </p:cNvPicPr>
          <p:nvPr userDrawn="1"/>
        </p:nvPicPr>
        <p:blipFill>
          <a:blip r:embed="rId8"/>
          <a:stretch>
            <a:fillRect/>
          </a:stretch>
        </p:blipFill>
        <p:spPr>
          <a:xfrm>
            <a:off x="7372289" y="550086"/>
            <a:ext cx="180975" cy="368300"/>
          </a:xfrm>
          <a:prstGeom prst="rect">
            <a:avLst/>
          </a:prstGeom>
        </p:spPr>
      </p:pic>
    </p:spTree>
    <p:extLst>
      <p:ext uri="{BB962C8B-B14F-4D97-AF65-F5344CB8AC3E}">
        <p14:creationId xmlns:p14="http://schemas.microsoft.com/office/powerpoint/2010/main" val="3709003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41C9BA3-7987-272A-F18A-941994EF91F6}"/>
              </a:ext>
            </a:extLst>
          </p:cNvPr>
          <p:cNvGrpSpPr/>
          <p:nvPr userDrawn="1"/>
        </p:nvGrpSpPr>
        <p:grpSpPr>
          <a:xfrm>
            <a:off x="-166254" y="0"/>
            <a:ext cx="9260247" cy="6429320"/>
            <a:chOff x="-137160" y="-4770"/>
            <a:chExt cx="8811246" cy="6341879"/>
          </a:xfrm>
        </p:grpSpPr>
        <p:pic>
          <p:nvPicPr>
            <p:cNvPr id="10" name="Picture Placeholder 24" descr="A picture containing sky, outdoor, day, power line&#10;&#10;Description automatically generated">
              <a:extLst>
                <a:ext uri="{FF2B5EF4-FFF2-40B4-BE49-F238E27FC236}">
                  <a16:creationId xmlns:a16="http://schemas.microsoft.com/office/drawing/2014/main" id="{85F03667-7186-FD53-8473-109292C0E5FD}"/>
                </a:ext>
              </a:extLst>
            </p:cNvPr>
            <p:cNvPicPr>
              <a:picLocks noChangeAspect="1"/>
            </p:cNvPicPr>
            <p:nvPr/>
          </p:nvPicPr>
          <p:blipFill rotWithShape="1">
            <a:blip r:embed="rId4">
              <a:alphaModFix amt="79000"/>
              <a:extLst>
                <a:ext uri="{28A0092B-C50C-407E-A947-70E740481C1C}">
                  <a14:useLocalDpi xmlns:a14="http://schemas.microsoft.com/office/drawing/2010/main" val="0"/>
                </a:ext>
              </a:extLst>
            </a:blip>
            <a:srcRect l="-1960" r="-199"/>
            <a:stretch/>
          </p:blipFill>
          <p:spPr>
            <a:xfrm>
              <a:off x="-137160" y="0"/>
              <a:ext cx="8107680" cy="6337109"/>
            </a:xfrm>
            <a:prstGeom prst="rect">
              <a:avLst/>
            </a:prstGeom>
          </p:spPr>
        </p:pic>
        <p:sp>
          <p:nvSpPr>
            <p:cNvPr id="11" name="Rectangle 10">
              <a:extLst>
                <a:ext uri="{FF2B5EF4-FFF2-40B4-BE49-F238E27FC236}">
                  <a16:creationId xmlns:a16="http://schemas.microsoft.com/office/drawing/2014/main" id="{25BAAB05-069E-B07E-41AA-708F7CC0CB1F}"/>
                </a:ext>
              </a:extLst>
            </p:cNvPr>
            <p:cNvSpPr/>
            <p:nvPr/>
          </p:nvSpPr>
          <p:spPr>
            <a:xfrm>
              <a:off x="0" y="-4770"/>
              <a:ext cx="8674086" cy="6337108"/>
            </a:xfrm>
            <a:prstGeom prst="rect">
              <a:avLst/>
            </a:prstGeom>
            <a:gradFill flip="none" rotWithShape="1">
              <a:gsLst>
                <a:gs pos="14000">
                  <a:schemeClr val="bg1">
                    <a:alpha val="57000"/>
                    <a:lumMod val="43000"/>
                    <a:lumOff val="57000"/>
                  </a:schemeClr>
                </a:gs>
                <a:gs pos="96000">
                  <a:srgbClr val="003896"/>
                </a:gs>
                <a:gs pos="55000">
                  <a:srgbClr val="336699">
                    <a:alpha val="56000"/>
                  </a:srgbClr>
                </a:gs>
                <a:gs pos="32000">
                  <a:schemeClr val="tx2">
                    <a:lumMod val="20000"/>
                    <a:lumOff val="80000"/>
                    <a:alpha val="56000"/>
                  </a:schemeClr>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191"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ZA"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3" name="Rectangle 12">
            <a:extLst>
              <a:ext uri="{FF2B5EF4-FFF2-40B4-BE49-F238E27FC236}">
                <a16:creationId xmlns:a16="http://schemas.microsoft.com/office/drawing/2014/main" id="{27528BE0-6F65-D386-E1EE-16D63FF76602}"/>
              </a:ext>
            </a:extLst>
          </p:cNvPr>
          <p:cNvSpPr/>
          <p:nvPr userDrawn="1"/>
        </p:nvSpPr>
        <p:spPr>
          <a:xfrm flipH="1">
            <a:off x="5409422" y="6084714"/>
            <a:ext cx="3734578" cy="3446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ZA"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3">
            <a:extLst>
              <a:ext uri="{FF2B5EF4-FFF2-40B4-BE49-F238E27FC236}">
                <a16:creationId xmlns:a16="http://schemas.microsoft.com/office/drawing/2014/main" id="{D277CE7D-9F0B-F5EE-7C20-5639CFD16AEF}"/>
              </a:ext>
            </a:extLst>
          </p:cNvPr>
          <p:cNvSpPr>
            <a:spLocks noGrp="1" noChangeArrowheads="1"/>
          </p:cNvSpPr>
          <p:nvPr>
            <p:ph type="ctrTitle" hasCustomPrompt="1"/>
          </p:nvPr>
        </p:nvSpPr>
        <p:spPr>
          <a:xfrm>
            <a:off x="3390461" y="2263666"/>
            <a:ext cx="5471626" cy="676275"/>
          </a:xfrm>
          <a:prstGeom prst="rect">
            <a:avLst/>
          </a:prstGeom>
        </p:spPr>
        <p:txBody>
          <a:bodyPr anchor="b">
            <a:normAutofit/>
          </a:bodyPr>
          <a:lstStyle>
            <a:lvl1pPr algn="r">
              <a:defRPr sz="3300">
                <a:solidFill>
                  <a:schemeClr val="bg1"/>
                </a:solidFill>
                <a:latin typeface="Gill Sans MT" panose="020B0502020104020203" pitchFamily="34" charset="0"/>
                <a:ea typeface="Lato" panose="020F0502020204030203" pitchFamily="34" charset="0"/>
                <a:cs typeface="Lato" panose="020F0502020204030203" pitchFamily="34" charset="0"/>
              </a:defRPr>
            </a:lvl1pPr>
          </a:lstStyle>
          <a:p>
            <a:r>
              <a:rPr lang="en-US" noProof="0"/>
              <a:t>Title of presentation</a:t>
            </a:r>
            <a:endParaRPr lang="en-ZA" noProof="0"/>
          </a:p>
        </p:txBody>
      </p:sp>
      <p:sp>
        <p:nvSpPr>
          <p:cNvPr id="3" name="Text Placeholder 68">
            <a:extLst>
              <a:ext uri="{FF2B5EF4-FFF2-40B4-BE49-F238E27FC236}">
                <a16:creationId xmlns:a16="http://schemas.microsoft.com/office/drawing/2014/main" id="{A452D39F-18C7-B585-F173-7C47901288A7}"/>
              </a:ext>
            </a:extLst>
          </p:cNvPr>
          <p:cNvSpPr>
            <a:spLocks noGrp="1"/>
          </p:cNvSpPr>
          <p:nvPr>
            <p:ph type="body" sz="quarter" idx="10" hasCustomPrompt="1"/>
          </p:nvPr>
        </p:nvSpPr>
        <p:spPr>
          <a:xfrm>
            <a:off x="3390460" y="3140816"/>
            <a:ext cx="5472113" cy="327025"/>
          </a:xfrm>
          <a:prstGeom prst="rect">
            <a:avLst/>
          </a:prstGeom>
        </p:spPr>
        <p:txBody>
          <a:bodyPr>
            <a:noAutofit/>
          </a:bodyPr>
          <a:lstStyle>
            <a:lvl1pPr marL="0" indent="0" algn="r">
              <a:buNone/>
              <a:defRPr sz="2400">
                <a:solidFill>
                  <a:schemeClr val="bg1"/>
                </a:solidFill>
                <a:latin typeface="Gill Sans MT" panose="020B0502020104020203" pitchFamily="34" charset="0"/>
                <a:ea typeface="Lato" panose="020F0502020204030203" pitchFamily="34" charset="0"/>
                <a:cs typeface="Lato" panose="020F0502020204030203" pitchFamily="34" charset="0"/>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sp>
        <p:nvSpPr>
          <p:cNvPr id="6" name="Rectangle 5">
            <a:extLst>
              <a:ext uri="{FF2B5EF4-FFF2-40B4-BE49-F238E27FC236}">
                <a16:creationId xmlns:a16="http://schemas.microsoft.com/office/drawing/2014/main" id="{F9736D61-2B9F-B39D-FA43-E377D86AA7B3}"/>
              </a:ext>
            </a:extLst>
          </p:cNvPr>
          <p:cNvSpPr/>
          <p:nvPr userDrawn="1"/>
        </p:nvSpPr>
        <p:spPr>
          <a:xfrm>
            <a:off x="-22104" y="5877560"/>
            <a:ext cx="9143999" cy="676275"/>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3301D695-A9FE-1AD6-3928-5FCF8C0ECD67}"/>
              </a:ext>
            </a:extLst>
          </p:cNvPr>
          <p:cNvPicPr>
            <a:picLocks noChangeAspect="1"/>
          </p:cNvPicPr>
          <p:nvPr userDrawn="1"/>
        </p:nvPicPr>
        <p:blipFill>
          <a:blip r:embed="rId7"/>
          <a:stretch>
            <a:fillRect/>
          </a:stretch>
        </p:blipFill>
        <p:spPr>
          <a:xfrm>
            <a:off x="7675944" y="544512"/>
            <a:ext cx="1066800" cy="368300"/>
          </a:xfrm>
          <a:prstGeom prst="rect">
            <a:avLst/>
          </a:prstGeom>
        </p:spPr>
      </p:pic>
      <p:pic>
        <p:nvPicPr>
          <p:cNvPr id="15" name="Picture 14">
            <a:extLst>
              <a:ext uri="{FF2B5EF4-FFF2-40B4-BE49-F238E27FC236}">
                <a16:creationId xmlns:a16="http://schemas.microsoft.com/office/drawing/2014/main" id="{625CBFFB-2EE2-10E8-BA38-C47F138585E8}"/>
              </a:ext>
            </a:extLst>
          </p:cNvPr>
          <p:cNvPicPr>
            <a:picLocks noChangeAspect="1"/>
          </p:cNvPicPr>
          <p:nvPr userDrawn="1"/>
        </p:nvPicPr>
        <p:blipFill>
          <a:blip r:embed="rId8"/>
          <a:stretch>
            <a:fillRect/>
          </a:stretch>
        </p:blipFill>
        <p:spPr>
          <a:xfrm>
            <a:off x="7372289" y="550086"/>
            <a:ext cx="180975" cy="368300"/>
          </a:xfrm>
          <a:prstGeom prst="rect">
            <a:avLst/>
          </a:prstGeom>
        </p:spPr>
      </p:pic>
    </p:spTree>
    <p:extLst>
      <p:ext uri="{BB962C8B-B14F-4D97-AF65-F5344CB8AC3E}">
        <p14:creationId xmlns:p14="http://schemas.microsoft.com/office/powerpoint/2010/main" val="3465507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fld id="{9DC7118D-AD60-4916-AEE6-48128EAE6DEE}" type="datetimeFigureOut">
              <a:rPr lang="en-ZA"/>
              <a:pPr>
                <a:defRPr/>
              </a:pPr>
              <a:t>2026/10/08</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6CDBCDE-F946-4A58-89EE-D27E9219709D}" type="slidenum">
              <a:rPr lang="en-ZA"/>
              <a:pPr>
                <a:defRPr/>
              </a:pPr>
              <a:t>‹#›</a:t>
            </a:fld>
            <a:endParaRPr lang="en-ZA"/>
          </a:p>
        </p:txBody>
      </p:sp>
    </p:spTree>
    <p:extLst>
      <p:ext uri="{BB962C8B-B14F-4D97-AF65-F5344CB8AC3E}">
        <p14:creationId xmlns:p14="http://schemas.microsoft.com/office/powerpoint/2010/main" val="3090743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03734376-9ABE-4015-96AA-A6A43F509C4F}" type="datetimeFigureOut">
              <a:rPr lang="en-ZA"/>
              <a:pPr>
                <a:defRPr/>
              </a:pPr>
              <a:t>2026/10/08</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40A3100-2C48-40D8-895D-7366CC5B182B}" type="slidenum">
              <a:rPr lang="en-ZA"/>
              <a:pPr>
                <a:defRPr/>
              </a:pPr>
              <a:t>‹#›</a:t>
            </a:fld>
            <a:endParaRPr lang="en-ZA"/>
          </a:p>
        </p:txBody>
      </p:sp>
    </p:spTree>
    <p:extLst>
      <p:ext uri="{BB962C8B-B14F-4D97-AF65-F5344CB8AC3E}">
        <p14:creationId xmlns:p14="http://schemas.microsoft.com/office/powerpoint/2010/main" val="4270846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6040927-D37A-4020-93F8-CBF1B3BF32BE}" type="datetimeFigureOut">
              <a:rPr lang="en-ZA"/>
              <a:pPr>
                <a:defRPr/>
              </a:pPr>
              <a:t>2026/10/08</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D51A06D-0308-4A10-996B-4D889E1C351F}" type="slidenum">
              <a:rPr lang="en-ZA"/>
              <a:pPr>
                <a:defRPr/>
              </a:pPr>
              <a:t>‹#›</a:t>
            </a:fld>
            <a:endParaRPr lang="en-ZA"/>
          </a:p>
        </p:txBody>
      </p:sp>
    </p:spTree>
    <p:extLst>
      <p:ext uri="{BB962C8B-B14F-4D97-AF65-F5344CB8AC3E}">
        <p14:creationId xmlns:p14="http://schemas.microsoft.com/office/powerpoint/2010/main" val="4174995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3"/>
          <p:cNvSpPr>
            <a:spLocks noGrp="1"/>
          </p:cNvSpPr>
          <p:nvPr>
            <p:ph type="dt" sz="half" idx="10"/>
          </p:nvPr>
        </p:nvSpPr>
        <p:spPr/>
        <p:txBody>
          <a:bodyPr/>
          <a:lstStyle>
            <a:lvl1pPr>
              <a:defRPr/>
            </a:lvl1pPr>
          </a:lstStyle>
          <a:p>
            <a:pPr>
              <a:defRPr/>
            </a:pPr>
            <a:fld id="{5DEBAA39-E418-47D5-B4F9-0C8AA3D2BD77}" type="datetimeFigureOut">
              <a:rPr lang="en-ZA"/>
              <a:pPr>
                <a:defRPr/>
              </a:pPr>
              <a:t>2026/10/08</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37F070F0-9873-4FD3-BF6E-4136D2B64D34}" type="slidenum">
              <a:rPr lang="en-ZA"/>
              <a:pPr>
                <a:defRPr/>
              </a:pPr>
              <a:t>‹#›</a:t>
            </a:fld>
            <a:endParaRPr lang="en-ZA"/>
          </a:p>
        </p:txBody>
      </p:sp>
    </p:spTree>
    <p:extLst>
      <p:ext uri="{BB962C8B-B14F-4D97-AF65-F5344CB8AC3E}">
        <p14:creationId xmlns:p14="http://schemas.microsoft.com/office/powerpoint/2010/main" val="243594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3"/>
          <p:cNvSpPr>
            <a:spLocks noGrp="1"/>
          </p:cNvSpPr>
          <p:nvPr>
            <p:ph type="dt" sz="half" idx="10"/>
          </p:nvPr>
        </p:nvSpPr>
        <p:spPr/>
        <p:txBody>
          <a:bodyPr/>
          <a:lstStyle>
            <a:lvl1pPr>
              <a:defRPr/>
            </a:lvl1pPr>
          </a:lstStyle>
          <a:p>
            <a:pPr>
              <a:defRPr/>
            </a:pPr>
            <a:fld id="{FF560803-043D-4E44-BA9B-8A38E35BF87E}" type="datetimeFigureOut">
              <a:rPr lang="en-ZA"/>
              <a:pPr>
                <a:defRPr/>
              </a:pPr>
              <a:t>2026/10/08</a:t>
            </a:fld>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7CA38F5B-7D7C-44B7-840B-A833172A7EB0}" type="slidenum">
              <a:rPr lang="en-ZA"/>
              <a:pPr>
                <a:defRPr/>
              </a:pPr>
              <a:t>‹#›</a:t>
            </a:fld>
            <a:endParaRPr lang="en-ZA"/>
          </a:p>
        </p:txBody>
      </p:sp>
    </p:spTree>
    <p:extLst>
      <p:ext uri="{BB962C8B-B14F-4D97-AF65-F5344CB8AC3E}">
        <p14:creationId xmlns:p14="http://schemas.microsoft.com/office/powerpoint/2010/main" val="1681468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fld id="{486553AC-9805-4C4E-AE1B-09691D132BD5}" type="datetimeFigureOut">
              <a:rPr lang="en-ZA"/>
              <a:pPr>
                <a:defRPr/>
              </a:pPr>
              <a:t>2026/10/08</a:t>
            </a:fld>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21D3EF12-3365-43E6-BB8E-DA147D6BFD56}" type="slidenum">
              <a:rPr lang="en-ZA"/>
              <a:pPr>
                <a:defRPr/>
              </a:pPr>
              <a:t>‹#›</a:t>
            </a:fld>
            <a:endParaRPr lang="en-ZA"/>
          </a:p>
        </p:txBody>
      </p:sp>
    </p:spTree>
    <p:extLst>
      <p:ext uri="{BB962C8B-B14F-4D97-AF65-F5344CB8AC3E}">
        <p14:creationId xmlns:p14="http://schemas.microsoft.com/office/powerpoint/2010/main" val="1147457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4AAE554-4801-4199-BD86-2808CF105139}" type="datetimeFigureOut">
              <a:rPr lang="en-ZA"/>
              <a:pPr>
                <a:defRPr/>
              </a:pPr>
              <a:t>2026/10/08</a:t>
            </a:fld>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DE014A42-C73E-432F-A937-F12F0DD496B7}" type="slidenum">
              <a:rPr lang="en-ZA"/>
              <a:pPr>
                <a:defRPr/>
              </a:pPr>
              <a:t>‹#›</a:t>
            </a:fld>
            <a:endParaRPr lang="en-ZA"/>
          </a:p>
        </p:txBody>
      </p:sp>
    </p:spTree>
    <p:extLst>
      <p:ext uri="{BB962C8B-B14F-4D97-AF65-F5344CB8AC3E}">
        <p14:creationId xmlns:p14="http://schemas.microsoft.com/office/powerpoint/2010/main" val="34689661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25DF937-1868-4983-BD6C-943B8E483FD9}" type="datetimeFigureOut">
              <a:rPr lang="en-ZA"/>
              <a:pPr>
                <a:defRPr/>
              </a:pPr>
              <a:t>2026/10/08</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D217B8F2-3847-4715-8AA5-00BD1C5A82CC}" type="slidenum">
              <a:rPr lang="en-ZA"/>
              <a:pPr>
                <a:defRPr/>
              </a:pPr>
              <a:t>‹#›</a:t>
            </a:fld>
            <a:endParaRPr lang="en-ZA"/>
          </a:p>
        </p:txBody>
      </p:sp>
    </p:spTree>
    <p:extLst>
      <p:ext uri="{BB962C8B-B14F-4D97-AF65-F5344CB8AC3E}">
        <p14:creationId xmlns:p14="http://schemas.microsoft.com/office/powerpoint/2010/main" val="853601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3FEFB19-0FA2-4C33-A557-E63E86224D56}" type="datetimeFigureOut">
              <a:rPr lang="en-ZA"/>
              <a:pPr>
                <a:defRPr/>
              </a:pPr>
              <a:t>2026/10/08</a:t>
            </a:fld>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0AFD9C79-241D-4B3B-BDED-166837CA1390}" type="slidenum">
              <a:rPr lang="en-ZA"/>
              <a:pPr>
                <a:defRPr/>
              </a:pPr>
              <a:t>‹#›</a:t>
            </a:fld>
            <a:endParaRPr lang="en-ZA"/>
          </a:p>
        </p:txBody>
      </p:sp>
    </p:spTree>
    <p:extLst>
      <p:ext uri="{BB962C8B-B14F-4D97-AF65-F5344CB8AC3E}">
        <p14:creationId xmlns:p14="http://schemas.microsoft.com/office/powerpoint/2010/main" val="475787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57D47AD9-775D-4919-924C-98AC9ED943EB}" type="datetimeFigureOut">
              <a:rPr lang="en-ZA"/>
              <a:pPr>
                <a:defRPr/>
              </a:pPr>
              <a:t>2026/10/08</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4D8810FA-BCAF-4AC8-8522-D92E4231401A}" type="slidenum">
              <a:rPr lang="en-ZA"/>
              <a:pPr>
                <a:defRPr/>
              </a:pPr>
              <a:t>‹#›</a:t>
            </a:fld>
            <a:endParaRPr lang="en-ZA"/>
          </a:p>
        </p:txBody>
      </p:sp>
    </p:spTree>
    <p:extLst>
      <p:ext uri="{BB962C8B-B14F-4D97-AF65-F5344CB8AC3E}">
        <p14:creationId xmlns:p14="http://schemas.microsoft.com/office/powerpoint/2010/main" val="40837381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fld id="{2C452CCA-859A-4D04-A92D-27EFDAC73002}" type="datetimeFigureOut">
              <a:rPr lang="en-ZA"/>
              <a:pPr>
                <a:defRPr/>
              </a:pPr>
              <a:t>2026/10/08</a:t>
            </a:fld>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36B8BA8D-6D2D-48DD-A225-B19BED96909F}" type="slidenum">
              <a:rPr lang="en-ZA"/>
              <a:pPr>
                <a:defRPr/>
              </a:pPr>
              <a:t>‹#›</a:t>
            </a:fld>
            <a:endParaRPr lang="en-ZA"/>
          </a:p>
        </p:txBody>
      </p:sp>
    </p:spTree>
    <p:extLst>
      <p:ext uri="{BB962C8B-B14F-4D97-AF65-F5344CB8AC3E}">
        <p14:creationId xmlns:p14="http://schemas.microsoft.com/office/powerpoint/2010/main" val="2827530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1"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1"/>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2" y="6356351"/>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1017547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1"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1"/>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2" y="6356351"/>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955102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9144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1"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29" y="2241801"/>
            <a:ext cx="4757251"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a:t>Divider Slide</a:t>
            </a:r>
            <a:endParaRPr lang="en-ZA" noProof="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5"/>
            <a:ext cx="9144000" cy="2451601"/>
          </a:xfrm>
          <a:prstGeom prst="rect">
            <a:avLst/>
          </a:prstGeom>
        </p:spPr>
        <p:txBody>
          <a:bodyPr anchor="ctr"/>
          <a:lstStyle>
            <a:lvl1pPr marL="0" indent="0" algn="ctr">
              <a:buNone/>
              <a:defRPr sz="18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1288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28.xml"/><Relationship Id="rId7" Type="http://schemas.openxmlformats.org/officeDocument/2006/relationships/oleObject" Target="../embeddings/oleObject2.bin"/><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9.emf"/><Relationship Id="rId4" Type="http://schemas.openxmlformats.org/officeDocument/2006/relationships/theme" Target="../theme/theme3.xml"/><Relationship Id="rId9" Type="http://schemas.openxmlformats.org/officeDocument/2006/relationships/image" Target="../media/image8.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74E21055-C674-480F-81F8-D72A8ECB56CE}" type="slidenum">
              <a:rPr lang="en-ZA"/>
              <a:pPr>
                <a:defRPr/>
              </a:pPr>
              <a:t>‹#›</a:t>
            </a:fld>
            <a:endParaRPr lang="en-ZA" dirty="0"/>
          </a:p>
        </p:txBody>
      </p:sp>
    </p:spTree>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 id="2147484001" r:id="rId13"/>
    <p:sldLayoutId id="2147484002" r:id="rId14"/>
  </p:sldLayoutIdLst>
  <p:transition spd="slow">
    <p:fade/>
  </p:transition>
  <p:hf hdr="0" ftr="0"/>
  <p:txStyles>
    <p:titleStyle>
      <a:lvl1pPr algn="l" rtl="0" eaLnBrk="1" fontAlgn="base" hangingPunct="1">
        <a:lnSpc>
          <a:spcPct val="85000"/>
        </a:lnSpc>
        <a:spcBef>
          <a:spcPct val="0"/>
        </a:spcBef>
        <a:spcAft>
          <a:spcPct val="0"/>
        </a:spcAft>
        <a:defRPr sz="2400">
          <a:solidFill>
            <a:schemeClr val="bg1"/>
          </a:solidFill>
          <a:latin typeface="+mj-lt"/>
          <a:ea typeface="+mj-ea"/>
          <a:cs typeface="+mj-cs"/>
        </a:defRPr>
      </a:lvl1pPr>
      <a:lvl2pPr algn="l" rtl="0" eaLnBrk="1" fontAlgn="base" hangingPunct="1">
        <a:lnSpc>
          <a:spcPct val="85000"/>
        </a:lnSpc>
        <a:spcBef>
          <a:spcPct val="0"/>
        </a:spcBef>
        <a:spcAft>
          <a:spcPct val="0"/>
        </a:spcAft>
        <a:defRPr sz="2400">
          <a:solidFill>
            <a:schemeClr val="bg1"/>
          </a:solidFill>
          <a:latin typeface="Arial" charset="0"/>
          <a:cs typeface="Arial" charset="0"/>
        </a:defRPr>
      </a:lvl2pPr>
      <a:lvl3pPr algn="l" rtl="0" eaLnBrk="1" fontAlgn="base" hangingPunct="1">
        <a:lnSpc>
          <a:spcPct val="85000"/>
        </a:lnSpc>
        <a:spcBef>
          <a:spcPct val="0"/>
        </a:spcBef>
        <a:spcAft>
          <a:spcPct val="0"/>
        </a:spcAft>
        <a:defRPr sz="2400">
          <a:solidFill>
            <a:schemeClr val="bg1"/>
          </a:solidFill>
          <a:latin typeface="Arial" charset="0"/>
          <a:cs typeface="Arial" charset="0"/>
        </a:defRPr>
      </a:lvl3pPr>
      <a:lvl4pPr algn="l" rtl="0" eaLnBrk="1" fontAlgn="base" hangingPunct="1">
        <a:lnSpc>
          <a:spcPct val="85000"/>
        </a:lnSpc>
        <a:spcBef>
          <a:spcPct val="0"/>
        </a:spcBef>
        <a:spcAft>
          <a:spcPct val="0"/>
        </a:spcAft>
        <a:defRPr sz="2400">
          <a:solidFill>
            <a:schemeClr val="bg1"/>
          </a:solidFill>
          <a:latin typeface="Arial" charset="0"/>
          <a:cs typeface="Arial" charset="0"/>
        </a:defRPr>
      </a:lvl4pPr>
      <a:lvl5pPr algn="l" rtl="0" eaLnBrk="1" fontAlgn="base" hangingPunct="1">
        <a:lnSpc>
          <a:spcPct val="85000"/>
        </a:lnSpc>
        <a:spcBef>
          <a:spcPct val="0"/>
        </a:spcBef>
        <a:spcAft>
          <a:spcPct val="0"/>
        </a:spcAft>
        <a:defRPr sz="2400">
          <a:solidFill>
            <a:schemeClr val="bg1"/>
          </a:solidFill>
          <a:latin typeface="Arial" charset="0"/>
          <a:cs typeface="Arial" charset="0"/>
        </a:defRPr>
      </a:lvl5pPr>
      <a:lvl6pPr marL="457200" algn="l" rtl="0" eaLnBrk="1" fontAlgn="base" hangingPunct="1">
        <a:lnSpc>
          <a:spcPct val="85000"/>
        </a:lnSpc>
        <a:spcBef>
          <a:spcPct val="0"/>
        </a:spcBef>
        <a:spcAft>
          <a:spcPct val="0"/>
        </a:spcAft>
        <a:defRPr sz="2400">
          <a:solidFill>
            <a:schemeClr val="bg1"/>
          </a:solidFill>
          <a:latin typeface="Arial" charset="0"/>
          <a:cs typeface="Arial" charset="0"/>
        </a:defRPr>
      </a:lvl6pPr>
      <a:lvl7pPr marL="914400" algn="l" rtl="0" eaLnBrk="1" fontAlgn="base" hangingPunct="1">
        <a:lnSpc>
          <a:spcPct val="85000"/>
        </a:lnSpc>
        <a:spcBef>
          <a:spcPct val="0"/>
        </a:spcBef>
        <a:spcAft>
          <a:spcPct val="0"/>
        </a:spcAft>
        <a:defRPr sz="2400">
          <a:solidFill>
            <a:schemeClr val="bg1"/>
          </a:solidFill>
          <a:latin typeface="Arial" charset="0"/>
          <a:cs typeface="Arial" charset="0"/>
        </a:defRPr>
      </a:lvl7pPr>
      <a:lvl8pPr marL="1371600" algn="l" rtl="0" eaLnBrk="1" fontAlgn="base" hangingPunct="1">
        <a:lnSpc>
          <a:spcPct val="85000"/>
        </a:lnSpc>
        <a:spcBef>
          <a:spcPct val="0"/>
        </a:spcBef>
        <a:spcAft>
          <a:spcPct val="0"/>
        </a:spcAft>
        <a:defRPr sz="2400">
          <a:solidFill>
            <a:schemeClr val="bg1"/>
          </a:solidFill>
          <a:latin typeface="Arial" charset="0"/>
          <a:cs typeface="Arial" charset="0"/>
        </a:defRPr>
      </a:lvl8pPr>
      <a:lvl9pPr marL="1828800" algn="l" rtl="0" eaLnBrk="1" fontAlgn="base" hangingPunct="1">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1" fontAlgn="base" hangingPunct="1">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1" fontAlgn="base" hangingPunct="1">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1" fontAlgn="base" hangingPunct="1">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eaLnBrk="1" fontAlgn="base" hangingPunct="1">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1B2FD056-3C40-4481-BD4B-273D9E517D3A}" type="datetimeFigureOut">
              <a:rPr lang="en-ZA"/>
              <a:pPr>
                <a:defRPr/>
              </a:pPr>
              <a:t>2026/10/08</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10BE86D7-B718-406C-B45B-CD65AFE9D10E}"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5"/>
            </p:custDataLst>
            <p:extLst>
              <p:ext uri="{D42A27DB-BD31-4B8C-83A1-F6EECF244321}">
                <p14:modId xmlns:p14="http://schemas.microsoft.com/office/powerpoint/2010/main" val="3272767211"/>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11" name="Object 10" hidden="1"/>
                      <p:cNvPicPr/>
                      <p:nvPr/>
                    </p:nvPicPr>
                    <p:blipFill>
                      <a:blip r:embed="rId8"/>
                      <a:stretch>
                        <a:fillRect/>
                      </a:stretch>
                    </p:blipFill>
                    <p:spPr>
                      <a:xfrm>
                        <a:off x="1191" y="1588"/>
                        <a:ext cx="1191" cy="1588"/>
                      </a:xfrm>
                      <a:prstGeom prst="rect">
                        <a:avLst/>
                      </a:prstGeom>
                    </p:spPr>
                  </p:pic>
                </p:oleObj>
              </mc:Fallback>
            </mc:AlternateContent>
          </a:graphicData>
        </a:graphic>
      </p:graphicFrame>
      <p:sp>
        <p:nvSpPr>
          <p:cNvPr id="10" name="Rectangle 9" hidden="1"/>
          <p:cNvSpPr/>
          <p:nvPr userDrawn="1">
            <p:custDataLst>
              <p:tags r:id="rId6"/>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271261" y="1223493"/>
            <a:ext cx="8537888"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5" name="Footer Placeholder 4"/>
          <p:cNvSpPr>
            <a:spLocks noGrp="1"/>
          </p:cNvSpPr>
          <p:nvPr>
            <p:ph type="ftr" sz="quarter" idx="3"/>
          </p:nvPr>
        </p:nvSpPr>
        <p:spPr>
          <a:xfrm>
            <a:off x="271260" y="6356351"/>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6" name="Slide Number Placeholder 5"/>
          <p:cNvSpPr>
            <a:spLocks noGrp="1"/>
          </p:cNvSpPr>
          <p:nvPr>
            <p:ph type="sldNum" sz="quarter" idx="4"/>
          </p:nvPr>
        </p:nvSpPr>
        <p:spPr>
          <a:xfrm>
            <a:off x="8548352" y="6356351"/>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271261" y="205769"/>
            <a:ext cx="7133833"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9"/>
          <a:stretch>
            <a:fillRect/>
          </a:stretch>
        </p:blipFill>
        <p:spPr>
          <a:xfrm>
            <a:off x="7831428" y="312737"/>
            <a:ext cx="10668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0"/>
          <a:stretch>
            <a:fillRect/>
          </a:stretch>
        </p:blipFill>
        <p:spPr>
          <a:xfrm>
            <a:off x="7527773" y="318311"/>
            <a:ext cx="180975"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4"/>
            <a:ext cx="9144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6779771"/>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Lst>
  <p:txStyles>
    <p:titleStyle>
      <a:lvl1pPr algn="l" defTabSz="685800"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rgbClr val="1D3E88"/>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4F6A0-40E6-35C0-9EFB-E21260FDE257}"/>
              </a:ext>
            </a:extLst>
          </p:cNvPr>
          <p:cNvSpPr>
            <a:spLocks noGrp="1"/>
          </p:cNvSpPr>
          <p:nvPr>
            <p:ph type="ctrTitle"/>
          </p:nvPr>
        </p:nvSpPr>
        <p:spPr>
          <a:xfrm>
            <a:off x="1626975" y="2769832"/>
            <a:ext cx="7003891" cy="507206"/>
          </a:xfrm>
        </p:spPr>
        <p:txBody>
          <a:bodyPr>
            <a:normAutofit fontScale="90000"/>
          </a:bodyPr>
          <a:lstStyle/>
          <a:p>
            <a:r>
              <a:rPr lang="en-US" b="1" dirty="0"/>
              <a:t> </a:t>
            </a:r>
            <a:br>
              <a:rPr lang="en-US" b="1" dirty="0"/>
            </a:br>
            <a:r>
              <a:rPr lang="en-US" altLang="en-US" sz="3200" b="1" dirty="0"/>
              <a:t>Technical Evaluation Criteria</a:t>
            </a:r>
            <a:br>
              <a:rPr lang="en-US" sz="3000" b="1" dirty="0"/>
            </a:br>
            <a:r>
              <a:rPr lang="en-ZA" sz="2400" b="1" dirty="0"/>
              <a:t>E3628DXKZNOU</a:t>
            </a:r>
            <a:r>
              <a:rPr lang="en-US" altLang="en-US" sz="2400" b="1" dirty="0"/>
              <a:t> SPU Meter Reading Contract</a:t>
            </a:r>
            <a:br>
              <a:rPr lang="en-ZA" sz="2100" b="1" dirty="0"/>
            </a:br>
            <a:r>
              <a:rPr lang="en-ZA" sz="1200" b="1" dirty="0"/>
              <a:t>Presented By : Siphelele Hlatshwayo</a:t>
            </a:r>
            <a:endParaRPr lang="en-ZA" sz="1200" dirty="0"/>
          </a:p>
        </p:txBody>
      </p:sp>
      <p:sp>
        <p:nvSpPr>
          <p:cNvPr id="3" name="Text Placeholder 2">
            <a:extLst>
              <a:ext uri="{FF2B5EF4-FFF2-40B4-BE49-F238E27FC236}">
                <a16:creationId xmlns:a16="http://schemas.microsoft.com/office/drawing/2014/main" id="{2D8411FC-1BB9-7F86-22CE-88EB17D54B17}"/>
              </a:ext>
            </a:extLst>
          </p:cNvPr>
          <p:cNvSpPr>
            <a:spLocks noGrp="1"/>
          </p:cNvSpPr>
          <p:nvPr>
            <p:ph type="body" sz="quarter" idx="10"/>
          </p:nvPr>
        </p:nvSpPr>
        <p:spPr>
          <a:xfrm>
            <a:off x="3478918" y="3580963"/>
            <a:ext cx="5472113" cy="245269"/>
          </a:xfrm>
        </p:spPr>
        <p:txBody>
          <a:bodyPr/>
          <a:lstStyle/>
          <a:p>
            <a:r>
              <a:rPr lang="en-US" sz="1800" dirty="0"/>
              <a:t>09 October 2026</a:t>
            </a:r>
            <a:endParaRPr lang="en-ZA" sz="1800" dirty="0"/>
          </a:p>
        </p:txBody>
      </p:sp>
      <p:sp>
        <p:nvSpPr>
          <p:cNvPr id="4" name="Text Placeholder 2">
            <a:extLst>
              <a:ext uri="{FF2B5EF4-FFF2-40B4-BE49-F238E27FC236}">
                <a16:creationId xmlns:a16="http://schemas.microsoft.com/office/drawing/2014/main" id="{CE851BD1-7243-0B7A-CBE4-FECE11C30C74}"/>
              </a:ext>
            </a:extLst>
          </p:cNvPr>
          <p:cNvSpPr txBox="1">
            <a:spLocks/>
          </p:cNvSpPr>
          <p:nvPr/>
        </p:nvSpPr>
        <p:spPr>
          <a:xfrm>
            <a:off x="3365329" y="3429000"/>
            <a:ext cx="5472113" cy="245269"/>
          </a:xfrm>
          <a:prstGeom prst="rect">
            <a:avLst/>
          </a:prstGeom>
        </p:spPr>
        <p:txBody>
          <a:bodyPr vert="horz" lIns="68580" tIns="34290" rIns="68580" bIns="34290" rtlCol="0">
            <a:noAutofit/>
          </a:bodyPr>
          <a:lstStyle>
            <a:lvl1pPr marL="0" indent="0" algn="r" defTabSz="914400" rtl="0" eaLnBrk="1" latinLnBrk="0" hangingPunct="1">
              <a:lnSpc>
                <a:spcPct val="90000"/>
              </a:lnSpc>
              <a:spcBef>
                <a:spcPts val="1000"/>
              </a:spcBef>
              <a:buFont typeface="Wingdings" panose="05000000000000000000" pitchFamily="2" charset="2"/>
              <a:buNone/>
              <a:defRPr sz="1800" kern="1200">
                <a:solidFill>
                  <a:schemeClr val="bg1"/>
                </a:solidFill>
                <a:latin typeface="Lato" panose="020F0502020204030203" pitchFamily="34" charset="0"/>
                <a:ea typeface="Lato" panose="020F0502020204030203" pitchFamily="34" charset="0"/>
                <a:cs typeface="Lato" panose="020F0502020204030203" pitchFamily="34" charset="0"/>
              </a:defRPr>
            </a:lvl1pPr>
            <a:lvl2pPr marL="685800" indent="-228600" algn="r" defTabSz="914400" rtl="0" eaLnBrk="1" latinLnBrk="0" hangingPunct="1">
              <a:lnSpc>
                <a:spcPct val="90000"/>
              </a:lnSpc>
              <a:spcBef>
                <a:spcPts val="500"/>
              </a:spcBef>
              <a:buClr>
                <a:srgbClr val="1D3E88"/>
              </a:buClr>
              <a:buFont typeface="Calibri" panose="020F0502020204030204" pitchFamily="34" charset="0"/>
              <a:buChar char="-"/>
              <a:defRPr sz="1400" kern="1200">
                <a:solidFill>
                  <a:schemeClr val="bg1"/>
                </a:solidFill>
                <a:latin typeface="Arial" panose="020B0604020202020204" pitchFamily="34" charset="0"/>
                <a:ea typeface="+mn-ea"/>
                <a:cs typeface="Arial" panose="020B0604020202020204" pitchFamily="34" charset="0"/>
              </a:defRPr>
            </a:lvl2pPr>
            <a:lvl3pPr marL="1143000" indent="-228600" algn="r"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3pPr>
            <a:lvl4pPr marL="1600200" indent="-228600" algn="r" defTabSz="914400" rtl="0" eaLnBrk="1" latinLnBrk="0" hangingPunct="1">
              <a:lnSpc>
                <a:spcPct val="90000"/>
              </a:lnSpc>
              <a:spcBef>
                <a:spcPts val="500"/>
              </a:spcBef>
              <a:buFont typeface="Courier New" panose="02070309020205020404" pitchFamily="49" charset="0"/>
              <a:buChar char="o"/>
              <a:defRPr sz="1400" kern="1200">
                <a:solidFill>
                  <a:schemeClr val="bg1"/>
                </a:solidFill>
                <a:latin typeface="Arial" panose="020B0604020202020204" pitchFamily="34" charset="0"/>
                <a:ea typeface="+mn-ea"/>
                <a:cs typeface="Arial" panose="020B0604020202020204" pitchFamily="34" charset="0"/>
              </a:defRPr>
            </a:lvl4pPr>
            <a:lvl5pPr marL="2057400" indent="-228600" algn="r" defTabSz="914400" rtl="0" eaLnBrk="1" latinLnBrk="0" hangingPunct="1">
              <a:lnSpc>
                <a:spcPct val="90000"/>
              </a:lnSpc>
              <a:spcBef>
                <a:spcPts val="500"/>
              </a:spcBef>
              <a:buFont typeface="Wingdings" panose="05000000000000000000" pitchFamily="2" charset="2"/>
              <a:buChar char="Ø"/>
              <a:defRPr sz="14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ZA" i="1" dirty="0"/>
          </a:p>
        </p:txBody>
      </p:sp>
    </p:spTree>
    <p:extLst>
      <p:ext uri="{BB962C8B-B14F-4D97-AF65-F5344CB8AC3E}">
        <p14:creationId xmlns:p14="http://schemas.microsoft.com/office/powerpoint/2010/main" val="2425330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0030" y="1673352"/>
            <a:ext cx="8641080" cy="24003"/>
          </a:xfrm>
          <a:prstGeom prst="rect">
            <a:avLst/>
          </a:prstGeom>
          <a:solidFill>
            <a:schemeClr val="accent4"/>
          </a:solidFill>
          <a:ln w="12700">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6" name="Table 5"/>
          <p:cNvGraphicFramePr>
            <a:graphicFrameLocks noGrp="1"/>
          </p:cNvGraphicFramePr>
          <p:nvPr>
            <p:extLst>
              <p:ext uri="{D42A27DB-BD31-4B8C-83A1-F6EECF244321}">
                <p14:modId xmlns:p14="http://schemas.microsoft.com/office/powerpoint/2010/main" val="1110008789"/>
              </p:ext>
            </p:extLst>
          </p:nvPr>
        </p:nvGraphicFramePr>
        <p:xfrm>
          <a:off x="291689" y="1954276"/>
          <a:ext cx="8641080" cy="3784620"/>
        </p:xfrm>
        <a:graphic>
          <a:graphicData uri="http://schemas.openxmlformats.org/drawingml/2006/table">
            <a:tbl>
              <a:tblPr firstRow="1" bandRow="1">
                <a:tableStyleId>{5C22544A-7EE6-4342-B048-85BDC9FD1C3A}</a:tableStyleId>
              </a:tblPr>
              <a:tblGrid>
                <a:gridCol w="7082882">
                  <a:extLst>
                    <a:ext uri="{9D8B030D-6E8A-4147-A177-3AD203B41FA5}">
                      <a16:colId xmlns:a16="http://schemas.microsoft.com/office/drawing/2014/main" val="20001"/>
                    </a:ext>
                  </a:extLst>
                </a:gridCol>
                <a:gridCol w="1558198">
                  <a:extLst>
                    <a:ext uri="{9D8B030D-6E8A-4147-A177-3AD203B41FA5}">
                      <a16:colId xmlns:a16="http://schemas.microsoft.com/office/drawing/2014/main" val="20002"/>
                    </a:ext>
                  </a:extLst>
                </a:gridCol>
              </a:tblGrid>
              <a:tr h="378462">
                <a:tc>
                  <a:txBody>
                    <a:bodyPr/>
                    <a:lstStyle/>
                    <a:p>
                      <a:pPr algn="ctr">
                        <a:defRPr sz="1300" b="1">
                          <a:solidFill>
                            <a:srgbClr val="FFFFFF"/>
                          </a:solidFill>
                          <a:latin typeface="+mn-lt"/>
                        </a:defRPr>
                      </a:pPr>
                      <a:r>
                        <a:rPr lang="en-US" sz="1200" dirty="0"/>
                        <a:t>Presentation Content</a:t>
                      </a:r>
                      <a:endParaRPr lang="en-ZA" sz="1200" dirty="0"/>
                    </a:p>
                  </a:txBody>
                  <a:tcPr marL="68580" marR="68580" marT="34290" marB="34290" anchor="ctr">
                    <a:solidFill>
                      <a:schemeClr val="tx1"/>
                    </a:solidFill>
                  </a:tcPr>
                </a:tc>
                <a:tc>
                  <a:txBody>
                    <a:bodyPr/>
                    <a:lstStyle/>
                    <a:p>
                      <a:pPr algn="ctr">
                        <a:defRPr sz="1300" b="1">
                          <a:solidFill>
                            <a:srgbClr val="FFFFFF"/>
                          </a:solidFill>
                          <a:latin typeface="+mn-lt"/>
                        </a:defRPr>
                      </a:pPr>
                      <a:endParaRPr lang="en-ZA" sz="1000" dirty="0"/>
                    </a:p>
                  </a:txBody>
                  <a:tcPr marL="68580" marR="68580" marT="34290" marB="34290" anchor="ctr">
                    <a:solidFill>
                      <a:schemeClr val="tx1"/>
                    </a:solidFill>
                  </a:tcPr>
                </a:tc>
                <a:extLst>
                  <a:ext uri="{0D108BD9-81ED-4DB2-BD59-A6C34878D82A}">
                    <a16:rowId xmlns:a16="http://schemas.microsoft.com/office/drawing/2014/main" val="10000"/>
                  </a:ext>
                </a:extLst>
              </a:tr>
              <a:tr h="567693">
                <a:tc>
                  <a:txBody>
                    <a:bodyPr/>
                    <a:lstStyle/>
                    <a:p>
                      <a:pPr algn="l">
                        <a:defRPr sz="1200" b="1">
                          <a:solidFill>
                            <a:srgbClr val="FFFFFF"/>
                          </a:solidFill>
                          <a:latin typeface="+mn-lt"/>
                        </a:defRPr>
                      </a:pPr>
                      <a:r>
                        <a:rPr lang="en-US" sz="900" dirty="0"/>
                        <a:t>Brief Introduction</a:t>
                      </a:r>
                      <a:endParaRPr lang="en-ZA" sz="900" dirty="0"/>
                    </a:p>
                  </a:txBody>
                  <a:tcPr marL="68580" marR="68580" marT="34290" marB="34290" anchor="ctr">
                    <a:solidFill>
                      <a:schemeClr val="tx1"/>
                    </a:solidFill>
                  </a:tcPr>
                </a:tc>
                <a:tc>
                  <a:txBody>
                    <a:bodyPr/>
                    <a:lstStyle/>
                    <a:p>
                      <a:pPr algn="l">
                        <a:defRPr sz="1200" b="0">
                          <a:solidFill>
                            <a:schemeClr val="accent1"/>
                          </a:solidFill>
                          <a:latin typeface="+mn-lt"/>
                        </a:defRPr>
                      </a:pPr>
                      <a:endParaRPr lang="en-US" sz="900" dirty="0"/>
                    </a:p>
                  </a:txBody>
                  <a:tcPr marL="68580" marR="68580" marT="34290" marB="34290" anchor="ctr">
                    <a:solidFill>
                      <a:schemeClr val="accent1">
                        <a:lumMod val="20000"/>
                        <a:lumOff val="80000"/>
                      </a:schemeClr>
                    </a:solidFill>
                  </a:tcPr>
                </a:tc>
                <a:extLst>
                  <a:ext uri="{0D108BD9-81ED-4DB2-BD59-A6C34878D82A}">
                    <a16:rowId xmlns:a16="http://schemas.microsoft.com/office/drawing/2014/main" val="10001"/>
                  </a:ext>
                </a:extLst>
              </a:tr>
              <a:tr h="567693">
                <a:tc>
                  <a:txBody>
                    <a:bodyPr/>
                    <a:lstStyle/>
                    <a:p>
                      <a:pPr algn="l">
                        <a:defRPr sz="1200" b="1">
                          <a:solidFill>
                            <a:srgbClr val="FFFFFF"/>
                          </a:solidFill>
                          <a:latin typeface="+mn-lt"/>
                        </a:defRPr>
                      </a:pPr>
                      <a:r>
                        <a:rPr lang="en-US" sz="900" dirty="0"/>
                        <a:t>Technical Criteria Methodology</a:t>
                      </a:r>
                      <a:endParaRPr lang="en-ZA" sz="900" dirty="0"/>
                    </a:p>
                  </a:txBody>
                  <a:tcPr marL="68580" marR="68580" marT="34290" marB="34290" anchor="ctr">
                    <a:solidFill>
                      <a:schemeClr val="tx1"/>
                    </a:solidFill>
                  </a:tcPr>
                </a:tc>
                <a:tc>
                  <a:txBody>
                    <a:bodyPr/>
                    <a:lstStyle/>
                    <a:p>
                      <a:pPr algn="l">
                        <a:defRPr sz="1200" b="0">
                          <a:solidFill>
                            <a:schemeClr val="accent1"/>
                          </a:solidFill>
                          <a:latin typeface="+mn-lt"/>
                        </a:defRPr>
                      </a:pPr>
                      <a:endParaRPr lang="en-US" sz="900" dirty="0"/>
                    </a:p>
                  </a:txBody>
                  <a:tcPr marL="68580" marR="68580" marT="34290" marB="34290" anchor="ctr">
                    <a:solidFill>
                      <a:schemeClr val="accent1">
                        <a:lumMod val="10000"/>
                        <a:lumOff val="90000"/>
                      </a:schemeClr>
                    </a:solidFill>
                  </a:tcPr>
                </a:tc>
                <a:extLst>
                  <a:ext uri="{0D108BD9-81ED-4DB2-BD59-A6C34878D82A}">
                    <a16:rowId xmlns:a16="http://schemas.microsoft.com/office/drawing/2014/main" val="10002"/>
                  </a:ext>
                </a:extLst>
              </a:tr>
              <a:tr h="567693">
                <a:tc>
                  <a:txBody>
                    <a:bodyPr/>
                    <a:lstStyle/>
                    <a:p>
                      <a:pPr algn="l">
                        <a:defRPr sz="1200" b="1">
                          <a:solidFill>
                            <a:srgbClr val="FFFFFF"/>
                          </a:solidFill>
                          <a:latin typeface="+mn-lt"/>
                        </a:defRPr>
                      </a:pPr>
                      <a:r>
                        <a:rPr lang="en-US" sz="900" dirty="0"/>
                        <a:t>Mandatory Evidence: Experience</a:t>
                      </a:r>
                      <a:endParaRPr lang="en-ZA" sz="900" dirty="0"/>
                    </a:p>
                  </a:txBody>
                  <a:tcPr marL="68580" marR="68580" marT="34290" marB="34290" anchor="ctr">
                    <a:solidFill>
                      <a:schemeClr val="tx1"/>
                    </a:solidFill>
                  </a:tcPr>
                </a:tc>
                <a:tc>
                  <a:txBody>
                    <a:bodyPr/>
                    <a:lstStyle/>
                    <a:p>
                      <a:pPr algn="l">
                        <a:defRPr sz="1200" b="0">
                          <a:solidFill>
                            <a:schemeClr val="accent1"/>
                          </a:solidFill>
                          <a:latin typeface="+mn-lt"/>
                        </a:defRPr>
                      </a:pPr>
                      <a:endParaRPr lang="en-US" sz="900" dirty="0"/>
                    </a:p>
                  </a:txBody>
                  <a:tcPr marL="68580" marR="68580" marT="34290" marB="34290" anchor="ctr">
                    <a:solidFill>
                      <a:schemeClr val="accent1">
                        <a:lumMod val="20000"/>
                        <a:lumOff val="80000"/>
                      </a:schemeClr>
                    </a:solidFill>
                  </a:tcPr>
                </a:tc>
                <a:extLst>
                  <a:ext uri="{0D108BD9-81ED-4DB2-BD59-A6C34878D82A}">
                    <a16:rowId xmlns:a16="http://schemas.microsoft.com/office/drawing/2014/main" val="10003"/>
                  </a:ext>
                </a:extLst>
              </a:tr>
              <a:tr h="567693">
                <a:tc>
                  <a:txBody>
                    <a:bodyPr/>
                    <a:lstStyle/>
                    <a:p>
                      <a:pPr algn="l">
                        <a:defRPr sz="1200" b="1">
                          <a:solidFill>
                            <a:srgbClr val="FFFFFF"/>
                          </a:solidFill>
                          <a:latin typeface="+mn-lt"/>
                        </a:defRPr>
                      </a:pPr>
                      <a:r>
                        <a:rPr lang="en-US" sz="900" dirty="0"/>
                        <a:t>Mandatory Evidence: Skills</a:t>
                      </a:r>
                      <a:endParaRPr lang="en-ZA" sz="900" dirty="0"/>
                    </a:p>
                  </a:txBody>
                  <a:tcPr marL="68580" marR="68580" marT="34290" marB="34290" anchor="ctr">
                    <a:solidFill>
                      <a:schemeClr val="tx1"/>
                    </a:solidFill>
                  </a:tcPr>
                </a:tc>
                <a:tc>
                  <a:txBody>
                    <a:bodyPr/>
                    <a:lstStyle/>
                    <a:p>
                      <a:pPr algn="l">
                        <a:defRPr sz="1200" b="0">
                          <a:solidFill>
                            <a:schemeClr val="accent1"/>
                          </a:solidFill>
                          <a:latin typeface="+mn-lt"/>
                        </a:defRPr>
                      </a:pPr>
                      <a:endParaRPr lang="en-US" sz="900" dirty="0"/>
                    </a:p>
                  </a:txBody>
                  <a:tcPr marL="68580" marR="68580" marT="34290" marB="34290" anchor="ctr">
                    <a:solidFill>
                      <a:schemeClr val="accent1">
                        <a:lumMod val="10000"/>
                        <a:lumOff val="90000"/>
                      </a:schemeClr>
                    </a:solidFill>
                  </a:tcPr>
                </a:tc>
                <a:extLst>
                  <a:ext uri="{0D108BD9-81ED-4DB2-BD59-A6C34878D82A}">
                    <a16:rowId xmlns:a16="http://schemas.microsoft.com/office/drawing/2014/main" val="10004"/>
                  </a:ext>
                </a:extLst>
              </a:tr>
              <a:tr h="567693">
                <a:tc>
                  <a:txBody>
                    <a:bodyPr/>
                    <a:lstStyle/>
                    <a:p>
                      <a:pPr algn="l">
                        <a:defRPr sz="1200" b="1">
                          <a:solidFill>
                            <a:srgbClr val="FFFFFF"/>
                          </a:solidFill>
                          <a:latin typeface="+mn-lt"/>
                        </a:defRPr>
                      </a:pPr>
                      <a:r>
                        <a:rPr lang="en-US" sz="900" dirty="0"/>
                        <a:t>Mandatory Evidence: Tools and Equipment</a:t>
                      </a:r>
                      <a:endParaRPr lang="en-ZA" sz="900" dirty="0"/>
                    </a:p>
                  </a:txBody>
                  <a:tcPr marL="68580" marR="68580" marT="34290" marB="34290" anchor="ctr">
                    <a:solidFill>
                      <a:schemeClr val="tx1"/>
                    </a:solidFill>
                  </a:tcPr>
                </a:tc>
                <a:tc>
                  <a:txBody>
                    <a:bodyPr/>
                    <a:lstStyle/>
                    <a:p>
                      <a:pPr algn="l">
                        <a:defRPr sz="1200" b="0">
                          <a:solidFill>
                            <a:schemeClr val="accent1"/>
                          </a:solidFill>
                          <a:latin typeface="+mn-lt"/>
                        </a:defRPr>
                      </a:pPr>
                      <a:endParaRPr lang="en-US" sz="900" dirty="0"/>
                    </a:p>
                  </a:txBody>
                  <a:tcPr marL="68580" marR="68580" marT="34290" marB="34290" anchor="ctr">
                    <a:solidFill>
                      <a:schemeClr val="accent1">
                        <a:lumMod val="20000"/>
                        <a:lumOff val="80000"/>
                      </a:schemeClr>
                    </a:solidFill>
                  </a:tcPr>
                </a:tc>
                <a:extLst>
                  <a:ext uri="{0D108BD9-81ED-4DB2-BD59-A6C34878D82A}">
                    <a16:rowId xmlns:a16="http://schemas.microsoft.com/office/drawing/2014/main" val="10005"/>
                  </a:ext>
                </a:extLst>
              </a:tr>
              <a:tr h="567693">
                <a:tc>
                  <a:txBody>
                    <a:bodyPr/>
                    <a:lstStyle/>
                    <a:p>
                      <a:pPr algn="l">
                        <a:defRPr sz="1200" b="1">
                          <a:solidFill>
                            <a:srgbClr val="FFFFFF"/>
                          </a:solidFill>
                          <a:latin typeface="+mn-lt"/>
                        </a:defRPr>
                      </a:pPr>
                      <a:r>
                        <a:rPr lang="en-US" sz="900" dirty="0"/>
                        <a:t>Mandatory Evidence: Vehicles</a:t>
                      </a:r>
                      <a:endParaRPr lang="en-ZA" sz="900" dirty="0"/>
                    </a:p>
                  </a:txBody>
                  <a:tcPr marL="68580" marR="68580" marT="34290" marB="34290" anchor="ctr">
                    <a:solidFill>
                      <a:schemeClr val="tx1"/>
                    </a:solidFill>
                  </a:tcPr>
                </a:tc>
                <a:tc>
                  <a:txBody>
                    <a:bodyPr/>
                    <a:lstStyle/>
                    <a:p>
                      <a:pPr algn="l">
                        <a:defRPr sz="1200" b="0">
                          <a:solidFill>
                            <a:schemeClr val="accent1"/>
                          </a:solidFill>
                          <a:latin typeface="+mn-lt"/>
                        </a:defRPr>
                      </a:pPr>
                      <a:endParaRPr lang="en-US" sz="900" dirty="0"/>
                    </a:p>
                  </a:txBody>
                  <a:tcPr marL="68580" marR="68580" marT="34290" marB="34290" anchor="ctr">
                    <a:solidFill>
                      <a:schemeClr val="accent1">
                        <a:lumMod val="10000"/>
                        <a:lumOff val="90000"/>
                      </a:schemeClr>
                    </a:solidFill>
                  </a:tcPr>
                </a:tc>
                <a:extLst>
                  <a:ext uri="{0D108BD9-81ED-4DB2-BD59-A6C34878D82A}">
                    <a16:rowId xmlns:a16="http://schemas.microsoft.com/office/drawing/2014/main" val="10006"/>
                  </a:ext>
                </a:extLst>
              </a:tr>
            </a:tbl>
          </a:graphicData>
        </a:graphic>
      </p:graphicFrame>
      <p:sp>
        <p:nvSpPr>
          <p:cNvPr id="9" name="TextBox 8">
            <a:extLst>
              <a:ext uri="{FF2B5EF4-FFF2-40B4-BE49-F238E27FC236}">
                <a16:creationId xmlns:a16="http://schemas.microsoft.com/office/drawing/2014/main" id="{0F138789-67FF-51C1-2180-A3895AFEE49B}"/>
              </a:ext>
            </a:extLst>
          </p:cNvPr>
          <p:cNvSpPr txBox="1"/>
          <p:nvPr/>
        </p:nvSpPr>
        <p:spPr>
          <a:xfrm>
            <a:off x="66368" y="1071101"/>
            <a:ext cx="6754762" cy="369332"/>
          </a:xfrm>
          <a:prstGeom prst="rect">
            <a:avLst/>
          </a:prstGeom>
          <a:noFill/>
        </p:spPr>
        <p:txBody>
          <a:bodyPr wrap="square" rtlCol="0">
            <a:spAutoFit/>
          </a:bodyPr>
          <a:lstStyle/>
          <a:p>
            <a:pPr>
              <a:buClr>
                <a:schemeClr val="bg1">
                  <a:lumMod val="50000"/>
                </a:schemeClr>
              </a:buClr>
            </a:pPr>
            <a:r>
              <a:rPr lang="en-ZA">
                <a:solidFill>
                  <a:schemeClr val="bg1"/>
                </a:solidFill>
              </a:rPr>
              <a:t>Bi-weekly Discussion Items</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Brief Introduction</a:t>
            </a:r>
            <a:endParaRPr lang="en-ZA" sz="1600" dirty="0"/>
          </a:p>
        </p:txBody>
      </p:sp>
      <p:sp>
        <p:nvSpPr>
          <p:cNvPr id="3" name="Content Placeholder 2"/>
          <p:cNvSpPr>
            <a:spLocks noGrp="1"/>
          </p:cNvSpPr>
          <p:nvPr>
            <p:ph idx="1"/>
          </p:nvPr>
        </p:nvSpPr>
        <p:spPr/>
        <p:txBody>
          <a:bodyPr/>
          <a:lstStyle/>
          <a:p>
            <a:pPr algn="just"/>
            <a:r>
              <a:rPr lang="en-US" sz="1400" dirty="0"/>
              <a:t>The Contractor is required to obtain meter readings of all Small Power Users (SPU) Meters for the KwaZulu Natal Operating Unit. Supplier to ensure that they have </a:t>
            </a:r>
            <a:r>
              <a:rPr lang="en-US" sz="1400" b="1" i="1" dirty="0"/>
              <a:t>read and understood the </a:t>
            </a:r>
            <a:r>
              <a:rPr lang="en-US" sz="1400" b="1" i="1" dirty="0">
                <a:solidFill>
                  <a:schemeClr val="tx1"/>
                </a:solidFill>
              </a:rPr>
              <a:t>Scope of Work</a:t>
            </a:r>
            <a:r>
              <a:rPr lang="en-US" sz="1400" dirty="0">
                <a:solidFill>
                  <a:schemeClr val="tx1"/>
                </a:solidFill>
              </a:rPr>
              <a:t>.</a:t>
            </a:r>
          </a:p>
          <a:p>
            <a:pPr algn="just"/>
            <a:r>
              <a:rPr lang="en-US" sz="1400" dirty="0"/>
              <a:t>This technical tender criteria have been defined to determine the Tenderer’s technical skills/capabilities for the purpose </a:t>
            </a:r>
            <a:r>
              <a:rPr lang="en-US" sz="1400" b="1" dirty="0">
                <a:solidFill>
                  <a:schemeClr val="tx1"/>
                </a:solidFill>
              </a:rPr>
              <a:t>of executing the required scope of work for SPU Meter Reading services in the KZN Operating Unit</a:t>
            </a:r>
            <a:r>
              <a:rPr lang="en-US" sz="1800" b="1" dirty="0">
                <a:solidFill>
                  <a:schemeClr val="tx1"/>
                </a:solidFill>
              </a:rPr>
              <a:t>.</a:t>
            </a:r>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3</a:t>
            </a:fld>
            <a:endParaRPr lang="en-ZA" dirty="0"/>
          </a:p>
        </p:txBody>
      </p:sp>
    </p:spTree>
    <p:extLst>
      <p:ext uri="{BB962C8B-B14F-4D97-AF65-F5344CB8AC3E}">
        <p14:creationId xmlns:p14="http://schemas.microsoft.com/office/powerpoint/2010/main" val="1458863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Technical Criteria Methodology</a:t>
            </a:r>
            <a:endParaRPr lang="en-ZA" sz="1600" dirty="0"/>
          </a:p>
        </p:txBody>
      </p:sp>
      <p:sp>
        <p:nvSpPr>
          <p:cNvPr id="3" name="Content Placeholder 2"/>
          <p:cNvSpPr>
            <a:spLocks noGrp="1"/>
          </p:cNvSpPr>
          <p:nvPr>
            <p:ph idx="1"/>
          </p:nvPr>
        </p:nvSpPr>
        <p:spPr>
          <a:xfrm>
            <a:off x="436563" y="1268760"/>
            <a:ext cx="8378825" cy="5213003"/>
          </a:xfrm>
        </p:spPr>
        <p:txBody>
          <a:bodyPr/>
          <a:lstStyle/>
          <a:p>
            <a:pPr algn="just"/>
            <a:r>
              <a:rPr lang="en-US" sz="1400" dirty="0"/>
              <a:t>Criteria that are mandatory are allocated a score. </a:t>
            </a:r>
            <a:r>
              <a:rPr lang="en-US" sz="1400" b="1" dirty="0"/>
              <a:t>Please take note that </a:t>
            </a:r>
            <a:r>
              <a:rPr lang="en-US" sz="1400" b="1" dirty="0">
                <a:solidFill>
                  <a:srgbClr val="FF0000"/>
                </a:solidFill>
              </a:rPr>
              <a:t>Negative marking will apply</a:t>
            </a:r>
            <a:r>
              <a:rPr lang="en-US" sz="1400" b="1" dirty="0"/>
              <a:t>.</a:t>
            </a:r>
            <a:r>
              <a:rPr lang="en-US" sz="1400" dirty="0"/>
              <a:t> If the required evidence is not available in the technical submission, relevant </a:t>
            </a:r>
            <a:r>
              <a:rPr lang="en-US" sz="1400" b="1" dirty="0">
                <a:solidFill>
                  <a:srgbClr val="FF0000"/>
                </a:solidFill>
              </a:rPr>
              <a:t>marks will be deducted</a:t>
            </a:r>
            <a:r>
              <a:rPr lang="en-US" sz="1400" dirty="0"/>
              <a:t>. </a:t>
            </a:r>
            <a:endParaRPr lang="en-ZA" sz="1400" dirty="0"/>
          </a:p>
          <a:p>
            <a:pPr algn="just"/>
            <a:r>
              <a:rPr lang="en-US" sz="1400" dirty="0"/>
              <a:t>The final score for the submission will be the total points achieved after negative marking is applied. Criteria and evidence is as detailed next slides.</a:t>
            </a:r>
            <a:endParaRPr lang="en-ZA" sz="1400" dirty="0"/>
          </a:p>
          <a:p>
            <a:pPr algn="just"/>
            <a:r>
              <a:rPr lang="en-US" sz="1400" dirty="0"/>
              <a:t>The final score will be converted to a percentage. The percentage </a:t>
            </a:r>
            <a:r>
              <a:rPr lang="en-US" sz="1400" b="1" dirty="0">
                <a:solidFill>
                  <a:srgbClr val="FF0000"/>
                </a:solidFill>
              </a:rPr>
              <a:t>pass mark is 80%.</a:t>
            </a:r>
            <a:endParaRPr lang="en-ZA" sz="1400" b="1" dirty="0">
              <a:solidFill>
                <a:srgbClr val="FF0000"/>
              </a:solidFill>
            </a:endParaRPr>
          </a:p>
          <a:p>
            <a:pPr algn="just"/>
            <a:r>
              <a:rPr lang="en-ZA" sz="1400" b="1" dirty="0">
                <a:solidFill>
                  <a:srgbClr val="FF0000"/>
                </a:solidFill>
              </a:rPr>
              <a:t>1 supplier per area </a:t>
            </a:r>
            <a:r>
              <a:rPr lang="en-ZA" sz="1400" dirty="0"/>
              <a:t>will be required to execute the scope of work.</a:t>
            </a:r>
          </a:p>
          <a:p>
            <a:pPr algn="just"/>
            <a:r>
              <a:rPr lang="en-ZA" sz="1400" dirty="0"/>
              <a:t>Should the highest ranked tenderer be common to more than one area, the highest scoring contractor will be afforded the opportunity to decide which area they wish to participate in. Once the highest ranked tenderer has selected the area they wish to participate, in then the second highest ranked tenderer will be selected to be appointed. </a:t>
            </a:r>
          </a:p>
          <a:p>
            <a:pPr marL="266700" marR="0" lvl="0" indent="-266700" algn="just" defTabSz="914400" rtl="0" eaLnBrk="1" fontAlgn="base" latinLnBrk="0" hangingPunct="1">
              <a:lnSpc>
                <a:spcPct val="90000"/>
              </a:lnSpc>
              <a:spcBef>
                <a:spcPct val="100000"/>
              </a:spcBef>
              <a:spcAft>
                <a:spcPct val="0"/>
              </a:spcAft>
              <a:buClr>
                <a:srgbClr val="8C7F6D"/>
              </a:buClr>
              <a:buSzTx/>
              <a:buFontTx/>
              <a:buChar char="•"/>
              <a:tabLst/>
              <a:defRPr/>
            </a:pPr>
            <a:r>
              <a:rPr kumimoji="0" lang="en-US" sz="1400" b="0" i="0" u="none" strike="noStrike" kern="0" cap="none" spc="0" normalizeH="0" baseline="0" noProof="0" dirty="0">
                <a:ln>
                  <a:noFill/>
                </a:ln>
                <a:solidFill>
                  <a:srgbClr val="003896"/>
                </a:solidFill>
                <a:effectLst/>
                <a:uLnTx/>
                <a:uFillTx/>
                <a:ea typeface="+mn-ea"/>
                <a:cs typeface="Arial"/>
              </a:rPr>
              <a:t>A  successful contractor can only participate in </a:t>
            </a:r>
            <a:r>
              <a:rPr kumimoji="0" lang="en-US" sz="1400" b="0" i="0" u="none" strike="noStrike" kern="0" cap="none" spc="0" normalizeH="0" baseline="0" noProof="0" dirty="0">
                <a:ln>
                  <a:noFill/>
                </a:ln>
                <a:solidFill>
                  <a:srgbClr val="FF0000"/>
                </a:solidFill>
                <a:effectLst/>
                <a:uLnTx/>
                <a:uFillTx/>
                <a:ea typeface="+mn-ea"/>
                <a:cs typeface="Arial"/>
              </a:rPr>
              <a:t>one area</a:t>
            </a:r>
            <a:r>
              <a:rPr kumimoji="0" lang="en-US" sz="1400" b="0" i="0" u="none" strike="noStrike" kern="0" cap="none" spc="0" normalizeH="0" baseline="0" noProof="0" dirty="0">
                <a:ln>
                  <a:noFill/>
                </a:ln>
                <a:solidFill>
                  <a:srgbClr val="003896"/>
                </a:solidFill>
                <a:effectLst/>
                <a:uLnTx/>
                <a:uFillTx/>
                <a:ea typeface="+mn-ea"/>
                <a:cs typeface="Arial"/>
              </a:rPr>
              <a:t>, no contractor will be awarded more than one area.</a:t>
            </a:r>
          </a:p>
          <a:p>
            <a:pPr marL="0" indent="0">
              <a:buNone/>
            </a:pPr>
            <a:endParaRPr lang="en-ZA"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4</a:t>
            </a:fld>
            <a:endParaRPr lang="en-ZA" dirty="0"/>
          </a:p>
        </p:txBody>
      </p:sp>
    </p:spTree>
    <p:extLst>
      <p:ext uri="{BB962C8B-B14F-4D97-AF65-F5344CB8AC3E}">
        <p14:creationId xmlns:p14="http://schemas.microsoft.com/office/powerpoint/2010/main" val="142274307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Mandatory Evidence: Experience</a:t>
            </a:r>
            <a:endParaRPr lang="en-ZA" sz="1600"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5</a:t>
            </a:fld>
            <a:endParaRPr lang="en-ZA" dirty="0"/>
          </a:p>
        </p:txBody>
      </p:sp>
      <p:graphicFrame>
        <p:nvGraphicFramePr>
          <p:cNvPr id="7" name="Table 6"/>
          <p:cNvGraphicFramePr>
            <a:graphicFrameLocks noGrp="1"/>
          </p:cNvGraphicFramePr>
          <p:nvPr>
            <p:extLst>
              <p:ext uri="{D42A27DB-BD31-4B8C-83A1-F6EECF244321}">
                <p14:modId xmlns:p14="http://schemas.microsoft.com/office/powerpoint/2010/main" val="2441325370"/>
              </p:ext>
            </p:extLst>
          </p:nvPr>
        </p:nvGraphicFramePr>
        <p:xfrm>
          <a:off x="107504" y="1052736"/>
          <a:ext cx="8856983" cy="5184575"/>
        </p:xfrm>
        <a:graphic>
          <a:graphicData uri="http://schemas.openxmlformats.org/drawingml/2006/table">
            <a:tbl>
              <a:tblPr>
                <a:tableStyleId>{5C22544A-7EE6-4342-B048-85BDC9FD1C3A}</a:tableStyleId>
              </a:tblPr>
              <a:tblGrid>
                <a:gridCol w="1794869">
                  <a:extLst>
                    <a:ext uri="{9D8B030D-6E8A-4147-A177-3AD203B41FA5}">
                      <a16:colId xmlns:a16="http://schemas.microsoft.com/office/drawing/2014/main" val="20000"/>
                    </a:ext>
                  </a:extLst>
                </a:gridCol>
                <a:gridCol w="2267746">
                  <a:extLst>
                    <a:ext uri="{9D8B030D-6E8A-4147-A177-3AD203B41FA5}">
                      <a16:colId xmlns:a16="http://schemas.microsoft.com/office/drawing/2014/main" val="20001"/>
                    </a:ext>
                  </a:extLst>
                </a:gridCol>
                <a:gridCol w="4131648">
                  <a:extLst>
                    <a:ext uri="{9D8B030D-6E8A-4147-A177-3AD203B41FA5}">
                      <a16:colId xmlns:a16="http://schemas.microsoft.com/office/drawing/2014/main" val="20002"/>
                    </a:ext>
                  </a:extLst>
                </a:gridCol>
                <a:gridCol w="662720">
                  <a:extLst>
                    <a:ext uri="{9D8B030D-6E8A-4147-A177-3AD203B41FA5}">
                      <a16:colId xmlns:a16="http://schemas.microsoft.com/office/drawing/2014/main" val="20003"/>
                    </a:ext>
                  </a:extLst>
                </a:gridCol>
              </a:tblGrid>
              <a:tr h="341090">
                <a:tc gridSpan="4">
                  <a:txBody>
                    <a:bodyPr/>
                    <a:lstStyle/>
                    <a:p>
                      <a:pPr algn="ctr" fontAlgn="ctr"/>
                      <a:r>
                        <a:rPr lang="en-ZA" sz="1400" b="1" u="none" strike="noStrike" dirty="0">
                          <a:solidFill>
                            <a:schemeClr val="bg1"/>
                          </a:solidFill>
                          <a:effectLst/>
                        </a:rPr>
                        <a:t>Mandatory Experience</a:t>
                      </a:r>
                      <a:endParaRPr lang="en-ZA" sz="1400" b="1" i="0" u="none" strike="noStrike" dirty="0">
                        <a:solidFill>
                          <a:schemeClr val="bg1"/>
                        </a:solidFill>
                        <a:effectLst/>
                        <a:latin typeface="Calibri"/>
                      </a:endParaRPr>
                    </a:p>
                  </a:txBody>
                  <a:tcPr marL="8977" marR="8977" marT="8977" marB="0" anchor="c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0"/>
                  </a:ext>
                </a:extLst>
              </a:tr>
              <a:tr h="341090">
                <a:tc>
                  <a:txBody>
                    <a:bodyPr/>
                    <a:lstStyle/>
                    <a:p>
                      <a:pPr algn="ctr" fontAlgn="ctr"/>
                      <a:r>
                        <a:rPr lang="en-ZA" sz="1400" b="1" u="none" strike="noStrike" dirty="0">
                          <a:solidFill>
                            <a:schemeClr val="bg1"/>
                          </a:solidFill>
                          <a:effectLst/>
                        </a:rPr>
                        <a:t>Section</a:t>
                      </a:r>
                      <a:endParaRPr lang="en-ZA" sz="1400" b="1" i="0" u="none" strike="noStrike" dirty="0">
                        <a:solidFill>
                          <a:schemeClr val="bg1"/>
                        </a:solidFill>
                        <a:effectLst/>
                        <a:latin typeface="Calibri"/>
                      </a:endParaRPr>
                    </a:p>
                  </a:txBody>
                  <a:tcPr marL="8977" marR="8977" marT="8977" marB="0" anchor="ctr">
                    <a:solidFill>
                      <a:schemeClr val="accent1"/>
                    </a:solidFill>
                  </a:tcPr>
                </a:tc>
                <a:tc>
                  <a:txBody>
                    <a:bodyPr/>
                    <a:lstStyle/>
                    <a:p>
                      <a:pPr algn="ctr" fontAlgn="ctr"/>
                      <a:r>
                        <a:rPr lang="en-ZA" sz="1400" b="1" u="none" strike="noStrike" dirty="0">
                          <a:effectLst/>
                        </a:rPr>
                        <a:t>Criteria</a:t>
                      </a:r>
                      <a:endParaRPr lang="en-ZA" sz="1400" b="1" i="0" u="none" strike="noStrike" dirty="0">
                        <a:solidFill>
                          <a:srgbClr val="000000"/>
                        </a:solidFill>
                        <a:effectLst/>
                        <a:latin typeface="Calibri"/>
                      </a:endParaRPr>
                    </a:p>
                  </a:txBody>
                  <a:tcPr marL="8977" marR="8977" marT="8977" marB="0" anchor="ctr"/>
                </a:tc>
                <a:tc>
                  <a:txBody>
                    <a:bodyPr/>
                    <a:lstStyle/>
                    <a:p>
                      <a:pPr algn="ctr" fontAlgn="ctr"/>
                      <a:r>
                        <a:rPr lang="en-ZA" sz="1400" b="1" u="none" strike="noStrike" dirty="0">
                          <a:effectLst/>
                        </a:rPr>
                        <a:t>Evidence</a:t>
                      </a:r>
                      <a:endParaRPr lang="en-ZA" sz="1400" b="1" i="0" u="none" strike="noStrike" dirty="0">
                        <a:solidFill>
                          <a:srgbClr val="000000"/>
                        </a:solidFill>
                        <a:effectLst/>
                        <a:latin typeface="Calibri"/>
                      </a:endParaRPr>
                    </a:p>
                  </a:txBody>
                  <a:tcPr marL="8977" marR="8977" marT="8977" marB="0" anchor="ctr"/>
                </a:tc>
                <a:tc>
                  <a:txBody>
                    <a:bodyPr/>
                    <a:lstStyle/>
                    <a:p>
                      <a:pPr algn="ctr" fontAlgn="ctr"/>
                      <a:r>
                        <a:rPr lang="en-ZA" sz="1400" b="1" u="none" strike="noStrike" dirty="0">
                          <a:effectLst/>
                        </a:rPr>
                        <a:t>Max</a:t>
                      </a:r>
                      <a:endParaRPr lang="en-ZA" sz="1400" b="1" i="0" u="none" strike="noStrike" dirty="0">
                        <a:solidFill>
                          <a:srgbClr val="000000"/>
                        </a:solidFill>
                        <a:effectLst/>
                        <a:latin typeface="Calibri"/>
                      </a:endParaRPr>
                    </a:p>
                  </a:txBody>
                  <a:tcPr marL="8977" marR="8977" marT="8977" marB="0" anchor="ctr"/>
                </a:tc>
                <a:extLst>
                  <a:ext uri="{0D108BD9-81ED-4DB2-BD59-A6C34878D82A}">
                    <a16:rowId xmlns:a16="http://schemas.microsoft.com/office/drawing/2014/main" val="10001"/>
                  </a:ext>
                </a:extLst>
              </a:tr>
              <a:tr h="4502395">
                <a:tc>
                  <a:txBody>
                    <a:bodyPr/>
                    <a:lstStyle/>
                    <a:p>
                      <a:pPr algn="ctr" fontAlgn="ctr"/>
                      <a:r>
                        <a:rPr lang="en-ZA" sz="1400" b="1" u="none" strike="noStrike" dirty="0">
                          <a:solidFill>
                            <a:schemeClr val="bg1"/>
                          </a:solidFill>
                          <a:effectLst/>
                        </a:rPr>
                        <a:t>Meter Reading Experience</a:t>
                      </a:r>
                      <a:endParaRPr lang="en-ZA" sz="1400" b="1" i="0" u="none" strike="noStrike" dirty="0">
                        <a:solidFill>
                          <a:schemeClr val="bg1"/>
                        </a:solidFill>
                        <a:effectLst/>
                        <a:latin typeface="Calibri"/>
                      </a:endParaRPr>
                    </a:p>
                  </a:txBody>
                  <a:tcPr marL="8977" marR="8977" marT="8977" marB="0" anchor="ctr">
                    <a:solidFill>
                      <a:schemeClr val="accent1"/>
                    </a:solidFill>
                  </a:tcPr>
                </a:tc>
                <a:tc>
                  <a:txBody>
                    <a:bodyPr/>
                    <a:lstStyle/>
                    <a:p>
                      <a:pPr algn="ctr" fontAlgn="ctr"/>
                      <a:r>
                        <a:rPr lang="en-US" sz="1400" u="none" strike="noStrike" dirty="0">
                          <a:effectLst/>
                        </a:rPr>
                        <a:t>Demonstrate meter reading experience in terms of years.</a:t>
                      </a:r>
                    </a:p>
                    <a:p>
                      <a:pPr algn="ctr" fontAlgn="ctr"/>
                      <a:br>
                        <a:rPr lang="en-US" sz="1400" u="none" strike="noStrike" dirty="0">
                          <a:effectLst/>
                        </a:rPr>
                      </a:br>
                      <a:r>
                        <a:rPr lang="en-US" sz="1400" u="none" strike="noStrike" dirty="0">
                          <a:effectLst/>
                        </a:rPr>
                        <a:t>0 years (deduct 30)</a:t>
                      </a:r>
                    </a:p>
                    <a:p>
                      <a:pPr algn="ctr" fontAlgn="ctr"/>
                      <a:br>
                        <a:rPr lang="en-US" sz="1400" u="none" strike="noStrike" dirty="0">
                          <a:effectLst/>
                        </a:rPr>
                      </a:br>
                      <a:r>
                        <a:rPr lang="en-US" sz="1400" u="none" strike="noStrike" dirty="0">
                          <a:effectLst/>
                        </a:rPr>
                        <a:t>&lt;2 years (deduct 22.5)</a:t>
                      </a:r>
                    </a:p>
                    <a:p>
                      <a:pPr algn="ctr" fontAlgn="ctr"/>
                      <a:br>
                        <a:rPr lang="en-US" sz="1400" u="none" strike="noStrike" dirty="0">
                          <a:effectLst/>
                        </a:rPr>
                      </a:br>
                      <a:r>
                        <a:rPr lang="en-US" sz="1400" u="none" strike="noStrike" dirty="0">
                          <a:effectLst/>
                        </a:rPr>
                        <a:t>2 to 3 years (deduct 15)</a:t>
                      </a:r>
                    </a:p>
                    <a:p>
                      <a:pPr algn="ctr" fontAlgn="ctr"/>
                      <a:br>
                        <a:rPr lang="en-US" sz="1400" u="none" strike="noStrike" dirty="0">
                          <a:effectLst/>
                        </a:rPr>
                      </a:br>
                      <a:r>
                        <a:rPr lang="en-US" sz="1400" u="none" strike="noStrike" dirty="0">
                          <a:effectLst/>
                        </a:rPr>
                        <a:t>Greater than 3 years to 5 years (deduct 7.5)</a:t>
                      </a:r>
                    </a:p>
                    <a:p>
                      <a:pPr algn="ctr" fontAlgn="ctr"/>
                      <a:br>
                        <a:rPr lang="en-US" sz="1400" u="none" strike="noStrike" dirty="0">
                          <a:effectLst/>
                        </a:rPr>
                      </a:br>
                      <a:r>
                        <a:rPr lang="en-US" sz="1400" u="none" strike="noStrike" dirty="0">
                          <a:effectLst/>
                        </a:rPr>
                        <a:t>&gt;5 years (deduct 0)</a:t>
                      </a:r>
                      <a:endParaRPr lang="en-US" sz="1400" b="0" i="0" u="none" strike="noStrike" dirty="0">
                        <a:solidFill>
                          <a:srgbClr val="000000"/>
                        </a:solidFill>
                        <a:effectLst/>
                        <a:latin typeface="Calibri"/>
                      </a:endParaRPr>
                    </a:p>
                  </a:txBody>
                  <a:tcPr marL="8977" marR="8977" marT="8977" marB="0" anchor="ctr"/>
                </a:tc>
                <a:tc>
                  <a:txBody>
                    <a:bodyPr/>
                    <a:lstStyle/>
                    <a:p>
                      <a:pPr algn="l" fontAlgn="ctr"/>
                      <a:r>
                        <a:rPr lang="en-US" sz="1400" u="none" strike="noStrike" dirty="0">
                          <a:effectLst/>
                        </a:rPr>
                        <a:t>Demonstrate the number of years of experience by providing proof of meter reading contract information showing the period of the contract (start and end date) and the scope of work of the contract, issued to the Tendering Company. </a:t>
                      </a:r>
                    </a:p>
                    <a:p>
                      <a:pPr algn="l" fontAlgn="ctr"/>
                      <a:br>
                        <a:rPr lang="en-US" sz="1400" u="none" strike="noStrike" dirty="0">
                          <a:effectLst/>
                        </a:rPr>
                      </a:br>
                      <a:r>
                        <a:rPr lang="en-US" sz="1400" u="none" strike="noStrike" dirty="0">
                          <a:effectLst/>
                        </a:rPr>
                        <a:t>If the Tendering Company has no experience, it can be based on the meter reading authorization of an employee/s.</a:t>
                      </a:r>
                    </a:p>
                    <a:p>
                      <a:pPr algn="l" fontAlgn="ctr"/>
                      <a:br>
                        <a:rPr lang="en-US" sz="1400" u="none" strike="noStrike" dirty="0">
                          <a:effectLst/>
                        </a:rPr>
                      </a:br>
                      <a:r>
                        <a:rPr lang="en-US" sz="1400" b="1" u="none" strike="noStrike" dirty="0">
                          <a:effectLst/>
                        </a:rPr>
                        <a:t>If the evidence is concurrent, it will not be considered as cumulative. </a:t>
                      </a:r>
                    </a:p>
                    <a:p>
                      <a:pPr algn="l" fontAlgn="ctr"/>
                      <a:endParaRPr lang="en-US" sz="1400" u="none" strike="noStrike" dirty="0">
                        <a:effectLst/>
                      </a:endParaRPr>
                    </a:p>
                    <a:p>
                      <a:pPr algn="l" fontAlgn="ctr"/>
                      <a:r>
                        <a:rPr lang="en-US" sz="1400" u="none" strike="noStrike" dirty="0">
                          <a:effectLst/>
                        </a:rPr>
                        <a:t>Marks will be deducted if less than 5 cumulative years experience is demonstrated by the evidence. </a:t>
                      </a:r>
                      <a:r>
                        <a:rPr lang="en-US" sz="1400" b="1" u="none" strike="noStrike" dirty="0">
                          <a:effectLst/>
                        </a:rPr>
                        <a:t>All copies must be certified and no older than 3 months</a:t>
                      </a:r>
                      <a:endParaRPr lang="en-US" sz="1400" b="1" i="0" u="none" strike="noStrike" dirty="0">
                        <a:solidFill>
                          <a:srgbClr val="000000"/>
                        </a:solidFill>
                        <a:effectLst/>
                        <a:latin typeface="Calibri"/>
                      </a:endParaRPr>
                    </a:p>
                  </a:txBody>
                  <a:tcPr marL="8977" marR="8977" marT="8977" marB="0" anchor="ctr"/>
                </a:tc>
                <a:tc>
                  <a:txBody>
                    <a:bodyPr/>
                    <a:lstStyle/>
                    <a:p>
                      <a:pPr algn="ctr" fontAlgn="ctr"/>
                      <a:r>
                        <a:rPr lang="en-ZA" sz="1400" u="none" strike="noStrike" dirty="0">
                          <a:effectLst/>
                        </a:rPr>
                        <a:t>30</a:t>
                      </a:r>
                      <a:endParaRPr lang="en-ZA" sz="1400" b="0" i="0" u="none" strike="noStrike" dirty="0">
                        <a:solidFill>
                          <a:srgbClr val="000000"/>
                        </a:solidFill>
                        <a:effectLst/>
                        <a:latin typeface="Calibri"/>
                      </a:endParaRPr>
                    </a:p>
                  </a:txBody>
                  <a:tcPr marL="8977" marR="8977" marT="8977"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94160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Mandatory Evidence: Skills</a:t>
            </a:r>
            <a:endParaRPr lang="en-ZA" sz="1600"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6</a:t>
            </a:fld>
            <a:endParaRPr lang="en-ZA" dirty="0"/>
          </a:p>
        </p:txBody>
      </p:sp>
      <p:graphicFrame>
        <p:nvGraphicFramePr>
          <p:cNvPr id="7" name="Table 6"/>
          <p:cNvGraphicFramePr>
            <a:graphicFrameLocks noGrp="1"/>
          </p:cNvGraphicFramePr>
          <p:nvPr>
            <p:extLst>
              <p:ext uri="{D42A27DB-BD31-4B8C-83A1-F6EECF244321}">
                <p14:modId xmlns:p14="http://schemas.microsoft.com/office/powerpoint/2010/main" val="3441945554"/>
              </p:ext>
            </p:extLst>
          </p:nvPr>
        </p:nvGraphicFramePr>
        <p:xfrm>
          <a:off x="251519" y="1052735"/>
          <a:ext cx="8496945" cy="5458941"/>
        </p:xfrm>
        <a:graphic>
          <a:graphicData uri="http://schemas.openxmlformats.org/drawingml/2006/table">
            <a:tbl>
              <a:tblPr>
                <a:tableStyleId>{5C22544A-7EE6-4342-B048-85BDC9FD1C3A}</a:tableStyleId>
              </a:tblPr>
              <a:tblGrid>
                <a:gridCol w="864097">
                  <a:extLst>
                    <a:ext uri="{9D8B030D-6E8A-4147-A177-3AD203B41FA5}">
                      <a16:colId xmlns:a16="http://schemas.microsoft.com/office/drawing/2014/main" val="20000"/>
                    </a:ext>
                  </a:extLst>
                </a:gridCol>
                <a:gridCol w="1332758">
                  <a:extLst>
                    <a:ext uri="{9D8B030D-6E8A-4147-A177-3AD203B41FA5}">
                      <a16:colId xmlns:a16="http://schemas.microsoft.com/office/drawing/2014/main" val="20001"/>
                    </a:ext>
                  </a:extLst>
                </a:gridCol>
                <a:gridCol w="5003946">
                  <a:extLst>
                    <a:ext uri="{9D8B030D-6E8A-4147-A177-3AD203B41FA5}">
                      <a16:colId xmlns:a16="http://schemas.microsoft.com/office/drawing/2014/main" val="20002"/>
                    </a:ext>
                  </a:extLst>
                </a:gridCol>
                <a:gridCol w="781104">
                  <a:extLst>
                    <a:ext uri="{9D8B030D-6E8A-4147-A177-3AD203B41FA5}">
                      <a16:colId xmlns:a16="http://schemas.microsoft.com/office/drawing/2014/main" val="20003"/>
                    </a:ext>
                  </a:extLst>
                </a:gridCol>
                <a:gridCol w="515040">
                  <a:extLst>
                    <a:ext uri="{9D8B030D-6E8A-4147-A177-3AD203B41FA5}">
                      <a16:colId xmlns:a16="http://schemas.microsoft.com/office/drawing/2014/main" val="20004"/>
                    </a:ext>
                  </a:extLst>
                </a:gridCol>
              </a:tblGrid>
              <a:tr h="125082">
                <a:tc gridSpan="5">
                  <a:txBody>
                    <a:bodyPr/>
                    <a:lstStyle/>
                    <a:p>
                      <a:pPr algn="ctr" fontAlgn="ctr"/>
                      <a:r>
                        <a:rPr lang="en-ZA" sz="1200" b="1" u="none" strike="noStrike" dirty="0">
                          <a:solidFill>
                            <a:schemeClr val="bg1"/>
                          </a:solidFill>
                          <a:effectLst/>
                        </a:rPr>
                        <a:t>Mandatory Skills</a:t>
                      </a:r>
                      <a:endParaRPr lang="en-ZA" sz="1200" b="1" i="0" u="none" strike="noStrike" dirty="0">
                        <a:solidFill>
                          <a:schemeClr val="bg1"/>
                        </a:solidFill>
                        <a:effectLst/>
                        <a:latin typeface="Calibri"/>
                      </a:endParaRPr>
                    </a:p>
                  </a:txBody>
                  <a:tcPr marL="5886" marR="5886" marT="5886" marB="0" anchor="c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0"/>
                  </a:ext>
                </a:extLst>
              </a:tr>
              <a:tr h="125082">
                <a:tc gridSpan="5">
                  <a:txBody>
                    <a:bodyPr/>
                    <a:lstStyle/>
                    <a:p>
                      <a:pPr algn="ctr" fontAlgn="ctr"/>
                      <a:r>
                        <a:rPr lang="en-US" sz="1200" b="1" u="none" strike="noStrike" dirty="0">
                          <a:solidFill>
                            <a:schemeClr val="bg1"/>
                          </a:solidFill>
                          <a:effectLst/>
                        </a:rPr>
                        <a:t>To score max points:  4 different certificates/ </a:t>
                      </a:r>
                      <a:r>
                        <a:rPr lang="en-US" sz="1200" b="1" u="none" strike="noStrike" dirty="0" err="1">
                          <a:solidFill>
                            <a:schemeClr val="bg1"/>
                          </a:solidFill>
                          <a:effectLst/>
                        </a:rPr>
                        <a:t>authorisations</a:t>
                      </a:r>
                      <a:r>
                        <a:rPr lang="en-US" sz="1200" b="1" u="none" strike="noStrike" dirty="0">
                          <a:solidFill>
                            <a:schemeClr val="bg1"/>
                          </a:solidFill>
                          <a:effectLst/>
                        </a:rPr>
                        <a:t>  will be required for each of the criteria in the section below</a:t>
                      </a:r>
                      <a:endParaRPr lang="en-US" sz="1200" b="1" i="1" u="none" strike="noStrike" dirty="0">
                        <a:solidFill>
                          <a:schemeClr val="bg1"/>
                        </a:solidFill>
                        <a:effectLst/>
                        <a:latin typeface="Calibri"/>
                      </a:endParaRPr>
                    </a:p>
                  </a:txBody>
                  <a:tcPr marL="5886" marR="5886" marT="5886" marB="0" anchor="c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1"/>
                  </a:ext>
                </a:extLst>
              </a:tr>
              <a:tr h="459695">
                <a:tc>
                  <a:txBody>
                    <a:bodyPr/>
                    <a:lstStyle/>
                    <a:p>
                      <a:pPr algn="ctr" fontAlgn="ctr"/>
                      <a:r>
                        <a:rPr lang="en-ZA" sz="1200" b="1" u="none" strike="noStrike">
                          <a:solidFill>
                            <a:schemeClr val="bg1"/>
                          </a:solidFill>
                          <a:effectLst/>
                        </a:rPr>
                        <a:t>Section</a:t>
                      </a:r>
                      <a:endParaRPr lang="en-ZA" sz="1200" b="1" i="0" u="none" strike="noStrike">
                        <a:solidFill>
                          <a:schemeClr val="bg1"/>
                        </a:solidFill>
                        <a:effectLst/>
                        <a:latin typeface="Calibri"/>
                      </a:endParaRPr>
                    </a:p>
                  </a:txBody>
                  <a:tcPr marL="5886" marR="5886" marT="5886" marB="0" anchor="ctr">
                    <a:solidFill>
                      <a:schemeClr val="accent1"/>
                    </a:solidFill>
                  </a:tcPr>
                </a:tc>
                <a:tc>
                  <a:txBody>
                    <a:bodyPr/>
                    <a:lstStyle/>
                    <a:p>
                      <a:pPr algn="ctr" fontAlgn="ctr"/>
                      <a:r>
                        <a:rPr lang="en-ZA" sz="1200" b="1" u="none" strike="noStrike">
                          <a:effectLst/>
                        </a:rPr>
                        <a:t>Criteria</a:t>
                      </a:r>
                      <a:endParaRPr lang="en-ZA" sz="1200" b="1" i="0" u="none" strike="noStrike">
                        <a:solidFill>
                          <a:srgbClr val="000000"/>
                        </a:solidFill>
                        <a:effectLst/>
                        <a:latin typeface="Calibri"/>
                      </a:endParaRPr>
                    </a:p>
                  </a:txBody>
                  <a:tcPr marL="5886" marR="5886" marT="5886" marB="0" anchor="ctr"/>
                </a:tc>
                <a:tc>
                  <a:txBody>
                    <a:bodyPr/>
                    <a:lstStyle/>
                    <a:p>
                      <a:pPr algn="ctr" fontAlgn="ctr"/>
                      <a:r>
                        <a:rPr lang="en-ZA" sz="1200" b="1" u="none" strike="noStrike" dirty="0">
                          <a:effectLst/>
                        </a:rPr>
                        <a:t>Evidence</a:t>
                      </a:r>
                      <a:endParaRPr lang="en-ZA" sz="1200" b="1" i="0" u="none" strike="noStrike" dirty="0">
                        <a:solidFill>
                          <a:srgbClr val="000000"/>
                        </a:solidFill>
                        <a:effectLst/>
                        <a:latin typeface="Calibri"/>
                      </a:endParaRPr>
                    </a:p>
                  </a:txBody>
                  <a:tcPr marL="5886" marR="5886" marT="5886" marB="0" anchor="ctr"/>
                </a:tc>
                <a:tc>
                  <a:txBody>
                    <a:bodyPr/>
                    <a:lstStyle/>
                    <a:p>
                      <a:pPr algn="ctr" fontAlgn="ctr"/>
                      <a:r>
                        <a:rPr lang="en-ZA" sz="1200" b="1" u="none" strike="noStrike">
                          <a:effectLst/>
                        </a:rPr>
                        <a:t>Points per certificate</a:t>
                      </a:r>
                      <a:endParaRPr lang="en-ZA" sz="1200" b="1" i="0" u="none" strike="noStrike">
                        <a:solidFill>
                          <a:srgbClr val="000000"/>
                        </a:solidFill>
                        <a:effectLst/>
                        <a:latin typeface="Calibri"/>
                      </a:endParaRPr>
                    </a:p>
                  </a:txBody>
                  <a:tcPr marL="5886" marR="5886" marT="5886" marB="0" anchor="ctr"/>
                </a:tc>
                <a:tc>
                  <a:txBody>
                    <a:bodyPr/>
                    <a:lstStyle/>
                    <a:p>
                      <a:pPr algn="ctr" fontAlgn="ctr"/>
                      <a:r>
                        <a:rPr lang="en-ZA" sz="1200" b="1" u="none" strike="noStrike" dirty="0">
                          <a:effectLst/>
                        </a:rPr>
                        <a:t>Max</a:t>
                      </a:r>
                      <a:endParaRPr lang="en-ZA" sz="1200" b="1" i="0" u="none" strike="noStrike" dirty="0">
                        <a:solidFill>
                          <a:srgbClr val="000000"/>
                        </a:solidFill>
                        <a:effectLst/>
                        <a:latin typeface="Calibri"/>
                      </a:endParaRPr>
                    </a:p>
                  </a:txBody>
                  <a:tcPr marL="5886" marR="5886" marT="5886" marB="0" anchor="ctr"/>
                </a:tc>
                <a:extLst>
                  <a:ext uri="{0D108BD9-81ED-4DB2-BD59-A6C34878D82A}">
                    <a16:rowId xmlns:a16="http://schemas.microsoft.com/office/drawing/2014/main" val="10002"/>
                  </a:ext>
                </a:extLst>
              </a:tr>
              <a:tr h="669185">
                <a:tc rowSpan="6">
                  <a:txBody>
                    <a:bodyPr/>
                    <a:lstStyle/>
                    <a:p>
                      <a:pPr algn="ctr" fontAlgn="ctr"/>
                      <a:r>
                        <a:rPr lang="en-ZA" sz="1200" b="1" u="none" strike="noStrike" dirty="0">
                          <a:solidFill>
                            <a:schemeClr val="bg1"/>
                          </a:solidFill>
                          <a:effectLst/>
                        </a:rPr>
                        <a:t>Mandatory Training and Skills </a:t>
                      </a:r>
                      <a:endParaRPr lang="en-ZA" sz="1200" b="1" i="0" u="none" strike="noStrike" dirty="0">
                        <a:solidFill>
                          <a:schemeClr val="bg1"/>
                        </a:solidFill>
                        <a:effectLst/>
                        <a:latin typeface="Calibri"/>
                      </a:endParaRPr>
                    </a:p>
                  </a:txBody>
                  <a:tcPr marL="5886" marR="5886" marT="5886" marB="0" anchor="ctr">
                    <a:solidFill>
                      <a:schemeClr val="accent1"/>
                    </a:solidFill>
                  </a:tcPr>
                </a:tc>
                <a:tc>
                  <a:txBody>
                    <a:bodyPr/>
                    <a:lstStyle/>
                    <a:p>
                      <a:pPr algn="ctr" fontAlgn="ctr"/>
                      <a:r>
                        <a:rPr lang="en-ZA" sz="1200" u="none" strike="noStrike" dirty="0">
                          <a:effectLst/>
                        </a:rPr>
                        <a:t>Meter Reading Course</a:t>
                      </a:r>
                      <a:endParaRPr lang="en-ZA" sz="1200" b="0" i="0" u="none" strike="noStrike" dirty="0">
                        <a:solidFill>
                          <a:srgbClr val="000000"/>
                        </a:solidFill>
                        <a:effectLst/>
                        <a:latin typeface="Calibri"/>
                      </a:endParaRPr>
                    </a:p>
                  </a:txBody>
                  <a:tcPr marL="5886" marR="5886" marT="5886" marB="0" anchor="ctr"/>
                </a:tc>
                <a:tc>
                  <a:txBody>
                    <a:bodyPr/>
                    <a:lstStyle/>
                    <a:p>
                      <a:pPr algn="l" fontAlgn="ctr"/>
                      <a:r>
                        <a:rPr lang="en-US" sz="1200" u="none" strike="noStrike" dirty="0">
                          <a:effectLst/>
                        </a:rPr>
                        <a:t>Copy of the Meter Reading Course Certificate (Eskom EAL or accredited external training provider). </a:t>
                      </a:r>
                      <a:endParaRPr lang="en-US" sz="1200" b="0" i="0" u="none" strike="noStrike" dirty="0">
                        <a:solidFill>
                          <a:srgbClr val="000000"/>
                        </a:solidFill>
                        <a:effectLst/>
                        <a:latin typeface="Calibri"/>
                      </a:endParaRPr>
                    </a:p>
                  </a:txBody>
                  <a:tcPr marL="5886" marR="5886" marT="5886" marB="0" anchor="ctr"/>
                </a:tc>
                <a:tc>
                  <a:txBody>
                    <a:bodyPr/>
                    <a:lstStyle/>
                    <a:p>
                      <a:pPr algn="ctr" fontAlgn="ctr"/>
                      <a:r>
                        <a:rPr lang="en-ZA" sz="1200" u="none" strike="noStrike">
                          <a:effectLst/>
                        </a:rPr>
                        <a:t>2.5</a:t>
                      </a:r>
                      <a:endParaRPr lang="en-ZA"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a:effectLst/>
                        </a:rPr>
                        <a:t>10</a:t>
                      </a:r>
                      <a:endParaRPr lang="en-ZA" sz="1200" b="0" i="0" u="none" strike="noStrike">
                        <a:solidFill>
                          <a:srgbClr val="000000"/>
                        </a:solidFill>
                        <a:effectLst/>
                        <a:latin typeface="Calibri"/>
                      </a:endParaRPr>
                    </a:p>
                  </a:txBody>
                  <a:tcPr marL="5886" marR="5886" marT="5886" marB="0" anchor="ctr"/>
                </a:tc>
                <a:extLst>
                  <a:ext uri="{0D108BD9-81ED-4DB2-BD59-A6C34878D82A}">
                    <a16:rowId xmlns:a16="http://schemas.microsoft.com/office/drawing/2014/main" val="10003"/>
                  </a:ext>
                </a:extLst>
              </a:tr>
              <a:tr h="913135">
                <a:tc vMerge="1">
                  <a:txBody>
                    <a:bodyPr/>
                    <a:lstStyle/>
                    <a:p>
                      <a:endParaRPr lang="en-ZA"/>
                    </a:p>
                  </a:txBody>
                  <a:tcPr/>
                </a:tc>
                <a:tc>
                  <a:txBody>
                    <a:bodyPr/>
                    <a:lstStyle/>
                    <a:p>
                      <a:pPr algn="ctr" fontAlgn="ctr"/>
                      <a:r>
                        <a:rPr lang="en-ZA" sz="1200" u="none" strike="noStrike">
                          <a:effectLst/>
                        </a:rPr>
                        <a:t>ORLVS</a:t>
                      </a:r>
                      <a:endParaRPr lang="en-ZA" sz="1200" b="0" i="0" u="none" strike="noStrike">
                        <a:solidFill>
                          <a:srgbClr val="000000"/>
                        </a:solidFill>
                        <a:effectLst/>
                        <a:latin typeface="Calibri"/>
                      </a:endParaRPr>
                    </a:p>
                  </a:txBody>
                  <a:tcPr marL="5886" marR="5886" marT="5886" marB="0" anchor="ctr"/>
                </a:tc>
                <a:tc>
                  <a:txBody>
                    <a:bodyPr/>
                    <a:lstStyle/>
                    <a:p>
                      <a:pPr algn="l" fontAlgn="ctr"/>
                      <a:r>
                        <a:rPr lang="en-US" sz="1200" u="none" strike="noStrike" dirty="0">
                          <a:effectLst/>
                        </a:rPr>
                        <a:t>Copy of ORLVS Training Certificate. The Certificate must be valid within the last 9 months at the time of tender close.</a:t>
                      </a:r>
                      <a:br>
                        <a:rPr lang="en-US" sz="1200" u="none" strike="noStrike" dirty="0">
                          <a:effectLst/>
                        </a:rPr>
                      </a:br>
                      <a:br>
                        <a:rPr lang="en-US" sz="1200" u="none" strike="noStrike" dirty="0">
                          <a:effectLst/>
                        </a:rPr>
                      </a:br>
                      <a:r>
                        <a:rPr lang="en-US" sz="1200" u="none" strike="noStrike" dirty="0">
                          <a:effectLst/>
                        </a:rPr>
                        <a:t>The valid LV permit/</a:t>
                      </a:r>
                      <a:r>
                        <a:rPr lang="en-US" sz="1200" u="none" strike="noStrike" dirty="0" err="1">
                          <a:effectLst/>
                        </a:rPr>
                        <a:t>authosization</a:t>
                      </a:r>
                      <a:r>
                        <a:rPr lang="en-US" sz="1200" u="none" strike="noStrike" dirty="0">
                          <a:effectLst/>
                        </a:rPr>
                        <a:t> document will also be accepted as evidence of ORLVS training. Must be valid within the last 9 months at the time of tender close.</a:t>
                      </a:r>
                      <a:endParaRPr lang="en-US" sz="1200" b="0" i="0" u="none" strike="noStrike" dirty="0">
                        <a:solidFill>
                          <a:srgbClr val="000000"/>
                        </a:solidFill>
                        <a:effectLst/>
                        <a:latin typeface="Calibri"/>
                      </a:endParaRPr>
                    </a:p>
                  </a:txBody>
                  <a:tcPr marL="5886" marR="5886" marT="5886" marB="0" anchor="ctr"/>
                </a:tc>
                <a:tc>
                  <a:txBody>
                    <a:bodyPr/>
                    <a:lstStyle/>
                    <a:p>
                      <a:pPr algn="ctr" fontAlgn="ctr"/>
                      <a:r>
                        <a:rPr lang="en-ZA" sz="1200" u="none" strike="noStrike">
                          <a:effectLst/>
                        </a:rPr>
                        <a:t>3.5</a:t>
                      </a:r>
                      <a:endParaRPr lang="en-ZA"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a:effectLst/>
                        </a:rPr>
                        <a:t>14</a:t>
                      </a:r>
                      <a:endParaRPr lang="en-ZA" sz="1200" b="0" i="0" u="none" strike="noStrike">
                        <a:solidFill>
                          <a:srgbClr val="000000"/>
                        </a:solidFill>
                        <a:effectLst/>
                        <a:latin typeface="Calibri"/>
                      </a:endParaRPr>
                    </a:p>
                  </a:txBody>
                  <a:tcPr marL="5886" marR="5886" marT="5886" marB="0" anchor="ctr"/>
                </a:tc>
                <a:extLst>
                  <a:ext uri="{0D108BD9-81ED-4DB2-BD59-A6C34878D82A}">
                    <a16:rowId xmlns:a16="http://schemas.microsoft.com/office/drawing/2014/main" val="10004"/>
                  </a:ext>
                </a:extLst>
              </a:tr>
              <a:tr h="750488">
                <a:tc vMerge="1">
                  <a:txBody>
                    <a:bodyPr/>
                    <a:lstStyle/>
                    <a:p>
                      <a:endParaRPr lang="en-ZA"/>
                    </a:p>
                  </a:txBody>
                  <a:tcPr/>
                </a:tc>
                <a:tc>
                  <a:txBody>
                    <a:bodyPr/>
                    <a:lstStyle/>
                    <a:p>
                      <a:pPr algn="ctr" fontAlgn="ctr"/>
                      <a:r>
                        <a:rPr lang="en-ZA" sz="1200" u="none" strike="noStrike">
                          <a:effectLst/>
                        </a:rPr>
                        <a:t>Meter Reading Authorizations</a:t>
                      </a:r>
                      <a:endParaRPr lang="en-ZA" sz="1200" b="0" i="0" u="none" strike="noStrike">
                        <a:solidFill>
                          <a:srgbClr val="000000"/>
                        </a:solidFill>
                        <a:effectLst/>
                        <a:latin typeface="Calibri"/>
                      </a:endParaRPr>
                    </a:p>
                  </a:txBody>
                  <a:tcPr marL="5886" marR="5886" marT="5886" marB="0" anchor="ctr"/>
                </a:tc>
                <a:tc>
                  <a:txBody>
                    <a:bodyPr/>
                    <a:lstStyle/>
                    <a:p>
                      <a:pPr algn="l" fontAlgn="ctr"/>
                      <a:r>
                        <a:rPr lang="en-US" sz="1200" u="none" strike="noStrike">
                          <a:effectLst/>
                        </a:rPr>
                        <a:t>KZN OU Meter Reading Authorization, Other OU Meter Reading Authorization, Municipality Meter Reading Authorization</a:t>
                      </a:r>
                      <a:br>
                        <a:rPr lang="en-US" sz="1200" u="none" strike="noStrike">
                          <a:effectLst/>
                        </a:rPr>
                      </a:br>
                      <a:br>
                        <a:rPr lang="en-US" sz="1200" u="none" strike="noStrike">
                          <a:effectLst/>
                        </a:rPr>
                      </a:br>
                      <a:r>
                        <a:rPr lang="en-US" sz="1200" u="none" strike="noStrike">
                          <a:effectLst/>
                        </a:rPr>
                        <a:t>Authorizations are to be valid within the last 9 months at the time of tender close.</a:t>
                      </a:r>
                      <a:endParaRPr lang="en-US"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a:effectLst/>
                        </a:rPr>
                        <a:t>3.5</a:t>
                      </a:r>
                      <a:endParaRPr lang="en-ZA"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a:effectLst/>
                        </a:rPr>
                        <a:t>14</a:t>
                      </a:r>
                      <a:endParaRPr lang="en-ZA" sz="1200" b="0" i="0" u="none" strike="noStrike">
                        <a:solidFill>
                          <a:srgbClr val="000000"/>
                        </a:solidFill>
                        <a:effectLst/>
                        <a:latin typeface="Calibri"/>
                      </a:endParaRPr>
                    </a:p>
                  </a:txBody>
                  <a:tcPr marL="5886" marR="5886" marT="5886" marB="0" anchor="ctr"/>
                </a:tc>
                <a:extLst>
                  <a:ext uri="{0D108BD9-81ED-4DB2-BD59-A6C34878D82A}">
                    <a16:rowId xmlns:a16="http://schemas.microsoft.com/office/drawing/2014/main" val="10005"/>
                  </a:ext>
                </a:extLst>
              </a:tr>
              <a:tr h="592792">
                <a:tc vMerge="1">
                  <a:txBody>
                    <a:bodyPr/>
                    <a:lstStyle/>
                    <a:p>
                      <a:endParaRPr lang="en-ZA"/>
                    </a:p>
                  </a:txBody>
                  <a:tcPr/>
                </a:tc>
                <a:tc>
                  <a:txBody>
                    <a:bodyPr/>
                    <a:lstStyle/>
                    <a:p>
                      <a:pPr algn="ctr" fontAlgn="ctr"/>
                      <a:r>
                        <a:rPr lang="en-ZA" sz="1200" u="none" strike="noStrike">
                          <a:effectLst/>
                        </a:rPr>
                        <a:t>Fire Fighting</a:t>
                      </a:r>
                      <a:endParaRPr lang="en-ZA" sz="1200" b="0" i="0" u="none" strike="noStrike">
                        <a:solidFill>
                          <a:srgbClr val="000000"/>
                        </a:solidFill>
                        <a:effectLst/>
                        <a:latin typeface="Calibri"/>
                      </a:endParaRPr>
                    </a:p>
                  </a:txBody>
                  <a:tcPr marL="5886" marR="5886" marT="5886" marB="0" anchor="ctr"/>
                </a:tc>
                <a:tc>
                  <a:txBody>
                    <a:bodyPr/>
                    <a:lstStyle/>
                    <a:p>
                      <a:pPr algn="l" fontAlgn="ctr"/>
                      <a:r>
                        <a:rPr lang="en-US" sz="1200" u="none" strike="noStrike" dirty="0">
                          <a:effectLst/>
                        </a:rPr>
                        <a:t>Fire Fighting Training Certificate - Basic</a:t>
                      </a:r>
                      <a:endParaRPr lang="en-US" sz="1200" b="0" i="0" u="none" strike="noStrike" dirty="0">
                        <a:solidFill>
                          <a:srgbClr val="000000"/>
                        </a:solidFill>
                        <a:effectLst/>
                        <a:latin typeface="Calibri"/>
                      </a:endParaRPr>
                    </a:p>
                  </a:txBody>
                  <a:tcPr marL="5886" marR="5886" marT="5886" marB="0" anchor="ctr"/>
                </a:tc>
                <a:tc>
                  <a:txBody>
                    <a:bodyPr/>
                    <a:lstStyle/>
                    <a:p>
                      <a:pPr algn="ctr" fontAlgn="ctr"/>
                      <a:r>
                        <a:rPr lang="en-ZA" sz="1200" u="none" strike="noStrike">
                          <a:effectLst/>
                        </a:rPr>
                        <a:t>1.125</a:t>
                      </a:r>
                      <a:endParaRPr lang="en-ZA"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a:effectLst/>
                        </a:rPr>
                        <a:t>4.5</a:t>
                      </a:r>
                      <a:endParaRPr lang="en-ZA" sz="1200" b="0" i="0" u="none" strike="noStrike">
                        <a:solidFill>
                          <a:srgbClr val="000000"/>
                        </a:solidFill>
                        <a:effectLst/>
                        <a:latin typeface="Calibri"/>
                      </a:endParaRPr>
                    </a:p>
                  </a:txBody>
                  <a:tcPr marL="5886" marR="5886" marT="5886" marB="0" anchor="ctr"/>
                </a:tc>
                <a:extLst>
                  <a:ext uri="{0D108BD9-81ED-4DB2-BD59-A6C34878D82A}">
                    <a16:rowId xmlns:a16="http://schemas.microsoft.com/office/drawing/2014/main" val="10006"/>
                  </a:ext>
                </a:extLst>
              </a:tr>
              <a:tr h="355826">
                <a:tc vMerge="1">
                  <a:txBody>
                    <a:bodyPr/>
                    <a:lstStyle/>
                    <a:p>
                      <a:endParaRPr lang="en-ZA"/>
                    </a:p>
                  </a:txBody>
                  <a:tcPr/>
                </a:tc>
                <a:tc>
                  <a:txBody>
                    <a:bodyPr/>
                    <a:lstStyle/>
                    <a:p>
                      <a:pPr algn="ctr" fontAlgn="ctr"/>
                      <a:r>
                        <a:rPr lang="en-ZA" sz="1200" u="none" strike="noStrike">
                          <a:effectLst/>
                        </a:rPr>
                        <a:t>First Aid</a:t>
                      </a:r>
                      <a:endParaRPr lang="en-ZA" sz="1200" b="0" i="0" u="none" strike="noStrike">
                        <a:solidFill>
                          <a:srgbClr val="000000"/>
                        </a:solidFill>
                        <a:effectLst/>
                        <a:latin typeface="Calibri"/>
                      </a:endParaRPr>
                    </a:p>
                  </a:txBody>
                  <a:tcPr marL="5886" marR="5886" marT="5886" marB="0" anchor="ctr"/>
                </a:tc>
                <a:tc>
                  <a:txBody>
                    <a:bodyPr/>
                    <a:lstStyle/>
                    <a:p>
                      <a:pPr algn="l" fontAlgn="ctr"/>
                      <a:r>
                        <a:rPr lang="en-US" sz="1200" u="none" strike="noStrike">
                          <a:effectLst/>
                        </a:rPr>
                        <a:t>First Aid Training Certificate - minimum level 2</a:t>
                      </a:r>
                      <a:br>
                        <a:rPr lang="en-US" sz="1200" u="none" strike="noStrike">
                          <a:effectLst/>
                        </a:rPr>
                      </a:br>
                      <a:endParaRPr lang="en-US"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a:effectLst/>
                        </a:rPr>
                        <a:t>1.125</a:t>
                      </a:r>
                      <a:endParaRPr lang="en-ZA"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a:effectLst/>
                        </a:rPr>
                        <a:t>4.5</a:t>
                      </a:r>
                      <a:endParaRPr lang="en-ZA" sz="1200" b="0" i="0" u="none" strike="noStrike">
                        <a:solidFill>
                          <a:srgbClr val="000000"/>
                        </a:solidFill>
                        <a:effectLst/>
                        <a:latin typeface="Calibri"/>
                      </a:endParaRPr>
                    </a:p>
                  </a:txBody>
                  <a:tcPr marL="5886" marR="5886" marT="5886" marB="0" anchor="ctr"/>
                </a:tc>
                <a:extLst>
                  <a:ext uri="{0D108BD9-81ED-4DB2-BD59-A6C34878D82A}">
                    <a16:rowId xmlns:a16="http://schemas.microsoft.com/office/drawing/2014/main" val="10007"/>
                  </a:ext>
                </a:extLst>
              </a:tr>
              <a:tr h="781759">
                <a:tc vMerge="1">
                  <a:txBody>
                    <a:bodyPr/>
                    <a:lstStyle/>
                    <a:p>
                      <a:endParaRPr lang="en-ZA"/>
                    </a:p>
                  </a:txBody>
                  <a:tcPr/>
                </a:tc>
                <a:tc>
                  <a:txBody>
                    <a:bodyPr/>
                    <a:lstStyle/>
                    <a:p>
                      <a:pPr algn="ctr" fontAlgn="ctr"/>
                      <a:r>
                        <a:rPr lang="en-US" sz="1200" u="none" strike="noStrike" dirty="0">
                          <a:effectLst/>
                        </a:rPr>
                        <a:t>Hazard Identification and Risk Assessment</a:t>
                      </a:r>
                      <a:endParaRPr lang="en-US" sz="1200" b="0" i="0" u="none" strike="noStrike" dirty="0">
                        <a:solidFill>
                          <a:srgbClr val="000000"/>
                        </a:solidFill>
                        <a:effectLst/>
                        <a:latin typeface="Calibri"/>
                      </a:endParaRPr>
                    </a:p>
                  </a:txBody>
                  <a:tcPr marL="5886" marR="5886" marT="5886" marB="0" anchor="ctr"/>
                </a:tc>
                <a:tc>
                  <a:txBody>
                    <a:bodyPr/>
                    <a:lstStyle/>
                    <a:p>
                      <a:pPr algn="l" fontAlgn="ctr"/>
                      <a:r>
                        <a:rPr lang="en-ZA" sz="1200" u="none" strike="noStrike" dirty="0">
                          <a:effectLst/>
                        </a:rPr>
                        <a:t>HIRA Training Certificate</a:t>
                      </a:r>
                      <a:br>
                        <a:rPr lang="en-ZA" sz="1200" u="none" strike="noStrike" dirty="0">
                          <a:effectLst/>
                        </a:rPr>
                      </a:br>
                      <a:endParaRPr lang="en-ZA" sz="1200" b="0" i="0" u="none" strike="noStrike" dirty="0">
                        <a:solidFill>
                          <a:srgbClr val="000000"/>
                        </a:solidFill>
                        <a:effectLst/>
                        <a:latin typeface="Calibri"/>
                      </a:endParaRPr>
                    </a:p>
                  </a:txBody>
                  <a:tcPr marL="5886" marR="5886" marT="5886" marB="0" anchor="ctr"/>
                </a:tc>
                <a:tc>
                  <a:txBody>
                    <a:bodyPr/>
                    <a:lstStyle/>
                    <a:p>
                      <a:pPr algn="ctr" fontAlgn="ctr"/>
                      <a:r>
                        <a:rPr lang="en-ZA" sz="1200" u="none" strike="noStrike">
                          <a:effectLst/>
                        </a:rPr>
                        <a:t>0.75</a:t>
                      </a:r>
                      <a:endParaRPr lang="en-ZA" sz="1200" b="0" i="0" u="none" strike="noStrike">
                        <a:solidFill>
                          <a:srgbClr val="000000"/>
                        </a:solidFill>
                        <a:effectLst/>
                        <a:latin typeface="Calibri"/>
                      </a:endParaRPr>
                    </a:p>
                  </a:txBody>
                  <a:tcPr marL="5886" marR="5886" marT="5886" marB="0" anchor="ctr"/>
                </a:tc>
                <a:tc>
                  <a:txBody>
                    <a:bodyPr/>
                    <a:lstStyle/>
                    <a:p>
                      <a:pPr algn="ctr" fontAlgn="ctr"/>
                      <a:r>
                        <a:rPr lang="en-ZA" sz="1200" u="none" strike="noStrike" dirty="0">
                          <a:effectLst/>
                        </a:rPr>
                        <a:t>3</a:t>
                      </a:r>
                      <a:endParaRPr lang="en-ZA" sz="1200" b="0" i="0" u="none" strike="noStrike" dirty="0">
                        <a:solidFill>
                          <a:srgbClr val="000000"/>
                        </a:solidFill>
                        <a:effectLst/>
                        <a:latin typeface="Calibri"/>
                      </a:endParaRPr>
                    </a:p>
                  </a:txBody>
                  <a:tcPr marL="5886" marR="5886" marT="5886"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678060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dirty="0"/>
              <a:t>Mandatory Evidence: Tools and Equipment</a:t>
            </a:r>
            <a:endParaRPr lang="en-ZA" sz="1600" dirty="0"/>
          </a:p>
        </p:txBody>
      </p:sp>
      <p:sp>
        <p:nvSpPr>
          <p:cNvPr id="4" name="Date Placeholder 3"/>
          <p:cNvSpPr>
            <a:spLocks noGrp="1"/>
          </p:cNvSpPr>
          <p:nvPr>
            <p:ph type="dt" sz="half" idx="10"/>
          </p:nvPr>
        </p:nvSpPr>
        <p:spPr/>
        <p:txBody>
          <a:bodyPr/>
          <a:lstStyle/>
          <a:p>
            <a:pPr>
              <a:defRPr/>
            </a:pPr>
            <a:endParaRPr lang="en-ZA"/>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7</a:t>
            </a:fld>
            <a:endParaRPr lang="en-ZA"/>
          </a:p>
        </p:txBody>
      </p:sp>
      <p:graphicFrame>
        <p:nvGraphicFramePr>
          <p:cNvPr id="3" name="Table 2"/>
          <p:cNvGraphicFramePr>
            <a:graphicFrameLocks noGrp="1"/>
          </p:cNvGraphicFramePr>
          <p:nvPr>
            <p:extLst>
              <p:ext uri="{D42A27DB-BD31-4B8C-83A1-F6EECF244321}">
                <p14:modId xmlns:p14="http://schemas.microsoft.com/office/powerpoint/2010/main" val="3116107205"/>
              </p:ext>
            </p:extLst>
          </p:nvPr>
        </p:nvGraphicFramePr>
        <p:xfrm>
          <a:off x="323528" y="1052736"/>
          <a:ext cx="8496944" cy="5590317"/>
        </p:xfrm>
        <a:graphic>
          <a:graphicData uri="http://schemas.openxmlformats.org/drawingml/2006/table">
            <a:tbl>
              <a:tblPr>
                <a:tableStyleId>{5C22544A-7EE6-4342-B048-85BDC9FD1C3A}</a:tableStyleId>
              </a:tblPr>
              <a:tblGrid>
                <a:gridCol w="864096">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4608512">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864096">
                  <a:extLst>
                    <a:ext uri="{9D8B030D-6E8A-4147-A177-3AD203B41FA5}">
                      <a16:colId xmlns:a16="http://schemas.microsoft.com/office/drawing/2014/main" val="20004"/>
                    </a:ext>
                  </a:extLst>
                </a:gridCol>
              </a:tblGrid>
              <a:tr h="336397">
                <a:tc gridSpan="5">
                  <a:txBody>
                    <a:bodyPr/>
                    <a:lstStyle/>
                    <a:p>
                      <a:pPr algn="ctr" fontAlgn="ctr"/>
                      <a:r>
                        <a:rPr lang="en-ZA" sz="1100" b="1" u="none" strike="noStrike" dirty="0">
                          <a:solidFill>
                            <a:schemeClr val="bg1"/>
                          </a:solidFill>
                          <a:effectLst/>
                        </a:rPr>
                        <a:t>Mandatory Tools and Equipment</a:t>
                      </a:r>
                      <a:endParaRPr lang="en-ZA" sz="1100" b="1" i="0" u="none" strike="noStrike" dirty="0">
                        <a:solidFill>
                          <a:schemeClr val="bg1"/>
                        </a:solidFill>
                        <a:effectLst/>
                        <a:latin typeface="Calibri"/>
                      </a:endParaRPr>
                    </a:p>
                  </a:txBody>
                  <a:tcPr marL="8031" marR="8031" marT="8031" marB="0" anchor="c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0"/>
                  </a:ext>
                </a:extLst>
              </a:tr>
              <a:tr h="168199">
                <a:tc gridSpan="5">
                  <a:txBody>
                    <a:bodyPr/>
                    <a:lstStyle/>
                    <a:p>
                      <a:pPr algn="ctr" fontAlgn="ctr"/>
                      <a:r>
                        <a:rPr lang="en-US" sz="1100" b="1" u="none" strike="noStrike">
                          <a:solidFill>
                            <a:schemeClr val="bg1"/>
                          </a:solidFill>
                          <a:effectLst/>
                        </a:rPr>
                        <a:t>To score max points: 4 units of equipment will be required for each of the criteria in the section below</a:t>
                      </a:r>
                      <a:endParaRPr lang="en-US" sz="1100" b="1" i="1" u="none" strike="noStrike">
                        <a:solidFill>
                          <a:schemeClr val="bg1"/>
                        </a:solidFill>
                        <a:effectLst/>
                        <a:latin typeface="Calibri"/>
                      </a:endParaRPr>
                    </a:p>
                  </a:txBody>
                  <a:tcPr marL="8031" marR="8031" marT="8031" marB="0" anchor="c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1"/>
                  </a:ext>
                </a:extLst>
              </a:tr>
              <a:tr h="748484">
                <a:tc>
                  <a:txBody>
                    <a:bodyPr/>
                    <a:lstStyle/>
                    <a:p>
                      <a:pPr algn="ctr" fontAlgn="ctr"/>
                      <a:r>
                        <a:rPr lang="en-ZA" sz="1050" b="1" u="none" strike="noStrike">
                          <a:solidFill>
                            <a:schemeClr val="bg1"/>
                          </a:solidFill>
                          <a:effectLst/>
                        </a:rPr>
                        <a:t>Section</a:t>
                      </a:r>
                      <a:endParaRPr lang="en-ZA" sz="1050" b="1" i="0" u="none" strike="noStrike">
                        <a:solidFill>
                          <a:schemeClr val="bg1"/>
                        </a:solidFill>
                        <a:effectLst/>
                        <a:latin typeface="Calibri"/>
                      </a:endParaRPr>
                    </a:p>
                  </a:txBody>
                  <a:tcPr marL="8031" marR="8031" marT="8031" marB="0" anchor="ctr">
                    <a:solidFill>
                      <a:schemeClr val="accent1"/>
                    </a:solidFill>
                  </a:tcPr>
                </a:tc>
                <a:tc>
                  <a:txBody>
                    <a:bodyPr/>
                    <a:lstStyle/>
                    <a:p>
                      <a:pPr algn="ctr" fontAlgn="ctr"/>
                      <a:r>
                        <a:rPr lang="en-ZA" sz="1200" b="1" u="none" strike="noStrike">
                          <a:effectLst/>
                        </a:rPr>
                        <a:t>Criteria</a:t>
                      </a:r>
                      <a:endParaRPr lang="en-ZA" sz="1200" b="1" i="0" u="none" strike="noStrike">
                        <a:solidFill>
                          <a:srgbClr val="000000"/>
                        </a:solidFill>
                        <a:effectLst/>
                        <a:latin typeface="Calibri"/>
                      </a:endParaRPr>
                    </a:p>
                  </a:txBody>
                  <a:tcPr marL="8031" marR="8031" marT="8031" marB="0" anchor="ctr"/>
                </a:tc>
                <a:tc>
                  <a:txBody>
                    <a:bodyPr/>
                    <a:lstStyle/>
                    <a:p>
                      <a:pPr algn="ctr" fontAlgn="ctr"/>
                      <a:r>
                        <a:rPr lang="en-ZA" sz="1200" b="1" u="none" strike="noStrike" dirty="0">
                          <a:effectLst/>
                        </a:rPr>
                        <a:t>Evidence</a:t>
                      </a:r>
                      <a:endParaRPr lang="en-ZA" sz="1200" b="1" i="0" u="none" strike="noStrike" dirty="0">
                        <a:solidFill>
                          <a:srgbClr val="000000"/>
                        </a:solidFill>
                        <a:effectLst/>
                        <a:latin typeface="Calibri"/>
                      </a:endParaRPr>
                    </a:p>
                  </a:txBody>
                  <a:tcPr marL="8031" marR="8031" marT="8031" marB="0" anchor="ctr"/>
                </a:tc>
                <a:tc>
                  <a:txBody>
                    <a:bodyPr/>
                    <a:lstStyle/>
                    <a:p>
                      <a:pPr algn="ctr" fontAlgn="ctr"/>
                      <a:r>
                        <a:rPr lang="en-US" sz="1200" b="1" u="none" strike="noStrike">
                          <a:effectLst/>
                        </a:rPr>
                        <a:t>Points per unit of equipment</a:t>
                      </a:r>
                      <a:endParaRPr lang="en-US" sz="1200" b="1" i="0" u="none" strike="noStrike">
                        <a:solidFill>
                          <a:srgbClr val="000000"/>
                        </a:solidFill>
                        <a:effectLst/>
                        <a:latin typeface="Calibri"/>
                      </a:endParaRPr>
                    </a:p>
                  </a:txBody>
                  <a:tcPr marL="8031" marR="8031" marT="8031" marB="0" anchor="ctr"/>
                </a:tc>
                <a:tc>
                  <a:txBody>
                    <a:bodyPr/>
                    <a:lstStyle/>
                    <a:p>
                      <a:pPr algn="ctr" fontAlgn="ctr"/>
                      <a:r>
                        <a:rPr lang="en-ZA" sz="1200" b="1" u="none" strike="noStrike" dirty="0">
                          <a:effectLst/>
                        </a:rPr>
                        <a:t>Max</a:t>
                      </a:r>
                      <a:endParaRPr lang="en-ZA" sz="1200" b="1" i="0" u="none" strike="noStrike" dirty="0">
                        <a:solidFill>
                          <a:srgbClr val="000000"/>
                        </a:solidFill>
                        <a:effectLst/>
                        <a:latin typeface="Calibri"/>
                      </a:endParaRPr>
                    </a:p>
                  </a:txBody>
                  <a:tcPr marL="8031" marR="8031" marT="8031" marB="0" anchor="ctr"/>
                </a:tc>
                <a:extLst>
                  <a:ext uri="{0D108BD9-81ED-4DB2-BD59-A6C34878D82A}">
                    <a16:rowId xmlns:a16="http://schemas.microsoft.com/office/drawing/2014/main" val="10002"/>
                  </a:ext>
                </a:extLst>
              </a:tr>
              <a:tr h="1044513">
                <a:tc rowSpan="4">
                  <a:txBody>
                    <a:bodyPr/>
                    <a:lstStyle/>
                    <a:p>
                      <a:pPr algn="ctr" fontAlgn="ctr"/>
                      <a:r>
                        <a:rPr lang="en-ZA" sz="1050" b="1" u="none" strike="noStrike" dirty="0">
                          <a:solidFill>
                            <a:schemeClr val="bg1"/>
                          </a:solidFill>
                          <a:effectLst/>
                        </a:rPr>
                        <a:t>Tools and Equipment</a:t>
                      </a:r>
                      <a:endParaRPr lang="en-ZA" sz="1050" b="1" i="0" u="none" strike="noStrike" dirty="0">
                        <a:solidFill>
                          <a:schemeClr val="bg1"/>
                        </a:solidFill>
                        <a:effectLst/>
                        <a:latin typeface="Calibri"/>
                      </a:endParaRPr>
                    </a:p>
                  </a:txBody>
                  <a:tcPr marL="8031" marR="8031" marT="8031" marB="0" anchor="ctr">
                    <a:solidFill>
                      <a:schemeClr val="accent1"/>
                    </a:solidFill>
                  </a:tcPr>
                </a:tc>
                <a:tc>
                  <a:txBody>
                    <a:bodyPr/>
                    <a:lstStyle/>
                    <a:p>
                      <a:pPr algn="ctr" fontAlgn="ctr"/>
                      <a:r>
                        <a:rPr lang="en-ZA" sz="1100" u="none" strike="noStrike">
                          <a:effectLst/>
                        </a:rPr>
                        <a:t>Digital GPS</a:t>
                      </a:r>
                      <a:endParaRPr lang="en-ZA" sz="1100" b="0" i="0" u="none" strike="noStrike">
                        <a:solidFill>
                          <a:srgbClr val="000000"/>
                        </a:solidFill>
                        <a:effectLst/>
                        <a:latin typeface="Calibri"/>
                      </a:endParaRPr>
                    </a:p>
                  </a:txBody>
                  <a:tcPr marL="8031" marR="8031" marT="8031" marB="0" anchor="ctr"/>
                </a:tc>
                <a:tc>
                  <a:txBody>
                    <a:bodyPr/>
                    <a:lstStyle/>
                    <a:p>
                      <a:pPr algn="l" fontAlgn="ctr"/>
                      <a:r>
                        <a:rPr lang="en-US" sz="1200" u="none" strike="noStrike" dirty="0">
                          <a:effectLst/>
                        </a:rPr>
                        <a:t>To be owned by the Tendering Company.</a:t>
                      </a:r>
                      <a:br>
                        <a:rPr lang="en-US" sz="1200" u="none" strike="noStrike" dirty="0">
                          <a:effectLst/>
                        </a:rPr>
                      </a:br>
                      <a:br>
                        <a:rPr lang="en-US" sz="1200" u="none" strike="noStrike" dirty="0">
                          <a:effectLst/>
                        </a:rPr>
                      </a:br>
                      <a:r>
                        <a:rPr lang="en-US" sz="1200" u="none" strike="noStrike" dirty="0">
                          <a:effectLst/>
                        </a:rPr>
                        <a:t>Evidence of ownership to be provided as evidence as follows:</a:t>
                      </a:r>
                      <a:br>
                        <a:rPr lang="en-US" sz="1200" u="none" strike="noStrike" dirty="0">
                          <a:effectLst/>
                        </a:rPr>
                      </a:br>
                      <a:r>
                        <a:rPr lang="en-US" sz="1200" u="none" strike="noStrike" dirty="0">
                          <a:effectLst/>
                        </a:rPr>
                        <a:t>Serial Number, Make and Model</a:t>
                      </a:r>
                      <a:br>
                        <a:rPr lang="en-US" sz="1200" u="none" strike="noStrike" dirty="0">
                          <a:effectLst/>
                        </a:rPr>
                      </a:br>
                      <a:r>
                        <a:rPr lang="en-US" sz="1200" u="none" strike="noStrike" dirty="0">
                          <a:effectLst/>
                        </a:rPr>
                        <a:t>or Proof of purchase e.g. receipt</a:t>
                      </a:r>
                      <a:br>
                        <a:rPr lang="en-US" sz="1200" u="none" strike="noStrike" dirty="0">
                          <a:effectLst/>
                        </a:rPr>
                      </a:br>
                      <a:r>
                        <a:rPr lang="en-US" sz="1200" u="none" strike="noStrike" dirty="0">
                          <a:effectLst/>
                        </a:rPr>
                        <a:t>or Photo of item</a:t>
                      </a:r>
                      <a:endParaRPr lang="en-US" sz="1200" b="0" i="0" u="none" strike="noStrike" dirty="0">
                        <a:solidFill>
                          <a:srgbClr val="000000"/>
                        </a:solidFill>
                        <a:effectLst/>
                        <a:latin typeface="Calibri"/>
                      </a:endParaRPr>
                    </a:p>
                  </a:txBody>
                  <a:tcPr marL="8031" marR="8031" marT="8031" marB="0" anchor="ctr"/>
                </a:tc>
                <a:tc>
                  <a:txBody>
                    <a:bodyPr/>
                    <a:lstStyle/>
                    <a:p>
                      <a:pPr algn="ctr" fontAlgn="ctr"/>
                      <a:r>
                        <a:rPr lang="en-ZA" sz="1100" u="none" strike="noStrike">
                          <a:effectLst/>
                        </a:rPr>
                        <a:t>0.5</a:t>
                      </a:r>
                      <a:endParaRPr lang="en-ZA" sz="1100" b="0" i="0" u="none" strike="noStrike">
                        <a:solidFill>
                          <a:srgbClr val="000000"/>
                        </a:solidFill>
                        <a:effectLst/>
                        <a:latin typeface="Calibri"/>
                      </a:endParaRPr>
                    </a:p>
                  </a:txBody>
                  <a:tcPr marL="8031" marR="8031" marT="8031" marB="0" anchor="ctr"/>
                </a:tc>
                <a:tc>
                  <a:txBody>
                    <a:bodyPr/>
                    <a:lstStyle/>
                    <a:p>
                      <a:pPr algn="ctr" fontAlgn="ctr"/>
                      <a:r>
                        <a:rPr lang="en-ZA" sz="1100" u="none" strike="noStrike">
                          <a:effectLst/>
                        </a:rPr>
                        <a:t>2</a:t>
                      </a:r>
                      <a:endParaRPr lang="en-ZA" sz="1100" b="0" i="0" u="none" strike="noStrike">
                        <a:solidFill>
                          <a:srgbClr val="000000"/>
                        </a:solidFill>
                        <a:effectLst/>
                        <a:latin typeface="Calibri"/>
                      </a:endParaRPr>
                    </a:p>
                  </a:txBody>
                  <a:tcPr marL="8031" marR="8031" marT="8031" marB="0" anchor="ctr"/>
                </a:tc>
                <a:extLst>
                  <a:ext uri="{0D108BD9-81ED-4DB2-BD59-A6C34878D82A}">
                    <a16:rowId xmlns:a16="http://schemas.microsoft.com/office/drawing/2014/main" val="10003"/>
                  </a:ext>
                </a:extLst>
              </a:tr>
              <a:tr h="1044513">
                <a:tc vMerge="1">
                  <a:txBody>
                    <a:bodyPr/>
                    <a:lstStyle/>
                    <a:p>
                      <a:endParaRPr lang="en-ZA"/>
                    </a:p>
                  </a:txBody>
                  <a:tcPr/>
                </a:tc>
                <a:tc>
                  <a:txBody>
                    <a:bodyPr/>
                    <a:lstStyle/>
                    <a:p>
                      <a:pPr algn="ctr" fontAlgn="ctr"/>
                      <a:r>
                        <a:rPr lang="en-ZA" sz="1100" u="none" strike="noStrike">
                          <a:effectLst/>
                        </a:rPr>
                        <a:t>Digital Camera</a:t>
                      </a:r>
                      <a:endParaRPr lang="en-ZA" sz="1100" b="0" i="0" u="none" strike="noStrike">
                        <a:solidFill>
                          <a:srgbClr val="000000"/>
                        </a:solidFill>
                        <a:effectLst/>
                        <a:latin typeface="Calibri"/>
                      </a:endParaRPr>
                    </a:p>
                  </a:txBody>
                  <a:tcPr marL="8031" marR="8031" marT="8031" marB="0" anchor="ctr"/>
                </a:tc>
                <a:tc>
                  <a:txBody>
                    <a:bodyPr/>
                    <a:lstStyle/>
                    <a:p>
                      <a:pPr algn="l" fontAlgn="ctr"/>
                      <a:r>
                        <a:rPr lang="en-US" sz="1200" u="none" strike="noStrike" dirty="0">
                          <a:effectLst/>
                        </a:rPr>
                        <a:t>To be owned by the Tendering Company.</a:t>
                      </a:r>
                      <a:br>
                        <a:rPr lang="en-US" sz="1200" u="none" strike="noStrike" dirty="0">
                          <a:effectLst/>
                        </a:rPr>
                      </a:br>
                      <a:br>
                        <a:rPr lang="en-US" sz="1200" u="none" strike="noStrike" dirty="0">
                          <a:effectLst/>
                        </a:rPr>
                      </a:br>
                      <a:r>
                        <a:rPr lang="en-US" sz="1200" u="none" strike="noStrike" dirty="0">
                          <a:effectLst/>
                        </a:rPr>
                        <a:t>Evidence of ownership to be provided as evidence as follows:</a:t>
                      </a:r>
                      <a:br>
                        <a:rPr lang="en-US" sz="1200" u="none" strike="noStrike" dirty="0">
                          <a:effectLst/>
                        </a:rPr>
                      </a:br>
                      <a:r>
                        <a:rPr lang="en-US" sz="1200" u="none" strike="noStrike" dirty="0">
                          <a:effectLst/>
                        </a:rPr>
                        <a:t>Serial Number, Make and Model</a:t>
                      </a:r>
                      <a:br>
                        <a:rPr lang="en-US" sz="1200" u="none" strike="noStrike" dirty="0">
                          <a:effectLst/>
                        </a:rPr>
                      </a:br>
                      <a:r>
                        <a:rPr lang="en-US" sz="1200" u="none" strike="noStrike" dirty="0">
                          <a:effectLst/>
                        </a:rPr>
                        <a:t>or Proof of purchase e.g. receipt</a:t>
                      </a:r>
                      <a:br>
                        <a:rPr lang="en-US" sz="1200" u="none" strike="noStrike" dirty="0">
                          <a:effectLst/>
                        </a:rPr>
                      </a:br>
                      <a:r>
                        <a:rPr lang="en-US" sz="1200" u="none" strike="noStrike" dirty="0">
                          <a:effectLst/>
                        </a:rPr>
                        <a:t>or Photo of item</a:t>
                      </a:r>
                      <a:endParaRPr lang="en-US" sz="1200" b="0" i="0" u="none" strike="noStrike" dirty="0">
                        <a:solidFill>
                          <a:srgbClr val="000000"/>
                        </a:solidFill>
                        <a:effectLst/>
                        <a:latin typeface="Calibri"/>
                      </a:endParaRPr>
                    </a:p>
                  </a:txBody>
                  <a:tcPr marL="8031" marR="8031" marT="8031" marB="0" anchor="ctr"/>
                </a:tc>
                <a:tc>
                  <a:txBody>
                    <a:bodyPr/>
                    <a:lstStyle/>
                    <a:p>
                      <a:pPr algn="ctr" fontAlgn="ctr"/>
                      <a:r>
                        <a:rPr lang="en-ZA" sz="1100" u="none" strike="noStrike">
                          <a:effectLst/>
                        </a:rPr>
                        <a:t>0.5</a:t>
                      </a:r>
                      <a:endParaRPr lang="en-ZA" sz="1100" b="0" i="0" u="none" strike="noStrike">
                        <a:solidFill>
                          <a:srgbClr val="000000"/>
                        </a:solidFill>
                        <a:effectLst/>
                        <a:latin typeface="Calibri"/>
                      </a:endParaRPr>
                    </a:p>
                  </a:txBody>
                  <a:tcPr marL="8031" marR="8031" marT="8031" marB="0" anchor="ctr"/>
                </a:tc>
                <a:tc>
                  <a:txBody>
                    <a:bodyPr/>
                    <a:lstStyle/>
                    <a:p>
                      <a:pPr algn="ctr" fontAlgn="ctr"/>
                      <a:r>
                        <a:rPr lang="en-ZA" sz="1100" u="none" strike="noStrike">
                          <a:effectLst/>
                        </a:rPr>
                        <a:t>2</a:t>
                      </a:r>
                      <a:endParaRPr lang="en-ZA" sz="1100" b="0" i="0" u="none" strike="noStrike">
                        <a:solidFill>
                          <a:srgbClr val="000000"/>
                        </a:solidFill>
                        <a:effectLst/>
                        <a:latin typeface="Calibri"/>
                      </a:endParaRPr>
                    </a:p>
                  </a:txBody>
                  <a:tcPr marL="8031" marR="8031" marT="8031" marB="0" anchor="ctr"/>
                </a:tc>
                <a:extLst>
                  <a:ext uri="{0D108BD9-81ED-4DB2-BD59-A6C34878D82A}">
                    <a16:rowId xmlns:a16="http://schemas.microsoft.com/office/drawing/2014/main" val="10004"/>
                  </a:ext>
                </a:extLst>
              </a:tr>
              <a:tr h="1044513">
                <a:tc vMerge="1">
                  <a:txBody>
                    <a:bodyPr/>
                    <a:lstStyle/>
                    <a:p>
                      <a:endParaRPr lang="en-ZA"/>
                    </a:p>
                  </a:txBody>
                  <a:tcPr/>
                </a:tc>
                <a:tc>
                  <a:txBody>
                    <a:bodyPr/>
                    <a:lstStyle/>
                    <a:p>
                      <a:pPr algn="ctr" fontAlgn="ctr"/>
                      <a:r>
                        <a:rPr lang="en-ZA" sz="1100" u="none" strike="noStrike">
                          <a:effectLst/>
                        </a:rPr>
                        <a:t>Dog Repelling Tazer</a:t>
                      </a:r>
                      <a:endParaRPr lang="en-ZA" sz="1100" b="0" i="0" u="none" strike="noStrike">
                        <a:solidFill>
                          <a:srgbClr val="000000"/>
                        </a:solidFill>
                        <a:effectLst/>
                        <a:latin typeface="Calibri"/>
                      </a:endParaRPr>
                    </a:p>
                  </a:txBody>
                  <a:tcPr marL="8031" marR="8031" marT="8031" marB="0" anchor="ctr"/>
                </a:tc>
                <a:tc>
                  <a:txBody>
                    <a:bodyPr/>
                    <a:lstStyle/>
                    <a:p>
                      <a:pPr algn="l" fontAlgn="ctr"/>
                      <a:r>
                        <a:rPr lang="en-US" sz="1200" u="none" strike="noStrike">
                          <a:effectLst/>
                        </a:rPr>
                        <a:t>To be owned by the Tendering Company.</a:t>
                      </a:r>
                      <a:br>
                        <a:rPr lang="en-US" sz="1200" u="none" strike="noStrike">
                          <a:effectLst/>
                        </a:rPr>
                      </a:br>
                      <a:br>
                        <a:rPr lang="en-US" sz="1200" u="none" strike="noStrike">
                          <a:effectLst/>
                        </a:rPr>
                      </a:br>
                      <a:r>
                        <a:rPr lang="en-US" sz="1200" u="none" strike="noStrike">
                          <a:effectLst/>
                        </a:rPr>
                        <a:t>Evidence of ownership to be provided as evidence as follows:</a:t>
                      </a:r>
                      <a:br>
                        <a:rPr lang="en-US" sz="1200" u="none" strike="noStrike">
                          <a:effectLst/>
                        </a:rPr>
                      </a:br>
                      <a:r>
                        <a:rPr lang="en-US" sz="1200" u="none" strike="noStrike">
                          <a:effectLst/>
                        </a:rPr>
                        <a:t>Make and Model</a:t>
                      </a:r>
                      <a:br>
                        <a:rPr lang="en-US" sz="1200" u="none" strike="noStrike">
                          <a:effectLst/>
                        </a:rPr>
                      </a:br>
                      <a:r>
                        <a:rPr lang="en-US" sz="1200" u="none" strike="noStrike">
                          <a:effectLst/>
                        </a:rPr>
                        <a:t>or Proof of purchase e.g. reciept</a:t>
                      </a:r>
                      <a:br>
                        <a:rPr lang="en-US" sz="1200" u="none" strike="noStrike">
                          <a:effectLst/>
                        </a:rPr>
                      </a:br>
                      <a:r>
                        <a:rPr lang="en-US" sz="1200" u="none" strike="noStrike">
                          <a:effectLst/>
                        </a:rPr>
                        <a:t>or Photo of item</a:t>
                      </a:r>
                      <a:endParaRPr lang="en-US" sz="1200" b="0" i="0" u="none" strike="noStrike">
                        <a:solidFill>
                          <a:srgbClr val="000000"/>
                        </a:solidFill>
                        <a:effectLst/>
                        <a:latin typeface="Calibri"/>
                      </a:endParaRPr>
                    </a:p>
                  </a:txBody>
                  <a:tcPr marL="8031" marR="8031" marT="8031" marB="0" anchor="ctr"/>
                </a:tc>
                <a:tc>
                  <a:txBody>
                    <a:bodyPr/>
                    <a:lstStyle/>
                    <a:p>
                      <a:pPr algn="ctr" fontAlgn="ctr"/>
                      <a:r>
                        <a:rPr lang="en-ZA" sz="1100" u="none" strike="noStrike">
                          <a:effectLst/>
                        </a:rPr>
                        <a:t>0.5</a:t>
                      </a:r>
                      <a:endParaRPr lang="en-ZA" sz="1100" b="0" i="0" u="none" strike="noStrike">
                        <a:solidFill>
                          <a:srgbClr val="000000"/>
                        </a:solidFill>
                        <a:effectLst/>
                        <a:latin typeface="Calibri"/>
                      </a:endParaRPr>
                    </a:p>
                  </a:txBody>
                  <a:tcPr marL="8031" marR="8031" marT="8031" marB="0" anchor="ctr"/>
                </a:tc>
                <a:tc>
                  <a:txBody>
                    <a:bodyPr/>
                    <a:lstStyle/>
                    <a:p>
                      <a:pPr algn="ctr" fontAlgn="ctr"/>
                      <a:r>
                        <a:rPr lang="en-ZA" sz="1100" u="none" strike="noStrike">
                          <a:effectLst/>
                        </a:rPr>
                        <a:t>2</a:t>
                      </a:r>
                      <a:endParaRPr lang="en-ZA" sz="1100" b="0" i="0" u="none" strike="noStrike">
                        <a:solidFill>
                          <a:srgbClr val="000000"/>
                        </a:solidFill>
                        <a:effectLst/>
                        <a:latin typeface="Calibri"/>
                      </a:endParaRPr>
                    </a:p>
                  </a:txBody>
                  <a:tcPr marL="8031" marR="8031" marT="8031" marB="0" anchor="ctr"/>
                </a:tc>
                <a:extLst>
                  <a:ext uri="{0D108BD9-81ED-4DB2-BD59-A6C34878D82A}">
                    <a16:rowId xmlns:a16="http://schemas.microsoft.com/office/drawing/2014/main" val="10005"/>
                  </a:ext>
                </a:extLst>
              </a:tr>
              <a:tr h="1013832">
                <a:tc vMerge="1">
                  <a:txBody>
                    <a:bodyPr/>
                    <a:lstStyle/>
                    <a:p>
                      <a:endParaRPr lang="en-ZA"/>
                    </a:p>
                  </a:txBody>
                  <a:tcPr/>
                </a:tc>
                <a:tc>
                  <a:txBody>
                    <a:bodyPr/>
                    <a:lstStyle/>
                    <a:p>
                      <a:pPr algn="ctr" fontAlgn="ctr"/>
                      <a:r>
                        <a:rPr lang="en-ZA" sz="1100" u="none" strike="noStrike">
                          <a:effectLst/>
                        </a:rPr>
                        <a:t>Company branded PPE</a:t>
                      </a:r>
                      <a:endParaRPr lang="en-ZA" sz="1100" b="0" i="0" u="none" strike="noStrike">
                        <a:solidFill>
                          <a:srgbClr val="000000"/>
                        </a:solidFill>
                        <a:effectLst/>
                        <a:latin typeface="Calibri"/>
                      </a:endParaRPr>
                    </a:p>
                  </a:txBody>
                  <a:tcPr marL="8031" marR="8031" marT="8031" marB="0" anchor="ctr"/>
                </a:tc>
                <a:tc>
                  <a:txBody>
                    <a:bodyPr/>
                    <a:lstStyle/>
                    <a:p>
                      <a:pPr algn="l" fontAlgn="ctr"/>
                      <a:r>
                        <a:rPr lang="en-US" sz="1200" u="none" strike="noStrike" dirty="0">
                          <a:effectLst/>
                        </a:rPr>
                        <a:t>To be owned by the Tendering Company.</a:t>
                      </a:r>
                      <a:br>
                        <a:rPr lang="en-US" sz="1200" u="none" strike="noStrike" dirty="0">
                          <a:effectLst/>
                        </a:rPr>
                      </a:br>
                      <a:br>
                        <a:rPr lang="en-US" sz="1200" u="none" strike="noStrike" dirty="0">
                          <a:effectLst/>
                        </a:rPr>
                      </a:br>
                      <a:r>
                        <a:rPr lang="en-US" sz="1200" u="none" strike="noStrike" dirty="0">
                          <a:effectLst/>
                        </a:rPr>
                        <a:t>Evidence of ownership to be provided as evidence as follows:</a:t>
                      </a:r>
                      <a:br>
                        <a:rPr lang="en-US" sz="1200" u="none" strike="noStrike" dirty="0">
                          <a:effectLst/>
                        </a:rPr>
                      </a:br>
                      <a:r>
                        <a:rPr lang="en-US" sz="1200" u="none" strike="noStrike" dirty="0">
                          <a:effectLst/>
                        </a:rPr>
                        <a:t>Photos of branded items</a:t>
                      </a:r>
                      <a:br>
                        <a:rPr lang="en-US" sz="1200" u="none" strike="noStrike" dirty="0">
                          <a:effectLst/>
                        </a:rPr>
                      </a:br>
                      <a:r>
                        <a:rPr lang="en-US" sz="1200" u="none" strike="noStrike" dirty="0">
                          <a:effectLst/>
                        </a:rPr>
                        <a:t>or design thereof and quote for branding to be done</a:t>
                      </a:r>
                      <a:endParaRPr lang="en-US" sz="1200" b="0" i="0" u="none" strike="noStrike" dirty="0">
                        <a:solidFill>
                          <a:srgbClr val="000000"/>
                        </a:solidFill>
                        <a:effectLst/>
                        <a:latin typeface="Calibri"/>
                      </a:endParaRPr>
                    </a:p>
                  </a:txBody>
                  <a:tcPr marL="8031" marR="8031" marT="8031" marB="0" anchor="ctr"/>
                </a:tc>
                <a:tc>
                  <a:txBody>
                    <a:bodyPr/>
                    <a:lstStyle/>
                    <a:p>
                      <a:pPr algn="ctr" fontAlgn="ctr"/>
                      <a:r>
                        <a:rPr lang="en-ZA" sz="1100" u="none" strike="noStrike">
                          <a:effectLst/>
                        </a:rPr>
                        <a:t>1</a:t>
                      </a:r>
                      <a:endParaRPr lang="en-ZA" sz="1100" b="0" i="0" u="none" strike="noStrike">
                        <a:solidFill>
                          <a:srgbClr val="000000"/>
                        </a:solidFill>
                        <a:effectLst/>
                        <a:latin typeface="Calibri"/>
                      </a:endParaRPr>
                    </a:p>
                  </a:txBody>
                  <a:tcPr marL="8031" marR="8031" marT="8031" marB="0" anchor="ctr"/>
                </a:tc>
                <a:tc>
                  <a:txBody>
                    <a:bodyPr/>
                    <a:lstStyle/>
                    <a:p>
                      <a:pPr algn="ctr" fontAlgn="ctr"/>
                      <a:r>
                        <a:rPr lang="en-ZA" sz="1100" u="none" strike="noStrike" dirty="0">
                          <a:effectLst/>
                        </a:rPr>
                        <a:t>4</a:t>
                      </a:r>
                      <a:endParaRPr lang="en-ZA" sz="1100" b="0" i="0" u="none" strike="noStrike" dirty="0">
                        <a:solidFill>
                          <a:srgbClr val="000000"/>
                        </a:solidFill>
                        <a:effectLst/>
                        <a:latin typeface="Calibri"/>
                      </a:endParaRPr>
                    </a:p>
                  </a:txBody>
                  <a:tcPr marL="8031" marR="8031" marT="8031"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17039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sz="1600" dirty="0"/>
              <a:t>Mandatory Evidence: Vehicles</a:t>
            </a:r>
            <a:endParaRPr lang="en-ZA" sz="1600" dirty="0"/>
          </a:p>
        </p:txBody>
      </p:sp>
      <p:sp>
        <p:nvSpPr>
          <p:cNvPr id="4" name="Date Placeholder 3"/>
          <p:cNvSpPr>
            <a:spLocks noGrp="1"/>
          </p:cNvSpPr>
          <p:nvPr>
            <p:ph type="dt" sz="half" idx="10"/>
          </p:nvPr>
        </p:nvSpPr>
        <p:spPr/>
        <p:txBody>
          <a:bodyPr/>
          <a:lstStyle/>
          <a:p>
            <a:pPr>
              <a:defRPr/>
            </a:pPr>
            <a:endParaRPr lang="en-ZA"/>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8</a:t>
            </a:fld>
            <a:endParaRPr lang="en-ZA"/>
          </a:p>
        </p:txBody>
      </p:sp>
      <p:graphicFrame>
        <p:nvGraphicFramePr>
          <p:cNvPr id="3" name="Table 2"/>
          <p:cNvGraphicFramePr>
            <a:graphicFrameLocks noGrp="1"/>
          </p:cNvGraphicFramePr>
          <p:nvPr>
            <p:extLst>
              <p:ext uri="{D42A27DB-BD31-4B8C-83A1-F6EECF244321}">
                <p14:modId xmlns:p14="http://schemas.microsoft.com/office/powerpoint/2010/main" val="721648381"/>
              </p:ext>
            </p:extLst>
          </p:nvPr>
        </p:nvGraphicFramePr>
        <p:xfrm>
          <a:off x="179510" y="1052734"/>
          <a:ext cx="8712969" cy="5968810"/>
        </p:xfrm>
        <a:graphic>
          <a:graphicData uri="http://schemas.openxmlformats.org/drawingml/2006/table">
            <a:tbl>
              <a:tblPr>
                <a:tableStyleId>{5C22544A-7EE6-4342-B048-85BDC9FD1C3A}</a:tableStyleId>
              </a:tblPr>
              <a:tblGrid>
                <a:gridCol w="1098274">
                  <a:extLst>
                    <a:ext uri="{9D8B030D-6E8A-4147-A177-3AD203B41FA5}">
                      <a16:colId xmlns:a16="http://schemas.microsoft.com/office/drawing/2014/main" val="20000"/>
                    </a:ext>
                  </a:extLst>
                </a:gridCol>
                <a:gridCol w="1244710">
                  <a:extLst>
                    <a:ext uri="{9D8B030D-6E8A-4147-A177-3AD203B41FA5}">
                      <a16:colId xmlns:a16="http://schemas.microsoft.com/office/drawing/2014/main" val="20001"/>
                    </a:ext>
                  </a:extLst>
                </a:gridCol>
                <a:gridCol w="4466312">
                  <a:extLst>
                    <a:ext uri="{9D8B030D-6E8A-4147-A177-3AD203B41FA5}">
                      <a16:colId xmlns:a16="http://schemas.microsoft.com/office/drawing/2014/main" val="20002"/>
                    </a:ext>
                  </a:extLst>
                </a:gridCol>
                <a:gridCol w="951837">
                  <a:extLst>
                    <a:ext uri="{9D8B030D-6E8A-4147-A177-3AD203B41FA5}">
                      <a16:colId xmlns:a16="http://schemas.microsoft.com/office/drawing/2014/main" val="20003"/>
                    </a:ext>
                  </a:extLst>
                </a:gridCol>
                <a:gridCol w="951836">
                  <a:extLst>
                    <a:ext uri="{9D8B030D-6E8A-4147-A177-3AD203B41FA5}">
                      <a16:colId xmlns:a16="http://schemas.microsoft.com/office/drawing/2014/main" val="20004"/>
                    </a:ext>
                  </a:extLst>
                </a:gridCol>
              </a:tblGrid>
              <a:tr h="336397">
                <a:tc gridSpan="5">
                  <a:txBody>
                    <a:bodyPr/>
                    <a:lstStyle/>
                    <a:p>
                      <a:pPr algn="ctr" fontAlgn="ctr"/>
                      <a:r>
                        <a:rPr lang="en-ZA" sz="1400" b="1" u="none" strike="noStrike" dirty="0">
                          <a:solidFill>
                            <a:schemeClr val="bg1"/>
                          </a:solidFill>
                          <a:effectLst/>
                        </a:rPr>
                        <a:t>Mandatory  Vehicles</a:t>
                      </a:r>
                      <a:endParaRPr lang="en-ZA" sz="1400" b="1" i="0" u="none" strike="noStrike" dirty="0">
                        <a:solidFill>
                          <a:schemeClr val="bg1"/>
                        </a:solidFill>
                        <a:effectLst/>
                        <a:latin typeface="Calibri"/>
                      </a:endParaRPr>
                    </a:p>
                  </a:txBody>
                  <a:tcPr marL="8031" marR="8031" marT="8031" marB="0" anchor="c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0"/>
                  </a:ext>
                </a:extLst>
              </a:tr>
              <a:tr h="168199">
                <a:tc gridSpan="5">
                  <a:txBody>
                    <a:bodyPr/>
                    <a:lstStyle/>
                    <a:p>
                      <a:pPr algn="ctr" fontAlgn="ctr"/>
                      <a:r>
                        <a:rPr lang="en-US" sz="1400" b="1" u="none" strike="noStrike" dirty="0">
                          <a:solidFill>
                            <a:schemeClr val="bg1"/>
                          </a:solidFill>
                          <a:effectLst/>
                        </a:rPr>
                        <a:t>To score max points: 4 vehicles </a:t>
                      </a:r>
                      <a:r>
                        <a:rPr lang="en-US" sz="1400" b="1" u="none" strike="noStrike" baseline="0" dirty="0">
                          <a:solidFill>
                            <a:schemeClr val="bg1"/>
                          </a:solidFill>
                          <a:effectLst/>
                        </a:rPr>
                        <a:t>will be required</a:t>
                      </a:r>
                      <a:endParaRPr lang="en-US" sz="1400" b="1" i="1" u="none" strike="noStrike" dirty="0">
                        <a:solidFill>
                          <a:schemeClr val="bg1"/>
                        </a:solidFill>
                        <a:effectLst/>
                        <a:latin typeface="Calibri"/>
                      </a:endParaRPr>
                    </a:p>
                  </a:txBody>
                  <a:tcPr marL="8031" marR="8031" marT="8031" marB="0" anchor="c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01"/>
                  </a:ext>
                </a:extLst>
              </a:tr>
              <a:tr h="594342">
                <a:tc>
                  <a:txBody>
                    <a:bodyPr/>
                    <a:lstStyle/>
                    <a:p>
                      <a:pPr algn="ctr" fontAlgn="ctr"/>
                      <a:r>
                        <a:rPr lang="en-ZA" sz="1400" b="1" u="none" strike="noStrike" dirty="0">
                          <a:solidFill>
                            <a:schemeClr val="bg1"/>
                          </a:solidFill>
                          <a:effectLst/>
                        </a:rPr>
                        <a:t>Section</a:t>
                      </a:r>
                      <a:endParaRPr lang="en-ZA" sz="1400" b="1" i="0" u="none" strike="noStrike" dirty="0">
                        <a:solidFill>
                          <a:schemeClr val="bg1"/>
                        </a:solidFill>
                        <a:effectLst/>
                        <a:latin typeface="Calibri"/>
                      </a:endParaRPr>
                    </a:p>
                  </a:txBody>
                  <a:tcPr marL="8031" marR="8031" marT="8031" marB="0" anchor="ctr">
                    <a:solidFill>
                      <a:schemeClr val="accent1"/>
                    </a:solidFill>
                  </a:tcPr>
                </a:tc>
                <a:tc>
                  <a:txBody>
                    <a:bodyPr/>
                    <a:lstStyle/>
                    <a:p>
                      <a:pPr algn="ctr" fontAlgn="ctr"/>
                      <a:r>
                        <a:rPr lang="en-ZA" sz="1400" b="1" u="none" strike="noStrike" dirty="0">
                          <a:effectLst/>
                        </a:rPr>
                        <a:t>Criteria</a:t>
                      </a:r>
                      <a:endParaRPr lang="en-ZA" sz="1400" b="1" i="0" u="none" strike="noStrike" dirty="0">
                        <a:solidFill>
                          <a:srgbClr val="000000"/>
                        </a:solidFill>
                        <a:effectLst/>
                        <a:latin typeface="Calibri"/>
                      </a:endParaRPr>
                    </a:p>
                  </a:txBody>
                  <a:tcPr marL="8031" marR="8031" marT="8031" marB="0" anchor="ctr"/>
                </a:tc>
                <a:tc>
                  <a:txBody>
                    <a:bodyPr/>
                    <a:lstStyle/>
                    <a:p>
                      <a:pPr algn="ctr" fontAlgn="ctr"/>
                      <a:r>
                        <a:rPr lang="en-ZA" sz="1400" b="1" u="none" strike="noStrike" dirty="0">
                          <a:effectLst/>
                        </a:rPr>
                        <a:t>Evidence</a:t>
                      </a:r>
                      <a:endParaRPr lang="en-ZA" sz="1400" b="1" i="0" u="none" strike="noStrike" dirty="0">
                        <a:solidFill>
                          <a:srgbClr val="000000"/>
                        </a:solidFill>
                        <a:effectLst/>
                        <a:latin typeface="Calibri"/>
                      </a:endParaRPr>
                    </a:p>
                  </a:txBody>
                  <a:tcPr marL="8031" marR="8031" marT="8031" marB="0" anchor="ctr"/>
                </a:tc>
                <a:tc>
                  <a:txBody>
                    <a:bodyPr/>
                    <a:lstStyle/>
                    <a:p>
                      <a:pPr algn="ctr" fontAlgn="ctr"/>
                      <a:r>
                        <a:rPr lang="en-US" sz="1400" b="1" u="none" strike="noStrike" dirty="0">
                          <a:effectLst/>
                        </a:rPr>
                        <a:t>Points per unit of equipment</a:t>
                      </a:r>
                      <a:endParaRPr lang="en-US" sz="1400" b="1" i="0" u="none" strike="noStrike" dirty="0">
                        <a:solidFill>
                          <a:srgbClr val="000000"/>
                        </a:solidFill>
                        <a:effectLst/>
                        <a:latin typeface="Calibri"/>
                      </a:endParaRPr>
                    </a:p>
                  </a:txBody>
                  <a:tcPr marL="8031" marR="8031" marT="8031" marB="0" anchor="ctr"/>
                </a:tc>
                <a:tc>
                  <a:txBody>
                    <a:bodyPr/>
                    <a:lstStyle/>
                    <a:p>
                      <a:pPr algn="ctr" fontAlgn="ctr"/>
                      <a:r>
                        <a:rPr lang="en-ZA" sz="1400" b="1" u="none" strike="noStrike" dirty="0">
                          <a:effectLst/>
                        </a:rPr>
                        <a:t>Max</a:t>
                      </a:r>
                      <a:endParaRPr lang="en-ZA" sz="1400" b="1" i="0" u="none" strike="noStrike" dirty="0">
                        <a:solidFill>
                          <a:srgbClr val="000000"/>
                        </a:solidFill>
                        <a:effectLst/>
                        <a:latin typeface="Calibri"/>
                      </a:endParaRPr>
                    </a:p>
                  </a:txBody>
                  <a:tcPr marL="8031" marR="8031" marT="8031" marB="0" anchor="ctr"/>
                </a:tc>
                <a:extLst>
                  <a:ext uri="{0D108BD9-81ED-4DB2-BD59-A6C34878D82A}">
                    <a16:rowId xmlns:a16="http://schemas.microsoft.com/office/drawing/2014/main" val="10002"/>
                  </a:ext>
                </a:extLst>
              </a:tr>
              <a:tr h="1044514">
                <a:tc>
                  <a:txBody>
                    <a:bodyPr/>
                    <a:lstStyle/>
                    <a:p>
                      <a:pPr algn="ctr" fontAlgn="ctr"/>
                      <a:r>
                        <a:rPr lang="en-US" sz="1400" b="1" i="0" u="none" strike="noStrike" dirty="0">
                          <a:solidFill>
                            <a:schemeClr val="bg1"/>
                          </a:solidFill>
                          <a:effectLst/>
                          <a:latin typeface="+mn-lt"/>
                        </a:rPr>
                        <a:t>4x4</a:t>
                      </a:r>
                      <a:r>
                        <a:rPr lang="en-US" sz="1400" b="1" i="0" u="none" strike="noStrike" baseline="0" dirty="0">
                          <a:solidFill>
                            <a:schemeClr val="bg1"/>
                          </a:solidFill>
                          <a:effectLst/>
                          <a:latin typeface="+mn-lt"/>
                        </a:rPr>
                        <a:t> vehicle</a:t>
                      </a:r>
                      <a:endParaRPr lang="en-ZA" sz="1400" b="1" i="0" u="none" strike="noStrike" dirty="0">
                        <a:solidFill>
                          <a:schemeClr val="bg1"/>
                        </a:solidFill>
                        <a:effectLst/>
                        <a:latin typeface="Calibri"/>
                      </a:endParaRPr>
                    </a:p>
                  </a:txBody>
                  <a:tcPr marL="8031" marR="8031" marT="8031" marB="0" anchor="ctr">
                    <a:solidFill>
                      <a:schemeClr val="accent1"/>
                    </a:solidFill>
                  </a:tcPr>
                </a:tc>
                <a:tc>
                  <a:txBody>
                    <a:bodyPr/>
                    <a:lstStyle/>
                    <a:p>
                      <a:pPr marL="0" algn="ctr" defTabSz="914400" rtl="0" eaLnBrk="1" fontAlgn="ctr" latinLnBrk="0" hangingPunct="1"/>
                      <a:r>
                        <a:rPr lang="en-US" sz="1400" b="1" u="none" strike="noStrike" kern="1200" dirty="0">
                          <a:solidFill>
                            <a:schemeClr val="dk1"/>
                          </a:solidFill>
                          <a:effectLst/>
                          <a:latin typeface="+mn-lt"/>
                          <a:ea typeface="+mn-ea"/>
                          <a:cs typeface="+mn-cs"/>
                        </a:rPr>
                        <a:t>4x4 vehicle</a:t>
                      </a:r>
                      <a:endParaRPr lang="en-ZA" sz="1400" b="1" u="none" strike="noStrike" kern="1200" dirty="0">
                        <a:solidFill>
                          <a:schemeClr val="dk1"/>
                        </a:solidFill>
                        <a:effectLst/>
                        <a:latin typeface="+mn-lt"/>
                        <a:ea typeface="+mn-ea"/>
                        <a:cs typeface="+mn-cs"/>
                      </a:endParaRPr>
                    </a:p>
                  </a:txBody>
                  <a:tcPr marL="8031" marR="8031" marT="8031" marB="0" anchor="ctr"/>
                </a:tc>
                <a:tc>
                  <a:txBody>
                    <a:bodyPr/>
                    <a:lstStyle/>
                    <a:p>
                      <a:pPr marL="0" algn="ctr" defTabSz="914400" rtl="0" eaLnBrk="1" fontAlgn="ctr" latinLnBrk="0" hangingPunct="1"/>
                      <a:r>
                        <a:rPr lang="en-ZA" sz="1400" b="1" u="none" strike="noStrike" kern="1200" dirty="0">
                          <a:solidFill>
                            <a:schemeClr val="dk1"/>
                          </a:solidFill>
                          <a:effectLst/>
                          <a:latin typeface="+mn-lt"/>
                          <a:ea typeface="+mn-ea"/>
                          <a:cs typeface="+mn-cs"/>
                        </a:rPr>
                        <a:t>Vehicle can be owned or hired.</a:t>
                      </a:r>
                    </a:p>
                    <a:p>
                      <a:pPr marL="0" algn="ctr" defTabSz="914400" rtl="0" eaLnBrk="1" fontAlgn="ctr" latinLnBrk="0" hangingPunct="1"/>
                      <a:r>
                        <a:rPr lang="en-ZA" sz="1200" b="1" u="none" strike="noStrike" kern="1200" dirty="0">
                          <a:solidFill>
                            <a:schemeClr val="dk1"/>
                          </a:solidFill>
                          <a:effectLst/>
                          <a:latin typeface="+mn-lt"/>
                          <a:ea typeface="+mn-ea"/>
                          <a:cs typeface="+mn-cs"/>
                        </a:rPr>
                        <a:t> </a:t>
                      </a:r>
                    </a:p>
                    <a:p>
                      <a:pPr marL="0" algn="ctr" defTabSz="914400" rtl="0" eaLnBrk="1" fontAlgn="ctr" latinLnBrk="0" hangingPunct="1"/>
                      <a:r>
                        <a:rPr lang="en-ZA" sz="1400" b="1" u="none" strike="noStrike" kern="1200" dirty="0">
                          <a:solidFill>
                            <a:schemeClr val="dk1"/>
                          </a:solidFill>
                          <a:effectLst/>
                          <a:latin typeface="+mn-lt"/>
                          <a:ea typeface="+mn-ea"/>
                          <a:cs typeface="+mn-cs"/>
                        </a:rPr>
                        <a:t>Evidence for vehicle ownership: Copy of Logbook</a:t>
                      </a:r>
                    </a:p>
                    <a:p>
                      <a:pPr marL="0" algn="ctr" defTabSz="914400" rtl="0" eaLnBrk="1" fontAlgn="ctr" latinLnBrk="0" hangingPunct="1"/>
                      <a:r>
                        <a:rPr lang="en-ZA" sz="1200" b="1" u="none" strike="noStrike" kern="1200" dirty="0">
                          <a:solidFill>
                            <a:schemeClr val="dk1"/>
                          </a:solidFill>
                          <a:effectLst/>
                          <a:latin typeface="+mn-lt"/>
                          <a:ea typeface="+mn-ea"/>
                          <a:cs typeface="+mn-cs"/>
                        </a:rPr>
                        <a:t> </a:t>
                      </a:r>
                    </a:p>
                    <a:p>
                      <a:pPr marL="0" algn="ctr" defTabSz="914400" rtl="0" eaLnBrk="1" fontAlgn="ctr" latinLnBrk="0" hangingPunct="1"/>
                      <a:r>
                        <a:rPr lang="en-ZA" sz="1400" b="1" u="none" strike="noStrike" kern="1200" dirty="0">
                          <a:solidFill>
                            <a:schemeClr val="dk1"/>
                          </a:solidFill>
                          <a:effectLst/>
                          <a:latin typeface="+mn-lt"/>
                          <a:ea typeface="+mn-ea"/>
                          <a:cs typeface="+mn-cs"/>
                        </a:rPr>
                        <a:t>The vehicle can be owned by the Tendering Company, in the company name, or by the Company owner.</a:t>
                      </a:r>
                    </a:p>
                    <a:p>
                      <a:pPr marL="0" algn="ctr" defTabSz="914400" rtl="0" eaLnBrk="1" fontAlgn="ctr" latinLnBrk="0" hangingPunct="1"/>
                      <a:r>
                        <a:rPr lang="en-ZA" sz="1200" b="1" u="none" strike="noStrike" kern="1200" dirty="0">
                          <a:solidFill>
                            <a:schemeClr val="dk1"/>
                          </a:solidFill>
                          <a:effectLst/>
                          <a:latin typeface="+mn-lt"/>
                          <a:ea typeface="+mn-ea"/>
                          <a:cs typeface="+mn-cs"/>
                        </a:rPr>
                        <a:t> </a:t>
                      </a:r>
                    </a:p>
                    <a:p>
                      <a:pPr marL="0" algn="ctr" defTabSz="914400" rtl="0" eaLnBrk="1" fontAlgn="ctr" latinLnBrk="0" hangingPunct="1"/>
                      <a:r>
                        <a:rPr lang="en-ZA" sz="1200" b="1" u="none" strike="noStrike" kern="1200" dirty="0">
                          <a:solidFill>
                            <a:schemeClr val="dk1"/>
                          </a:solidFill>
                          <a:effectLst/>
                          <a:latin typeface="+mn-lt"/>
                          <a:ea typeface="+mn-ea"/>
                          <a:cs typeface="+mn-cs"/>
                        </a:rPr>
                        <a:t>The vehicle can also be owned by the meter reading employee.</a:t>
                      </a:r>
                    </a:p>
                    <a:p>
                      <a:pPr marL="0" algn="ctr" defTabSz="914400" rtl="0" eaLnBrk="1" fontAlgn="ctr" latinLnBrk="0" hangingPunct="1"/>
                      <a:r>
                        <a:rPr lang="en-ZA" sz="1200" b="1" u="none" strike="noStrike" kern="1200" dirty="0">
                          <a:solidFill>
                            <a:schemeClr val="dk1"/>
                          </a:solidFill>
                          <a:effectLst/>
                          <a:latin typeface="+mn-lt"/>
                          <a:ea typeface="+mn-ea"/>
                          <a:cs typeface="+mn-cs"/>
                        </a:rPr>
                        <a:t> </a:t>
                      </a:r>
                    </a:p>
                    <a:p>
                      <a:pPr marL="0" algn="ctr" defTabSz="914400" rtl="0" eaLnBrk="1" fontAlgn="ctr" latinLnBrk="0" hangingPunct="1"/>
                      <a:r>
                        <a:rPr lang="en-ZA" sz="1400" b="1" u="none" strike="noStrike" kern="1200" dirty="0">
                          <a:solidFill>
                            <a:schemeClr val="dk1"/>
                          </a:solidFill>
                          <a:effectLst/>
                          <a:latin typeface="+mn-lt"/>
                          <a:ea typeface="+mn-ea"/>
                          <a:cs typeface="+mn-cs"/>
                        </a:rPr>
                        <a:t>If the vehicle is in not in the company name then an affidavit must be included to explain the ownership of the vehicle i.e. if the vehicle is in the Company owner name or employee's name, clarify the ownership with an affidavit for each vehicle.</a:t>
                      </a:r>
                    </a:p>
                    <a:p>
                      <a:pPr marL="0" algn="ctr" defTabSz="914400" rtl="0" eaLnBrk="1" fontAlgn="ctr" latinLnBrk="0" hangingPunct="1"/>
                      <a:r>
                        <a:rPr lang="en-ZA" sz="1200" b="1" u="none" strike="noStrike" kern="1200" dirty="0">
                          <a:solidFill>
                            <a:schemeClr val="dk1"/>
                          </a:solidFill>
                          <a:effectLst/>
                          <a:latin typeface="+mn-lt"/>
                          <a:ea typeface="+mn-ea"/>
                          <a:cs typeface="+mn-cs"/>
                        </a:rPr>
                        <a:t> </a:t>
                      </a:r>
                    </a:p>
                    <a:p>
                      <a:pPr marL="0" algn="ctr" defTabSz="914400" rtl="0" eaLnBrk="1" fontAlgn="ctr" latinLnBrk="0" hangingPunct="1"/>
                      <a:r>
                        <a:rPr lang="en-ZA" sz="1200" b="1" u="none" strike="noStrike" kern="1200" dirty="0">
                          <a:solidFill>
                            <a:schemeClr val="dk1"/>
                          </a:solidFill>
                          <a:effectLst/>
                          <a:latin typeface="+mn-lt"/>
                          <a:ea typeface="+mn-ea"/>
                          <a:cs typeface="+mn-cs"/>
                        </a:rPr>
                        <a:t> </a:t>
                      </a:r>
                    </a:p>
                    <a:p>
                      <a:pPr marL="0" algn="ctr" defTabSz="914400" rtl="0" eaLnBrk="1" fontAlgn="ctr" latinLnBrk="0" hangingPunct="1"/>
                      <a:r>
                        <a:rPr lang="en-ZA" sz="1400" b="1" u="none" strike="noStrike" kern="1200" dirty="0">
                          <a:solidFill>
                            <a:schemeClr val="dk1"/>
                          </a:solidFill>
                          <a:effectLst/>
                          <a:latin typeface="+mn-lt"/>
                          <a:ea typeface="+mn-ea"/>
                          <a:cs typeface="+mn-cs"/>
                        </a:rPr>
                        <a:t>Evidence for vehicle hiring: Letter from a genuine vehicle leasing/hiring agency</a:t>
                      </a:r>
                    </a:p>
                    <a:p>
                      <a:pPr marL="0" algn="ctr" defTabSz="914400" rtl="0" eaLnBrk="1" fontAlgn="ctr" latinLnBrk="0" hangingPunct="1"/>
                      <a:r>
                        <a:rPr lang="en-ZA" sz="1200" b="1" u="none" strike="noStrike" kern="1200" dirty="0">
                          <a:solidFill>
                            <a:schemeClr val="dk1"/>
                          </a:solidFill>
                          <a:effectLst/>
                          <a:latin typeface="+mn-lt"/>
                          <a:ea typeface="+mn-ea"/>
                          <a:cs typeface="+mn-cs"/>
                        </a:rPr>
                        <a:t> </a:t>
                      </a:r>
                    </a:p>
                    <a:p>
                      <a:pPr marL="0" algn="ctr" defTabSz="914400" rtl="0" eaLnBrk="1" fontAlgn="ctr" latinLnBrk="0" hangingPunct="1"/>
                      <a:r>
                        <a:rPr lang="en-ZA" sz="1200" b="1" u="none" strike="noStrike" kern="1200" dirty="0">
                          <a:solidFill>
                            <a:schemeClr val="dk1"/>
                          </a:solidFill>
                          <a:effectLst/>
                          <a:latin typeface="+mn-lt"/>
                          <a:ea typeface="+mn-ea"/>
                          <a:cs typeface="+mn-cs"/>
                        </a:rPr>
                        <a:t>The letter must be issued from a legitimate agency. Letters from other contractors will not be considered as valid evidence.</a:t>
                      </a:r>
                      <a:endParaRPr lang="en-US" sz="1200" b="1" u="none" strike="noStrike" kern="1200" dirty="0">
                        <a:solidFill>
                          <a:schemeClr val="dk1"/>
                        </a:solidFill>
                        <a:effectLst/>
                        <a:latin typeface="+mn-lt"/>
                        <a:ea typeface="+mn-ea"/>
                        <a:cs typeface="+mn-cs"/>
                      </a:endParaRPr>
                    </a:p>
                  </a:txBody>
                  <a:tcPr marL="8031" marR="8031" marT="8031" marB="0" anchor="ctr"/>
                </a:tc>
                <a:tc>
                  <a:txBody>
                    <a:bodyPr/>
                    <a:lstStyle/>
                    <a:p>
                      <a:pPr algn="ctr" fontAlgn="ctr"/>
                      <a:r>
                        <a:rPr lang="en-ZA" sz="1200" u="none" strike="noStrike" dirty="0">
                          <a:effectLst/>
                        </a:rPr>
                        <a:t>2.5</a:t>
                      </a:r>
                      <a:endParaRPr lang="en-ZA" sz="1200" b="0" i="0" u="none" strike="noStrike" dirty="0">
                        <a:solidFill>
                          <a:srgbClr val="000000"/>
                        </a:solidFill>
                        <a:effectLst/>
                        <a:latin typeface="Calibri"/>
                      </a:endParaRPr>
                    </a:p>
                  </a:txBody>
                  <a:tcPr marL="8031" marR="8031" marT="8031" marB="0" anchor="ctr"/>
                </a:tc>
                <a:tc>
                  <a:txBody>
                    <a:bodyPr/>
                    <a:lstStyle/>
                    <a:p>
                      <a:pPr algn="ctr" fontAlgn="ctr"/>
                      <a:r>
                        <a:rPr lang="en-ZA" sz="1200" u="none" strike="noStrike" dirty="0">
                          <a:effectLst/>
                        </a:rPr>
                        <a:t>10</a:t>
                      </a:r>
                      <a:endParaRPr lang="en-ZA" sz="1200" b="0" i="0" u="none" strike="noStrike" dirty="0">
                        <a:solidFill>
                          <a:srgbClr val="000000"/>
                        </a:solidFill>
                        <a:effectLst/>
                        <a:latin typeface="Calibri"/>
                      </a:endParaRPr>
                    </a:p>
                  </a:txBody>
                  <a:tcPr marL="8031" marR="8031" marT="8031"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77338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Scoring</a:t>
            </a:r>
            <a:endParaRPr lang="en-ZA" dirty="0"/>
          </a:p>
        </p:txBody>
      </p:sp>
      <p:sp>
        <p:nvSpPr>
          <p:cNvPr id="3" name="Content Placeholder 2"/>
          <p:cNvSpPr>
            <a:spLocks noGrp="1"/>
          </p:cNvSpPr>
          <p:nvPr>
            <p:ph idx="1"/>
          </p:nvPr>
        </p:nvSpPr>
        <p:spPr>
          <a:xfrm>
            <a:off x="436563" y="1124744"/>
            <a:ext cx="8378825" cy="5357019"/>
          </a:xfrm>
        </p:spPr>
        <p:txBody>
          <a:bodyPr/>
          <a:lstStyle/>
          <a:p>
            <a:r>
              <a:rPr lang="en-US" sz="1400" dirty="0"/>
              <a:t>All submissions will be evaluated, and negative marking will apply for evidence not included in the submission, or evidence not conforming to the requirements as stated in the Criteria.</a:t>
            </a:r>
          </a:p>
          <a:p>
            <a:r>
              <a:rPr lang="en-US" sz="1400" dirty="0"/>
              <a:t>There shall be no duplicate of resources</a:t>
            </a:r>
          </a:p>
          <a:p>
            <a:r>
              <a:rPr lang="en-US" sz="1400" dirty="0"/>
              <a:t>The final scores will be converted to a percentage and ranked from highest to lowest.</a:t>
            </a:r>
          </a:p>
          <a:p>
            <a:r>
              <a:rPr lang="en-US" sz="1400" b="1" i="1" dirty="0">
                <a:solidFill>
                  <a:srgbClr val="FF0000"/>
                </a:solidFill>
              </a:rPr>
              <a:t>ONLY SUPPLIERS THAT MEET THE THRESHOLD OF 80% WILL BE CONSIDERED FOR FURTHER EVALUATION</a:t>
            </a:r>
            <a:r>
              <a:rPr lang="en-US" sz="1400" dirty="0">
                <a:solidFill>
                  <a:srgbClr val="FF0000"/>
                </a:solidFill>
              </a:rPr>
              <a:t>.</a:t>
            </a:r>
          </a:p>
          <a:p>
            <a:pPr algn="just"/>
            <a:r>
              <a:rPr lang="en-US" sz="1400" b="1" dirty="0"/>
              <a:t>Ensure all evidence is included (note the required quantities) and ensure that the evidence conforms to the requirements as stated in the criteria.</a:t>
            </a:r>
            <a:endParaRPr lang="en-ZA" sz="1400" b="1" dirty="0"/>
          </a:p>
        </p:txBody>
      </p:sp>
      <p:sp>
        <p:nvSpPr>
          <p:cNvPr id="4" name="Date Placeholder 3"/>
          <p:cNvSpPr>
            <a:spLocks noGrp="1"/>
          </p:cNvSpPr>
          <p:nvPr>
            <p:ph type="dt" sz="half" idx="10"/>
          </p:nvPr>
        </p:nvSpPr>
        <p:spPr/>
        <p:txBody>
          <a:bodyPr/>
          <a:lstStyle/>
          <a:p>
            <a:pPr>
              <a:defRPr/>
            </a:pPr>
            <a:endParaRPr lang="en-ZA" dirty="0"/>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9</a:t>
            </a:fld>
            <a:endParaRPr lang="en-ZA"/>
          </a:p>
        </p:txBody>
      </p:sp>
    </p:spTree>
    <p:extLst>
      <p:ext uri="{BB962C8B-B14F-4D97-AF65-F5344CB8AC3E}">
        <p14:creationId xmlns:p14="http://schemas.microsoft.com/office/powerpoint/2010/main" val="2154507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9DC8B-E239-2633-5DA7-43DC303189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29595-D779-7051-A25D-F3BDD50A3DF0}"/>
              </a:ext>
            </a:extLst>
          </p:cNvPr>
          <p:cNvSpPr>
            <a:spLocks noGrp="1"/>
          </p:cNvSpPr>
          <p:nvPr>
            <p:ph type="ctrTitle"/>
          </p:nvPr>
        </p:nvSpPr>
        <p:spPr>
          <a:xfrm>
            <a:off x="1626975" y="2769832"/>
            <a:ext cx="7003891" cy="507206"/>
          </a:xfrm>
        </p:spPr>
        <p:txBody>
          <a:bodyPr>
            <a:noAutofit/>
          </a:bodyPr>
          <a:lstStyle/>
          <a:p>
            <a:r>
              <a:rPr lang="en-US" b="1" dirty="0"/>
              <a:t> </a:t>
            </a:r>
            <a:br>
              <a:rPr lang="en-US" b="1" dirty="0"/>
            </a:br>
            <a:r>
              <a:rPr lang="en-US" b="1" dirty="0"/>
              <a:t>Thank You</a:t>
            </a:r>
            <a:endParaRPr lang="en-ZA" dirty="0"/>
          </a:p>
        </p:txBody>
      </p:sp>
    </p:spTree>
    <p:extLst>
      <p:ext uri="{BB962C8B-B14F-4D97-AF65-F5344CB8AC3E}">
        <p14:creationId xmlns:p14="http://schemas.microsoft.com/office/powerpoint/2010/main" val="2027172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Clarification Presentation - LPU">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Clarification Presentation - LPU</Template>
  <TotalTime>1343</TotalTime>
  <Words>1177</Words>
  <Application>Microsoft Office PowerPoint</Application>
  <PresentationFormat>On-screen Show (4:3)</PresentationFormat>
  <Paragraphs>138</Paragraphs>
  <Slides>10</Slides>
  <Notes>1</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19" baseType="lpstr">
      <vt:lpstr>Arial</vt:lpstr>
      <vt:lpstr>Calibri</vt:lpstr>
      <vt:lpstr>Courier New</vt:lpstr>
      <vt:lpstr>Gill Sans MT</vt:lpstr>
      <vt:lpstr>Wingdings</vt:lpstr>
      <vt:lpstr>Clarification Presentation - LPU</vt:lpstr>
      <vt:lpstr>Custom Design</vt:lpstr>
      <vt:lpstr>Content Slide Master</vt:lpstr>
      <vt:lpstr>think-cell Slide</vt:lpstr>
      <vt:lpstr>  Technical Evaluation Criteria E3628DXKZNOU SPU Meter Reading Contract Presented By : Siphelele Hlatshwayo</vt:lpstr>
      <vt:lpstr>PowerPoint Presentation</vt:lpstr>
      <vt:lpstr>Brief Introduction</vt:lpstr>
      <vt:lpstr>Technical Criteria Methodology</vt:lpstr>
      <vt:lpstr>Mandatory Evidence: Experience</vt:lpstr>
      <vt:lpstr>Mandatory Evidence: Skills</vt:lpstr>
      <vt:lpstr>Mandatory Evidence: Tools and Equipment</vt:lpstr>
      <vt:lpstr>Mandatory Evidence: Vehicles</vt:lpstr>
      <vt:lpstr>Scoring</vt:lpstr>
      <vt:lpstr>  Thank You</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TECHNICAL CRITERIA  CLARIFICATION PRESENTATION</dc:title>
  <dc:creator>Shabnum Behari</dc:creator>
  <cp:lastModifiedBy>Siphelele Hlatshwayo</cp:lastModifiedBy>
  <cp:revision>27</cp:revision>
  <dcterms:created xsi:type="dcterms:W3CDTF">2017-12-06T10:44:00Z</dcterms:created>
  <dcterms:modified xsi:type="dcterms:W3CDTF">2026-10-08T15:26:10Z</dcterms:modified>
</cp:coreProperties>
</file>