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050" r:id="rId3"/>
    <p:sldId id="2831" r:id="rId4"/>
    <p:sldId id="2828" r:id="rId5"/>
    <p:sldId id="2832" r:id="rId6"/>
    <p:sldId id="2830" r:id="rId7"/>
    <p:sldId id="2833" r:id="rId8"/>
    <p:sldId id="2834" r:id="rId9"/>
    <p:sldId id="2835" r:id="rId10"/>
    <p:sldId id="2836" r:id="rId11"/>
    <p:sldId id="2838" r:id="rId12"/>
    <p:sldId id="2840" r:id="rId13"/>
    <p:sldId id="26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89875" autoAdjust="0"/>
  </p:normalViewPr>
  <p:slideViewPr>
    <p:cSldViewPr snapToGrid="0">
      <p:cViewPr varScale="1">
        <p:scale>
          <a:sx n="58" d="100"/>
          <a:sy n="58" d="100"/>
        </p:scale>
        <p:origin x="100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notesMaster" Target="notesMasters/notesMaster1.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59822B-E948-458E-ADE4-9EF797D08F61}" type="datetimeFigureOut">
              <a:rPr lang="en-ZA" smtClean="0"/>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602CBD-F92D-4139-90F1-11816927E036}" type="slidenum">
              <a:rPr lang="en-ZA" smtClean="0"/>
            </a:fld>
            <a:endParaRPr lang="en-ZA"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7" Type="http://schemas.openxmlformats.org/officeDocument/2006/relationships/vmlDrawing" Target="../drawings/vmlDrawing1.v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emf"/><Relationship Id="rId3"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7" Type="http://schemas.openxmlformats.org/officeDocument/2006/relationships/vmlDrawing" Target="../drawings/vmlDrawing2.vml"/><Relationship Id="rId6" Type="http://schemas.openxmlformats.org/officeDocument/2006/relationships/image" Target="../media/image3.jpeg"/><Relationship Id="rId5" Type="http://schemas.openxmlformats.org/officeDocument/2006/relationships/image" Target="../media/image4.png"/><Relationship Id="rId4" Type="http://schemas.openxmlformats.org/officeDocument/2006/relationships/image" Target="../media/image1.emf"/><Relationship Id="rId3" Type="http://schemas.openxmlformats.org/officeDocument/2006/relationships/oleObject" Target="../embeddings/oleObject2.bin"/><Relationship Id="rId2" Type="http://schemas.openxmlformats.org/officeDocument/2006/relationships/tags" Target="../tags/tag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7" Type="http://schemas.openxmlformats.org/officeDocument/2006/relationships/vmlDrawing" Target="../drawings/vmlDrawing3.vml"/><Relationship Id="rId6" Type="http://schemas.openxmlformats.org/officeDocument/2006/relationships/image" Target="../media/image3.jpeg"/><Relationship Id="rId5" Type="http://schemas.openxmlformats.org/officeDocument/2006/relationships/image" Target="../media/image5.png"/><Relationship Id="rId4" Type="http://schemas.openxmlformats.org/officeDocument/2006/relationships/image" Target="../media/image1.emf"/><Relationship Id="rId3" Type="http://schemas.openxmlformats.org/officeDocument/2006/relationships/oleObject" Target="../embeddings/oleObject3.bin"/><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5" Type="http://schemas.openxmlformats.org/officeDocument/2006/relationships/vmlDrawing" Target="../drawings/vmlDrawing4.vml"/><Relationship Id="rId4" Type="http://schemas.openxmlformats.org/officeDocument/2006/relationships/image" Target="../media/image1.emf"/><Relationship Id="rId3" Type="http://schemas.openxmlformats.org/officeDocument/2006/relationships/oleObject" Target="../embeddings/oleObject4.bin"/><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1.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spid="_x0000_s2" name="think-cell Slide" r:id="rId3" imgW="12700" imgH="12700" progId="TCLayout.ActiveDocument.1">
                  <p:embed/>
                </p:oleObj>
              </mc:Choice>
              <mc:Fallback>
                <p:oleObj name="think-cell Slide" r:id="rId3" imgW="12700" imgH="12700" progId="TCLayout.ActiveDocument.1">
                  <p:embed/>
                  <p:pic>
                    <p:nvPicPr>
                      <p:cNvPr id="0"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4" name="Title 3"/>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5" b="0" i="0" dirty="0">
              <a:latin typeface="Tahoma Regular"/>
            </a:endParaRPr>
          </a:p>
        </p:txBody>
      </p:sp>
      <p:sp>
        <p:nvSpPr>
          <p:cNvPr id="11" name="object 8"/>
          <p:cNvSpPr/>
          <p:nvPr userDrawn="1"/>
        </p:nvSpPr>
        <p:spPr>
          <a:xfrm>
            <a:off x="8499929" y="4854262"/>
            <a:ext cx="3250324" cy="1694430"/>
          </a:xfrm>
          <a:prstGeom prst="rect">
            <a:avLst/>
          </a:prstGeom>
          <a:blipFill>
            <a:blip r:embed="rId5" cstate="email"/>
            <a:stretch>
              <a:fillRect/>
            </a:stretch>
          </a:blipFill>
        </p:spPr>
        <p:txBody>
          <a:bodyPr wrap="square" lIns="0" tIns="0" rIns="0" bIns="0" rtlCol="0"/>
          <a:lstStyle/>
          <a:p>
            <a:endParaRPr sz="635" b="0" i="0" dirty="0">
              <a:latin typeface="Tahoma Regular"/>
            </a:endParaRPr>
          </a:p>
        </p:txBody>
      </p:sp>
      <p:sp>
        <p:nvSpPr>
          <p:cNvPr id="13" name="Subtitle 2"/>
          <p:cNvSpPr>
            <a:spLocks noGrp="1"/>
          </p:cNvSpPr>
          <p:nvPr>
            <p:ph type="subTitle" idx="1" hasCustomPrompt="1"/>
          </p:nvPr>
        </p:nvSpPr>
        <p:spPr>
          <a:xfrm>
            <a:off x="1680966" y="2085874"/>
            <a:ext cx="3329183" cy="3902732"/>
          </a:xfrm>
          <a:prstGeom prst="rect">
            <a:avLst/>
          </a:prstGeom>
        </p:spPr>
        <p:txBody>
          <a:bodyPr/>
          <a:lstStyle>
            <a:lvl1pPr marL="7620" marR="361315" indent="-189865" algn="l">
              <a:lnSpc>
                <a:spcPct val="165000"/>
              </a:lnSpc>
              <a:spcBef>
                <a:spcPts val="55"/>
              </a:spcBef>
              <a:buNone/>
              <a:defRPr sz="20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400" dirty="0">
                <a:solidFill>
                  <a:schemeClr val="accent5"/>
                </a:solidFill>
              </a:rPr>
              <a:t>Section heading here</a:t>
            </a:r>
            <a:endParaRPr lang="en-GB" sz="2400" dirty="0">
              <a:solidFill>
                <a:schemeClr val="accent5"/>
              </a:solidFill>
            </a:endParaRPr>
          </a:p>
          <a:p>
            <a:r>
              <a:rPr lang="en-GB" sz="1800" dirty="0"/>
              <a:t>Normal text here and here and here and here</a:t>
            </a:r>
            <a:endParaRPr lang="en-GB" sz="2400" dirty="0"/>
          </a:p>
        </p:txBody>
      </p:sp>
      <p:pic>
        <p:nvPicPr>
          <p:cNvPr id="8" name="Picture 7"/>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a:xfrm>
            <a:off x="10546762" y="16185"/>
            <a:ext cx="1148040" cy="11511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3.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spid="_x0000_s2" name="think-cell Slide" r:id="rId3" imgW="12700" imgH="12700" progId="TCLayout.ActiveDocument.1">
                  <p:embed/>
                </p:oleObj>
              </mc:Choice>
              <mc:Fallback>
                <p:oleObj name="think-cell Slide" r:id="rId3" imgW="12700" imgH="12700" progId="TCLayout.ActiveDocument.1">
                  <p:embed/>
                  <p:pic>
                    <p:nvPicPr>
                      <p:cNvPr id="0"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4" name="Title 3"/>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5" b="0" i="0" dirty="0">
              <a:latin typeface="Tahoma Regular"/>
            </a:endParaRPr>
          </a:p>
        </p:txBody>
      </p:sp>
      <p:sp>
        <p:nvSpPr>
          <p:cNvPr id="13" name="Subtitle 2"/>
          <p:cNvSpPr>
            <a:spLocks noGrp="1"/>
          </p:cNvSpPr>
          <p:nvPr>
            <p:ph type="subTitle" idx="1" hasCustomPrompt="1"/>
          </p:nvPr>
        </p:nvSpPr>
        <p:spPr>
          <a:xfrm>
            <a:off x="1680967" y="2085874"/>
            <a:ext cx="2995808" cy="3902732"/>
          </a:xfrm>
          <a:prstGeom prst="rect">
            <a:avLst/>
          </a:prstGeom>
        </p:spPr>
        <p:txBody>
          <a:bodyPr/>
          <a:lstStyle>
            <a:lvl1pPr marL="7620" marR="361315" indent="-189865" algn="l">
              <a:lnSpc>
                <a:spcPct val="165000"/>
              </a:lnSpc>
              <a:spcBef>
                <a:spcPts val="55"/>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endParaRPr lang="en-GB" sz="2000" dirty="0">
              <a:solidFill>
                <a:schemeClr val="accent5"/>
              </a:solidFill>
            </a:endParaRPr>
          </a:p>
          <a:p>
            <a:r>
              <a:rPr lang="en-GB" sz="1600" dirty="0"/>
              <a:t>Normal text here and here and here and here</a:t>
            </a:r>
            <a:endParaRPr lang="en-GB" sz="2000" dirty="0"/>
          </a:p>
          <a:p>
            <a:pPr marL="196850" marR="3175">
              <a:lnSpc>
                <a:spcPct val="101000"/>
              </a:lnSpc>
            </a:pPr>
            <a:endParaRPr lang="en-GB" sz="1600" dirty="0"/>
          </a:p>
        </p:txBody>
      </p:sp>
      <p:sp>
        <p:nvSpPr>
          <p:cNvPr id="11" name="object 8"/>
          <p:cNvSpPr/>
          <p:nvPr userDrawn="1"/>
        </p:nvSpPr>
        <p:spPr>
          <a:xfrm>
            <a:off x="8580474" y="3407791"/>
            <a:ext cx="3205788" cy="3090186"/>
          </a:xfrm>
          <a:prstGeom prst="rect">
            <a:avLst/>
          </a:prstGeom>
          <a:blipFill>
            <a:blip r:embed="rId5" cstate="email"/>
            <a:stretch>
              <a:fillRect/>
            </a:stretch>
          </a:blipFill>
        </p:spPr>
        <p:txBody>
          <a:bodyPr wrap="square" lIns="0" tIns="0" rIns="0" bIns="0" rtlCol="0"/>
          <a:lstStyle/>
          <a:p>
            <a:endParaRPr sz="635" b="0" i="0" dirty="0">
              <a:latin typeface="Tahoma Regular"/>
            </a:endParaRPr>
          </a:p>
        </p:txBody>
      </p:sp>
      <p:pic>
        <p:nvPicPr>
          <p:cNvPr id="8" name="Picture 7"/>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a:xfrm>
            <a:off x="10546762" y="16185"/>
            <a:ext cx="1148040" cy="11511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2.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spid="_x0000_s2" name="think-cell Slide" r:id="rId3" imgW="12700" imgH="12700" progId="TCLayout.ActiveDocument.1">
                  <p:embed/>
                </p:oleObj>
              </mc:Choice>
              <mc:Fallback>
                <p:oleObj name="think-cell Slide" r:id="rId3" imgW="12700" imgH="12700" progId="TCLayout.ActiveDocument.1">
                  <p:embed/>
                  <p:pic>
                    <p:nvPicPr>
                      <p:cNvPr id="0"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4" name="Title 3"/>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5" b="0" i="0" dirty="0">
              <a:latin typeface="Tahoma Regular"/>
            </a:endParaRPr>
          </a:p>
        </p:txBody>
      </p:sp>
      <p:sp>
        <p:nvSpPr>
          <p:cNvPr id="13" name="Subtitle 2"/>
          <p:cNvSpPr>
            <a:spLocks noGrp="1"/>
          </p:cNvSpPr>
          <p:nvPr>
            <p:ph type="subTitle" idx="1" hasCustomPrompt="1"/>
          </p:nvPr>
        </p:nvSpPr>
        <p:spPr>
          <a:xfrm>
            <a:off x="1680966" y="2085874"/>
            <a:ext cx="2967233" cy="3902732"/>
          </a:xfrm>
          <a:prstGeom prst="rect">
            <a:avLst/>
          </a:prstGeom>
        </p:spPr>
        <p:txBody>
          <a:bodyPr/>
          <a:lstStyle>
            <a:lvl1pPr marL="7620" marR="361315" indent="-189865" algn="l">
              <a:lnSpc>
                <a:spcPct val="165000"/>
              </a:lnSpc>
              <a:spcBef>
                <a:spcPts val="55"/>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endParaRPr lang="en-GB" sz="2000" dirty="0">
              <a:solidFill>
                <a:schemeClr val="accent5"/>
              </a:solidFill>
            </a:endParaRPr>
          </a:p>
          <a:p>
            <a:r>
              <a:rPr lang="en-GB" sz="1600" dirty="0"/>
              <a:t>Normal text here and here and here and here</a:t>
            </a:r>
            <a:endParaRPr lang="en-GB" sz="2000" dirty="0"/>
          </a:p>
          <a:p>
            <a:pPr marL="196850" marR="3175" indent="-189865">
              <a:lnSpc>
                <a:spcPct val="101000"/>
              </a:lnSpc>
              <a:spcBef>
                <a:spcPts val="55"/>
              </a:spcBef>
            </a:pPr>
            <a:endParaRPr lang="en-GB" sz="1600" b="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8" name="object 8"/>
          <p:cNvSpPr/>
          <p:nvPr userDrawn="1"/>
        </p:nvSpPr>
        <p:spPr>
          <a:xfrm>
            <a:off x="8189297" y="4958505"/>
            <a:ext cx="3821367" cy="1519130"/>
          </a:xfrm>
          <a:prstGeom prst="rect">
            <a:avLst/>
          </a:prstGeom>
          <a:blipFill>
            <a:blip r:embed="rId5" cstate="email"/>
            <a:stretch>
              <a:fillRect/>
            </a:stretch>
          </a:blipFill>
        </p:spPr>
        <p:txBody>
          <a:bodyPr wrap="square" lIns="0" tIns="0" rIns="0" bIns="0" rtlCol="0"/>
          <a:lstStyle/>
          <a:p>
            <a:endParaRPr sz="635" b="0" i="0" dirty="0">
              <a:latin typeface="Tahoma Regular"/>
            </a:endParaRPr>
          </a:p>
        </p:txBody>
      </p:sp>
      <p:pic>
        <p:nvPicPr>
          <p:cNvPr id="9" name="Picture 8"/>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a:xfrm>
            <a:off x="10546762" y="16185"/>
            <a:ext cx="1148040" cy="115111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spid="_x0000_s2" name="think-cell Slide" r:id="rId3" imgW="12700" imgH="12700" progId="TCLayout.ActiveDocument.1">
                  <p:embed/>
                </p:oleObj>
              </mc:Choice>
              <mc:Fallback>
                <p:oleObj name="think-cell Slide" r:id="rId3" imgW="12700" imgH="12700" progId="TCLayout.ActiveDocument.1">
                  <p:embed/>
                  <p:pic>
                    <p:nvPicPr>
                      <p:cNvPr id="0"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
        <p:nvSpPr>
          <p:cNvPr id="4" name="Title 3"/>
          <p:cNvSpPr>
            <a:spLocks noGrp="1"/>
          </p:cNvSpPr>
          <p:nvPr>
            <p:ph type="title" hasCustomPrompt="1"/>
          </p:nvPr>
        </p:nvSpPr>
        <p:spPr/>
        <p:txBody>
          <a:bodyPr/>
          <a:lstStyle>
            <a:lvl1pPr>
              <a:defRPr sz="2800" b="1">
                <a:solidFill>
                  <a:schemeClr val="tx1">
                    <a:lumMod val="50000"/>
                    <a:lumOff val="50000"/>
                  </a:schemeClr>
                </a:solidFill>
              </a:defRPr>
            </a:lvl1pPr>
          </a:lstStyle>
          <a:p>
            <a:r>
              <a:rPr lang="en-US" dirty="0"/>
              <a:t>CLICK TO ADD TITLE</a:t>
            </a:r>
            <a:br>
              <a:rPr lang="en-US" dirty="0"/>
            </a:br>
            <a:r>
              <a:rPr lang="en-US" dirty="0"/>
              <a:t>ON TWO LINES IF NECESSARY</a:t>
            </a:r>
            <a:endParaRPr lang="en-Z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CUSTOM SLIDE</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589941" y="356990"/>
            <a:ext cx="9145218" cy="661832"/>
          </a:xfrm>
          <a:prstGeom prst="rect">
            <a:avLst/>
          </a:prstGeom>
        </p:spPr>
        <p:txBody>
          <a:bodyPr anchor="b"/>
          <a:lstStyle>
            <a:lvl1pPr algn="l">
              <a:defRPr sz="2800"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SLIDE TITLE GOES HERE</a:t>
            </a:r>
            <a:br>
              <a:rPr lang="en-US" dirty="0"/>
            </a:br>
            <a:r>
              <a:rPr lang="en-US" dirty="0"/>
              <a:t>ON TWO LINES IF NECESSARY</a:t>
            </a:r>
            <a:endParaRPr lang="en-US" dirty="0"/>
          </a:p>
        </p:txBody>
      </p:sp>
      <p:sp>
        <p:nvSpPr>
          <p:cNvPr id="7" name="Text Placeholder 2"/>
          <p:cNvSpPr>
            <a:spLocks noGrp="1"/>
          </p:cNvSpPr>
          <p:nvPr>
            <p:ph idx="1"/>
          </p:nvPr>
        </p:nvSpPr>
        <p:spPr>
          <a:xfrm>
            <a:off x="568328" y="1201381"/>
            <a:ext cx="11055343" cy="5299629"/>
          </a:xfrm>
          <a:prstGeom prst="rect">
            <a:avLst/>
          </a:prstGeom>
        </p:spPr>
        <p:txBody>
          <a:bodyPr vert="horz" lIns="36000" tIns="18000" rIns="0" bIns="18000" rtlCol="0">
            <a:no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ZA" dirty="0"/>
          </a:p>
        </p:txBody>
      </p:sp>
      <p:sp>
        <p:nvSpPr>
          <p:cNvPr id="9" name="object 11"/>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5" b="0" i="0" dirty="0">
              <a:latin typeface="Tahoma Regul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 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32602" y="1720557"/>
            <a:ext cx="5534399" cy="4256497"/>
          </a:xfrm>
          <a:prstGeom prst="rect">
            <a:avLst/>
          </a:prstGeom>
        </p:spPr>
        <p:txBody>
          <a:bodyPr/>
          <a:lstStyle>
            <a:lvl1pPr marL="7620" marR="3175" indent="0" algn="l">
              <a:lnSpc>
                <a:spcPct val="144000"/>
              </a:lnSpc>
              <a:spcBef>
                <a:spcPts val="55"/>
              </a:spcBef>
              <a:buFont typeface="Arial" panose="020B0604020202020204" pitchFamily="34" charset="0"/>
              <a:buNone/>
              <a:defRPr sz="1720">
                <a:solidFill>
                  <a:schemeClr val="tx1">
                    <a:lumMod val="50000"/>
                    <a:lumOff val="50000"/>
                  </a:schemeClr>
                </a:solidFill>
              </a:defRPr>
            </a:lvl1pPr>
            <a:lvl2pPr marL="541655" indent="-270510" algn="l">
              <a:spcBef>
                <a:spcPts val="0"/>
              </a:spcBef>
              <a:buFont typeface="Arial" panose="020B0604020202020204" pitchFamily="34" charset="0"/>
              <a:buChar char="•"/>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7620" marR="3175">
              <a:lnSpc>
                <a:spcPct val="144000"/>
              </a:lnSpc>
              <a:spcBef>
                <a:spcPts val="55"/>
              </a:spcBef>
            </a:pP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Lorem ipsum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dolor</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sit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amet</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consectetuer</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adipiscing</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elit</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sed</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diam</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6"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nonummy</a:t>
            </a:r>
            <a:r>
              <a:rPr lang="en-GB" sz="1715" spc="6"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nibh</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euismod</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tincidunt</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ut</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laoreet</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dolore </a:t>
            </a:r>
            <a:r>
              <a:rPr lang="en-GB" sz="1715" spc="6"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magna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aliquam</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6"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erat</a:t>
            </a:r>
            <a:r>
              <a:rPr lang="en-GB" sz="1715" spc="-6"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volutpat</a:t>
            </a:r>
            <a:r>
              <a:rPr lang="en-GB" sz="1715"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Ut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wisi</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enim</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ad  minim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veniam</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quis</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nostrud</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12"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exerci</a:t>
            </a:r>
            <a:r>
              <a:rPr lang="en-GB" sz="1715" spc="-12"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tation</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ullamcorper</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suscipit</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lobortis</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nisl</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ut</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aliquip</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15"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ex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ea</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6"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commodo</a:t>
            </a:r>
            <a:r>
              <a:rPr lang="en-GB" sz="1715" spc="6"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5"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consequat</a:t>
            </a:r>
            <a:r>
              <a:rPr lang="en-GB" sz="1715"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t>
            </a:r>
            <a:endParaRPr lang="en-GB" sz="1715"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5" name="Picture Placeholder 4"/>
          <p:cNvSpPr>
            <a:spLocks noGrp="1"/>
          </p:cNvSpPr>
          <p:nvPr>
            <p:ph type="pic" sz="quarter" idx="13" hasCustomPrompt="1"/>
          </p:nvPr>
        </p:nvSpPr>
        <p:spPr>
          <a:xfrm>
            <a:off x="6303292" y="1720850"/>
            <a:ext cx="5357066" cy="4256088"/>
          </a:xfrm>
          <a:prstGeom prst="rect">
            <a:avLst/>
          </a:prstGeom>
        </p:spPr>
        <p:txBody>
          <a:bodyPr/>
          <a:lstStyle>
            <a:lvl1pPr marL="0" indent="0">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Insert picture here</a:t>
            </a:r>
            <a:endParaRPr lang="en-US" dirty="0"/>
          </a:p>
        </p:txBody>
      </p:sp>
      <p:sp>
        <p:nvSpPr>
          <p:cNvPr id="6" name="Title 1"/>
          <p:cNvSpPr>
            <a:spLocks noGrp="1"/>
          </p:cNvSpPr>
          <p:nvPr>
            <p:ph type="ctrTitle" hasCustomPrompt="1"/>
          </p:nvPr>
        </p:nvSpPr>
        <p:spPr>
          <a:xfrm>
            <a:off x="589941" y="356990"/>
            <a:ext cx="9145218" cy="661832"/>
          </a:xfrm>
          <a:prstGeom prst="rect">
            <a:avLst/>
          </a:prstGeom>
        </p:spPr>
        <p:txBody>
          <a:bodyPr anchor="b"/>
          <a:lstStyle>
            <a:lvl1pPr algn="l">
              <a:defRPr sz="2800"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SLIDE TITLE GOES HERE</a:t>
            </a:r>
            <a:br>
              <a:rPr lang="en-US" dirty="0"/>
            </a:br>
            <a:r>
              <a:rPr lang="en-US" dirty="0"/>
              <a:t>ON TWO LINES IF NECESSARY</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3" name="Picture 2" descr="A train tracks with cars and a sunset&#10;&#10;Description automatically generated with medium confidence"/>
          <p:cNvPicPr>
            <a:picLocks noChangeAspect="1"/>
          </p:cNvPicPr>
          <p:nvPr userDrawn="1"/>
        </p:nvPicPr>
        <p:blipFill rotWithShape="1">
          <a:blip r:embed="rId2">
            <a:extLst>
              <a:ext uri="{28A0092B-C50C-407E-A947-70E740481C1C}">
                <a14:useLocalDpi xmlns:a14="http://schemas.microsoft.com/office/drawing/2010/main" val="0"/>
              </a:ext>
            </a:extLst>
          </a:blip>
          <a:srcRect t="12367"/>
          <a:stretch>
            <a:fillRect/>
          </a:stretch>
        </p:blipFill>
        <p:spPr>
          <a:xfrm>
            <a:off x="-1" y="-1"/>
            <a:ext cx="12192000" cy="6858001"/>
          </a:xfrm>
          <a:prstGeom prst="rect">
            <a:avLst/>
          </a:prstGeom>
        </p:spPr>
      </p:pic>
      <p:pic>
        <p:nvPicPr>
          <p:cNvPr id="4" name="Picture 3"/>
          <p:cNvPicPr>
            <a:picLocks noChangeAspect="1"/>
          </p:cNvPicPr>
          <p:nvPr userDrawn="1"/>
        </p:nvPicPr>
        <p:blipFill>
          <a:blip r:embed="rId3" cstate="email"/>
          <a:stretch>
            <a:fillRect/>
          </a:stretch>
        </p:blipFill>
        <p:spPr>
          <a:xfrm>
            <a:off x="0" y="-1"/>
            <a:ext cx="12192000" cy="6857519"/>
          </a:xfrm>
          <a:prstGeom prst="rect">
            <a:avLst/>
          </a:prstGeom>
        </p:spPr>
      </p:pic>
      <p:sp>
        <p:nvSpPr>
          <p:cNvPr id="31" name="object 4"/>
          <p:cNvSpPr/>
          <p:nvPr userDrawn="1"/>
        </p:nvSpPr>
        <p:spPr>
          <a:xfrm>
            <a:off x="635835" y="2664176"/>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1090" dirty="0"/>
          </a:p>
        </p:txBody>
      </p:sp>
      <p:pic>
        <p:nvPicPr>
          <p:cNvPr id="34" name="Picture 33" descr="A logo with red and green triangles&#10;&#10;Description automatically generated"/>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11097" y="292171"/>
            <a:ext cx="1306287" cy="1149532"/>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pic>
        <p:nvPicPr>
          <p:cNvPr id="3" name="Picture Placeholder 1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2880"/>
            <a:ext cx="12192000" cy="704088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86" name="Text Placeholder 18"/>
          <p:cNvSpPr>
            <a:spLocks noGrp="1"/>
          </p:cNvSpPr>
          <p:nvPr>
            <p:ph type="body" sz="quarter" idx="13"/>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lvl="0"/>
            <a:r>
              <a:rPr lang="en-US"/>
              <a:t>Click to edit Master text styles</a:t>
            </a:r>
            <a:endParaRPr lang="en-US"/>
          </a:p>
        </p:txBody>
      </p:sp>
      <p:sp>
        <p:nvSpPr>
          <p:cNvPr id="2" name="Title 1"/>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pic>
        <p:nvPicPr>
          <p:cNvPr id="5" name="Picture 4" descr="A white logo on a black background&#10;&#10;Description automatically generated"/>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175966" y="134910"/>
            <a:ext cx="1580608" cy="1390935"/>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vmlDrawing" Target="../drawings/vmlDrawing5.vml"/><Relationship Id="rId13" Type="http://schemas.openxmlformats.org/officeDocument/2006/relationships/image" Target="../media/image3.jpeg"/><Relationship Id="rId12" Type="http://schemas.openxmlformats.org/officeDocument/2006/relationships/image" Target="../media/image12.emf"/><Relationship Id="rId11" Type="http://schemas.openxmlformats.org/officeDocument/2006/relationships/oleObject" Target="../embeddings/oleObject5.bin"/><Relationship Id="rId10" Type="http://schemas.openxmlformats.org/officeDocument/2006/relationships/tags" Target="../tags/tag5.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0"/>
            </p:custData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spid="_x0000_s2" name="think-cell Slide" r:id="rId11" imgW="8255" imgH="8255" progId="TCLayout.ActiveDocument.1">
                  <p:embed/>
                </p:oleObj>
              </mc:Choice>
              <mc:Fallback>
                <p:oleObj name="think-cell Slide" r:id="rId11" imgW="8255" imgH="8255" progId="TCLayout.ActiveDocument.1">
                  <p:embed/>
                  <p:pic>
                    <p:nvPicPr>
                      <p:cNvPr id="0" name="Object 3" hidden="1"/>
                      <p:cNvPicPr/>
                      <p:nvPr/>
                    </p:nvPicPr>
                    <p:blipFill>
                      <a:blip r:embed="rId12"/>
                      <a:stretch>
                        <a:fillRect/>
                      </a:stretch>
                    </p:blipFill>
                    <p:spPr>
                      <a:xfrm>
                        <a:off x="2119" y="1591"/>
                        <a:ext cx="2116" cy="1587"/>
                      </a:xfrm>
                      <a:prstGeom prst="rect">
                        <a:avLst/>
                      </a:prstGeom>
                    </p:spPr>
                  </p:pic>
                </p:oleObj>
              </mc:Fallback>
            </mc:AlternateContent>
          </a:graphicData>
        </a:graphic>
      </p:graphicFrame>
      <p:sp>
        <p:nvSpPr>
          <p:cNvPr id="3" name="Title Placeholder 1"/>
          <p:cNvSpPr>
            <a:spLocks noGrp="1"/>
          </p:cNvSpPr>
          <p:nvPr>
            <p:ph type="title"/>
          </p:nvPr>
        </p:nvSpPr>
        <p:spPr>
          <a:xfrm>
            <a:off x="618755" y="276058"/>
            <a:ext cx="10457775" cy="720105"/>
          </a:xfrm>
          <a:prstGeom prst="rect">
            <a:avLst/>
          </a:prstGeom>
        </p:spPr>
        <p:txBody>
          <a:bodyPr vert="horz" lIns="0" tIns="0" rIns="0" bIns="0" rtlCol="0" anchor="ctr">
            <a:noAutofit/>
          </a:bodyPr>
          <a:lstStyle/>
          <a:p>
            <a:r>
              <a:rPr lang="en-US" dirty="0"/>
              <a:t>CLICK TO EDIT MASTER SLIDE</a:t>
            </a:r>
            <a:endParaRPr lang="en-ZA" dirty="0"/>
          </a:p>
        </p:txBody>
      </p:sp>
      <p:sp>
        <p:nvSpPr>
          <p:cNvPr id="5" name="Text Placeholder 4"/>
          <p:cNvSpPr>
            <a:spLocks noGrp="1"/>
          </p:cNvSpPr>
          <p:nvPr>
            <p:ph type="body" idx="1"/>
          </p:nvPr>
        </p:nvSpPr>
        <p:spPr>
          <a:xfrm>
            <a:off x="568329" y="1200483"/>
            <a:ext cx="11055343" cy="5299629"/>
          </a:xfrm>
          <a:prstGeom prst="rect">
            <a:avLst/>
          </a:prstGeom>
        </p:spPr>
        <p:txBody>
          <a:bodyPr vert="horz" lIns="36000" tIns="18000" rIns="0" bIns="18000" rtlCol="0">
            <a:no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ZA" dirty="0"/>
          </a:p>
        </p:txBody>
      </p:sp>
      <p:sp>
        <p:nvSpPr>
          <p:cNvPr id="7" name="Rectangle 6"/>
          <p:cNvSpPr/>
          <p:nvPr userDrawn="1"/>
        </p:nvSpPr>
        <p:spPr>
          <a:xfrm>
            <a:off x="443786" y="62927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tx1">
                    <a:lumMod val="50000"/>
                    <a:lumOff val="50000"/>
                  </a:schemeClr>
                </a:solidFill>
                <a:latin typeface="Tahoma" panose="020B0604030504040204"/>
              </a:rPr>
            </a:fld>
            <a:endParaRPr lang="en-ZA" sz="765" b="1" dirty="0">
              <a:solidFill>
                <a:schemeClr val="tx1">
                  <a:lumMod val="50000"/>
                  <a:lumOff val="50000"/>
                </a:schemeClr>
              </a:solidFill>
              <a:latin typeface="Tahoma" panose="020B0604030504040204"/>
            </a:endParaRPr>
          </a:p>
        </p:txBody>
      </p:sp>
      <p:sp>
        <p:nvSpPr>
          <p:cNvPr id="13" name="object 6"/>
          <p:cNvSpPr/>
          <p:nvPr userDrawn="1"/>
        </p:nvSpPr>
        <p:spPr>
          <a:xfrm>
            <a:off x="568328" y="1121575"/>
            <a:ext cx="11055343" cy="45719"/>
          </a:xfrm>
          <a:custGeom>
            <a:avLst/>
            <a:gdLst/>
            <a:ahLst/>
            <a:cxnLst/>
            <a:rect l="l" t="t" r="r" b="b"/>
            <a:pathLst>
              <a:path w="18230215">
                <a:moveTo>
                  <a:pt x="0" y="0"/>
                </a:moveTo>
                <a:lnTo>
                  <a:pt x="18229780" y="0"/>
                </a:lnTo>
              </a:path>
            </a:pathLst>
          </a:custGeom>
          <a:ln w="20941">
            <a:solidFill>
              <a:srgbClr val="8B8E91"/>
            </a:solidFill>
          </a:ln>
        </p:spPr>
        <p:txBody>
          <a:bodyPr wrap="square" lIns="0" tIns="0" rIns="0" bIns="0" rtlCol="0"/>
          <a:lstStyle/>
          <a:p>
            <a:endParaRPr sz="635" b="0" i="0" dirty="0">
              <a:latin typeface="Tahoma Regular"/>
            </a:endParaRPr>
          </a:p>
        </p:txBody>
      </p:sp>
      <p:sp>
        <p:nvSpPr>
          <p:cNvPr id="14" name="object 11"/>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5" b="0" i="0" dirty="0">
              <a:latin typeface="Tahoma Regular"/>
            </a:endParaRPr>
          </a:p>
        </p:txBody>
      </p:sp>
      <p:pic>
        <p:nvPicPr>
          <p:cNvPr id="6" name="Picture 5"/>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a:xfrm>
            <a:off x="10546762" y="16185"/>
            <a:ext cx="1148040" cy="115111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779145"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p:titleStyle>
    <p:bodyStyle>
      <a:lvl1pPr marL="0" indent="0" algn="l" defTabSz="779145" rtl="0" eaLnBrk="1" latinLnBrk="0" hangingPunct="1">
        <a:lnSpc>
          <a:spcPct val="110000"/>
        </a:lnSpc>
        <a:spcBef>
          <a:spcPts val="1025"/>
        </a:spcBef>
        <a:spcAft>
          <a:spcPts val="340"/>
        </a:spcAft>
        <a:buFont typeface="Arial" panose="020B0604020202020204" pitchFamily="34" charset="0"/>
        <a:buNone/>
        <a:defRPr sz="2000" kern="1200">
          <a:solidFill>
            <a:schemeClr val="accent5"/>
          </a:solidFill>
          <a:latin typeface="+mn-lt"/>
          <a:ea typeface="+mn-ea"/>
          <a:cs typeface="+mn-cs"/>
        </a:defRPr>
      </a:lvl1pPr>
      <a:lvl2pPr marL="228600" indent="-142240" algn="l" defTabSz="779145" rtl="0" eaLnBrk="1" latinLnBrk="0" hangingPunct="1">
        <a:lnSpc>
          <a:spcPct val="110000"/>
        </a:lnSpc>
        <a:spcBef>
          <a:spcPts val="170"/>
        </a:spcBef>
        <a:spcAft>
          <a:spcPts val="170"/>
        </a:spcAft>
        <a:buFont typeface="Arial" panose="020B0604020202020204" pitchFamily="34" charset="0"/>
        <a:buChar char="•"/>
        <a:defRPr sz="1800" kern="1200">
          <a:solidFill>
            <a:schemeClr val="tx1">
              <a:lumMod val="50000"/>
              <a:lumOff val="50000"/>
            </a:schemeClr>
          </a:solidFill>
          <a:latin typeface="+mn-lt"/>
          <a:ea typeface="+mn-ea"/>
          <a:cs typeface="+mn-cs"/>
        </a:defRPr>
      </a:lvl2pPr>
      <a:lvl3pPr marL="531495" indent="-161290" algn="l" defTabSz="779145" rtl="0" eaLnBrk="1" latinLnBrk="0" hangingPunct="1">
        <a:lnSpc>
          <a:spcPct val="110000"/>
        </a:lnSpc>
        <a:spcBef>
          <a:spcPts val="85"/>
        </a:spcBef>
        <a:spcAft>
          <a:spcPts val="170"/>
        </a:spcAft>
        <a:buFont typeface="Arial" panose="020B0604020202020204" pitchFamily="34" charset="0"/>
        <a:buChar char="›"/>
        <a:defRPr sz="1600" kern="1200">
          <a:solidFill>
            <a:schemeClr val="tx1">
              <a:lumMod val="50000"/>
              <a:lumOff val="50000"/>
            </a:schemeClr>
          </a:solidFill>
          <a:latin typeface="+mn-lt"/>
          <a:ea typeface="+mn-ea"/>
          <a:cs typeface="+mn-cs"/>
        </a:defRPr>
      </a:lvl3pPr>
      <a:lvl4pPr marL="764540" indent="-155575" algn="l" defTabSz="779145" rtl="0" eaLnBrk="1" latinLnBrk="0" hangingPunct="1">
        <a:lnSpc>
          <a:spcPct val="110000"/>
        </a:lnSpc>
        <a:spcBef>
          <a:spcPts val="85"/>
        </a:spcBef>
        <a:spcAft>
          <a:spcPts val="170"/>
        </a:spcAft>
        <a:buFont typeface="Arial" panose="020B0604020202020204" pitchFamily="34" charset="0"/>
        <a:buChar char="–"/>
        <a:defRPr sz="1400" kern="1200">
          <a:solidFill>
            <a:schemeClr val="tx1">
              <a:lumMod val="50000"/>
              <a:lumOff val="50000"/>
            </a:schemeClr>
          </a:solidFill>
          <a:latin typeface="+mn-lt"/>
          <a:ea typeface="+mn-ea"/>
          <a:cs typeface="+mn-cs"/>
        </a:defRPr>
      </a:lvl4pPr>
      <a:lvl5pPr marL="1078230" indent="-156845" algn="l" defTabSz="779145" rtl="0" eaLnBrk="1" latinLnBrk="0" hangingPunct="1">
        <a:lnSpc>
          <a:spcPct val="110000"/>
        </a:lnSpc>
        <a:spcBef>
          <a:spcPts val="85"/>
        </a:spcBef>
        <a:spcAft>
          <a:spcPts val="170"/>
        </a:spcAft>
        <a:buFont typeface="Arial" panose="020B0604020202020204" pitchFamily="34" charset="0"/>
        <a:buChar char="»"/>
        <a:defRPr sz="1400" kern="1200">
          <a:solidFill>
            <a:schemeClr val="tx1">
              <a:lumMod val="50000"/>
              <a:lumOff val="50000"/>
            </a:schemeClr>
          </a:solidFill>
          <a:latin typeface="+mn-lt"/>
          <a:ea typeface="+mn-ea"/>
          <a:cs typeface="+mn-cs"/>
        </a:defRPr>
      </a:lvl5pPr>
      <a:lvl6pPr marL="2142490" indent="-194945" algn="l" defTabSz="779145"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6pPr>
      <a:lvl7pPr marL="2532380" indent="-194945" algn="l" defTabSz="779145"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7pPr>
      <a:lvl8pPr marL="2921635" indent="-194945" algn="l" defTabSz="779145"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8pPr>
      <a:lvl9pPr marL="3311525" indent="-194945" algn="l" defTabSz="779145"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9pPr>
    </p:bodyStyle>
    <p:otherStyle>
      <a:defPPr>
        <a:defRPr lang="en-US"/>
      </a:defPPr>
      <a:lvl1pPr marL="0" algn="l" defTabSz="779145" rtl="0" eaLnBrk="1" latinLnBrk="0" hangingPunct="1">
        <a:defRPr sz="1535" kern="1200">
          <a:solidFill>
            <a:schemeClr val="tx1"/>
          </a:solidFill>
          <a:latin typeface="+mn-lt"/>
          <a:ea typeface="+mn-ea"/>
          <a:cs typeface="+mn-cs"/>
        </a:defRPr>
      </a:lvl1pPr>
      <a:lvl2pPr marL="389890" algn="l" defTabSz="779145" rtl="0" eaLnBrk="1" latinLnBrk="0" hangingPunct="1">
        <a:defRPr sz="1535" kern="1200">
          <a:solidFill>
            <a:schemeClr val="tx1"/>
          </a:solidFill>
          <a:latin typeface="+mn-lt"/>
          <a:ea typeface="+mn-ea"/>
          <a:cs typeface="+mn-cs"/>
        </a:defRPr>
      </a:lvl2pPr>
      <a:lvl3pPr marL="779145" algn="l" defTabSz="779145" rtl="0" eaLnBrk="1" latinLnBrk="0" hangingPunct="1">
        <a:defRPr sz="1535" kern="1200">
          <a:solidFill>
            <a:schemeClr val="tx1"/>
          </a:solidFill>
          <a:latin typeface="+mn-lt"/>
          <a:ea typeface="+mn-ea"/>
          <a:cs typeface="+mn-cs"/>
        </a:defRPr>
      </a:lvl3pPr>
      <a:lvl4pPr marL="1169035" algn="l" defTabSz="779145" rtl="0" eaLnBrk="1" latinLnBrk="0" hangingPunct="1">
        <a:defRPr sz="1535" kern="1200">
          <a:solidFill>
            <a:schemeClr val="tx1"/>
          </a:solidFill>
          <a:latin typeface="+mn-lt"/>
          <a:ea typeface="+mn-ea"/>
          <a:cs typeface="+mn-cs"/>
        </a:defRPr>
      </a:lvl4pPr>
      <a:lvl5pPr marL="1558290" algn="l" defTabSz="779145" rtl="0" eaLnBrk="1" latinLnBrk="0" hangingPunct="1">
        <a:defRPr sz="1535" kern="1200">
          <a:solidFill>
            <a:schemeClr val="tx1"/>
          </a:solidFill>
          <a:latin typeface="+mn-lt"/>
          <a:ea typeface="+mn-ea"/>
          <a:cs typeface="+mn-cs"/>
        </a:defRPr>
      </a:lvl5pPr>
      <a:lvl6pPr marL="1948180" algn="l" defTabSz="779145" rtl="0" eaLnBrk="1" latinLnBrk="0" hangingPunct="1">
        <a:defRPr sz="1535" kern="1200">
          <a:solidFill>
            <a:schemeClr val="tx1"/>
          </a:solidFill>
          <a:latin typeface="+mn-lt"/>
          <a:ea typeface="+mn-ea"/>
          <a:cs typeface="+mn-cs"/>
        </a:defRPr>
      </a:lvl6pPr>
      <a:lvl7pPr marL="2337435" algn="l" defTabSz="779145" rtl="0" eaLnBrk="1" latinLnBrk="0" hangingPunct="1">
        <a:defRPr sz="1535" kern="1200">
          <a:solidFill>
            <a:schemeClr val="tx1"/>
          </a:solidFill>
          <a:latin typeface="+mn-lt"/>
          <a:ea typeface="+mn-ea"/>
          <a:cs typeface="+mn-cs"/>
        </a:defRPr>
      </a:lvl7pPr>
      <a:lvl8pPr marL="2727325" algn="l" defTabSz="779145" rtl="0" eaLnBrk="1" latinLnBrk="0" hangingPunct="1">
        <a:defRPr sz="1535" kern="1200">
          <a:solidFill>
            <a:schemeClr val="tx1"/>
          </a:solidFill>
          <a:latin typeface="+mn-lt"/>
          <a:ea typeface="+mn-ea"/>
          <a:cs typeface="+mn-cs"/>
        </a:defRPr>
      </a:lvl8pPr>
      <a:lvl9pPr marL="3116580" algn="l" defTabSz="779145" rtl="0" eaLnBrk="1" latinLnBrk="0" hangingPunct="1">
        <a:defRPr sz="153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11522075" y="6475413"/>
            <a:ext cx="669925" cy="382587"/>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fontAlgn="auto" hangingPunct="1">
              <a:lnSpc>
                <a:spcPct val="110000"/>
              </a:lnSpc>
              <a:spcBef>
                <a:spcPts val="90"/>
              </a:spcBef>
              <a:spcAft>
                <a:spcPts val="90"/>
              </a:spcAft>
              <a:defRPr/>
            </a:pPr>
            <a:endParaRPr lang="en-US" sz="925" dirty="0">
              <a:solidFill>
                <a:schemeClr val="tx1"/>
              </a:solidFill>
            </a:endParaRPr>
          </a:p>
        </p:txBody>
      </p:sp>
      <p:sp>
        <p:nvSpPr>
          <p:cNvPr id="3" name="Rectangle 2"/>
          <p:cNvSpPr/>
          <p:nvPr/>
        </p:nvSpPr>
        <p:spPr>
          <a:xfrm>
            <a:off x="11588750" y="6534150"/>
            <a:ext cx="520700" cy="214313"/>
          </a:xfrm>
          <a:prstGeom prst="rect">
            <a:avLst/>
          </a:prstGeom>
        </p:spPr>
        <p:txBody>
          <a:bodyPr lIns="0" tIns="0" rIns="0" bIns="46012" anchor="b"/>
          <a:lstStyle/>
          <a:p>
            <a:pPr algn="r" eaLnBrk="1" fontAlgn="auto" hangingPunct="1">
              <a:spcBef>
                <a:spcPts val="0"/>
              </a:spcBef>
              <a:spcAft>
                <a:spcPts val="0"/>
              </a:spcAft>
              <a:defRPr/>
            </a:pPr>
            <a:fld id="{13165505-8E3C-43F6-B9F1-1A10D06E55D2}" type="slidenum">
              <a:rPr lang="en-ZA" sz="900" b="1">
                <a:solidFill>
                  <a:schemeClr val="bg1"/>
                </a:solidFill>
                <a:latin typeface="Tahoma" panose="020B0604030504040204"/>
              </a:rPr>
            </a:fld>
            <a:endParaRPr lang="en-ZA" sz="765" b="1" dirty="0">
              <a:solidFill>
                <a:schemeClr val="bg1"/>
              </a:solidFill>
              <a:latin typeface="Tahoma" panose="020B0604030504040204"/>
            </a:endParaRPr>
          </a:p>
        </p:txBody>
      </p:sp>
      <p:pic>
        <p:nvPicPr>
          <p:cNvPr id="5" name="Picture 4"/>
          <p:cNvPicPr>
            <a:picLocks noChangeAspect="1"/>
          </p:cNvPicPr>
          <p:nvPr/>
        </p:nvPicPr>
        <p:blipFill>
          <a:blip r:embed="rId1">
            <a:alphaModFix amt="77000"/>
            <a:extLst>
              <a:ext uri="{28A0092B-C50C-407E-A947-70E740481C1C}">
                <a14:useLocalDpi xmlns:a14="http://schemas.microsoft.com/office/drawing/2010/main" val="0"/>
              </a:ext>
            </a:extLst>
          </a:blip>
          <a:srcRect/>
          <a:stretch>
            <a:fillRect/>
          </a:stretch>
        </p:blipFill>
        <p:spPr>
          <a:xfrm>
            <a:off x="21997" y="4807974"/>
            <a:ext cx="6246068" cy="582579"/>
          </a:xfrm>
          <a:prstGeom prst="rect">
            <a:avLst/>
          </a:prstGeom>
          <a:effectLst>
            <a:outerShdw blurRad="50800" dist="50800" dir="5400000" algn="ctr" rotWithShape="0">
              <a:srgbClr val="000000">
                <a:alpha val="0"/>
              </a:srgbClr>
            </a:outerShdw>
          </a:effectLst>
        </p:spPr>
      </p:pic>
      <p:sp>
        <p:nvSpPr>
          <p:cNvPr id="47112" name="Text Placeholder 521"/>
          <p:cNvSpPr>
            <a:spLocks noGrp="1" noChangeArrowheads="1"/>
          </p:cNvSpPr>
          <p:nvPr>
            <p:ph type="body" sz="quarter" idx="13"/>
          </p:nvPr>
        </p:nvSpPr>
        <p:spPr bwMode="auto">
          <a:xfrm>
            <a:off x="227167" y="4661452"/>
            <a:ext cx="6946265" cy="13830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rIns="91440" bIns="45720" numCol="1" anchor="t" anchorCtr="0" compatLnSpc="1"/>
          <a:lstStyle/>
          <a:p>
            <a:pPr algn="l"/>
            <a:r>
              <a:rPr lang="en-US" sz="3600" b="1" kern="0" spc="10" dirty="0">
                <a:solidFill>
                  <a:schemeClr val="bg1"/>
                </a:solidFill>
                <a:latin typeface="+mj-lt"/>
              </a:rPr>
              <a:t>Independant Technical Study</a:t>
            </a:r>
            <a:endParaRPr lang="en-US" sz="3600" b="1" kern="0" spc="10" dirty="0">
              <a:solidFill>
                <a:schemeClr val="bg1"/>
              </a:solidFill>
              <a:latin typeface="+mj-lt"/>
            </a:endParaRPr>
          </a:p>
          <a:p>
            <a:pPr algn="l"/>
            <a:r>
              <a:rPr lang="en-US" altLang="en-US" sz="3000" b="1" kern="0" spc="10" dirty="0">
                <a:solidFill>
                  <a:schemeClr val="bg1"/>
                </a:solidFill>
                <a:latin typeface="+mj-lt"/>
                <a:ea typeface="Apex New Medium"/>
                <a:cs typeface="Apex New Medium"/>
              </a:rPr>
              <a:t>20 October 2025</a:t>
            </a:r>
            <a:endParaRPr lang="en-ZA" altLang="en-US" sz="3000" b="1" dirty="0">
              <a:solidFill>
                <a:schemeClr val="bg1"/>
              </a:solidFill>
              <a:latin typeface="Tahoma" panose="020B0604030504040204" pitchFamily="34" charset="0"/>
              <a:ea typeface="Apex New Medium"/>
              <a:cs typeface="Apex New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pPr marL="356870" lvl="1" indent="0" algn="just">
              <a:buNone/>
              <a:defRPr/>
            </a:pPr>
            <a:r>
              <a:rPr lang="en-ZA" sz="1200" dirty="0">
                <a:solidFill>
                  <a:schemeClr val="tx1"/>
                </a:solidFill>
                <a:latin typeface="+mj-lt"/>
              </a:rPr>
              <a:t>.</a:t>
            </a:r>
            <a:endParaRPr lang="en-ZA" dirty="0">
              <a:latin typeface="+mj-lt"/>
            </a:endParaRPr>
          </a:p>
          <a:p>
            <a:pPr marL="356870" lvl="1" indent="0">
              <a:buNone/>
              <a:defRPr/>
            </a:pPr>
            <a:endParaRPr lang="en-ZA" dirty="0"/>
          </a:p>
          <a:p>
            <a:pPr marL="356870" lvl="1" indent="0">
              <a:buNone/>
              <a:defRPr/>
            </a:pPr>
            <a:endParaRPr lang="en-ZA" dirty="0">
              <a:solidFill>
                <a:schemeClr val="tx1">
                  <a:lumMod val="95000"/>
                  <a:lumOff val="5000"/>
                </a:schemeClr>
              </a:solidFill>
            </a:endParaRPr>
          </a:p>
        </p:txBody>
      </p:sp>
      <p:sp>
        <p:nvSpPr>
          <p:cNvPr id="4" name="Title 3"/>
          <p:cNvSpPr>
            <a:spLocks noGrp="1"/>
          </p:cNvSpPr>
          <p:nvPr>
            <p:ph type="ctrTitle"/>
          </p:nvPr>
        </p:nvSpPr>
        <p:spPr/>
        <p:txBody>
          <a:bodyPr/>
          <a:lstStyle/>
          <a:p>
            <a:r>
              <a:rPr lang="en-US" altLang="en-GB" dirty="0">
                <a:solidFill>
                  <a:schemeClr val="tx1"/>
                </a:solidFill>
              </a:rPr>
              <a:t>Requirment</a:t>
            </a:r>
            <a:endParaRPr lang="en-US" altLang="en-GB" dirty="0">
              <a:solidFill>
                <a:schemeClr val="tx1"/>
              </a:solidFill>
            </a:endParaRPr>
          </a:p>
        </p:txBody>
      </p:sp>
      <p:sp>
        <p:nvSpPr>
          <p:cNvPr id="5" name="Rectangle 2"/>
          <p:cNvSpPr>
            <a:spLocks noChangeArrowheads="1"/>
          </p:cNvSpPr>
          <p:nvPr/>
        </p:nvSpPr>
        <p:spPr bwMode="auto">
          <a:xfrm>
            <a:off x="4220599" y="128344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7" name="Rectangle 3"/>
          <p:cNvSpPr>
            <a:spLocks noChangeArrowheads="1"/>
          </p:cNvSpPr>
          <p:nvPr/>
        </p:nvSpPr>
        <p:spPr bwMode="auto">
          <a:xfrm>
            <a:off x="4220599" y="748422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3" name="TextBox 2"/>
          <p:cNvSpPr txBox="1"/>
          <p:nvPr/>
        </p:nvSpPr>
        <p:spPr>
          <a:xfrm>
            <a:off x="457200" y="1151002"/>
            <a:ext cx="11238614" cy="2245360"/>
          </a:xfrm>
          <a:prstGeom prst="rect">
            <a:avLst/>
          </a:prstGeom>
          <a:noFill/>
        </p:spPr>
        <p:txBody>
          <a:bodyPr wrap="square" rtlCol="0">
            <a:spAutoFit/>
          </a:bodyPr>
          <a:lstStyle/>
          <a:p>
            <a:pPr indent="0" algn="just">
              <a:lnSpc>
                <a:spcPct val="200000"/>
              </a:lnSpc>
              <a:buNone/>
            </a:pPr>
            <a:r>
              <a:rPr lang="en-US" sz="1400" b="1" dirty="0"/>
              <a:t>DESKTOP STUDY</a:t>
            </a:r>
            <a:r>
              <a:rPr lang="en-US" sz="1400" dirty="0"/>
              <a:t> FOR RAIL INFRASTRUCTURE </a:t>
            </a:r>
            <a:r>
              <a:rPr lang="en-US" sz="1400" b="1" dirty="0"/>
              <a:t>ASSET CONDITION ASSESSMENT</a:t>
            </a:r>
            <a:r>
              <a:rPr lang="en-US" sz="1400" dirty="0"/>
              <a:t> AND </a:t>
            </a:r>
            <a:r>
              <a:rPr lang="en-US" sz="1400" i="1" dirty="0"/>
              <a:t>COST VALIDATION OF THE COPEX AND SUSTAINABLE CAPEX SCOPE</a:t>
            </a:r>
            <a:r>
              <a:rPr lang="en-US" sz="1400" dirty="0"/>
              <a:t> FOR THE:</a:t>
            </a:r>
            <a:endParaRPr lang="en-US" sz="1400" dirty="0"/>
          </a:p>
          <a:p>
            <a:pPr indent="0" algn="just">
              <a:lnSpc>
                <a:spcPct val="200000"/>
              </a:lnSpc>
              <a:buNone/>
            </a:pPr>
            <a:r>
              <a:rPr lang="en-US" sz="1400" dirty="0"/>
              <a:t>1) NORTH EAST CORRIDOR,</a:t>
            </a:r>
            <a:endParaRPr lang="en-US" sz="1400" dirty="0"/>
          </a:p>
          <a:p>
            <a:pPr indent="0" algn="just">
              <a:lnSpc>
                <a:spcPct val="200000"/>
              </a:lnSpc>
              <a:buNone/>
            </a:pPr>
            <a:r>
              <a:rPr lang="en-US" sz="1400" dirty="0"/>
              <a:t>2) CENTRAL CORRIDOR, AND </a:t>
            </a:r>
            <a:endParaRPr lang="en-US" sz="1400" dirty="0"/>
          </a:p>
          <a:p>
            <a:pPr indent="0" algn="just">
              <a:lnSpc>
                <a:spcPct val="200000"/>
              </a:lnSpc>
              <a:buNone/>
            </a:pPr>
            <a:r>
              <a:rPr lang="en-US" sz="1400" dirty="0"/>
              <a:t>3) CAPE CORRIDOR</a:t>
            </a:r>
            <a:endParaRPr lang="en-US" sz="1400" dirty="0"/>
          </a:p>
        </p:txBody>
      </p:sp>
      <p:pic>
        <p:nvPicPr>
          <p:cNvPr id="6" name="Picture 4"/>
          <p:cNvPicPr>
            <a:picLocks noChangeAspect="1" noChangeArrowheads="1"/>
          </p:cNvPicPr>
          <p:nvPr>
            <p:ph type="pic" sz="quarter" idx="13"/>
          </p:nvPr>
        </p:nvPicPr>
        <p:blipFill>
          <a:blip r:embed="rId1">
            <a:extLst>
              <a:ext uri="{28A0092B-C50C-407E-A947-70E740481C1C}">
                <a14:useLocalDpi xmlns:a14="http://schemas.microsoft.com/office/drawing/2010/main" val="0"/>
              </a:ext>
            </a:extLst>
          </a:blip>
          <a:srcRect/>
          <a:stretch>
            <a:fillRect/>
          </a:stretch>
        </p:blipFill>
        <p:spPr>
          <a:xfrm>
            <a:off x="4792345" y="1629410"/>
            <a:ext cx="6821170" cy="517271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67425" y="1184843"/>
            <a:ext cx="11658607" cy="1429568"/>
          </a:xfrm>
        </p:spPr>
        <p:txBody>
          <a:bodyPr/>
          <a:lstStyle/>
          <a:p>
            <a:pPr marL="356870" lvl="1" indent="0" algn="just">
              <a:buNone/>
              <a:defRPr/>
            </a:pPr>
            <a:r>
              <a:rPr lang="en-ZA" sz="1200" dirty="0">
                <a:solidFill>
                  <a:schemeClr val="tx1"/>
                </a:solidFill>
                <a:latin typeface="+mj-lt"/>
              </a:rPr>
              <a:t>.</a:t>
            </a:r>
            <a:endParaRPr lang="en-ZA" dirty="0">
              <a:latin typeface="+mj-lt"/>
            </a:endParaRPr>
          </a:p>
          <a:p>
            <a:pPr marL="356870" lvl="1" indent="0">
              <a:buNone/>
              <a:defRPr/>
            </a:pPr>
            <a:endParaRPr lang="en-ZA" dirty="0"/>
          </a:p>
          <a:p>
            <a:pPr marL="356870" lvl="1" indent="0">
              <a:buNone/>
              <a:defRPr/>
            </a:pPr>
            <a:endParaRPr lang="en-ZA" dirty="0">
              <a:solidFill>
                <a:schemeClr val="tx1">
                  <a:lumMod val="95000"/>
                  <a:lumOff val="5000"/>
                </a:schemeClr>
              </a:solidFill>
            </a:endParaRPr>
          </a:p>
        </p:txBody>
      </p:sp>
      <p:sp>
        <p:nvSpPr>
          <p:cNvPr id="4" name="Title 3"/>
          <p:cNvSpPr>
            <a:spLocks noGrp="1"/>
          </p:cNvSpPr>
          <p:nvPr>
            <p:ph type="ctrTitle"/>
          </p:nvPr>
        </p:nvSpPr>
        <p:spPr>
          <a:xfrm>
            <a:off x="589941" y="135338"/>
            <a:ext cx="9145218" cy="679672"/>
          </a:xfrm>
        </p:spPr>
        <p:txBody>
          <a:bodyPr/>
          <a:lstStyle/>
          <a:p>
            <a:r>
              <a:rPr lang="en-US" altLang="en-GB" dirty="0">
                <a:solidFill>
                  <a:schemeClr val="tx1"/>
                </a:solidFill>
              </a:rPr>
              <a:t>Context and Background</a:t>
            </a:r>
            <a:endParaRPr lang="en-US" altLang="en-GB" dirty="0">
              <a:solidFill>
                <a:schemeClr val="tx1"/>
              </a:solidFill>
            </a:endParaRPr>
          </a:p>
        </p:txBody>
      </p:sp>
      <p:sp>
        <p:nvSpPr>
          <p:cNvPr id="5" name="Rectangle 2"/>
          <p:cNvSpPr>
            <a:spLocks noChangeArrowheads="1"/>
          </p:cNvSpPr>
          <p:nvPr/>
        </p:nvSpPr>
        <p:spPr bwMode="auto">
          <a:xfrm>
            <a:off x="4220599" y="128344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7" name="Rectangle 3"/>
          <p:cNvSpPr>
            <a:spLocks noChangeArrowheads="1"/>
          </p:cNvSpPr>
          <p:nvPr/>
        </p:nvSpPr>
        <p:spPr bwMode="auto">
          <a:xfrm>
            <a:off x="4220599" y="748422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3" name="TextBox 2"/>
          <p:cNvSpPr txBox="1"/>
          <p:nvPr/>
        </p:nvSpPr>
        <p:spPr>
          <a:xfrm>
            <a:off x="457200" y="1151002"/>
            <a:ext cx="11238614" cy="4118610"/>
          </a:xfrm>
          <a:prstGeom prst="rect">
            <a:avLst/>
          </a:prstGeom>
          <a:noFill/>
        </p:spPr>
        <p:txBody>
          <a:bodyPr wrap="square" rtlCol="0">
            <a:spAutoFit/>
          </a:bodyPr>
          <a:lstStyle/>
          <a:p>
            <a:pPr marL="342900" indent="-342900" algn="just">
              <a:lnSpc>
                <a:spcPct val="170000"/>
              </a:lnSpc>
              <a:buAutoNum type="arabicPeriod"/>
            </a:pPr>
            <a:r>
              <a:rPr lang="en-US" sz="1400" dirty="0"/>
              <a:t>Transnet Rail Infrastructure Manager (TRIM) develop condition assessment annually for all their corridors that focus on:</a:t>
            </a:r>
            <a:endParaRPr lang="en-US" sz="1400" dirty="0"/>
          </a:p>
          <a:p>
            <a:pPr marL="800100" lvl="1" indent="-342900" algn="just">
              <a:lnSpc>
                <a:spcPct val="170000"/>
              </a:lnSpc>
              <a:buFont typeface="Arial" panose="020B0604020202020204" pitchFamily="34" charset="0"/>
              <a:buChar char="•"/>
            </a:pPr>
            <a:r>
              <a:rPr lang="en-US" sz="1400" dirty="0"/>
              <a:t>The capacity of the network: expressed in usable train paths (slots) during a defined time period, determined by the </a:t>
            </a:r>
            <a:r>
              <a:rPr lang="en-US" sz="1400" b="1" dirty="0"/>
              <a:t>network configuration</a:t>
            </a:r>
            <a:r>
              <a:rPr lang="en-US" sz="1400" dirty="0"/>
              <a:t>.</a:t>
            </a:r>
            <a:endParaRPr lang="en-US" sz="1400" dirty="0"/>
          </a:p>
          <a:p>
            <a:pPr marL="800100" lvl="1" indent="-342900" algn="just">
              <a:lnSpc>
                <a:spcPct val="170000"/>
              </a:lnSpc>
              <a:buFont typeface="Arial" panose="020B0604020202020204" pitchFamily="34" charset="0"/>
              <a:buChar char="•"/>
            </a:pPr>
            <a:r>
              <a:rPr lang="en-US" sz="1400" dirty="0"/>
              <a:t>The </a:t>
            </a:r>
            <a:r>
              <a:rPr lang="en-US" sz="1400" b="1" dirty="0"/>
              <a:t>substance of the network</a:t>
            </a:r>
            <a:r>
              <a:rPr lang="en-US" sz="1400" dirty="0"/>
              <a:t>: referring to the average remaining lifetime of the individual network components. A high substance for example means that a component is new. </a:t>
            </a:r>
            <a:endParaRPr lang="en-US" sz="1400" dirty="0"/>
          </a:p>
          <a:p>
            <a:pPr marL="800100" lvl="1" indent="-342900" algn="just">
              <a:lnSpc>
                <a:spcPct val="170000"/>
              </a:lnSpc>
              <a:buFont typeface="Arial" panose="020B0604020202020204" pitchFamily="34" charset="0"/>
              <a:buChar char="•"/>
            </a:pPr>
            <a:r>
              <a:rPr lang="en-US" sz="1400" dirty="0"/>
              <a:t>The </a:t>
            </a:r>
            <a:r>
              <a:rPr lang="en-US" sz="1400" b="1" dirty="0"/>
              <a:t>quality of infrastructure</a:t>
            </a:r>
            <a:r>
              <a:rPr lang="en-US" sz="1400" dirty="0"/>
              <a:t>: expressed as network availability and reliability.</a:t>
            </a:r>
            <a:endParaRPr lang="en-US" sz="1400" dirty="0"/>
          </a:p>
          <a:p>
            <a:pPr marL="342900" indent="-342900" algn="just">
              <a:lnSpc>
                <a:spcPct val="170000"/>
              </a:lnSpc>
              <a:buAutoNum type="arabicPeriod"/>
            </a:pPr>
            <a:r>
              <a:rPr lang="en-US" sz="1400" dirty="0"/>
              <a:t>TRIM approach funding sources in the market to fund maintenance and expansion projects in support of Network stability.</a:t>
            </a:r>
            <a:endParaRPr lang="en-US" sz="1400" dirty="0"/>
          </a:p>
          <a:p>
            <a:pPr marL="342900" indent="-342900" algn="just">
              <a:lnSpc>
                <a:spcPct val="170000"/>
              </a:lnSpc>
              <a:buAutoNum type="arabicPeriod"/>
            </a:pPr>
            <a:r>
              <a:rPr lang="en-US" sz="1400" dirty="0"/>
              <a:t>Funders require independant validation of the network condition with specific reference to the annual assessments to support funding instrument applications. </a:t>
            </a:r>
            <a:endParaRPr lang="en-US" sz="1400" dirty="0"/>
          </a:p>
          <a:p>
            <a:pPr marL="342900" indent="-342900" algn="just">
              <a:lnSpc>
                <a:spcPct val="170000"/>
              </a:lnSpc>
              <a:buAutoNum type="arabicPeriod"/>
            </a:pPr>
            <a:r>
              <a:rPr lang="en-US" sz="1400" dirty="0"/>
              <a:t>In summary, the outcome of the desktop study should inform the acceptability of the current condition assessment data and validate the existing scope and costings.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67425" y="1184843"/>
            <a:ext cx="11658607" cy="1429568"/>
          </a:xfrm>
        </p:spPr>
        <p:txBody>
          <a:bodyPr/>
          <a:lstStyle/>
          <a:p>
            <a:pPr marL="356870" lvl="1" indent="0" algn="just">
              <a:buNone/>
              <a:defRPr/>
            </a:pPr>
            <a:r>
              <a:rPr lang="en-ZA" sz="1200" dirty="0">
                <a:solidFill>
                  <a:schemeClr val="tx1"/>
                </a:solidFill>
                <a:latin typeface="+mj-lt"/>
              </a:rPr>
              <a:t>.</a:t>
            </a:r>
            <a:endParaRPr lang="en-ZA" dirty="0">
              <a:latin typeface="+mj-lt"/>
            </a:endParaRPr>
          </a:p>
          <a:p>
            <a:pPr marL="356870" lvl="1" indent="0">
              <a:buNone/>
              <a:defRPr/>
            </a:pPr>
            <a:endParaRPr lang="en-ZA" dirty="0"/>
          </a:p>
          <a:p>
            <a:pPr marL="356870" lvl="1" indent="0">
              <a:buNone/>
              <a:defRPr/>
            </a:pPr>
            <a:endParaRPr lang="en-ZA" dirty="0">
              <a:solidFill>
                <a:schemeClr val="tx1">
                  <a:lumMod val="95000"/>
                  <a:lumOff val="5000"/>
                </a:schemeClr>
              </a:solidFill>
            </a:endParaRPr>
          </a:p>
        </p:txBody>
      </p:sp>
      <p:sp>
        <p:nvSpPr>
          <p:cNvPr id="4" name="Title 3"/>
          <p:cNvSpPr>
            <a:spLocks noGrp="1"/>
          </p:cNvSpPr>
          <p:nvPr>
            <p:ph type="ctrTitle"/>
          </p:nvPr>
        </p:nvSpPr>
        <p:spPr>
          <a:xfrm>
            <a:off x="589941" y="135338"/>
            <a:ext cx="9145218" cy="679672"/>
          </a:xfrm>
        </p:spPr>
        <p:txBody>
          <a:bodyPr/>
          <a:lstStyle/>
          <a:p>
            <a:r>
              <a:rPr lang="en-US" dirty="0">
                <a:solidFill>
                  <a:schemeClr val="tx1"/>
                </a:solidFill>
              </a:rPr>
              <a:t>Main Corridor inclusions</a:t>
            </a:r>
            <a:endParaRPr lang="en-GB" dirty="0">
              <a:solidFill>
                <a:schemeClr val="tx1"/>
              </a:solidFill>
            </a:endParaRPr>
          </a:p>
        </p:txBody>
      </p:sp>
      <p:sp>
        <p:nvSpPr>
          <p:cNvPr id="5" name="Rectangle 2"/>
          <p:cNvSpPr>
            <a:spLocks noChangeArrowheads="1"/>
          </p:cNvSpPr>
          <p:nvPr/>
        </p:nvSpPr>
        <p:spPr bwMode="auto">
          <a:xfrm>
            <a:off x="4220599" y="128344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7" name="Rectangle 3"/>
          <p:cNvSpPr>
            <a:spLocks noChangeArrowheads="1"/>
          </p:cNvSpPr>
          <p:nvPr/>
        </p:nvSpPr>
        <p:spPr bwMode="auto">
          <a:xfrm>
            <a:off x="4220599" y="748422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3" name="TextBox 2"/>
          <p:cNvSpPr txBox="1"/>
          <p:nvPr/>
        </p:nvSpPr>
        <p:spPr>
          <a:xfrm>
            <a:off x="476250" y="1184657"/>
            <a:ext cx="11238614" cy="5269230"/>
          </a:xfrm>
          <a:prstGeom prst="rect">
            <a:avLst/>
          </a:prstGeom>
          <a:noFill/>
        </p:spPr>
        <p:txBody>
          <a:bodyPr wrap="square" rtlCol="0">
            <a:spAutoFit/>
          </a:bodyPr>
          <a:lstStyle/>
          <a:p>
            <a:pPr indent="0" algn="just">
              <a:lnSpc>
                <a:spcPct val="110000"/>
              </a:lnSpc>
              <a:buNone/>
            </a:pPr>
            <a:r>
              <a:rPr lang="en-US" b="1" dirty="0"/>
              <a:t>North-East Corridor</a:t>
            </a:r>
            <a:endParaRPr lang="en-US" b="1" dirty="0"/>
          </a:p>
          <a:p>
            <a:pPr marL="342900" indent="-342900" algn="just">
              <a:lnSpc>
                <a:spcPct val="110000"/>
              </a:lnSpc>
              <a:buAutoNum type="arabicPeriod"/>
            </a:pPr>
            <a:r>
              <a:rPr lang="en-US" dirty="0"/>
              <a:t>The North-East corridor stretches from the Limpopo River in Beitbridge, Limpopo province, through Komatipoort, and down to Richards Bay on the East coast. Operations include the transportation of high-yielding freight on three prominent linear flows (Pit to Port), which are defined as follows: -</a:t>
            </a:r>
            <a:endParaRPr lang="en-US" dirty="0"/>
          </a:p>
          <a:p>
            <a:pPr marL="800100" lvl="1" indent="-342900" algn="just">
              <a:lnSpc>
                <a:spcPct val="110000"/>
              </a:lnSpc>
              <a:buFont typeface="Arial" panose="020B0604020202020204" pitchFamily="34" charset="0"/>
              <a:buChar char="•"/>
            </a:pPr>
            <a:r>
              <a:rPr lang="en-US" dirty="0"/>
              <a:t>Phalaborwa to Maputo and Richards Bay, mainly transporting Magnetite and Rock Phosphate for export markets</a:t>
            </a:r>
            <a:endParaRPr lang="en-US" dirty="0"/>
          </a:p>
          <a:p>
            <a:pPr marL="800100" lvl="1" indent="-342900" algn="just">
              <a:lnSpc>
                <a:spcPct val="110000"/>
              </a:lnSpc>
              <a:buFont typeface="Arial" panose="020B0604020202020204" pitchFamily="34" charset="0"/>
              <a:buChar char="•"/>
            </a:pPr>
            <a:r>
              <a:rPr lang="en-US" dirty="0"/>
              <a:t>Witbank to Maputo, mainly transporting Chrome and Coal for export markets</a:t>
            </a:r>
            <a:endParaRPr lang="en-US" dirty="0"/>
          </a:p>
          <a:p>
            <a:pPr marL="800100" lvl="1" indent="-342900" algn="just">
              <a:lnSpc>
                <a:spcPct val="110000"/>
              </a:lnSpc>
              <a:buFont typeface="Arial" panose="020B0604020202020204" pitchFamily="34" charset="0"/>
              <a:buChar char="•"/>
            </a:pPr>
            <a:r>
              <a:rPr lang="en-US" dirty="0"/>
              <a:t>Witbank to Richards Bay, transporting coal and chrome for export markets.</a:t>
            </a:r>
            <a:endParaRPr lang="en-US" dirty="0"/>
          </a:p>
          <a:p>
            <a:pPr indent="0" algn="just">
              <a:lnSpc>
                <a:spcPct val="110000"/>
              </a:lnSpc>
              <a:buNone/>
            </a:pPr>
            <a:r>
              <a:rPr lang="en-US" b="1" dirty="0"/>
              <a:t>Central Corridor</a:t>
            </a:r>
            <a:endParaRPr lang="en-US" b="1" dirty="0"/>
          </a:p>
          <a:p>
            <a:pPr marL="342900" indent="-342900" algn="just">
              <a:lnSpc>
                <a:spcPct val="110000"/>
              </a:lnSpc>
              <a:buAutoNum type="arabicPeriod"/>
            </a:pPr>
            <a:r>
              <a:rPr lang="en-US" dirty="0"/>
              <a:t>The CentralCor is located in the heart of the Freight Rail network, connecting to four other corridors. Geographically, it covers three provinces: Gauteng, Free State, and the Northwest. </a:t>
            </a:r>
            <a:endParaRPr lang="en-US" dirty="0"/>
          </a:p>
          <a:p>
            <a:pPr marL="342900" indent="-342900" algn="just">
              <a:lnSpc>
                <a:spcPct val="110000"/>
              </a:lnSpc>
              <a:buAutoNum type="arabicPeriod"/>
            </a:pPr>
            <a:r>
              <a:rPr lang="en-US" dirty="0"/>
              <a:t>The corridor, which connects Mafikeng to Krugersdorp and Vryburg via rail lines, is critical to the north-south interface in landlocked Botswana, promoting regional integration.</a:t>
            </a:r>
            <a:endParaRPr lang="en-US" dirty="0"/>
          </a:p>
          <a:p>
            <a:pPr indent="0" algn="just">
              <a:lnSpc>
                <a:spcPct val="110000"/>
              </a:lnSpc>
              <a:buNone/>
            </a:pPr>
            <a:r>
              <a:rPr lang="en-US" b="1" dirty="0"/>
              <a:t>Cape Corridor</a:t>
            </a:r>
            <a:endParaRPr lang="en-US" b="1" dirty="0"/>
          </a:p>
          <a:p>
            <a:pPr marL="342900" indent="-342900" algn="just">
              <a:lnSpc>
                <a:spcPct val="110000"/>
              </a:lnSpc>
              <a:buAutoNum type="arabicPeriod"/>
            </a:pPr>
            <a:r>
              <a:rPr lang="en-US" dirty="0"/>
              <a:t>The Cape Corridor stretches from Warrenton in the Northern Cape to Cape Town in the South.</a:t>
            </a:r>
            <a:endParaRPr lang="en-US" dirty="0"/>
          </a:p>
          <a:p>
            <a:pPr marL="342900" indent="-342900" algn="just">
              <a:lnSpc>
                <a:spcPct val="110000"/>
              </a:lnSpc>
              <a:buAutoNum type="arabicPeriod"/>
            </a:pPr>
            <a:r>
              <a:rPr lang="en-US" dirty="0"/>
              <a:t>The route includes sections of the Vereeniging-Bloemfontein-East London and Gqeberha routes, as well as branch lines such as Bellville-Bitterfontein and De Aar-Upington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67425" y="1184843"/>
            <a:ext cx="11658607" cy="1429568"/>
          </a:xfrm>
        </p:spPr>
        <p:txBody>
          <a:bodyPr/>
          <a:lstStyle/>
          <a:p>
            <a:pPr marL="356870" lvl="1" indent="0" algn="just">
              <a:buNone/>
              <a:defRPr/>
            </a:pPr>
            <a:r>
              <a:rPr lang="en-ZA" sz="1200" dirty="0">
                <a:solidFill>
                  <a:schemeClr val="tx1"/>
                </a:solidFill>
                <a:latin typeface="+mj-lt"/>
              </a:rPr>
              <a:t>.</a:t>
            </a:r>
            <a:endParaRPr lang="en-ZA" dirty="0">
              <a:latin typeface="+mj-lt"/>
            </a:endParaRPr>
          </a:p>
          <a:p>
            <a:pPr marL="356870" lvl="1" indent="0">
              <a:buNone/>
              <a:defRPr/>
            </a:pPr>
            <a:endParaRPr lang="en-ZA" dirty="0"/>
          </a:p>
          <a:p>
            <a:pPr marL="356870" lvl="1" indent="0">
              <a:buNone/>
              <a:defRPr/>
            </a:pPr>
            <a:endParaRPr lang="en-ZA" dirty="0">
              <a:solidFill>
                <a:schemeClr val="tx1">
                  <a:lumMod val="95000"/>
                  <a:lumOff val="5000"/>
                </a:schemeClr>
              </a:solidFill>
            </a:endParaRPr>
          </a:p>
        </p:txBody>
      </p:sp>
      <p:sp>
        <p:nvSpPr>
          <p:cNvPr id="4" name="Title 3"/>
          <p:cNvSpPr>
            <a:spLocks noGrp="1"/>
          </p:cNvSpPr>
          <p:nvPr>
            <p:ph type="ctrTitle"/>
          </p:nvPr>
        </p:nvSpPr>
        <p:spPr>
          <a:xfrm>
            <a:off x="589941" y="135338"/>
            <a:ext cx="9145218" cy="679672"/>
          </a:xfrm>
        </p:spPr>
        <p:txBody>
          <a:bodyPr/>
          <a:lstStyle/>
          <a:p>
            <a:r>
              <a:rPr lang="en-US" dirty="0">
                <a:solidFill>
                  <a:schemeClr val="tx1"/>
                </a:solidFill>
              </a:rPr>
              <a:t>High Level Scope</a:t>
            </a:r>
            <a:endParaRPr lang="en-GB" dirty="0">
              <a:solidFill>
                <a:schemeClr val="tx1"/>
              </a:solidFill>
            </a:endParaRPr>
          </a:p>
        </p:txBody>
      </p:sp>
      <p:sp>
        <p:nvSpPr>
          <p:cNvPr id="5" name="Rectangle 2"/>
          <p:cNvSpPr>
            <a:spLocks noChangeArrowheads="1"/>
          </p:cNvSpPr>
          <p:nvPr/>
        </p:nvSpPr>
        <p:spPr bwMode="auto">
          <a:xfrm>
            <a:off x="4220599" y="128344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7" name="Rectangle 3"/>
          <p:cNvSpPr>
            <a:spLocks noChangeArrowheads="1"/>
          </p:cNvSpPr>
          <p:nvPr/>
        </p:nvSpPr>
        <p:spPr bwMode="auto">
          <a:xfrm>
            <a:off x="4220599" y="748422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3" name="TextBox 2"/>
          <p:cNvSpPr txBox="1"/>
          <p:nvPr/>
        </p:nvSpPr>
        <p:spPr>
          <a:xfrm>
            <a:off x="457200" y="1151002"/>
            <a:ext cx="11238614" cy="3630930"/>
          </a:xfrm>
          <a:prstGeom prst="rect">
            <a:avLst/>
          </a:prstGeom>
          <a:noFill/>
        </p:spPr>
        <p:txBody>
          <a:bodyPr wrap="square" rtlCol="0">
            <a:spAutoFit/>
          </a:bodyPr>
          <a:lstStyle/>
          <a:p>
            <a:pPr marL="342900" indent="-342900" algn="just">
              <a:buAutoNum type="arabicPeriod"/>
            </a:pPr>
            <a:r>
              <a:rPr lang="en-US" dirty="0"/>
              <a:t>The study scope include:</a:t>
            </a:r>
            <a:endParaRPr lang="en-US" dirty="0"/>
          </a:p>
          <a:p>
            <a:pPr marL="342900" indent="-342900" algn="just">
              <a:buAutoNum type="arabicPeriod"/>
            </a:pPr>
            <a:endParaRPr lang="en-US" sz="1400" dirty="0"/>
          </a:p>
          <a:p>
            <a:pPr marL="800100" lvl="1" indent="-342900" algn="just">
              <a:buClrTx/>
              <a:buSzTx/>
              <a:buFont typeface="Arial" panose="020B0604020202020204" pitchFamily="34" charset="0"/>
              <a:buChar char="•"/>
            </a:pPr>
            <a:r>
              <a:rPr lang="en-US" sz="1800" dirty="0"/>
              <a:t>Conduct random field inspections to validate the rail infrastructure asset condition assessment measurement data.</a:t>
            </a:r>
            <a:endParaRPr lang="en-US" sz="1800" dirty="0"/>
          </a:p>
          <a:p>
            <a:pPr marL="800100" lvl="1" indent="-342900" algn="just">
              <a:buClrTx/>
              <a:buSzTx/>
              <a:buFont typeface="Arial" panose="020B0604020202020204" pitchFamily="34" charset="0"/>
              <a:buChar char="•"/>
            </a:pPr>
            <a:r>
              <a:rPr lang="en-US" sz="1800" dirty="0"/>
              <a:t>Validate the current infrastructure Copex and Sustainable Capex scope; derived from the existing condition assessment data.</a:t>
            </a:r>
            <a:endParaRPr lang="en-US" sz="1800" dirty="0"/>
          </a:p>
          <a:p>
            <a:pPr marL="800100" lvl="1" indent="-342900" algn="just">
              <a:buClrTx/>
              <a:buSzTx/>
              <a:buFont typeface="Arial" panose="020B0604020202020204" pitchFamily="34" charset="0"/>
              <a:buChar char="•"/>
            </a:pPr>
            <a:r>
              <a:rPr lang="en-US" sz="1800" dirty="0"/>
              <a:t>Validate the costing done by TRIM on the Copex and Sustainable Capex scope.</a:t>
            </a:r>
            <a:endParaRPr lang="en-US" sz="1800" dirty="0"/>
          </a:p>
          <a:p>
            <a:pPr marL="800100" lvl="1" indent="-342900" algn="just">
              <a:buClrTx/>
              <a:buSzTx/>
              <a:buFont typeface="Arial" panose="020B0604020202020204" pitchFamily="34" charset="0"/>
              <a:buChar char="•"/>
            </a:pPr>
            <a:r>
              <a:rPr lang="en-US" sz="1800" dirty="0"/>
              <a:t>Development of a desktop implementation plan for completing the required refurbishments, targeted maintenance or upgrades.</a:t>
            </a:r>
            <a:endParaRPr lang="en-US" sz="1800" dirty="0"/>
          </a:p>
          <a:p>
            <a:pPr lvl="1" indent="0" algn="just">
              <a:buClrTx/>
              <a:buSzTx/>
              <a:buFont typeface="Arial" panose="020B0604020202020204" pitchFamily="34" charset="0"/>
              <a:buNone/>
            </a:pPr>
            <a:endParaRPr lang="en-US" sz="1800" dirty="0"/>
          </a:p>
          <a:p>
            <a:pPr marL="342900" lvl="0" indent="-342900" algn="just">
              <a:buClrTx/>
              <a:buSzTx/>
              <a:buFont typeface="+mj-lt"/>
              <a:buAutoNum type="arabicPeriod" startAt="2"/>
            </a:pPr>
            <a:r>
              <a:rPr lang="en-US" sz="1800" dirty="0"/>
              <a:t>Scope Exclusions</a:t>
            </a:r>
            <a:endParaRPr lang="en-US" sz="1800" dirty="0"/>
          </a:p>
          <a:p>
            <a:pPr marL="800100" lvl="1" indent="-342900" algn="just">
              <a:buClrTx/>
              <a:buSzTx/>
              <a:buFont typeface="Arial" panose="020B0604020202020204" pitchFamily="34" charset="0"/>
              <a:buChar char="•"/>
            </a:pPr>
            <a:r>
              <a:rPr lang="en-US" sz="1800" dirty="0"/>
              <a:t>Customer owned infrastructure such as private sidings as well as municipal sidings on the corridor are excluded from the technical assessment. </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67425" y="1184843"/>
            <a:ext cx="11658607" cy="1429568"/>
          </a:xfrm>
        </p:spPr>
        <p:txBody>
          <a:bodyPr/>
          <a:lstStyle/>
          <a:p>
            <a:pPr marL="356870" lvl="1" indent="0" algn="just">
              <a:buNone/>
              <a:defRPr/>
            </a:pPr>
            <a:r>
              <a:rPr lang="en-ZA" sz="1200" dirty="0">
                <a:solidFill>
                  <a:schemeClr val="tx1"/>
                </a:solidFill>
                <a:latin typeface="+mj-lt"/>
              </a:rPr>
              <a:t>.</a:t>
            </a:r>
            <a:endParaRPr lang="en-ZA" dirty="0">
              <a:latin typeface="+mj-lt"/>
            </a:endParaRPr>
          </a:p>
          <a:p>
            <a:pPr marL="356870" lvl="1" indent="0">
              <a:buNone/>
              <a:defRPr/>
            </a:pPr>
            <a:endParaRPr lang="en-ZA" dirty="0"/>
          </a:p>
          <a:p>
            <a:pPr marL="356870" lvl="1" indent="0">
              <a:buNone/>
              <a:defRPr/>
            </a:pPr>
            <a:endParaRPr lang="en-ZA" dirty="0">
              <a:solidFill>
                <a:schemeClr val="tx1">
                  <a:lumMod val="95000"/>
                  <a:lumOff val="5000"/>
                </a:schemeClr>
              </a:solidFill>
            </a:endParaRPr>
          </a:p>
        </p:txBody>
      </p:sp>
      <p:sp>
        <p:nvSpPr>
          <p:cNvPr id="4" name="Title 3"/>
          <p:cNvSpPr>
            <a:spLocks noGrp="1"/>
          </p:cNvSpPr>
          <p:nvPr>
            <p:ph type="ctrTitle"/>
          </p:nvPr>
        </p:nvSpPr>
        <p:spPr>
          <a:xfrm>
            <a:off x="589941" y="135338"/>
            <a:ext cx="9145218" cy="679672"/>
          </a:xfrm>
        </p:spPr>
        <p:txBody>
          <a:bodyPr/>
          <a:lstStyle/>
          <a:p>
            <a:r>
              <a:rPr lang="en-US" dirty="0">
                <a:solidFill>
                  <a:schemeClr val="tx1"/>
                </a:solidFill>
              </a:rPr>
              <a:t>Objectives</a:t>
            </a:r>
            <a:endParaRPr lang="en-GB" dirty="0">
              <a:solidFill>
                <a:schemeClr val="tx1"/>
              </a:solidFill>
            </a:endParaRPr>
          </a:p>
        </p:txBody>
      </p:sp>
      <p:sp>
        <p:nvSpPr>
          <p:cNvPr id="5" name="Rectangle 2"/>
          <p:cNvSpPr>
            <a:spLocks noChangeArrowheads="1"/>
          </p:cNvSpPr>
          <p:nvPr/>
        </p:nvSpPr>
        <p:spPr bwMode="auto">
          <a:xfrm>
            <a:off x="4220599" y="128344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7" name="Rectangle 3"/>
          <p:cNvSpPr>
            <a:spLocks noChangeArrowheads="1"/>
          </p:cNvSpPr>
          <p:nvPr/>
        </p:nvSpPr>
        <p:spPr bwMode="auto">
          <a:xfrm>
            <a:off x="4220599" y="748422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3" name="TextBox 2"/>
          <p:cNvSpPr txBox="1"/>
          <p:nvPr/>
        </p:nvSpPr>
        <p:spPr>
          <a:xfrm>
            <a:off x="476250" y="1184657"/>
            <a:ext cx="11238614" cy="4741545"/>
          </a:xfrm>
          <a:prstGeom prst="rect">
            <a:avLst/>
          </a:prstGeom>
          <a:noFill/>
        </p:spPr>
        <p:txBody>
          <a:bodyPr wrap="square" rtlCol="0">
            <a:spAutoFit/>
          </a:bodyPr>
          <a:lstStyle/>
          <a:p>
            <a:pPr marL="342900" indent="-342900" algn="just">
              <a:lnSpc>
                <a:spcPct val="120000"/>
              </a:lnSpc>
              <a:buAutoNum type="arabicPeriod"/>
            </a:pPr>
            <a:r>
              <a:rPr lang="en-US" dirty="0"/>
              <a:t>The technical condition assessment aims to achieve the following objectives:</a:t>
            </a:r>
            <a:endParaRPr lang="en-US" dirty="0"/>
          </a:p>
          <a:p>
            <a:pPr marL="800100" lvl="1" indent="-342900" algn="just">
              <a:lnSpc>
                <a:spcPct val="120000"/>
              </a:lnSpc>
              <a:buFont typeface="Arial" panose="020B0604020202020204" pitchFamily="34" charset="0"/>
              <a:buChar char="•"/>
            </a:pPr>
            <a:r>
              <a:rPr lang="en-US" b="1" i="1" dirty="0"/>
              <a:t>Random field inspections</a:t>
            </a:r>
            <a:r>
              <a:rPr lang="en-US" dirty="0"/>
              <a:t> must be done on the network infrastructure covering the perway, formation and embankments, structures (tunnels, bridges), overhead traction equipment, substations, train authorisation systems (signalling) and telecommunication subsystems to determine the current performance, condition data of the rail infrastructure of the NorthEastCor, Central Corridor and the Cape Corridor;</a:t>
            </a:r>
            <a:endParaRPr lang="en-US" dirty="0"/>
          </a:p>
          <a:p>
            <a:pPr marL="800100" lvl="1" indent="-342900" algn="just">
              <a:lnSpc>
                <a:spcPct val="120000"/>
              </a:lnSpc>
              <a:buFont typeface="Arial" panose="020B0604020202020204" pitchFamily="34" charset="0"/>
              <a:buChar char="•"/>
            </a:pPr>
            <a:r>
              <a:rPr lang="en-US" dirty="0"/>
              <a:t>A </a:t>
            </a:r>
            <a:r>
              <a:rPr lang="en-US" b="1" i="1" dirty="0"/>
              <a:t>fair assessment and validation</a:t>
            </a:r>
            <a:r>
              <a:rPr lang="en-US" dirty="0"/>
              <a:t> of the proposed minimum Copex &amp; sustaining Capex scope required to satisfy the slot and reliability/availability requirements in relation to the condition assessments;</a:t>
            </a:r>
            <a:endParaRPr lang="en-US" dirty="0"/>
          </a:p>
          <a:p>
            <a:pPr marL="800100" lvl="1" indent="-342900" algn="just">
              <a:lnSpc>
                <a:spcPct val="120000"/>
              </a:lnSpc>
              <a:buFont typeface="Arial" panose="020B0604020202020204" pitchFamily="34" charset="0"/>
              <a:buChar char="•"/>
            </a:pPr>
            <a:r>
              <a:rPr lang="en-US" dirty="0"/>
              <a:t>A </a:t>
            </a:r>
            <a:r>
              <a:rPr lang="en-US" b="1" i="1" dirty="0"/>
              <a:t>validation</a:t>
            </a:r>
            <a:r>
              <a:rPr lang="en-US" dirty="0"/>
              <a:t> of the TRIM costing for the scope in point (2) above;</a:t>
            </a:r>
            <a:endParaRPr lang="en-US" dirty="0"/>
          </a:p>
          <a:p>
            <a:pPr marL="800100" lvl="1" indent="-342900" algn="just">
              <a:lnSpc>
                <a:spcPct val="120000"/>
              </a:lnSpc>
              <a:buFont typeface="Arial" panose="020B0604020202020204" pitchFamily="34" charset="0"/>
              <a:buChar char="•"/>
            </a:pPr>
            <a:r>
              <a:rPr lang="en-US" dirty="0"/>
              <a:t>A </a:t>
            </a:r>
            <a:r>
              <a:rPr lang="en-US" b="1" i="1" dirty="0"/>
              <a:t>report</a:t>
            </a:r>
            <a:r>
              <a:rPr lang="en-US" dirty="0"/>
              <a:t> on the outcome of the desktop validation findings;</a:t>
            </a:r>
            <a:endParaRPr lang="en-US" dirty="0"/>
          </a:p>
          <a:p>
            <a:pPr marL="800100" lvl="1" indent="-342900" algn="just">
              <a:lnSpc>
                <a:spcPct val="120000"/>
              </a:lnSpc>
              <a:buFont typeface="Arial" panose="020B0604020202020204" pitchFamily="34" charset="0"/>
              <a:buChar char="•"/>
            </a:pPr>
            <a:r>
              <a:rPr lang="en-US" dirty="0"/>
              <a:t>The report must, where applicable, validate TRIM’s scope and cost deviations from the current TRIM findings and update the final scope and costing schedules;</a:t>
            </a:r>
            <a:endParaRPr lang="en-US" dirty="0"/>
          </a:p>
          <a:p>
            <a:pPr marL="800100" lvl="1" indent="-342900" algn="just">
              <a:lnSpc>
                <a:spcPct val="120000"/>
              </a:lnSpc>
              <a:buFont typeface="Arial" panose="020B0604020202020204" pitchFamily="34" charset="0"/>
              <a:buChar char="•"/>
            </a:pPr>
            <a:r>
              <a:rPr lang="en-US" dirty="0"/>
              <a:t>Sequencing the report to (i) NorthEastCor, (ii) Central Corridor and (iii) CapeCor.</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67425" y="1184843"/>
            <a:ext cx="11658607" cy="1429568"/>
          </a:xfrm>
        </p:spPr>
        <p:txBody>
          <a:bodyPr/>
          <a:lstStyle/>
          <a:p>
            <a:pPr marL="356870" lvl="1" indent="0" algn="just">
              <a:buNone/>
              <a:defRPr/>
            </a:pPr>
            <a:r>
              <a:rPr lang="en-ZA" sz="1200" dirty="0">
                <a:solidFill>
                  <a:schemeClr val="tx1"/>
                </a:solidFill>
                <a:latin typeface="+mj-lt"/>
              </a:rPr>
              <a:t>.</a:t>
            </a:r>
            <a:endParaRPr lang="en-ZA" dirty="0">
              <a:latin typeface="+mj-lt"/>
            </a:endParaRPr>
          </a:p>
          <a:p>
            <a:pPr marL="356870" lvl="1" indent="0">
              <a:buNone/>
              <a:defRPr/>
            </a:pPr>
            <a:endParaRPr lang="en-ZA" dirty="0"/>
          </a:p>
          <a:p>
            <a:pPr marL="356870" lvl="1" indent="0">
              <a:buNone/>
              <a:defRPr/>
            </a:pPr>
            <a:endParaRPr lang="en-ZA" dirty="0">
              <a:solidFill>
                <a:schemeClr val="tx1">
                  <a:lumMod val="95000"/>
                  <a:lumOff val="5000"/>
                </a:schemeClr>
              </a:solidFill>
            </a:endParaRPr>
          </a:p>
        </p:txBody>
      </p:sp>
      <p:sp>
        <p:nvSpPr>
          <p:cNvPr id="4" name="Title 3"/>
          <p:cNvSpPr>
            <a:spLocks noGrp="1"/>
          </p:cNvSpPr>
          <p:nvPr>
            <p:ph type="ctrTitle"/>
          </p:nvPr>
        </p:nvSpPr>
        <p:spPr>
          <a:xfrm>
            <a:off x="589941" y="135338"/>
            <a:ext cx="9145218" cy="679672"/>
          </a:xfrm>
        </p:spPr>
        <p:txBody>
          <a:bodyPr/>
          <a:lstStyle/>
          <a:p>
            <a:r>
              <a:rPr lang="en-US" dirty="0">
                <a:solidFill>
                  <a:schemeClr val="tx1"/>
                </a:solidFill>
              </a:rPr>
              <a:t>Information to be provided</a:t>
            </a:r>
            <a:endParaRPr lang="en-GB" dirty="0">
              <a:solidFill>
                <a:schemeClr val="tx1"/>
              </a:solidFill>
            </a:endParaRPr>
          </a:p>
        </p:txBody>
      </p:sp>
      <p:sp>
        <p:nvSpPr>
          <p:cNvPr id="5" name="Rectangle 2"/>
          <p:cNvSpPr>
            <a:spLocks noChangeArrowheads="1"/>
          </p:cNvSpPr>
          <p:nvPr/>
        </p:nvSpPr>
        <p:spPr bwMode="auto">
          <a:xfrm>
            <a:off x="4220599" y="128344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7" name="Rectangle 3"/>
          <p:cNvSpPr>
            <a:spLocks noChangeArrowheads="1"/>
          </p:cNvSpPr>
          <p:nvPr/>
        </p:nvSpPr>
        <p:spPr bwMode="auto">
          <a:xfrm>
            <a:off x="4220599" y="748422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3" name="TextBox 2"/>
          <p:cNvSpPr txBox="1"/>
          <p:nvPr/>
        </p:nvSpPr>
        <p:spPr>
          <a:xfrm>
            <a:off x="457200" y="1151002"/>
            <a:ext cx="11238614" cy="3138170"/>
          </a:xfrm>
          <a:prstGeom prst="rect">
            <a:avLst/>
          </a:prstGeom>
          <a:noFill/>
        </p:spPr>
        <p:txBody>
          <a:bodyPr wrap="square" rtlCol="0">
            <a:spAutoFit/>
          </a:bodyPr>
          <a:lstStyle/>
          <a:p>
            <a:pPr marL="342900" indent="-342900" algn="just">
              <a:buAutoNum type="arabicPeriod"/>
            </a:pPr>
            <a:r>
              <a:rPr lang="en-US" dirty="0"/>
              <a:t>Network diagrams reflecting the extent of electrification and voltage and train authorisation systems and type</a:t>
            </a:r>
            <a:endParaRPr lang="en-US" dirty="0"/>
          </a:p>
          <a:p>
            <a:pPr marL="342900" indent="-342900" algn="just">
              <a:buAutoNum type="arabicPeriod"/>
            </a:pPr>
            <a:r>
              <a:rPr lang="en-US" dirty="0"/>
              <a:t>List of assets and their locations</a:t>
            </a:r>
            <a:endParaRPr lang="en-US" dirty="0"/>
          </a:p>
          <a:p>
            <a:pPr marL="342900" indent="-342900" algn="just">
              <a:buAutoNum type="arabicPeriod"/>
            </a:pPr>
            <a:r>
              <a:rPr lang="en-US" dirty="0"/>
              <a:t>Where possible the age of the asset or last major upgrade will be provided</a:t>
            </a:r>
            <a:endParaRPr lang="en-US" dirty="0"/>
          </a:p>
          <a:p>
            <a:pPr marL="342900" indent="-342900" algn="just">
              <a:buAutoNum type="arabicPeriod"/>
            </a:pPr>
            <a:r>
              <a:rPr lang="en-US" dirty="0"/>
              <a:t>Access to MICA data from the measuring test coaches</a:t>
            </a:r>
            <a:endParaRPr lang="en-US" dirty="0"/>
          </a:p>
          <a:p>
            <a:pPr marL="342900" indent="-342900" algn="just">
              <a:buAutoNum type="arabicPeriod"/>
            </a:pPr>
            <a:r>
              <a:rPr lang="en-US" dirty="0"/>
              <a:t>Maintenance schedules and practices relevant to the scope of work will be available on request and where practicable. Interviews may be necessary and easier in certain cases.</a:t>
            </a:r>
            <a:endParaRPr lang="en-US" dirty="0"/>
          </a:p>
          <a:p>
            <a:pPr marL="342900" indent="-342900" algn="just">
              <a:buAutoNum type="arabicPeriod"/>
            </a:pPr>
            <a:r>
              <a:rPr lang="en-US" i="1" dirty="0"/>
              <a:t>Historical and current traffic data</a:t>
            </a:r>
            <a:r>
              <a:rPr lang="en-US" b="1" i="1" dirty="0"/>
              <a:t> - Where applicable</a:t>
            </a:r>
            <a:endParaRPr lang="en-US" b="1" i="1" dirty="0"/>
          </a:p>
          <a:p>
            <a:pPr marL="342900" indent="-342900" algn="just">
              <a:buAutoNum type="arabicPeriod"/>
            </a:pPr>
            <a:r>
              <a:rPr lang="en-US" i="1" dirty="0"/>
              <a:t>Up-to-date Operational Safety Occurrences and Security-Related Incidents for last 12 months </a:t>
            </a:r>
            <a:r>
              <a:rPr lang="en-US" b="1" i="1" dirty="0">
                <a:sym typeface="+mn-ea"/>
              </a:rPr>
              <a:t> - Where applicable</a:t>
            </a:r>
            <a:endParaRPr lang="en-US" b="1" i="1" dirty="0"/>
          </a:p>
          <a:p>
            <a:pPr marL="342900" indent="-342900" algn="just">
              <a:buClrTx/>
              <a:buSzTx/>
              <a:buFontTx/>
              <a:buAutoNum type="arabicPeriod"/>
            </a:pPr>
            <a:r>
              <a:rPr lang="en-US" i="1" dirty="0"/>
              <a:t>TOMS data (5 years) </a:t>
            </a:r>
            <a:r>
              <a:rPr lang="en-US" sz="1400" b="1" i="1" dirty="0">
                <a:sym typeface="+mn-ea"/>
              </a:rPr>
              <a:t> </a:t>
            </a:r>
            <a:r>
              <a:rPr lang="en-US" sz="1800" b="1" i="1" dirty="0">
                <a:sym typeface="+mn-ea"/>
              </a:rPr>
              <a:t>- Where applicable</a:t>
            </a:r>
            <a:endParaRPr lang="en-US" sz="1800" b="1" i="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67425" y="1184843"/>
            <a:ext cx="11658607" cy="1429568"/>
          </a:xfrm>
        </p:spPr>
        <p:txBody>
          <a:bodyPr/>
          <a:lstStyle/>
          <a:p>
            <a:pPr marL="356870" lvl="1" indent="0" algn="just">
              <a:buNone/>
              <a:defRPr/>
            </a:pPr>
            <a:r>
              <a:rPr lang="en-ZA" sz="1200" dirty="0">
                <a:solidFill>
                  <a:schemeClr val="tx1"/>
                </a:solidFill>
                <a:latin typeface="+mj-lt"/>
              </a:rPr>
              <a:t>.</a:t>
            </a:r>
            <a:endParaRPr lang="en-ZA" dirty="0">
              <a:latin typeface="+mj-lt"/>
            </a:endParaRPr>
          </a:p>
          <a:p>
            <a:pPr marL="356870" lvl="1" indent="0">
              <a:buNone/>
              <a:defRPr/>
            </a:pPr>
            <a:endParaRPr lang="en-ZA" dirty="0"/>
          </a:p>
          <a:p>
            <a:pPr marL="356870" lvl="1" indent="0">
              <a:buNone/>
              <a:defRPr/>
            </a:pPr>
            <a:endParaRPr lang="en-ZA" dirty="0">
              <a:solidFill>
                <a:schemeClr val="tx1">
                  <a:lumMod val="95000"/>
                  <a:lumOff val="5000"/>
                </a:schemeClr>
              </a:solidFill>
            </a:endParaRPr>
          </a:p>
        </p:txBody>
      </p:sp>
      <p:sp>
        <p:nvSpPr>
          <p:cNvPr id="4" name="Title 3"/>
          <p:cNvSpPr>
            <a:spLocks noGrp="1"/>
          </p:cNvSpPr>
          <p:nvPr>
            <p:ph type="ctrTitle"/>
          </p:nvPr>
        </p:nvSpPr>
        <p:spPr>
          <a:xfrm>
            <a:off x="589941" y="135338"/>
            <a:ext cx="9145218" cy="679672"/>
          </a:xfrm>
        </p:spPr>
        <p:txBody>
          <a:bodyPr/>
          <a:lstStyle/>
          <a:p>
            <a:r>
              <a:rPr lang="en-US" dirty="0">
                <a:solidFill>
                  <a:schemeClr val="tx1"/>
                </a:solidFill>
              </a:rPr>
              <a:t>Approach to conclude work</a:t>
            </a:r>
            <a:endParaRPr lang="en-GB" dirty="0">
              <a:solidFill>
                <a:schemeClr val="tx1"/>
              </a:solidFill>
            </a:endParaRPr>
          </a:p>
        </p:txBody>
      </p:sp>
      <p:sp>
        <p:nvSpPr>
          <p:cNvPr id="5" name="Rectangle 2"/>
          <p:cNvSpPr>
            <a:spLocks noChangeArrowheads="1"/>
          </p:cNvSpPr>
          <p:nvPr/>
        </p:nvSpPr>
        <p:spPr bwMode="auto">
          <a:xfrm>
            <a:off x="4220599" y="128344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7" name="Rectangle 3"/>
          <p:cNvSpPr>
            <a:spLocks noChangeArrowheads="1"/>
          </p:cNvSpPr>
          <p:nvPr/>
        </p:nvSpPr>
        <p:spPr bwMode="auto">
          <a:xfrm>
            <a:off x="4220599" y="748422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3" name="TextBox 2"/>
          <p:cNvSpPr txBox="1"/>
          <p:nvPr/>
        </p:nvSpPr>
        <p:spPr>
          <a:xfrm>
            <a:off x="457200" y="1151002"/>
            <a:ext cx="11238614" cy="4521835"/>
          </a:xfrm>
          <a:prstGeom prst="rect">
            <a:avLst/>
          </a:prstGeom>
          <a:noFill/>
        </p:spPr>
        <p:txBody>
          <a:bodyPr wrap="square" rtlCol="0">
            <a:spAutoFit/>
          </a:bodyPr>
          <a:lstStyle/>
          <a:p>
            <a:pPr marL="342900" indent="-342900" algn="just">
              <a:lnSpc>
                <a:spcPct val="160000"/>
              </a:lnSpc>
              <a:buAutoNum type="arabicPeriod"/>
            </a:pPr>
            <a:r>
              <a:rPr lang="en-US" dirty="0"/>
              <a:t>Analysis of existing reports and data related to rail infrastructure, including technical reports, maintenance records, and safety reports,</a:t>
            </a:r>
            <a:endParaRPr lang="en-US" dirty="0"/>
          </a:p>
          <a:p>
            <a:pPr marL="342900" indent="-342900" algn="just">
              <a:lnSpc>
                <a:spcPct val="160000"/>
              </a:lnSpc>
              <a:buAutoNum type="arabicPeriod"/>
            </a:pPr>
            <a:r>
              <a:rPr lang="en-US" dirty="0"/>
              <a:t>Development of random field inspection samples on each corridor to validate the acceptability of the current condition assessment data,</a:t>
            </a:r>
            <a:endParaRPr lang="en-US" dirty="0"/>
          </a:p>
          <a:p>
            <a:pPr marL="342900" indent="-342900" algn="just">
              <a:lnSpc>
                <a:spcPct val="160000"/>
              </a:lnSpc>
              <a:buAutoNum type="arabicPeriod"/>
            </a:pPr>
            <a:r>
              <a:rPr lang="en-US" dirty="0"/>
              <a:t>Site visits to collect random field inspections sample data, </a:t>
            </a:r>
            <a:endParaRPr lang="en-US" dirty="0"/>
          </a:p>
          <a:p>
            <a:pPr marL="342900" indent="-342900" algn="just">
              <a:lnSpc>
                <a:spcPct val="160000"/>
              </a:lnSpc>
              <a:buAutoNum type="arabicPeriod"/>
            </a:pPr>
            <a:r>
              <a:rPr lang="en-US" dirty="0"/>
              <a:t>Interviews with rail infrastructure management to validate data,</a:t>
            </a:r>
            <a:endParaRPr lang="en-US" dirty="0"/>
          </a:p>
          <a:p>
            <a:pPr marL="342900" indent="-342900" algn="just">
              <a:lnSpc>
                <a:spcPct val="160000"/>
              </a:lnSpc>
              <a:buAutoNum type="arabicPeriod"/>
            </a:pPr>
            <a:r>
              <a:rPr lang="en-US" dirty="0"/>
              <a:t>Analysis of data collected from site visits and interviews and correlation with desktop analysis,</a:t>
            </a:r>
            <a:endParaRPr lang="en-US" dirty="0"/>
          </a:p>
          <a:p>
            <a:pPr marL="342900" indent="-342900" algn="just">
              <a:lnSpc>
                <a:spcPct val="160000"/>
              </a:lnSpc>
              <a:buAutoNum type="arabicPeriod"/>
            </a:pPr>
            <a:r>
              <a:rPr lang="en-US" dirty="0"/>
              <a:t>Validate the TRIM scope, costing of the proposed infrastructure maintenance scope, and</a:t>
            </a:r>
            <a:endParaRPr lang="en-US" dirty="0"/>
          </a:p>
          <a:p>
            <a:pPr marL="342900" indent="-342900" algn="just">
              <a:lnSpc>
                <a:spcPct val="160000"/>
              </a:lnSpc>
              <a:buAutoNum type="arabicPeriod"/>
            </a:pPr>
            <a:r>
              <a:rPr lang="en-US" dirty="0"/>
              <a:t>Development of validated scope recommendations, cost estimates and corrective action plans based on the analysis.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67425" y="1184843"/>
            <a:ext cx="11658607" cy="1429568"/>
          </a:xfrm>
        </p:spPr>
        <p:txBody>
          <a:bodyPr/>
          <a:lstStyle/>
          <a:p>
            <a:pPr marL="356870" lvl="1" indent="0" algn="just">
              <a:buNone/>
              <a:defRPr/>
            </a:pPr>
            <a:r>
              <a:rPr lang="en-ZA" sz="1200" dirty="0">
                <a:solidFill>
                  <a:schemeClr val="tx1"/>
                </a:solidFill>
                <a:latin typeface="+mj-lt"/>
              </a:rPr>
              <a:t>.</a:t>
            </a:r>
            <a:endParaRPr lang="en-ZA" dirty="0">
              <a:latin typeface="+mj-lt"/>
            </a:endParaRPr>
          </a:p>
          <a:p>
            <a:pPr marL="356870" lvl="1" indent="0">
              <a:buNone/>
              <a:defRPr/>
            </a:pPr>
            <a:endParaRPr lang="en-ZA" dirty="0"/>
          </a:p>
          <a:p>
            <a:pPr marL="356870" lvl="1" indent="0">
              <a:buNone/>
              <a:defRPr/>
            </a:pPr>
            <a:endParaRPr lang="en-ZA" dirty="0">
              <a:solidFill>
                <a:schemeClr val="tx1">
                  <a:lumMod val="95000"/>
                  <a:lumOff val="5000"/>
                </a:schemeClr>
              </a:solidFill>
            </a:endParaRPr>
          </a:p>
        </p:txBody>
      </p:sp>
      <p:sp>
        <p:nvSpPr>
          <p:cNvPr id="4" name="Title 3"/>
          <p:cNvSpPr>
            <a:spLocks noGrp="1"/>
          </p:cNvSpPr>
          <p:nvPr>
            <p:ph type="ctrTitle"/>
          </p:nvPr>
        </p:nvSpPr>
        <p:spPr>
          <a:xfrm>
            <a:off x="589941" y="135338"/>
            <a:ext cx="9145218" cy="679672"/>
          </a:xfrm>
        </p:spPr>
        <p:txBody>
          <a:bodyPr/>
          <a:lstStyle/>
          <a:p>
            <a:r>
              <a:rPr lang="en-US" dirty="0">
                <a:solidFill>
                  <a:schemeClr val="tx1"/>
                </a:solidFill>
              </a:rPr>
              <a:t>Sequencing</a:t>
            </a:r>
            <a:endParaRPr lang="en-GB" dirty="0">
              <a:solidFill>
                <a:schemeClr val="tx1"/>
              </a:solidFill>
            </a:endParaRPr>
          </a:p>
        </p:txBody>
      </p:sp>
      <p:sp>
        <p:nvSpPr>
          <p:cNvPr id="5" name="Rectangle 2"/>
          <p:cNvSpPr>
            <a:spLocks noChangeArrowheads="1"/>
          </p:cNvSpPr>
          <p:nvPr/>
        </p:nvSpPr>
        <p:spPr bwMode="auto">
          <a:xfrm>
            <a:off x="4220599" y="128344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7" name="Rectangle 3"/>
          <p:cNvSpPr>
            <a:spLocks noChangeArrowheads="1"/>
          </p:cNvSpPr>
          <p:nvPr/>
        </p:nvSpPr>
        <p:spPr bwMode="auto">
          <a:xfrm>
            <a:off x="4220599" y="748422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3" name="TextBox 2"/>
          <p:cNvSpPr txBox="1"/>
          <p:nvPr/>
        </p:nvSpPr>
        <p:spPr>
          <a:xfrm>
            <a:off x="457200" y="1151002"/>
            <a:ext cx="11238614" cy="2030095"/>
          </a:xfrm>
          <a:prstGeom prst="rect">
            <a:avLst/>
          </a:prstGeom>
          <a:noFill/>
        </p:spPr>
        <p:txBody>
          <a:bodyPr wrap="square" rtlCol="0">
            <a:spAutoFit/>
          </a:bodyPr>
          <a:lstStyle/>
          <a:p>
            <a:pPr marL="342900" indent="-342900" algn="just">
              <a:buAutoNum type="arabicPeriod"/>
            </a:pPr>
            <a:r>
              <a:rPr lang="en-US" sz="1400" dirty="0"/>
              <a:t>Please note that there was changes in sequencing and the requirement is as follows:</a:t>
            </a:r>
            <a:endParaRPr lang="en-US" sz="1400" dirty="0"/>
          </a:p>
          <a:p>
            <a:pPr marL="342900" indent="-342900" algn="just">
              <a:buAutoNum type="arabicPeriod"/>
            </a:pPr>
            <a:endParaRPr lang="en-US" sz="1400" dirty="0"/>
          </a:p>
          <a:p>
            <a:pPr marL="800100" lvl="1" indent="-342900" algn="just">
              <a:buFont typeface="+mj-lt"/>
              <a:buAutoNum type="alphaLcParenR"/>
            </a:pPr>
            <a:r>
              <a:rPr lang="en-US" sz="1400" dirty="0"/>
              <a:t>Central Corridor</a:t>
            </a:r>
            <a:endParaRPr lang="en-US" sz="1400" dirty="0"/>
          </a:p>
          <a:p>
            <a:pPr marL="800100" lvl="1" indent="-342900" algn="just">
              <a:lnSpc>
                <a:spcPct val="300000"/>
              </a:lnSpc>
              <a:buFont typeface="+mj-lt"/>
              <a:buAutoNum type="alphaLcParenR"/>
            </a:pPr>
            <a:r>
              <a:rPr lang="en-US" sz="1400" dirty="0">
                <a:sym typeface="+mn-ea"/>
              </a:rPr>
              <a:t>Cape Corridor</a:t>
            </a:r>
            <a:endParaRPr lang="en-US" sz="1400" dirty="0"/>
          </a:p>
          <a:p>
            <a:pPr marL="800100" lvl="1" indent="-342900" algn="just">
              <a:lnSpc>
                <a:spcPct val="300000"/>
              </a:lnSpc>
              <a:buFont typeface="+mj-lt"/>
              <a:buAutoNum type="alphaLcParenR"/>
            </a:pPr>
            <a:r>
              <a:rPr lang="en-US" sz="1400" dirty="0"/>
              <a:t>North-East Corridor</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67425" y="1184843"/>
            <a:ext cx="11658607" cy="1429568"/>
          </a:xfrm>
        </p:spPr>
        <p:txBody>
          <a:bodyPr/>
          <a:lstStyle/>
          <a:p>
            <a:pPr marL="356870" lvl="1" indent="0" algn="just">
              <a:buNone/>
              <a:defRPr/>
            </a:pPr>
            <a:r>
              <a:rPr lang="en-ZA" sz="1200" dirty="0">
                <a:solidFill>
                  <a:schemeClr val="tx1"/>
                </a:solidFill>
                <a:latin typeface="+mj-lt"/>
              </a:rPr>
              <a:t>.</a:t>
            </a:r>
            <a:endParaRPr lang="en-ZA" dirty="0">
              <a:latin typeface="+mj-lt"/>
            </a:endParaRPr>
          </a:p>
          <a:p>
            <a:pPr marL="356870" lvl="1" indent="0">
              <a:buNone/>
              <a:defRPr/>
            </a:pPr>
            <a:endParaRPr lang="en-ZA" dirty="0"/>
          </a:p>
          <a:p>
            <a:pPr marL="356870" lvl="1" indent="0">
              <a:buNone/>
              <a:defRPr/>
            </a:pPr>
            <a:endParaRPr lang="en-ZA" dirty="0">
              <a:solidFill>
                <a:schemeClr val="tx1">
                  <a:lumMod val="95000"/>
                  <a:lumOff val="5000"/>
                </a:schemeClr>
              </a:solidFill>
            </a:endParaRPr>
          </a:p>
        </p:txBody>
      </p:sp>
      <p:sp>
        <p:nvSpPr>
          <p:cNvPr id="4" name="Title 3"/>
          <p:cNvSpPr>
            <a:spLocks noGrp="1"/>
          </p:cNvSpPr>
          <p:nvPr>
            <p:ph type="ctrTitle"/>
          </p:nvPr>
        </p:nvSpPr>
        <p:spPr>
          <a:xfrm>
            <a:off x="589941" y="135338"/>
            <a:ext cx="9145218" cy="679672"/>
          </a:xfrm>
        </p:spPr>
        <p:txBody>
          <a:bodyPr/>
          <a:lstStyle/>
          <a:p>
            <a:r>
              <a:rPr lang="en-US" dirty="0">
                <a:solidFill>
                  <a:schemeClr val="tx1"/>
                </a:solidFill>
              </a:rPr>
              <a:t>Deliverables</a:t>
            </a:r>
            <a:endParaRPr lang="en-GB" dirty="0">
              <a:solidFill>
                <a:schemeClr val="tx1"/>
              </a:solidFill>
            </a:endParaRPr>
          </a:p>
        </p:txBody>
      </p:sp>
      <p:sp>
        <p:nvSpPr>
          <p:cNvPr id="5" name="Rectangle 2"/>
          <p:cNvSpPr>
            <a:spLocks noChangeArrowheads="1"/>
          </p:cNvSpPr>
          <p:nvPr/>
        </p:nvSpPr>
        <p:spPr bwMode="auto">
          <a:xfrm>
            <a:off x="4220599" y="128344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7" name="Rectangle 3"/>
          <p:cNvSpPr>
            <a:spLocks noChangeArrowheads="1"/>
          </p:cNvSpPr>
          <p:nvPr/>
        </p:nvSpPr>
        <p:spPr bwMode="auto">
          <a:xfrm>
            <a:off x="4220599" y="748422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3" name="TextBox 2"/>
          <p:cNvSpPr txBox="1"/>
          <p:nvPr/>
        </p:nvSpPr>
        <p:spPr>
          <a:xfrm>
            <a:off x="457200" y="1151002"/>
            <a:ext cx="11238614" cy="3553460"/>
          </a:xfrm>
          <a:prstGeom prst="rect">
            <a:avLst/>
          </a:prstGeom>
          <a:noFill/>
        </p:spPr>
        <p:txBody>
          <a:bodyPr wrap="square" rtlCol="0">
            <a:spAutoFit/>
          </a:bodyPr>
          <a:lstStyle/>
          <a:p>
            <a:pPr marL="342900" indent="-342900" algn="just">
              <a:lnSpc>
                <a:spcPct val="250000"/>
              </a:lnSpc>
              <a:buAutoNum type="arabicPeriod"/>
            </a:pPr>
            <a:r>
              <a:rPr lang="en-US" dirty="0"/>
              <a:t>A detailed report outlining the findings of the field assessments and possible deviations from the existing data, </a:t>
            </a:r>
            <a:endParaRPr lang="en-US" dirty="0"/>
          </a:p>
          <a:p>
            <a:pPr marL="342900" indent="-342900" algn="just">
              <a:lnSpc>
                <a:spcPct val="250000"/>
              </a:lnSpc>
              <a:buAutoNum type="arabicPeriod"/>
            </a:pPr>
            <a:r>
              <a:rPr lang="en-US" dirty="0"/>
              <a:t>A detailed report outlining the validity of the Copex and Sustaining Capex scope for the 3 corridors, </a:t>
            </a:r>
            <a:endParaRPr lang="en-US" dirty="0"/>
          </a:p>
          <a:p>
            <a:pPr marL="342900" indent="-342900" algn="just">
              <a:lnSpc>
                <a:spcPct val="250000"/>
              </a:lnSpc>
              <a:buAutoNum type="arabicPeriod"/>
            </a:pPr>
            <a:r>
              <a:rPr lang="en-US" dirty="0"/>
              <a:t>A detailed report with the validated scope and updated costing from the desktop study. </a:t>
            </a:r>
            <a:endParaRPr lang="en-US" dirty="0"/>
          </a:p>
          <a:p>
            <a:pPr marL="342900" indent="-342900" algn="just">
              <a:lnSpc>
                <a:spcPct val="250000"/>
              </a:lnSpc>
              <a:buAutoNum type="arabicPeriod"/>
            </a:pPr>
            <a:r>
              <a:rPr lang="en-US" dirty="0"/>
              <a:t>A presentation of the findings and recommendations to TRIM.</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67425" y="1184843"/>
            <a:ext cx="11658607" cy="1429568"/>
          </a:xfrm>
        </p:spPr>
        <p:txBody>
          <a:bodyPr/>
          <a:lstStyle/>
          <a:p>
            <a:pPr marL="356870" lvl="1" indent="0" algn="just">
              <a:buNone/>
              <a:defRPr/>
            </a:pPr>
            <a:r>
              <a:rPr lang="en-ZA" sz="1200" dirty="0">
                <a:solidFill>
                  <a:schemeClr val="tx1"/>
                </a:solidFill>
                <a:latin typeface="+mj-lt"/>
              </a:rPr>
              <a:t>.</a:t>
            </a:r>
            <a:endParaRPr lang="en-ZA" dirty="0">
              <a:latin typeface="+mj-lt"/>
            </a:endParaRPr>
          </a:p>
          <a:p>
            <a:pPr marL="356870" lvl="1" indent="0">
              <a:buNone/>
              <a:defRPr/>
            </a:pPr>
            <a:endParaRPr lang="en-ZA" dirty="0"/>
          </a:p>
          <a:p>
            <a:pPr marL="356870" lvl="1" indent="0">
              <a:buNone/>
              <a:defRPr/>
            </a:pPr>
            <a:endParaRPr lang="en-ZA" dirty="0">
              <a:solidFill>
                <a:schemeClr val="tx1">
                  <a:lumMod val="95000"/>
                  <a:lumOff val="5000"/>
                </a:schemeClr>
              </a:solidFill>
            </a:endParaRPr>
          </a:p>
        </p:txBody>
      </p:sp>
      <p:sp>
        <p:nvSpPr>
          <p:cNvPr id="4" name="Title 3"/>
          <p:cNvSpPr>
            <a:spLocks noGrp="1"/>
          </p:cNvSpPr>
          <p:nvPr>
            <p:ph type="ctrTitle"/>
          </p:nvPr>
        </p:nvSpPr>
        <p:spPr>
          <a:xfrm>
            <a:off x="589941" y="135338"/>
            <a:ext cx="9145218" cy="679672"/>
          </a:xfrm>
        </p:spPr>
        <p:txBody>
          <a:bodyPr/>
          <a:lstStyle/>
          <a:p>
            <a:r>
              <a:rPr lang="en-US" dirty="0">
                <a:solidFill>
                  <a:schemeClr val="tx1"/>
                </a:solidFill>
              </a:rPr>
              <a:t>Project plan and proposed timelines</a:t>
            </a:r>
            <a:endParaRPr lang="en-US" dirty="0">
              <a:solidFill>
                <a:schemeClr val="tx1"/>
              </a:solidFill>
            </a:endParaRPr>
          </a:p>
        </p:txBody>
      </p:sp>
      <p:sp>
        <p:nvSpPr>
          <p:cNvPr id="5" name="Rectangle 2"/>
          <p:cNvSpPr>
            <a:spLocks noChangeArrowheads="1"/>
          </p:cNvSpPr>
          <p:nvPr/>
        </p:nvSpPr>
        <p:spPr bwMode="auto">
          <a:xfrm>
            <a:off x="4220599" y="128344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7" name="Rectangle 3"/>
          <p:cNvSpPr>
            <a:spLocks noChangeArrowheads="1"/>
          </p:cNvSpPr>
          <p:nvPr/>
        </p:nvSpPr>
        <p:spPr bwMode="auto">
          <a:xfrm>
            <a:off x="4220599" y="748422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ZA" dirty="0"/>
          </a:p>
        </p:txBody>
      </p:sp>
      <p:sp>
        <p:nvSpPr>
          <p:cNvPr id="3" name="TextBox 2"/>
          <p:cNvSpPr txBox="1"/>
          <p:nvPr/>
        </p:nvSpPr>
        <p:spPr>
          <a:xfrm>
            <a:off x="457200" y="1151002"/>
            <a:ext cx="11238614" cy="3745865"/>
          </a:xfrm>
          <a:prstGeom prst="rect">
            <a:avLst/>
          </a:prstGeom>
          <a:noFill/>
        </p:spPr>
        <p:txBody>
          <a:bodyPr wrap="square" rtlCol="0">
            <a:spAutoFit/>
          </a:bodyPr>
          <a:lstStyle/>
          <a:p>
            <a:pPr marL="342900" indent="-342900" algn="just">
              <a:lnSpc>
                <a:spcPct val="220000"/>
              </a:lnSpc>
              <a:buAutoNum type="arabicPeriod"/>
            </a:pPr>
            <a:r>
              <a:rPr lang="en-US" dirty="0"/>
              <a:t>Methodologies, approaches and procedures to conduct the scope of work, as outlined, is required.</a:t>
            </a:r>
            <a:endParaRPr lang="en-US" dirty="0"/>
          </a:p>
          <a:p>
            <a:pPr marL="342900" indent="-342900" algn="just">
              <a:lnSpc>
                <a:spcPct val="220000"/>
              </a:lnSpc>
              <a:buAutoNum type="arabicPeriod"/>
            </a:pPr>
            <a:r>
              <a:rPr lang="en-US" dirty="0"/>
              <a:t>A project plan to conduct the scope of work and sequencing, with each task having an associated resource and time estimate must be provided.</a:t>
            </a:r>
            <a:endParaRPr lang="en-US" dirty="0"/>
          </a:p>
          <a:p>
            <a:pPr marL="342900" indent="-342900" algn="just">
              <a:lnSpc>
                <a:spcPct val="220000"/>
              </a:lnSpc>
              <a:buAutoNum type="arabicPeriod"/>
            </a:pPr>
            <a:r>
              <a:rPr lang="en-US" dirty="0"/>
              <a:t>All activities must fit into a total </a:t>
            </a:r>
            <a:r>
              <a:rPr lang="en-US" b="1" i="1" dirty="0"/>
              <a:t>period of three months (Key requirement)</a:t>
            </a:r>
            <a:r>
              <a:rPr lang="en-US" dirty="0"/>
              <a:t>.</a:t>
            </a:r>
            <a:endParaRPr lang="en-US" dirty="0"/>
          </a:p>
          <a:p>
            <a:pPr marL="342900" indent="-342900" algn="just">
              <a:lnSpc>
                <a:spcPct val="220000"/>
              </a:lnSpc>
              <a:buAutoNum type="arabicPeriod"/>
            </a:pPr>
            <a:r>
              <a:rPr lang="en-US" dirty="0"/>
              <a:t>A summary of the assignment and supervision of suitably qualified staff and quality control must be provided.</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14117" y="5637504"/>
            <a:ext cx="2883537" cy="577035"/>
          </a:xfrm>
          <a:prstGeom prst="rect">
            <a:avLst/>
          </a:prstGeom>
        </p:spPr>
        <p:txBody>
          <a:bodyPr vert="horz" wrap="square" lIns="0" tIns="7701" rIns="0" bIns="0" rtlCol="0">
            <a:spAutoFit/>
          </a:bodyPr>
          <a:lstStyle/>
          <a:p>
            <a:pPr marL="7620" marR="0" lvl="0" indent="0" algn="l" defTabSz="457200" rtl="0" eaLnBrk="1" fontAlgn="auto" latinLnBrk="0" hangingPunct="1">
              <a:lnSpc>
                <a:spcPct val="100000"/>
              </a:lnSpc>
              <a:spcBef>
                <a:spcPts val="60"/>
              </a:spcBef>
              <a:spcAft>
                <a:spcPts val="0"/>
              </a:spcAft>
              <a:buClrTx/>
              <a:buSzTx/>
              <a:buFontTx/>
              <a:buNone/>
              <a:defRPr/>
            </a:pPr>
            <a:r>
              <a:rPr kumimoji="0" sz="3700" b="1" i="0" u="none" strike="noStrike" kern="1200" cap="none" spc="0"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THANK</a:t>
            </a:r>
            <a:r>
              <a:rPr kumimoji="0" sz="3700" b="1" i="0" u="none" strike="noStrike" kern="1200" cap="none" spc="-88"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 </a:t>
            </a:r>
            <a:r>
              <a:rPr kumimoji="0" sz="3700" b="1" i="0" u="none" strike="noStrike" kern="1200" cap="none" spc="-52"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YOU</a:t>
            </a:r>
            <a:endParaRPr kumimoji="0" sz="3700" b="1" i="0" u="none" strike="noStrike" kern="1200" cap="none" spc="0" normalizeH="0" baseline="0" noProof="0" dirty="0">
              <a:ln>
                <a:noFill/>
              </a:ln>
              <a:solidFill>
                <a:srgbClr val="000000"/>
              </a:solidFill>
              <a:effectLst/>
              <a:uLnTx/>
              <a:uFillTx/>
              <a:latin typeface="Tahoma" panose="020B0604030504040204" pitchFamily="34" charset="0"/>
              <a:ea typeface="+mn-ea"/>
              <a:cs typeface="Tahoma" panose="020B0604030504040204" pitchFamily="34" charset="0"/>
            </a:endParaRPr>
          </a:p>
        </p:txBody>
      </p:sp>
    </p:spTree>
  </p:cSld>
  <p:clrMapOvr>
    <a:masterClrMapping/>
  </p:clrMapOvr>
</p:sld>
</file>

<file path=ppt/tags/tag1.xml><?xml version="1.0" encoding="utf-8"?>
<p:tagLst xmlns:p="http://schemas.openxmlformats.org/presentationml/2006/main">
  <p:tag name="THINKCELLSHAPEDONOTDELETE" val="thinkcellActiveDocDoNotDelete"/>
</p:tagLst>
</file>

<file path=ppt/tags/tag2.xml><?xml version="1.0" encoding="utf-8"?>
<p:tagLst xmlns:p="http://schemas.openxmlformats.org/presentationml/2006/main">
  <p:tag name="THINKCELLSHAPEDONOTDELETE" val="thinkcellActiveDocDoNotDelete"/>
</p:tagLst>
</file>

<file path=ppt/tags/tag3.xml><?xml version="1.0" encoding="utf-8"?>
<p:tagLst xmlns:p="http://schemas.openxmlformats.org/presentationml/2006/main">
  <p:tag name="THINKCELLSHAPEDONOTDELETE" val="thinkcellActiveDocDoNotDelete"/>
</p:tagLst>
</file>

<file path=ppt/tags/tag4.xml><?xml version="1.0" encoding="utf-8"?>
<p:tagLst xmlns:p="http://schemas.openxmlformats.org/presentationml/2006/main">
  <p:tag name="THINKCELLSHAPEDONOTDELETE" val="thinkcellActiveDocDoNotDelete"/>
</p:tagLst>
</file>

<file path=ppt/tags/tag5.xml><?xml version="1.0" encoding="utf-8"?>
<p:tagLst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a:dk1>
        <a:srgbClr val="000000"/>
      </a:dk1>
      <a:lt1>
        <a:sysClr val="window" lastClr="FFFFFF"/>
      </a:lt1>
      <a:dk2>
        <a:srgbClr val="69614E"/>
      </a:dk2>
      <a:lt2>
        <a:srgbClr val="C2BBAD"/>
      </a:lt2>
      <a:accent1>
        <a:srgbClr val="A1A250"/>
      </a:accent1>
      <a:accent2>
        <a:srgbClr val="6F90A7"/>
      </a:accent2>
      <a:accent3>
        <a:srgbClr val="84B5BD"/>
      </a:accent3>
      <a:accent4>
        <a:srgbClr val="C7B400"/>
      </a:accent4>
      <a:accent5>
        <a:srgbClr val="E42313"/>
      </a:accent5>
      <a:accent6>
        <a:srgbClr val="95C11F"/>
      </a:accent6>
      <a:hlink>
        <a:srgbClr val="00B0F0"/>
      </a:hlink>
      <a:folHlink>
        <a:srgbClr val="7030A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w="12700">
          <a:solidFill>
            <a:schemeClr val="tx1"/>
          </a:solidFill>
        </a:ln>
      </a:spPr>
      <a:bodyPr wrap="square" lIns="36000" tIns="36000" rIns="36000" bIns="36000" rtlCol="0" anchor="ctr"/>
      <a:lstStyle>
        <a:defPPr algn="ctr">
          <a:lnSpc>
            <a:spcPct val="110000"/>
          </a:lnSpc>
          <a:spcBef>
            <a:spcPts val="90"/>
          </a:spcBef>
          <a:spcAft>
            <a:spcPts val="90"/>
          </a:spcAft>
          <a:defRPr sz="925"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6538</Words>
  <Application>WPS Presentation</Application>
  <PresentationFormat>Widescreen</PresentationFormat>
  <Paragraphs>143</Paragraphs>
  <Slides>12</Slides>
  <Notes>0</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5</vt:i4>
      </vt:variant>
      <vt:variant>
        <vt:lpstr>幻灯片标题</vt:lpstr>
      </vt:variant>
      <vt:variant>
        <vt:i4>12</vt:i4>
      </vt:variant>
    </vt:vector>
  </HeadingPairs>
  <TitlesOfParts>
    <vt:vector size="30" baseType="lpstr">
      <vt:lpstr>Arial</vt:lpstr>
      <vt:lpstr>SimSun</vt:lpstr>
      <vt:lpstr>Wingdings</vt:lpstr>
      <vt:lpstr>Tahoma</vt:lpstr>
      <vt:lpstr>Tahoma Regular</vt:lpstr>
      <vt:lpstr>Tahoma</vt:lpstr>
      <vt:lpstr>Apex New Medium</vt:lpstr>
      <vt:lpstr>Segoe Print</vt:lpstr>
      <vt:lpstr>Apex New Medium</vt:lpstr>
      <vt:lpstr>Microsoft YaHei</vt:lpstr>
      <vt:lpstr>Arial Unicode MS</vt:lpstr>
      <vt:lpstr>Calibri</vt:lpstr>
      <vt:lpstr>1_TEMPLATE MASTER</vt:lpstr>
      <vt:lpstr>TCLayout.ActiveDocument.1</vt:lpstr>
      <vt:lpstr>TCLayout.ActiveDocument.1</vt:lpstr>
      <vt:lpstr>TCLayout.ActiveDocument.1</vt:lpstr>
      <vt:lpstr>TCLayout.ActiveDocument.1</vt:lpstr>
      <vt:lpstr>TCLayout.ActiveDocument.1</vt:lpstr>
      <vt:lpstr>PowerPoint 演示文稿</vt:lpstr>
      <vt:lpstr>Requirment</vt:lpstr>
      <vt:lpstr>Context and Background</vt:lpstr>
      <vt:lpstr>Main Corridor inclusions</vt:lpstr>
      <vt:lpstr>High Level Scope</vt:lpstr>
      <vt:lpstr>Objectives</vt:lpstr>
      <vt:lpstr>Information to be provided</vt:lpstr>
      <vt:lpstr>Approach to conclude work</vt:lpstr>
      <vt:lpstr>Squencing</vt:lpstr>
      <vt:lpstr>Deliverables</vt:lpstr>
      <vt:lpstr>Project plan and proposed timelines</vt:lpstr>
      <vt:lpstr>PowerPoint 演示文稿</vt:lpstr>
    </vt:vector>
  </TitlesOfParts>
  <Company>Transnet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TFR OPCO</dc:title>
  <dc:creator>MARY B PAPAYYA TRANSNET FREIGHT RAIL</dc:creator>
  <cp:lastModifiedBy>Dirk</cp:lastModifiedBy>
  <cp:revision>297</cp:revision>
  <dcterms:created xsi:type="dcterms:W3CDTF">2022-06-30T08:54:00Z</dcterms:created>
  <dcterms:modified xsi:type="dcterms:W3CDTF">2025-10-20T08:20:46Z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0x01010062971C93EE2D2446B32EA18E0E847793</vt:lpwstr>
  </property>
  <property fmtid="{D5CDD505-2E9C-101B-9397-08002B2CF9AE}" pid="3" name="MSIP_Label_58cf86ee-526f-4536-9daf-d1ee8064d50e_Enabled">
    <vt:lpwstr>true</vt:lpwstr>
  </property>
  <property fmtid="{D5CDD505-2E9C-101B-9397-08002B2CF9AE}" pid="4" name="MSIP_Label_58cf86ee-526f-4536-9daf-d1ee8064d50e_SetDate">
    <vt:lpwstr>2024-12-12T10:10:19Z</vt:lpwstr>
  </property>
  <property fmtid="{D5CDD505-2E9C-101B-9397-08002B2CF9AE}" pid="5" name="MSIP_Label_58cf86ee-526f-4536-9daf-d1ee8064d50e_Method">
    <vt:lpwstr>Standard</vt:lpwstr>
  </property>
  <property fmtid="{D5CDD505-2E9C-101B-9397-08002B2CF9AE}" pid="6" name="MSIP_Label_58cf86ee-526f-4536-9daf-d1ee8064d50e_Name">
    <vt:lpwstr>Internal Only Information</vt:lpwstr>
  </property>
  <property fmtid="{D5CDD505-2E9C-101B-9397-08002B2CF9AE}" pid="7" name="MSIP_Label_58cf86ee-526f-4536-9daf-d1ee8064d50e_SiteId">
    <vt:lpwstr>a1a39996-f913-4016-a58a-361c60dec580</vt:lpwstr>
  </property>
  <property fmtid="{D5CDD505-2E9C-101B-9397-08002B2CF9AE}" pid="8" name="MSIP_Label_58cf86ee-526f-4536-9daf-d1ee8064d50e_ActionId">
    <vt:lpwstr>78847783-f4e6-46e3-99dc-0a3a53dbdb78</vt:lpwstr>
  </property>
  <property fmtid="{D5CDD505-2E9C-101B-9397-08002B2CF9AE}" pid="9" name="MSIP_Label_58cf86ee-526f-4536-9daf-d1ee8064d50e_ContentBits">
    <vt:lpwstr>0</vt:lpwstr>
  </property>
  <property fmtid="{D5CDD505-2E9C-101B-9397-08002B2CF9AE}" pid="10" name="ICV">
    <vt:lpwstr>A8B176E7A6284EAAB9FB08BCAD1C0C7F</vt:lpwstr>
  </property>
  <property fmtid="{D5CDD505-2E9C-101B-9397-08002B2CF9AE}" pid="11" name="KSOProductBuildVer">
    <vt:lpwstr>1033-11.2.0.11537</vt:lpwstr>
  </property>
</Properties>
</file>