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63" r:id="rId3"/>
    <p:sldId id="275" r:id="rId4"/>
    <p:sldId id="266" r:id="rId5"/>
    <p:sldId id="262" r:id="rId6"/>
    <p:sldId id="264" r:id="rId7"/>
    <p:sldId id="265" r:id="rId8"/>
    <p:sldId id="267" r:id="rId9"/>
    <p:sldId id="259" r:id="rId10"/>
    <p:sldId id="276" r:id="rId11"/>
    <p:sldId id="277" r:id="rId12"/>
    <p:sldId id="278" r:id="rId13"/>
    <p:sldId id="274" r:id="rId14"/>
    <p:sldId id="260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7F62F0-964E-4D66-9D92-518D1D4F88D3}" v="3" dt="2023-06-20T12:15:23.99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CCF5"/>
          </a:solidFill>
        </a:fill>
      </a:tcStyle>
    </a:wholeTbl>
    <a:band2H>
      <a:tcTxStyle/>
      <a:tcStyle>
        <a:tcBdr/>
        <a:fill>
          <a:solidFill>
            <a:srgbClr val="E7E7F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CEE"/>
          </a:solidFill>
        </a:fill>
      </a:tcStyle>
    </a:wholeTbl>
    <a:band2H>
      <a:tcTxStyle/>
      <a:tcStyle>
        <a:tcBdr/>
        <a:fill>
          <a:solidFill>
            <a:srgbClr val="E9FD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1CF"/>
          </a:solidFill>
        </a:fill>
      </a:tcStyle>
    </a:wholeTbl>
    <a:band2H>
      <a:tcTxStyle/>
      <a:tcStyle>
        <a:tcBdr/>
        <a:fill>
          <a:solidFill>
            <a:srgbClr val="FF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7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34"/>
        </a:fontRef>
        <a:srgbClr val="00003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34"/>
              </a:solidFill>
              <a:prstDash val="solid"/>
              <a:round/>
            </a:ln>
          </a:top>
          <a:bottom>
            <a:ln w="254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34"/>
              </a:solidFill>
              <a:prstDash val="solid"/>
              <a:round/>
            </a:ln>
          </a:top>
          <a:bottom>
            <a:ln w="254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C"/>
          </a:solidFill>
        </a:fill>
      </a:tcStyle>
    </a:wholeTbl>
    <a:band2H>
      <a:tcTxStyle/>
      <a:tcStyle>
        <a:tcBdr/>
        <a:fill>
          <a:solidFill>
            <a:srgbClr val="E6E6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34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34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34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000034"/>
              </a:solidFill>
              <a:prstDash val="solid"/>
              <a:round/>
            </a:ln>
          </a:left>
          <a:right>
            <a:ln w="12700" cap="flat">
              <a:solidFill>
                <a:srgbClr val="000034"/>
              </a:solidFill>
              <a:prstDash val="solid"/>
              <a:round/>
            </a:ln>
          </a:right>
          <a:top>
            <a:ln w="12700" cap="flat">
              <a:solidFill>
                <a:srgbClr val="000034"/>
              </a:solidFill>
              <a:prstDash val="solid"/>
              <a:round/>
            </a:ln>
          </a:top>
          <a:bottom>
            <a:ln w="127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solidFill>
                <a:srgbClr val="000034"/>
              </a:solidFill>
              <a:prstDash val="solid"/>
              <a:round/>
            </a:ln>
          </a:insideH>
          <a:insideV>
            <a:ln w="12700" cap="flat">
              <a:solidFill>
                <a:srgbClr val="000034"/>
              </a:solidFill>
              <a:prstDash val="solid"/>
              <a:round/>
            </a:ln>
          </a:insideV>
        </a:tcBdr>
        <a:fill>
          <a:solidFill>
            <a:srgbClr val="000034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000034"/>
              </a:solidFill>
              <a:prstDash val="solid"/>
              <a:round/>
            </a:ln>
          </a:left>
          <a:right>
            <a:ln w="12700" cap="flat">
              <a:solidFill>
                <a:srgbClr val="000034"/>
              </a:solidFill>
              <a:prstDash val="solid"/>
              <a:round/>
            </a:ln>
          </a:right>
          <a:top>
            <a:ln w="12700" cap="flat">
              <a:solidFill>
                <a:srgbClr val="000034"/>
              </a:solidFill>
              <a:prstDash val="solid"/>
              <a:round/>
            </a:ln>
          </a:top>
          <a:bottom>
            <a:ln w="127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solidFill>
                <a:srgbClr val="000034"/>
              </a:solidFill>
              <a:prstDash val="solid"/>
              <a:round/>
            </a:ln>
          </a:insideH>
          <a:insideV>
            <a:ln w="12700" cap="flat">
              <a:solidFill>
                <a:srgbClr val="000034"/>
              </a:solidFill>
              <a:prstDash val="solid"/>
              <a:round/>
            </a:ln>
          </a:insideV>
        </a:tcBdr>
        <a:fill>
          <a:solidFill>
            <a:srgbClr val="000034">
              <a:alpha val="20000"/>
            </a:srgbClr>
          </a:solidFill>
        </a:fill>
      </a:tcStyle>
    </a:firstCol>
    <a:lastRow>
      <a:tcTxStyle b="on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000034"/>
              </a:solidFill>
              <a:prstDash val="solid"/>
              <a:round/>
            </a:ln>
          </a:left>
          <a:right>
            <a:ln w="12700" cap="flat">
              <a:solidFill>
                <a:srgbClr val="000034"/>
              </a:solidFill>
              <a:prstDash val="solid"/>
              <a:round/>
            </a:ln>
          </a:right>
          <a:top>
            <a:ln w="50800" cap="flat">
              <a:solidFill>
                <a:srgbClr val="000034"/>
              </a:solidFill>
              <a:prstDash val="solid"/>
              <a:round/>
            </a:ln>
          </a:top>
          <a:bottom>
            <a:ln w="127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solidFill>
                <a:srgbClr val="000034"/>
              </a:solidFill>
              <a:prstDash val="solid"/>
              <a:round/>
            </a:ln>
          </a:insideH>
          <a:insideV>
            <a:ln w="12700" cap="flat">
              <a:solidFill>
                <a:srgbClr val="000034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000034"/>
              </a:solidFill>
              <a:prstDash val="solid"/>
              <a:round/>
            </a:ln>
          </a:left>
          <a:right>
            <a:ln w="12700" cap="flat">
              <a:solidFill>
                <a:srgbClr val="000034"/>
              </a:solidFill>
              <a:prstDash val="solid"/>
              <a:round/>
            </a:ln>
          </a:right>
          <a:top>
            <a:ln w="12700" cap="flat">
              <a:solidFill>
                <a:srgbClr val="000034"/>
              </a:solidFill>
              <a:prstDash val="solid"/>
              <a:round/>
            </a:ln>
          </a:top>
          <a:bottom>
            <a:ln w="254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solidFill>
                <a:srgbClr val="000034"/>
              </a:solidFill>
              <a:prstDash val="solid"/>
              <a:round/>
            </a:ln>
          </a:insideH>
          <a:insideV>
            <a:ln w="12700" cap="flat">
              <a:solidFill>
                <a:srgbClr val="000034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75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and Water Powerpoint Template2.jpg" descr="Rand Water Powerpoint Templat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" y="7826"/>
            <a:ext cx="24372170" cy="1370034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ub-heading 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4689314" y="9158296"/>
            <a:ext cx="8258256" cy="555248"/>
          </a:xfrm>
          <a:prstGeom prst="rect">
            <a:avLst/>
          </a:prstGeom>
        </p:spPr>
        <p:txBody>
          <a:bodyPr/>
          <a:lstStyle>
            <a:lvl1pPr algn="r">
              <a:lnSpc>
                <a:spcPct val="100000"/>
              </a:lnSpc>
              <a:defRPr sz="2800" b="1" cap="all" spc="100">
                <a:solidFill>
                  <a:srgbClr val="53A2C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Sub-heading title</a:t>
            </a:r>
          </a:p>
        </p:txBody>
      </p:sp>
      <p:sp>
        <p:nvSpPr>
          <p:cNvPr id="17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4689314" y="11351390"/>
            <a:ext cx="8258256" cy="555248"/>
          </a:xfrm>
          <a:prstGeom prst="rect">
            <a:avLst/>
          </a:prstGeom>
        </p:spPr>
        <p:txBody>
          <a:bodyPr/>
          <a:lstStyle>
            <a:lvl1pPr algn="r">
              <a:lnSpc>
                <a:spcPct val="100000"/>
              </a:lnSpc>
              <a:defRPr sz="2800" b="1" cap="all" spc="100">
                <a:solidFill>
                  <a:srgbClr val="40649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Author and date</a:t>
            </a:r>
          </a:p>
        </p:txBody>
      </p:sp>
      <p:pic>
        <p:nvPicPr>
          <p:cNvPr id="1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2852" y="1025275"/>
            <a:ext cx="5547032" cy="16474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Presentation Titl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9248489" y="7947966"/>
            <a:ext cx="13696131" cy="1121967"/>
          </a:xfrm>
          <a:prstGeom prst="rect">
            <a:avLst/>
          </a:prstGeom>
        </p:spPr>
        <p:txBody>
          <a:bodyPr anchor="ctr">
            <a:spAutoFit/>
          </a:bodyPr>
          <a:lstStyle>
            <a:lvl1pPr algn="r" defTabSz="584200">
              <a:lnSpc>
                <a:spcPct val="100000"/>
              </a:lnSpc>
              <a:spcBef>
                <a:spcPts val="2400"/>
              </a:spcBef>
              <a:tabLst>
                <a:tab pos="584200" algn="l"/>
              </a:tabLst>
              <a:defRPr b="1" spc="239">
                <a:solidFill>
                  <a:srgbClr val="315D9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Rand Water Powerpoint Template8.jpg" descr="Rand Water Powerpoint Template8.jpg"/>
          <p:cNvPicPr>
            <a:picLocks noChangeAspect="1"/>
          </p:cNvPicPr>
          <p:nvPr/>
        </p:nvPicPr>
        <p:blipFill>
          <a:blip r:embed="rId2"/>
          <a:srcRect t="20662" b="5446"/>
          <a:stretch>
            <a:fillRect/>
          </a:stretch>
        </p:blipFill>
        <p:spPr>
          <a:xfrm>
            <a:off x="-38504" y="-17142"/>
            <a:ext cx="24461008" cy="10160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82768" y="12236694"/>
            <a:ext cx="3054854" cy="907306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Section 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50357" y="10800491"/>
            <a:ext cx="19201515" cy="1121967"/>
          </a:xfrm>
          <a:prstGeom prst="rect">
            <a:avLst/>
          </a:prstGeom>
        </p:spPr>
        <p:txBody>
          <a:bodyPr anchor="ctr">
            <a:spAutoFit/>
          </a:bodyPr>
          <a:lstStyle>
            <a:lvl1pPr defTabSz="584200">
              <a:lnSpc>
                <a:spcPct val="100000"/>
              </a:lnSpc>
              <a:spcBef>
                <a:spcPts val="2400"/>
              </a:spcBef>
              <a:tabLst>
                <a:tab pos="584200" algn="l"/>
              </a:tabLst>
              <a:defRPr b="1" spc="239">
                <a:solidFill>
                  <a:srgbClr val="315D9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Section Title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7120105" y="-3"/>
            <a:ext cx="7263897" cy="5323852"/>
          </a:xfrm>
          <a:prstGeom prst="rect">
            <a:avLst/>
          </a:prstGeom>
          <a:ln w="12700">
            <a:miter lim="400000"/>
          </a:ln>
        </p:spPr>
      </p:pic>
      <p:pic>
        <p:nvPicPr>
          <p:cNvPr id="4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2768" y="12236694"/>
            <a:ext cx="3054854" cy="9073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336481" y="992608"/>
            <a:ext cx="15928531" cy="1512885"/>
          </a:xfrm>
          <a:prstGeom prst="rect">
            <a:avLst/>
          </a:prstGeom>
        </p:spPr>
        <p:txBody>
          <a:bodyPr/>
          <a:lstStyle>
            <a:lvl1pPr>
              <a:defRPr b="1" spc="-159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Slide Title</a:t>
            </a:r>
          </a:p>
        </p:txBody>
      </p:sp>
      <p:sp>
        <p:nvSpPr>
          <p:cNvPr id="51" name="Body Level One…"/>
          <p:cNvSpPr txBox="1">
            <a:spLocks noGrp="1"/>
          </p:cNvSpPr>
          <p:nvPr>
            <p:ph type="body" idx="22"/>
          </p:nvPr>
        </p:nvSpPr>
        <p:spPr>
          <a:xfrm>
            <a:off x="1336481" y="2523121"/>
            <a:ext cx="18524676" cy="9817125"/>
          </a:xfrm>
          <a:prstGeom prst="rect">
            <a:avLst/>
          </a:prstGeom>
        </p:spPr>
        <p:txBody>
          <a:bodyPr numCol="2" spcCol="926231"/>
          <a:lstStyle>
            <a:lvl1pPr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 Body Level One</a:t>
            </a:r>
            <a:endParaRPr spc="-28"/>
          </a:p>
          <a:p>
            <a:pPr lvl="1"/>
            <a:r>
              <a:t>Body Level Two</a:t>
            </a:r>
            <a:endParaRPr spc="-28"/>
          </a:p>
          <a:p>
            <a:pPr lvl="2"/>
            <a:r>
              <a:t>Body Level Three</a:t>
            </a:r>
            <a:endParaRPr spc="-28"/>
          </a:p>
          <a:p>
            <a:pPr lvl="3"/>
            <a:r>
              <a:t>Body Level Four</a:t>
            </a:r>
            <a:endParaRPr spc="-28"/>
          </a:p>
          <a:p>
            <a:pPr lvl="4"/>
            <a:r>
              <a:t>Body Level Five</a:t>
            </a:r>
          </a:p>
        </p:txBody>
      </p:sp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nk flamingo with its nose to the water"/>
          <p:cNvSpPr>
            <a:spLocks noGrp="1"/>
          </p:cNvSpPr>
          <p:nvPr>
            <p:ph type="pic" sz="half" idx="21"/>
          </p:nvPr>
        </p:nvSpPr>
        <p:spPr>
          <a:xfrm>
            <a:off x="12192000" y="-1003300"/>
            <a:ext cx="11557000" cy="76792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0" name="Black iguana with its baby on its back"/>
          <p:cNvSpPr>
            <a:spLocks noGrp="1"/>
          </p:cNvSpPr>
          <p:nvPr>
            <p:ph type="pic" sz="half" idx="22"/>
          </p:nvPr>
        </p:nvSpPr>
        <p:spPr>
          <a:xfrm>
            <a:off x="12192000" y="5397500"/>
            <a:ext cx="11557000" cy="77497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Blue-footed booby bird on sand"/>
          <p:cNvSpPr>
            <a:spLocks noGrp="1"/>
          </p:cNvSpPr>
          <p:nvPr>
            <p:ph type="pic" idx="23"/>
          </p:nvPr>
        </p:nvSpPr>
        <p:spPr>
          <a:xfrm>
            <a:off x="571500" y="-698500"/>
            <a:ext cx="11684000" cy="144264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ea turtle swimming underwater"/>
          <p:cNvSpPr>
            <a:spLocks noGrp="1"/>
          </p:cNvSpPr>
          <p:nvPr>
            <p:ph type="pic" idx="21"/>
          </p:nvPr>
        </p:nvSpPr>
        <p:spPr>
          <a:xfrm>
            <a:off x="0" y="-2984500"/>
            <a:ext cx="28333700" cy="17480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Image" descr="Image"/>
          <p:cNvPicPr>
            <a:picLocks noChangeAspect="1"/>
          </p:cNvPicPr>
          <p:nvPr/>
        </p:nvPicPr>
        <p:blipFill>
          <a:blip r:embed="rId2"/>
          <a:srcRect b="25924"/>
          <a:stretch>
            <a:fillRect/>
          </a:stretch>
        </p:blipFill>
        <p:spPr>
          <a:xfrm>
            <a:off x="0" y="0"/>
            <a:ext cx="24400021" cy="10160000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Thank you!"/>
          <p:cNvSpPr txBox="1"/>
          <p:nvPr/>
        </p:nvSpPr>
        <p:spPr>
          <a:xfrm>
            <a:off x="574426" y="5244870"/>
            <a:ext cx="23235148" cy="17232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70000"/>
              </a:lnSpc>
              <a:spcBef>
                <a:spcPts val="0"/>
              </a:spcBef>
              <a:tabLst/>
              <a:defRPr sz="9200" b="1" spc="-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Thank you!</a:t>
            </a:r>
          </a:p>
        </p:txBody>
      </p:sp>
      <p:sp>
        <p:nvSpPr>
          <p:cNvPr id="87" name="Head Office: Physical: 522 Impala Road, Glenvista 2058, South Africa…"/>
          <p:cNvSpPr txBox="1"/>
          <p:nvPr/>
        </p:nvSpPr>
        <p:spPr>
          <a:xfrm>
            <a:off x="1825442" y="10942749"/>
            <a:ext cx="7082643" cy="2068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spcBef>
                <a:spcPts val="0"/>
              </a:spcBef>
              <a:tabLst/>
              <a:defRPr sz="2800" b="1" spc="100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Head Office: Physical: 522 Impala Road, Glenvista 2058, South Africa</a:t>
            </a:r>
            <a:endParaRPr spc="168"/>
          </a:p>
          <a:p>
            <a:pPr algn="l" defTabSz="825500">
              <a:spcBef>
                <a:spcPts val="0"/>
              </a:spcBef>
              <a:tabLst/>
              <a:defRPr sz="2800" b="1" spc="100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Tel: +27 (0)11 682 0911</a:t>
            </a:r>
            <a:endParaRPr spc="168"/>
          </a:p>
          <a:p>
            <a:pPr algn="l" defTabSz="825500">
              <a:spcBef>
                <a:spcPts val="0"/>
              </a:spcBef>
              <a:tabLst/>
              <a:defRPr sz="2800" b="1" spc="100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customerservice@randwater.co.za </a:t>
            </a:r>
          </a:p>
        </p:txBody>
      </p:sp>
      <p:pic>
        <p:nvPicPr>
          <p:cNvPr id="8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04371" y="11241478"/>
            <a:ext cx="4099067" cy="1217442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7120105" y="-3"/>
            <a:ext cx="7263896" cy="532385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482768" y="12236694"/>
            <a:ext cx="3054854" cy="9073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ontents"/>
          <p:cNvSpPr txBox="1"/>
          <p:nvPr/>
        </p:nvSpPr>
        <p:spPr>
          <a:xfrm>
            <a:off x="1336481" y="992608"/>
            <a:ext cx="15928531" cy="1512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825500">
              <a:lnSpc>
                <a:spcPct val="80000"/>
              </a:lnSpc>
              <a:spcBef>
                <a:spcPts val="0"/>
              </a:spcBef>
              <a:tabLst/>
              <a:defRPr sz="8000" b="1" spc="-159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Contents</a:t>
            </a:r>
          </a:p>
        </p:txBody>
      </p:sp>
      <p:sp>
        <p:nvSpPr>
          <p:cNvPr id="6" name="Contents"/>
          <p:cNvSpPr txBox="1">
            <a:spLocks noGrp="1"/>
          </p:cNvSpPr>
          <p:nvPr>
            <p:ph type="title" hasCustomPrompt="1"/>
          </p:nvPr>
        </p:nvSpPr>
        <p:spPr>
          <a:xfrm>
            <a:off x="1336481" y="992608"/>
            <a:ext cx="15768919" cy="1512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Contents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13610166" y="4876800"/>
            <a:ext cx="9550401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431500" y="12268201"/>
            <a:ext cx="371756" cy="55524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825500">
              <a:spcBef>
                <a:spcPts val="0"/>
              </a:spcBef>
              <a:tabLst/>
              <a:defRPr sz="2800" spc="28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6" r:id="rId6"/>
  </p:sldLayoutIdLst>
  <p:transition spd="med"/>
  <p:txStyles>
    <p:titleStyle>
      <a:lvl1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1pPr>
      <a:lvl2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2pPr>
      <a:lvl3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3pPr>
      <a:lvl4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4pPr>
      <a:lvl5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5pPr>
      <a:lvl6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6pPr>
      <a:lvl7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7pPr>
      <a:lvl8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8pPr>
      <a:lvl9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9pPr>
    </p:bodyStyle>
    <p:otherStyle>
      <a:lvl1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1pPr>
      <a:lvl2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2pPr>
      <a:lvl3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3pPr>
      <a:lvl4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4pPr>
      <a:lvl5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5pPr>
      <a:lvl6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6pPr>
      <a:lvl7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7pPr>
      <a:lvl8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8pPr>
      <a:lvl9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bndwandw@randwater.co.za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ub-heading title"/>
          <p:cNvSpPr txBox="1">
            <a:spLocks noGrp="1"/>
          </p:cNvSpPr>
          <p:nvPr>
            <p:ph type="body" idx="21"/>
          </p:nvPr>
        </p:nvSpPr>
        <p:spPr>
          <a:xfrm>
            <a:off x="6822830" y="8435216"/>
            <a:ext cx="14999324" cy="190893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algn="l">
              <a:lnSpc>
                <a:spcPct val="107000"/>
              </a:lnSpc>
              <a:spcAft>
                <a:spcPts val="0"/>
              </a:spcAft>
              <a:tabLst>
                <a:tab pos="3048000" algn="l"/>
              </a:tabLst>
            </a:pPr>
            <a:r>
              <a:rPr lang="en-ZA" sz="2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PROVISION OF A SERVICE PROVIDER TO ASSESS THE CONVERGED (IT/OT) CURRENT ENVIRONMENT, DO GAP ANALYSIS, DESIGN THE TO BE ARCHITECTURE AND IMPLEMENT THE TO BE STATE</a:t>
            </a:r>
            <a:endParaRPr lang="en-ZA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 spc="168">
                <a:solidFill>
                  <a:srgbClr val="48A0CD"/>
                </a:solidFill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Author and date"/>
          <p:cNvSpPr txBox="1">
            <a:spLocks noGrp="1"/>
          </p:cNvSpPr>
          <p:nvPr>
            <p:ph type="body" idx="22"/>
          </p:nvPr>
        </p:nvSpPr>
        <p:spPr>
          <a:xfrm>
            <a:off x="15955406" y="11366118"/>
            <a:ext cx="8258256" cy="55524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pc="168">
                <a:solidFill>
                  <a:srgbClr val="315D99"/>
                </a:solidFill>
              </a:defRP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BONOLO RAMOHLALA &amp; MALOSE RAMASHALA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Presentation Title"/>
          <p:cNvSpPr txBox="1">
            <a:spLocks noGrp="1"/>
          </p:cNvSpPr>
          <p:nvPr>
            <p:ph type="body" idx="23"/>
          </p:nvPr>
        </p:nvSpPr>
        <p:spPr>
          <a:xfrm>
            <a:off x="9248489" y="7320461"/>
            <a:ext cx="8439436" cy="652294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7000"/>
              </a:lnSpc>
              <a:tabLst>
                <a:tab pos="1371600" algn="l"/>
              </a:tabLst>
            </a:pPr>
            <a:r>
              <a:rPr lang="en-ZA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RW10405332/25</a:t>
            </a:r>
            <a:endParaRPr lang="en-ZA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lide Title"/>
          <p:cNvSpPr txBox="1">
            <a:spLocks noGrp="1"/>
          </p:cNvSpPr>
          <p:nvPr>
            <p:ph type="body" idx="21"/>
          </p:nvPr>
        </p:nvSpPr>
        <p:spPr>
          <a:xfrm>
            <a:off x="609118" y="795940"/>
            <a:ext cx="15928531" cy="115962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Rand Water Team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Body Level One…"/>
          <p:cNvSpPr txBox="1">
            <a:spLocks noGrp="1"/>
          </p:cNvSpPr>
          <p:nvPr>
            <p:ph type="body" idx="22"/>
          </p:nvPr>
        </p:nvSpPr>
        <p:spPr>
          <a:xfrm>
            <a:off x="1440390" y="2523121"/>
            <a:ext cx="18524676" cy="9817125"/>
          </a:xfrm>
          <a:prstGeom prst="rect">
            <a:avLst/>
          </a:prstGeom>
        </p:spPr>
        <p:txBody>
          <a:bodyPr/>
          <a:lstStyle/>
          <a:p>
            <a:pPr marL="342900" indent="-342900" defTabSz="914400">
              <a:lnSpc>
                <a:spcPct val="100000"/>
              </a:lnSpc>
              <a:spcBef>
                <a:spcPct val="20000"/>
              </a:spcBef>
              <a:buClrTx/>
              <a:buFont typeface="Arial" pitchFamily="34" charset="0"/>
              <a:buChar char="•"/>
              <a:defRPr/>
            </a:pPr>
            <a:r>
              <a:rPr lang="en-US" sz="4000" kern="1200" spc="0" dirty="0">
                <a:solidFill>
                  <a:prstClr val="black"/>
                </a:solidFill>
                <a:latin typeface="Arial"/>
                <a:ea typeface="+mn-ea"/>
                <a:cs typeface="+mn-cs"/>
              </a:rPr>
              <a:t>Commercial Team</a:t>
            </a:r>
          </a:p>
          <a:p>
            <a:pPr marL="342900" indent="-342900" defTabSz="914400">
              <a:lnSpc>
                <a:spcPct val="100000"/>
              </a:lnSpc>
              <a:spcBef>
                <a:spcPct val="20000"/>
              </a:spcBef>
              <a:buClrTx/>
              <a:buFont typeface="Arial" pitchFamily="34" charset="0"/>
              <a:buChar char="•"/>
              <a:defRPr/>
            </a:pPr>
            <a:r>
              <a:rPr lang="en-US" sz="4000" kern="1200" spc="0" dirty="0">
                <a:solidFill>
                  <a:prstClr val="black"/>
                </a:solidFill>
                <a:latin typeface="Arial"/>
                <a:ea typeface="+mn-ea"/>
                <a:cs typeface="+mn-cs"/>
              </a:rPr>
              <a:t>Technical Team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894272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ection Title"/>
          <p:cNvSpPr txBox="1">
            <a:spLocks noGrp="1"/>
          </p:cNvSpPr>
          <p:nvPr>
            <p:ph type="body" idx="21"/>
          </p:nvPr>
        </p:nvSpPr>
        <p:spPr>
          <a:xfrm>
            <a:off x="1250357" y="10848514"/>
            <a:ext cx="19201515" cy="1025922"/>
          </a:xfrm>
          <a:prstGeom prst="rect">
            <a:avLst/>
          </a:prstGeom>
        </p:spPr>
        <p:txBody>
          <a:bodyPr/>
          <a:lstStyle/>
          <a:p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Commercial Section</a:t>
            </a:r>
            <a:endParaRPr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41867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C7E894-6502-E671-2B33-2F27E6BEB10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Procedure to be observed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5A105-F3EF-3211-96DD-915B367EBE7B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285751" y="2800350"/>
            <a:ext cx="23688674" cy="9522268"/>
          </a:xfrm>
        </p:spPr>
        <p:txBody>
          <a:bodyPr numCol="1"/>
          <a:lstStyle/>
          <a:p>
            <a:pPr lvl="0"/>
            <a:endParaRPr lang="en-US" sz="2800" dirty="0">
              <a:solidFill>
                <a:prstClr val="black"/>
              </a:solidFill>
            </a:endParaRPr>
          </a:p>
          <a:p>
            <a:pPr marL="571500" lvl="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prstClr val="black"/>
                </a:solidFill>
              </a:rPr>
              <a:t>Tender documents and supporting documents are available at the National Treasury Website, </a:t>
            </a:r>
            <a:r>
              <a:rPr lang="en-US" sz="4000" u="sng" dirty="0">
                <a:solidFill>
                  <a:schemeClr val="tx2"/>
                </a:solidFill>
              </a:rPr>
              <a:t>www.etenders.gov.za 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</a:p>
          <a:p>
            <a:pPr marL="571500" lvl="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prstClr val="black"/>
                </a:solidFill>
              </a:rPr>
              <a:t>Issue Date: </a:t>
            </a:r>
          </a:p>
          <a:p>
            <a:pPr marL="571500" lvl="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prstClr val="black"/>
                </a:solidFill>
              </a:rPr>
              <a:t>Closing date: </a:t>
            </a:r>
          </a:p>
          <a:p>
            <a:pPr marL="571500" lvl="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prstClr val="black"/>
                </a:solidFill>
              </a:rPr>
              <a:t>Submissions must be deposited before 12:00 noon at No:522 Impala Road </a:t>
            </a:r>
            <a:r>
              <a:rPr lang="en-US" sz="4000" dirty="0" err="1">
                <a:solidFill>
                  <a:prstClr val="black"/>
                </a:solidFill>
              </a:rPr>
              <a:t>Glenvista</a:t>
            </a:r>
            <a:r>
              <a:rPr lang="en-US" sz="4000" dirty="0">
                <a:solidFill>
                  <a:prstClr val="black"/>
                </a:solidFill>
              </a:rPr>
              <a:t> at the Rand water tender box. </a:t>
            </a:r>
          </a:p>
          <a:p>
            <a:pPr marL="571500" lvl="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prstClr val="black"/>
                </a:solidFill>
              </a:rPr>
              <a:t>All submissions after closing date will be rejected. </a:t>
            </a:r>
          </a:p>
          <a:p>
            <a:pPr marL="571500" lvl="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prstClr val="black"/>
                </a:solidFill>
              </a:rPr>
              <a:t>Contacts: Ntikane Radebe (nradebe@randwater.co.za) and Bonolo Ramohlala (</a:t>
            </a:r>
            <a:r>
              <a:rPr lang="en-US" sz="4000" dirty="0">
                <a:solidFill>
                  <a:prstClr val="black"/>
                </a:solidFill>
                <a:hlinkClick r:id="rId2"/>
              </a:rPr>
              <a:t>bramohla@randwater.co.za</a:t>
            </a:r>
            <a:r>
              <a:rPr lang="en-US" sz="4000" dirty="0">
                <a:solidFill>
                  <a:prstClr val="black"/>
                </a:solidFill>
              </a:rPr>
              <a:t> ).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142655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22"/>
          </p:nvPr>
        </p:nvSpPr>
        <p:spPr>
          <a:xfrm>
            <a:off x="1336480" y="2523121"/>
            <a:ext cx="22609369" cy="9817125"/>
          </a:xfrm>
          <a:prstGeom prst="rect">
            <a:avLst/>
          </a:prstGeom>
        </p:spPr>
        <p:txBody>
          <a:bodyPr numCol="1"/>
          <a:lstStyle/>
          <a:p>
            <a:r>
              <a:rPr dirty="0"/>
              <a:t> </a:t>
            </a:r>
            <a:endParaRPr lang="en-ZA" dirty="0"/>
          </a:p>
          <a:p>
            <a:endParaRPr lang="en-ZA" dirty="0">
              <a:solidFill>
                <a:prstClr val="black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ZA" sz="4000" dirty="0">
                <a:solidFill>
                  <a:prstClr val="black"/>
                </a:solidFill>
              </a:rPr>
              <a:t>The tender shall remain valid for a period of 180 days from the date of  closing of the tender. Rand Water reserves the right to extend the validity period if required  </a:t>
            </a:r>
          </a:p>
          <a:p>
            <a:endParaRPr lang="en-ZA" dirty="0">
              <a:solidFill>
                <a:prstClr val="black"/>
              </a:solidFill>
            </a:endParaRPr>
          </a:p>
          <a:p>
            <a:endParaRPr lang="en-ZA" sz="36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3200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ZA" dirty="0"/>
          </a:p>
          <a:p>
            <a:endParaRPr lang="en-ZA" dirty="0"/>
          </a:p>
          <a:p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50349F-28A5-71F3-C58F-6303DE13D4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ZA" dirty="0"/>
              <a:t>Validity Period </a:t>
            </a:r>
          </a:p>
        </p:txBody>
      </p:sp>
    </p:spTree>
    <p:extLst>
      <p:ext uri="{BB962C8B-B14F-4D97-AF65-F5344CB8AC3E}">
        <p14:creationId xmlns:p14="http://schemas.microsoft.com/office/powerpoint/2010/main" val="266691779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4B82F5-E6B9-37C3-C109-9E4FA8CE2A5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ZA" sz="8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FOR RESPONSIVENESS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5FED5-6589-B828-39F1-17FB0DDCC748}"/>
              </a:ext>
            </a:extLst>
          </p:cNvPr>
          <p:cNvSpPr>
            <a:spLocks noGrp="1"/>
          </p:cNvSpPr>
          <p:nvPr>
            <p:ph type="body" idx="22"/>
          </p:nvPr>
        </p:nvSpPr>
        <p:spPr/>
        <p:txBody>
          <a:bodyPr numCol="1"/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548640" algn="l"/>
                <a:tab pos="914400" algn="l"/>
                <a:tab pos="548640" algn="l"/>
              </a:tabLst>
            </a:pPr>
            <a:r>
              <a:rPr lang="en-ZA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Fully completed and signed Form of Offer.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548640" algn="l"/>
                <a:tab pos="914400" algn="l"/>
                <a:tab pos="548640" algn="l"/>
              </a:tabLst>
            </a:pPr>
            <a:r>
              <a:rPr lang="en-ZA" sz="4000" dirty="0">
                <a:latin typeface="Arial" panose="020B0604020202020204" pitchFamily="34" charset="0"/>
              </a:rPr>
              <a:t>Letter of Good Standing from the Department of Labour or an Accredited Institution</a:t>
            </a:r>
          </a:p>
          <a:p>
            <a:pPr marL="342900" lvl="0" indent="-342900" algn="l">
              <a:lnSpc>
                <a:spcPct val="115000"/>
              </a:lnSpc>
              <a:buFont typeface="+mj-lt"/>
              <a:buAutoNum type="arabicPeriod"/>
              <a:tabLst>
                <a:tab pos="548640" algn="l"/>
                <a:tab pos="914400" algn="l"/>
                <a:tab pos="548640" algn="l"/>
              </a:tabLst>
            </a:pPr>
            <a:r>
              <a:rPr lang="en-ZA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 letter or certificate indicating that the bidder is a </a:t>
            </a:r>
            <a:r>
              <a:rPr lang="en-ZA" sz="4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registered network solutions OEM</a:t>
            </a:r>
            <a:r>
              <a:rPr lang="en-ZA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(Original Equipment Manufacturer) and or </a:t>
            </a:r>
            <a:r>
              <a:rPr lang="en-ZA" sz="4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OSM (Original Software Manufacturer partner). </a:t>
            </a:r>
            <a:r>
              <a:rPr lang="en-ZA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Letter must be on an OEM letterhead) for the solutions to be proposed.</a:t>
            </a:r>
          </a:p>
          <a:p>
            <a:pPr marL="342900" lvl="0" indent="-342900" algn="l">
              <a:lnSpc>
                <a:spcPct val="115000"/>
              </a:lnSpc>
              <a:buFont typeface="+mj-lt"/>
              <a:buAutoNum type="arabicPeriod"/>
              <a:tabLst>
                <a:tab pos="548640" algn="l"/>
                <a:tab pos="914400" algn="l"/>
                <a:tab pos="548640" algn="l"/>
              </a:tabLst>
            </a:pPr>
            <a:r>
              <a:rPr lang="en-ZA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Bidder should be ISO 27001 and ISO 20000 certified.</a:t>
            </a:r>
          </a:p>
          <a:p>
            <a:pPr marL="342900" lvl="0" indent="-342900" algn="l">
              <a:lnSpc>
                <a:spcPct val="115000"/>
              </a:lnSpc>
              <a:buFont typeface="+mj-lt"/>
              <a:buAutoNum type="arabicPeriod"/>
              <a:tabLst>
                <a:tab pos="548640" algn="l"/>
                <a:tab pos="914400" algn="l"/>
                <a:tab pos="548640" algn="l"/>
              </a:tabLst>
            </a:pPr>
            <a:r>
              <a:rPr lang="en-ZA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Annexture A (Fit for purpose) must be fully completed and signed</a:t>
            </a:r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4192829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574696-2A5F-6860-214B-807027E5710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Commercial- Returnable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7ED63-D944-0C84-B9D7-ED7978F62FA2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1336480" y="2523121"/>
            <a:ext cx="22037869" cy="9817125"/>
          </a:xfrm>
        </p:spPr>
        <p:txBody>
          <a:bodyPr numCol="1"/>
          <a:lstStyle/>
          <a:p>
            <a:r>
              <a:rPr lang="en-US" sz="4000" dirty="0"/>
              <a:t>Commercial Section</a:t>
            </a:r>
          </a:p>
          <a:p>
            <a:endParaRPr lang="en-US" sz="4000" dirty="0"/>
          </a:p>
          <a:p>
            <a:r>
              <a:rPr lang="en-US" sz="4000" dirty="0">
                <a:solidFill>
                  <a:srgbClr val="FF0000"/>
                </a:solidFill>
              </a:rPr>
              <a:t>Page 14-15 of  70– Detailed list of returnable for Bid Evaluation:</a:t>
            </a:r>
          </a:p>
          <a:p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Tax compliance Certificate with a valid PIN issued by the South African Revenue Services.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Letter of good standing (from Department of Labour or any accredited agent).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Resolution Letter for the Main Contractor (a letter authorizing the person completing the tender to sign on behalf of the company).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Original B-BBEE Certificate or the original certified B-BBEE certificate.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8799422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4E7D51-BD34-DB3A-8BF0-E243C61DDEE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Evaluation Process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070699-EF0B-6C38-319F-688A5E1DC310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742950" y="2505493"/>
            <a:ext cx="22945725" cy="9834753"/>
          </a:xfrm>
        </p:spPr>
        <p:txBody>
          <a:bodyPr numCol="1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Pct val="70000"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Rand Water conducts a two-stage evaluation process for all bids, intending to provide services or goods to the organization as follows: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Pct val="70000"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First part of the evaluation process is the functionality evaluation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(Technical part of the tender document)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and the second part of the evaluation process will be the commercial part of the tender document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All bids evaluated at this stage must achieve a minimum of 70% scoring.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Below  70% will not be considered to second stage of the evaluation.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Rand Water shall then apply the objective criteria in accordance with the PPPFA that will determine the evaluation outcome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Part of the functionality evaluation Rand Water also uses a Financial Tolerance Range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Award is then based on the preferential point system.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Pct val="70000"/>
              <a:buFont typeface="Wingdings" pitchFamily="2" charset="2"/>
              <a:buChar char="§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NB: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award based on quality of submission not reputation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3763522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ection Title"/>
          <p:cNvSpPr txBox="1">
            <a:spLocks noGrp="1"/>
          </p:cNvSpPr>
          <p:nvPr>
            <p:ph type="body" idx="21"/>
          </p:nvPr>
        </p:nvSpPr>
        <p:spPr>
          <a:xfrm>
            <a:off x="1250357" y="10848514"/>
            <a:ext cx="19201515" cy="1025922"/>
          </a:xfrm>
          <a:prstGeom prst="rect">
            <a:avLst/>
          </a:prstGeom>
        </p:spPr>
        <p:txBody>
          <a:bodyPr/>
          <a:lstStyle/>
          <a:p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Technical Section</a:t>
            </a:r>
            <a:endParaRPr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4E7D51-BD34-DB3A-8BF0-E243C61DDEE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ZA" dirty="0"/>
              <a:t>SCOPE OF WORK 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070699-EF0B-6C38-319F-688A5E1DC310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742950" y="2505493"/>
            <a:ext cx="22945725" cy="9834753"/>
          </a:xfrm>
        </p:spPr>
        <p:txBody>
          <a:bodyPr numCol="1">
            <a:normAutofit fontScale="70000" lnSpcReduction="20000"/>
          </a:bodyPr>
          <a:lstStyle/>
          <a:p>
            <a:pPr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r>
              <a:rPr lang="en-ZA" sz="6700" b="1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Digital Technology (IT/OT) Network Assessment within the OT environment and where IT interfaces with OT</a:t>
            </a:r>
            <a:r>
              <a:rPr lang="en-US" sz="6700" b="1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:</a:t>
            </a:r>
          </a:p>
          <a:p>
            <a:pPr marL="285750" indent="-285750" defTabSz="914400">
              <a:lnSpc>
                <a:spcPct val="150000"/>
              </a:lnSpc>
              <a:spcBef>
                <a:spcPts val="0"/>
              </a:spcBef>
              <a:buClrTx/>
              <a:buFont typeface="Arial" pitchFamily="34" charset="0"/>
              <a:buChar char="•"/>
              <a:defRPr/>
            </a:pPr>
            <a:r>
              <a:rPr lang="en-US" sz="6700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Assess current environment and architecture, do gap analysis, redesign the To Be environment and implement the To Be State.</a:t>
            </a:r>
            <a:endParaRPr lang="en-ZA" sz="67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endParaRPr lang="en-ZA" sz="67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r>
              <a:rPr lang="en-ZA" sz="6700" b="1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Digital Technology (IT/OT) Security Assessment within the OT environment and where IT interfaces with OT:</a:t>
            </a:r>
          </a:p>
          <a:p>
            <a:pPr marL="285750" indent="-285750" defTabSz="914400">
              <a:lnSpc>
                <a:spcPct val="150000"/>
              </a:lnSpc>
              <a:spcBef>
                <a:spcPts val="0"/>
              </a:spcBef>
              <a:buClrTx/>
              <a:buFont typeface="Arial" pitchFamily="34" charset="0"/>
              <a:buChar char="•"/>
              <a:defRPr/>
            </a:pPr>
            <a:r>
              <a:rPr lang="en-ZA" sz="6700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Assess current environment and architecture, do gap analysis, redesign the To Be environment </a:t>
            </a:r>
            <a:r>
              <a:rPr lang="en-US" sz="6700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and implement the To Be State.</a:t>
            </a:r>
            <a:endParaRPr lang="en-ZA" sz="67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285750" indent="-285750" defTabSz="914400">
              <a:lnSpc>
                <a:spcPct val="150000"/>
              </a:lnSpc>
              <a:spcBef>
                <a:spcPts val="0"/>
              </a:spcBef>
              <a:buClrTx/>
              <a:buFont typeface="Arial" pitchFamily="34" charset="0"/>
              <a:buChar char="•"/>
              <a:defRPr/>
            </a:pPr>
            <a:r>
              <a:rPr lang="en-ZA" sz="6700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  <a:p>
            <a:pPr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endParaRPr lang="en-US" sz="67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lvl="0"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endParaRPr lang="en-ZA" sz="31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endParaRPr lang="en-ZA" sz="32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lvl="0"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endParaRPr lang="en-ZA" sz="31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endParaRPr lang="en-ZA" sz="32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endParaRPr lang="en-US" sz="32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Pct val="70000"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2563427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4E7D51-BD34-DB3A-8BF0-E243C61DDEE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ZA" dirty="0"/>
              <a:t>SCOPE OF WORK OUTLINE CONT.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070699-EF0B-6C38-319F-688A5E1DC310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742950" y="2505493"/>
            <a:ext cx="22945725" cy="9834753"/>
          </a:xfrm>
        </p:spPr>
        <p:txBody>
          <a:bodyPr numCol="1">
            <a:normAutofit lnSpcReduction="10000"/>
          </a:bodyPr>
          <a:lstStyle/>
          <a:p>
            <a:pPr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r>
              <a:rPr lang="en-ZA" sz="3200" b="1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Digital Technology (IT/OT) Data Management and Analytics for Plant floor:</a:t>
            </a:r>
          </a:p>
          <a:p>
            <a:pPr marL="285750" indent="-285750" defTabSz="914400">
              <a:lnSpc>
                <a:spcPct val="150000"/>
              </a:lnSpc>
              <a:spcBef>
                <a:spcPts val="0"/>
              </a:spcBef>
              <a:buClrTx/>
              <a:buFont typeface="Arial" pitchFamily="34" charset="0"/>
              <a:buChar char="•"/>
              <a:defRPr/>
            </a:pPr>
            <a:r>
              <a:rPr lang="en-US" sz="3100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Design the To Be Data architecture and implement the To Be State.</a:t>
            </a:r>
            <a:endParaRPr lang="en-ZA" sz="31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285750" lvl="0" indent="-285750" defTabSz="914400">
              <a:lnSpc>
                <a:spcPct val="150000"/>
              </a:lnSpc>
              <a:spcBef>
                <a:spcPts val="0"/>
              </a:spcBef>
              <a:buClrTx/>
              <a:buFont typeface="Arial" pitchFamily="34" charset="0"/>
              <a:buChar char="•"/>
              <a:defRPr/>
            </a:pPr>
            <a:r>
              <a:rPr lang="en-US" sz="3100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Recommendation on how data sets can be consolidated into a common data repository or lake currently in different formats or repository.</a:t>
            </a:r>
            <a:endParaRPr lang="en-ZA" sz="31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285750" lvl="0" indent="-285750" defTabSz="914400">
              <a:lnSpc>
                <a:spcPct val="150000"/>
              </a:lnSpc>
              <a:spcBef>
                <a:spcPts val="0"/>
              </a:spcBef>
              <a:buClrTx/>
              <a:buFont typeface="Arial" pitchFamily="34" charset="0"/>
              <a:buChar char="•"/>
              <a:defRPr/>
            </a:pPr>
            <a:r>
              <a:rPr lang="en-ZA" sz="3100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Recommend a monitoring tool that will enable or improve proactive monitoring with end-to-end visibility of the Data including alerting capabilities.</a:t>
            </a:r>
          </a:p>
          <a:p>
            <a:pPr lvl="0"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endParaRPr lang="en-ZA" sz="31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r>
              <a:rPr lang="en-ZA" sz="3200" b="1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Digital Technology (IT/OT) on Water 4.0:</a:t>
            </a:r>
          </a:p>
          <a:p>
            <a:pPr marL="285750" lvl="0" indent="-285750" defTabSz="914400">
              <a:lnSpc>
                <a:spcPct val="150000"/>
              </a:lnSpc>
              <a:spcBef>
                <a:spcPts val="0"/>
              </a:spcBef>
              <a:buClrTx/>
              <a:buFont typeface="Arial" pitchFamily="34" charset="0"/>
              <a:buChar char="•"/>
              <a:defRPr/>
            </a:pPr>
            <a:r>
              <a:rPr lang="en-US" sz="3200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Cloud Computing assessment of migrating current OT workload to the cloud.</a:t>
            </a:r>
            <a:endParaRPr lang="en-ZA" sz="32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285750" lvl="0" indent="-285750" defTabSz="914400">
              <a:lnSpc>
                <a:spcPct val="150000"/>
              </a:lnSpc>
              <a:spcBef>
                <a:spcPts val="0"/>
              </a:spcBef>
              <a:buClrTx/>
              <a:buFont typeface="Arial" pitchFamily="34" charset="0"/>
              <a:buChar char="•"/>
              <a:defRPr/>
            </a:pPr>
            <a:r>
              <a:rPr lang="en-US" sz="3200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Assessment of the </a:t>
            </a:r>
            <a:r>
              <a:rPr lang="en-US" sz="3200" kern="1200" spc="0" dirty="0" err="1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IIoT</a:t>
            </a:r>
            <a:r>
              <a:rPr lang="en-US" sz="3200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 within the ICS/OT plant floors </a:t>
            </a:r>
            <a:endParaRPr lang="en-ZA" sz="32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285750" lvl="0" indent="-285750" defTabSz="914400">
              <a:lnSpc>
                <a:spcPct val="150000"/>
              </a:lnSpc>
              <a:spcBef>
                <a:spcPts val="0"/>
              </a:spcBef>
              <a:buClrTx/>
              <a:buFont typeface="Arial" pitchFamily="34" charset="0"/>
              <a:buChar char="•"/>
              <a:defRPr/>
            </a:pPr>
            <a:r>
              <a:rPr lang="en-US" sz="3200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Assessment of 3D, Virtual Reality and Digital Twin</a:t>
            </a:r>
            <a:endParaRPr lang="en-ZA" sz="32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endParaRPr lang="en-ZA" sz="32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lvl="0"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r>
              <a:rPr lang="en-ZA" sz="3100" b="1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Digital Technology (IT/OT) Disaster Recovery Review for the OT environment</a:t>
            </a:r>
          </a:p>
          <a:p>
            <a:pPr marL="285750" indent="-285750" defTabSz="914400">
              <a:lnSpc>
                <a:spcPct val="150000"/>
              </a:lnSpc>
              <a:spcBef>
                <a:spcPts val="0"/>
              </a:spcBef>
              <a:buClrTx/>
              <a:buFont typeface="Arial" pitchFamily="34" charset="0"/>
              <a:buChar char="•"/>
              <a:defRPr/>
            </a:pPr>
            <a:r>
              <a:rPr lang="en-US" sz="3100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Review and where necessary update the DRP (Disaster Recovery Plan).</a:t>
            </a:r>
            <a:endParaRPr lang="en-ZA" sz="31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lvl="0"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endParaRPr lang="en-ZA" sz="31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endParaRPr lang="en-ZA" sz="32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5917830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4E7D51-BD34-DB3A-8BF0-E243C61DDEE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ZA" dirty="0"/>
              <a:t>SCOPE OF WORK OUTLINE CONT.1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070699-EF0B-6C38-319F-688A5E1DC310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742950" y="2505493"/>
            <a:ext cx="22945725" cy="9834753"/>
          </a:xfrm>
        </p:spPr>
        <p:txBody>
          <a:bodyPr numCol="1">
            <a:normAutofit/>
          </a:bodyPr>
          <a:lstStyle/>
          <a:p>
            <a:pPr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r>
              <a:rPr lang="en-ZA" sz="3100" b="1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Roles and responsibilities Review:</a:t>
            </a:r>
          </a:p>
          <a:p>
            <a:pPr marL="285750" lvl="0" indent="-285750" defTabSz="914400">
              <a:lnSpc>
                <a:spcPct val="150000"/>
              </a:lnSpc>
              <a:spcBef>
                <a:spcPts val="0"/>
              </a:spcBef>
              <a:buClrTx/>
              <a:buFont typeface="Arial" pitchFamily="34" charset="0"/>
              <a:buChar char="•"/>
              <a:defRPr/>
            </a:pPr>
            <a:r>
              <a:rPr lang="en-US" sz="3100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Review roles, responsibilities, authorities, and accountabilities</a:t>
            </a:r>
            <a:endParaRPr lang="en-ZA" sz="31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endParaRPr lang="en-ZA" sz="32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lvl="0"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r>
              <a:rPr lang="en-ZA" sz="3100" b="1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Digital Technology (IT/OT) Governance Review for the OT environment</a:t>
            </a:r>
          </a:p>
          <a:p>
            <a:pPr marL="285750" indent="-285750" defTabSz="914400">
              <a:lnSpc>
                <a:spcPct val="150000"/>
              </a:lnSpc>
              <a:spcBef>
                <a:spcPts val="0"/>
              </a:spcBef>
              <a:buClrTx/>
              <a:buFont typeface="Arial" pitchFamily="34" charset="0"/>
              <a:buChar char="•"/>
              <a:defRPr/>
            </a:pPr>
            <a:r>
              <a:rPr lang="en-US" sz="3100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Review policies and standards against the IT/OT implemented environment.</a:t>
            </a:r>
            <a:endParaRPr lang="en-ZA" sz="31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285750" indent="-285750" defTabSz="914400">
              <a:lnSpc>
                <a:spcPct val="150000"/>
              </a:lnSpc>
              <a:spcBef>
                <a:spcPts val="0"/>
              </a:spcBef>
              <a:buClrTx/>
              <a:buFont typeface="Arial" pitchFamily="34" charset="0"/>
              <a:buChar char="•"/>
              <a:defRPr/>
            </a:pPr>
            <a:r>
              <a:rPr lang="en-US" sz="3100" kern="1200" spc="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Implement Information Standards Manager in class libraries that facilitate an effective information handover.</a:t>
            </a:r>
            <a:endParaRPr lang="en-ZA" sz="31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lvl="0"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endParaRPr lang="en-ZA" sz="31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defTabSz="914400">
              <a:lnSpc>
                <a:spcPct val="150000"/>
              </a:lnSpc>
              <a:spcBef>
                <a:spcPts val="0"/>
              </a:spcBef>
              <a:buClrTx/>
              <a:defRPr/>
            </a:pPr>
            <a:endParaRPr lang="en-ZA" sz="3200" kern="1200" spc="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0919053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33E2AA4-EF3A-CE21-7930-9D2F5837371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Technical - Returnable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1CA9B5-9ADE-4DC5-4184-27152A8FCBE8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1336481" y="2523121"/>
            <a:ext cx="20237644" cy="9817125"/>
          </a:xfrm>
        </p:spPr>
        <p:txBody>
          <a:bodyPr numCol="1"/>
          <a:lstStyle/>
          <a:p>
            <a:r>
              <a:rPr lang="en-US" sz="3200" dirty="0"/>
              <a:t>For the list of all relevant returnable (Part T2)</a:t>
            </a:r>
          </a:p>
          <a:p>
            <a:r>
              <a:rPr lang="en-US" sz="3200" dirty="0"/>
              <a:t>Technical Evaluation to be based 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Record of Previous Experience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Overall Performance of Previous work done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Quality Management Systems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Human Resource Capacity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Equipment Resource Capacity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Risk Introduced by Tender Qualifications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Project Risk Management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Detailed Project </a:t>
            </a:r>
            <a:r>
              <a:rPr lang="en-US" sz="3200" dirty="0" err="1"/>
              <a:t>Programme</a:t>
            </a:r>
            <a:r>
              <a:rPr lang="en-US" sz="32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itchFamily="34" charset="0"/>
                <a:ea typeface="Times New Roman"/>
                <a:cs typeface="Arial" pitchFamily="34" charset="0"/>
              </a:rPr>
              <a:t>Fit for purpose: </a:t>
            </a:r>
            <a:r>
              <a:rPr lang="en-US" sz="3200">
                <a:latin typeface="Arial" pitchFamily="34" charset="0"/>
                <a:ea typeface="Times New Roman"/>
                <a:cs typeface="Arial" pitchFamily="34" charset="0"/>
              </a:rPr>
              <a:t>Annexure 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Previous </a:t>
            </a:r>
            <a:r>
              <a:rPr lang="en-US" sz="3200" dirty="0"/>
              <a:t>Experience, SHERQ, Quality of Workmanship and Safety 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9096389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8_Academy">
  <a:themeElements>
    <a:clrScheme name="28_Academy">
      <a:dk1>
        <a:srgbClr val="000034"/>
      </a:dk1>
      <a:lt1>
        <a:srgbClr val="FFFFFF"/>
      </a:lt1>
      <a:dk2>
        <a:srgbClr val="A7A7A7"/>
      </a:dk2>
      <a:lt2>
        <a:srgbClr val="535353"/>
      </a:lt2>
      <a:accent1>
        <a:srgbClr val="3B39E4"/>
      </a:accent1>
      <a:accent2>
        <a:srgbClr val="51C1FD"/>
      </a:accent2>
      <a:accent3>
        <a:srgbClr val="5EF7D2"/>
      </a:accent3>
      <a:accent4>
        <a:srgbClr val="BFF823"/>
      </a:accent4>
      <a:accent5>
        <a:srgbClr val="FFA728"/>
      </a:accent5>
      <a:accent6>
        <a:srgbClr val="FF5F52"/>
      </a:accent6>
      <a:hlink>
        <a:srgbClr val="0000FF"/>
      </a:hlink>
      <a:folHlink>
        <a:srgbClr val="FF00FF"/>
      </a:folHlink>
    </a:clrScheme>
    <a:fontScheme name="28_Academy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8_Academ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rgbClr val="000034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rgbClr val="000034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8_Academy">
  <a:themeElements>
    <a:clrScheme name="28_Academ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B39E4"/>
      </a:accent1>
      <a:accent2>
        <a:srgbClr val="51C1FD"/>
      </a:accent2>
      <a:accent3>
        <a:srgbClr val="5EF7D2"/>
      </a:accent3>
      <a:accent4>
        <a:srgbClr val="BFF823"/>
      </a:accent4>
      <a:accent5>
        <a:srgbClr val="FFA728"/>
      </a:accent5>
      <a:accent6>
        <a:srgbClr val="FF5F52"/>
      </a:accent6>
      <a:hlink>
        <a:srgbClr val="0000FF"/>
      </a:hlink>
      <a:folHlink>
        <a:srgbClr val="FF00FF"/>
      </a:folHlink>
    </a:clrScheme>
    <a:fontScheme name="28_Academy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8_Academ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rgbClr val="000034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rgbClr val="000034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4529</TotalTime>
  <Words>842</Words>
  <Application>Microsoft Office PowerPoint</Application>
  <PresentationFormat>Custom</PresentationFormat>
  <Paragraphs>101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Founders Grotesk</vt:lpstr>
      <vt:lpstr>Founders Grotesk Condensed</vt:lpstr>
      <vt:lpstr>Helvetica Neue</vt:lpstr>
      <vt:lpstr>Wingdings</vt:lpstr>
      <vt:lpstr>28_Academy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Lydia Radebe</dc:creator>
  <cp:lastModifiedBy>Bonolo Ramohlala</cp:lastModifiedBy>
  <cp:revision>8</cp:revision>
  <dcterms:modified xsi:type="dcterms:W3CDTF">2025-06-30T13:42:55Z</dcterms:modified>
</cp:coreProperties>
</file>