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handoutMasterIdLst>
    <p:handoutMasterId r:id="rId17"/>
  </p:handoutMasterIdLst>
  <p:sldIdLst>
    <p:sldId id="256" r:id="rId5"/>
    <p:sldId id="257" r:id="rId6"/>
    <p:sldId id="259" r:id="rId7"/>
    <p:sldId id="260" r:id="rId8"/>
    <p:sldId id="261" r:id="rId9"/>
    <p:sldId id="262" r:id="rId10"/>
    <p:sldId id="263" r:id="rId11"/>
    <p:sldId id="264" r:id="rId12"/>
    <p:sldId id="267" r:id="rId13"/>
    <p:sldId id="265" r:id="rId14"/>
    <p:sldId id="25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autoAdjust="0"/>
    <p:restoredTop sz="94583" autoAdjust="0"/>
  </p:normalViewPr>
  <p:slideViewPr>
    <p:cSldViewPr snapToGrid="0" snapToObjects="1">
      <p:cViewPr varScale="1">
        <p:scale>
          <a:sx n="83" d="100"/>
          <a:sy n="83" d="100"/>
        </p:scale>
        <p:origin x="658" y="67"/>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57" d="100"/>
          <a:sy n="57" d="100"/>
        </p:scale>
        <p:origin x="256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BBD36E1-1C6C-4E54-8037-A44658ABED84}" type="datetimeFigureOut">
              <a:rPr lang="en-ZA" smtClean="0"/>
              <a:t>2021/11/08</a:t>
            </a:fld>
            <a:endParaRPr lang="en-ZA"/>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5A66AD-550D-490C-BE06-6FE64A54222F}" type="slidenum">
              <a:rPr lang="en-ZA" smtClean="0"/>
              <a:t>‹#›</a:t>
            </a:fld>
            <a:endParaRPr lang="en-ZA"/>
          </a:p>
        </p:txBody>
      </p:sp>
    </p:spTree>
    <p:extLst>
      <p:ext uri="{BB962C8B-B14F-4D97-AF65-F5344CB8AC3E}">
        <p14:creationId xmlns:p14="http://schemas.microsoft.com/office/powerpoint/2010/main" val="34029121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F918CB-CE78-4D20-984F-620341D4A781}" type="datetimeFigureOut">
              <a:rPr lang="en-ZA" smtClean="0"/>
              <a:t>2021/11/08</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89349A-69DC-4C9B-85A3-12D884338B4D}" type="slidenum">
              <a:rPr lang="en-ZA" smtClean="0"/>
              <a:t>‹#›</a:t>
            </a:fld>
            <a:endParaRPr lang="en-ZA"/>
          </a:p>
        </p:txBody>
      </p:sp>
    </p:spTree>
    <p:extLst>
      <p:ext uri="{BB962C8B-B14F-4D97-AF65-F5344CB8AC3E}">
        <p14:creationId xmlns:p14="http://schemas.microsoft.com/office/powerpoint/2010/main" val="3742248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9C89349A-69DC-4C9B-85A3-12D884338B4D}" type="slidenum">
              <a:rPr lang="en-ZA" smtClean="0"/>
              <a:t>5</a:t>
            </a:fld>
            <a:endParaRPr lang="en-ZA"/>
          </a:p>
        </p:txBody>
      </p:sp>
    </p:spTree>
    <p:extLst>
      <p:ext uri="{BB962C8B-B14F-4D97-AF65-F5344CB8AC3E}">
        <p14:creationId xmlns:p14="http://schemas.microsoft.com/office/powerpoint/2010/main" val="28667415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D749E3F-4C7C-4A10-9611-32D41C71802B}" type="datetime1">
              <a:rPr lang="en-US" smtClean="0"/>
              <a:t>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DA1CD-A6B3-B347-A7AB-3A85138FD9D7}" type="slidenum">
              <a:rPr lang="en-US" smtClean="0"/>
              <a:t>‹#›</a:t>
            </a:fld>
            <a:endParaRPr lang="en-US"/>
          </a:p>
        </p:txBody>
      </p:sp>
      <p:pic>
        <p:nvPicPr>
          <p:cNvPr id="9" name="Picture 8" descr="RW-PPT-202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Subtitle 2"/>
          <p:cNvSpPr>
            <a:spLocks noGrp="1"/>
          </p:cNvSpPr>
          <p:nvPr>
            <p:ph type="subTitle" idx="1"/>
          </p:nvPr>
        </p:nvSpPr>
        <p:spPr>
          <a:xfrm>
            <a:off x="1676400" y="4978400"/>
            <a:ext cx="8686800" cy="660400"/>
          </a:xfrm>
        </p:spPr>
        <p:txBody>
          <a:bodyPr/>
          <a:lstStyle>
            <a:lvl1pPr marL="0" indent="0" algn="just">
              <a:buNone/>
              <a:defRPr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76400" y="1771651"/>
            <a:ext cx="5397654" cy="3070225"/>
          </a:xfrm>
          <a:prstGeom prst="rect">
            <a:avLst/>
          </a:prstGeom>
        </p:spPr>
      </p:pic>
    </p:spTree>
    <p:extLst>
      <p:ext uri="{BB962C8B-B14F-4D97-AF65-F5344CB8AC3E}">
        <p14:creationId xmlns:p14="http://schemas.microsoft.com/office/powerpoint/2010/main" val="802332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RW-PPT-2020-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0"/>
            <a:ext cx="12179300" cy="6858000"/>
          </a:xfrm>
          <a:prstGeom prst="rect">
            <a:avLst/>
          </a:prstGeom>
        </p:spPr>
      </p:pic>
      <p:sp>
        <p:nvSpPr>
          <p:cNvPr id="2" name="Title 1"/>
          <p:cNvSpPr>
            <a:spLocks noGrp="1"/>
          </p:cNvSpPr>
          <p:nvPr>
            <p:ph type="title"/>
          </p:nvPr>
        </p:nvSpPr>
        <p:spPr>
          <a:xfrm>
            <a:off x="457200" y="206373"/>
            <a:ext cx="9017000" cy="593727"/>
          </a:xfrm>
        </p:spPr>
        <p:txBody>
          <a:bodyPr/>
          <a:lstStyle/>
          <a:p>
            <a:r>
              <a:rPr lang="en-US" dirty="0"/>
              <a:t>Click to edit Master title style</a:t>
            </a:r>
          </a:p>
        </p:txBody>
      </p:sp>
      <p:sp>
        <p:nvSpPr>
          <p:cNvPr id="3" name="Content Placeholder 2"/>
          <p:cNvSpPr>
            <a:spLocks noGrp="1"/>
          </p:cNvSpPr>
          <p:nvPr>
            <p:ph idx="1"/>
          </p:nvPr>
        </p:nvSpPr>
        <p:spPr>
          <a:xfrm>
            <a:off x="457199" y="1143001"/>
            <a:ext cx="9851409" cy="45974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B3E42D-1F41-431C-B04E-4BD714C3EEAA}" type="datetime1">
              <a:rPr lang="en-US" smtClean="0"/>
              <a:t>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393054" y="6592891"/>
            <a:ext cx="1714500" cy="214312"/>
          </a:xfrm>
        </p:spPr>
        <p:txBody>
          <a:bodyPr/>
          <a:lstStyle>
            <a:lvl1pPr>
              <a:defRPr sz="1050"/>
            </a:lvl1pPr>
          </a:lstStyle>
          <a:p>
            <a:fld id="{D6ADA1CD-A6B3-B347-A7AB-3A85138FD9D7}" type="slidenum">
              <a:rPr lang="en-US" smtClean="0"/>
              <a:pPr/>
              <a:t>‹#›</a:t>
            </a:fld>
            <a:endParaRPr lang="en-US"/>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2100" y="5740402"/>
            <a:ext cx="1596409" cy="908049"/>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227" y="5740402"/>
            <a:ext cx="774373" cy="1045686"/>
          </a:xfrm>
          <a:prstGeom prst="rect">
            <a:avLst/>
          </a:prstGeom>
        </p:spPr>
      </p:pic>
    </p:spTree>
    <p:extLst>
      <p:ext uri="{BB962C8B-B14F-4D97-AF65-F5344CB8AC3E}">
        <p14:creationId xmlns:p14="http://schemas.microsoft.com/office/powerpoint/2010/main" val="154485496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0F21DB-3625-4E52-9CA8-307C0390DB83}" type="datetime1">
              <a:rPr lang="en-US" smtClean="0"/>
              <a:t>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DA1CD-A6B3-B347-A7AB-3A85138FD9D7}" type="slidenum">
              <a:rPr lang="en-US" smtClean="0"/>
              <a:t>‹#›</a:t>
            </a:fld>
            <a:endParaRPr lang="en-US"/>
          </a:p>
        </p:txBody>
      </p:sp>
      <p:pic>
        <p:nvPicPr>
          <p:cNvPr id="7" name="Picture 6" descr="RW-PPT-202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descr="RW-PPT-2020-3.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Subtitle 2"/>
          <p:cNvSpPr>
            <a:spLocks noGrp="1"/>
          </p:cNvSpPr>
          <p:nvPr>
            <p:ph type="subTitle" idx="13"/>
          </p:nvPr>
        </p:nvSpPr>
        <p:spPr>
          <a:xfrm>
            <a:off x="4651330" y="2865020"/>
            <a:ext cx="7316094" cy="1022160"/>
          </a:xfrm>
        </p:spPr>
        <p:txBody>
          <a:bodyPr/>
          <a:lstStyle>
            <a:lvl1pPr marL="0" indent="0" algn="just">
              <a:buNone/>
              <a:defRPr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63213888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9AC76-C1EF-4A3B-A41A-89936D994404}" type="datetime1">
              <a:rPr lang="en-US" smtClean="0"/>
              <a:t>11/8/2021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1708293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FBD0E5B-F459-41D9-91EB-98FA83B5A958}" type="datetime1">
              <a:rPr lang="en-US" smtClean="0"/>
              <a:t>11/8/2021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350754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6FB2F1-2742-444B-AE51-67FB284B34A6}" type="datetime1">
              <a:rPr lang="en-US" smtClean="0"/>
              <a:t>11/8/2021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860270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781482-2495-4B25-9D55-B875CBBFB919}" type="datetime1">
              <a:rPr lang="en-US" smtClean="0"/>
              <a:t>11/8/2021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151071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A96E49-97A5-43CE-B226-14844BA394B6}" type="datetime1">
              <a:rPr lang="en-US" smtClean="0"/>
              <a:t>11/8/2021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2450646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9BA188-5A47-4B85-89B4-1044918EE67A}" type="datetime1">
              <a:rPr lang="en-US" smtClean="0"/>
              <a:t>11/8/2021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1203944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473E9B-0C34-435E-A724-36FC6BB47D5D}" type="datetime1">
              <a:rPr lang="en-US" smtClean="0"/>
              <a:t>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1932822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29960B-9523-498F-BD61-EDCA30E2681A}" type="datetime1">
              <a:rPr lang="en-US" smtClean="0"/>
              <a:t>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ADA1CD-A6B3-B347-A7AB-3A85138FD9D7}" type="slidenum">
              <a:rPr lang="en-US" smtClean="0"/>
              <a:t>‹#›</a:t>
            </a:fld>
            <a:endParaRPr lang="en-US"/>
          </a:p>
        </p:txBody>
      </p:sp>
    </p:spTree>
    <p:extLst>
      <p:ext uri="{BB962C8B-B14F-4D97-AF65-F5344CB8AC3E}">
        <p14:creationId xmlns:p14="http://schemas.microsoft.com/office/powerpoint/2010/main" val="3513645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9FADE5-59C1-4E52-84DE-40C4B8F6A6FB}" type="datetime1">
              <a:rPr lang="en-US" smtClean="0"/>
              <a:t>11/8/2021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ADA1CD-A6B3-B347-A7AB-3A85138FD9D7}" type="slidenum">
              <a:rPr lang="en-US" smtClean="0"/>
              <a:t>‹#›</a:t>
            </a:fld>
            <a:endParaRPr lang="en-US"/>
          </a:p>
        </p:txBody>
      </p:sp>
    </p:spTree>
    <p:extLst>
      <p:ext uri="{BB962C8B-B14F-4D97-AF65-F5344CB8AC3E}">
        <p14:creationId xmlns:p14="http://schemas.microsoft.com/office/powerpoint/2010/main" val="2742158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4294967295"/>
          </p:nvPr>
        </p:nvSpPr>
        <p:spPr>
          <a:xfrm>
            <a:off x="510363" y="4635795"/>
            <a:ext cx="8992515" cy="970481"/>
          </a:xfrm>
        </p:spPr>
        <p:txBody>
          <a:bodyPr>
            <a:normAutofit/>
          </a:bodyPr>
          <a:lstStyle/>
          <a:p>
            <a:pPr marL="0" indent="0" algn="ctr">
              <a:buNone/>
            </a:pPr>
            <a:r>
              <a:rPr lang="en-ZA" b="1" dirty="0" smtClean="0"/>
              <a:t>BID NUMBER: RW10397071/21</a:t>
            </a:r>
            <a:endParaRPr lang="en-ZA" b="1" dirty="0"/>
          </a:p>
          <a:p>
            <a:pPr marL="0" indent="0">
              <a:buNone/>
            </a:pPr>
            <a:endParaRPr lang="en-ZA" b="1" dirty="0"/>
          </a:p>
        </p:txBody>
      </p:sp>
      <p:sp>
        <p:nvSpPr>
          <p:cNvPr id="4" name="Slide Number Placeholder 3"/>
          <p:cNvSpPr>
            <a:spLocks noGrp="1"/>
          </p:cNvSpPr>
          <p:nvPr>
            <p:ph type="sldNum" sz="quarter" idx="12"/>
          </p:nvPr>
        </p:nvSpPr>
        <p:spPr/>
        <p:txBody>
          <a:bodyPr/>
          <a:lstStyle/>
          <a:p>
            <a:fld id="{D6ADA1CD-A6B3-B347-A7AB-3A85138FD9D7}" type="slidenum">
              <a:rPr lang="en-US" smtClean="0"/>
              <a:t>1</a:t>
            </a:fld>
            <a:endParaRPr lang="en-US" dirty="0"/>
          </a:p>
        </p:txBody>
      </p:sp>
      <p:sp>
        <p:nvSpPr>
          <p:cNvPr id="6" name="Subtitle 1"/>
          <p:cNvSpPr>
            <a:spLocks noGrp="1"/>
          </p:cNvSpPr>
          <p:nvPr>
            <p:ph type="subTitle" idx="4294967295"/>
          </p:nvPr>
        </p:nvSpPr>
        <p:spPr>
          <a:xfrm>
            <a:off x="1581622" y="5882995"/>
            <a:ext cx="8686800" cy="660400"/>
          </a:xfrm>
        </p:spPr>
        <p:txBody>
          <a:bodyPr>
            <a:normAutofit fontScale="92500" lnSpcReduction="20000"/>
          </a:bodyPr>
          <a:lstStyle/>
          <a:p>
            <a:pPr marL="0" indent="0">
              <a:buNone/>
            </a:pPr>
            <a:r>
              <a:rPr lang="en-US" sz="2400"/>
              <a:t>TENDER FOR CONSTRUCTION OF CHAMBERS ON H37 PIPELINE AT NORTHRIDGE AREA</a:t>
            </a:r>
            <a:endParaRPr lang="en-ZA" sz="5600" b="1" dirty="0"/>
          </a:p>
        </p:txBody>
      </p:sp>
    </p:spTree>
    <p:extLst>
      <p:ext uri="{BB962C8B-B14F-4D97-AF65-F5344CB8AC3E}">
        <p14:creationId xmlns:p14="http://schemas.microsoft.com/office/powerpoint/2010/main" val="26314437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937723" y="5096500"/>
            <a:ext cx="5012783" cy="246221"/>
          </a:xfrm>
          <a:prstGeom prst="rect">
            <a:avLst/>
          </a:prstGeom>
          <a:noFill/>
        </p:spPr>
        <p:txBody>
          <a:bodyPr wrap="square" rtlCol="0">
            <a:spAutoFit/>
          </a:bodyPr>
          <a:lstStyle/>
          <a:p>
            <a:r>
              <a:rPr lang="en-US" sz="1000" dirty="0">
                <a:solidFill>
                  <a:schemeClr val="bg1"/>
                </a:solidFill>
                <a:latin typeface="Century Gothic"/>
                <a:cs typeface="Century Gothic"/>
              </a:rPr>
              <a:t>STATISTICS GO HERE</a:t>
            </a:r>
          </a:p>
        </p:txBody>
      </p:sp>
      <p:sp>
        <p:nvSpPr>
          <p:cNvPr id="3" name="Title 2"/>
          <p:cNvSpPr>
            <a:spLocks noGrp="1"/>
          </p:cNvSpPr>
          <p:nvPr>
            <p:ph type="title"/>
          </p:nvPr>
        </p:nvSpPr>
        <p:spPr/>
        <p:txBody>
          <a:bodyPr>
            <a:normAutofit fontScale="90000"/>
          </a:bodyPr>
          <a:lstStyle/>
          <a:p>
            <a:pPr algn="l"/>
            <a:r>
              <a:rPr lang="en-US" b="1" dirty="0" smtClean="0"/>
              <a:t>RAND WATER TEAM</a:t>
            </a:r>
            <a:endParaRPr lang="en-ZA" b="1" dirty="0"/>
          </a:p>
        </p:txBody>
      </p:sp>
      <p:sp>
        <p:nvSpPr>
          <p:cNvPr id="4" name="Content Placeholder 3"/>
          <p:cNvSpPr>
            <a:spLocks noGrp="1"/>
          </p:cNvSpPr>
          <p:nvPr>
            <p:ph idx="1"/>
          </p:nvPr>
        </p:nvSpPr>
        <p:spPr/>
        <p:txBody>
          <a:bodyPr/>
          <a:lstStyle/>
          <a:p>
            <a:pPr algn="just"/>
            <a:endParaRPr lang="en-US" sz="2800" dirty="0" smtClean="0"/>
          </a:p>
          <a:p>
            <a:pPr algn="just"/>
            <a:r>
              <a:rPr lang="en-US" sz="2800" dirty="0" smtClean="0"/>
              <a:t>Commercial </a:t>
            </a:r>
            <a:r>
              <a:rPr lang="en-US" sz="2800" dirty="0"/>
              <a:t>Team</a:t>
            </a:r>
          </a:p>
          <a:p>
            <a:pPr algn="just"/>
            <a:r>
              <a:rPr lang="en-US" sz="2800" dirty="0"/>
              <a:t>Technical Team</a:t>
            </a:r>
          </a:p>
          <a:p>
            <a:pPr marL="0" indent="0">
              <a:buNone/>
            </a:pPr>
            <a:endParaRPr lang="en-ZA" dirty="0"/>
          </a:p>
        </p:txBody>
      </p:sp>
      <p:sp>
        <p:nvSpPr>
          <p:cNvPr id="5" name="Slide Number Placeholder 4"/>
          <p:cNvSpPr>
            <a:spLocks noGrp="1"/>
          </p:cNvSpPr>
          <p:nvPr>
            <p:ph type="sldNum" sz="quarter" idx="12"/>
          </p:nvPr>
        </p:nvSpPr>
        <p:spPr/>
        <p:txBody>
          <a:bodyPr/>
          <a:lstStyle/>
          <a:p>
            <a:fld id="{D6ADA1CD-A6B3-B347-A7AB-3A85138FD9D7}" type="slidenum">
              <a:rPr lang="en-US" smtClean="0"/>
              <a:pPr/>
              <a:t>2</a:t>
            </a:fld>
            <a:endParaRPr lang="en-US"/>
          </a:p>
        </p:txBody>
      </p:sp>
    </p:spTree>
    <p:extLst>
      <p:ext uri="{BB962C8B-B14F-4D97-AF65-F5344CB8AC3E}">
        <p14:creationId xmlns:p14="http://schemas.microsoft.com/office/powerpoint/2010/main" val="7656927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PROCEDURE TO BE OBSERVED</a:t>
            </a:r>
            <a:endParaRPr lang="en-US" b="1" dirty="0"/>
          </a:p>
        </p:txBody>
      </p:sp>
      <p:sp>
        <p:nvSpPr>
          <p:cNvPr id="3" name="Content Placeholder 2"/>
          <p:cNvSpPr>
            <a:spLocks noGrp="1"/>
          </p:cNvSpPr>
          <p:nvPr>
            <p:ph idx="1"/>
          </p:nvPr>
        </p:nvSpPr>
        <p:spPr/>
        <p:txBody>
          <a:bodyPr>
            <a:normAutofit fontScale="92500" lnSpcReduction="10000"/>
          </a:bodyPr>
          <a:lstStyle/>
          <a:p>
            <a:pPr lvl="0" algn="just" defTabSz="914400">
              <a:buFont typeface="Arial" pitchFamily="34" charset="0"/>
              <a:buChar char="•"/>
            </a:pPr>
            <a:r>
              <a:rPr lang="en-US" sz="2800" dirty="0" smtClean="0">
                <a:solidFill>
                  <a:prstClr val="black"/>
                </a:solidFill>
              </a:rPr>
              <a:t>Tender </a:t>
            </a:r>
            <a:r>
              <a:rPr lang="en-US" sz="2800" dirty="0">
                <a:solidFill>
                  <a:prstClr val="black"/>
                </a:solidFill>
              </a:rPr>
              <a:t>documents </a:t>
            </a:r>
            <a:r>
              <a:rPr lang="en-US" sz="2800" dirty="0" smtClean="0">
                <a:solidFill>
                  <a:prstClr val="black"/>
                </a:solidFill>
              </a:rPr>
              <a:t>are available on the National Treasury website.</a:t>
            </a:r>
            <a:endParaRPr lang="en-US" sz="2800" dirty="0">
              <a:solidFill>
                <a:prstClr val="black"/>
              </a:solidFill>
            </a:endParaRPr>
          </a:p>
          <a:p>
            <a:pPr lvl="0" algn="just" defTabSz="914400">
              <a:buFont typeface="Arial" pitchFamily="34" charset="0"/>
              <a:buChar char="•"/>
            </a:pPr>
            <a:r>
              <a:rPr lang="en-US" sz="2800" dirty="0">
                <a:solidFill>
                  <a:prstClr val="black"/>
                </a:solidFill>
              </a:rPr>
              <a:t>Issue Date: </a:t>
            </a:r>
            <a:r>
              <a:rPr lang="en-US" sz="2800" dirty="0" smtClean="0">
                <a:solidFill>
                  <a:srgbClr val="FF0000"/>
                </a:solidFill>
              </a:rPr>
              <a:t>Monday, 08 November 2021</a:t>
            </a:r>
          </a:p>
          <a:p>
            <a:pPr lvl="0" algn="just" defTabSz="914400">
              <a:buFont typeface="Arial" pitchFamily="34" charset="0"/>
              <a:buChar char="•"/>
            </a:pPr>
            <a:r>
              <a:rPr lang="en-US" sz="2800" dirty="0" smtClean="0">
                <a:solidFill>
                  <a:prstClr val="black"/>
                </a:solidFill>
              </a:rPr>
              <a:t>Closing </a:t>
            </a:r>
            <a:r>
              <a:rPr lang="en-US" sz="2800" dirty="0">
                <a:solidFill>
                  <a:prstClr val="black"/>
                </a:solidFill>
              </a:rPr>
              <a:t>date: </a:t>
            </a:r>
            <a:r>
              <a:rPr lang="en-US" sz="2800" dirty="0" smtClean="0">
                <a:solidFill>
                  <a:srgbClr val="FF0000"/>
                </a:solidFill>
              </a:rPr>
              <a:t>Wednesday, 08 December 2021</a:t>
            </a:r>
          </a:p>
          <a:p>
            <a:pPr lvl="0" algn="just" defTabSz="914400">
              <a:buFont typeface="Arial" pitchFamily="34" charset="0"/>
              <a:buChar char="•"/>
            </a:pPr>
            <a:r>
              <a:rPr lang="en-US" sz="2800" dirty="0" smtClean="0"/>
              <a:t>A non-compulsory Site viewing session will be held </a:t>
            </a:r>
            <a:r>
              <a:rPr lang="en-US" sz="2800" smtClean="0"/>
              <a:t>on </a:t>
            </a:r>
            <a:r>
              <a:rPr lang="en-US" sz="2800" smtClean="0"/>
              <a:t>Monday</a:t>
            </a:r>
            <a:r>
              <a:rPr lang="en-US" sz="2800" smtClean="0"/>
              <a:t>, </a:t>
            </a:r>
            <a:r>
              <a:rPr lang="en-US" sz="2800" dirty="0" smtClean="0"/>
              <a:t>15 November 2021</a:t>
            </a:r>
          </a:p>
          <a:p>
            <a:pPr lvl="0" algn="just" defTabSz="914400">
              <a:buFont typeface="Arial" pitchFamily="34" charset="0"/>
              <a:buChar char="•"/>
            </a:pPr>
            <a:r>
              <a:rPr lang="en-US" sz="2800" dirty="0" smtClean="0">
                <a:solidFill>
                  <a:prstClr val="black"/>
                </a:solidFill>
              </a:rPr>
              <a:t>Submissions </a:t>
            </a:r>
            <a:r>
              <a:rPr lang="en-US" sz="2800" dirty="0">
                <a:solidFill>
                  <a:prstClr val="black"/>
                </a:solidFill>
              </a:rPr>
              <a:t>must be deposited before 12:00 noon at No:522 Impala Road Glenvista, main gate. </a:t>
            </a:r>
          </a:p>
          <a:p>
            <a:pPr lvl="0" algn="just" defTabSz="914400">
              <a:buFont typeface="Arial" pitchFamily="34" charset="0"/>
              <a:buChar char="•"/>
            </a:pPr>
            <a:r>
              <a:rPr lang="en-US" sz="2800" dirty="0">
                <a:solidFill>
                  <a:prstClr val="black"/>
                </a:solidFill>
              </a:rPr>
              <a:t>All submissions after closing date will be rejected. </a:t>
            </a:r>
          </a:p>
          <a:p>
            <a:pPr lvl="0" algn="just" defTabSz="914400">
              <a:buFont typeface="Arial" pitchFamily="34" charset="0"/>
              <a:buChar char="•"/>
            </a:pPr>
            <a:r>
              <a:rPr lang="en-US" sz="2800" dirty="0">
                <a:solidFill>
                  <a:prstClr val="black"/>
                </a:solidFill>
              </a:rPr>
              <a:t>Contact persons: </a:t>
            </a:r>
            <a:r>
              <a:rPr lang="en-US" sz="2800" dirty="0" smtClean="0">
                <a:solidFill>
                  <a:prstClr val="black"/>
                </a:solidFill>
              </a:rPr>
              <a:t>Semakaleng Mangoali and Sandisile Ngubane </a:t>
            </a:r>
            <a:r>
              <a:rPr lang="en-US" sz="2800" dirty="0">
                <a:solidFill>
                  <a:prstClr val="black"/>
                </a:solidFill>
              </a:rPr>
              <a:t>(Supply Chain).</a:t>
            </a:r>
          </a:p>
          <a:p>
            <a:pPr marL="0" indent="0">
              <a:buNone/>
            </a:pPr>
            <a:endParaRPr lang="en-US"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3</a:t>
            </a:fld>
            <a:endParaRPr lang="en-US"/>
          </a:p>
        </p:txBody>
      </p:sp>
    </p:spTree>
    <p:extLst>
      <p:ext uri="{BB962C8B-B14F-4D97-AF65-F5344CB8AC3E}">
        <p14:creationId xmlns:p14="http://schemas.microsoft.com/office/powerpoint/2010/main" val="2197491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VALIDITY PERIOD </a:t>
            </a:r>
            <a:endParaRPr lang="en-US" b="1" dirty="0"/>
          </a:p>
        </p:txBody>
      </p:sp>
      <p:sp>
        <p:nvSpPr>
          <p:cNvPr id="3" name="Content Placeholder 2"/>
          <p:cNvSpPr>
            <a:spLocks noGrp="1"/>
          </p:cNvSpPr>
          <p:nvPr>
            <p:ph idx="1"/>
          </p:nvPr>
        </p:nvSpPr>
        <p:spPr/>
        <p:txBody>
          <a:bodyPr/>
          <a:lstStyle/>
          <a:p>
            <a:pPr lvl="0" algn="just" defTabSz="914400">
              <a:buFont typeface="Arial" pitchFamily="34" charset="0"/>
              <a:buChar char="•"/>
            </a:pPr>
            <a:r>
              <a:rPr lang="en-US" sz="2800" dirty="0">
                <a:solidFill>
                  <a:prstClr val="black"/>
                </a:solidFill>
              </a:rPr>
              <a:t>The tender shall remain valid for a period of </a:t>
            </a:r>
            <a:r>
              <a:rPr lang="en-US" sz="2800" dirty="0" smtClean="0">
                <a:solidFill>
                  <a:prstClr val="black"/>
                </a:solidFill>
              </a:rPr>
              <a:t>180 </a:t>
            </a:r>
            <a:r>
              <a:rPr lang="en-US" sz="2800" dirty="0">
                <a:solidFill>
                  <a:prstClr val="black"/>
                </a:solidFill>
              </a:rPr>
              <a:t>days from the date of closing of the tender. Rand Water reserves the right to extend the validity period if required.</a:t>
            </a:r>
          </a:p>
          <a:p>
            <a:pPr marL="0" indent="0">
              <a:buNone/>
            </a:pPr>
            <a:endParaRPr lang="en-US"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4</a:t>
            </a:fld>
            <a:endParaRPr lang="en-US"/>
          </a:p>
        </p:txBody>
      </p:sp>
    </p:spTree>
    <p:extLst>
      <p:ext uri="{BB962C8B-B14F-4D97-AF65-F5344CB8AC3E}">
        <p14:creationId xmlns:p14="http://schemas.microsoft.com/office/powerpoint/2010/main" val="1232483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PRE-QUALIFIERS</a:t>
            </a:r>
            <a:endParaRPr lang="en-US" b="1" dirty="0"/>
          </a:p>
        </p:txBody>
      </p:sp>
      <p:sp>
        <p:nvSpPr>
          <p:cNvPr id="3" name="Content Placeholder 2"/>
          <p:cNvSpPr>
            <a:spLocks noGrp="1"/>
          </p:cNvSpPr>
          <p:nvPr>
            <p:ph idx="1"/>
          </p:nvPr>
        </p:nvSpPr>
        <p:spPr>
          <a:xfrm>
            <a:off x="286327" y="1016001"/>
            <a:ext cx="10612582" cy="5211804"/>
          </a:xfrm>
        </p:spPr>
        <p:txBody>
          <a:bodyPr>
            <a:normAutofit fontScale="32500" lnSpcReduction="20000"/>
          </a:bodyPr>
          <a:lstStyle/>
          <a:p>
            <a:pPr marL="0" indent="0" algn="just">
              <a:buNone/>
            </a:pPr>
            <a:r>
              <a:rPr lang="en-US" sz="3600" dirty="0"/>
              <a:t>1.	</a:t>
            </a:r>
            <a:r>
              <a:rPr lang="en-US" sz="3700" dirty="0"/>
              <a:t>Fully completed and signed Form of Offer.</a:t>
            </a:r>
          </a:p>
          <a:p>
            <a:pPr marL="0" indent="0" algn="just">
              <a:buNone/>
            </a:pPr>
            <a:r>
              <a:rPr lang="en-US" sz="3700" dirty="0"/>
              <a:t>2.	Letter of Good Standing from the Department of Labour or an Accredited Institution.</a:t>
            </a:r>
          </a:p>
          <a:p>
            <a:pPr marL="0" indent="0" algn="just">
              <a:buNone/>
            </a:pPr>
            <a:r>
              <a:rPr lang="en-US" sz="3700" dirty="0"/>
              <a:t>3</a:t>
            </a:r>
            <a:r>
              <a:rPr lang="en-US" sz="3700" dirty="0" smtClean="0"/>
              <a:t>.	Bidders must be registered with the CIDB, or are capable of being so prior to the evaluation of submissions, in a contractor grading designation 	equal    	to or higher than a contractor grading designation determined in accordance with the CIDB grading of this bid; in accordance with the 	CIDB 	prescripts.</a:t>
            </a:r>
          </a:p>
          <a:p>
            <a:pPr marL="0" indent="0" algn="just">
              <a:buNone/>
            </a:pPr>
            <a:r>
              <a:rPr lang="en-US" sz="3700" dirty="0" smtClean="0"/>
              <a:t>4.	Fully completed Local Content Declaration Forms for each of the designated sectors as provided and minimum stipulated thresholds for this bid, as   	outlined in Schedule (Page 26-30).</a:t>
            </a:r>
          </a:p>
          <a:p>
            <a:pPr marL="0" indent="0" algn="just">
              <a:buNone/>
            </a:pPr>
            <a:r>
              <a:rPr lang="en-US" sz="3700" dirty="0" smtClean="0"/>
              <a:t>	The bid meets the following minimum thresholds: -</a:t>
            </a:r>
          </a:p>
          <a:p>
            <a:pPr marL="0" indent="0" algn="just">
              <a:buNone/>
            </a:pPr>
            <a:endParaRPr lang="en-US" sz="3700" dirty="0" smtClean="0"/>
          </a:p>
          <a:p>
            <a:pPr lvl="1">
              <a:lnSpc>
                <a:spcPct val="115000"/>
              </a:lnSpc>
              <a:buFont typeface="Courier New" panose="02070309020205020404" pitchFamily="49" charset="0"/>
              <a:buChar char="o"/>
            </a:pPr>
            <a:r>
              <a:rPr lang="en-US" sz="3700" dirty="0" smtClean="0">
                <a:cs typeface="Arial" panose="020B0604020202020204" pitchFamily="34" charset="0"/>
              </a:rPr>
              <a:t> </a:t>
            </a:r>
            <a:r>
              <a:rPr lang="en-US" sz="3700" dirty="0">
                <a:cs typeface="Arial" panose="020B0604020202020204" pitchFamily="34" charset="0"/>
              </a:rPr>
              <a:t>100% minimum threshold for local production and content for the steel value added products and components as stipulated in Schedule (Page 26-30) of the Commercial Part or Exemption from the Minister of Finance in the case of non-compliance to the Local Content threshold.</a:t>
            </a:r>
            <a:endParaRPr lang="en-US" sz="3700" dirty="0"/>
          </a:p>
          <a:p>
            <a:pPr marL="571500" indent="0">
              <a:lnSpc>
                <a:spcPct val="115000"/>
              </a:lnSpc>
              <a:buNone/>
            </a:pPr>
            <a:r>
              <a:rPr lang="en-US" sz="3700" dirty="0">
                <a:highlight>
                  <a:srgbClr val="FFFF00"/>
                </a:highlight>
                <a:cs typeface="Arial" panose="020B0604020202020204" pitchFamily="34" charset="0"/>
              </a:rPr>
              <a:t> </a:t>
            </a:r>
            <a:endParaRPr lang="en-US" sz="3700" dirty="0"/>
          </a:p>
          <a:p>
            <a:pPr lvl="1" algn="just">
              <a:lnSpc>
                <a:spcPct val="150000"/>
              </a:lnSpc>
              <a:buFont typeface="Courier New" panose="02070309020205020404" pitchFamily="49" charset="0"/>
              <a:buChar char="o"/>
            </a:pPr>
            <a:r>
              <a:rPr lang="en-US" sz="3700" dirty="0">
                <a:ea typeface="Arial" panose="020B0604020202020204" pitchFamily="34" charset="0"/>
                <a:cs typeface="Arial" panose="020B0604020202020204" pitchFamily="34" charset="0"/>
              </a:rPr>
              <a:t>100% minimum threshold for local production and content in respect of bagged and bulk cement produced using locally produced raw materials as stipulated in Schedule (Page 26-30) of the Commercial Part or Exemption from the Minister of Finance in the case of non-compliance to the Local Content threshold</a:t>
            </a:r>
            <a:endParaRPr lang="en-US" sz="3700" dirty="0">
              <a:ea typeface="Arial" panose="020B0604020202020204" pitchFamily="34" charset="0"/>
              <a:cs typeface="Times New Roman" panose="02020603050405020304" pitchFamily="18" charset="0"/>
            </a:endParaRPr>
          </a:p>
          <a:p>
            <a:pPr marL="114300" indent="0" algn="just">
              <a:lnSpc>
                <a:spcPct val="150000"/>
              </a:lnSpc>
              <a:spcAft>
                <a:spcPts val="0"/>
              </a:spcAft>
              <a:buNone/>
            </a:pPr>
            <a:r>
              <a:rPr lang="en-US" sz="3700" dirty="0">
                <a:ea typeface="Arial" panose="020B0604020202020204" pitchFamily="34" charset="0"/>
                <a:cs typeface="Arial" panose="020B0604020202020204" pitchFamily="34" charset="0"/>
              </a:rPr>
              <a:t> </a:t>
            </a:r>
            <a:endParaRPr lang="en-US" sz="3700" dirty="0">
              <a:ea typeface="Arial" panose="020B0604020202020204" pitchFamily="34" charset="0"/>
              <a:cs typeface="Times New Roman" panose="02020603050405020304" pitchFamily="18" charset="0"/>
            </a:endParaRPr>
          </a:p>
          <a:p>
            <a:pPr lvl="1" algn="just">
              <a:lnSpc>
                <a:spcPct val="150000"/>
              </a:lnSpc>
              <a:buFont typeface="Courier New" panose="02070309020205020404" pitchFamily="49" charset="0"/>
              <a:buChar char="o"/>
            </a:pPr>
            <a:r>
              <a:rPr lang="en-US" sz="3700" dirty="0">
                <a:ea typeface="Arial" panose="020B0604020202020204" pitchFamily="34" charset="0"/>
                <a:cs typeface="Arial" panose="020B0604020202020204" pitchFamily="34" charset="0"/>
              </a:rPr>
              <a:t>70% minimum threshold for local production and content for the different types of valves as stipulated in Schedule (Page 26-30) of the Commercial Part or Exemption from the Minister of Finance in the case of non-compliance to the Local Content threshold.</a:t>
            </a:r>
            <a:endParaRPr lang="en-US" sz="3700" dirty="0">
              <a:ea typeface="Arial" panose="020B0604020202020204" pitchFamily="34" charset="0"/>
              <a:cs typeface="Times New Roman" panose="02020603050405020304" pitchFamily="18" charset="0"/>
            </a:endParaRPr>
          </a:p>
          <a:p>
            <a:pPr marL="114300" indent="0" algn="just">
              <a:lnSpc>
                <a:spcPct val="150000"/>
              </a:lnSpc>
              <a:spcAft>
                <a:spcPts val="0"/>
              </a:spcAft>
              <a:buNone/>
            </a:pPr>
            <a:r>
              <a:rPr lang="en-US" sz="3700" dirty="0">
                <a:ea typeface="Arial" panose="020B0604020202020204" pitchFamily="34" charset="0"/>
                <a:cs typeface="Arial" panose="020B0604020202020204" pitchFamily="34" charset="0"/>
              </a:rPr>
              <a:t> </a:t>
            </a:r>
            <a:endParaRPr lang="en-US" sz="3700" dirty="0">
              <a:ea typeface="Arial" panose="020B0604020202020204" pitchFamily="34" charset="0"/>
              <a:cs typeface="Times New Roman" panose="02020603050405020304" pitchFamily="18" charset="0"/>
            </a:endParaRPr>
          </a:p>
          <a:p>
            <a:pPr lvl="1" algn="just">
              <a:lnSpc>
                <a:spcPct val="150000"/>
              </a:lnSpc>
              <a:buFont typeface="Courier New" panose="02070309020205020404" pitchFamily="49" charset="0"/>
              <a:buChar char="o"/>
            </a:pPr>
            <a:r>
              <a:rPr lang="en-US" sz="3700" dirty="0">
                <a:ea typeface="Arial" panose="020B0604020202020204" pitchFamily="34" charset="0"/>
                <a:cs typeface="Arial" panose="020B0604020202020204" pitchFamily="34" charset="0"/>
              </a:rPr>
              <a:t>80% minimum threshold for local production and content for conveyance pipes as stipulated in schedule (page 26-30) of the Commercial Part or Exemption from the Minister of Finance in case of non-compliance to the local threshold</a:t>
            </a:r>
            <a:endParaRPr lang="en-US" sz="3700" dirty="0">
              <a:ea typeface="Arial" panose="020B0604020202020204" pitchFamily="34" charset="0"/>
              <a:cs typeface="Times New Roman" panose="02020603050405020304" pitchFamily="18" charset="0"/>
            </a:endParaRPr>
          </a:p>
          <a:p>
            <a:pPr marL="0" indent="0" algn="just">
              <a:buNone/>
            </a:pPr>
            <a:r>
              <a:rPr lang="en-US" sz="3700" dirty="0" smtClean="0"/>
              <a:t>.</a:t>
            </a:r>
          </a:p>
          <a:p>
            <a:pPr marL="0" indent="0" algn="just">
              <a:buNone/>
            </a:pPr>
            <a:endParaRPr lang="en-US" sz="3700" dirty="0" smtClean="0"/>
          </a:p>
          <a:p>
            <a:pPr marL="0" indent="0" algn="just">
              <a:buNone/>
            </a:pPr>
            <a:r>
              <a:rPr lang="en-US" sz="3700" dirty="0"/>
              <a:t>5</a:t>
            </a:r>
            <a:r>
              <a:rPr lang="en-US" sz="3700" dirty="0" smtClean="0"/>
              <a:t>.	Submission of Socio-Economic Development (SED) proposal in accordance with Rand Water’s requirements and targets in T2.2.9 and the signing 	of   the SED schedule in its entirety.</a:t>
            </a:r>
          </a:p>
          <a:p>
            <a:pPr marL="0" indent="0" algn="just">
              <a:buNone/>
            </a:pPr>
            <a:endParaRPr lang="en-US" sz="3700" dirty="0" smtClean="0"/>
          </a:p>
          <a:p>
            <a:pPr marL="0" indent="0" algn="just">
              <a:buNone/>
            </a:pPr>
            <a:endParaRPr lang="en-US" sz="4400"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5</a:t>
            </a:fld>
            <a:endParaRPr lang="en-US" dirty="0"/>
          </a:p>
        </p:txBody>
      </p:sp>
    </p:spTree>
    <p:extLst>
      <p:ext uri="{BB962C8B-B14F-4D97-AF65-F5344CB8AC3E}">
        <p14:creationId xmlns:p14="http://schemas.microsoft.com/office/powerpoint/2010/main" val="2055613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COMMERCIAL- RETURNABLES</a:t>
            </a:r>
            <a:endParaRPr lang="en-US" dirty="0"/>
          </a:p>
        </p:txBody>
      </p:sp>
      <p:sp>
        <p:nvSpPr>
          <p:cNvPr id="3" name="Content Placeholder 2"/>
          <p:cNvSpPr>
            <a:spLocks noGrp="1"/>
          </p:cNvSpPr>
          <p:nvPr>
            <p:ph idx="1"/>
          </p:nvPr>
        </p:nvSpPr>
        <p:spPr/>
        <p:txBody>
          <a:bodyPr/>
          <a:lstStyle/>
          <a:p>
            <a:pPr marL="0" indent="0">
              <a:buNone/>
            </a:pPr>
            <a:r>
              <a:rPr lang="en-US" sz="2800" b="1" dirty="0"/>
              <a:t>Commercial </a:t>
            </a:r>
            <a:r>
              <a:rPr lang="en-US" sz="2800" b="1" dirty="0" smtClean="0"/>
              <a:t>Section</a:t>
            </a:r>
          </a:p>
          <a:p>
            <a:pPr marL="0" indent="0">
              <a:buNone/>
            </a:pPr>
            <a:endParaRPr lang="en-US" sz="2800" b="1" dirty="0"/>
          </a:p>
          <a:p>
            <a:r>
              <a:rPr lang="en-US" sz="2800" dirty="0"/>
              <a:t>Page </a:t>
            </a:r>
            <a:r>
              <a:rPr lang="en-US" sz="2800" dirty="0" smtClean="0"/>
              <a:t>14-16 </a:t>
            </a:r>
            <a:r>
              <a:rPr lang="en-US" sz="2800" dirty="0"/>
              <a:t>of </a:t>
            </a:r>
            <a:r>
              <a:rPr lang="en-US" sz="2800" dirty="0" smtClean="0"/>
              <a:t>146 –Detailed </a:t>
            </a:r>
            <a:r>
              <a:rPr lang="en-US" sz="2800" dirty="0"/>
              <a:t>list of </a:t>
            </a:r>
            <a:r>
              <a:rPr lang="en-US" sz="2800" dirty="0" smtClean="0"/>
              <a:t>required returnables.</a:t>
            </a:r>
            <a:endParaRPr lang="en-US" sz="2800"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6</a:t>
            </a:fld>
            <a:endParaRPr lang="en-US"/>
          </a:p>
        </p:txBody>
      </p:sp>
    </p:spTree>
    <p:extLst>
      <p:ext uri="{BB962C8B-B14F-4D97-AF65-F5344CB8AC3E}">
        <p14:creationId xmlns:p14="http://schemas.microsoft.com/office/powerpoint/2010/main" val="4009132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TECHNICAL PART</a:t>
            </a:r>
            <a:endParaRPr lang="en-US" b="1" dirty="0"/>
          </a:p>
        </p:txBody>
      </p:sp>
      <p:sp>
        <p:nvSpPr>
          <p:cNvPr id="3" name="Content Placeholder 2"/>
          <p:cNvSpPr>
            <a:spLocks noGrp="1"/>
          </p:cNvSpPr>
          <p:nvPr>
            <p:ph idx="1"/>
          </p:nvPr>
        </p:nvSpPr>
        <p:spPr/>
        <p:txBody>
          <a:bodyPr/>
          <a:lstStyle/>
          <a:p>
            <a:pPr marL="0" indent="0">
              <a:buNone/>
            </a:pPr>
            <a:endParaRPr lang="en-ZA" b="1" dirty="0" smtClean="0"/>
          </a:p>
          <a:p>
            <a:pPr marL="0" indent="0">
              <a:buNone/>
            </a:pPr>
            <a:endParaRPr lang="en-ZA" b="1" dirty="0"/>
          </a:p>
          <a:p>
            <a:pPr marL="0" indent="0">
              <a:buNone/>
            </a:pPr>
            <a:endParaRPr lang="en-ZA" b="1" dirty="0" smtClean="0"/>
          </a:p>
          <a:p>
            <a:pPr marL="0" indent="0" algn="ctr">
              <a:buNone/>
            </a:pPr>
            <a:r>
              <a:rPr lang="en-ZA" b="1" dirty="0"/>
              <a:t>BID NUMBER: </a:t>
            </a:r>
            <a:r>
              <a:rPr lang="en-ZA" b="1" dirty="0" smtClean="0"/>
              <a:t>RW10397071/21</a:t>
            </a:r>
            <a:endParaRPr lang="en-ZA" b="1"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7</a:t>
            </a:fld>
            <a:endParaRPr lang="en-US"/>
          </a:p>
        </p:txBody>
      </p:sp>
    </p:spTree>
    <p:extLst>
      <p:ext uri="{BB962C8B-B14F-4D97-AF65-F5344CB8AC3E}">
        <p14:creationId xmlns:p14="http://schemas.microsoft.com/office/powerpoint/2010/main" val="3390014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SCOPE OF WORK</a:t>
            </a:r>
          </a:p>
        </p:txBody>
      </p:sp>
      <p:sp>
        <p:nvSpPr>
          <p:cNvPr id="3" name="Content Placeholder 2"/>
          <p:cNvSpPr>
            <a:spLocks noGrp="1"/>
          </p:cNvSpPr>
          <p:nvPr>
            <p:ph idx="1"/>
          </p:nvPr>
        </p:nvSpPr>
        <p:spPr>
          <a:xfrm>
            <a:off x="256477" y="942279"/>
            <a:ext cx="9935855" cy="4979019"/>
          </a:xfrm>
        </p:spPr>
        <p:txBody>
          <a:bodyPr>
            <a:noAutofit/>
          </a:bodyPr>
          <a:lstStyle/>
          <a:p>
            <a:pPr marL="0" indent="0" algn="just">
              <a:buNone/>
            </a:pPr>
            <a:r>
              <a:rPr lang="en-US" sz="2000" dirty="0"/>
              <a:t>The overall scope for the project is </a:t>
            </a:r>
            <a:r>
              <a:rPr lang="en-US" sz="2000" dirty="0" smtClean="0"/>
              <a:t>the </a:t>
            </a:r>
            <a:r>
              <a:rPr lang="en-US" sz="2000" dirty="0"/>
              <a:t>c</a:t>
            </a:r>
            <a:r>
              <a:rPr lang="en-US" sz="2000" dirty="0" smtClean="0"/>
              <a:t>onstruction </a:t>
            </a:r>
            <a:r>
              <a:rPr lang="en-US" sz="2000" dirty="0"/>
              <a:t>of a Reinforced concrete </a:t>
            </a:r>
            <a:r>
              <a:rPr lang="en-US" sz="2000" dirty="0" smtClean="0"/>
              <a:t>valves </a:t>
            </a:r>
            <a:r>
              <a:rPr lang="en-US" sz="2000" dirty="0"/>
              <a:t>chamber in Northridge </a:t>
            </a:r>
            <a:r>
              <a:rPr lang="en-US" sz="2000" dirty="0" smtClean="0"/>
              <a:t>area on he H37 Pipeline. </a:t>
            </a:r>
            <a:r>
              <a:rPr lang="en-US" sz="2000" dirty="0"/>
              <a:t>This will also </a:t>
            </a:r>
            <a:r>
              <a:rPr lang="en-US" sz="2000" dirty="0" smtClean="0"/>
              <a:t>involve demolishing, </a:t>
            </a:r>
            <a:r>
              <a:rPr lang="en-US" sz="2000" dirty="0"/>
              <a:t>excavation, importing suitable material and backfilling. All construction work needs to be according to all applicable listed standard specifications, together with variations contained herein and other Rand Water technical specifications or contract documents.</a:t>
            </a:r>
          </a:p>
          <a:p>
            <a:pPr marL="0" indent="0" algn="just">
              <a:buNone/>
            </a:pPr>
            <a:r>
              <a:rPr lang="en-US" sz="2000" dirty="0" smtClean="0"/>
              <a:t>(</a:t>
            </a:r>
            <a:r>
              <a:rPr lang="en-US" sz="2000" b="1" dirty="0"/>
              <a:t>Refer </a:t>
            </a:r>
            <a:r>
              <a:rPr lang="en-US" sz="2000" b="1" dirty="0" smtClean="0"/>
              <a:t>to detailed </a:t>
            </a:r>
            <a:r>
              <a:rPr lang="en-US" sz="2000" b="1" dirty="0"/>
              <a:t>Scope of </a:t>
            </a:r>
            <a:r>
              <a:rPr lang="en-US" sz="2000" b="1" dirty="0" smtClean="0"/>
              <a:t>Work in Bid Document</a:t>
            </a:r>
            <a:r>
              <a:rPr lang="en-US" sz="2000" dirty="0" smtClean="0"/>
              <a:t>).</a:t>
            </a:r>
            <a:endParaRPr lang="en-US" sz="2000" dirty="0"/>
          </a:p>
          <a:p>
            <a:pPr algn="just"/>
            <a:endParaRPr lang="en-US" sz="2000" dirty="0"/>
          </a:p>
          <a:p>
            <a:pPr marL="0" indent="0" algn="just">
              <a:buNone/>
            </a:pPr>
            <a:r>
              <a:rPr lang="en-US" sz="2000" dirty="0"/>
              <a:t>This work includes the following major activities:</a:t>
            </a:r>
          </a:p>
          <a:p>
            <a:pPr algn="just"/>
            <a:r>
              <a:rPr lang="en-GB" sz="2000" dirty="0" smtClean="0"/>
              <a:t>Construction of reinforced </a:t>
            </a:r>
            <a:r>
              <a:rPr lang="en-GB" sz="2000" dirty="0"/>
              <a:t>Concrete Chamber for the Combined Air valve and 3 No. of Sluice Gate </a:t>
            </a:r>
            <a:r>
              <a:rPr lang="en-GB" sz="2000" dirty="0" smtClean="0"/>
              <a:t>Valves.</a:t>
            </a:r>
          </a:p>
          <a:p>
            <a:pPr algn="just"/>
            <a:r>
              <a:rPr lang="en-GB" sz="2000" dirty="0" smtClean="0"/>
              <a:t>Construction of Precast </a:t>
            </a:r>
            <a:r>
              <a:rPr lang="en-GB" sz="2000" dirty="0"/>
              <a:t>Concrete Air Valve </a:t>
            </a:r>
            <a:r>
              <a:rPr lang="en-GB" sz="2000" dirty="0" smtClean="0"/>
              <a:t>Chamber.</a:t>
            </a:r>
          </a:p>
          <a:p>
            <a:pPr algn="just"/>
            <a:r>
              <a:rPr lang="en-GB" sz="2000" dirty="0" smtClean="0"/>
              <a:t>Construction of Precast </a:t>
            </a:r>
            <a:r>
              <a:rPr lang="en-GB" sz="2000" dirty="0"/>
              <a:t>Concrete </a:t>
            </a:r>
            <a:r>
              <a:rPr lang="en-GB" sz="2000" dirty="0" smtClean="0"/>
              <a:t>Scour </a:t>
            </a:r>
            <a:r>
              <a:rPr lang="en-GB" sz="2000" dirty="0"/>
              <a:t>Valve </a:t>
            </a:r>
            <a:r>
              <a:rPr lang="en-GB" sz="2000" dirty="0" smtClean="0"/>
              <a:t>Chamber</a:t>
            </a:r>
          </a:p>
          <a:p>
            <a:pPr algn="just"/>
            <a:r>
              <a:rPr lang="en-GB" sz="2000" dirty="0" smtClean="0"/>
              <a:t>Installation of Air Valve</a:t>
            </a:r>
          </a:p>
          <a:p>
            <a:pPr algn="just"/>
            <a:r>
              <a:rPr lang="en-GB" sz="2000" dirty="0" smtClean="0"/>
              <a:t>Installation of scour valve</a:t>
            </a:r>
            <a:endParaRPr lang="en-GB" sz="2000" dirty="0"/>
          </a:p>
          <a:p>
            <a:pPr algn="just"/>
            <a:endParaRPr lang="en-US" sz="2000"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8</a:t>
            </a:fld>
            <a:endParaRPr lang="en-US"/>
          </a:p>
        </p:txBody>
      </p:sp>
    </p:spTree>
    <p:extLst>
      <p:ext uri="{BB962C8B-B14F-4D97-AF65-F5344CB8AC3E}">
        <p14:creationId xmlns:p14="http://schemas.microsoft.com/office/powerpoint/2010/main" val="1681877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Evaluation Process</a:t>
            </a:r>
          </a:p>
        </p:txBody>
      </p:sp>
      <p:sp>
        <p:nvSpPr>
          <p:cNvPr id="3" name="Content Placeholder 2"/>
          <p:cNvSpPr>
            <a:spLocks noGrp="1"/>
          </p:cNvSpPr>
          <p:nvPr>
            <p:ph idx="1"/>
          </p:nvPr>
        </p:nvSpPr>
        <p:spPr/>
        <p:txBody>
          <a:bodyPr>
            <a:normAutofit fontScale="92500" lnSpcReduction="20000"/>
          </a:bodyPr>
          <a:lstStyle/>
          <a:p>
            <a:pPr marL="0" lvl="0" indent="0" defTabSz="914400">
              <a:lnSpc>
                <a:spcPct val="150000"/>
              </a:lnSpc>
              <a:spcBef>
                <a:spcPts val="600"/>
              </a:spcBef>
              <a:buSzPct val="70000"/>
              <a:buNone/>
            </a:pPr>
            <a:r>
              <a:rPr lang="en-US" sz="1100" dirty="0">
                <a:solidFill>
                  <a:prstClr val="black"/>
                </a:solidFill>
                <a:cs typeface="Arial" pitchFamily="34" charset="0"/>
              </a:rPr>
              <a:t>Rand Water conducts a two stage evaluation process for all bids, intending to provide services or goods to the organization as follows:</a:t>
            </a:r>
          </a:p>
          <a:p>
            <a:pPr marL="0" lvl="0" indent="0" defTabSz="914400">
              <a:lnSpc>
                <a:spcPct val="150000"/>
              </a:lnSpc>
              <a:spcBef>
                <a:spcPts val="600"/>
              </a:spcBef>
              <a:buSzPct val="70000"/>
              <a:buNone/>
            </a:pPr>
            <a:endParaRPr lang="en-US" sz="1100" dirty="0">
              <a:solidFill>
                <a:prstClr val="black"/>
              </a:solidFill>
              <a:cs typeface="Arial" pitchFamily="34" charset="0"/>
            </a:endParaRPr>
          </a:p>
          <a:p>
            <a:pPr marL="285750" lvl="0" indent="-285750" defTabSz="914400">
              <a:lnSpc>
                <a:spcPct val="150000"/>
              </a:lnSpc>
              <a:spcBef>
                <a:spcPts val="0"/>
              </a:spcBef>
              <a:buFont typeface="Arial" pitchFamily="34" charset="0"/>
              <a:buChar char="•"/>
            </a:pPr>
            <a:r>
              <a:rPr lang="en-US" sz="1100" dirty="0">
                <a:solidFill>
                  <a:prstClr val="black"/>
                </a:solidFill>
                <a:cs typeface="Arial" pitchFamily="34" charset="0"/>
              </a:rPr>
              <a:t>First part of the evaluation process is the functionality evaluation </a:t>
            </a:r>
            <a:r>
              <a:rPr lang="en-US" sz="1100" b="1" dirty="0">
                <a:solidFill>
                  <a:prstClr val="black"/>
                </a:solidFill>
                <a:cs typeface="Arial" pitchFamily="34" charset="0"/>
              </a:rPr>
              <a:t>(Technical part of the tender document).</a:t>
            </a:r>
          </a:p>
          <a:p>
            <a:pPr marL="285750" lvl="0" indent="-285750" defTabSz="914400">
              <a:lnSpc>
                <a:spcPct val="150000"/>
              </a:lnSpc>
              <a:spcBef>
                <a:spcPts val="0"/>
              </a:spcBef>
              <a:buFont typeface="Arial" pitchFamily="34" charset="0"/>
              <a:buChar char="•"/>
            </a:pPr>
            <a:r>
              <a:rPr lang="en-US" sz="1100" dirty="0">
                <a:solidFill>
                  <a:prstClr val="black"/>
                </a:solidFill>
                <a:cs typeface="Arial" pitchFamily="34" charset="0"/>
              </a:rPr>
              <a:t>All bids evaluated at this stage must achieve a minimum of 60% scoring.</a:t>
            </a:r>
          </a:p>
          <a:p>
            <a:pPr marL="285750" lvl="0" indent="-285750" defTabSz="914400">
              <a:lnSpc>
                <a:spcPct val="150000"/>
              </a:lnSpc>
              <a:spcBef>
                <a:spcPts val="0"/>
              </a:spcBef>
              <a:buFont typeface="Arial" pitchFamily="34" charset="0"/>
              <a:buChar char="•"/>
            </a:pPr>
            <a:r>
              <a:rPr lang="en-US" sz="1100" dirty="0">
                <a:solidFill>
                  <a:prstClr val="black"/>
                </a:solidFill>
                <a:cs typeface="Arial" pitchFamily="34" charset="0"/>
              </a:rPr>
              <a:t>Below 60 % will not be considered to second stage of the evaluation.</a:t>
            </a:r>
          </a:p>
          <a:p>
            <a:pPr marL="0" lvl="0" indent="0" defTabSz="914400">
              <a:lnSpc>
                <a:spcPct val="150000"/>
              </a:lnSpc>
              <a:spcBef>
                <a:spcPts val="0"/>
              </a:spcBef>
              <a:buNone/>
            </a:pPr>
            <a:endParaRPr lang="en-US" sz="1100" dirty="0">
              <a:solidFill>
                <a:prstClr val="black"/>
              </a:solidFill>
              <a:cs typeface="Arial" pitchFamily="34" charset="0"/>
            </a:endParaRPr>
          </a:p>
          <a:p>
            <a:pPr marL="454025" lvl="0" indent="0" defTabSz="914400">
              <a:lnSpc>
                <a:spcPct val="150000"/>
              </a:lnSpc>
              <a:spcBef>
                <a:spcPts val="0"/>
              </a:spcBef>
              <a:buNone/>
            </a:pPr>
            <a:r>
              <a:rPr lang="en-US" sz="1100" dirty="0">
                <a:solidFill>
                  <a:srgbClr val="FF0000"/>
                </a:solidFill>
                <a:cs typeface="Arial" pitchFamily="34" charset="0"/>
              </a:rPr>
              <a:t>Technical Evaluation will be based on:</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Record of Previous Experience relevant to the current scope/ work (with contactable client ref.)</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Overall Performance on Previous Work</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Quality Management Systems</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Human Resource Capacity</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Equipment Resource Capacity</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Risk Introduced by Bid Qualifications </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Project Risk Management</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Detailed Project Programme</a:t>
            </a:r>
          </a:p>
          <a:p>
            <a:pPr marL="911225" lvl="0" indent="-457200" defTabSz="914400">
              <a:lnSpc>
                <a:spcPct val="150000"/>
              </a:lnSpc>
              <a:spcBef>
                <a:spcPts val="0"/>
              </a:spcBef>
              <a:buFont typeface="+mj-lt"/>
              <a:buAutoNum type="alphaLcParenR"/>
            </a:pPr>
            <a:r>
              <a:rPr lang="en-US" sz="1100" dirty="0">
                <a:solidFill>
                  <a:srgbClr val="FF0000"/>
                </a:solidFill>
                <a:cs typeface="Arial" pitchFamily="34" charset="0"/>
              </a:rPr>
              <a:t>Method Statement</a:t>
            </a:r>
          </a:p>
          <a:p>
            <a:pPr marL="911225" lvl="0" indent="-457200" defTabSz="914400">
              <a:lnSpc>
                <a:spcPct val="150000"/>
              </a:lnSpc>
              <a:spcBef>
                <a:spcPts val="0"/>
              </a:spcBef>
              <a:buFont typeface="+mj-lt"/>
              <a:buAutoNum type="alphaLcParenR"/>
            </a:pPr>
            <a:r>
              <a:rPr lang="en-US" sz="1100" dirty="0" smtClean="0">
                <a:solidFill>
                  <a:srgbClr val="FF0000"/>
                </a:solidFill>
                <a:cs typeface="Arial" pitchFamily="34" charset="0"/>
              </a:rPr>
              <a:t>SHER</a:t>
            </a:r>
            <a:endParaRPr lang="en-US" sz="1100" dirty="0">
              <a:solidFill>
                <a:srgbClr val="FF0000"/>
              </a:solidFill>
              <a:cs typeface="Arial" pitchFamily="34" charset="0"/>
            </a:endParaRPr>
          </a:p>
          <a:p>
            <a:pPr marL="454025" lvl="0" indent="0" defTabSz="914400">
              <a:lnSpc>
                <a:spcPct val="150000"/>
              </a:lnSpc>
              <a:spcBef>
                <a:spcPts val="0"/>
              </a:spcBef>
              <a:buNone/>
            </a:pPr>
            <a:endParaRPr lang="en-US" sz="1100" dirty="0">
              <a:solidFill>
                <a:srgbClr val="FF0000"/>
              </a:solidFill>
              <a:cs typeface="Arial" pitchFamily="34" charset="0"/>
            </a:endParaRPr>
          </a:p>
          <a:p>
            <a:pPr marL="285750" lvl="0" indent="-285750" defTabSz="914400">
              <a:lnSpc>
                <a:spcPct val="150000"/>
              </a:lnSpc>
              <a:spcBef>
                <a:spcPts val="0"/>
              </a:spcBef>
              <a:buFont typeface="Arial" pitchFamily="34" charset="0"/>
              <a:buChar char="•"/>
            </a:pPr>
            <a:r>
              <a:rPr lang="en-US" sz="1100" dirty="0">
                <a:solidFill>
                  <a:prstClr val="black"/>
                </a:solidFill>
                <a:cs typeface="Arial" pitchFamily="34" charset="0"/>
              </a:rPr>
              <a:t>Rand Water shall then apply the objective criteria in accordance with the PPPFA that will determine the evaluation outcome</a:t>
            </a:r>
          </a:p>
          <a:p>
            <a:pPr marL="285750" lvl="0" indent="-285750" defTabSz="914400">
              <a:lnSpc>
                <a:spcPct val="150000"/>
              </a:lnSpc>
              <a:spcBef>
                <a:spcPts val="0"/>
              </a:spcBef>
              <a:buFont typeface="Arial" pitchFamily="34" charset="0"/>
              <a:buChar char="•"/>
            </a:pPr>
            <a:r>
              <a:rPr lang="en-US" sz="1100" dirty="0">
                <a:solidFill>
                  <a:prstClr val="black"/>
                </a:solidFill>
                <a:cs typeface="Arial" pitchFamily="34" charset="0"/>
              </a:rPr>
              <a:t>Part of the functionality evaluation Rand Water also uses a Financial Tolerance Range </a:t>
            </a:r>
          </a:p>
          <a:p>
            <a:pPr marL="285750" lvl="0" indent="-285750" defTabSz="914400">
              <a:lnSpc>
                <a:spcPct val="150000"/>
              </a:lnSpc>
              <a:spcBef>
                <a:spcPts val="0"/>
              </a:spcBef>
              <a:buFont typeface="Arial" pitchFamily="34" charset="0"/>
              <a:buChar char="•"/>
            </a:pPr>
            <a:r>
              <a:rPr lang="en-ZA" sz="1100" dirty="0">
                <a:solidFill>
                  <a:prstClr val="black"/>
                </a:solidFill>
                <a:cs typeface="Arial" pitchFamily="34" charset="0"/>
              </a:rPr>
              <a:t>Award is then based on the preferential point system. </a:t>
            </a:r>
            <a:r>
              <a:rPr lang="en-US" sz="1100" b="1" dirty="0">
                <a:solidFill>
                  <a:prstClr val="black"/>
                </a:solidFill>
                <a:cs typeface="Arial" pitchFamily="34" charset="0"/>
              </a:rPr>
              <a:t>NB:</a:t>
            </a:r>
            <a:r>
              <a:rPr lang="en-US" sz="1100" dirty="0">
                <a:solidFill>
                  <a:prstClr val="black"/>
                </a:solidFill>
                <a:cs typeface="Arial" pitchFamily="34" charset="0"/>
              </a:rPr>
              <a:t> award based on quality of submission not reputation</a:t>
            </a:r>
          </a:p>
          <a:p>
            <a:pPr marL="0" indent="0">
              <a:buNone/>
            </a:pPr>
            <a:endParaRPr lang="en-US"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9</a:t>
            </a:fld>
            <a:endParaRPr lang="en-US"/>
          </a:p>
        </p:txBody>
      </p:sp>
    </p:spTree>
    <p:extLst>
      <p:ext uri="{BB962C8B-B14F-4D97-AF65-F5344CB8AC3E}">
        <p14:creationId xmlns:p14="http://schemas.microsoft.com/office/powerpoint/2010/main" val="1860636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RETURNABLE </a:t>
            </a:r>
            <a:r>
              <a:rPr lang="en-US" dirty="0"/>
              <a:t>DOCUMENTS</a:t>
            </a:r>
          </a:p>
        </p:txBody>
      </p:sp>
      <p:sp>
        <p:nvSpPr>
          <p:cNvPr id="3" name="Content Placeholder 2"/>
          <p:cNvSpPr>
            <a:spLocks noGrp="1"/>
          </p:cNvSpPr>
          <p:nvPr>
            <p:ph idx="1"/>
          </p:nvPr>
        </p:nvSpPr>
        <p:spPr/>
        <p:txBody>
          <a:bodyPr>
            <a:normAutofit fontScale="92500" lnSpcReduction="10000"/>
          </a:bodyPr>
          <a:lstStyle/>
          <a:p>
            <a:pPr lvl="0" algn="just"/>
            <a:r>
              <a:rPr lang="en-ZA" sz="2800" dirty="0"/>
              <a:t>Pay attention to all returnable under T Section and ensure that they appropriately returned</a:t>
            </a:r>
            <a:r>
              <a:rPr lang="en-ZA" sz="2800" dirty="0" smtClean="0"/>
              <a:t>.</a:t>
            </a:r>
          </a:p>
          <a:p>
            <a:pPr marL="0" lvl="0" indent="0" algn="just">
              <a:buNone/>
            </a:pPr>
            <a:endParaRPr lang="en-US" sz="2800" dirty="0"/>
          </a:p>
          <a:p>
            <a:pPr lvl="0" algn="just"/>
            <a:r>
              <a:rPr lang="en-ZA" sz="2800" dirty="0"/>
              <a:t>Non-submission of any item listed only under the column “Required for Bid Evaluation” may result in the bid being rejected by the Employer</a:t>
            </a:r>
            <a:r>
              <a:rPr lang="en-ZA" sz="2800" dirty="0" smtClean="0"/>
              <a:t>.</a:t>
            </a:r>
          </a:p>
          <a:p>
            <a:pPr lvl="0" algn="just"/>
            <a:endParaRPr lang="en-ZA" sz="2800" dirty="0" smtClean="0"/>
          </a:p>
          <a:p>
            <a:pPr lvl="0" algn="just"/>
            <a:r>
              <a:rPr lang="en-ZA" sz="2800" dirty="0" smtClean="0"/>
              <a:t>Returnable Schedules for Equipment as provided in the bid are to form part of returnable documents.</a:t>
            </a:r>
          </a:p>
          <a:p>
            <a:pPr marL="0" lvl="0" indent="0" algn="just">
              <a:buNone/>
            </a:pPr>
            <a:endParaRPr lang="en-US" sz="2800" dirty="0"/>
          </a:p>
          <a:p>
            <a:pPr lvl="0" algn="just"/>
            <a:r>
              <a:rPr lang="en-ZA" sz="2800" dirty="0"/>
              <a:t>Explanations for all for returnable are  included </a:t>
            </a:r>
            <a:endParaRPr lang="en-US" sz="2800" dirty="0"/>
          </a:p>
          <a:p>
            <a:endParaRPr lang="en-US" dirty="0"/>
          </a:p>
        </p:txBody>
      </p:sp>
      <p:sp>
        <p:nvSpPr>
          <p:cNvPr id="4" name="Slide Number Placeholder 3"/>
          <p:cNvSpPr>
            <a:spLocks noGrp="1"/>
          </p:cNvSpPr>
          <p:nvPr>
            <p:ph type="sldNum" sz="quarter" idx="12"/>
          </p:nvPr>
        </p:nvSpPr>
        <p:spPr/>
        <p:txBody>
          <a:bodyPr/>
          <a:lstStyle/>
          <a:p>
            <a:fld id="{D6ADA1CD-A6B3-B347-A7AB-3A85138FD9D7}" type="slidenum">
              <a:rPr lang="en-US" smtClean="0"/>
              <a:pPr/>
              <a:t>10</a:t>
            </a:fld>
            <a:endParaRPr lang="en-US"/>
          </a:p>
        </p:txBody>
      </p:sp>
    </p:spTree>
    <p:extLst>
      <p:ext uri="{BB962C8B-B14F-4D97-AF65-F5344CB8AC3E}">
        <p14:creationId xmlns:p14="http://schemas.microsoft.com/office/powerpoint/2010/main" val="2435747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655218" y="3163190"/>
            <a:ext cx="4048864" cy="400110"/>
          </a:xfrm>
          <a:prstGeom prst="rect">
            <a:avLst/>
          </a:prstGeom>
          <a:noFill/>
        </p:spPr>
        <p:txBody>
          <a:bodyPr wrap="square" rtlCol="0">
            <a:spAutoFit/>
          </a:bodyPr>
          <a:lstStyle/>
          <a:p>
            <a:pPr algn="r"/>
            <a:r>
              <a:rPr lang="en-US" sz="2000" b="1" dirty="0">
                <a:solidFill>
                  <a:schemeClr val="bg1"/>
                </a:solidFill>
                <a:latin typeface="Century Gothic"/>
                <a:cs typeface="Century Gothic"/>
              </a:rPr>
              <a:t>PAGE BREAK</a:t>
            </a:r>
            <a:endParaRPr lang="en-US" sz="2000" dirty="0">
              <a:solidFill>
                <a:schemeClr val="bg1"/>
              </a:solidFill>
              <a:latin typeface="Century Gothic"/>
              <a:cs typeface="Century Gothic"/>
            </a:endParaRPr>
          </a:p>
        </p:txBody>
      </p:sp>
      <p:sp>
        <p:nvSpPr>
          <p:cNvPr id="2" name="Slide Number Placeholder 1"/>
          <p:cNvSpPr>
            <a:spLocks noGrp="1"/>
          </p:cNvSpPr>
          <p:nvPr>
            <p:ph type="sldNum" sz="quarter" idx="12"/>
          </p:nvPr>
        </p:nvSpPr>
        <p:spPr/>
        <p:txBody>
          <a:bodyPr/>
          <a:lstStyle/>
          <a:p>
            <a:fld id="{D6ADA1CD-A6B3-B347-A7AB-3A85138FD9D7}" type="slidenum">
              <a:rPr lang="en-US" smtClean="0"/>
              <a:t>11</a:t>
            </a:fld>
            <a:endParaRPr lang="en-US"/>
          </a:p>
        </p:txBody>
      </p:sp>
      <p:sp>
        <p:nvSpPr>
          <p:cNvPr id="6" name="Subtitle 5"/>
          <p:cNvSpPr>
            <a:spLocks noGrp="1"/>
          </p:cNvSpPr>
          <p:nvPr>
            <p:ph type="subTitle" idx="13"/>
          </p:nvPr>
        </p:nvSpPr>
        <p:spPr/>
        <p:txBody>
          <a:bodyPr>
            <a:normAutofit/>
          </a:bodyPr>
          <a:lstStyle/>
          <a:p>
            <a:r>
              <a:rPr lang="en-GB" dirty="0" smtClean="0">
                <a:solidFill>
                  <a:srgbClr val="000066"/>
                </a:solidFill>
                <a:effectLst>
                  <a:outerShdw blurRad="38100" dist="38100" dir="2700000" algn="tl">
                    <a:srgbClr val="000000">
                      <a:alpha val="43137"/>
                    </a:srgbClr>
                  </a:outerShdw>
                </a:effectLst>
              </a:rPr>
              <a:t>THANK YOU</a:t>
            </a:r>
          </a:p>
          <a:p>
            <a:endParaRPr lang="en-ZA" dirty="0"/>
          </a:p>
        </p:txBody>
      </p:sp>
    </p:spTree>
    <p:extLst>
      <p:ext uri="{BB962C8B-B14F-4D97-AF65-F5344CB8AC3E}">
        <p14:creationId xmlns:p14="http://schemas.microsoft.com/office/powerpoint/2010/main" val="21503482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21AE150B8FD6C45A32A1D3AC9BF05C9" ma:contentTypeVersion="0" ma:contentTypeDescription="Create a new document." ma:contentTypeScope="" ma:versionID="cd773dbff62c6be54c1e3e0d2f87955a">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6C9414-6290-4150-AD48-28B78DC6C094}">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6504035C-20D0-4CE2-A62A-CF8CBC83DD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C699E392-C8B1-44F7-A180-35B743FB12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2318</TotalTime>
  <Words>555</Words>
  <Application>Microsoft Office PowerPoint</Application>
  <PresentationFormat>Widescreen</PresentationFormat>
  <Paragraphs>98</Paragraphs>
  <Slides>11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Century Gothic</vt:lpstr>
      <vt:lpstr>Courier New</vt:lpstr>
      <vt:lpstr>Times New Roman</vt:lpstr>
      <vt:lpstr>Office Theme</vt:lpstr>
      <vt:lpstr>PowerPoint Presentation</vt:lpstr>
      <vt:lpstr>RAND WATER TEAM</vt:lpstr>
      <vt:lpstr>PROCEDURE TO BE OBSERVED</vt:lpstr>
      <vt:lpstr>VALIDITY PERIOD </vt:lpstr>
      <vt:lpstr>PRE-QUALIFIERS</vt:lpstr>
      <vt:lpstr>COMMERCIAL- RETURNABLES</vt:lpstr>
      <vt:lpstr>TECHNICAL PART</vt:lpstr>
      <vt:lpstr>SCOPE OF WORK</vt:lpstr>
      <vt:lpstr>Evaluation Process</vt:lpstr>
      <vt:lpstr>RETURNABLE DOCUMENTS</vt:lpstr>
      <vt:lpstr>PowerPoint Presentation</vt:lpstr>
    </vt:vector>
  </TitlesOfParts>
  <Manager>TP Joala</Manager>
  <Company>Rand Water</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Presentation Template</dc:subject>
  <dc:creator>Rand Water CSM</dc:creator>
  <cp:keywords>MS Powerpoint, template, presentation, etc.</cp:keywords>
  <dc:description>Fonts type: Century Gothic
NB: Fonts are not to be amended by anyone under any circumstances.</dc:description>
  <cp:lastModifiedBy>Sandisile Ngubane</cp:lastModifiedBy>
  <cp:revision>49</cp:revision>
  <dcterms:created xsi:type="dcterms:W3CDTF">2018-11-01T16:56:40Z</dcterms:created>
  <dcterms:modified xsi:type="dcterms:W3CDTF">2021-11-08T15:19:16Z</dcterms:modified>
  <cp:category>Standard Presentation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0x010100021AE150B8FD6C45A32A1D3AC9BF05C9</vt:lpwstr>
  </property>
</Properties>
</file>