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52" r:id="rId6"/>
  </p:sldMasterIdLst>
  <p:notesMasterIdLst>
    <p:notesMasterId r:id="rId18"/>
  </p:notesMasterIdLst>
  <p:sldIdLst>
    <p:sldId id="308" r:id="rId7"/>
    <p:sldId id="279" r:id="rId8"/>
    <p:sldId id="317" r:id="rId9"/>
    <p:sldId id="322" r:id="rId10"/>
    <p:sldId id="326" r:id="rId11"/>
    <p:sldId id="323" r:id="rId12"/>
    <p:sldId id="324" r:id="rId13"/>
    <p:sldId id="325" r:id="rId14"/>
    <p:sldId id="327" r:id="rId15"/>
    <p:sldId id="328" r:id="rId16"/>
    <p:sldId id="298"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B6AA"/>
    <a:srgbClr val="ACC3C3"/>
    <a:srgbClr val="E4BC7F"/>
    <a:srgbClr val="C2C382"/>
    <a:srgbClr val="CA9987"/>
    <a:srgbClr val="B49180"/>
    <a:srgbClr val="82A5A5"/>
    <a:srgbClr val="D69B40"/>
    <a:srgbClr val="A3A543"/>
    <a:srgbClr val="B066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2025/11/14</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5.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5.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DFF4CC-8DC4-7B7A-39C5-262F5C87F5B3}"/>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2" y="4144544"/>
            <a:ext cx="12191995" cy="2464129"/>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618049" y="1404737"/>
            <a:ext cx="7117690" cy="676275"/>
          </a:xfrm>
          <a:prstGeom prst="rect">
            <a:avLst/>
          </a:prstGeom>
        </p:spPr>
        <p:txBody>
          <a:bodyPr anchor="b">
            <a:normAutofit/>
          </a:bodyPr>
          <a:lstStyle>
            <a:lvl1pPr algn="r">
              <a:defRPr sz="2800">
                <a:solidFill>
                  <a:schemeClr val="tx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618050" y="2924226"/>
            <a:ext cx="7117689"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618049" y="3527025"/>
            <a:ext cx="7117690" cy="327025"/>
          </a:xfrm>
          <a:prstGeom prst="rect">
            <a:avLst/>
          </a:prstGeom>
        </p:spPr>
        <p:txBody>
          <a:bodyPr>
            <a:noAutofit/>
          </a:bodyPr>
          <a:lstStyle>
            <a:lvl1pPr marL="0" indent="0" algn="r">
              <a:buNone/>
              <a:defRPr sz="1800">
                <a:solidFill>
                  <a:schemeClr val="tx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025F6DC-490B-FE96-3826-453FA05719BC}"/>
              </a:ext>
            </a:extLst>
          </p:cNvPr>
          <p:cNvSpPr/>
          <p:nvPr userDrawn="1"/>
        </p:nvSpPr>
        <p:spPr>
          <a:xfrm>
            <a:off x="504232" y="3817647"/>
            <a:ext cx="1533524" cy="15166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DBCADFDE-56B9-04C2-BCE2-05120032D0AE}"/>
              </a:ext>
            </a:extLst>
          </p:cNvPr>
          <p:cNvPicPr>
            <a:picLocks noChangeAspect="1"/>
          </p:cNvPicPr>
          <p:nvPr userDrawn="1"/>
        </p:nvPicPr>
        <p:blipFill>
          <a:blip r:embed="rId7"/>
          <a:stretch>
            <a:fillRect/>
          </a:stretch>
        </p:blipFill>
        <p:spPr>
          <a:xfrm>
            <a:off x="504232" y="1784299"/>
            <a:ext cx="3937000" cy="3568700"/>
          </a:xfrm>
          <a:prstGeom prst="rect">
            <a:avLst/>
          </a:prstGeom>
        </p:spPr>
      </p:pic>
      <p:sp>
        <p:nvSpPr>
          <p:cNvPr id="9" name="Picture Placeholder 4">
            <a:extLst>
              <a:ext uri="{FF2B5EF4-FFF2-40B4-BE49-F238E27FC236}">
                <a16:creationId xmlns:a16="http://schemas.microsoft.com/office/drawing/2014/main" id="{46C2D1BC-19FC-6DDD-3EE5-86D738105E53}"/>
              </a:ext>
            </a:extLst>
          </p:cNvPr>
          <p:cNvSpPr>
            <a:spLocks noGrp="1"/>
          </p:cNvSpPr>
          <p:nvPr>
            <p:ph type="pic" sz="quarter" idx="13" hasCustomPrompt="1"/>
          </p:nvPr>
        </p:nvSpPr>
        <p:spPr>
          <a:xfrm>
            <a:off x="1000139" y="1921224"/>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 name="Oval 9">
            <a:extLst>
              <a:ext uri="{FF2B5EF4-FFF2-40B4-BE49-F238E27FC236}">
                <a16:creationId xmlns:a16="http://schemas.microsoft.com/office/drawing/2014/main" id="{D96E0838-0F9B-EF5D-E73C-CAF299B03244}"/>
              </a:ext>
            </a:extLst>
          </p:cNvPr>
          <p:cNvSpPr/>
          <p:nvPr userDrawn="1"/>
        </p:nvSpPr>
        <p:spPr>
          <a:xfrm>
            <a:off x="329249" y="3610137"/>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1">
            <a:extLst>
              <a:ext uri="{FF2B5EF4-FFF2-40B4-BE49-F238E27FC236}">
                <a16:creationId xmlns:a16="http://schemas.microsoft.com/office/drawing/2014/main" id="{71ABA184-90EF-886D-01F7-8ED79E7BB0CC}"/>
              </a:ext>
            </a:extLst>
          </p:cNvPr>
          <p:cNvSpPr>
            <a:spLocks noGrp="1"/>
          </p:cNvSpPr>
          <p:nvPr>
            <p:ph type="pic" sz="quarter" idx="14" hasCustomPrompt="1"/>
          </p:nvPr>
        </p:nvSpPr>
        <p:spPr>
          <a:xfrm>
            <a:off x="406138" y="3684749"/>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pic>
        <p:nvPicPr>
          <p:cNvPr id="12" name="Picture 11">
            <a:extLst>
              <a:ext uri="{FF2B5EF4-FFF2-40B4-BE49-F238E27FC236}">
                <a16:creationId xmlns:a16="http://schemas.microsoft.com/office/drawing/2014/main" id="{81417B6E-DCAF-E329-82FA-A9666987E521}"/>
              </a:ext>
            </a:extLst>
          </p:cNvPr>
          <p:cNvPicPr>
            <a:picLocks noChangeAspect="1"/>
          </p:cNvPicPr>
          <p:nvPr userDrawn="1"/>
        </p:nvPicPr>
        <p:blipFill>
          <a:blip r:embed="rId8"/>
          <a:stretch>
            <a:fillRect/>
          </a:stretch>
        </p:blipFill>
        <p:spPr>
          <a:xfrm>
            <a:off x="113202" y="3610137"/>
            <a:ext cx="2260600" cy="2044700"/>
          </a:xfrm>
          <a:prstGeom prst="rect">
            <a:avLst/>
          </a:prstGeom>
        </p:spPr>
      </p:pic>
    </p:spTree>
    <p:extLst>
      <p:ext uri="{BB962C8B-B14F-4D97-AF65-F5344CB8AC3E}">
        <p14:creationId xmlns:p14="http://schemas.microsoft.com/office/powerpoint/2010/main" val="294149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2566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287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F7C3906-7D26-F847-D210-DC8F472D4016}"/>
              </a:ext>
            </a:extLst>
          </p:cNvPr>
          <p:cNvPicPr>
            <a:picLocks noChangeAspect="1"/>
          </p:cNvPicPr>
          <p:nvPr userDrawn="1"/>
        </p:nvPicPr>
        <p:blipFill>
          <a:blip r:embed="rId4"/>
          <a:stretch>
            <a:fillRect/>
          </a:stretch>
        </p:blipFill>
        <p:spPr>
          <a:xfrm>
            <a:off x="847291" y="1463747"/>
            <a:ext cx="3937000" cy="3568700"/>
          </a:xfrm>
          <a:prstGeom prst="rect">
            <a:avLst/>
          </a:prstGeom>
        </p:spPr>
      </p:pic>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 name="Oval 9">
            <a:extLst>
              <a:ext uri="{FF2B5EF4-FFF2-40B4-BE49-F238E27FC236}">
                <a16:creationId xmlns:a16="http://schemas.microsoft.com/office/drawing/2014/main" id="{35DBF5CF-E6CC-1A85-FDB1-B49B23179B88}"/>
              </a:ext>
            </a:extLst>
          </p:cNvPr>
          <p:cNvSpPr/>
          <p:nvPr userDrawn="1"/>
        </p:nvSpPr>
        <p:spPr>
          <a:xfrm>
            <a:off x="672308" y="3289585"/>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pic>
        <p:nvPicPr>
          <p:cNvPr id="9" name="Picture 8">
            <a:extLst>
              <a:ext uri="{FF2B5EF4-FFF2-40B4-BE49-F238E27FC236}">
                <a16:creationId xmlns:a16="http://schemas.microsoft.com/office/drawing/2014/main" id="{83438781-E333-E871-DE61-8750EF6EEC4A}"/>
              </a:ext>
            </a:extLst>
          </p:cNvPr>
          <p:cNvPicPr>
            <a:picLocks noChangeAspect="1"/>
          </p:cNvPicPr>
          <p:nvPr userDrawn="1"/>
        </p:nvPicPr>
        <p:blipFill>
          <a:blip r:embed="rId7"/>
          <a:stretch>
            <a:fillRect/>
          </a:stretch>
        </p:blipFill>
        <p:spPr>
          <a:xfrm>
            <a:off x="456261" y="3289585"/>
            <a:ext cx="2260600" cy="2044700"/>
          </a:xfrm>
          <a:prstGeom prst="rect">
            <a:avLst/>
          </a:prstGeom>
        </p:spPr>
      </p:pic>
    </p:spTree>
    <p:extLst>
      <p:ext uri="{BB962C8B-B14F-4D97-AF65-F5344CB8AC3E}">
        <p14:creationId xmlns:p14="http://schemas.microsoft.com/office/powerpoint/2010/main" val="4082413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20393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49935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11" Type="http://schemas.openxmlformats.org/officeDocument/2006/relationships/image" Target="../media/image3.png"/><Relationship Id="rId5" Type="http://schemas.openxmlformats.org/officeDocument/2006/relationships/theme" Target="../theme/theme1.xml"/><Relationship Id="rId10"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7.xml"/><Relationship Id="rId7" Type="http://schemas.openxmlformats.org/officeDocument/2006/relationships/tags" Target="../tags/tag13.xml"/><Relationship Id="rId12" Type="http://schemas.openxmlformats.org/officeDocument/2006/relationships/image" Target="../media/image9.emf"/><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ags" Target="../tags/tag12.xml"/><Relationship Id="rId11" Type="http://schemas.openxmlformats.org/officeDocument/2006/relationships/image" Target="../media/image8.emf"/><Relationship Id="rId5" Type="http://schemas.openxmlformats.org/officeDocument/2006/relationships/theme" Target="../theme/theme2.xml"/><Relationship Id="rId10" Type="http://schemas.openxmlformats.org/officeDocument/2006/relationships/image" Target="../media/image1.emf"/><Relationship Id="rId4" Type="http://schemas.openxmlformats.org/officeDocument/2006/relationships/slideLayout" Target="../slideLayouts/slideLayout8.xml"/><Relationship Id="rId9" Type="http://schemas.openxmlformats.org/officeDocument/2006/relationships/oleObject" Target="../embeddings/oleObject4.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pic>
        <p:nvPicPr>
          <p:cNvPr id="12" name="Picture 11">
            <a:extLst>
              <a:ext uri="{FF2B5EF4-FFF2-40B4-BE49-F238E27FC236}">
                <a16:creationId xmlns:a16="http://schemas.microsoft.com/office/drawing/2014/main" id="{97394285-7F8F-217D-C4F3-CDA987C0E7A0}"/>
              </a:ext>
            </a:extLst>
          </p:cNvPr>
          <p:cNvPicPr>
            <a:picLocks noChangeAspect="1"/>
          </p:cNvPicPr>
          <p:nvPr userDrawn="1"/>
        </p:nvPicPr>
        <p:blipFill>
          <a:blip r:embed="rId10"/>
          <a:stretch>
            <a:fillRect/>
          </a:stretch>
        </p:blipFill>
        <p:spPr>
          <a:xfrm>
            <a:off x="9815492" y="531812"/>
            <a:ext cx="1841500" cy="381000"/>
          </a:xfrm>
          <a:prstGeom prst="rect">
            <a:avLst/>
          </a:prstGeom>
        </p:spPr>
      </p:pic>
      <p:pic>
        <p:nvPicPr>
          <p:cNvPr id="13" name="Picture 12">
            <a:extLst>
              <a:ext uri="{FF2B5EF4-FFF2-40B4-BE49-F238E27FC236}">
                <a16:creationId xmlns:a16="http://schemas.microsoft.com/office/drawing/2014/main" id="{C97E6BEC-D482-0901-2316-95D508893F82}"/>
              </a:ext>
            </a:extLst>
          </p:cNvPr>
          <p:cNvPicPr>
            <a:picLocks noChangeAspect="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305015" y="441730"/>
            <a:ext cx="1749543" cy="499657"/>
          </a:xfrm>
          <a:prstGeom prst="rect">
            <a:avLst/>
          </a:prstGeom>
          <a:noFill/>
          <a:ln>
            <a:noFill/>
          </a:ln>
        </p:spPr>
      </p:pic>
      <p:sp>
        <p:nvSpPr>
          <p:cNvPr id="14" name="TextBox 6">
            <a:extLst>
              <a:ext uri="{FF2B5EF4-FFF2-40B4-BE49-F238E27FC236}">
                <a16:creationId xmlns:a16="http://schemas.microsoft.com/office/drawing/2014/main" id="{B619409D-E657-F8EF-6768-89EA45985221}"/>
              </a:ext>
            </a:extLst>
          </p:cNvPr>
          <p:cNvSpPr txBox="1"/>
          <p:nvPr userDrawn="1"/>
        </p:nvSpPr>
        <p:spPr>
          <a:xfrm>
            <a:off x="228815" y="152171"/>
            <a:ext cx="1911403" cy="261610"/>
          </a:xfrm>
          <a:prstGeom prst="rect">
            <a:avLst/>
          </a:prstGeom>
          <a:noFill/>
        </p:spPr>
        <p:txBody>
          <a:bodyPr wrap="square" rtlCol="0">
            <a:spAutoFit/>
          </a:bodyPr>
          <a:lstStyle/>
          <a:p>
            <a:r>
              <a:rPr lang="en-US" sz="1100" kern="1200" dirty="0">
                <a:solidFill>
                  <a:srgbClr val="003896"/>
                </a:solidFill>
                <a:effectLst/>
                <a:latin typeface="Arial" panose="020B0604020202020204" pitchFamily="34" charset="0"/>
                <a:ea typeface="Times New Roman" panose="02020603050405020304" pitchFamily="18" charset="0"/>
              </a:rPr>
              <a:t>In partnership with</a:t>
            </a:r>
            <a:endParaRPr lang="en-Z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57" r:id="rId3"/>
    <p:sldLayoutId id="2147483655" r:id="rId4"/>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066A82E-2CA2-0BBB-B6D5-7783C1385D05}"/>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708898" y="6273795"/>
            <a:ext cx="1494155" cy="426720"/>
          </a:xfrm>
          <a:prstGeom prst="rect">
            <a:avLst/>
          </a:prstGeom>
          <a:noFill/>
          <a:ln>
            <a:noFill/>
          </a:ln>
        </p:spPr>
      </p:pic>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11" name="Object 10" hidden="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11"/>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2"/>
          <a:stretch>
            <a:fillRect/>
          </a:stretch>
        </p:blipFill>
        <p:spPr>
          <a:xfrm>
            <a:off x="10037031" y="318311"/>
            <a:ext cx="241300" cy="368300"/>
          </a:xfrm>
          <a:prstGeom prst="rect">
            <a:avLst/>
          </a:prstGeom>
        </p:spPr>
      </p:pic>
      <p:sp>
        <p:nvSpPr>
          <p:cNvPr id="15" name="TextBox 14">
            <a:extLst>
              <a:ext uri="{FF2B5EF4-FFF2-40B4-BE49-F238E27FC236}">
                <a16:creationId xmlns:a16="http://schemas.microsoft.com/office/drawing/2014/main" id="{E29B6C00-1054-2E3C-47EA-23DA27F96A7D}"/>
              </a:ext>
            </a:extLst>
          </p:cNvPr>
          <p:cNvSpPr txBox="1"/>
          <p:nvPr userDrawn="1"/>
        </p:nvSpPr>
        <p:spPr>
          <a:xfrm>
            <a:off x="361681" y="6356350"/>
            <a:ext cx="1335622" cy="261610"/>
          </a:xfrm>
          <a:prstGeom prst="rect">
            <a:avLst/>
          </a:prstGeom>
          <a:noFill/>
        </p:spPr>
        <p:txBody>
          <a:bodyPr wrap="none" rtlCol="0">
            <a:spAutoFit/>
          </a:bodyPr>
          <a:lstStyle/>
          <a:p>
            <a:pPr marL="0" indent="0">
              <a:buClr>
                <a:schemeClr val="bg1">
                  <a:lumMod val="50000"/>
                </a:schemeClr>
              </a:buClr>
              <a:buFont typeface="Wingdings" panose="05000000000000000000" pitchFamily="2" charset="2"/>
              <a:buNone/>
            </a:pPr>
            <a:r>
              <a:rPr lang="en-US" sz="1100" dirty="0"/>
              <a:t>In partnership with</a:t>
            </a:r>
            <a:endParaRPr lang="en-ZA" sz="1100" dirty="0" err="1"/>
          </a:p>
        </p:txBody>
      </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8" r:id="rId2"/>
    <p:sldLayoutId id="2147483654" r:id="rId3"/>
    <p:sldLayoutId id="2147483659" r:id="rId4"/>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22C42-D751-76B7-5228-EB4345B994A6}"/>
              </a:ext>
            </a:extLst>
          </p:cNvPr>
          <p:cNvSpPr>
            <a:spLocks noGrp="1"/>
          </p:cNvSpPr>
          <p:nvPr>
            <p:ph type="ctrTitle"/>
          </p:nvPr>
        </p:nvSpPr>
        <p:spPr/>
        <p:txBody>
          <a:bodyPr>
            <a:normAutofit fontScale="90000"/>
          </a:bodyPr>
          <a:lstStyle/>
          <a:p>
            <a:pPr algn="ctr"/>
            <a:br>
              <a:rPr lang="en-ZA" dirty="0">
                <a:latin typeface="MyriadPro-SemiboldSemiCn"/>
              </a:rPr>
            </a:br>
            <a:br>
              <a:rPr lang="en-ZA" dirty="0">
                <a:latin typeface="MyriadPro-SemiboldSemiCn"/>
              </a:rPr>
            </a:br>
            <a:br>
              <a:rPr lang="en-ZA" dirty="0">
                <a:latin typeface="MyriadPro-SemiboldSemiCn"/>
              </a:rPr>
            </a:br>
            <a:br>
              <a:rPr lang="en-ZA" dirty="0">
                <a:latin typeface="MyriadPro-SemiboldSemiCn"/>
              </a:rPr>
            </a:br>
            <a:br>
              <a:rPr lang="en-ZA" dirty="0">
                <a:latin typeface="MyriadPro-SemiboldSemiCn"/>
              </a:rPr>
            </a:br>
            <a:r>
              <a:rPr lang="en-ZA" dirty="0">
                <a:latin typeface="MyriadPro-SemiboldSemiCn"/>
              </a:rPr>
              <a:t>Supply, delivery, installation, and commissioning of clarifier sludge level detection for cooling water and raw water testing at Lethabo power station</a:t>
            </a:r>
            <a:endParaRPr lang="en-US" dirty="0"/>
          </a:p>
        </p:txBody>
      </p:sp>
      <p:sp>
        <p:nvSpPr>
          <p:cNvPr id="3" name="Subtitle 2">
            <a:extLst>
              <a:ext uri="{FF2B5EF4-FFF2-40B4-BE49-F238E27FC236}">
                <a16:creationId xmlns:a16="http://schemas.microsoft.com/office/drawing/2014/main" id="{43357AF0-8E60-43A3-37C7-FCF9E6246441}"/>
              </a:ext>
            </a:extLst>
          </p:cNvPr>
          <p:cNvSpPr>
            <a:spLocks noGrp="1"/>
          </p:cNvSpPr>
          <p:nvPr>
            <p:ph type="subTitle" idx="1"/>
          </p:nvPr>
        </p:nvSpPr>
        <p:spPr/>
        <p:txBody>
          <a:bodyPr/>
          <a:lstStyle/>
          <a:p>
            <a:r>
              <a:rPr lang="en-US" dirty="0"/>
              <a:t>Presented by: Jeanette Hantsi/ Happiness Kolo</a:t>
            </a:r>
          </a:p>
        </p:txBody>
      </p:sp>
      <p:sp>
        <p:nvSpPr>
          <p:cNvPr id="4" name="Text Placeholder 3">
            <a:extLst>
              <a:ext uri="{FF2B5EF4-FFF2-40B4-BE49-F238E27FC236}">
                <a16:creationId xmlns:a16="http://schemas.microsoft.com/office/drawing/2014/main" id="{51A6FE1E-3360-456F-C936-DDBD9BABBEAC}"/>
              </a:ext>
            </a:extLst>
          </p:cNvPr>
          <p:cNvSpPr>
            <a:spLocks noGrp="1"/>
          </p:cNvSpPr>
          <p:nvPr>
            <p:ph type="body" sz="quarter" idx="10"/>
          </p:nvPr>
        </p:nvSpPr>
        <p:spPr/>
        <p:txBody>
          <a:bodyPr/>
          <a:lstStyle/>
          <a:p>
            <a:r>
              <a:rPr lang="en-US" dirty="0"/>
              <a:t>14 November 2025</a:t>
            </a:r>
          </a:p>
        </p:txBody>
      </p:sp>
      <p:pic>
        <p:nvPicPr>
          <p:cNvPr id="7" name="Picture Placeholder 7" descr="A person using a payphone&#10;&#10;Description automatically generated">
            <a:extLst>
              <a:ext uri="{FF2B5EF4-FFF2-40B4-BE49-F238E27FC236}">
                <a16:creationId xmlns:a16="http://schemas.microsoft.com/office/drawing/2014/main" id="{AC639709-3731-8EE4-63E2-CBD135E0BFD6}"/>
              </a:ext>
            </a:extLst>
          </p:cNvPr>
          <p:cNvPicPr>
            <a:picLocks noChangeAspect="1"/>
          </p:cNvPicPr>
          <p:nvPr/>
        </p:nvPicPr>
        <p:blipFill>
          <a:blip r:embed="rId2" cstate="print">
            <a:extLst>
              <a:ext uri="{28A0092B-C50C-407E-A947-70E740481C1C}">
                <a14:useLocalDpi xmlns:a14="http://schemas.microsoft.com/office/drawing/2010/main" val="0"/>
              </a:ext>
            </a:extLst>
          </a:blip>
          <a:srcRect l="16619" r="16619"/>
          <a:stretch>
            <a:fillRect/>
          </a:stretch>
        </p:blipFill>
        <p:spPr>
          <a:xfrm>
            <a:off x="406138" y="3684749"/>
            <a:ext cx="1895476" cy="1895476"/>
          </a:xfrm>
          <a:prstGeom prst="ellipse">
            <a:avLst/>
          </a:prstGeom>
          <a:solidFill>
            <a:schemeClr val="accent2"/>
          </a:solidFill>
          <a:ln>
            <a:solidFill>
              <a:schemeClr val="bg1"/>
            </a:solidFill>
          </a:ln>
        </p:spPr>
      </p:pic>
      <p:pic>
        <p:nvPicPr>
          <p:cNvPr id="8" name="Picture Placeholder 24" descr="Several wind turbines in a field&#10;&#10;Description automatically generated">
            <a:extLst>
              <a:ext uri="{FF2B5EF4-FFF2-40B4-BE49-F238E27FC236}">
                <a16:creationId xmlns:a16="http://schemas.microsoft.com/office/drawing/2014/main" id="{1C939AD9-918F-D5C9-5E60-49AD08C4921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
          <a:stretch/>
        </p:blipFill>
        <p:spPr>
          <a:xfrm>
            <a:off x="1010376" y="1911285"/>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pic>
    </p:spTree>
    <p:extLst>
      <p:ext uri="{BB962C8B-B14F-4D97-AF65-F5344CB8AC3E}">
        <p14:creationId xmlns:p14="http://schemas.microsoft.com/office/powerpoint/2010/main" val="2347903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0A50A51C-64F1-E345-9891-68F3C607B6A2}"/>
              </a:ext>
            </a:extLst>
          </p:cNvPr>
          <p:cNvSpPr>
            <a:spLocks noGrp="1"/>
          </p:cNvSpPr>
          <p:nvPr>
            <p:ph idx="1"/>
          </p:nvPr>
        </p:nvSpPr>
        <p:spPr>
          <a:xfrm>
            <a:off x="361681" y="1066801"/>
            <a:ext cx="10454373" cy="6964644"/>
          </a:xfrm>
        </p:spPr>
        <p:txBody>
          <a:bodyPr/>
          <a:lstStyle/>
          <a:p>
            <a:pPr algn="just">
              <a:lnSpc>
                <a:spcPct val="150000"/>
              </a:lnSpc>
            </a:pPr>
            <a:r>
              <a:rPr lang="en-US" sz="1600" b="0" i="0" u="none" strike="noStrike" baseline="0" dirty="0">
                <a:solidFill>
                  <a:srgbClr val="000000"/>
                </a:solidFill>
                <a:latin typeface="Arial" panose="020B0604020202020204" pitchFamily="34" charset="0"/>
              </a:rPr>
              <a:t>The cooling water (CW) and Raw water clarifiers are currently de-</a:t>
            </a:r>
            <a:r>
              <a:rPr lang="en-US" sz="1600" b="0" i="0" u="none" strike="noStrike" baseline="0" dirty="0" err="1">
                <a:solidFill>
                  <a:srgbClr val="000000"/>
                </a:solidFill>
                <a:latin typeface="Arial" panose="020B0604020202020204" pitchFamily="34" charset="0"/>
              </a:rPr>
              <a:t>sludged</a:t>
            </a:r>
            <a:r>
              <a:rPr lang="en-US" sz="1600" b="0" i="0" u="none" strike="noStrike" baseline="0" dirty="0">
                <a:solidFill>
                  <a:srgbClr val="000000"/>
                </a:solidFill>
                <a:latin typeface="Arial" panose="020B0604020202020204" pitchFamily="34" charset="0"/>
              </a:rPr>
              <a:t> either manually by the plant operators or de-</a:t>
            </a:r>
            <a:r>
              <a:rPr lang="en-US" sz="1600" b="0" i="0" u="none" strike="noStrike" baseline="0" dirty="0" err="1">
                <a:solidFill>
                  <a:srgbClr val="000000"/>
                </a:solidFill>
                <a:latin typeface="Arial" panose="020B0604020202020204" pitchFamily="34" charset="0"/>
              </a:rPr>
              <a:t>sludged</a:t>
            </a:r>
            <a:r>
              <a:rPr lang="en-US" sz="1600" b="0" i="0" u="none" strike="noStrike" baseline="0" dirty="0">
                <a:solidFill>
                  <a:srgbClr val="000000"/>
                </a:solidFill>
                <a:latin typeface="Arial" panose="020B0604020202020204" pitchFamily="34" charset="0"/>
              </a:rPr>
              <a:t> via a time-based system</a:t>
            </a:r>
          </a:p>
          <a:p>
            <a:pPr algn="just">
              <a:lnSpc>
                <a:spcPct val="150000"/>
              </a:lnSpc>
            </a:pPr>
            <a:r>
              <a:rPr lang="en-US" sz="1600" b="0" i="0" u="none" strike="noStrike" baseline="0" dirty="0">
                <a:solidFill>
                  <a:srgbClr val="000000"/>
                </a:solidFill>
                <a:latin typeface="Arial" panose="020B0604020202020204" pitchFamily="34" charset="0"/>
              </a:rPr>
              <a:t>This is not optimal as the sludge level is critical for the operation of the system</a:t>
            </a:r>
          </a:p>
          <a:p>
            <a:pPr algn="just">
              <a:lnSpc>
                <a:spcPct val="150000"/>
              </a:lnSpc>
            </a:pPr>
            <a:r>
              <a:rPr lang="en-US" sz="1600" b="0" i="0" u="none" strike="noStrike" baseline="0" dirty="0">
                <a:solidFill>
                  <a:srgbClr val="000000"/>
                </a:solidFill>
                <a:latin typeface="Arial" panose="020B0604020202020204" pitchFamily="34" charset="0"/>
              </a:rPr>
              <a:t>If the sludge is too high, floc carryover occurs resulting in high turbidity and possible scale formation in the cooling water system.</a:t>
            </a:r>
          </a:p>
          <a:p>
            <a:pPr algn="just">
              <a:lnSpc>
                <a:spcPct val="150000"/>
              </a:lnSpc>
            </a:pPr>
            <a:r>
              <a:rPr lang="en-US" sz="1600" b="0" i="0" u="none" strike="noStrike" baseline="0" dirty="0">
                <a:solidFill>
                  <a:srgbClr val="000000"/>
                </a:solidFill>
                <a:latin typeface="Arial" panose="020B0604020202020204" pitchFamily="34" charset="0"/>
              </a:rPr>
              <a:t>The recovery of ash into the clarifiers also increase the high level of hardness salts in the sludge pockets and hence the frequency and duration of sludge blowdown needs to be adjusted</a:t>
            </a:r>
          </a:p>
          <a:p>
            <a:pPr algn="just">
              <a:lnSpc>
                <a:spcPct val="150000"/>
              </a:lnSpc>
            </a:pPr>
            <a:r>
              <a:rPr lang="en-US" sz="1600" b="0" i="0" u="none" strike="noStrike" baseline="0" dirty="0">
                <a:solidFill>
                  <a:srgbClr val="000000"/>
                </a:solidFill>
                <a:latin typeface="Arial" panose="020B0604020202020204" pitchFamily="34" charset="0"/>
              </a:rPr>
              <a:t>Sludge level detectors aid in the automation and control of water treatment clarifiers and will thus be of value to plant operations</a:t>
            </a:r>
          </a:p>
          <a:p>
            <a:pPr algn="just">
              <a:lnSpc>
                <a:spcPct val="150000"/>
              </a:lnSpc>
            </a:pPr>
            <a:r>
              <a:rPr lang="en-US" sz="1600" b="0" i="0" u="none" strike="noStrike" baseline="0" dirty="0">
                <a:solidFill>
                  <a:srgbClr val="000000"/>
                </a:solidFill>
                <a:latin typeface="Arial" panose="020B0604020202020204" pitchFamily="34" charset="0"/>
              </a:rPr>
              <a:t>The aim of this this project is to install sludge level detectors that are suitable for Eskom CW and Raw water systems at Lethabo Power Station.</a:t>
            </a:r>
          </a:p>
          <a:p>
            <a:pPr>
              <a:spcBef>
                <a:spcPct val="30000"/>
              </a:spcBef>
              <a:spcAft>
                <a:spcPct val="0"/>
              </a:spcAft>
            </a:pPr>
            <a:endParaRPr lang="en-ZA" sz="1400" dirty="0"/>
          </a:p>
          <a:p>
            <a:pPr marL="0" indent="0">
              <a:buNone/>
            </a:pPr>
            <a:r>
              <a:rPr lang="en-US" dirty="0"/>
              <a:t> </a:t>
            </a:r>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2</a:t>
            </a:fld>
            <a:endParaRPr lang="en-ZA" dirty="0"/>
          </a:p>
        </p:txBody>
      </p:sp>
    </p:spTree>
    <p:extLst>
      <p:ext uri="{BB962C8B-B14F-4D97-AF65-F5344CB8AC3E}">
        <p14:creationId xmlns:p14="http://schemas.microsoft.com/office/powerpoint/2010/main" val="3946026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EE203-C0F7-685B-2CBA-2FE90B856AEC}"/>
              </a:ext>
            </a:extLst>
          </p:cNvPr>
          <p:cNvSpPr>
            <a:spLocks noGrp="1"/>
          </p:cNvSpPr>
          <p:nvPr>
            <p:ph type="title"/>
          </p:nvPr>
        </p:nvSpPr>
        <p:spPr/>
        <p:txBody>
          <a:bodyPr/>
          <a:lstStyle/>
          <a:p>
            <a:r>
              <a:rPr kumimoji="0" lang="en-US" sz="1800" b="0" i="0" u="none" strike="noStrike" kern="1200" cap="none" spc="0" normalizeH="0" baseline="0" noProof="0" dirty="0">
                <a:ln>
                  <a:noFill/>
                </a:ln>
                <a:solidFill>
                  <a:srgbClr val="FFFFFF"/>
                </a:solidFill>
                <a:effectLst/>
                <a:uLnTx/>
                <a:uFillTx/>
                <a:latin typeface="Arial" panose="020B0604020202020204"/>
                <a:ea typeface="+mj-ea"/>
                <a:cs typeface="+mj-cs"/>
              </a:rPr>
              <a:t>Requirements for the service</a:t>
            </a:r>
            <a:endParaRPr lang="en-ZA" dirty="0"/>
          </a:p>
        </p:txBody>
      </p:sp>
      <p:sp>
        <p:nvSpPr>
          <p:cNvPr id="3" name="Content Placeholder 2">
            <a:extLst>
              <a:ext uri="{FF2B5EF4-FFF2-40B4-BE49-F238E27FC236}">
                <a16:creationId xmlns:a16="http://schemas.microsoft.com/office/drawing/2014/main" id="{1F52BFEB-5A29-1146-A57C-FAE3C1FFE304}"/>
              </a:ext>
            </a:extLst>
          </p:cNvPr>
          <p:cNvSpPr>
            <a:spLocks noGrp="1"/>
          </p:cNvSpPr>
          <p:nvPr>
            <p:ph idx="1"/>
          </p:nvPr>
        </p:nvSpPr>
        <p:spPr/>
        <p:txBody>
          <a:bodyPr>
            <a:normAutofit lnSpcReduction="10000"/>
          </a:bodyPr>
          <a:lstStyle/>
          <a:p>
            <a:pPr algn="just">
              <a:lnSpc>
                <a:spcPct val="150000"/>
              </a:lnSpc>
            </a:pPr>
            <a:r>
              <a:rPr lang="en-US" sz="1700" b="0" i="0" u="none" strike="noStrike" baseline="0" dirty="0">
                <a:solidFill>
                  <a:srgbClr val="000000"/>
                </a:solidFill>
                <a:latin typeface="Arial" panose="020B0604020202020204" pitchFamily="34" charset="0"/>
              </a:rPr>
              <a:t>Supply, delivery, installation, and commissioning of clarifier sludge level detection for cooling water and raw water for research testing and development.</a:t>
            </a:r>
          </a:p>
          <a:p>
            <a:pPr algn="just">
              <a:lnSpc>
                <a:spcPct val="150000"/>
              </a:lnSpc>
            </a:pPr>
            <a:r>
              <a:rPr lang="en-US" sz="1700" b="0" i="0" u="none" strike="noStrike" baseline="0" dirty="0">
                <a:solidFill>
                  <a:srgbClr val="000000"/>
                </a:solidFill>
                <a:latin typeface="Arial" panose="020B0604020202020204" pitchFamily="34" charset="0"/>
              </a:rPr>
              <a:t>The Sludge level detectors to be delivered, installed and commissioned at Lethabo Power Station.</a:t>
            </a:r>
          </a:p>
          <a:p>
            <a:pPr algn="just">
              <a:lnSpc>
                <a:spcPct val="150000"/>
              </a:lnSpc>
            </a:pPr>
            <a:r>
              <a:rPr lang="en-US" sz="1700" b="0" i="0" u="none" strike="noStrike" baseline="0" dirty="0">
                <a:solidFill>
                  <a:srgbClr val="000000"/>
                </a:solidFill>
                <a:latin typeface="Arial" panose="020B0604020202020204" pitchFamily="34" charset="0"/>
              </a:rPr>
              <a:t>Testing of the Sludge level detector will be conducted over a period of 6 months whereby the detector will be first installed at the raw water clarifier for a period of 90 days to collect data, then moved to the cooling water clarifier for a period of 90 days to collect data.</a:t>
            </a:r>
          </a:p>
          <a:p>
            <a:pPr algn="just">
              <a:lnSpc>
                <a:spcPct val="150000"/>
              </a:lnSpc>
            </a:pPr>
            <a:r>
              <a:rPr lang="en-US" sz="1700" b="0" i="0" u="none" strike="noStrike" baseline="0" dirty="0">
                <a:solidFill>
                  <a:srgbClr val="000000"/>
                </a:solidFill>
                <a:latin typeface="Arial" panose="020B0604020202020204" pitchFamily="34" charset="0"/>
              </a:rPr>
              <a:t>Submit project proposals for the online detection and continuous recording of sludge levels in CW and Raw Clarifiers.</a:t>
            </a:r>
          </a:p>
          <a:p>
            <a:pPr algn="just">
              <a:lnSpc>
                <a:spcPct val="150000"/>
              </a:lnSpc>
            </a:pPr>
            <a:r>
              <a:rPr lang="en-US" sz="1700" b="0" i="0" u="none" strike="noStrike" baseline="0" dirty="0">
                <a:solidFill>
                  <a:srgbClr val="000000"/>
                </a:solidFill>
                <a:latin typeface="Arial" panose="020B0604020202020204" pitchFamily="34" charset="0"/>
              </a:rPr>
              <a:t>The employer shall approve the proposal before the start of the service.</a:t>
            </a:r>
          </a:p>
          <a:p>
            <a:pPr algn="just">
              <a:lnSpc>
                <a:spcPct val="150000"/>
              </a:lnSpc>
            </a:pPr>
            <a:r>
              <a:rPr lang="en-US" sz="1700" b="0" i="0" u="none" strike="noStrike" baseline="0" dirty="0">
                <a:solidFill>
                  <a:srgbClr val="000000"/>
                </a:solidFill>
                <a:latin typeface="Arial" panose="020B0604020202020204" pitchFamily="34" charset="0"/>
              </a:rPr>
              <a:t>Provide the employer with monthly reports, the reports must include all the operational and analysis of the data, commissioning, and maintenance philosophy of all testing equipment</a:t>
            </a:r>
            <a:endParaRPr lang="en-ZA" sz="1700" dirty="0"/>
          </a:p>
        </p:txBody>
      </p:sp>
    </p:spTree>
    <p:extLst>
      <p:ext uri="{BB962C8B-B14F-4D97-AF65-F5344CB8AC3E}">
        <p14:creationId xmlns:p14="http://schemas.microsoft.com/office/powerpoint/2010/main" val="3042914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17C2F-372F-DFDB-3F4E-6A4D27CE64FD}"/>
              </a:ext>
            </a:extLst>
          </p:cNvPr>
          <p:cNvSpPr>
            <a:spLocks noGrp="1"/>
          </p:cNvSpPr>
          <p:nvPr>
            <p:ph type="title"/>
          </p:nvPr>
        </p:nvSpPr>
        <p:spPr/>
        <p:txBody>
          <a:bodyPr/>
          <a:lstStyle/>
          <a:p>
            <a:r>
              <a:rPr kumimoji="0" lang="en-US" sz="1800" b="0" i="0" u="none" strike="noStrike" kern="1200" cap="none" spc="0" normalizeH="0" baseline="0" noProof="0" dirty="0">
                <a:ln>
                  <a:noFill/>
                </a:ln>
                <a:solidFill>
                  <a:srgbClr val="FFFFFF"/>
                </a:solidFill>
                <a:effectLst/>
                <a:uLnTx/>
                <a:uFillTx/>
                <a:latin typeface="Arial" panose="020B0604020202020204"/>
                <a:ea typeface="+mj-ea"/>
                <a:cs typeface="+mj-cs"/>
              </a:rPr>
              <a:t>Deliverables</a:t>
            </a:r>
            <a:endParaRPr lang="en-ZA" dirty="0"/>
          </a:p>
        </p:txBody>
      </p:sp>
      <p:sp>
        <p:nvSpPr>
          <p:cNvPr id="3" name="Content Placeholder 2">
            <a:extLst>
              <a:ext uri="{FF2B5EF4-FFF2-40B4-BE49-F238E27FC236}">
                <a16:creationId xmlns:a16="http://schemas.microsoft.com/office/drawing/2014/main" id="{5D2B617F-9148-87EB-7CBB-CC6793C8904C}"/>
              </a:ext>
            </a:extLst>
          </p:cNvPr>
          <p:cNvSpPr>
            <a:spLocks noGrp="1"/>
          </p:cNvSpPr>
          <p:nvPr>
            <p:ph idx="1"/>
          </p:nvPr>
        </p:nvSpPr>
        <p:spPr/>
        <p:txBody>
          <a:bodyPr>
            <a:normAutofit fontScale="92500"/>
          </a:bodyPr>
          <a:lstStyle/>
          <a:p>
            <a:pPr algn="l"/>
            <a:endParaRPr lang="en-ZA" sz="2000" b="0" i="0" u="none" strike="noStrike" baseline="0" dirty="0">
              <a:solidFill>
                <a:srgbClr val="000000"/>
              </a:solidFill>
              <a:latin typeface="Arial" panose="020B0604020202020204" pitchFamily="34" charset="0"/>
            </a:endParaRPr>
          </a:p>
          <a:p>
            <a:pPr algn="just">
              <a:lnSpc>
                <a:spcPct val="170000"/>
              </a:lnSpc>
              <a:buFont typeface="Arial" panose="020B0604020202020204" pitchFamily="34" charset="0"/>
              <a:buChar char="•"/>
            </a:pPr>
            <a:r>
              <a:rPr lang="en-ZA" sz="1800" dirty="0">
                <a:solidFill>
                  <a:schemeClr val="bg2">
                    <a:lumMod val="10000"/>
                  </a:schemeClr>
                </a:solidFill>
              </a:rPr>
              <a:t>Detailed technical specification of the sludge level indicator to be installed including among others: drawings, operating ranges, sensitivities, limits of detection, equipment limitations, materials of construction etc.</a:t>
            </a:r>
          </a:p>
          <a:p>
            <a:pPr algn="just">
              <a:lnSpc>
                <a:spcPct val="170000"/>
              </a:lnSpc>
              <a:buFont typeface="Arial" panose="020B0604020202020204" pitchFamily="34" charset="0"/>
              <a:buChar char="•"/>
            </a:pPr>
            <a:r>
              <a:rPr lang="en-ZA" sz="1800" dirty="0">
                <a:solidFill>
                  <a:schemeClr val="bg2">
                    <a:lumMod val="10000"/>
                  </a:schemeClr>
                </a:solidFill>
              </a:rPr>
              <a:t>Method statement on the instrument will be installed in the existing plant and an indication of any required modifications.</a:t>
            </a:r>
          </a:p>
          <a:p>
            <a:pPr algn="just">
              <a:lnSpc>
                <a:spcPct val="170000"/>
              </a:lnSpc>
              <a:buFont typeface="Arial" panose="020B0604020202020204" pitchFamily="34" charset="0"/>
              <a:buChar char="•"/>
            </a:pPr>
            <a:r>
              <a:rPr lang="en-ZA" sz="1800" dirty="0">
                <a:solidFill>
                  <a:schemeClr val="bg2">
                    <a:lumMod val="10000"/>
                  </a:schemeClr>
                </a:solidFill>
              </a:rPr>
              <a:t>The supplier must include provision of a data logger with a minimum recording of one data point every 30 minutes.</a:t>
            </a:r>
          </a:p>
          <a:p>
            <a:pPr algn="just">
              <a:lnSpc>
                <a:spcPct val="170000"/>
              </a:lnSpc>
              <a:buFont typeface="Arial" panose="020B0604020202020204" pitchFamily="34" charset="0"/>
              <a:buChar char="•"/>
            </a:pPr>
            <a:r>
              <a:rPr lang="en-ZA" sz="1800" dirty="0">
                <a:solidFill>
                  <a:schemeClr val="bg2">
                    <a:lumMod val="10000"/>
                  </a:schemeClr>
                </a:solidFill>
              </a:rPr>
              <a:t>The data from the data logger must be able to be downloaded and exported to excel.</a:t>
            </a:r>
          </a:p>
          <a:p>
            <a:pPr algn="just">
              <a:lnSpc>
                <a:spcPct val="170000"/>
              </a:lnSpc>
              <a:buFont typeface="Arial" panose="020B0604020202020204" pitchFamily="34" charset="0"/>
              <a:buChar char="•"/>
            </a:pPr>
            <a:r>
              <a:rPr lang="en-ZA" sz="1800" dirty="0">
                <a:solidFill>
                  <a:schemeClr val="bg2">
                    <a:lumMod val="10000"/>
                  </a:schemeClr>
                </a:solidFill>
              </a:rPr>
              <a:t>The supplier will be required to provide a weekly data download of the sludge levels.</a:t>
            </a:r>
          </a:p>
          <a:p>
            <a:pPr algn="just">
              <a:lnSpc>
                <a:spcPct val="170000"/>
              </a:lnSpc>
              <a:buFont typeface="Arial" panose="020B0604020202020204" pitchFamily="34" charset="0"/>
              <a:buChar char="•"/>
            </a:pPr>
            <a:r>
              <a:rPr lang="en-ZA" sz="1800" dirty="0">
                <a:solidFill>
                  <a:schemeClr val="bg2">
                    <a:lumMod val="10000"/>
                  </a:schemeClr>
                </a:solidFill>
              </a:rPr>
              <a:t>The supplier must provide a proposal on how the sludge levels displayed on the instrument will be validated.</a:t>
            </a:r>
          </a:p>
          <a:p>
            <a:endParaRPr lang="en-ZA" dirty="0"/>
          </a:p>
        </p:txBody>
      </p:sp>
    </p:spTree>
    <p:extLst>
      <p:ext uri="{BB962C8B-B14F-4D97-AF65-F5344CB8AC3E}">
        <p14:creationId xmlns:p14="http://schemas.microsoft.com/office/powerpoint/2010/main" val="3896819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806FF-5827-239C-3826-1512930459E4}"/>
              </a:ext>
            </a:extLst>
          </p:cNvPr>
          <p:cNvSpPr>
            <a:spLocks noGrp="1"/>
          </p:cNvSpPr>
          <p:nvPr>
            <p:ph type="title"/>
          </p:nvPr>
        </p:nvSpPr>
        <p:spPr/>
        <p:txBody>
          <a:bodyPr/>
          <a:lstStyle/>
          <a:p>
            <a:r>
              <a:rPr kumimoji="0" lang="en-US" sz="1800" b="0" i="0" u="none" strike="noStrike" kern="1200" cap="none" spc="0" normalizeH="0" baseline="0" noProof="0" dirty="0">
                <a:ln>
                  <a:noFill/>
                </a:ln>
                <a:solidFill>
                  <a:srgbClr val="FFFFFF"/>
                </a:solidFill>
                <a:effectLst/>
                <a:uLnTx/>
                <a:uFillTx/>
                <a:latin typeface="Arial" panose="020B0604020202020204"/>
                <a:ea typeface="+mj-ea"/>
                <a:cs typeface="+mj-cs"/>
              </a:rPr>
              <a:t>Deliverables</a:t>
            </a:r>
            <a:endParaRPr lang="en-ZA" dirty="0"/>
          </a:p>
        </p:txBody>
      </p:sp>
      <p:sp>
        <p:nvSpPr>
          <p:cNvPr id="3" name="Content Placeholder 2">
            <a:extLst>
              <a:ext uri="{FF2B5EF4-FFF2-40B4-BE49-F238E27FC236}">
                <a16:creationId xmlns:a16="http://schemas.microsoft.com/office/drawing/2014/main" id="{0E4773B1-D41C-DDE2-6195-275494B254EE}"/>
              </a:ext>
            </a:extLst>
          </p:cNvPr>
          <p:cNvSpPr>
            <a:spLocks noGrp="1"/>
          </p:cNvSpPr>
          <p:nvPr>
            <p:ph idx="1"/>
          </p:nvPr>
        </p:nvSpPr>
        <p:spPr/>
        <p:txBody>
          <a:bodyPr/>
          <a:lstStyle/>
          <a:p>
            <a:pPr>
              <a:lnSpc>
                <a:spcPct val="100000"/>
              </a:lnSpc>
            </a:pPr>
            <a:r>
              <a:rPr lang="en-US" sz="1600" dirty="0">
                <a:solidFill>
                  <a:schemeClr val="bg2">
                    <a:lumMod val="10000"/>
                  </a:schemeClr>
                </a:solidFill>
              </a:rPr>
              <a:t>Installation requirement of the technology (mechanical, electrical, C&amp;I, civil, structural </a:t>
            </a:r>
            <a:r>
              <a:rPr lang="en-US" sz="1600" dirty="0" err="1">
                <a:solidFill>
                  <a:schemeClr val="bg2">
                    <a:lumMod val="10000"/>
                  </a:schemeClr>
                </a:solidFill>
              </a:rPr>
              <a:t>etc</a:t>
            </a:r>
            <a:r>
              <a:rPr lang="en-US" sz="1600" dirty="0">
                <a:solidFill>
                  <a:schemeClr val="bg2">
                    <a:lumMod val="10000"/>
                  </a:schemeClr>
                </a:solidFill>
              </a:rPr>
              <a:t>) for the demonstration.</a:t>
            </a:r>
          </a:p>
          <a:p>
            <a:pPr>
              <a:lnSpc>
                <a:spcPct val="100000"/>
              </a:lnSpc>
            </a:pPr>
            <a:r>
              <a:rPr lang="en-US" sz="1600" dirty="0">
                <a:solidFill>
                  <a:schemeClr val="bg2">
                    <a:lumMod val="10000"/>
                  </a:schemeClr>
                </a:solidFill>
              </a:rPr>
              <a:t>Utility requirements (electricity, water, </a:t>
            </a:r>
            <a:r>
              <a:rPr lang="en-US" sz="1600" dirty="0" err="1">
                <a:solidFill>
                  <a:schemeClr val="bg2">
                    <a:lumMod val="10000"/>
                  </a:schemeClr>
                </a:solidFill>
              </a:rPr>
              <a:t>etc</a:t>
            </a:r>
            <a:r>
              <a:rPr lang="en-US" sz="1600" dirty="0">
                <a:solidFill>
                  <a:schemeClr val="bg2">
                    <a:lumMod val="10000"/>
                  </a:schemeClr>
                </a:solidFill>
              </a:rPr>
              <a:t>).</a:t>
            </a:r>
          </a:p>
          <a:p>
            <a:pPr>
              <a:lnSpc>
                <a:spcPct val="100000"/>
              </a:lnSpc>
            </a:pPr>
            <a:r>
              <a:rPr lang="en-US" sz="1600" dirty="0">
                <a:solidFill>
                  <a:schemeClr val="bg2">
                    <a:lumMod val="10000"/>
                  </a:schemeClr>
                </a:solidFill>
              </a:rPr>
              <a:t>Information on the operating and maintenance requirements of the detector (operating and</a:t>
            </a:r>
          </a:p>
          <a:p>
            <a:pPr>
              <a:lnSpc>
                <a:spcPct val="100000"/>
              </a:lnSpc>
            </a:pPr>
            <a:r>
              <a:rPr lang="en-US" sz="1600" dirty="0">
                <a:solidFill>
                  <a:schemeClr val="bg2">
                    <a:lumMod val="10000"/>
                  </a:schemeClr>
                </a:solidFill>
              </a:rPr>
              <a:t>maintenance manuals).</a:t>
            </a:r>
          </a:p>
          <a:p>
            <a:pPr>
              <a:lnSpc>
                <a:spcPct val="100000"/>
              </a:lnSpc>
            </a:pPr>
            <a:r>
              <a:rPr lang="en-US" sz="1600" dirty="0">
                <a:solidFill>
                  <a:schemeClr val="bg2">
                    <a:lumMod val="10000"/>
                  </a:schemeClr>
                </a:solidFill>
              </a:rPr>
              <a:t>The cost of the demonstration equipment (it must include supply, delivery, installation, and</a:t>
            </a:r>
          </a:p>
          <a:p>
            <a:pPr>
              <a:lnSpc>
                <a:spcPct val="100000"/>
              </a:lnSpc>
            </a:pPr>
            <a:r>
              <a:rPr lang="en-US" sz="1600" dirty="0">
                <a:solidFill>
                  <a:schemeClr val="bg2">
                    <a:lumMod val="10000"/>
                  </a:schemeClr>
                </a:solidFill>
              </a:rPr>
              <a:t>commissioning).</a:t>
            </a:r>
          </a:p>
          <a:p>
            <a:pPr>
              <a:lnSpc>
                <a:spcPct val="100000"/>
              </a:lnSpc>
            </a:pPr>
            <a:r>
              <a:rPr lang="en-US" sz="1600" dirty="0">
                <a:solidFill>
                  <a:schemeClr val="bg2">
                    <a:lumMod val="10000"/>
                  </a:schemeClr>
                </a:solidFill>
              </a:rPr>
              <a:t> The operating cost of the sludge level detector.</a:t>
            </a:r>
          </a:p>
          <a:p>
            <a:pPr>
              <a:lnSpc>
                <a:spcPct val="100000"/>
              </a:lnSpc>
            </a:pPr>
            <a:r>
              <a:rPr lang="en-US" sz="1600" dirty="0">
                <a:solidFill>
                  <a:schemeClr val="bg2">
                    <a:lumMod val="10000"/>
                  </a:schemeClr>
                </a:solidFill>
              </a:rPr>
              <a:t>The supplier must provide an indication of cost to relocate the instrument to the same site or different site and associated equipment</a:t>
            </a:r>
          </a:p>
          <a:p>
            <a:pPr>
              <a:lnSpc>
                <a:spcPct val="100000"/>
              </a:lnSpc>
            </a:pPr>
            <a:r>
              <a:rPr lang="en-US" sz="1600" dirty="0">
                <a:solidFill>
                  <a:schemeClr val="bg2">
                    <a:lumMod val="10000"/>
                  </a:schemeClr>
                </a:solidFill>
              </a:rPr>
              <a:t> Should it be required (transport cost in rands per </a:t>
            </a:r>
            <a:r>
              <a:rPr lang="en-US" sz="1600" dirty="0" err="1">
                <a:solidFill>
                  <a:schemeClr val="bg2">
                    <a:lumMod val="10000"/>
                  </a:schemeClr>
                </a:solidFill>
              </a:rPr>
              <a:t>kilometre</a:t>
            </a:r>
            <a:r>
              <a:rPr lang="en-US" sz="1600" dirty="0">
                <a:solidFill>
                  <a:schemeClr val="bg2">
                    <a:lumMod val="10000"/>
                  </a:schemeClr>
                </a:solidFill>
              </a:rPr>
              <a:t>, removal, re-installation, and commissioning costs).</a:t>
            </a:r>
          </a:p>
          <a:p>
            <a:pPr>
              <a:lnSpc>
                <a:spcPct val="100000"/>
              </a:lnSpc>
            </a:pPr>
            <a:r>
              <a:rPr lang="en-US" sz="1600" dirty="0">
                <a:solidFill>
                  <a:schemeClr val="bg2">
                    <a:lumMod val="10000"/>
                  </a:schemeClr>
                </a:solidFill>
              </a:rPr>
              <a:t> Indicate any exclusions from the supplier and modifications to be undertaken by the Employer.</a:t>
            </a:r>
          </a:p>
          <a:p>
            <a:endParaRPr lang="en-ZA" dirty="0"/>
          </a:p>
        </p:txBody>
      </p:sp>
    </p:spTree>
    <p:extLst>
      <p:ext uri="{BB962C8B-B14F-4D97-AF65-F5344CB8AC3E}">
        <p14:creationId xmlns:p14="http://schemas.microsoft.com/office/powerpoint/2010/main" val="791186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C7B4A-2FFB-2BDC-4B8E-13D022B85FCF}"/>
              </a:ext>
            </a:extLst>
          </p:cNvPr>
          <p:cNvSpPr>
            <a:spLocks noGrp="1"/>
          </p:cNvSpPr>
          <p:nvPr>
            <p:ph type="title"/>
          </p:nvPr>
        </p:nvSpPr>
        <p:spPr/>
        <p:txBody>
          <a:bodyPr/>
          <a:lstStyle/>
          <a:p>
            <a:r>
              <a:rPr kumimoji="0" lang="en-US" sz="1800" b="0" i="0" u="none" strike="noStrike" kern="1200" cap="none" spc="0" normalizeH="0" baseline="0" noProof="0" dirty="0">
                <a:ln>
                  <a:noFill/>
                </a:ln>
                <a:solidFill>
                  <a:srgbClr val="FFFFFF"/>
                </a:solidFill>
                <a:effectLst/>
                <a:uLnTx/>
                <a:uFillTx/>
                <a:latin typeface="Arial" panose="020B0604020202020204"/>
                <a:ea typeface="+mj-ea"/>
                <a:cs typeface="+mj-cs"/>
              </a:rPr>
              <a:t>Deliverables</a:t>
            </a:r>
            <a:endParaRPr lang="en-ZA" dirty="0"/>
          </a:p>
        </p:txBody>
      </p:sp>
      <p:sp>
        <p:nvSpPr>
          <p:cNvPr id="3" name="Content Placeholder 2">
            <a:extLst>
              <a:ext uri="{FF2B5EF4-FFF2-40B4-BE49-F238E27FC236}">
                <a16:creationId xmlns:a16="http://schemas.microsoft.com/office/drawing/2014/main" id="{FEE8AFCE-6215-9839-DDAA-36B2A3EDFD48}"/>
              </a:ext>
            </a:extLst>
          </p:cNvPr>
          <p:cNvSpPr>
            <a:spLocks noGrp="1"/>
          </p:cNvSpPr>
          <p:nvPr>
            <p:ph idx="1"/>
          </p:nvPr>
        </p:nvSpPr>
        <p:spPr/>
        <p:txBody>
          <a:bodyPr>
            <a:normAutofit/>
          </a:bodyPr>
          <a:lstStyle/>
          <a:p>
            <a:pPr algn="l"/>
            <a:endParaRPr lang="en-ZA" sz="2000" b="0" i="0" u="none" strike="noStrike" baseline="0" dirty="0">
              <a:solidFill>
                <a:srgbClr val="000000"/>
              </a:solidFill>
              <a:latin typeface="Courier New" panose="02070309020205020404" pitchFamily="49" charset="0"/>
            </a:endParaRPr>
          </a:p>
          <a:p>
            <a:r>
              <a:rPr lang="en-US" sz="1900" b="0" i="0" u="none" strike="noStrike" baseline="0" dirty="0">
                <a:solidFill>
                  <a:srgbClr val="000000"/>
                </a:solidFill>
                <a:latin typeface="+mn-lt"/>
              </a:rPr>
              <a:t>The expected lead time for installation.</a:t>
            </a:r>
          </a:p>
          <a:p>
            <a:r>
              <a:rPr lang="en-US" sz="1900" b="0" i="0" u="none" strike="noStrike" baseline="0" dirty="0">
                <a:solidFill>
                  <a:srgbClr val="000000"/>
                </a:solidFill>
                <a:latin typeface="+mn-lt"/>
              </a:rPr>
              <a:t>The supplier must operate and maintain (including providing for all consumables and spares) the demonstration.</a:t>
            </a:r>
          </a:p>
          <a:p>
            <a:r>
              <a:rPr lang="en-US" sz="1900" b="0" i="0" u="none" strike="noStrike" baseline="0" dirty="0">
                <a:solidFill>
                  <a:srgbClr val="000000"/>
                </a:solidFill>
                <a:latin typeface="+mn-lt"/>
              </a:rPr>
              <a:t>Detailed training plan to train the Employers staff to operate and maintain the technology.</a:t>
            </a:r>
          </a:p>
          <a:p>
            <a:r>
              <a:rPr lang="en-US" sz="1900" b="0" i="0" u="none" strike="noStrike" baseline="0" dirty="0">
                <a:solidFill>
                  <a:srgbClr val="000000"/>
                </a:solidFill>
                <a:latin typeface="+mn-lt"/>
              </a:rPr>
              <a:t>Provision of operating data for 90 days from an existing and operational Cooling Water clarifier.</a:t>
            </a:r>
          </a:p>
          <a:p>
            <a:r>
              <a:rPr lang="en-US" sz="1900" b="0" i="0" u="none" strike="noStrike" baseline="0" dirty="0">
                <a:solidFill>
                  <a:srgbClr val="000000"/>
                </a:solidFill>
                <a:latin typeface="+mn-lt"/>
              </a:rPr>
              <a:t>Provision of operating data for 90 days from an existing and operational Raw water clarifier.</a:t>
            </a:r>
          </a:p>
          <a:p>
            <a:endParaRPr lang="en-ZA" sz="1400" b="0" i="0" u="none" strike="noStrike" baseline="0" dirty="0">
              <a:solidFill>
                <a:srgbClr val="000000"/>
              </a:solidFill>
              <a:latin typeface="Courier New" panose="02070309020205020404" pitchFamily="49" charset="0"/>
            </a:endParaRPr>
          </a:p>
        </p:txBody>
      </p:sp>
    </p:spTree>
    <p:extLst>
      <p:ext uri="{BB962C8B-B14F-4D97-AF65-F5344CB8AC3E}">
        <p14:creationId xmlns:p14="http://schemas.microsoft.com/office/powerpoint/2010/main" val="2760362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4836E-B4FE-ECDB-E247-F06270700C79}"/>
              </a:ext>
            </a:extLst>
          </p:cNvPr>
          <p:cNvSpPr>
            <a:spLocks noGrp="1"/>
          </p:cNvSpPr>
          <p:nvPr>
            <p:ph type="title"/>
          </p:nvPr>
        </p:nvSpPr>
        <p:spPr/>
        <p:txBody>
          <a:bodyPr/>
          <a:lstStyle/>
          <a:p>
            <a:r>
              <a:rPr lang="en-US" dirty="0"/>
              <a:t>Evaluation Criteria</a:t>
            </a:r>
            <a:endParaRPr lang="en-ZA" dirty="0"/>
          </a:p>
        </p:txBody>
      </p:sp>
      <p:graphicFrame>
        <p:nvGraphicFramePr>
          <p:cNvPr id="4" name="Content Placeholder 3">
            <a:extLst>
              <a:ext uri="{FF2B5EF4-FFF2-40B4-BE49-F238E27FC236}">
                <a16:creationId xmlns:a16="http://schemas.microsoft.com/office/drawing/2014/main" id="{70984030-565E-96F1-A000-A099C9F42082}"/>
              </a:ext>
            </a:extLst>
          </p:cNvPr>
          <p:cNvGraphicFramePr>
            <a:graphicFrameLocks noGrp="1"/>
          </p:cNvGraphicFramePr>
          <p:nvPr>
            <p:ph idx="1"/>
            <p:extLst>
              <p:ext uri="{D42A27DB-BD31-4B8C-83A1-F6EECF244321}">
                <p14:modId xmlns:p14="http://schemas.microsoft.com/office/powerpoint/2010/main" val="706339024"/>
              </p:ext>
            </p:extLst>
          </p:nvPr>
        </p:nvGraphicFramePr>
        <p:xfrm>
          <a:off x="619760" y="1223963"/>
          <a:ext cx="10556241" cy="4859337"/>
        </p:xfrm>
        <a:graphic>
          <a:graphicData uri="http://schemas.openxmlformats.org/drawingml/2006/table">
            <a:tbl>
              <a:tblPr firstRow="1" firstCol="1" bandRow="1">
                <a:tableStyleId>{5C22544A-7EE6-4342-B048-85BDC9FD1C3A}</a:tableStyleId>
              </a:tblPr>
              <a:tblGrid>
                <a:gridCol w="2284987">
                  <a:extLst>
                    <a:ext uri="{9D8B030D-6E8A-4147-A177-3AD203B41FA5}">
                      <a16:colId xmlns:a16="http://schemas.microsoft.com/office/drawing/2014/main" val="400134887"/>
                    </a:ext>
                  </a:extLst>
                </a:gridCol>
                <a:gridCol w="751868">
                  <a:extLst>
                    <a:ext uri="{9D8B030D-6E8A-4147-A177-3AD203B41FA5}">
                      <a16:colId xmlns:a16="http://schemas.microsoft.com/office/drawing/2014/main" val="3811916745"/>
                    </a:ext>
                  </a:extLst>
                </a:gridCol>
                <a:gridCol w="3055490">
                  <a:extLst>
                    <a:ext uri="{9D8B030D-6E8A-4147-A177-3AD203B41FA5}">
                      <a16:colId xmlns:a16="http://schemas.microsoft.com/office/drawing/2014/main" val="894661128"/>
                    </a:ext>
                  </a:extLst>
                </a:gridCol>
                <a:gridCol w="4463896">
                  <a:extLst>
                    <a:ext uri="{9D8B030D-6E8A-4147-A177-3AD203B41FA5}">
                      <a16:colId xmlns:a16="http://schemas.microsoft.com/office/drawing/2014/main" val="8746325"/>
                    </a:ext>
                  </a:extLst>
                </a:gridCol>
              </a:tblGrid>
              <a:tr h="107985">
                <a:tc>
                  <a:txBody>
                    <a:bodyPr/>
                    <a:lstStyle/>
                    <a:p>
                      <a:pPr algn="l">
                        <a:buNone/>
                      </a:pPr>
                      <a:r>
                        <a:rPr lang="en-ZA" sz="700">
                          <a:effectLst/>
                        </a:rPr>
                        <a:t>Technical Criteria</a:t>
                      </a:r>
                      <a:endParaRPr lang="en-ZA" sz="900">
                        <a:effectLst/>
                        <a:latin typeface="Times New Roman" panose="02020603050405020304" pitchFamily="18" charset="0"/>
                        <a:ea typeface="Times New Roman" panose="02020603050405020304" pitchFamily="18" charset="0"/>
                      </a:endParaRPr>
                    </a:p>
                  </a:txBody>
                  <a:tcPr marL="48593" marR="48593" marT="0" marB="0"/>
                </a:tc>
                <a:tc>
                  <a:txBody>
                    <a:bodyPr/>
                    <a:lstStyle/>
                    <a:p>
                      <a:pPr algn="l">
                        <a:buNone/>
                      </a:pPr>
                      <a:r>
                        <a:rPr lang="en-ZA" sz="700">
                          <a:effectLst/>
                        </a:rPr>
                        <a:t>Weight</a:t>
                      </a:r>
                      <a:endParaRPr lang="en-ZA" sz="900">
                        <a:effectLst/>
                        <a:latin typeface="Times New Roman" panose="02020603050405020304" pitchFamily="18" charset="0"/>
                        <a:ea typeface="Times New Roman" panose="02020603050405020304" pitchFamily="18" charset="0"/>
                      </a:endParaRPr>
                    </a:p>
                  </a:txBody>
                  <a:tcPr marL="48593" marR="48593" marT="0" marB="0"/>
                </a:tc>
                <a:tc>
                  <a:txBody>
                    <a:bodyPr/>
                    <a:lstStyle/>
                    <a:p>
                      <a:pPr algn="l">
                        <a:buNone/>
                      </a:pPr>
                      <a:r>
                        <a:rPr lang="en-ZA" sz="700">
                          <a:effectLst/>
                        </a:rPr>
                        <a:t>Evaluation Returnable</a:t>
                      </a:r>
                      <a:endParaRPr lang="en-ZA" sz="900">
                        <a:effectLst/>
                        <a:latin typeface="Times New Roman" panose="02020603050405020304" pitchFamily="18" charset="0"/>
                        <a:ea typeface="Times New Roman" panose="02020603050405020304" pitchFamily="18" charset="0"/>
                      </a:endParaRPr>
                    </a:p>
                  </a:txBody>
                  <a:tcPr marL="48593" marR="48593" marT="0" marB="0"/>
                </a:tc>
                <a:tc>
                  <a:txBody>
                    <a:bodyPr/>
                    <a:lstStyle/>
                    <a:p>
                      <a:pPr algn="l">
                        <a:buNone/>
                      </a:pPr>
                      <a:r>
                        <a:rPr lang="en-ZA" sz="700">
                          <a:effectLst/>
                        </a:rPr>
                        <a:t>Technical scoring</a:t>
                      </a:r>
                      <a:endParaRPr lang="en-ZA" sz="900">
                        <a:effectLst/>
                        <a:latin typeface="Times New Roman" panose="02020603050405020304" pitchFamily="18" charset="0"/>
                        <a:ea typeface="Times New Roman" panose="02020603050405020304" pitchFamily="18" charset="0"/>
                      </a:endParaRPr>
                    </a:p>
                  </a:txBody>
                  <a:tcPr marL="48593" marR="48593" marT="0" marB="0"/>
                </a:tc>
                <a:extLst>
                  <a:ext uri="{0D108BD9-81ED-4DB2-BD59-A6C34878D82A}">
                    <a16:rowId xmlns:a16="http://schemas.microsoft.com/office/drawing/2014/main" val="2617235536"/>
                  </a:ext>
                </a:extLst>
              </a:tr>
              <a:tr h="755897">
                <a:tc>
                  <a:txBody>
                    <a:bodyPr/>
                    <a:lstStyle/>
                    <a:p>
                      <a:pPr algn="just">
                        <a:buNone/>
                      </a:pPr>
                      <a:r>
                        <a:rPr lang="en-US" sz="700">
                          <a:effectLst/>
                        </a:rPr>
                        <a:t>1.Company experience </a:t>
                      </a:r>
                      <a:endParaRPr lang="en-ZA" sz="900">
                        <a:effectLst/>
                      </a:endParaRPr>
                    </a:p>
                    <a:p>
                      <a:pPr algn="just">
                        <a:buNone/>
                      </a:pPr>
                      <a:r>
                        <a:rPr lang="en-ZA" sz="700">
                          <a:effectLst/>
                        </a:rPr>
                        <a:t> </a:t>
                      </a:r>
                      <a:endParaRPr lang="en-ZA" sz="900">
                        <a:effectLst/>
                      </a:endParaRPr>
                    </a:p>
                    <a:p>
                      <a:pPr algn="just">
                        <a:buNone/>
                      </a:pPr>
                      <a:r>
                        <a:rPr lang="en-ZA" sz="700">
                          <a:effectLst/>
                        </a:rPr>
                        <a:t> </a:t>
                      </a:r>
                      <a:endParaRPr lang="en-ZA" sz="900">
                        <a:effectLst/>
                        <a:latin typeface="Times New Roman" panose="02020603050405020304" pitchFamily="18" charset="0"/>
                        <a:ea typeface="Times New Roman" panose="02020603050405020304" pitchFamily="18" charset="0"/>
                      </a:endParaRPr>
                    </a:p>
                  </a:txBody>
                  <a:tcPr marL="48593" marR="48593" marT="0" marB="0"/>
                </a:tc>
                <a:tc>
                  <a:txBody>
                    <a:bodyPr/>
                    <a:lstStyle/>
                    <a:p>
                      <a:pPr algn="just">
                        <a:buNone/>
                      </a:pPr>
                      <a:r>
                        <a:rPr lang="en-ZA" sz="700">
                          <a:effectLst/>
                        </a:rPr>
                        <a:t>15%</a:t>
                      </a:r>
                      <a:endParaRPr lang="en-ZA" sz="900">
                        <a:effectLst/>
                        <a:latin typeface="Times New Roman" panose="02020603050405020304" pitchFamily="18" charset="0"/>
                        <a:ea typeface="Times New Roman" panose="02020603050405020304" pitchFamily="18" charset="0"/>
                      </a:endParaRPr>
                    </a:p>
                  </a:txBody>
                  <a:tcPr marL="48593" marR="48593" marT="0" marB="0"/>
                </a:tc>
                <a:tc>
                  <a:txBody>
                    <a:bodyPr/>
                    <a:lstStyle/>
                    <a:p>
                      <a:pPr algn="just">
                        <a:buNone/>
                      </a:pPr>
                      <a:r>
                        <a:rPr lang="en-ZA" sz="700">
                          <a:effectLst/>
                        </a:rPr>
                        <a:t>Company profile detailing the number of years in the process instrumentation industry. </a:t>
                      </a:r>
                      <a:endParaRPr lang="en-ZA" sz="900">
                        <a:effectLst/>
                        <a:latin typeface="Times New Roman" panose="02020603050405020304" pitchFamily="18" charset="0"/>
                        <a:ea typeface="Times New Roman" panose="02020603050405020304" pitchFamily="18" charset="0"/>
                      </a:endParaRPr>
                    </a:p>
                  </a:txBody>
                  <a:tcPr marL="48593" marR="48593" marT="0" marB="0"/>
                </a:tc>
                <a:tc>
                  <a:txBody>
                    <a:bodyPr/>
                    <a:lstStyle/>
                    <a:p>
                      <a:pPr algn="just">
                        <a:buNone/>
                      </a:pPr>
                      <a:r>
                        <a:rPr lang="en-ZA" sz="700">
                          <a:effectLst/>
                        </a:rPr>
                        <a:t>Less than 3 years’ experience or no information submitted - 0%</a:t>
                      </a:r>
                      <a:endParaRPr lang="en-ZA" sz="900">
                        <a:effectLst/>
                      </a:endParaRPr>
                    </a:p>
                    <a:p>
                      <a:pPr algn="just">
                        <a:buNone/>
                      </a:pPr>
                      <a:r>
                        <a:rPr lang="en-ZA" sz="700">
                          <a:effectLst/>
                        </a:rPr>
                        <a:t>Greater than 3 years but less than 4 years’ experience - 40%</a:t>
                      </a:r>
                      <a:endParaRPr lang="en-ZA" sz="900">
                        <a:effectLst/>
                      </a:endParaRPr>
                    </a:p>
                    <a:p>
                      <a:pPr algn="just">
                        <a:buNone/>
                      </a:pPr>
                      <a:r>
                        <a:rPr lang="en-ZA" sz="700">
                          <a:effectLst/>
                        </a:rPr>
                        <a:t>Greater than 4 years and less than 5 years’ experience – 80%</a:t>
                      </a:r>
                      <a:endParaRPr lang="en-ZA" sz="900">
                        <a:effectLst/>
                      </a:endParaRPr>
                    </a:p>
                    <a:p>
                      <a:pPr algn="just">
                        <a:buNone/>
                      </a:pPr>
                      <a:r>
                        <a:rPr lang="en-ZA" sz="700">
                          <a:effectLst/>
                        </a:rPr>
                        <a:t>5 years’ experience and more – 100%</a:t>
                      </a:r>
                      <a:endParaRPr lang="en-ZA" sz="900">
                        <a:effectLst/>
                      </a:endParaRPr>
                    </a:p>
                    <a:p>
                      <a:pPr algn="just">
                        <a:buNone/>
                      </a:pPr>
                      <a:r>
                        <a:rPr lang="en-ZA" sz="700">
                          <a:effectLst/>
                        </a:rPr>
                        <a:t> </a:t>
                      </a:r>
                      <a:endParaRPr lang="en-ZA" sz="900">
                        <a:effectLst/>
                      </a:endParaRPr>
                    </a:p>
                    <a:p>
                      <a:pPr algn="just">
                        <a:buNone/>
                      </a:pPr>
                      <a:r>
                        <a:rPr lang="en-ZA" sz="700">
                          <a:effectLst/>
                        </a:rPr>
                        <a:t> </a:t>
                      </a:r>
                      <a:endParaRPr lang="en-ZA" sz="900">
                        <a:effectLst/>
                      </a:endParaRPr>
                    </a:p>
                    <a:p>
                      <a:pPr algn="just">
                        <a:buNone/>
                      </a:pPr>
                      <a:r>
                        <a:rPr lang="en-ZA" sz="700">
                          <a:effectLst/>
                        </a:rPr>
                        <a:t> </a:t>
                      </a:r>
                      <a:endParaRPr lang="en-ZA" sz="900">
                        <a:effectLst/>
                        <a:latin typeface="Times New Roman" panose="02020603050405020304" pitchFamily="18" charset="0"/>
                        <a:ea typeface="Times New Roman" panose="02020603050405020304" pitchFamily="18" charset="0"/>
                      </a:endParaRPr>
                    </a:p>
                  </a:txBody>
                  <a:tcPr marL="48593" marR="48593" marT="0" marB="0"/>
                </a:tc>
                <a:extLst>
                  <a:ext uri="{0D108BD9-81ED-4DB2-BD59-A6C34878D82A}">
                    <a16:rowId xmlns:a16="http://schemas.microsoft.com/office/drawing/2014/main" val="690125337"/>
                  </a:ext>
                </a:extLst>
              </a:tr>
              <a:tr h="863882">
                <a:tc>
                  <a:txBody>
                    <a:bodyPr/>
                    <a:lstStyle/>
                    <a:p>
                      <a:pPr algn="just">
                        <a:buNone/>
                      </a:pPr>
                      <a:r>
                        <a:rPr lang="en-ZA" sz="700">
                          <a:effectLst/>
                        </a:rPr>
                        <a:t>2. Company must have experience in commercial applications of process instrumentation</a:t>
                      </a:r>
                      <a:endParaRPr lang="en-ZA" sz="900">
                        <a:effectLst/>
                      </a:endParaRPr>
                    </a:p>
                    <a:p>
                      <a:pPr algn="just">
                        <a:buNone/>
                      </a:pPr>
                      <a:r>
                        <a:rPr lang="en-ZA" sz="700">
                          <a:effectLst/>
                        </a:rPr>
                        <a:t> </a:t>
                      </a:r>
                      <a:endParaRPr lang="en-ZA" sz="900">
                        <a:effectLst/>
                        <a:latin typeface="Times New Roman" panose="02020603050405020304" pitchFamily="18" charset="0"/>
                        <a:ea typeface="Times New Roman" panose="02020603050405020304" pitchFamily="18" charset="0"/>
                      </a:endParaRPr>
                    </a:p>
                  </a:txBody>
                  <a:tcPr marL="48593" marR="48593" marT="0" marB="0"/>
                </a:tc>
                <a:tc>
                  <a:txBody>
                    <a:bodyPr/>
                    <a:lstStyle/>
                    <a:p>
                      <a:pPr algn="just">
                        <a:buNone/>
                      </a:pPr>
                      <a:r>
                        <a:rPr lang="en-ZA" sz="700">
                          <a:effectLst/>
                        </a:rPr>
                        <a:t>15%</a:t>
                      </a:r>
                      <a:endParaRPr lang="en-ZA" sz="900">
                        <a:effectLst/>
                        <a:latin typeface="Times New Roman" panose="02020603050405020304" pitchFamily="18" charset="0"/>
                        <a:ea typeface="Times New Roman" panose="02020603050405020304" pitchFamily="18" charset="0"/>
                      </a:endParaRPr>
                    </a:p>
                  </a:txBody>
                  <a:tcPr marL="48593" marR="48593" marT="0" marB="0"/>
                </a:tc>
                <a:tc>
                  <a:txBody>
                    <a:bodyPr/>
                    <a:lstStyle/>
                    <a:p>
                      <a:pPr algn="just">
                        <a:buNone/>
                      </a:pPr>
                      <a:r>
                        <a:rPr lang="en-ZA" sz="700">
                          <a:effectLst/>
                        </a:rPr>
                        <a:t>Number of commercial application projects company</a:t>
                      </a:r>
                      <a:endParaRPr lang="en-ZA" sz="900">
                        <a:effectLst/>
                      </a:endParaRPr>
                    </a:p>
                    <a:p>
                      <a:pPr algn="just">
                        <a:buNone/>
                      </a:pPr>
                      <a:r>
                        <a:rPr lang="en-ZA" sz="700">
                          <a:effectLst/>
                        </a:rPr>
                        <a:t>involved in. This must include:</a:t>
                      </a:r>
                      <a:endParaRPr lang="en-ZA" sz="900">
                        <a:effectLst/>
                      </a:endParaRPr>
                    </a:p>
                    <a:p>
                      <a:pPr algn="just">
                        <a:buNone/>
                      </a:pPr>
                      <a:r>
                        <a:rPr lang="en-ZA" sz="700">
                          <a:effectLst/>
                        </a:rPr>
                        <a:t>a. Project Title and Scope of project for each project</a:t>
                      </a:r>
                      <a:endParaRPr lang="en-ZA" sz="900">
                        <a:effectLst/>
                      </a:endParaRPr>
                    </a:p>
                    <a:p>
                      <a:pPr algn="just">
                        <a:buNone/>
                      </a:pPr>
                      <a:r>
                        <a:rPr lang="en-ZA" sz="700">
                          <a:effectLst/>
                        </a:rPr>
                        <a:t>b. Contact details of customer (Employer reserves the right to contact the customer)</a:t>
                      </a:r>
                      <a:endParaRPr lang="en-ZA" sz="900">
                        <a:effectLst/>
                      </a:endParaRPr>
                    </a:p>
                    <a:p>
                      <a:pPr algn="just">
                        <a:buNone/>
                      </a:pPr>
                      <a:r>
                        <a:rPr lang="en-ZA" sz="700">
                          <a:effectLst/>
                        </a:rPr>
                        <a:t>c. Purchase order number of project</a:t>
                      </a:r>
                      <a:endParaRPr lang="en-ZA" sz="900">
                        <a:effectLst/>
                        <a:latin typeface="Times New Roman" panose="02020603050405020304" pitchFamily="18" charset="0"/>
                        <a:ea typeface="Times New Roman" panose="02020603050405020304" pitchFamily="18" charset="0"/>
                      </a:endParaRPr>
                    </a:p>
                  </a:txBody>
                  <a:tcPr marL="48593" marR="48593" marT="0" marB="0"/>
                </a:tc>
                <a:tc>
                  <a:txBody>
                    <a:bodyPr/>
                    <a:lstStyle/>
                    <a:p>
                      <a:pPr algn="just">
                        <a:buNone/>
                      </a:pPr>
                      <a:r>
                        <a:rPr lang="en-ZA" sz="700">
                          <a:effectLst/>
                        </a:rPr>
                        <a:t>0 projects or no information – 0%</a:t>
                      </a:r>
                      <a:endParaRPr lang="en-ZA" sz="900">
                        <a:effectLst/>
                      </a:endParaRPr>
                    </a:p>
                    <a:p>
                      <a:pPr algn="just">
                        <a:buNone/>
                      </a:pPr>
                      <a:r>
                        <a:rPr lang="en-ZA" sz="700">
                          <a:effectLst/>
                        </a:rPr>
                        <a:t>1 or more projects with all requested (a,b,c) information – 40%</a:t>
                      </a:r>
                      <a:endParaRPr lang="en-ZA" sz="900">
                        <a:effectLst/>
                      </a:endParaRPr>
                    </a:p>
                    <a:p>
                      <a:pPr algn="just">
                        <a:buNone/>
                      </a:pPr>
                      <a:r>
                        <a:rPr lang="en-ZA" sz="700">
                          <a:effectLst/>
                        </a:rPr>
                        <a:t>2 or more projects with all requested (a,b,c) information – 80%</a:t>
                      </a:r>
                      <a:endParaRPr lang="en-ZA" sz="900">
                        <a:effectLst/>
                      </a:endParaRPr>
                    </a:p>
                    <a:p>
                      <a:pPr algn="just">
                        <a:buNone/>
                      </a:pPr>
                      <a:r>
                        <a:rPr lang="en-ZA" sz="700">
                          <a:effectLst/>
                        </a:rPr>
                        <a:t>3 or more projects with all requested (a,b,c) information and one of the projects is for sludge level detection – 100%</a:t>
                      </a:r>
                      <a:endParaRPr lang="en-ZA" sz="900">
                        <a:effectLst/>
                        <a:latin typeface="Times New Roman" panose="02020603050405020304" pitchFamily="18" charset="0"/>
                        <a:ea typeface="Times New Roman" panose="02020603050405020304" pitchFamily="18" charset="0"/>
                      </a:endParaRPr>
                    </a:p>
                  </a:txBody>
                  <a:tcPr marL="48593" marR="48593" marT="0" marB="0"/>
                </a:tc>
                <a:extLst>
                  <a:ext uri="{0D108BD9-81ED-4DB2-BD59-A6C34878D82A}">
                    <a16:rowId xmlns:a16="http://schemas.microsoft.com/office/drawing/2014/main" val="724358897"/>
                  </a:ext>
                </a:extLst>
              </a:tr>
              <a:tr h="647912">
                <a:tc>
                  <a:txBody>
                    <a:bodyPr/>
                    <a:lstStyle/>
                    <a:p>
                      <a:pPr algn="just">
                        <a:buNone/>
                      </a:pPr>
                      <a:r>
                        <a:rPr lang="en-US" sz="700">
                          <a:effectLst/>
                        </a:rPr>
                        <a:t>3. Tenderer must be able to train Eskom employees (3) (knowledge</a:t>
                      </a:r>
                      <a:endParaRPr lang="en-ZA" sz="900">
                        <a:effectLst/>
                      </a:endParaRPr>
                    </a:p>
                    <a:p>
                      <a:pPr algn="just">
                        <a:buNone/>
                      </a:pPr>
                      <a:r>
                        <a:rPr lang="en-US" sz="700">
                          <a:effectLst/>
                        </a:rPr>
                        <a:t>transfer) </a:t>
                      </a:r>
                      <a:endParaRPr lang="en-ZA" sz="900">
                        <a:effectLst/>
                      </a:endParaRPr>
                    </a:p>
                    <a:p>
                      <a:pPr algn="just">
                        <a:buNone/>
                      </a:pPr>
                      <a:r>
                        <a:rPr lang="en-ZA" sz="700">
                          <a:effectLst/>
                        </a:rPr>
                        <a:t> </a:t>
                      </a:r>
                      <a:endParaRPr lang="en-ZA" sz="900">
                        <a:effectLst/>
                        <a:latin typeface="Times New Roman" panose="02020603050405020304" pitchFamily="18" charset="0"/>
                        <a:ea typeface="Times New Roman" panose="02020603050405020304" pitchFamily="18" charset="0"/>
                      </a:endParaRPr>
                    </a:p>
                  </a:txBody>
                  <a:tcPr marL="48593" marR="48593" marT="0" marB="0"/>
                </a:tc>
                <a:tc>
                  <a:txBody>
                    <a:bodyPr/>
                    <a:lstStyle/>
                    <a:p>
                      <a:pPr algn="just">
                        <a:buNone/>
                      </a:pPr>
                      <a:r>
                        <a:rPr lang="en-US" sz="700">
                          <a:effectLst/>
                        </a:rPr>
                        <a:t>10%</a:t>
                      </a:r>
                      <a:endParaRPr lang="en-ZA" sz="900">
                        <a:effectLst/>
                        <a:latin typeface="Times New Roman" panose="02020603050405020304" pitchFamily="18" charset="0"/>
                        <a:ea typeface="Times New Roman" panose="02020603050405020304" pitchFamily="18" charset="0"/>
                      </a:endParaRPr>
                    </a:p>
                  </a:txBody>
                  <a:tcPr marL="48593" marR="48593" marT="0" marB="0"/>
                </a:tc>
                <a:tc>
                  <a:txBody>
                    <a:bodyPr/>
                    <a:lstStyle/>
                    <a:p>
                      <a:pPr algn="just">
                        <a:buNone/>
                      </a:pPr>
                      <a:r>
                        <a:rPr lang="en-US" sz="700">
                          <a:effectLst/>
                        </a:rPr>
                        <a:t>Signed Company letter stating willingness to train Eskom employees provided and draft training program provided.</a:t>
                      </a:r>
                      <a:endParaRPr lang="en-ZA" sz="900">
                        <a:effectLst/>
                        <a:latin typeface="Times New Roman" panose="02020603050405020304" pitchFamily="18" charset="0"/>
                        <a:ea typeface="Times New Roman" panose="02020603050405020304" pitchFamily="18" charset="0"/>
                      </a:endParaRPr>
                    </a:p>
                  </a:txBody>
                  <a:tcPr marL="48593" marR="48593" marT="0" marB="0"/>
                </a:tc>
                <a:tc>
                  <a:txBody>
                    <a:bodyPr/>
                    <a:lstStyle/>
                    <a:p>
                      <a:pPr algn="just">
                        <a:buNone/>
                      </a:pPr>
                      <a:r>
                        <a:rPr lang="en-ZA" sz="700">
                          <a:effectLst/>
                        </a:rPr>
                        <a:t>No training confirmation provided – 0%</a:t>
                      </a:r>
                      <a:endParaRPr lang="en-ZA" sz="900">
                        <a:effectLst/>
                      </a:endParaRPr>
                    </a:p>
                    <a:p>
                      <a:pPr algn="just">
                        <a:buNone/>
                      </a:pPr>
                      <a:r>
                        <a:rPr lang="en-ZA" sz="700">
                          <a:effectLst/>
                        </a:rPr>
                        <a:t>Confirmation of training to be provided – 40% – 40%</a:t>
                      </a:r>
                      <a:endParaRPr lang="en-ZA" sz="900">
                        <a:effectLst/>
                      </a:endParaRPr>
                    </a:p>
                    <a:p>
                      <a:pPr algn="just">
                        <a:buNone/>
                      </a:pPr>
                      <a:r>
                        <a:rPr lang="en-US" sz="700">
                          <a:effectLst/>
                        </a:rPr>
                        <a:t>Confirmation of training to be provided and Draft training program – 80%</a:t>
                      </a:r>
                      <a:endParaRPr lang="en-ZA" sz="900">
                        <a:effectLst/>
                      </a:endParaRPr>
                    </a:p>
                    <a:p>
                      <a:pPr algn="just">
                        <a:buNone/>
                      </a:pPr>
                      <a:r>
                        <a:rPr lang="en-US" sz="700">
                          <a:effectLst/>
                        </a:rPr>
                        <a:t>Confirmation of training to be provided and signed training program provided – 100%</a:t>
                      </a:r>
                      <a:endParaRPr lang="en-ZA" sz="900">
                        <a:effectLst/>
                        <a:latin typeface="Times New Roman" panose="02020603050405020304" pitchFamily="18" charset="0"/>
                        <a:ea typeface="Times New Roman" panose="02020603050405020304" pitchFamily="18" charset="0"/>
                      </a:endParaRPr>
                    </a:p>
                  </a:txBody>
                  <a:tcPr marL="48593" marR="48593" marT="0" marB="0"/>
                </a:tc>
                <a:extLst>
                  <a:ext uri="{0D108BD9-81ED-4DB2-BD59-A6C34878D82A}">
                    <a16:rowId xmlns:a16="http://schemas.microsoft.com/office/drawing/2014/main" val="1495058042"/>
                  </a:ext>
                </a:extLst>
              </a:tr>
              <a:tr h="647912">
                <a:tc>
                  <a:txBody>
                    <a:bodyPr/>
                    <a:lstStyle/>
                    <a:p>
                      <a:pPr algn="just">
                        <a:buNone/>
                      </a:pPr>
                      <a:r>
                        <a:rPr lang="en-ZA" sz="700">
                          <a:effectLst/>
                        </a:rPr>
                        <a:t>4. Tenderer to indicate in detail how the Sludge Level that is determined via the use of their instrument will be validated/verified against the existing plant. </a:t>
                      </a:r>
                      <a:endParaRPr lang="en-ZA" sz="900">
                        <a:effectLst/>
                        <a:latin typeface="Times New Roman" panose="02020603050405020304" pitchFamily="18" charset="0"/>
                        <a:ea typeface="Times New Roman" panose="02020603050405020304" pitchFamily="18" charset="0"/>
                      </a:endParaRPr>
                    </a:p>
                  </a:txBody>
                  <a:tcPr marL="48593" marR="48593" marT="0" marB="0"/>
                </a:tc>
                <a:tc>
                  <a:txBody>
                    <a:bodyPr/>
                    <a:lstStyle/>
                    <a:p>
                      <a:pPr algn="just">
                        <a:buNone/>
                      </a:pPr>
                      <a:r>
                        <a:rPr lang="en-ZA" sz="700">
                          <a:effectLst/>
                        </a:rPr>
                        <a:t>10%</a:t>
                      </a:r>
                      <a:endParaRPr lang="en-ZA" sz="900">
                        <a:effectLst/>
                        <a:latin typeface="Times New Roman" panose="02020603050405020304" pitchFamily="18" charset="0"/>
                        <a:ea typeface="Times New Roman" panose="02020603050405020304" pitchFamily="18" charset="0"/>
                      </a:endParaRPr>
                    </a:p>
                  </a:txBody>
                  <a:tcPr marL="48593" marR="48593" marT="0" marB="0"/>
                </a:tc>
                <a:tc>
                  <a:txBody>
                    <a:bodyPr/>
                    <a:lstStyle/>
                    <a:p>
                      <a:pPr algn="just">
                        <a:buNone/>
                      </a:pPr>
                      <a:r>
                        <a:rPr lang="en-ZA" sz="700">
                          <a:effectLst/>
                        </a:rPr>
                        <a:t>Method Statement</a:t>
                      </a:r>
                      <a:endParaRPr lang="en-ZA" sz="900">
                        <a:effectLst/>
                        <a:latin typeface="Times New Roman" panose="02020603050405020304" pitchFamily="18" charset="0"/>
                        <a:ea typeface="Times New Roman" panose="02020603050405020304" pitchFamily="18" charset="0"/>
                      </a:endParaRPr>
                    </a:p>
                  </a:txBody>
                  <a:tcPr marL="48593" marR="48593" marT="0" marB="0"/>
                </a:tc>
                <a:tc>
                  <a:txBody>
                    <a:bodyPr/>
                    <a:lstStyle/>
                    <a:p>
                      <a:pPr algn="just">
                        <a:buNone/>
                      </a:pPr>
                      <a:r>
                        <a:rPr lang="en-ZA" sz="700">
                          <a:effectLst/>
                        </a:rPr>
                        <a:t>No information provided or information provided does not address the requirement – 0%</a:t>
                      </a:r>
                      <a:endParaRPr lang="en-ZA" sz="900">
                        <a:effectLst/>
                      </a:endParaRPr>
                    </a:p>
                    <a:p>
                      <a:pPr algn="just">
                        <a:buNone/>
                      </a:pPr>
                      <a:r>
                        <a:rPr lang="en-ZA" sz="700">
                          <a:effectLst/>
                        </a:rPr>
                        <a:t>Tenderer provides detailed description on how the instrument will be validated/verified against the existing plant 100%</a:t>
                      </a:r>
                      <a:endParaRPr lang="en-ZA" sz="900">
                        <a:effectLst/>
                      </a:endParaRPr>
                    </a:p>
                    <a:p>
                      <a:pPr algn="just">
                        <a:buNone/>
                      </a:pPr>
                      <a:r>
                        <a:rPr lang="en-US" sz="700">
                          <a:effectLst/>
                        </a:rPr>
                        <a:t> </a:t>
                      </a:r>
                      <a:endParaRPr lang="en-ZA" sz="900">
                        <a:effectLst/>
                      </a:endParaRPr>
                    </a:p>
                    <a:p>
                      <a:pPr algn="just">
                        <a:buNone/>
                      </a:pPr>
                      <a:r>
                        <a:rPr lang="en-ZA" sz="700">
                          <a:effectLst/>
                        </a:rPr>
                        <a:t> </a:t>
                      </a:r>
                      <a:endParaRPr lang="en-ZA" sz="900">
                        <a:effectLst/>
                        <a:latin typeface="Times New Roman" panose="02020603050405020304" pitchFamily="18" charset="0"/>
                        <a:ea typeface="Times New Roman" panose="02020603050405020304" pitchFamily="18" charset="0"/>
                      </a:endParaRPr>
                    </a:p>
                  </a:txBody>
                  <a:tcPr marL="48593" marR="48593" marT="0" marB="0"/>
                </a:tc>
                <a:extLst>
                  <a:ext uri="{0D108BD9-81ED-4DB2-BD59-A6C34878D82A}">
                    <a16:rowId xmlns:a16="http://schemas.microsoft.com/office/drawing/2014/main" val="2664060702"/>
                  </a:ext>
                </a:extLst>
              </a:tr>
              <a:tr h="1835749">
                <a:tc>
                  <a:txBody>
                    <a:bodyPr/>
                    <a:lstStyle/>
                    <a:p>
                      <a:pPr algn="just">
                        <a:buNone/>
                      </a:pPr>
                      <a:r>
                        <a:rPr lang="en-ZA" sz="700">
                          <a:effectLst/>
                        </a:rPr>
                        <a:t>5. Tenderer to provide Detailed Method statement which indicates how the instrument will be installed on the existing plant including all required modifications to enable this.</a:t>
                      </a:r>
                      <a:endParaRPr lang="en-ZA" sz="900">
                        <a:effectLst/>
                        <a:latin typeface="Times New Roman" panose="02020603050405020304" pitchFamily="18" charset="0"/>
                        <a:ea typeface="Times New Roman" panose="02020603050405020304" pitchFamily="18" charset="0"/>
                      </a:endParaRPr>
                    </a:p>
                  </a:txBody>
                  <a:tcPr marL="48593" marR="48593" marT="0" marB="0"/>
                </a:tc>
                <a:tc>
                  <a:txBody>
                    <a:bodyPr/>
                    <a:lstStyle/>
                    <a:p>
                      <a:pPr algn="just">
                        <a:buNone/>
                      </a:pPr>
                      <a:r>
                        <a:rPr lang="en-ZA" sz="700">
                          <a:effectLst/>
                        </a:rPr>
                        <a:t>15%</a:t>
                      </a:r>
                      <a:endParaRPr lang="en-ZA" sz="900">
                        <a:effectLst/>
                        <a:latin typeface="Times New Roman" panose="02020603050405020304" pitchFamily="18" charset="0"/>
                        <a:ea typeface="Times New Roman" panose="02020603050405020304" pitchFamily="18" charset="0"/>
                      </a:endParaRPr>
                    </a:p>
                  </a:txBody>
                  <a:tcPr marL="48593" marR="48593" marT="0" marB="0"/>
                </a:tc>
                <a:tc>
                  <a:txBody>
                    <a:bodyPr/>
                    <a:lstStyle/>
                    <a:p>
                      <a:pPr algn="just">
                        <a:buNone/>
                      </a:pPr>
                      <a:r>
                        <a:rPr lang="en-ZA" sz="700">
                          <a:effectLst/>
                        </a:rPr>
                        <a:t>Method Statement</a:t>
                      </a:r>
                      <a:endParaRPr lang="en-ZA" sz="900">
                        <a:effectLst/>
                        <a:latin typeface="Times New Roman" panose="02020603050405020304" pitchFamily="18" charset="0"/>
                        <a:ea typeface="Times New Roman" panose="02020603050405020304" pitchFamily="18" charset="0"/>
                      </a:endParaRPr>
                    </a:p>
                  </a:txBody>
                  <a:tcPr marL="48593" marR="48593" marT="0" marB="0"/>
                </a:tc>
                <a:tc>
                  <a:txBody>
                    <a:bodyPr/>
                    <a:lstStyle/>
                    <a:p>
                      <a:pPr algn="just">
                        <a:buNone/>
                      </a:pPr>
                      <a:r>
                        <a:rPr lang="en-ZA" sz="700" dirty="0">
                          <a:effectLst/>
                        </a:rPr>
                        <a:t>No information provided or the information provided is incomplete – 0%</a:t>
                      </a:r>
                      <a:endParaRPr lang="en-ZA" sz="900" dirty="0">
                        <a:effectLst/>
                      </a:endParaRPr>
                    </a:p>
                    <a:p>
                      <a:pPr algn="just">
                        <a:buNone/>
                      </a:pPr>
                      <a:r>
                        <a:rPr lang="en-ZA" sz="700" dirty="0">
                          <a:effectLst/>
                        </a:rPr>
                        <a:t>Detailed Method statement indicating both installation requirements and required modifications is provided. The modifications and installations require plant outages of more than seven (7) days – 40%</a:t>
                      </a:r>
                      <a:endParaRPr lang="en-ZA" sz="900" dirty="0">
                        <a:effectLst/>
                      </a:endParaRPr>
                    </a:p>
                    <a:p>
                      <a:pPr algn="just">
                        <a:buNone/>
                      </a:pPr>
                      <a:r>
                        <a:rPr lang="en-ZA" sz="700" dirty="0">
                          <a:effectLst/>
                        </a:rPr>
                        <a:t> </a:t>
                      </a:r>
                      <a:endParaRPr lang="en-ZA" sz="900" dirty="0">
                        <a:effectLst/>
                      </a:endParaRPr>
                    </a:p>
                    <a:p>
                      <a:pPr algn="just">
                        <a:buNone/>
                      </a:pPr>
                      <a:r>
                        <a:rPr lang="en-ZA" sz="700" dirty="0">
                          <a:effectLst/>
                        </a:rPr>
                        <a:t>Detailed Method statement indicating both installation requirements and required modifications is provided. The modifications and installations require short plant outages of less than or equal to seven</a:t>
                      </a:r>
                      <a:endParaRPr lang="en-ZA" sz="900" dirty="0">
                        <a:effectLst/>
                      </a:endParaRPr>
                    </a:p>
                    <a:p>
                      <a:pPr algn="just">
                        <a:buNone/>
                      </a:pPr>
                      <a:r>
                        <a:rPr lang="en-ZA" sz="700" dirty="0">
                          <a:effectLst/>
                        </a:rPr>
                        <a:t>(7) days – 80%</a:t>
                      </a:r>
                      <a:endParaRPr lang="en-ZA" sz="900" dirty="0">
                        <a:effectLst/>
                      </a:endParaRPr>
                    </a:p>
                    <a:p>
                      <a:pPr algn="just">
                        <a:buNone/>
                      </a:pPr>
                      <a:r>
                        <a:rPr lang="en-ZA" sz="700" dirty="0">
                          <a:effectLst/>
                        </a:rPr>
                        <a:t> </a:t>
                      </a:r>
                      <a:endParaRPr lang="en-ZA" sz="900" dirty="0">
                        <a:effectLst/>
                      </a:endParaRPr>
                    </a:p>
                    <a:p>
                      <a:pPr algn="just">
                        <a:buNone/>
                      </a:pPr>
                      <a:r>
                        <a:rPr lang="en-ZA" sz="700" dirty="0">
                          <a:effectLst/>
                        </a:rPr>
                        <a:t>Detailed Method statement indicating both installation requirements and required modifications is provided. The modifications and installations require plant outages no greater than two (2) days – 100%</a:t>
                      </a:r>
                      <a:endParaRPr lang="en-ZA" sz="900" dirty="0">
                        <a:effectLst/>
                        <a:latin typeface="Times New Roman" panose="02020603050405020304" pitchFamily="18" charset="0"/>
                        <a:ea typeface="Times New Roman" panose="02020603050405020304" pitchFamily="18" charset="0"/>
                      </a:endParaRPr>
                    </a:p>
                  </a:txBody>
                  <a:tcPr marL="48593" marR="48593" marT="0" marB="0"/>
                </a:tc>
                <a:extLst>
                  <a:ext uri="{0D108BD9-81ED-4DB2-BD59-A6C34878D82A}">
                    <a16:rowId xmlns:a16="http://schemas.microsoft.com/office/drawing/2014/main" val="3049732049"/>
                  </a:ext>
                </a:extLst>
              </a:tr>
            </a:tbl>
          </a:graphicData>
        </a:graphic>
      </p:graphicFrame>
    </p:spTree>
    <p:extLst>
      <p:ext uri="{BB962C8B-B14F-4D97-AF65-F5344CB8AC3E}">
        <p14:creationId xmlns:p14="http://schemas.microsoft.com/office/powerpoint/2010/main" val="1158775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210D0-FEE0-C125-343F-A83CF338EF8A}"/>
              </a:ext>
            </a:extLst>
          </p:cNvPr>
          <p:cNvSpPr>
            <a:spLocks noGrp="1"/>
          </p:cNvSpPr>
          <p:nvPr>
            <p:ph type="title"/>
          </p:nvPr>
        </p:nvSpPr>
        <p:spPr/>
        <p:txBody>
          <a:bodyPr/>
          <a:lstStyle/>
          <a:p>
            <a:r>
              <a:rPr lang="en-US" dirty="0"/>
              <a:t>Evaluation Criteria</a:t>
            </a:r>
            <a:endParaRPr lang="en-ZA" dirty="0"/>
          </a:p>
        </p:txBody>
      </p:sp>
      <p:graphicFrame>
        <p:nvGraphicFramePr>
          <p:cNvPr id="4" name="Content Placeholder 3">
            <a:extLst>
              <a:ext uri="{FF2B5EF4-FFF2-40B4-BE49-F238E27FC236}">
                <a16:creationId xmlns:a16="http://schemas.microsoft.com/office/drawing/2014/main" id="{CFE63967-20B8-D497-DCB5-446C7CB5E9B2}"/>
              </a:ext>
            </a:extLst>
          </p:cNvPr>
          <p:cNvGraphicFramePr>
            <a:graphicFrameLocks noGrp="1"/>
          </p:cNvGraphicFramePr>
          <p:nvPr>
            <p:ph idx="1"/>
            <p:extLst>
              <p:ext uri="{D42A27DB-BD31-4B8C-83A1-F6EECF244321}">
                <p14:modId xmlns:p14="http://schemas.microsoft.com/office/powerpoint/2010/main" val="1383855093"/>
              </p:ext>
            </p:extLst>
          </p:nvPr>
        </p:nvGraphicFramePr>
        <p:xfrm>
          <a:off x="619761" y="1223963"/>
          <a:ext cx="10830561" cy="4511141"/>
        </p:xfrm>
        <a:graphic>
          <a:graphicData uri="http://schemas.openxmlformats.org/drawingml/2006/table">
            <a:tbl>
              <a:tblPr firstRow="1" firstCol="1" bandRow="1">
                <a:tableStyleId>{5C22544A-7EE6-4342-B048-85BDC9FD1C3A}</a:tableStyleId>
              </a:tblPr>
              <a:tblGrid>
                <a:gridCol w="2344366">
                  <a:extLst>
                    <a:ext uri="{9D8B030D-6E8A-4147-A177-3AD203B41FA5}">
                      <a16:colId xmlns:a16="http://schemas.microsoft.com/office/drawing/2014/main" val="2526629806"/>
                    </a:ext>
                  </a:extLst>
                </a:gridCol>
                <a:gridCol w="771406">
                  <a:extLst>
                    <a:ext uri="{9D8B030D-6E8A-4147-A177-3AD203B41FA5}">
                      <a16:colId xmlns:a16="http://schemas.microsoft.com/office/drawing/2014/main" val="2175555997"/>
                    </a:ext>
                  </a:extLst>
                </a:gridCol>
                <a:gridCol w="3134891">
                  <a:extLst>
                    <a:ext uri="{9D8B030D-6E8A-4147-A177-3AD203B41FA5}">
                      <a16:colId xmlns:a16="http://schemas.microsoft.com/office/drawing/2014/main" val="213195312"/>
                    </a:ext>
                  </a:extLst>
                </a:gridCol>
                <a:gridCol w="4579898">
                  <a:extLst>
                    <a:ext uri="{9D8B030D-6E8A-4147-A177-3AD203B41FA5}">
                      <a16:colId xmlns:a16="http://schemas.microsoft.com/office/drawing/2014/main" val="1087972420"/>
                    </a:ext>
                  </a:extLst>
                </a:gridCol>
              </a:tblGrid>
              <a:tr h="1428687">
                <a:tc>
                  <a:txBody>
                    <a:bodyPr/>
                    <a:lstStyle/>
                    <a:p>
                      <a:pPr algn="just">
                        <a:buNone/>
                      </a:pPr>
                      <a:r>
                        <a:rPr lang="en-ZA" sz="900">
                          <a:effectLst/>
                        </a:rPr>
                        <a:t>6. Tenderer to provide Detailed technical specification of the sludge level indicator to be installed including:</a:t>
                      </a:r>
                      <a:endParaRPr lang="en-ZA" sz="1100">
                        <a:effectLst/>
                      </a:endParaRPr>
                    </a:p>
                    <a:p>
                      <a:pPr marL="342900" lvl="0" indent="-342900" algn="just">
                        <a:buFont typeface="+mj-lt"/>
                        <a:buAutoNum type="arabicPeriod"/>
                      </a:pPr>
                      <a:r>
                        <a:rPr lang="en-ZA" sz="900">
                          <a:effectLst/>
                        </a:rPr>
                        <a:t>Drawings,</a:t>
                      </a:r>
                      <a:endParaRPr lang="en-ZA" sz="1100">
                        <a:effectLst/>
                      </a:endParaRPr>
                    </a:p>
                    <a:p>
                      <a:pPr marL="342900" lvl="0" indent="-342900" algn="just">
                        <a:buFont typeface="+mj-lt"/>
                        <a:buAutoNum type="arabicPeriod"/>
                      </a:pPr>
                      <a:r>
                        <a:rPr lang="en-ZA" sz="900">
                          <a:effectLst/>
                        </a:rPr>
                        <a:t>Operating ranges,</a:t>
                      </a:r>
                      <a:endParaRPr lang="en-ZA" sz="1100">
                        <a:effectLst/>
                      </a:endParaRPr>
                    </a:p>
                    <a:p>
                      <a:pPr marL="342900" lvl="0" indent="-342900" algn="just">
                        <a:buFont typeface="+mj-lt"/>
                        <a:buAutoNum type="arabicPeriod"/>
                      </a:pPr>
                      <a:r>
                        <a:rPr lang="en-ZA" sz="900">
                          <a:effectLst/>
                        </a:rPr>
                        <a:t>Limits of Detection,</a:t>
                      </a:r>
                      <a:endParaRPr lang="en-ZA" sz="1100">
                        <a:effectLst/>
                      </a:endParaRPr>
                    </a:p>
                    <a:p>
                      <a:pPr marL="342900" lvl="0" indent="-342900" algn="just">
                        <a:buFont typeface="+mj-lt"/>
                        <a:buAutoNum type="arabicPeriod"/>
                      </a:pPr>
                      <a:r>
                        <a:rPr lang="en-ZA" sz="900">
                          <a:effectLst/>
                        </a:rPr>
                        <a:t>Equipment limitations and sensitivities,</a:t>
                      </a:r>
                      <a:endParaRPr lang="en-ZA" sz="1100">
                        <a:effectLst/>
                      </a:endParaRPr>
                    </a:p>
                    <a:p>
                      <a:pPr algn="just">
                        <a:buNone/>
                      </a:pPr>
                      <a:r>
                        <a:rPr lang="en-ZA" sz="900">
                          <a:effectLst/>
                        </a:rPr>
                        <a:t>5. Materials of construction</a:t>
                      </a:r>
                      <a:endParaRPr lang="en-ZA" sz="1100">
                        <a:effectLst/>
                        <a:latin typeface="Times New Roman" panose="02020603050405020304" pitchFamily="18" charset="0"/>
                        <a:ea typeface="Times New Roman" panose="02020603050405020304" pitchFamily="18" charset="0"/>
                      </a:endParaRPr>
                    </a:p>
                  </a:txBody>
                  <a:tcPr marL="63939" marR="63939" marT="0" marB="0"/>
                </a:tc>
                <a:tc>
                  <a:txBody>
                    <a:bodyPr/>
                    <a:lstStyle/>
                    <a:p>
                      <a:pPr algn="just">
                        <a:buNone/>
                      </a:pPr>
                      <a:r>
                        <a:rPr lang="en-ZA" sz="900">
                          <a:effectLst/>
                        </a:rPr>
                        <a:t>15%</a:t>
                      </a:r>
                      <a:endParaRPr lang="en-ZA" sz="1100">
                        <a:effectLst/>
                        <a:latin typeface="Times New Roman" panose="02020603050405020304" pitchFamily="18" charset="0"/>
                        <a:ea typeface="Times New Roman" panose="02020603050405020304" pitchFamily="18" charset="0"/>
                      </a:endParaRPr>
                    </a:p>
                  </a:txBody>
                  <a:tcPr marL="63939" marR="63939" marT="0" marB="0"/>
                </a:tc>
                <a:tc>
                  <a:txBody>
                    <a:bodyPr/>
                    <a:lstStyle/>
                    <a:p>
                      <a:pPr algn="just">
                        <a:buNone/>
                      </a:pPr>
                      <a:r>
                        <a:rPr lang="en-ZA" sz="900">
                          <a:effectLst/>
                        </a:rPr>
                        <a:t>Detailed Technical Specification</a:t>
                      </a:r>
                      <a:endParaRPr lang="en-ZA" sz="1100">
                        <a:effectLst/>
                        <a:latin typeface="Times New Roman" panose="02020603050405020304" pitchFamily="18" charset="0"/>
                        <a:ea typeface="Times New Roman" panose="02020603050405020304" pitchFamily="18" charset="0"/>
                      </a:endParaRPr>
                    </a:p>
                  </a:txBody>
                  <a:tcPr marL="63939" marR="63939" marT="0" marB="0"/>
                </a:tc>
                <a:tc>
                  <a:txBody>
                    <a:bodyPr/>
                    <a:lstStyle/>
                    <a:p>
                      <a:pPr algn="just">
                        <a:buNone/>
                      </a:pPr>
                      <a:r>
                        <a:rPr lang="en-ZA" sz="900">
                          <a:effectLst/>
                        </a:rPr>
                        <a:t>Tenderer provides no information or less than three (3) out of the five (5) items requested – 0%</a:t>
                      </a:r>
                      <a:endParaRPr lang="en-ZA" sz="1100">
                        <a:effectLst/>
                      </a:endParaRPr>
                    </a:p>
                    <a:p>
                      <a:pPr algn="just">
                        <a:buNone/>
                      </a:pPr>
                      <a:r>
                        <a:rPr lang="en-ZA" sz="900">
                          <a:effectLst/>
                        </a:rPr>
                        <a:t> </a:t>
                      </a:r>
                      <a:endParaRPr lang="en-ZA" sz="1100">
                        <a:effectLst/>
                      </a:endParaRPr>
                    </a:p>
                    <a:p>
                      <a:pPr algn="just">
                        <a:buNone/>
                      </a:pPr>
                      <a:r>
                        <a:rPr lang="en-ZA" sz="900">
                          <a:effectLst/>
                        </a:rPr>
                        <a:t>Tenderer provides detailed technical specification which includes three (3) out of the five (5) items requested – 40%</a:t>
                      </a:r>
                      <a:endParaRPr lang="en-ZA" sz="1100">
                        <a:effectLst/>
                      </a:endParaRPr>
                    </a:p>
                    <a:p>
                      <a:pPr algn="just">
                        <a:buNone/>
                      </a:pPr>
                      <a:r>
                        <a:rPr lang="en-ZA" sz="900">
                          <a:effectLst/>
                        </a:rPr>
                        <a:t> </a:t>
                      </a:r>
                      <a:endParaRPr lang="en-ZA" sz="1100">
                        <a:effectLst/>
                      </a:endParaRPr>
                    </a:p>
                    <a:p>
                      <a:pPr algn="just">
                        <a:buNone/>
                      </a:pPr>
                      <a:r>
                        <a:rPr lang="en-ZA" sz="900">
                          <a:effectLst/>
                        </a:rPr>
                        <a:t>Tenderer provides detailed technical specification which includes four (4) out of the five (5) items requested – 80%</a:t>
                      </a:r>
                      <a:endParaRPr lang="en-ZA" sz="1100">
                        <a:effectLst/>
                      </a:endParaRPr>
                    </a:p>
                    <a:p>
                      <a:pPr algn="just">
                        <a:buNone/>
                      </a:pPr>
                      <a:r>
                        <a:rPr lang="en-ZA" sz="900">
                          <a:effectLst/>
                        </a:rPr>
                        <a:t> </a:t>
                      </a:r>
                      <a:endParaRPr lang="en-ZA" sz="1100">
                        <a:effectLst/>
                      </a:endParaRPr>
                    </a:p>
                    <a:p>
                      <a:pPr algn="just">
                        <a:buNone/>
                      </a:pPr>
                      <a:r>
                        <a:rPr lang="en-ZA" sz="900">
                          <a:effectLst/>
                        </a:rPr>
                        <a:t>Tenderer provides detailed technical specification which includes all items all five (5) items requested – 100%</a:t>
                      </a:r>
                      <a:endParaRPr lang="en-ZA" sz="1100">
                        <a:effectLst/>
                        <a:latin typeface="Times New Roman" panose="02020603050405020304" pitchFamily="18" charset="0"/>
                        <a:ea typeface="Times New Roman" panose="02020603050405020304" pitchFamily="18" charset="0"/>
                      </a:endParaRPr>
                    </a:p>
                  </a:txBody>
                  <a:tcPr marL="63939" marR="63939" marT="0" marB="0"/>
                </a:tc>
                <a:extLst>
                  <a:ext uri="{0D108BD9-81ED-4DB2-BD59-A6C34878D82A}">
                    <a16:rowId xmlns:a16="http://schemas.microsoft.com/office/drawing/2014/main" val="2153674380"/>
                  </a:ext>
                </a:extLst>
              </a:tr>
              <a:tr h="1558568">
                <a:tc>
                  <a:txBody>
                    <a:bodyPr/>
                    <a:lstStyle/>
                    <a:p>
                      <a:pPr algn="just">
                        <a:buNone/>
                      </a:pPr>
                      <a:r>
                        <a:rPr lang="en-US" sz="900">
                          <a:effectLst/>
                        </a:rPr>
                        <a:t>7. Proposed detailed project plan (which covers the design, supply, installation, commissioning, testing, operation, dismantling and removal of equipment, and reporting.</a:t>
                      </a:r>
                      <a:endParaRPr lang="en-ZA" sz="1100">
                        <a:effectLst/>
                        <a:latin typeface="Times New Roman" panose="02020603050405020304" pitchFamily="18" charset="0"/>
                        <a:ea typeface="Times New Roman" panose="02020603050405020304" pitchFamily="18" charset="0"/>
                      </a:endParaRPr>
                    </a:p>
                  </a:txBody>
                  <a:tcPr marL="63939" marR="63939" marT="0" marB="0"/>
                </a:tc>
                <a:tc>
                  <a:txBody>
                    <a:bodyPr/>
                    <a:lstStyle/>
                    <a:p>
                      <a:pPr algn="just">
                        <a:buNone/>
                      </a:pPr>
                      <a:r>
                        <a:rPr lang="en-ZA" sz="900">
                          <a:effectLst/>
                        </a:rPr>
                        <a:t>10%</a:t>
                      </a:r>
                      <a:endParaRPr lang="en-ZA" sz="1100">
                        <a:effectLst/>
                        <a:latin typeface="Times New Roman" panose="02020603050405020304" pitchFamily="18" charset="0"/>
                        <a:ea typeface="Times New Roman" panose="02020603050405020304" pitchFamily="18" charset="0"/>
                      </a:endParaRPr>
                    </a:p>
                  </a:txBody>
                  <a:tcPr marL="63939" marR="63939" marT="0" marB="0"/>
                </a:tc>
                <a:tc>
                  <a:txBody>
                    <a:bodyPr/>
                    <a:lstStyle/>
                    <a:p>
                      <a:pPr algn="just">
                        <a:buNone/>
                      </a:pPr>
                      <a:r>
                        <a:rPr lang="en-ZA" sz="900">
                          <a:effectLst/>
                        </a:rPr>
                        <a:t>Project Schedule</a:t>
                      </a:r>
                      <a:endParaRPr lang="en-ZA" sz="1100">
                        <a:effectLst/>
                        <a:latin typeface="Times New Roman" panose="02020603050405020304" pitchFamily="18" charset="0"/>
                        <a:ea typeface="Times New Roman" panose="02020603050405020304" pitchFamily="18" charset="0"/>
                      </a:endParaRPr>
                    </a:p>
                  </a:txBody>
                  <a:tcPr marL="63939" marR="63939" marT="0" marB="0"/>
                </a:tc>
                <a:tc>
                  <a:txBody>
                    <a:bodyPr/>
                    <a:lstStyle/>
                    <a:p>
                      <a:pPr algn="just">
                        <a:buNone/>
                      </a:pPr>
                      <a:r>
                        <a:rPr lang="en-ZA" sz="900">
                          <a:effectLst/>
                        </a:rPr>
                        <a:t>Tenderer provides no information or less than four (4) out of the eight (8) items requested – 0%</a:t>
                      </a:r>
                      <a:endParaRPr lang="en-ZA" sz="1100">
                        <a:effectLst/>
                      </a:endParaRPr>
                    </a:p>
                    <a:p>
                      <a:pPr algn="just">
                        <a:buNone/>
                      </a:pPr>
                      <a:r>
                        <a:rPr lang="en-ZA" sz="900">
                          <a:effectLst/>
                        </a:rPr>
                        <a:t> </a:t>
                      </a:r>
                      <a:endParaRPr lang="en-ZA" sz="1100">
                        <a:effectLst/>
                      </a:endParaRPr>
                    </a:p>
                    <a:p>
                      <a:pPr algn="just">
                        <a:buNone/>
                      </a:pPr>
                      <a:r>
                        <a:rPr lang="en-ZA" sz="900">
                          <a:effectLst/>
                        </a:rPr>
                        <a:t>Tenderer provides detailed schedule which includes four (4) out of the eight (8) items requested – 40%</a:t>
                      </a:r>
                      <a:endParaRPr lang="en-ZA" sz="1100">
                        <a:effectLst/>
                      </a:endParaRPr>
                    </a:p>
                    <a:p>
                      <a:pPr algn="just">
                        <a:buNone/>
                      </a:pPr>
                      <a:r>
                        <a:rPr lang="en-ZA" sz="900">
                          <a:effectLst/>
                        </a:rPr>
                        <a:t> </a:t>
                      </a:r>
                      <a:endParaRPr lang="en-ZA" sz="1100">
                        <a:effectLst/>
                      </a:endParaRPr>
                    </a:p>
                    <a:p>
                      <a:pPr algn="just">
                        <a:buNone/>
                      </a:pPr>
                      <a:r>
                        <a:rPr lang="en-ZA" sz="900">
                          <a:effectLst/>
                        </a:rPr>
                        <a:t>Tenderer provides detailed schedule which includes five (5) out of the eight (8) items requested – 80%</a:t>
                      </a:r>
                      <a:endParaRPr lang="en-ZA" sz="1100">
                        <a:effectLst/>
                      </a:endParaRPr>
                    </a:p>
                    <a:p>
                      <a:pPr algn="just">
                        <a:buNone/>
                      </a:pPr>
                      <a:r>
                        <a:rPr lang="en-ZA" sz="900">
                          <a:effectLst/>
                        </a:rPr>
                        <a:t> </a:t>
                      </a:r>
                      <a:endParaRPr lang="en-ZA" sz="1100">
                        <a:effectLst/>
                      </a:endParaRPr>
                    </a:p>
                    <a:p>
                      <a:pPr algn="l">
                        <a:buNone/>
                      </a:pPr>
                      <a:r>
                        <a:rPr lang="en-ZA" sz="900">
                          <a:effectLst/>
                        </a:rPr>
                        <a:t>Tenderer provides detailed schedule which includes all items all eight (8) items requested – 100%</a:t>
                      </a:r>
                      <a:endParaRPr lang="en-ZA" sz="1100">
                        <a:effectLst/>
                      </a:endParaRPr>
                    </a:p>
                    <a:p>
                      <a:pPr algn="just">
                        <a:buNone/>
                      </a:pPr>
                      <a:r>
                        <a:rPr lang="en-ZA" sz="900">
                          <a:effectLst/>
                        </a:rPr>
                        <a:t> </a:t>
                      </a:r>
                      <a:endParaRPr lang="en-ZA" sz="1100">
                        <a:effectLst/>
                        <a:latin typeface="Times New Roman" panose="02020603050405020304" pitchFamily="18" charset="0"/>
                        <a:ea typeface="Times New Roman" panose="02020603050405020304" pitchFamily="18" charset="0"/>
                      </a:endParaRPr>
                    </a:p>
                  </a:txBody>
                  <a:tcPr marL="63939" marR="63939" marT="0" marB="0"/>
                </a:tc>
                <a:extLst>
                  <a:ext uri="{0D108BD9-81ED-4DB2-BD59-A6C34878D82A}">
                    <a16:rowId xmlns:a16="http://schemas.microsoft.com/office/drawing/2014/main" val="2558390239"/>
                  </a:ext>
                </a:extLst>
              </a:tr>
              <a:tr h="1356461">
                <a:tc>
                  <a:txBody>
                    <a:bodyPr/>
                    <a:lstStyle/>
                    <a:p>
                      <a:pPr algn="just">
                        <a:buNone/>
                      </a:pPr>
                      <a:r>
                        <a:rPr lang="en-US" sz="900" dirty="0">
                          <a:effectLst/>
                        </a:rPr>
                        <a:t>8. Tenderer to provide fully signed Quality Control Plan (QCP) from a previous process instrumentation project.</a:t>
                      </a:r>
                      <a:endParaRPr lang="en-ZA" sz="1100" dirty="0">
                        <a:effectLst/>
                        <a:latin typeface="Times New Roman" panose="02020603050405020304" pitchFamily="18" charset="0"/>
                        <a:ea typeface="Times New Roman" panose="02020603050405020304" pitchFamily="18" charset="0"/>
                      </a:endParaRPr>
                    </a:p>
                  </a:txBody>
                  <a:tcPr marL="63939" marR="63939" marT="0" marB="0"/>
                </a:tc>
                <a:tc>
                  <a:txBody>
                    <a:bodyPr/>
                    <a:lstStyle/>
                    <a:p>
                      <a:pPr algn="just">
                        <a:buNone/>
                      </a:pPr>
                      <a:r>
                        <a:rPr lang="en-ZA" sz="900">
                          <a:effectLst/>
                        </a:rPr>
                        <a:t>10%</a:t>
                      </a:r>
                      <a:endParaRPr lang="en-ZA" sz="1100">
                        <a:effectLst/>
                        <a:latin typeface="Times New Roman" panose="02020603050405020304" pitchFamily="18" charset="0"/>
                        <a:ea typeface="Times New Roman" panose="02020603050405020304" pitchFamily="18" charset="0"/>
                      </a:endParaRPr>
                    </a:p>
                  </a:txBody>
                  <a:tcPr marL="63939" marR="63939" marT="0" marB="0"/>
                </a:tc>
                <a:tc>
                  <a:txBody>
                    <a:bodyPr/>
                    <a:lstStyle/>
                    <a:p>
                      <a:pPr algn="just">
                        <a:buNone/>
                      </a:pPr>
                      <a:r>
                        <a:rPr lang="en-ZA" sz="900">
                          <a:effectLst/>
                        </a:rPr>
                        <a:t>Quality Control Plan</a:t>
                      </a:r>
                      <a:endParaRPr lang="en-ZA" sz="1100">
                        <a:effectLst/>
                        <a:latin typeface="Times New Roman" panose="02020603050405020304" pitchFamily="18" charset="0"/>
                        <a:ea typeface="Times New Roman" panose="02020603050405020304" pitchFamily="18" charset="0"/>
                      </a:endParaRPr>
                    </a:p>
                  </a:txBody>
                  <a:tcPr marL="63939" marR="63939" marT="0" marB="0"/>
                </a:tc>
                <a:tc>
                  <a:txBody>
                    <a:bodyPr/>
                    <a:lstStyle/>
                    <a:p>
                      <a:pPr algn="just">
                        <a:buNone/>
                      </a:pPr>
                      <a:r>
                        <a:rPr lang="en-ZA" sz="900" dirty="0">
                          <a:effectLst/>
                        </a:rPr>
                        <a:t>Tenderer provides no information– 0%</a:t>
                      </a:r>
                      <a:endParaRPr lang="en-ZA" sz="1100" dirty="0">
                        <a:effectLst/>
                      </a:endParaRPr>
                    </a:p>
                    <a:p>
                      <a:pPr algn="just">
                        <a:buNone/>
                      </a:pPr>
                      <a:r>
                        <a:rPr lang="en-ZA" sz="900" dirty="0">
                          <a:effectLst/>
                        </a:rPr>
                        <a:t> </a:t>
                      </a:r>
                      <a:endParaRPr lang="en-ZA" sz="1100" dirty="0">
                        <a:effectLst/>
                      </a:endParaRPr>
                    </a:p>
                    <a:p>
                      <a:pPr algn="just">
                        <a:buNone/>
                      </a:pPr>
                      <a:r>
                        <a:rPr lang="en-ZA" sz="900" dirty="0">
                          <a:effectLst/>
                        </a:rPr>
                        <a:t>Tenderer provides quality control plan (signed, partially signed or unsigned) which does not cover all elements of a project– 40%</a:t>
                      </a:r>
                      <a:endParaRPr lang="en-ZA" sz="1100" dirty="0">
                        <a:effectLst/>
                      </a:endParaRPr>
                    </a:p>
                    <a:p>
                      <a:pPr algn="just">
                        <a:buNone/>
                      </a:pPr>
                      <a:r>
                        <a:rPr lang="en-ZA" sz="900" dirty="0">
                          <a:effectLst/>
                        </a:rPr>
                        <a:t> </a:t>
                      </a:r>
                      <a:endParaRPr lang="en-ZA" sz="1100" dirty="0">
                        <a:effectLst/>
                      </a:endParaRPr>
                    </a:p>
                    <a:p>
                      <a:pPr algn="just">
                        <a:buNone/>
                      </a:pPr>
                      <a:r>
                        <a:rPr lang="en-ZA" sz="900" dirty="0">
                          <a:effectLst/>
                        </a:rPr>
                        <a:t>Tenderer provides partially signed QCP which covers all elements of a project – 80%</a:t>
                      </a:r>
                      <a:endParaRPr lang="en-ZA" sz="1100" dirty="0">
                        <a:effectLst/>
                      </a:endParaRPr>
                    </a:p>
                    <a:p>
                      <a:pPr algn="just">
                        <a:buNone/>
                      </a:pPr>
                      <a:r>
                        <a:rPr lang="en-ZA" sz="900" dirty="0">
                          <a:effectLst/>
                        </a:rPr>
                        <a:t> </a:t>
                      </a:r>
                      <a:endParaRPr lang="en-ZA" sz="1100" dirty="0">
                        <a:effectLst/>
                      </a:endParaRPr>
                    </a:p>
                    <a:p>
                      <a:pPr algn="l">
                        <a:buNone/>
                      </a:pPr>
                      <a:r>
                        <a:rPr lang="en-ZA" sz="900" dirty="0">
                          <a:effectLst/>
                        </a:rPr>
                        <a:t>Tenderer provides fully signed QCP which covers all elements of a project – 100%</a:t>
                      </a:r>
                      <a:endParaRPr lang="en-ZA" sz="1100" dirty="0">
                        <a:effectLst/>
                      </a:endParaRPr>
                    </a:p>
                    <a:p>
                      <a:pPr algn="l">
                        <a:buNone/>
                      </a:pPr>
                      <a:r>
                        <a:rPr lang="en-ZA" sz="1100" dirty="0">
                          <a:effectLst/>
                        </a:rPr>
                        <a:t> </a:t>
                      </a:r>
                      <a:endParaRPr lang="en-ZA" sz="1100" dirty="0">
                        <a:effectLst/>
                        <a:latin typeface="Times New Roman" panose="02020603050405020304" pitchFamily="18" charset="0"/>
                        <a:ea typeface="Times New Roman" panose="02020603050405020304" pitchFamily="18" charset="0"/>
                      </a:endParaRPr>
                    </a:p>
                  </a:txBody>
                  <a:tcPr marL="63939" marR="63939" marT="0" marB="0"/>
                </a:tc>
                <a:extLst>
                  <a:ext uri="{0D108BD9-81ED-4DB2-BD59-A6C34878D82A}">
                    <a16:rowId xmlns:a16="http://schemas.microsoft.com/office/drawing/2014/main" val="982396744"/>
                  </a:ext>
                </a:extLst>
              </a:tr>
            </a:tbl>
          </a:graphicData>
        </a:graphic>
      </p:graphicFrame>
      <p:sp>
        <p:nvSpPr>
          <p:cNvPr id="6" name="TextBox 5">
            <a:extLst>
              <a:ext uri="{FF2B5EF4-FFF2-40B4-BE49-F238E27FC236}">
                <a16:creationId xmlns:a16="http://schemas.microsoft.com/office/drawing/2014/main" id="{69D0E8C1-71A3-A77A-8287-45996190706B}"/>
              </a:ext>
            </a:extLst>
          </p:cNvPr>
          <p:cNvSpPr txBox="1"/>
          <p:nvPr/>
        </p:nvSpPr>
        <p:spPr>
          <a:xfrm>
            <a:off x="619761" y="5779521"/>
            <a:ext cx="5049520" cy="307777"/>
          </a:xfrm>
          <a:prstGeom prst="rect">
            <a:avLst/>
          </a:prstGeom>
          <a:noFill/>
        </p:spPr>
        <p:txBody>
          <a:bodyPr wrap="square" rtlCol="0">
            <a:spAutoFit/>
          </a:bodyPr>
          <a:lstStyle/>
          <a:p>
            <a:pPr>
              <a:buClr>
                <a:schemeClr val="bg1">
                  <a:lumMod val="50000"/>
                </a:schemeClr>
              </a:buClr>
            </a:pPr>
            <a:r>
              <a:rPr lang="en-US" sz="1400" b="1" dirty="0"/>
              <a:t>The qualifying threshold for all the suppliers is 70%</a:t>
            </a:r>
            <a:endParaRPr lang="en-ZA" sz="1400" b="1" dirty="0" err="1"/>
          </a:p>
        </p:txBody>
      </p:sp>
    </p:spTree>
    <p:extLst>
      <p:ext uri="{BB962C8B-B14F-4D97-AF65-F5344CB8AC3E}">
        <p14:creationId xmlns:p14="http://schemas.microsoft.com/office/powerpoint/2010/main" val="3273317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0A5EF-F02B-20E5-727B-D75C4D064D40}"/>
              </a:ext>
            </a:extLst>
          </p:cNvPr>
          <p:cNvSpPr>
            <a:spLocks noGrp="1"/>
          </p:cNvSpPr>
          <p:nvPr>
            <p:ph type="title"/>
          </p:nvPr>
        </p:nvSpPr>
        <p:spPr/>
        <p:txBody>
          <a:bodyPr/>
          <a:lstStyle/>
          <a:p>
            <a:r>
              <a:rPr lang="en-US" sz="1800" dirty="0">
                <a:latin typeface="+mn-lt"/>
              </a:rPr>
              <a:t>Lethabo PS Clarifiers</a:t>
            </a:r>
            <a:endParaRPr lang="en-ZA" sz="1800" dirty="0">
              <a:latin typeface="+mn-lt"/>
            </a:endParaRPr>
          </a:p>
        </p:txBody>
      </p:sp>
      <p:pic>
        <p:nvPicPr>
          <p:cNvPr id="4" name="Content Placeholder 3">
            <a:extLst>
              <a:ext uri="{FF2B5EF4-FFF2-40B4-BE49-F238E27FC236}">
                <a16:creationId xmlns:a16="http://schemas.microsoft.com/office/drawing/2014/main" id="{502304CF-1DE3-FBD2-F54D-7F0DBB338CC4}"/>
              </a:ext>
            </a:extLst>
          </p:cNvPr>
          <p:cNvPicPr>
            <a:picLocks noGrp="1" noChangeAspect="1"/>
          </p:cNvPicPr>
          <p:nvPr>
            <p:ph idx="1"/>
          </p:nvPr>
        </p:nvPicPr>
        <p:blipFill>
          <a:blip r:embed="rId2"/>
          <a:stretch>
            <a:fillRect/>
          </a:stretch>
        </p:blipFill>
        <p:spPr>
          <a:xfrm>
            <a:off x="685229" y="1142885"/>
            <a:ext cx="3645724" cy="4858933"/>
          </a:xfrm>
          <a:prstGeom prst="rect">
            <a:avLst/>
          </a:prstGeom>
        </p:spPr>
      </p:pic>
      <p:pic>
        <p:nvPicPr>
          <p:cNvPr id="5" name="Picture 4">
            <a:extLst>
              <a:ext uri="{FF2B5EF4-FFF2-40B4-BE49-F238E27FC236}">
                <a16:creationId xmlns:a16="http://schemas.microsoft.com/office/drawing/2014/main" id="{53BB7330-2370-0D8E-ECDE-4A7F0227DF20}"/>
              </a:ext>
            </a:extLst>
          </p:cNvPr>
          <p:cNvPicPr>
            <a:picLocks noChangeAspect="1"/>
          </p:cNvPicPr>
          <p:nvPr/>
        </p:nvPicPr>
        <p:blipFill>
          <a:blip r:embed="rId3"/>
          <a:stretch>
            <a:fillRect/>
          </a:stretch>
        </p:blipFill>
        <p:spPr>
          <a:xfrm>
            <a:off x="4943669" y="1142885"/>
            <a:ext cx="4316342" cy="4858933"/>
          </a:xfrm>
          <a:prstGeom prst="rect">
            <a:avLst/>
          </a:prstGeom>
        </p:spPr>
      </p:pic>
    </p:spTree>
    <p:extLst>
      <p:ext uri="{BB962C8B-B14F-4D97-AF65-F5344CB8AC3E}">
        <p14:creationId xmlns:p14="http://schemas.microsoft.com/office/powerpoint/2010/main" val="2497192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2D6B5-7EE0-D44C-A63D-25ABC821162E}"/>
              </a:ext>
            </a:extLst>
          </p:cNvPr>
          <p:cNvSpPr>
            <a:spLocks noGrp="1"/>
          </p:cNvSpPr>
          <p:nvPr>
            <p:ph type="title"/>
          </p:nvPr>
        </p:nvSpPr>
        <p:spPr/>
        <p:txBody>
          <a:bodyPr/>
          <a:lstStyle/>
          <a:p>
            <a:r>
              <a:rPr kumimoji="0" lang="en-US" sz="1800" b="0" i="0" u="none" strike="noStrike" kern="1200" cap="none" spc="0" normalizeH="0" baseline="0" noProof="0" dirty="0">
                <a:ln>
                  <a:noFill/>
                </a:ln>
                <a:solidFill>
                  <a:srgbClr val="FFFFFF"/>
                </a:solidFill>
                <a:effectLst/>
                <a:uLnTx/>
                <a:uFillTx/>
                <a:latin typeface="Arial" panose="020B0604020202020204"/>
                <a:ea typeface="+mj-ea"/>
                <a:cs typeface="+mj-cs"/>
              </a:rPr>
              <a:t>Lethabo PS Clarifiers</a:t>
            </a:r>
            <a:endParaRPr lang="en-ZA" dirty="0"/>
          </a:p>
        </p:txBody>
      </p:sp>
      <p:pic>
        <p:nvPicPr>
          <p:cNvPr id="4" name="Content Placeholder 3">
            <a:extLst>
              <a:ext uri="{FF2B5EF4-FFF2-40B4-BE49-F238E27FC236}">
                <a16:creationId xmlns:a16="http://schemas.microsoft.com/office/drawing/2014/main" id="{8295EBAD-0033-ACF8-7B6D-9EFA09B1488F}"/>
              </a:ext>
            </a:extLst>
          </p:cNvPr>
          <p:cNvPicPr>
            <a:picLocks noGrp="1" noChangeAspect="1"/>
          </p:cNvPicPr>
          <p:nvPr>
            <p:ph idx="1"/>
          </p:nvPr>
        </p:nvPicPr>
        <p:blipFill>
          <a:blip r:embed="rId2"/>
          <a:stretch>
            <a:fillRect/>
          </a:stretch>
        </p:blipFill>
        <p:spPr>
          <a:xfrm>
            <a:off x="854901" y="1254645"/>
            <a:ext cx="3651821" cy="4858933"/>
          </a:xfrm>
          <a:prstGeom prst="rect">
            <a:avLst/>
          </a:prstGeom>
        </p:spPr>
      </p:pic>
      <p:pic>
        <p:nvPicPr>
          <p:cNvPr id="5" name="Picture 4">
            <a:extLst>
              <a:ext uri="{FF2B5EF4-FFF2-40B4-BE49-F238E27FC236}">
                <a16:creationId xmlns:a16="http://schemas.microsoft.com/office/drawing/2014/main" id="{7C00656D-DC4B-A0D0-1605-ABC62C2ECA13}"/>
              </a:ext>
            </a:extLst>
          </p:cNvPr>
          <p:cNvPicPr>
            <a:picLocks noChangeAspect="1"/>
          </p:cNvPicPr>
          <p:nvPr/>
        </p:nvPicPr>
        <p:blipFill>
          <a:blip r:embed="rId3"/>
          <a:stretch>
            <a:fillRect/>
          </a:stretch>
        </p:blipFill>
        <p:spPr>
          <a:xfrm>
            <a:off x="4965004" y="1254645"/>
            <a:ext cx="4334632" cy="4718713"/>
          </a:xfrm>
          <a:prstGeom prst="rect">
            <a:avLst/>
          </a:prstGeom>
        </p:spPr>
      </p:pic>
    </p:spTree>
    <p:extLst>
      <p:ext uri="{BB962C8B-B14F-4D97-AF65-F5344CB8AC3E}">
        <p14:creationId xmlns:p14="http://schemas.microsoft.com/office/powerpoint/2010/main" val="2926668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FAF6-1BE2-9D79-C294-4B876675ADDC}"/>
              </a:ext>
            </a:extLst>
          </p:cNvPr>
          <p:cNvSpPr>
            <a:spLocks noGrp="1"/>
          </p:cNvSpPr>
          <p:nvPr>
            <p:ph type="ctrTitle"/>
          </p:nvPr>
        </p:nvSpPr>
        <p:spPr/>
        <p:txBody>
          <a:bodyPr/>
          <a:lstStyle/>
          <a:p>
            <a:r>
              <a:rPr lang="en-US" dirty="0"/>
              <a:t>Thank you</a:t>
            </a:r>
          </a:p>
        </p:txBody>
      </p:sp>
      <p:pic>
        <p:nvPicPr>
          <p:cNvPr id="8" name="Picture Placeholder 7" descr="A close-up of a solar panel&#10;&#10;Description automatically generated">
            <a:extLst>
              <a:ext uri="{FF2B5EF4-FFF2-40B4-BE49-F238E27FC236}">
                <a16:creationId xmlns:a16="http://schemas.microsoft.com/office/drawing/2014/main" id="{879D8634-3BC8-6BB7-58D0-B2F0F53D38AB}"/>
              </a:ext>
            </a:extLst>
          </p:cNvPr>
          <p:cNvPicPr>
            <a:picLocks noGrp="1" noChangeAspect="1"/>
          </p:cNvPicPr>
          <p:nvPr>
            <p:ph type="pic" sz="quarter" idx="4294967295"/>
          </p:nvPr>
        </p:nvPicPr>
        <p:blipFill>
          <a:blip r:embed="rId2" cstate="screen">
            <a:extLst>
              <a:ext uri="{28A0092B-C50C-407E-A947-70E740481C1C}">
                <a14:useLocalDpi xmlns:a14="http://schemas.microsoft.com/office/drawing/2010/main"/>
              </a:ext>
            </a:extLst>
          </a:blip>
          <a:srcRect/>
          <a:stretch>
            <a:fillRect/>
          </a:stretch>
        </p:blipFill>
        <p:spPr>
          <a:xfrm>
            <a:off x="749300" y="3363913"/>
            <a:ext cx="1895475" cy="1895475"/>
          </a:xfrm>
          <a:prstGeom prst="ellipse">
            <a:avLst/>
          </a:prstGeom>
        </p:spPr>
      </p:pic>
      <p:pic>
        <p:nvPicPr>
          <p:cNvPr id="6" name="Picture Placeholder 5" descr="A rainbow over a dam&#10;&#10;Description automatically generated with low confidence">
            <a:extLst>
              <a:ext uri="{FF2B5EF4-FFF2-40B4-BE49-F238E27FC236}">
                <a16:creationId xmlns:a16="http://schemas.microsoft.com/office/drawing/2014/main" id="{C62848E5-EDA5-8EAD-F4FE-7C7F8829439E}"/>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343198" y="1600672"/>
            <a:ext cx="3294850" cy="3294850"/>
          </a:xfrm>
        </p:spPr>
      </p:pic>
      <p:sp>
        <p:nvSpPr>
          <p:cNvPr id="3" name="TextBox 2">
            <a:extLst>
              <a:ext uri="{FF2B5EF4-FFF2-40B4-BE49-F238E27FC236}">
                <a16:creationId xmlns:a16="http://schemas.microsoft.com/office/drawing/2014/main" id="{443160EC-2CDA-75B4-BE13-5B59BC52D3D3}"/>
              </a:ext>
            </a:extLst>
          </p:cNvPr>
          <p:cNvSpPr txBox="1"/>
          <p:nvPr/>
        </p:nvSpPr>
        <p:spPr>
          <a:xfrm>
            <a:off x="-278296" y="1262270"/>
            <a:ext cx="473206" cy="307777"/>
          </a:xfrm>
          <a:prstGeom prst="rect">
            <a:avLst/>
          </a:prstGeom>
          <a:noFill/>
        </p:spPr>
        <p:txBody>
          <a:bodyPr wrap="none" rtlCol="0">
            <a:spAutoFit/>
          </a:bodyPr>
          <a:lstStyle/>
          <a:p>
            <a:pPr marL="285750" indent="-285750">
              <a:buClr>
                <a:schemeClr val="bg1">
                  <a:lumMod val="50000"/>
                </a:schemeClr>
              </a:buClr>
              <a:buFont typeface="Wingdings" panose="05000000000000000000" pitchFamily="2" charset="2"/>
              <a:buChar char="§"/>
            </a:pPr>
            <a:endParaRPr lang="en-US" sz="1400" dirty="0" err="1"/>
          </a:p>
        </p:txBody>
      </p:sp>
    </p:spTree>
    <p:extLst>
      <p:ext uri="{BB962C8B-B14F-4D97-AF65-F5344CB8AC3E}">
        <p14:creationId xmlns:p14="http://schemas.microsoft.com/office/powerpoint/2010/main" val="18391833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heme/theme1.xml><?xml version="1.0" encoding="utf-8"?>
<a:theme xmlns:a="http://schemas.openxmlformats.org/drawingml/2006/main" name="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2.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Owner xmlns="2c7ddca0-f18f-4514-89ec-cfc256175ba5">
      <UserInfo>
        <DisplayName>Lebogang Manakana</DisplayName>
        <AccountId>11117</AccountId>
        <AccountType/>
      </UserInfo>
    </Owner>
  </documentManagement>
</p:properties>
</file>

<file path=customXml/item2.xml><?xml version="1.0" encoding="utf-8"?>
<?mso-contentType ?>
<SharedContentType xmlns="Microsoft.SharePoint.Taxonomy.ContentTypeSync" SourceId="69b1b3ef-f17b-48c7-a7c8-8ad8b283852f" ContentTypeId="0x0101000D8B3899A4805C44A2FA507CBAF83E58" PreviousValue="false"/>
</file>

<file path=customXml/item3.xml><?xml version="1.0" encoding="utf-8"?>
<ct:contentTypeSchema xmlns:ct="http://schemas.microsoft.com/office/2006/metadata/contentType" xmlns:ma="http://schemas.microsoft.com/office/2006/metadata/properties/metaAttributes" ct:_="" ma:_="" ma:contentTypeName="Khoro Minimum metadata" ma:contentTypeID="0x0101000D8B3899A4805C44A2FA507CBAF83E58007A63E5F34A1C904ABF73B4A044044531" ma:contentTypeVersion="3" ma:contentTypeDescription="" ma:contentTypeScope="" ma:versionID="17327965f7291ab7bae5024c4d883bde">
  <xsd:schema xmlns:xsd="http://www.w3.org/2001/XMLSchema" xmlns:xs="http://www.w3.org/2001/XMLSchema" xmlns:p="http://schemas.microsoft.com/office/2006/metadata/properties" xmlns:ns2="2c7ddca0-f18f-4514-89ec-cfc256175ba5" targetNamespace="http://schemas.microsoft.com/office/2006/metadata/properties" ma:root="true" ma:fieldsID="7a3511da6a4f6d92aec1b7a4f9927643" ns2:_="">
    <xsd:import namespace="2c7ddca0-f18f-4514-89ec-cfc256175ba5"/>
    <xsd:element name="properties">
      <xsd:complexType>
        <xsd:sequence>
          <xsd:element name="documentManagement">
            <xsd:complexType>
              <xsd:all>
                <xsd:element ref="ns2:Owner"/>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ddca0-f18f-4514-89ec-cfc256175ba5" elementFormDefault="qualified">
    <xsd:import namespace="http://schemas.microsoft.com/office/2006/documentManagement/types"/>
    <xsd:import namespace="http://schemas.microsoft.com/office/infopath/2007/PartnerControls"/>
    <xsd:element name="Owner" ma:index="8" ma:displayName="Owner" ma:list="UserInfo" ma:SharePointGroup="0" ma:internalName="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33A1265-97A7-4CBC-A6B2-2EEAB6A71AD7}">
  <ds:schemaRefs>
    <ds:schemaRef ds:uri="http://schemas.microsoft.com/office/2006/metadata/properties"/>
    <ds:schemaRef ds:uri="http://schemas.microsoft.com/office/infopath/2007/PartnerControls"/>
    <ds:schemaRef ds:uri="2c7ddca0-f18f-4514-89ec-cfc256175ba5"/>
  </ds:schemaRefs>
</ds:datastoreItem>
</file>

<file path=customXml/itemProps2.xml><?xml version="1.0" encoding="utf-8"?>
<ds:datastoreItem xmlns:ds="http://schemas.openxmlformats.org/officeDocument/2006/customXml" ds:itemID="{72832AB3-C3A8-4024-868A-7B93B85F18C6}">
  <ds:schemaRefs>
    <ds:schemaRef ds:uri="Microsoft.SharePoint.Taxonomy.ContentTypeSync"/>
  </ds:schemaRefs>
</ds:datastoreItem>
</file>

<file path=customXml/itemProps3.xml><?xml version="1.0" encoding="utf-8"?>
<ds:datastoreItem xmlns:ds="http://schemas.openxmlformats.org/officeDocument/2006/customXml" ds:itemID="{E34207DC-B30F-4A0C-B5DE-EF409CBB8F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ddca0-f18f-4514-89ec-cfc256175b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F75ADF6-FF55-4FFC-BA53-8A77FEA8928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6463</TotalTime>
  <Words>1566</Words>
  <Application>Microsoft Office PowerPoint</Application>
  <PresentationFormat>Widescreen</PresentationFormat>
  <Paragraphs>143</Paragraphs>
  <Slides>11</Slides>
  <Notes>0</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11</vt:i4>
      </vt:variant>
    </vt:vector>
  </HeadingPairs>
  <TitlesOfParts>
    <vt:vector size="20" baseType="lpstr">
      <vt:lpstr>Arial</vt:lpstr>
      <vt:lpstr>Calibri</vt:lpstr>
      <vt:lpstr>Courier New</vt:lpstr>
      <vt:lpstr>MyriadPro-SemiboldSemiCn</vt:lpstr>
      <vt:lpstr>Times New Roman</vt:lpstr>
      <vt:lpstr>Wingdings</vt:lpstr>
      <vt:lpstr>Office Theme</vt:lpstr>
      <vt:lpstr>Content Slide Master</vt:lpstr>
      <vt:lpstr>think-cell Slide</vt:lpstr>
      <vt:lpstr>     Supply, delivery, installation, and commissioning of clarifier sludge level detection for cooling water and raw water testing at Lethabo power station</vt:lpstr>
      <vt:lpstr>Background</vt:lpstr>
      <vt:lpstr>Requirements for the service</vt:lpstr>
      <vt:lpstr>Deliverables</vt:lpstr>
      <vt:lpstr>Deliverables</vt:lpstr>
      <vt:lpstr>Deliverables</vt:lpstr>
      <vt:lpstr>Evaluation Criteria</vt:lpstr>
      <vt:lpstr>Evaluation Criteria</vt:lpstr>
      <vt:lpstr>Lethabo PS Clarifiers</vt:lpstr>
      <vt:lpstr>Lethabo PS Clarifiers</vt:lpstr>
      <vt:lpstr>Thank you</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White 16x9</dc:title>
  <dc:creator>Hanlie Smit</dc:creator>
  <cp:lastModifiedBy>Jeanette Hantsi</cp:lastModifiedBy>
  <cp:revision>52</cp:revision>
  <dcterms:created xsi:type="dcterms:W3CDTF">2020-01-06T09:48:40Z</dcterms:created>
  <dcterms:modified xsi:type="dcterms:W3CDTF">2025-11-14T09:54:47Z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0x0101000D8B3899A4805C44A2FA507CBAF83E58007A63E5F34A1C904ABF73B4A044044531</vt:lpwstr>
  </property>
</Properties>
</file>