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260" r:id="rId4"/>
    <p:sldId id="402" r:id="rId5"/>
    <p:sldId id="371" r:id="rId6"/>
    <p:sldId id="367" r:id="rId7"/>
    <p:sldId id="368" r:id="rId8"/>
    <p:sldId id="382" r:id="rId9"/>
    <p:sldId id="408" r:id="rId10"/>
    <p:sldId id="393" r:id="rId11"/>
    <p:sldId id="411" r:id="rId12"/>
    <p:sldId id="412" r:id="rId13"/>
    <p:sldId id="413" r:id="rId14"/>
    <p:sldId id="414" r:id="rId15"/>
    <p:sldId id="375" r:id="rId16"/>
    <p:sldId id="376" r:id="rId17"/>
    <p:sldId id="377" r:id="rId18"/>
    <p:sldId id="378" r:id="rId19"/>
    <p:sldId id="379" r:id="rId20"/>
    <p:sldId id="395" r:id="rId21"/>
    <p:sldId id="415" r:id="rId22"/>
    <p:sldId id="403" r:id="rId23"/>
    <p:sldId id="384" r:id="rId24"/>
    <p:sldId id="386" r:id="rId25"/>
    <p:sldId id="387" r:id="rId26"/>
    <p:sldId id="388" r:id="rId27"/>
    <p:sldId id="404" r:id="rId28"/>
    <p:sldId id="370" r:id="rId29"/>
    <p:sldId id="385" r:id="rId30"/>
    <p:sldId id="410" r:id="rId31"/>
    <p:sldId id="409" r:id="rId32"/>
    <p:sldId id="373" r:id="rId33"/>
    <p:sldId id="394" r:id="rId34"/>
    <p:sldId id="372" r:id="rId35"/>
    <p:sldId id="381" r:id="rId36"/>
    <p:sldId id="396" r:id="rId37"/>
    <p:sldId id="397" r:id="rId38"/>
    <p:sldId id="398" r:id="rId39"/>
    <p:sldId id="399" r:id="rId40"/>
    <p:sldId id="400" r:id="rId41"/>
    <p:sldId id="401" r:id="rId42"/>
    <p:sldId id="380" r:id="rId43"/>
    <p:sldId id="26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D52EE4-E0A0-48CB-A53A-728B27F3EC48}" v="71" dt="2023-12-11T13:19:28.3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1646" autoAdjust="0"/>
  </p:normalViewPr>
  <p:slideViewPr>
    <p:cSldViewPr snapToGrid="0" snapToObjects="1" showGuides="1">
      <p:cViewPr varScale="1">
        <p:scale>
          <a:sx n="55" d="100"/>
          <a:sy n="55" d="100"/>
        </p:scale>
        <p:origin x="1064"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E2642C-78D0-41CA-91FF-42A89A6E154E}" type="datetimeFigureOut">
              <a:rPr lang="en-ZA" smtClean="0"/>
              <a:t>2023/12/12</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9D467A-798C-4847-92C6-77D5A57DEBAE}" type="slidenum">
              <a:rPr lang="en-ZA" smtClean="0"/>
              <a:t>‹#›</a:t>
            </a:fld>
            <a:endParaRPr lang="en-ZA" dirty="0"/>
          </a:p>
        </p:txBody>
      </p:sp>
    </p:spTree>
    <p:extLst>
      <p:ext uri="{BB962C8B-B14F-4D97-AF65-F5344CB8AC3E}">
        <p14:creationId xmlns:p14="http://schemas.microsoft.com/office/powerpoint/2010/main" val="1317009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9D467A-798C-4847-92C6-77D5A57DEBAE}"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2817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9D467A-798C-4847-92C6-77D5A57DEBAE}"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084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9D467A-798C-4847-92C6-77D5A57DEBAE}"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54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2A9D467A-798C-4847-92C6-77D5A57DEBAE}" type="slidenum">
              <a:rPr lang="en-ZA" smtClean="0"/>
              <a:t>41</a:t>
            </a:fld>
            <a:endParaRPr lang="en-ZA" dirty="0"/>
          </a:p>
        </p:txBody>
      </p:sp>
    </p:spTree>
    <p:extLst>
      <p:ext uri="{BB962C8B-B14F-4D97-AF65-F5344CB8AC3E}">
        <p14:creationId xmlns:p14="http://schemas.microsoft.com/office/powerpoint/2010/main" val="3510636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D0E40-B734-5C4F-A779-8A1C3D8844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2650CF-D129-0944-B1B7-9BD9CBDEA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8AC228-7A4D-444C-B4DB-C8C4FEF58CE8}"/>
              </a:ext>
            </a:extLst>
          </p:cNvPr>
          <p:cNvSpPr>
            <a:spLocks noGrp="1"/>
          </p:cNvSpPr>
          <p:nvPr>
            <p:ph type="dt" sz="half" idx="10"/>
          </p:nvPr>
        </p:nvSpPr>
        <p:spPr/>
        <p:txBody>
          <a:bodyPr/>
          <a:lstStyle/>
          <a:p>
            <a:fld id="{CFADAD86-3941-4439-AD52-453B57A26F99}" type="datetime1">
              <a:rPr lang="en-US" smtClean="0"/>
              <a:t>12/12/2023</a:t>
            </a:fld>
            <a:endParaRPr lang="en-US" dirty="0"/>
          </a:p>
        </p:txBody>
      </p:sp>
      <p:sp>
        <p:nvSpPr>
          <p:cNvPr id="5" name="Footer Placeholder 4">
            <a:extLst>
              <a:ext uri="{FF2B5EF4-FFF2-40B4-BE49-F238E27FC236}">
                <a16:creationId xmlns:a16="http://schemas.microsoft.com/office/drawing/2014/main" id="{9A2296C4-46E2-0249-8326-A17EF63D7A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AD3E94-F3B7-9142-985F-1C9BC8C8B2C0}"/>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2983769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140DD-B301-CE47-8EBA-F1968330B8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36CC58-A0C6-1D49-AF4F-FA15B02A69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6E7D5-7962-9943-9C51-8DEE3898596F}"/>
              </a:ext>
            </a:extLst>
          </p:cNvPr>
          <p:cNvSpPr>
            <a:spLocks noGrp="1"/>
          </p:cNvSpPr>
          <p:nvPr>
            <p:ph type="dt" sz="half" idx="10"/>
          </p:nvPr>
        </p:nvSpPr>
        <p:spPr/>
        <p:txBody>
          <a:bodyPr/>
          <a:lstStyle/>
          <a:p>
            <a:fld id="{AA0F6D0E-A49E-47BD-AD11-A92E1E2D5B12}" type="datetime1">
              <a:rPr lang="en-US" smtClean="0"/>
              <a:t>12/12/2023</a:t>
            </a:fld>
            <a:endParaRPr lang="en-US" dirty="0"/>
          </a:p>
        </p:txBody>
      </p:sp>
      <p:sp>
        <p:nvSpPr>
          <p:cNvPr id="5" name="Footer Placeholder 4">
            <a:extLst>
              <a:ext uri="{FF2B5EF4-FFF2-40B4-BE49-F238E27FC236}">
                <a16:creationId xmlns:a16="http://schemas.microsoft.com/office/drawing/2014/main" id="{072FFB0C-1476-E144-A21F-257C130051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54D7F3-91CE-094B-9245-32A82FE66840}"/>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2044306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3E9BE9-E661-9C44-A08F-6E8D10ED92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A2B67C-8A2E-9C41-9C83-C257E7253F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475CA7-BB76-9D47-83FF-28D883B909B4}"/>
              </a:ext>
            </a:extLst>
          </p:cNvPr>
          <p:cNvSpPr>
            <a:spLocks noGrp="1"/>
          </p:cNvSpPr>
          <p:nvPr>
            <p:ph type="dt" sz="half" idx="10"/>
          </p:nvPr>
        </p:nvSpPr>
        <p:spPr/>
        <p:txBody>
          <a:bodyPr/>
          <a:lstStyle/>
          <a:p>
            <a:fld id="{DD1F849D-ADAE-45F7-A511-A7EB3543D66C}" type="datetime1">
              <a:rPr lang="en-US" smtClean="0"/>
              <a:t>12/12/2023</a:t>
            </a:fld>
            <a:endParaRPr lang="en-US" dirty="0"/>
          </a:p>
        </p:txBody>
      </p:sp>
      <p:sp>
        <p:nvSpPr>
          <p:cNvPr id="5" name="Footer Placeholder 4">
            <a:extLst>
              <a:ext uri="{FF2B5EF4-FFF2-40B4-BE49-F238E27FC236}">
                <a16:creationId xmlns:a16="http://schemas.microsoft.com/office/drawing/2014/main" id="{7FE8CC69-2B58-A54A-9FD7-C51C0C504EA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DD0B03F-3F45-9942-8CEC-4BB7C2CB01C3}"/>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579164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37C1-0809-7247-99D9-8195A8917F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5CA25E-CF18-C245-9BB5-8E40FBF338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F79E92-3FDF-A240-B6CE-70E6265305DD}"/>
              </a:ext>
            </a:extLst>
          </p:cNvPr>
          <p:cNvSpPr>
            <a:spLocks noGrp="1"/>
          </p:cNvSpPr>
          <p:nvPr>
            <p:ph type="dt" sz="half" idx="10"/>
          </p:nvPr>
        </p:nvSpPr>
        <p:spPr/>
        <p:txBody>
          <a:bodyPr/>
          <a:lstStyle/>
          <a:p>
            <a:fld id="{DA0635C5-ABBD-4F8F-A826-BB7F4CDBC61E}" type="datetime1">
              <a:rPr lang="en-US" smtClean="0"/>
              <a:t>12/12/2023</a:t>
            </a:fld>
            <a:endParaRPr lang="en-US" dirty="0"/>
          </a:p>
        </p:txBody>
      </p:sp>
      <p:sp>
        <p:nvSpPr>
          <p:cNvPr id="5" name="Footer Placeholder 4">
            <a:extLst>
              <a:ext uri="{FF2B5EF4-FFF2-40B4-BE49-F238E27FC236}">
                <a16:creationId xmlns:a16="http://schemas.microsoft.com/office/drawing/2014/main" id="{A3071710-2810-9D43-87D5-A169F601A89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E31593-6630-AB46-A8DA-AF59781E34D6}"/>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3914401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E06F0-B307-9C4F-8BBD-347F997A28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036F73-99FF-B04A-8A26-482AA3BB2E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FB28FF-E219-364C-858F-612F98B88939}"/>
              </a:ext>
            </a:extLst>
          </p:cNvPr>
          <p:cNvSpPr>
            <a:spLocks noGrp="1"/>
          </p:cNvSpPr>
          <p:nvPr>
            <p:ph type="dt" sz="half" idx="10"/>
          </p:nvPr>
        </p:nvSpPr>
        <p:spPr/>
        <p:txBody>
          <a:bodyPr/>
          <a:lstStyle/>
          <a:p>
            <a:fld id="{8FCBCC0C-6D76-428F-84E6-A51500123F13}" type="datetime1">
              <a:rPr lang="en-US" smtClean="0"/>
              <a:t>12/12/2023</a:t>
            </a:fld>
            <a:endParaRPr lang="en-US" dirty="0"/>
          </a:p>
        </p:txBody>
      </p:sp>
      <p:sp>
        <p:nvSpPr>
          <p:cNvPr id="5" name="Footer Placeholder 4">
            <a:extLst>
              <a:ext uri="{FF2B5EF4-FFF2-40B4-BE49-F238E27FC236}">
                <a16:creationId xmlns:a16="http://schemas.microsoft.com/office/drawing/2014/main" id="{EB7E407B-025D-B547-A7DF-1DE211CE199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AD05565-D9C1-A44E-A8B7-EF35B573F856}"/>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3544202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A4AA1-7BEB-3449-A88C-5860C94C43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042E4-655F-B446-BC2D-8471BFD8FB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F4B82B-4F3B-7D46-90A6-84D18C62BF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0E3CB9-E9BA-9F42-93A8-D17955065B6E}"/>
              </a:ext>
            </a:extLst>
          </p:cNvPr>
          <p:cNvSpPr>
            <a:spLocks noGrp="1"/>
          </p:cNvSpPr>
          <p:nvPr>
            <p:ph type="dt" sz="half" idx="10"/>
          </p:nvPr>
        </p:nvSpPr>
        <p:spPr/>
        <p:txBody>
          <a:bodyPr/>
          <a:lstStyle/>
          <a:p>
            <a:fld id="{40D5B963-EEBF-4250-9681-97735586B544}" type="datetime1">
              <a:rPr lang="en-US" smtClean="0"/>
              <a:t>12/12/2023</a:t>
            </a:fld>
            <a:endParaRPr lang="en-US" dirty="0"/>
          </a:p>
        </p:txBody>
      </p:sp>
      <p:sp>
        <p:nvSpPr>
          <p:cNvPr id="6" name="Footer Placeholder 5">
            <a:extLst>
              <a:ext uri="{FF2B5EF4-FFF2-40B4-BE49-F238E27FC236}">
                <a16:creationId xmlns:a16="http://schemas.microsoft.com/office/drawing/2014/main" id="{B0F98063-1220-F04D-B7AC-6AF00BC8A9A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5CDCBF-A87F-3447-B383-1CF04308C638}"/>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3369065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5A6B9-1CD8-B74C-B440-1E35354426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6C2597-EA4A-314F-A04F-5329B1EED2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174A36-EBEB-4346-B050-58ECEB04C9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85912A-64A9-6740-A984-DAAFED9DB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AFB61E-57EA-3B4F-89CC-548D05913B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92DFC3-7BA8-5144-81C6-BB942C6767F7}"/>
              </a:ext>
            </a:extLst>
          </p:cNvPr>
          <p:cNvSpPr>
            <a:spLocks noGrp="1"/>
          </p:cNvSpPr>
          <p:nvPr>
            <p:ph type="dt" sz="half" idx="10"/>
          </p:nvPr>
        </p:nvSpPr>
        <p:spPr/>
        <p:txBody>
          <a:bodyPr/>
          <a:lstStyle/>
          <a:p>
            <a:fld id="{A853B182-9330-492B-B4C3-7696D3C67DC9}" type="datetime1">
              <a:rPr lang="en-US" smtClean="0"/>
              <a:t>12/12/2023</a:t>
            </a:fld>
            <a:endParaRPr lang="en-US" dirty="0"/>
          </a:p>
        </p:txBody>
      </p:sp>
      <p:sp>
        <p:nvSpPr>
          <p:cNvPr id="8" name="Footer Placeholder 7">
            <a:extLst>
              <a:ext uri="{FF2B5EF4-FFF2-40B4-BE49-F238E27FC236}">
                <a16:creationId xmlns:a16="http://schemas.microsoft.com/office/drawing/2014/main" id="{020D7DF1-662A-5840-B104-EED1A5D04F5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656DF1A-7318-304C-AD25-AE777CB607D2}"/>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409602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C41D-AC01-C445-A198-59F66105BE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E029B8-1DF3-054D-995C-8EF72D5E0BBA}"/>
              </a:ext>
            </a:extLst>
          </p:cNvPr>
          <p:cNvSpPr>
            <a:spLocks noGrp="1"/>
          </p:cNvSpPr>
          <p:nvPr>
            <p:ph type="dt" sz="half" idx="10"/>
          </p:nvPr>
        </p:nvSpPr>
        <p:spPr/>
        <p:txBody>
          <a:bodyPr/>
          <a:lstStyle/>
          <a:p>
            <a:fld id="{B6B68103-14B4-4190-8474-DD1BF9D4C196}" type="datetime1">
              <a:rPr lang="en-US" smtClean="0"/>
              <a:t>12/12/2023</a:t>
            </a:fld>
            <a:endParaRPr lang="en-US" dirty="0"/>
          </a:p>
        </p:txBody>
      </p:sp>
      <p:sp>
        <p:nvSpPr>
          <p:cNvPr id="4" name="Footer Placeholder 3">
            <a:extLst>
              <a:ext uri="{FF2B5EF4-FFF2-40B4-BE49-F238E27FC236}">
                <a16:creationId xmlns:a16="http://schemas.microsoft.com/office/drawing/2014/main" id="{33C4D052-59AE-0342-BF9E-15C92025EFB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83C3EBE-99DB-7B41-9B2F-DF7F6F713DA6}"/>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941544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B44514-69C8-1949-BD14-DA2B51E338C4}"/>
              </a:ext>
            </a:extLst>
          </p:cNvPr>
          <p:cNvSpPr>
            <a:spLocks noGrp="1"/>
          </p:cNvSpPr>
          <p:nvPr>
            <p:ph type="dt" sz="half" idx="10"/>
          </p:nvPr>
        </p:nvSpPr>
        <p:spPr/>
        <p:txBody>
          <a:bodyPr/>
          <a:lstStyle/>
          <a:p>
            <a:fld id="{E93B3C73-8B1D-422F-8733-7D31639C9A5A}" type="datetime1">
              <a:rPr lang="en-US" smtClean="0"/>
              <a:t>12/12/2023</a:t>
            </a:fld>
            <a:endParaRPr lang="en-US" dirty="0"/>
          </a:p>
        </p:txBody>
      </p:sp>
      <p:sp>
        <p:nvSpPr>
          <p:cNvPr id="3" name="Footer Placeholder 2">
            <a:extLst>
              <a:ext uri="{FF2B5EF4-FFF2-40B4-BE49-F238E27FC236}">
                <a16:creationId xmlns:a16="http://schemas.microsoft.com/office/drawing/2014/main" id="{CA322A42-9D9A-7F42-B4C5-DB13A8E4ADD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F9DFB4F-58B2-E347-A756-CD5720AEA04E}"/>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1781931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F4F57-8F76-8142-9860-9125675207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D233FE-862A-CC42-A993-A6D75B88A3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FC4CA7-E2CE-304C-9476-1D8CB617CC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6B9B7-3721-B04A-895E-7056BCC6DF83}"/>
              </a:ext>
            </a:extLst>
          </p:cNvPr>
          <p:cNvSpPr>
            <a:spLocks noGrp="1"/>
          </p:cNvSpPr>
          <p:nvPr>
            <p:ph type="dt" sz="half" idx="10"/>
          </p:nvPr>
        </p:nvSpPr>
        <p:spPr/>
        <p:txBody>
          <a:bodyPr/>
          <a:lstStyle/>
          <a:p>
            <a:fld id="{12A982B9-2EC3-4AA8-AF27-D2D2F620AEF9}" type="datetime1">
              <a:rPr lang="en-US" smtClean="0"/>
              <a:t>12/12/2023</a:t>
            </a:fld>
            <a:endParaRPr lang="en-US" dirty="0"/>
          </a:p>
        </p:txBody>
      </p:sp>
      <p:sp>
        <p:nvSpPr>
          <p:cNvPr id="6" name="Footer Placeholder 5">
            <a:extLst>
              <a:ext uri="{FF2B5EF4-FFF2-40B4-BE49-F238E27FC236}">
                <a16:creationId xmlns:a16="http://schemas.microsoft.com/office/drawing/2014/main" id="{7273E616-F77B-6B45-BEFB-56A8808168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EE5F501-FE20-BF44-9734-F9C22C235DE3}"/>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3890061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FCB5C-10CE-0B4A-8187-5AC4A7DAE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BADF69-BAF3-0642-9AD0-A2501E8EBB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59765372-C29A-9E4F-A3FA-89BE60828C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9AF9B6-148F-9A4E-8E96-9EE109396E49}"/>
              </a:ext>
            </a:extLst>
          </p:cNvPr>
          <p:cNvSpPr>
            <a:spLocks noGrp="1"/>
          </p:cNvSpPr>
          <p:nvPr>
            <p:ph type="dt" sz="half" idx="10"/>
          </p:nvPr>
        </p:nvSpPr>
        <p:spPr/>
        <p:txBody>
          <a:bodyPr/>
          <a:lstStyle/>
          <a:p>
            <a:fld id="{7D94D269-1EBF-4430-A496-8D026DB583D8}" type="datetime1">
              <a:rPr lang="en-US" smtClean="0"/>
              <a:t>12/12/2023</a:t>
            </a:fld>
            <a:endParaRPr lang="en-US" dirty="0"/>
          </a:p>
        </p:txBody>
      </p:sp>
      <p:sp>
        <p:nvSpPr>
          <p:cNvPr id="6" name="Footer Placeholder 5">
            <a:extLst>
              <a:ext uri="{FF2B5EF4-FFF2-40B4-BE49-F238E27FC236}">
                <a16:creationId xmlns:a16="http://schemas.microsoft.com/office/drawing/2014/main" id="{7ABFEBB7-D2DC-B243-B20F-DB10DE2547E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751723-A71D-CF41-9B04-729288AF03BF}"/>
              </a:ext>
            </a:extLst>
          </p:cNvPr>
          <p:cNvSpPr>
            <a:spLocks noGrp="1"/>
          </p:cNvSpPr>
          <p:nvPr>
            <p:ph type="sldNum" sz="quarter" idx="12"/>
          </p:nvPr>
        </p:nvSpPr>
        <p:spPr/>
        <p:txBody>
          <a:bodyPr/>
          <a:lstStyle/>
          <a:p>
            <a:fld id="{22F75B58-574D-2C4D-B57C-2E4EC4916D89}" type="slidenum">
              <a:rPr lang="en-US" smtClean="0"/>
              <a:t>‹#›</a:t>
            </a:fld>
            <a:endParaRPr lang="en-US" dirty="0"/>
          </a:p>
        </p:txBody>
      </p:sp>
    </p:spTree>
    <p:extLst>
      <p:ext uri="{BB962C8B-B14F-4D97-AF65-F5344CB8AC3E}">
        <p14:creationId xmlns:p14="http://schemas.microsoft.com/office/powerpoint/2010/main" val="27697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68D9F-41F6-584F-A60F-4D2955A25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718335-4244-2140-8DCF-93F21CB293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18450-D14F-AA4B-B7ED-60AF89AF83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F29D2F-9C8D-4A7B-9F03-579840DA5748}" type="datetime1">
              <a:rPr lang="en-US" smtClean="0"/>
              <a:t>12/12/2023</a:t>
            </a:fld>
            <a:endParaRPr lang="en-US" dirty="0"/>
          </a:p>
        </p:txBody>
      </p:sp>
      <p:sp>
        <p:nvSpPr>
          <p:cNvPr id="5" name="Footer Placeholder 4">
            <a:extLst>
              <a:ext uri="{FF2B5EF4-FFF2-40B4-BE49-F238E27FC236}">
                <a16:creationId xmlns:a16="http://schemas.microsoft.com/office/drawing/2014/main" id="{1A61A729-5833-3C48-AD8A-FBA934893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F139953-471C-D545-9C3C-AA30F0705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75B58-574D-2C4D-B57C-2E4EC4916D89}" type="slidenum">
              <a:rPr lang="en-US" smtClean="0"/>
              <a:t>‹#›</a:t>
            </a:fld>
            <a:endParaRPr lang="en-US" dirty="0"/>
          </a:p>
        </p:txBody>
      </p:sp>
    </p:spTree>
    <p:extLst>
      <p:ext uri="{BB962C8B-B14F-4D97-AF65-F5344CB8AC3E}">
        <p14:creationId xmlns:p14="http://schemas.microsoft.com/office/powerpoint/2010/main" val="1276255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3C1C0-4C1F-B74B-80AF-40A02043A7A8}"/>
              </a:ext>
            </a:extLst>
          </p:cNvPr>
          <p:cNvSpPr>
            <a:spLocks noGrp="1"/>
          </p:cNvSpPr>
          <p:nvPr>
            <p:ph type="ctrTitle"/>
          </p:nvPr>
        </p:nvSpPr>
        <p:spPr>
          <a:xfrm>
            <a:off x="838200" y="3815557"/>
            <a:ext cx="9144000" cy="1655762"/>
          </a:xfrm>
        </p:spPr>
        <p:txBody>
          <a:bodyPr>
            <a:normAutofit fontScale="90000"/>
          </a:bodyPr>
          <a:lstStyle/>
          <a:p>
            <a:pPr>
              <a:lnSpc>
                <a:spcPct val="100000"/>
              </a:lnSpc>
            </a:pPr>
            <a:r>
              <a:rPr lang="en-US" sz="2800" b="1" dirty="0">
                <a:solidFill>
                  <a:schemeClr val="bg1"/>
                </a:solidFill>
                <a:latin typeface="Arial" panose="020B0604020202020204" pitchFamily="34" charset="0"/>
                <a:cs typeface="Arial" panose="020B0604020202020204" pitchFamily="34" charset="0"/>
              </a:rPr>
              <a:t>TENDER BRIEFING</a:t>
            </a:r>
            <a:br>
              <a:rPr lang="en-US" sz="2800" b="1" dirty="0">
                <a:solidFill>
                  <a:schemeClr val="bg1"/>
                </a:solidFill>
                <a:latin typeface="Arial" panose="020B0604020202020204" pitchFamily="34" charset="0"/>
                <a:cs typeface="Arial" panose="020B0604020202020204" pitchFamily="34" charset="0"/>
              </a:rPr>
            </a:br>
            <a:br>
              <a:rPr lang="en-US" sz="2800" b="1" dirty="0">
                <a:solidFill>
                  <a:schemeClr val="bg1"/>
                </a:solidFill>
                <a:latin typeface="Arial" panose="020B0604020202020204" pitchFamily="34" charset="0"/>
                <a:cs typeface="Arial" panose="020B0604020202020204" pitchFamily="34" charset="0"/>
              </a:rPr>
            </a:b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TRANSACTION ADVISORY SERVICES FOR THE DEVELOPMENT OF BUSINESS CASES FOR THE DESIGN AND ESTABLISHMENT OF A STATE-OWNED BANK AND A STATE-OWNED PHARMACEU-TICAL COMPANY FOR THE GAUTENG PROVINCIAL GOVERNMENT </a:t>
            </a:r>
            <a:br>
              <a:rPr lang="en-US" sz="2800" b="1" dirty="0">
                <a:solidFill>
                  <a:schemeClr val="bg1"/>
                </a:solidFill>
                <a:latin typeface="Arial" panose="020B0604020202020204" pitchFamily="34" charset="0"/>
                <a:cs typeface="Arial" panose="020B0604020202020204" pitchFamily="34" charset="0"/>
              </a:rPr>
            </a:b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GT/GPT/118/2023 </a:t>
            </a:r>
            <a:br>
              <a:rPr lang="en-US" sz="2800" b="1" dirty="0">
                <a:solidFill>
                  <a:schemeClr val="bg1"/>
                </a:solidFill>
                <a:latin typeface="Arial" panose="020B0604020202020204" pitchFamily="34" charset="0"/>
                <a:cs typeface="Arial" panose="020B0604020202020204" pitchFamily="34" charset="0"/>
              </a:rPr>
            </a:br>
            <a:br>
              <a:rPr lang="en-US" sz="2800" b="1" dirty="0">
                <a:solidFill>
                  <a:schemeClr val="bg1"/>
                </a:solidFill>
                <a:latin typeface="Arial" panose="020B0604020202020204" pitchFamily="34" charset="0"/>
                <a:cs typeface="Arial" panose="020B0604020202020204" pitchFamily="34" charset="0"/>
              </a:rPr>
            </a:br>
            <a:r>
              <a:rPr lang="en-US" sz="2800" b="1" dirty="0">
                <a:solidFill>
                  <a:schemeClr val="bg1"/>
                </a:solidFill>
                <a:latin typeface="Arial" panose="020B0604020202020204" pitchFamily="34" charset="0"/>
                <a:cs typeface="Arial" panose="020B0604020202020204" pitchFamily="34" charset="0"/>
              </a:rPr>
              <a:t>13 DECEMBER 2023</a:t>
            </a:r>
            <a:br>
              <a:rPr lang="en-US" sz="2800" b="1" dirty="0">
                <a:solidFill>
                  <a:schemeClr val="bg1"/>
                </a:solidFill>
                <a:latin typeface="Arial" panose="020B0604020202020204" pitchFamily="34" charset="0"/>
                <a:cs typeface="Arial" panose="020B0604020202020204" pitchFamily="34" charset="0"/>
              </a:rPr>
            </a:br>
            <a:endParaRPr lang="en-US" sz="2800" b="1" dirty="0">
              <a:solidFill>
                <a:schemeClr val="bg1"/>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BEFB3CCD-1437-028A-E20F-F3D240745E6E}"/>
              </a:ext>
            </a:extLst>
          </p:cNvPr>
          <p:cNvSpPr txBox="1">
            <a:spLocks/>
          </p:cNvSpPr>
          <p:nvPr/>
        </p:nvSpPr>
        <p:spPr>
          <a:xfrm>
            <a:off x="2335619" y="2930526"/>
            <a:ext cx="9144000" cy="165576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b="1" dirty="0">
              <a:solidFill>
                <a:schemeClr val="bg1"/>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CC0D295-44C3-F121-BC89-EF839588A83B}"/>
              </a:ext>
            </a:extLst>
          </p:cNvPr>
          <p:cNvSpPr>
            <a:spLocks noGrp="1"/>
          </p:cNvSpPr>
          <p:nvPr>
            <p:ph type="sldNum" sz="quarter" idx="12"/>
          </p:nvPr>
        </p:nvSpPr>
        <p:spPr/>
        <p:txBody>
          <a:bodyPr/>
          <a:lstStyle/>
          <a:p>
            <a:fld id="{22F75B58-574D-2C4D-B57C-2E4EC4916D89}" type="slidenum">
              <a:rPr lang="en-US" smtClean="0"/>
              <a:t>1</a:t>
            </a:fld>
            <a:endParaRPr lang="en-US" dirty="0"/>
          </a:p>
        </p:txBody>
      </p:sp>
    </p:spTree>
    <p:extLst>
      <p:ext uri="{BB962C8B-B14F-4D97-AF65-F5344CB8AC3E}">
        <p14:creationId xmlns:p14="http://schemas.microsoft.com/office/powerpoint/2010/main" val="4047111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PROJECT PLAN</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3"/>
            <a:ext cx="10692831" cy="4499512"/>
          </a:xfrm>
        </p:spPr>
        <p:txBody>
          <a:bodyPr>
            <a:normAutofit fontScale="40000" lnSpcReduction="20000"/>
          </a:bodyPr>
          <a:lstStyle/>
          <a:p>
            <a:pPr marL="0" indent="0" algn="just">
              <a:lnSpc>
                <a:spcPts val="2800"/>
              </a:lnSpc>
              <a:buNone/>
              <a:tabLst>
                <a:tab pos="254000" algn="l"/>
              </a:tabLst>
            </a:pPr>
            <a:r>
              <a:rPr lang="en-US" sz="2300" b="1" u="sng"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Planning Phase</a:t>
            </a:r>
            <a:r>
              <a:rPr lang="en-US" sz="2300" b="1"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a:t>
            </a:r>
            <a:endParaRPr lang="en-ZA" sz="2300" b="1" dirty="0">
              <a:solidFill>
                <a:srgbClr val="000000"/>
              </a:solidFill>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algn="just">
              <a:lnSpc>
                <a:spcPts val="2800"/>
              </a:lnSpc>
              <a:tabLst>
                <a:tab pos="254000" algn="l"/>
              </a:tabLst>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Project governance set-up</a:t>
            </a:r>
            <a:endParaRPr lang="en-ZA"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tabLst>
                <a:tab pos="540385" algn="l"/>
              </a:tabLst>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Proposed execution plan</a:t>
            </a:r>
            <a:endParaRPr lang="en-ZA"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tabLst>
                <a:tab pos="540385" algn="l"/>
              </a:tabLst>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Change Management plan</a:t>
            </a:r>
            <a:endParaRPr lang="en-ZA"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tabLst>
                <a:tab pos="540385" algn="l"/>
              </a:tabLst>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Post Implementation plan</a:t>
            </a:r>
            <a:endParaRPr lang="en-ZA"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spcAft>
                <a:spcPts val="600"/>
              </a:spcAft>
              <a:tabLst>
                <a:tab pos="540385" algn="l"/>
              </a:tabLst>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Go to Market strategy</a:t>
            </a:r>
          </a:p>
          <a:p>
            <a:pPr marL="0" lvl="0" indent="0" algn="just">
              <a:lnSpc>
                <a:spcPct val="150000"/>
              </a:lnSpc>
              <a:spcAft>
                <a:spcPts val="600"/>
              </a:spcAft>
              <a:buNone/>
              <a:tabLst>
                <a:tab pos="540385" algn="l"/>
              </a:tabLst>
            </a:pPr>
            <a:r>
              <a:rPr lang="en-US" sz="2300" b="1" u="sng"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Design and Establishment Phase:</a:t>
            </a:r>
            <a:endParaRPr lang="en-ZA" sz="2300" b="1" u="sng" dirty="0">
              <a:solidFill>
                <a:srgbClr val="000000"/>
              </a:solidFill>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algn="just">
              <a:lnSpc>
                <a:spcPct val="150000"/>
              </a:lnSpc>
              <a:spcAft>
                <a:spcPts val="600"/>
              </a:spcAft>
              <a:tabLst>
                <a:tab pos="540385" algn="l"/>
              </a:tabLst>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Development of the implementation and procurement plan including: </a:t>
            </a:r>
            <a:endParaRPr lang="en-ZA"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lvl="1">
              <a:lnSpc>
                <a:spcPts val="1800"/>
              </a:lnSpc>
              <a:buFont typeface="Courier New" panose="02070309020205020404" pitchFamily="49" charset="0"/>
              <a:buChar char="o"/>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National Treasury approval process for corporate form (Schedule 3C/3D)</a:t>
            </a:r>
            <a:endParaRPr lang="en-ZA" sz="23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lvl="1">
              <a:lnSpc>
                <a:spcPts val="1800"/>
              </a:lnSpc>
              <a:buFont typeface="Courier New" panose="02070309020205020404" pitchFamily="49" charset="0"/>
              <a:buChar char="o"/>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DPSA approval process for functions and structure</a:t>
            </a:r>
            <a:endParaRPr lang="en-ZA" sz="23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lvl="1">
              <a:lnSpc>
                <a:spcPts val="1800"/>
              </a:lnSpc>
              <a:buFont typeface="Courier New" panose="02070309020205020404" pitchFamily="49" charset="0"/>
              <a:buChar char="o"/>
            </a:pPr>
            <a:r>
              <a:rPr lang="en-US" sz="23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South African Reserve Bank applications, approval for a bank license and any other compliance requirements in line with the banking legislation framework.   </a:t>
            </a:r>
            <a:endParaRPr lang="en-ZA" sz="23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just">
              <a:lnSpc>
                <a:spcPct val="150000"/>
              </a:lnSpc>
            </a:pPr>
            <a:r>
              <a:rPr lang="en-US" sz="600" dirty="0">
                <a:solidFill>
                  <a:srgbClr val="000000"/>
                </a:solidFill>
                <a:effectLst/>
                <a:uFill>
                  <a:solidFill>
                    <a:srgbClr val="000000"/>
                  </a:solidFill>
                </a:uFill>
                <a:latin typeface="Arial Narrow" panose="020B0606020202030204" pitchFamily="34" charset="0"/>
                <a:ea typeface="Arial Narrow" panose="020B0606020202030204" pitchFamily="34" charset="0"/>
                <a:cs typeface="Arial Narrow" panose="020B0606020202030204" pitchFamily="34" charset="0"/>
              </a:rPr>
              <a:t> </a:t>
            </a: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487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Century Gothic" panose="020B0502020202020204" pitchFamily="34" charset="0"/>
                <a:cs typeface="Arial" panose="020B0604020202020204" pitchFamily="34" charset="0"/>
              </a:rPr>
              <a:t>DELIVERABLES &amp; TIMELINES SOB</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3">
            <a:extLst>
              <a:ext uri="{FF2B5EF4-FFF2-40B4-BE49-F238E27FC236}">
                <a16:creationId xmlns:a16="http://schemas.microsoft.com/office/drawing/2014/main" id="{5A113F7A-39EC-AC68-7D04-1AAC93C42950}"/>
              </a:ext>
            </a:extLst>
          </p:cNvPr>
          <p:cNvGraphicFramePr>
            <a:graphicFrameLocks noGrp="1"/>
          </p:cNvGraphicFramePr>
          <p:nvPr/>
        </p:nvGraphicFramePr>
        <p:xfrm>
          <a:off x="1340284" y="2035436"/>
          <a:ext cx="9885435" cy="1989587"/>
        </p:xfrm>
        <a:graphic>
          <a:graphicData uri="http://schemas.openxmlformats.org/drawingml/2006/table">
            <a:tbl>
              <a:tblPr firstRow="1" firstCol="1" bandRow="1">
                <a:tableStyleId>{69012ECD-51FC-41F1-AA8D-1B2483CD663E}</a:tableStyleId>
              </a:tblPr>
              <a:tblGrid>
                <a:gridCol w="4942204">
                  <a:extLst>
                    <a:ext uri="{9D8B030D-6E8A-4147-A177-3AD203B41FA5}">
                      <a16:colId xmlns:a16="http://schemas.microsoft.com/office/drawing/2014/main" val="4237474328"/>
                    </a:ext>
                  </a:extLst>
                </a:gridCol>
                <a:gridCol w="4943231">
                  <a:extLst>
                    <a:ext uri="{9D8B030D-6E8A-4147-A177-3AD203B41FA5}">
                      <a16:colId xmlns:a16="http://schemas.microsoft.com/office/drawing/2014/main" val="2766749063"/>
                    </a:ext>
                  </a:extLst>
                </a:gridCol>
              </a:tblGrid>
              <a:tr h="496151">
                <a:tc>
                  <a:txBody>
                    <a:bodyPr/>
                    <a:lstStyle/>
                    <a:p>
                      <a:pPr>
                        <a:lnSpc>
                          <a:spcPct val="150000"/>
                        </a:lnSpc>
                        <a:tabLst>
                          <a:tab pos="2127250" algn="l"/>
                        </a:tabLst>
                      </a:pPr>
                      <a:r>
                        <a:rPr lang="en-US" sz="1400" dirty="0">
                          <a:effectLst/>
                          <a:uFill>
                            <a:solidFill>
                              <a:srgbClr val="000000"/>
                            </a:solidFill>
                          </a:uFill>
                          <a:latin typeface="Century Gothic" panose="020B0502020202020204" pitchFamily="34" charset="0"/>
                        </a:rPr>
                        <a:t>Deliverable </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dirty="0">
                          <a:effectLst/>
                          <a:uFill>
                            <a:solidFill>
                              <a:srgbClr val="000000"/>
                            </a:solidFill>
                          </a:uFill>
                          <a:latin typeface="Century Gothic" panose="020B0502020202020204" pitchFamily="34" charset="0"/>
                        </a:rPr>
                        <a:t>Expected timeframe</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531502729"/>
                  </a:ext>
                </a:extLst>
              </a:tr>
              <a:tr h="497812">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Business Case</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5 months</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54143234"/>
                  </a:ext>
                </a:extLst>
              </a:tr>
              <a:tr h="497812">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Design and Establishment </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12 months</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3103713133"/>
                  </a:ext>
                </a:extLst>
              </a:tr>
              <a:tr h="497812">
                <a:tc>
                  <a:txBody>
                    <a:bodyPr/>
                    <a:lstStyle/>
                    <a:p>
                      <a:pPr>
                        <a:lnSpc>
                          <a:spcPct val="150000"/>
                        </a:lnSpc>
                        <a:tabLst>
                          <a:tab pos="2127250" algn="l"/>
                        </a:tabLst>
                      </a:pPr>
                      <a:r>
                        <a:rPr lang="en-US" sz="1400" b="1" dirty="0">
                          <a:effectLst/>
                          <a:uFill>
                            <a:solidFill>
                              <a:srgbClr val="000000"/>
                            </a:solidFill>
                          </a:uFill>
                          <a:latin typeface="Century Gothic" panose="020B0502020202020204" pitchFamily="34" charset="0"/>
                        </a:rPr>
                        <a:t>Total </a:t>
                      </a:r>
                      <a:endParaRPr lang="en-ZA" sz="14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17 months </a:t>
                      </a:r>
                      <a:endParaRPr lang="en-ZA" sz="14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3710302600"/>
                  </a:ext>
                </a:extLst>
              </a:tr>
            </a:tbl>
          </a:graphicData>
        </a:graphic>
      </p:graphicFrame>
    </p:spTree>
    <p:extLst>
      <p:ext uri="{BB962C8B-B14F-4D97-AF65-F5344CB8AC3E}">
        <p14:creationId xmlns:p14="http://schemas.microsoft.com/office/powerpoint/2010/main" val="1560064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10974" y="1095868"/>
            <a:ext cx="10515600" cy="48767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PRICING SCHEDULE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sz="half" idx="2"/>
          </p:nvPr>
        </p:nvSpPr>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10" name="Table 9">
            <a:extLst>
              <a:ext uri="{FF2B5EF4-FFF2-40B4-BE49-F238E27FC236}">
                <a16:creationId xmlns:a16="http://schemas.microsoft.com/office/drawing/2014/main" id="{024B27EF-FC7E-95D7-725F-C970D20F43E9}"/>
              </a:ext>
            </a:extLst>
          </p:cNvPr>
          <p:cNvGraphicFramePr>
            <a:graphicFrameLocks noGrp="1"/>
          </p:cNvGraphicFramePr>
          <p:nvPr>
            <p:extLst>
              <p:ext uri="{D42A27DB-BD31-4B8C-83A1-F6EECF244321}">
                <p14:modId xmlns:p14="http://schemas.microsoft.com/office/powerpoint/2010/main" val="771637406"/>
              </p:ext>
            </p:extLst>
          </p:nvPr>
        </p:nvGraphicFramePr>
        <p:xfrm>
          <a:off x="2541573" y="1927030"/>
          <a:ext cx="5641727" cy="4262633"/>
        </p:xfrm>
        <a:graphic>
          <a:graphicData uri="http://schemas.openxmlformats.org/drawingml/2006/table">
            <a:tbl>
              <a:tblPr firstRow="1" firstCol="1" bandRow="1">
                <a:tableStyleId>{5C22544A-7EE6-4342-B048-85BDC9FD1C3A}</a:tableStyleId>
              </a:tblPr>
              <a:tblGrid>
                <a:gridCol w="3684049">
                  <a:extLst>
                    <a:ext uri="{9D8B030D-6E8A-4147-A177-3AD203B41FA5}">
                      <a16:colId xmlns:a16="http://schemas.microsoft.com/office/drawing/2014/main" val="1613607924"/>
                    </a:ext>
                  </a:extLst>
                </a:gridCol>
                <a:gridCol w="627359">
                  <a:extLst>
                    <a:ext uri="{9D8B030D-6E8A-4147-A177-3AD203B41FA5}">
                      <a16:colId xmlns:a16="http://schemas.microsoft.com/office/drawing/2014/main" val="3233974916"/>
                    </a:ext>
                  </a:extLst>
                </a:gridCol>
                <a:gridCol w="1330319">
                  <a:extLst>
                    <a:ext uri="{9D8B030D-6E8A-4147-A177-3AD203B41FA5}">
                      <a16:colId xmlns:a16="http://schemas.microsoft.com/office/drawing/2014/main" val="653736318"/>
                    </a:ext>
                  </a:extLst>
                </a:gridCol>
              </a:tblGrid>
              <a:tr h="398629">
                <a:tc>
                  <a:txBody>
                    <a:bodyPr/>
                    <a:lstStyle/>
                    <a:p>
                      <a:pPr>
                        <a:lnSpc>
                          <a:spcPct val="150000"/>
                        </a:lnSpc>
                        <a:spcBef>
                          <a:spcPts val="600"/>
                        </a:spcBef>
                        <a:tabLst>
                          <a:tab pos="2127250" algn="l"/>
                        </a:tabLst>
                      </a:pPr>
                      <a:r>
                        <a:rPr lang="en-US" sz="800" dirty="0">
                          <a:effectLst/>
                          <a:uFill>
                            <a:solidFill>
                              <a:srgbClr val="000000"/>
                            </a:solidFill>
                          </a:uFill>
                        </a:rPr>
                        <a:t> </a:t>
                      </a:r>
                      <a:r>
                        <a:rPr lang="en-ZA" sz="800" dirty="0">
                          <a:effectLst/>
                          <a:uFill>
                            <a:solidFill>
                              <a:srgbClr val="000000"/>
                            </a:solidFill>
                          </a:uFill>
                        </a:rPr>
                        <a:t>DELIVERABLE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WEIGHTING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PRICE INCLUDING VAT</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2681259468"/>
                  </a:ext>
                </a:extLst>
              </a:tr>
              <a:tr h="188633">
                <a:tc>
                  <a:txBody>
                    <a:bodyPr/>
                    <a:lstStyle/>
                    <a:p>
                      <a:pPr>
                        <a:lnSpc>
                          <a:spcPct val="150000"/>
                        </a:lnSpc>
                        <a:spcBef>
                          <a:spcPts val="600"/>
                        </a:spcBef>
                        <a:tabLst>
                          <a:tab pos="2127250" algn="l"/>
                        </a:tabLst>
                      </a:pPr>
                      <a:r>
                        <a:rPr lang="en-ZA" sz="800" dirty="0">
                          <a:effectLst/>
                          <a:uFill>
                            <a:solidFill>
                              <a:srgbClr val="000000"/>
                            </a:solidFill>
                          </a:uFill>
                        </a:rPr>
                        <a:t>Phase 2: Business Case</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60%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3023947321"/>
                  </a:ext>
                </a:extLst>
              </a:tr>
              <a:tr h="297561">
                <a:tc>
                  <a:txBody>
                    <a:bodyPr/>
                    <a:lstStyle/>
                    <a:p>
                      <a:pPr>
                        <a:lnSpc>
                          <a:spcPct val="150000"/>
                        </a:lnSpc>
                        <a:spcBef>
                          <a:spcPts val="600"/>
                        </a:spcBef>
                        <a:tabLst>
                          <a:tab pos="2127250" algn="l"/>
                        </a:tabLst>
                      </a:pPr>
                      <a:r>
                        <a:rPr lang="en-ZA" sz="800" dirty="0">
                          <a:effectLst/>
                          <a:uFill>
                            <a:solidFill>
                              <a:srgbClr val="000000"/>
                            </a:solidFill>
                          </a:uFill>
                        </a:rPr>
                        <a:t>Market and Needs Assessment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1603956125"/>
                  </a:ext>
                </a:extLst>
              </a:tr>
              <a:tr h="297561">
                <a:tc>
                  <a:txBody>
                    <a:bodyPr/>
                    <a:lstStyle/>
                    <a:p>
                      <a:pPr>
                        <a:lnSpc>
                          <a:spcPct val="150000"/>
                        </a:lnSpc>
                        <a:spcBef>
                          <a:spcPts val="600"/>
                        </a:spcBef>
                        <a:tabLst>
                          <a:tab pos="2127250" algn="l"/>
                        </a:tabLst>
                      </a:pPr>
                      <a:r>
                        <a:rPr lang="en-ZA" sz="800" dirty="0">
                          <a:effectLst/>
                          <a:uFill>
                            <a:solidFill>
                              <a:srgbClr val="000000"/>
                            </a:solidFill>
                          </a:uFill>
                        </a:rPr>
                        <a:t>Gap Analysis</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442375200"/>
                  </a:ext>
                </a:extLst>
              </a:tr>
              <a:tr h="297561">
                <a:tc>
                  <a:txBody>
                    <a:bodyPr/>
                    <a:lstStyle/>
                    <a:p>
                      <a:pPr>
                        <a:lnSpc>
                          <a:spcPct val="150000"/>
                        </a:lnSpc>
                        <a:spcBef>
                          <a:spcPts val="600"/>
                        </a:spcBef>
                        <a:tabLst>
                          <a:tab pos="2127250" algn="l"/>
                        </a:tabLst>
                      </a:pPr>
                      <a:r>
                        <a:rPr lang="en-ZA" sz="800" dirty="0">
                          <a:effectLst/>
                          <a:uFill>
                            <a:solidFill>
                              <a:srgbClr val="000000"/>
                            </a:solidFill>
                          </a:uFill>
                        </a:rPr>
                        <a:t>Options Analysis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15%</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261013179"/>
                  </a:ext>
                </a:extLst>
              </a:tr>
              <a:tr h="297561">
                <a:tc>
                  <a:txBody>
                    <a:bodyPr/>
                    <a:lstStyle/>
                    <a:p>
                      <a:pPr>
                        <a:lnSpc>
                          <a:spcPct val="150000"/>
                        </a:lnSpc>
                        <a:spcBef>
                          <a:spcPts val="600"/>
                        </a:spcBef>
                        <a:tabLst>
                          <a:tab pos="2127250" algn="l"/>
                        </a:tabLst>
                      </a:pPr>
                      <a:r>
                        <a:rPr lang="en-ZA" sz="800" dirty="0">
                          <a:effectLst/>
                          <a:uFill>
                            <a:solidFill>
                              <a:srgbClr val="000000"/>
                            </a:solidFill>
                          </a:uFill>
                        </a:rPr>
                        <a:t>Recommended option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15%</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1150818244"/>
                  </a:ext>
                </a:extLst>
              </a:tr>
              <a:tr h="297561">
                <a:tc>
                  <a:txBody>
                    <a:bodyPr/>
                    <a:lstStyle/>
                    <a:p>
                      <a:pPr>
                        <a:lnSpc>
                          <a:spcPct val="150000"/>
                        </a:lnSpc>
                        <a:spcBef>
                          <a:spcPts val="600"/>
                        </a:spcBef>
                        <a:tabLst>
                          <a:tab pos="2127250" algn="l"/>
                        </a:tabLst>
                      </a:pPr>
                      <a:r>
                        <a:rPr lang="en-ZA" sz="800" dirty="0">
                          <a:effectLst/>
                          <a:uFill>
                            <a:solidFill>
                              <a:srgbClr val="000000"/>
                            </a:solidFill>
                          </a:uFill>
                        </a:rPr>
                        <a:t>Final Report &amp; Presentation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1582783203"/>
                  </a:ext>
                </a:extLst>
              </a:tr>
              <a:tr h="297561">
                <a:tc>
                  <a:txBody>
                    <a:bodyPr/>
                    <a:lstStyle/>
                    <a:p>
                      <a:pPr>
                        <a:lnSpc>
                          <a:spcPct val="150000"/>
                        </a:lnSpc>
                        <a:spcBef>
                          <a:spcPts val="600"/>
                        </a:spcBef>
                        <a:tabLst>
                          <a:tab pos="2127250" algn="l"/>
                        </a:tabLst>
                      </a:pPr>
                      <a:r>
                        <a:rPr lang="en-ZA" sz="800" dirty="0">
                          <a:effectLst/>
                          <a:uFill>
                            <a:solidFill>
                              <a:srgbClr val="000000"/>
                            </a:solidFill>
                          </a:uFill>
                        </a:rPr>
                        <a:t>Phase 2: Total and final costs including all disbursements and VAT</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60%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2099185964"/>
                  </a:ext>
                </a:extLst>
              </a:tr>
              <a:tr h="198665">
                <a:tc>
                  <a:txBody>
                    <a:bodyPr/>
                    <a:lstStyle/>
                    <a:p>
                      <a:pPr>
                        <a:lnSpc>
                          <a:spcPct val="150000"/>
                        </a:lnSpc>
                        <a:spcBef>
                          <a:spcPts val="600"/>
                        </a:spcBef>
                        <a:tabLst>
                          <a:tab pos="2127250" algn="l"/>
                        </a:tabLst>
                      </a:pPr>
                      <a:r>
                        <a:rPr lang="en-ZA" sz="800" dirty="0">
                          <a:effectLst/>
                          <a:uFill>
                            <a:solidFill>
                              <a:srgbClr val="000000"/>
                            </a:solidFill>
                          </a:uFill>
                        </a:rPr>
                        <a:t>Phase 3: Design and Establishment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40%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280389039"/>
                  </a:ext>
                </a:extLst>
              </a:tr>
              <a:tr h="400028">
                <a:tc>
                  <a:txBody>
                    <a:bodyPr/>
                    <a:lstStyle/>
                    <a:p>
                      <a:pPr>
                        <a:lnSpc>
                          <a:spcPct val="150000"/>
                        </a:lnSpc>
                        <a:spcBef>
                          <a:spcPts val="600"/>
                        </a:spcBef>
                        <a:tabLst>
                          <a:tab pos="2127250" algn="l"/>
                        </a:tabLst>
                      </a:pPr>
                      <a:r>
                        <a:rPr lang="en-ZA" sz="800" dirty="0">
                          <a:effectLst/>
                          <a:uFill>
                            <a:solidFill>
                              <a:srgbClr val="000000"/>
                            </a:solidFill>
                          </a:uFill>
                        </a:rPr>
                        <a:t>Procurement Plan and Implementation plan for Implementation (Detailed Project Methodology Plan (Go to Market approach)</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15%</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3040532244"/>
                  </a:ext>
                </a:extLst>
              </a:tr>
              <a:tr h="297561">
                <a:tc>
                  <a:txBody>
                    <a:bodyPr/>
                    <a:lstStyle/>
                    <a:p>
                      <a:pPr>
                        <a:lnSpc>
                          <a:spcPct val="150000"/>
                        </a:lnSpc>
                        <a:spcBef>
                          <a:spcPts val="600"/>
                        </a:spcBef>
                        <a:tabLst>
                          <a:tab pos="2127250" algn="l"/>
                        </a:tabLst>
                      </a:pPr>
                      <a:r>
                        <a:rPr lang="en-ZA" sz="800" dirty="0">
                          <a:effectLst/>
                          <a:uFill>
                            <a:solidFill>
                              <a:srgbClr val="000000"/>
                            </a:solidFill>
                          </a:uFill>
                        </a:rPr>
                        <a:t>Identify steps for establishment approval processes</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15%</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1851874849"/>
                  </a:ext>
                </a:extLst>
              </a:tr>
              <a:tr h="297561">
                <a:tc>
                  <a:txBody>
                    <a:bodyPr/>
                    <a:lstStyle/>
                    <a:p>
                      <a:pPr>
                        <a:lnSpc>
                          <a:spcPct val="150000"/>
                        </a:lnSpc>
                        <a:spcBef>
                          <a:spcPts val="600"/>
                        </a:spcBef>
                        <a:tabLst>
                          <a:tab pos="2127250" algn="l"/>
                        </a:tabLst>
                      </a:pPr>
                      <a:r>
                        <a:rPr lang="en-ZA" sz="800" dirty="0">
                          <a:effectLst/>
                          <a:uFill>
                            <a:solidFill>
                              <a:srgbClr val="000000"/>
                            </a:solidFill>
                          </a:uFill>
                        </a:rPr>
                        <a:t>Brand Development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2020631726"/>
                  </a:ext>
                </a:extLst>
              </a:tr>
              <a:tr h="297561">
                <a:tc>
                  <a:txBody>
                    <a:bodyPr/>
                    <a:lstStyle/>
                    <a:p>
                      <a:pPr>
                        <a:lnSpc>
                          <a:spcPct val="150000"/>
                        </a:lnSpc>
                        <a:spcBef>
                          <a:spcPts val="600"/>
                        </a:spcBef>
                        <a:tabLst>
                          <a:tab pos="2127250" algn="l"/>
                        </a:tabLst>
                      </a:pPr>
                      <a:r>
                        <a:rPr lang="en-ZA" sz="800" dirty="0">
                          <a:effectLst/>
                          <a:uFill>
                            <a:solidFill>
                              <a:srgbClr val="000000"/>
                            </a:solidFill>
                          </a:uFill>
                        </a:rPr>
                        <a:t>Phase 3: Total and final costs including all disbursements and VAT</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40%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404111627"/>
                  </a:ext>
                </a:extLst>
              </a:tr>
              <a:tr h="398629">
                <a:tc>
                  <a:txBody>
                    <a:bodyPr/>
                    <a:lstStyle/>
                    <a:p>
                      <a:pPr>
                        <a:lnSpc>
                          <a:spcPct val="150000"/>
                        </a:lnSpc>
                        <a:spcBef>
                          <a:spcPts val="600"/>
                        </a:spcBef>
                        <a:tabLst>
                          <a:tab pos="2127250" algn="l"/>
                        </a:tabLst>
                      </a:pPr>
                      <a:r>
                        <a:rPr lang="en-ZA" sz="800" dirty="0">
                          <a:effectLst/>
                          <a:uFill>
                            <a:solidFill>
                              <a:srgbClr val="000000"/>
                            </a:solidFill>
                          </a:uFill>
                        </a:rPr>
                        <a:t>Phase 2 &amp; Phase 3: Total and final costs including all disbursements and VAT</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gn="ctr">
                        <a:lnSpc>
                          <a:spcPct val="150000"/>
                        </a:lnSpc>
                        <a:spcBef>
                          <a:spcPts val="600"/>
                        </a:spcBef>
                        <a:tabLst>
                          <a:tab pos="2127250" algn="l"/>
                        </a:tabLst>
                      </a:pPr>
                      <a:r>
                        <a:rPr lang="en-ZA" sz="800" dirty="0">
                          <a:effectLst/>
                          <a:uFill>
                            <a:solidFill>
                              <a:srgbClr val="000000"/>
                            </a:solidFill>
                          </a:uFill>
                        </a:rPr>
                        <a:t>100%</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tc>
                  <a:txBody>
                    <a:bodyPr/>
                    <a:lstStyle/>
                    <a:p>
                      <a:pPr>
                        <a:lnSpc>
                          <a:spcPct val="150000"/>
                        </a:lnSpc>
                        <a:spcBef>
                          <a:spcPts val="600"/>
                        </a:spcBef>
                        <a:tabLst>
                          <a:tab pos="2127250" algn="l"/>
                        </a:tabLst>
                      </a:pPr>
                      <a:r>
                        <a:rPr lang="en-ZA" sz="800" dirty="0">
                          <a:effectLst/>
                          <a:uFill>
                            <a:solidFill>
                              <a:srgbClr val="000000"/>
                            </a:solidFill>
                          </a:uFill>
                        </a:rPr>
                        <a:t> </a:t>
                      </a:r>
                      <a:endParaRPr lang="en-ZA" sz="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41830" marR="41830" marT="0" marB="0"/>
                </a:tc>
                <a:extLst>
                  <a:ext uri="{0D108BD9-81ED-4DB2-BD59-A6C34878D82A}">
                    <a16:rowId xmlns:a16="http://schemas.microsoft.com/office/drawing/2014/main" val="1987623787"/>
                  </a:ext>
                </a:extLst>
              </a:tr>
            </a:tbl>
          </a:graphicData>
        </a:graphic>
      </p:graphicFrame>
      <p:sp>
        <p:nvSpPr>
          <p:cNvPr id="17" name="TextBox 16">
            <a:extLst>
              <a:ext uri="{FF2B5EF4-FFF2-40B4-BE49-F238E27FC236}">
                <a16:creationId xmlns:a16="http://schemas.microsoft.com/office/drawing/2014/main" id="{7A153B13-E0FA-F770-C97C-E1967E33FFA3}"/>
              </a:ext>
            </a:extLst>
          </p:cNvPr>
          <p:cNvSpPr txBox="1"/>
          <p:nvPr/>
        </p:nvSpPr>
        <p:spPr>
          <a:xfrm>
            <a:off x="434443" y="6303520"/>
            <a:ext cx="11126264"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100" b="1" i="0" u="none" strike="noStrike" kern="1200" cap="none" spc="0" normalizeH="0" baseline="0" noProof="0" dirty="0">
                <a:ln>
                  <a:noFill/>
                </a:ln>
                <a:solidFill>
                  <a:srgbClr val="002060"/>
                </a:solidFill>
                <a:effectLst/>
                <a:uLnTx/>
                <a:uFillTx/>
                <a:latin typeface="Arial Narrow" panose="020B0606020202030204" pitchFamily="34" charset="0"/>
                <a:ea typeface="Bell MT" panose="02020503060305020303" pitchFamily="18" charset="0"/>
                <a:cs typeface="Bell MT" panose="02020503060305020303" pitchFamily="18" charset="0"/>
              </a:rPr>
              <a:t>N.B The bidder must clearly indicate in the table below for which project/s (one of both) they are submitting their bid proposal and complete the relevant Pricing Schedules under 6.1 and 6.2 accordingly</a:t>
            </a:r>
            <a:endParaRPr kumimoji="0" lang="en-ZA"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80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243639"/>
            <a:ext cx="10013515" cy="488515"/>
          </a:xfrm>
        </p:spPr>
        <p:txBody>
          <a:bodyPr>
            <a:normAutofit fontScale="90000"/>
          </a:bodyPr>
          <a:lstStyle/>
          <a:p>
            <a:r>
              <a:rPr lang="en-ZA" sz="2200" b="1" dirty="0">
                <a:solidFill>
                  <a:schemeClr val="bg1"/>
                </a:solidFill>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EVALUATION METHODOLOGY</a:t>
            </a:r>
            <a:br>
              <a:rPr lang="en-ZA" sz="1800" b="1" i="1" dirty="0">
                <a:solidFill>
                  <a:srgbClr val="365F91"/>
                </a:solidFill>
                <a:effectLst/>
                <a:uFill>
                  <a:solidFill>
                    <a:srgbClr val="000000"/>
                  </a:solidFill>
                </a:uFill>
                <a:latin typeface="Helvetica Neue"/>
                <a:ea typeface="Times New Roman" panose="02020603050405020304" pitchFamily="18" charset="0"/>
                <a:cs typeface="Times New Roman" panose="02020603050405020304" pitchFamily="18" charset="0"/>
              </a:rPr>
            </a:b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spcAft>
                <a:spcPts val="600"/>
              </a:spcAft>
              <a:buNone/>
            </a:pP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STAGED APPROACH WHICH WILL BE APPLIED IN THE EVALUATION OF BIDS</a:t>
            </a:r>
            <a:endParaRPr lang="en-ZA"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180340" algn="just">
              <a:lnSpc>
                <a:spcPct val="150000"/>
              </a:lnSpc>
              <a:spcAft>
                <a:spcPts val="600"/>
              </a:spcAft>
            </a:pP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Evaluation of the bids will be conducted in two stages as per Preferential Procurement Regulations, 2022 issued in terms of section 5 of the Preferential Procurement Policy Framework Act, Act number 5 of 2000 (PPPFA).</a:t>
            </a:r>
          </a:p>
          <a:p>
            <a:pPr marL="180340" algn="just">
              <a:lnSpc>
                <a:spcPct val="150000"/>
              </a:lnSpc>
              <a:spcAft>
                <a:spcPts val="600"/>
              </a:spcAft>
            </a:pP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During these stages the bidder/s that do not meet the minimum required threshold as per each stage of evaluation will be disqualified and will not be considered for further evaluation.</a:t>
            </a:r>
            <a:endParaRPr lang="en-ZA"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 one </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will be the evaluation of bids on </a:t>
            </a: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Administration Compliance </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and </a:t>
            </a: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Technical Evaluations</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a:t>
            </a:r>
          </a:p>
          <a:p>
            <a:pPr marL="0" indent="0" algn="just">
              <a:lnSpc>
                <a:spcPct val="115000"/>
              </a:lnSpc>
              <a:spcAft>
                <a:spcPts val="600"/>
              </a:spcAft>
              <a:buNone/>
              <a:tabLst>
                <a:tab pos="450215" algn="l"/>
              </a:tabLst>
            </a:pP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 Two </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evaluation will be based on Price and Preference points only.</a:t>
            </a:r>
            <a:endParaRPr lang="en-ZA"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lvl="0" algn="just">
              <a:lnSpc>
                <a:spcPct val="150000"/>
              </a:lnSpc>
              <a:tabLst>
                <a:tab pos="450215" algn="l"/>
                <a:tab pos="630555" algn="l"/>
              </a:tabLst>
            </a:pPr>
            <a:r>
              <a:rPr lang="en-US"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Price = 80 points.</a:t>
            </a:r>
            <a:endParaRPr lang="en-ZA"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lvl="0" algn="just">
              <a:lnSpc>
                <a:spcPct val="150000"/>
              </a:lnSpc>
              <a:tabLst>
                <a:tab pos="450215" algn="l"/>
                <a:tab pos="630555" algn="l"/>
              </a:tabLst>
            </a:pPr>
            <a:r>
              <a:rPr lang="en-US"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Preference = 20 points.</a:t>
            </a:r>
            <a:endParaRPr lang="en-ZA"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0" indent="0" algn="just">
              <a:lnSpc>
                <a:spcPct val="115000"/>
              </a:lnSpc>
              <a:spcBef>
                <a:spcPts val="600"/>
              </a:spcBef>
              <a:spcAft>
                <a:spcPts val="600"/>
              </a:spcAft>
              <a:buNone/>
            </a:pPr>
            <a:endParaRPr lang="en-US" sz="1800" dirty="0">
              <a:solidFill>
                <a:srgbClr val="000000"/>
              </a:solidFill>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indent="0" algn="just">
              <a:lnSpc>
                <a:spcPct val="115000"/>
              </a:lnSpc>
              <a:spcBef>
                <a:spcPts val="600"/>
              </a:spcBef>
              <a:spcAft>
                <a:spcPts val="600"/>
              </a:spcAft>
              <a:buNone/>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p>
          <a:p>
            <a:pPr marL="0" indent="0" algn="just">
              <a:lnSpc>
                <a:spcPct val="115000"/>
              </a:lnSpc>
              <a:spcBef>
                <a:spcPts val="600"/>
              </a:spcBef>
              <a:spcAft>
                <a:spcPts val="600"/>
              </a:spcAft>
              <a:buNone/>
            </a:pPr>
            <a:endPar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180340" algn="just">
              <a:lnSpc>
                <a:spcPct val="115000"/>
              </a:lnSpc>
              <a:spcBef>
                <a:spcPts val="600"/>
              </a:spcBef>
              <a:spcAft>
                <a:spcPts val="600"/>
              </a:spcAft>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268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243639"/>
            <a:ext cx="10013515" cy="488515"/>
          </a:xfrm>
        </p:spPr>
        <p:txBody>
          <a:bodyPr>
            <a:normAutofit fontScale="90000"/>
          </a:bodyPr>
          <a:lstStyle/>
          <a:p>
            <a:r>
              <a:rPr lang="en-ZA" sz="2200" b="1" dirty="0">
                <a:solidFill>
                  <a:schemeClr val="bg1"/>
                </a:solidFill>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EVALUATION -STAGE 1A: ADMINISTRATIVE EVALUATION</a:t>
            </a:r>
            <a:br>
              <a:rPr lang="en-ZA" sz="1800" b="1" i="1" dirty="0">
                <a:solidFill>
                  <a:srgbClr val="365F91"/>
                </a:solidFill>
                <a:effectLst/>
                <a:uFill>
                  <a:solidFill>
                    <a:srgbClr val="000000"/>
                  </a:solidFill>
                </a:uFill>
                <a:latin typeface="Helvetica Neue"/>
                <a:ea typeface="Times New Roman" panose="02020603050405020304" pitchFamily="18" charset="0"/>
                <a:cs typeface="Times New Roman" panose="02020603050405020304" pitchFamily="18" charset="0"/>
              </a:rPr>
            </a:b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fontScale="92500" lnSpcReduction="10000"/>
          </a:bodyPr>
          <a:lstStyle/>
          <a:p>
            <a:pPr marL="0" indent="0" algn="just">
              <a:lnSpc>
                <a:spcPct val="115000"/>
              </a:lnSpc>
              <a:spcBef>
                <a:spcPts val="600"/>
              </a:spcBef>
              <a:spcAft>
                <a:spcPts val="600"/>
              </a:spcAft>
              <a:buNone/>
            </a:pPr>
            <a:endParaRPr lang="en-US" sz="1800" dirty="0">
              <a:solidFill>
                <a:srgbClr val="000000"/>
              </a:solidFill>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indent="0" algn="just">
              <a:lnSpc>
                <a:spcPct val="115000"/>
              </a:lnSpc>
              <a:spcBef>
                <a:spcPts val="600"/>
              </a:spcBef>
              <a:spcAft>
                <a:spcPts val="600"/>
              </a:spcAft>
              <a:buNone/>
              <a:tabLst>
                <a:tab pos="450215" algn="l"/>
              </a:tabLst>
            </a:pPr>
            <a:r>
              <a:rPr lang="en-US" sz="18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STAGE 1A: ADMINISTRATIVE COMPLIANCE</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Bidder/s must complete, sign, and submit all pages of Tender Bid Documents Section 1 (RFP- Request for Proposal) and Section 2 (Price Schedule – Professional Services),</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 pos="54038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Submission of completed and signed Protection of Personal Information Act Consent form </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 pos="54038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Bidders must fully complete and sign the following SBD forms (SBD 01, SBD 04, and SBD 6.1)</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If there will be a share of services between Tenderer i.e., Joint Venture/Consortium, all participating parties must submit the following supporting documents: </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spcAft>
                <a:spcPts val="600"/>
              </a:spcAft>
              <a:buFont typeface="Symbol" panose="05050102010706020507" pitchFamily="18" charset="2"/>
              <a:buChar char=""/>
              <a:tabLst>
                <a:tab pos="450215" algn="l"/>
                <a:tab pos="540385" algn="l"/>
              </a:tabLst>
            </a:pPr>
            <a:r>
              <a:rPr lang="en-US" sz="1800" dirty="0">
                <a:solidFill>
                  <a:srgbClr val="000000"/>
                </a:solidFill>
                <a:effectLst/>
                <a:uFill>
                  <a:solidFill>
                    <a:srgbClr val="000000"/>
                  </a:solidFill>
                </a:uFill>
                <a:latin typeface="Arial Narrow" panose="020B0606020202030204" pitchFamily="34" charset="0"/>
                <a:ea typeface="Cambria" panose="02040503050406030204" pitchFamily="18" charset="0"/>
                <a:cs typeface="Cambria" panose="02040503050406030204" pitchFamily="18" charset="0"/>
              </a:rPr>
              <a:t>Service Agreement stating the roles and the share percentage of the value of the undertaken project signed by all parties, i.e., </a:t>
            </a:r>
            <a:r>
              <a:rPr lang="en-US" sz="1800" dirty="0">
                <a:solidFill>
                  <a:srgbClr val="000000"/>
                </a:solidFill>
                <a:effectLst/>
                <a:uFill>
                  <a:solidFill>
                    <a:srgbClr val="000000"/>
                  </a:solidFill>
                </a:uFill>
                <a:latin typeface="Arial Narrow" panose="020B0606020202030204" pitchFamily="34" charset="0"/>
                <a:ea typeface="Cambria" panose="02040503050406030204" pitchFamily="18" charset="0"/>
                <a:cs typeface="Calibri" panose="020F0502020204030204" pitchFamily="34" charset="0"/>
              </a:rPr>
              <a:t>Letter of Authority from both or all companies bidding for this tender.</a:t>
            </a:r>
            <a:endParaRPr lang="en-ZA" sz="18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540385" algn="just">
              <a:lnSpc>
                <a:spcPct val="115000"/>
              </a:lnSpc>
              <a:tabLst>
                <a:tab pos="630555" algn="l"/>
              </a:tabLst>
            </a:pPr>
            <a:r>
              <a:rPr lang="en-US" sz="18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NOTE:</a:t>
            </a: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 </a:t>
            </a: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rPr>
              <a:t>Bidder/s that that do not comply with the above requirements shall be eliminated and such bids shall be regarded as non-responsive</a:t>
            </a: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 </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endPar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indent="0" algn="just">
              <a:lnSpc>
                <a:spcPct val="115000"/>
              </a:lnSpc>
              <a:spcBef>
                <a:spcPts val="600"/>
              </a:spcBef>
              <a:spcAft>
                <a:spcPts val="600"/>
              </a:spcAft>
              <a:buNone/>
            </a:pPr>
            <a:endPar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180340" algn="just">
              <a:lnSpc>
                <a:spcPct val="115000"/>
              </a:lnSpc>
              <a:spcBef>
                <a:spcPts val="600"/>
              </a:spcBef>
              <a:spcAft>
                <a:spcPts val="600"/>
              </a:spcAft>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715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EVALUATION STAGE 1B: TECHNICAL EVALUATION - SOB</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64FA68E6-516B-D122-5D37-ED49274692AD}"/>
              </a:ext>
            </a:extLst>
          </p:cNvPr>
          <p:cNvGraphicFramePr>
            <a:graphicFrameLocks noGrp="1"/>
          </p:cNvGraphicFramePr>
          <p:nvPr/>
        </p:nvGraphicFramePr>
        <p:xfrm>
          <a:off x="201037" y="1548143"/>
          <a:ext cx="11789925" cy="5229436"/>
        </p:xfrm>
        <a:graphic>
          <a:graphicData uri="http://schemas.openxmlformats.org/drawingml/2006/table">
            <a:tbl>
              <a:tblPr firstRow="1" bandRow="1">
                <a:tableStyleId>{5C22544A-7EE6-4342-B048-85BDC9FD1C3A}</a:tableStyleId>
              </a:tblPr>
              <a:tblGrid>
                <a:gridCol w="2488427">
                  <a:extLst>
                    <a:ext uri="{9D8B030D-6E8A-4147-A177-3AD203B41FA5}">
                      <a16:colId xmlns:a16="http://schemas.microsoft.com/office/drawing/2014/main" val="3328100024"/>
                    </a:ext>
                  </a:extLst>
                </a:gridCol>
                <a:gridCol w="8328731">
                  <a:extLst>
                    <a:ext uri="{9D8B030D-6E8A-4147-A177-3AD203B41FA5}">
                      <a16:colId xmlns:a16="http://schemas.microsoft.com/office/drawing/2014/main" val="2637157006"/>
                    </a:ext>
                  </a:extLst>
                </a:gridCol>
                <a:gridCol w="972767">
                  <a:extLst>
                    <a:ext uri="{9D8B030D-6E8A-4147-A177-3AD203B41FA5}">
                      <a16:colId xmlns:a16="http://schemas.microsoft.com/office/drawing/2014/main" val="2030239873"/>
                    </a:ext>
                  </a:extLst>
                </a:gridCol>
              </a:tblGrid>
              <a:tr h="268184">
                <a:tc>
                  <a:txBody>
                    <a:bodyPr/>
                    <a:lstStyle/>
                    <a:p>
                      <a:r>
                        <a:rPr lang="en-ZA" sz="1400" dirty="0">
                          <a:latin typeface="Century Gothic" panose="020B0502020202020204" pitchFamily="34" charset="0"/>
                        </a:rPr>
                        <a:t>AREA</a:t>
                      </a:r>
                    </a:p>
                  </a:txBody>
                  <a:tcPr/>
                </a:tc>
                <a:tc>
                  <a:txBody>
                    <a:bodyPr/>
                    <a:lstStyle/>
                    <a:p>
                      <a:r>
                        <a:rPr lang="en-ZA" sz="14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4924636">
                <a:tc>
                  <a:txBody>
                    <a:bodyPr/>
                    <a:lstStyle/>
                    <a:p>
                      <a:pPr marL="0" lvl="0" indent="0">
                        <a:lnSpc>
                          <a:spcPct val="1000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Team Leader (Banking Strategy)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228600">
                        <a:lnSpc>
                          <a:spcPct val="100000"/>
                        </a:lnSpc>
                        <a:tabLst>
                          <a:tab pos="217170" algn="l"/>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experience</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Strategic planning for a bank </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Operational planning for a bank</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Ad-hoc banking research projects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6830">
                        <a:lnSpc>
                          <a:spcPct val="100000"/>
                        </a:lnSpc>
                        <a:tabLst>
                          <a:tab pos="457200" algn="l"/>
                          <a:tab pos="3568700" algn="l"/>
                        </a:tabLst>
                      </a:pPr>
                      <a:r>
                        <a:rPr lang="en-ZA" sz="10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CVs and certified copies of valid academic qualifications and certified copies of valid registration with Professional Bodies to be attached to the proposal. Certified copies should not be older than 6 (six) months.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(Academic Qualification and Professional Registration)</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Postgraduate: MBA or equivalent, CA, CFA, Masters in Finance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 points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Honours Degree in Finance, Banking / Commerce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points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Undergraduate: B-Com or equivalent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Experience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or more years of experience in a strategic position in a Bank/ Financial Institution or a Consulting Firm advising on the designing and execution of Bank Strategies, Bank Operational Plans, knowledge, and experience on SARB compliance requirements for Bank set-up and licencing and Ad-hoc banking research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points.</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to 4 years of experience in a strategic position in a Bank/ Financial Institution or a Consulting Firm advising on the designing and execution of Bank Strategies, Bank Operational Plans, knowledge, and experience on SARB compliance requirements for Bank set-up and licencing and Ad-hoc banking research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to 2 years of experience in a strategic position in a Bank/ Financial Institution or a Consulting Firm advising on the designing and execution of Bank Strategies, Bank Operational Plans, knowledge, and experience on SARB compliance requirements for Bank set-up and licencing and Ad-hoc banking research projects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228600">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Signed Reference letters from current or previous employer or client, stating clearly the position or duties relevant to this position and the corresponding number of years. The reference letter must have contactable reference details and should be on the client’s or employer’s letterhead.</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confirming 5 or more years of experience in a strategic position in a Bank/ Financial Institution or a Consulting Firm advising on the designing and execution of Bank Strategies, Bank Operational Plans, knowledge, and experience on SARB compliance requirements for Bank set-up and licencing and Ad-hoc banking research projects or more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confirming 3 to 4 years of experience in a strategic position in a Bank/ Financial Institution or a Consulting Firm advising on the designing and execution of Bank Strategies, Bank Operational Plans, knowledge, and experience on SARB compliance requirements for Bank set-up and licencing and Ad-hoc banking research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confirming 1 to 2  years of experience in a strategic position in a Bank/ Financial Institution or a Consulting Firm advising on the designing and execution of Bank Strategies, Bank Operational Plans, knowledge, and experience on SARB compliance requirements for Bank set-up and licencing and Ad-hoc banking research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reference letter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ts val="1400"/>
                        </a:lnSpc>
                        <a:tabLst>
                          <a:tab pos="457200" algn="l"/>
                          <a:tab pos="3568700" algn="l"/>
                        </a:tabLst>
                      </a:pP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18</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(3)</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
        <p:nvSpPr>
          <p:cNvPr id="6" name="Title 1">
            <a:extLst>
              <a:ext uri="{FF2B5EF4-FFF2-40B4-BE49-F238E27FC236}">
                <a16:creationId xmlns:a16="http://schemas.microsoft.com/office/drawing/2014/main" id="{0830E875-3168-3F06-F572-A6C542380F54}"/>
              </a:ext>
            </a:extLst>
          </p:cNvPr>
          <p:cNvSpPr txBox="1">
            <a:spLocks/>
          </p:cNvSpPr>
          <p:nvPr/>
        </p:nvSpPr>
        <p:spPr>
          <a:xfrm>
            <a:off x="1977447" y="1591494"/>
            <a:ext cx="10013515" cy="4885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819638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EVALUATION STAGE 1B: TECHNICAL EVALUATION - SOB</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49322A25-4491-E899-6500-20DBE3C51C66}"/>
              </a:ext>
            </a:extLst>
          </p:cNvPr>
          <p:cNvGraphicFramePr>
            <a:graphicFrameLocks noGrp="1"/>
          </p:cNvGraphicFramePr>
          <p:nvPr/>
        </p:nvGraphicFramePr>
        <p:xfrm>
          <a:off x="158886" y="1564590"/>
          <a:ext cx="11874229" cy="5406845"/>
        </p:xfrm>
        <a:graphic>
          <a:graphicData uri="http://schemas.openxmlformats.org/drawingml/2006/table">
            <a:tbl>
              <a:tblPr firstRow="1" bandRow="1">
                <a:tableStyleId>{5C22544A-7EE6-4342-B048-85BDC9FD1C3A}</a:tableStyleId>
              </a:tblPr>
              <a:tblGrid>
                <a:gridCol w="2506220">
                  <a:extLst>
                    <a:ext uri="{9D8B030D-6E8A-4147-A177-3AD203B41FA5}">
                      <a16:colId xmlns:a16="http://schemas.microsoft.com/office/drawing/2014/main" val="3328100024"/>
                    </a:ext>
                  </a:extLst>
                </a:gridCol>
                <a:gridCol w="8227487">
                  <a:extLst>
                    <a:ext uri="{9D8B030D-6E8A-4147-A177-3AD203B41FA5}">
                      <a16:colId xmlns:a16="http://schemas.microsoft.com/office/drawing/2014/main" val="2637157006"/>
                    </a:ext>
                  </a:extLst>
                </a:gridCol>
                <a:gridCol w="1140522">
                  <a:extLst>
                    <a:ext uri="{9D8B030D-6E8A-4147-A177-3AD203B41FA5}">
                      <a16:colId xmlns:a16="http://schemas.microsoft.com/office/drawing/2014/main" val="2030239873"/>
                    </a:ext>
                  </a:extLst>
                </a:gridCol>
              </a:tblGrid>
              <a:tr h="287257">
                <a:tc>
                  <a:txBody>
                    <a:bodyPr/>
                    <a:lstStyle/>
                    <a:p>
                      <a:r>
                        <a:rPr lang="en-ZA" sz="1400" dirty="0">
                          <a:latin typeface="Century Gothic" panose="020B0502020202020204" pitchFamily="34" charset="0"/>
                        </a:rPr>
                        <a:t>AREA</a:t>
                      </a:r>
                    </a:p>
                  </a:txBody>
                  <a:tcPr/>
                </a:tc>
                <a:tc>
                  <a:txBody>
                    <a:bodyPr/>
                    <a:lstStyle/>
                    <a:p>
                      <a:r>
                        <a:rPr lang="en-ZA" sz="14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5102045">
                <a:tc>
                  <a:txBody>
                    <a:bodyPr/>
                    <a:lstStyle/>
                    <a:p>
                      <a:pPr marL="0" lvl="0" indent="0">
                        <a:lnSpc>
                          <a:spcPct val="100000"/>
                        </a:lnSpc>
                        <a:buSzPts val="1000"/>
                        <a:buFont typeface="Arial Narrow" panose="020B0606020202030204" pitchFamily="34" charset="0"/>
                        <a:buNone/>
                        <a:tabLst>
                          <a:tab pos="127000" algn="l"/>
                          <a:tab pos="3568700" algn="l"/>
                        </a:tabLst>
                      </a:pP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Legal</a:t>
                      </a:r>
                      <a:r>
                        <a:rPr lang="en-ZA" sz="9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Expert (Bank Compliance) </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Arial Narrow" panose="020B0606020202030204" pitchFamily="34" charset="0"/>
                        <a:buChar char="-"/>
                        <a:tabLst>
                          <a:tab pos="3568700" algn="l"/>
                        </a:tabLst>
                      </a:pPr>
                      <a:r>
                        <a:rPr lang="en-US"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a:t>
                      </a:r>
                      <a:endParaRPr lang="en-ZA" sz="9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algn="l">
                        <a:lnSpc>
                          <a:spcPct val="100000"/>
                        </a:lnSpc>
                        <a:tabLst>
                          <a:tab pos="457200" algn="l"/>
                          <a:tab pos="3568700" algn="l"/>
                        </a:tabLst>
                      </a:pP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l">
                        <a:lnSpc>
                          <a:spcPct val="100000"/>
                        </a:lnSpc>
                        <a:tabLst>
                          <a:tab pos="457200" algn="l"/>
                          <a:tab pos="3568700" algn="l"/>
                        </a:tabLst>
                      </a:pP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experiences</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nSpc>
                          <a:spcPct val="100000"/>
                        </a:lnSpc>
                        <a:buFont typeface="Arial Narrow" panose="020B0606020202030204" pitchFamily="34" charset="0"/>
                        <a:buChar char="-"/>
                        <a:tabLst>
                          <a:tab pos="3568700" algn="l"/>
                        </a:tabLst>
                      </a:pPr>
                      <a:r>
                        <a:rPr lang="en-US"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Bank Compliance &amp; Regulatory experience. </a:t>
                      </a:r>
                      <a:endParaRPr lang="en-ZA" sz="9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00000"/>
                        </a:lnSpc>
                        <a:buFont typeface="Arial Narrow" panose="020B0606020202030204" pitchFamily="34" charset="0"/>
                        <a:buChar char="-"/>
                        <a:tabLst>
                          <a:tab pos="3568700" algn="l"/>
                        </a:tabLst>
                      </a:pPr>
                      <a:r>
                        <a:rPr lang="en-US"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Advisory on the establishment of a Bank </a:t>
                      </a:r>
                      <a:endParaRPr lang="en-ZA" sz="9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a:lnSpc>
                          <a:spcPct val="100000"/>
                        </a:lnSpc>
                        <a:tabLst>
                          <a:tab pos="457200" algn="l"/>
                          <a:tab pos="3568700" algn="l"/>
                        </a:tabLst>
                      </a:pP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6830">
                        <a:lnSpc>
                          <a:spcPct val="100000"/>
                        </a:lnSpc>
                        <a:tabLst>
                          <a:tab pos="457200" algn="l"/>
                          <a:tab pos="3568700" algn="l"/>
                        </a:tabLst>
                      </a:pPr>
                      <a:r>
                        <a:rPr lang="en-ZA" sz="9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CVs and certified copies of valid academic qualifications and certified copies of registration with Professional Bodies to be attached to the proposal. Certified copies should not be older than 6 (six) months.</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l">
                        <a:lnSpc>
                          <a:spcPct val="100000"/>
                        </a:lnSpc>
                        <a:tabLst>
                          <a:tab pos="457200" algn="l"/>
                          <a:tab pos="3568700" algn="l"/>
                        </a:tabLst>
                      </a:pP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(Academic Qualification and Professional Registration)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buFont typeface="Wingdings" panose="05000000000000000000" pitchFamily="2" charset="2"/>
                        <a:buChar char=""/>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Postgraduate: LLM  – </a:t>
                      </a: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 points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buFont typeface="Wingdings" panose="05000000000000000000" pitchFamily="2" charset="2"/>
                        <a:buChar char=""/>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Undergraduate: B-Proc / LLB – </a:t>
                      </a: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points</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l">
                        <a:lnSpc>
                          <a:spcPct val="100000"/>
                        </a:lnSpc>
                        <a:buFont typeface="Wingdings" panose="05000000000000000000" pitchFamily="2" charset="2"/>
                        <a:buChar char=""/>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a:t>
                      </a: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0 points</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l">
                        <a:lnSpc>
                          <a:spcPct val="100000"/>
                        </a:lnSpc>
                        <a:tabLst>
                          <a:tab pos="457200" algn="l"/>
                          <a:tab pos="3568700" algn="l"/>
                        </a:tabLst>
                      </a:pP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l">
                        <a:lnSpc>
                          <a:spcPct val="100000"/>
                        </a:lnSpc>
                        <a:tabLst>
                          <a:tab pos="457200" algn="l"/>
                          <a:tab pos="3568700" algn="l"/>
                        </a:tabLst>
                      </a:pP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Experience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or more years in a Bank/Financial Institution or a Consulting Firm working on Bank Compliance within the South African regulatory framework and advisory on the establishment of a Bank, with knowledge of South African Banking Law, the requirements of the Prudential Authority for Bank Licencing, Regulatory Requirements of the SARB, Capital Requirements and Basel III Requirements. – </a:t>
                      </a: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5 points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to 4 years in a Bank/Financial Institution or a Consulting Firm working on Bank Compliance within the South African regulatory framework and advisory on the establishment of a Bank, with knowledge of South African Banking Law, the requirements of the Prudential Authority for Bank Licencing, Regulatory Requirements of the SARB, Capital Requirements and Basel III Requirements. – </a:t>
                      </a: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to 2  years in a Bank/Financial Institution or a Consulting Firm working on Bank Compliance within the South African regulatory framework and advisory on the establishment of a Bank, with knowledge of South African Banking Law, the requirements of the Prudential Authority for Bank Licencing, Regulatory Requirements of the SARB, Capital Requirements and Basel III Requirements. – </a:t>
                      </a: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points</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00000"/>
                        </a:lnSpc>
                        <a:tabLst>
                          <a:tab pos="457200" algn="l"/>
                          <a:tab pos="3568700" algn="l"/>
                        </a:tabLst>
                      </a:pP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nSpc>
                          <a:spcPct val="100000"/>
                        </a:lnSpc>
                        <a:tabLst>
                          <a:tab pos="457200" algn="l"/>
                          <a:tab pos="3568700" algn="l"/>
                        </a:tabLst>
                      </a:pP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Signed Reference letters from current or previous employer or client, stating clearly the position or duties relevant to this position and the corresponding number of years. The reference letter must have contactable reference details and should be on the client’s or employer’s letterhead.</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   confirming </a:t>
                      </a:r>
                      <a:r>
                        <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5 or more years in a Bank/Financial Institution or a Consulting Firm working on Bank Compliance within the South African regulatory framework and advisory on the establishment of a Bank, with knowledge of South African Banking Law, the requirements of the Prudential Authority for Bank Licencing, Regulatory Requirements of the SARB, Capital Requirements and Basel III Requirements</a:t>
                      </a:r>
                      <a:r>
                        <a:rPr lang="en-ZA"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 </a:t>
                      </a: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confirming </a:t>
                      </a:r>
                      <a:r>
                        <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3 to 4 years of experience in a Bank/Financial Institution or a Consulting Firm working on Bank Compliance within the South African regulatory framework and advisory on the establishment of a Bank, with knowledge of South African Banking Law, the requirements of the Prudential Authority for Bank Licencing, Regulatory Requirements of the SARB, Capital Requirements and Basel III Requirements</a:t>
                      </a:r>
                      <a:r>
                        <a:rPr lang="en-ZA"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 </a:t>
                      </a: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points</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confirming 1 to 2 years of experience </a:t>
                      </a:r>
                      <a:r>
                        <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in a Bank/Financial Institution or a Consulting Firm working on Bank Compliance within the South African regulatory framework and advisory on the establishment of a Bank, with knowledge of South African Banking Law, the requirements of the Prudential Authority for Bank Licencing, Regulatory Requirements of the SARB, Capital Requirements and Basel III Requirements</a:t>
                      </a:r>
                      <a:r>
                        <a:rPr lang="en-ZA"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 </a:t>
                      </a: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9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reference letter – </a:t>
                      </a: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ct val="100000"/>
                        </a:lnSpc>
                        <a:tabLst>
                          <a:tab pos="457200" algn="l"/>
                          <a:tab pos="3568700" algn="l"/>
                        </a:tabLst>
                      </a:pPr>
                      <a:r>
                        <a:rPr lang="en-ZA" sz="9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18</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p>
                    <a:p>
                      <a:pPr algn="ctr">
                        <a:lnSpc>
                          <a:spcPct val="100000"/>
                        </a:lnSpc>
                        <a:tabLst>
                          <a:tab pos="457200" algn="l"/>
                          <a:tab pos="3568700" algn="l"/>
                        </a:tabLst>
                      </a:pP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spcBef>
                          <a:spcPts val="600"/>
                        </a:spcBef>
                        <a:spcAft>
                          <a:spcPts val="600"/>
                        </a:spcAft>
                      </a:pPr>
                      <a:r>
                        <a:rPr lang="en-ZA" sz="9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endPar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endParaRPr>
                    </a:p>
                    <a:p>
                      <a:pPr algn="ctr">
                        <a:lnSpc>
                          <a:spcPct val="100000"/>
                        </a:lnSpc>
                        <a:tabLst>
                          <a:tab pos="457200" algn="l"/>
                          <a:tab pos="3568700" algn="l"/>
                        </a:tabLst>
                      </a:pPr>
                      <a:r>
                        <a:rPr lang="en-ZA" sz="9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9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3758797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SOB</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nvGraphicFramePr>
        <p:xfrm>
          <a:off x="158885" y="1711891"/>
          <a:ext cx="11874229" cy="4687438"/>
        </p:xfrm>
        <a:graphic>
          <a:graphicData uri="http://schemas.openxmlformats.org/drawingml/2006/table">
            <a:tbl>
              <a:tblPr firstRow="1" bandRow="1">
                <a:tableStyleId>{5C22544A-7EE6-4342-B048-85BDC9FD1C3A}</a:tableStyleId>
              </a:tblPr>
              <a:tblGrid>
                <a:gridCol w="2506220">
                  <a:extLst>
                    <a:ext uri="{9D8B030D-6E8A-4147-A177-3AD203B41FA5}">
                      <a16:colId xmlns:a16="http://schemas.microsoft.com/office/drawing/2014/main" val="3328100024"/>
                    </a:ext>
                  </a:extLst>
                </a:gridCol>
                <a:gridCol w="8227487">
                  <a:extLst>
                    <a:ext uri="{9D8B030D-6E8A-4147-A177-3AD203B41FA5}">
                      <a16:colId xmlns:a16="http://schemas.microsoft.com/office/drawing/2014/main" val="2637157006"/>
                    </a:ext>
                  </a:extLst>
                </a:gridCol>
                <a:gridCol w="1140522">
                  <a:extLst>
                    <a:ext uri="{9D8B030D-6E8A-4147-A177-3AD203B41FA5}">
                      <a16:colId xmlns:a16="http://schemas.microsoft.com/office/drawing/2014/main" val="2030239873"/>
                    </a:ext>
                  </a:extLst>
                </a:gridCol>
              </a:tblGrid>
              <a:tr h="261822">
                <a:tc>
                  <a:txBody>
                    <a:bodyPr/>
                    <a:lstStyle/>
                    <a:p>
                      <a:r>
                        <a:rPr lang="en-ZA" sz="1400" dirty="0">
                          <a:latin typeface="Century Gothic" panose="020B0502020202020204" pitchFamily="34" charset="0"/>
                        </a:rPr>
                        <a:t>AREA</a:t>
                      </a:r>
                    </a:p>
                  </a:txBody>
                  <a:tcPr/>
                </a:tc>
                <a:tc>
                  <a:txBody>
                    <a:bodyPr/>
                    <a:lstStyle/>
                    <a:p>
                      <a:r>
                        <a:rPr lang="en-ZA" sz="14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4382638">
                <a:tc>
                  <a:txBody>
                    <a:bodyPr/>
                    <a:lstStyle/>
                    <a:p>
                      <a:pPr marL="0" lvl="0" indent="0">
                        <a:lnSpc>
                          <a:spcPts val="14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3. Senior Bank Analyst (Banking &amp; Financial Services)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Skills</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algn="l">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l">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Relevant experiences</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Bank Industry analysis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Bank credit ratings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Bank ad-hoc research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a:lnSpc>
                          <a:spcPts val="1400"/>
                        </a:lnSpc>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6830">
                        <a:lnSpc>
                          <a:spcPts val="1400"/>
                        </a:lnSpc>
                        <a:tabLst>
                          <a:tab pos="457200" algn="l"/>
                          <a:tab pos="3568700" algn="l"/>
                        </a:tabLst>
                      </a:pPr>
                      <a:r>
                        <a:rPr lang="en-ZA" sz="1000" i="1"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rPr>
                        <a:t>CVs and certified copies of valid academic qualifications and certified copies of valid registration with Professional Bodies to be attached to the proposal. Certified copies should not be older than 6 (six) months.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l">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Skills (Academic Qualification and Professional Registration)</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Postgraduate: MSc in Economics / Master in Business Administration/ Master in Business Leadership, Master in Finance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8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Honours Degree in Economics, Finance, Business Management–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6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Undergraduate BCom Finance, BSc Economics, Business Management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4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None or not relevant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228600" algn="l">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l">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Relevant Experience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just">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5 or more years of experience in a Bank, Advisory Firm or Credit Ratings Agency conducting banking industry analysis, bank credit ratings or ad-hoc banking industry research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4 points.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just">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 to 4 years of experience in a Bank, Advisory Firm or Credit Ratings Agency conducting banking industry analysis, bank credit ratings or ad-hoc banking industry research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2 points. </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just">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 to 2 years of experience in a Bank, Advisory Firm or Credit Ratings Agency conducting banking industry analysis, bank credit ratings or ad-hoc banking industry research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 point.</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just">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None or not relevant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points. </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228600" algn="just">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Signed Reference letters from current or previous employer or client, stating clearly the position or duties relevant to this position and the corresponding number of years. The reference letter must have contactable reference details and should be on the client’s or employer’s letterhead.</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Reference letter/s confirming 5 or more years of experience in a Bank, Advisory Firm or Credit Ratings Agency conducting banking industry analysis, bank credit ratings or ad-hoc banking industry research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Reference letter/s confirming  3 to 4 years of experience in a Bank, Advisory Firm or Credit Ratings Agency conducting banking industry analysis, bank credit ratings or ad-hoc banking industry research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2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Reference letter/s confirming 1 to 2  years of experience in a Bank, Advisory Firm or Credit Ratings Agency conducting banking industry analysis, bank credit ratings or ad-hoc banking industry research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reference letter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15</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(8)</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(4)</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ct val="150000"/>
                        </a:lnSpc>
                        <a:spcBef>
                          <a:spcPts val="600"/>
                        </a:spcBef>
                        <a:spcAft>
                          <a:spcPts val="600"/>
                        </a:spcAf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a:t>
                      </a:r>
                      <a:r>
                        <a:rPr lang="en-ZA" sz="1000" dirty="0">
                          <a:effectLst/>
                          <a:uFill>
                            <a:solidFill>
                              <a:srgbClr val="000000"/>
                            </a:solidFill>
                          </a:uFill>
                          <a:latin typeface="Book Antiqua" panose="02040602050305030304" pitchFamily="18" charset="0"/>
                          <a:ea typeface="Times New Roman" panose="02020603050405020304" pitchFamily="18" charset="0"/>
                          <a:cs typeface="Arial" panose="020B0604020202020204" pitchFamily="34" charset="0"/>
                        </a:rPr>
                        <a:t>)</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1918897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SOB</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nvGraphicFramePr>
        <p:xfrm>
          <a:off x="158885" y="1711891"/>
          <a:ext cx="11874229" cy="4687438"/>
        </p:xfrm>
        <a:graphic>
          <a:graphicData uri="http://schemas.openxmlformats.org/drawingml/2006/table">
            <a:tbl>
              <a:tblPr firstRow="1" bandRow="1">
                <a:tableStyleId>{5C22544A-7EE6-4342-B048-85BDC9FD1C3A}</a:tableStyleId>
              </a:tblPr>
              <a:tblGrid>
                <a:gridCol w="2506220">
                  <a:extLst>
                    <a:ext uri="{9D8B030D-6E8A-4147-A177-3AD203B41FA5}">
                      <a16:colId xmlns:a16="http://schemas.microsoft.com/office/drawing/2014/main" val="3328100024"/>
                    </a:ext>
                  </a:extLst>
                </a:gridCol>
                <a:gridCol w="8227487">
                  <a:extLst>
                    <a:ext uri="{9D8B030D-6E8A-4147-A177-3AD203B41FA5}">
                      <a16:colId xmlns:a16="http://schemas.microsoft.com/office/drawing/2014/main" val="2637157006"/>
                    </a:ext>
                  </a:extLst>
                </a:gridCol>
                <a:gridCol w="1140522">
                  <a:extLst>
                    <a:ext uri="{9D8B030D-6E8A-4147-A177-3AD203B41FA5}">
                      <a16:colId xmlns:a16="http://schemas.microsoft.com/office/drawing/2014/main" val="2030239873"/>
                    </a:ext>
                  </a:extLst>
                </a:gridCol>
              </a:tblGrid>
              <a:tr h="261822">
                <a:tc>
                  <a:txBody>
                    <a:bodyPr/>
                    <a:lstStyle/>
                    <a:p>
                      <a:r>
                        <a:rPr lang="en-ZA" sz="800" dirty="0">
                          <a:latin typeface="Century Gothic" panose="020B0502020202020204" pitchFamily="34" charset="0"/>
                        </a:rPr>
                        <a:t>AREA</a:t>
                      </a:r>
                    </a:p>
                  </a:txBody>
                  <a:tcPr/>
                </a:tc>
                <a:tc>
                  <a:txBody>
                    <a:bodyPr/>
                    <a:lstStyle/>
                    <a:p>
                      <a:r>
                        <a:rPr lang="en-ZA" sz="8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4382638">
                <a:tc>
                  <a:txBody>
                    <a:bodyPr/>
                    <a:lstStyle/>
                    <a:p>
                      <a:pPr marL="0" lvl="0" indent="0">
                        <a:lnSpc>
                          <a:spcPts val="14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4. Bank Product Specialist (Wholesale and Commercial Banking Products)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Skills</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algn="l">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l">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Relevant experiences</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Involved in the development of financial products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Client market surveys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Understanding of credit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rPr>
                        <a:t> </a:t>
                      </a:r>
                    </a:p>
                    <a:p>
                      <a:pPr marL="36830">
                        <a:lnSpc>
                          <a:spcPts val="1400"/>
                        </a:lnSpc>
                        <a:tabLst>
                          <a:tab pos="457200" algn="l"/>
                          <a:tab pos="3568700" algn="l"/>
                        </a:tabLst>
                      </a:pPr>
                      <a:r>
                        <a:rPr lang="en-ZA" sz="1000" i="1"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rPr>
                        <a:t>CVs and certified copies of valid academic qualifications and certified copies of valid registration with Professional Bodies to be attached to the proposal. Certified copies should not be older than 6 (six) months.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l">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Skills (Academic Qualification and Professional Registration)</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Postgraduate: Master in Business Administration, Master in Business Leadership or equivalent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10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Honours Degree in Business Management/ Marketing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5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Undergraduate BCom in Business Management, Marketing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 points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l">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None or not relevant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228600" algn="l">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Relevant Experience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5 or more years of experience in a Bank/ Financial Institution or Consulting Firm, involved in the designing of financial products and conducting market surveys to understand customer needs – </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5 points.</a:t>
                      </a: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 to 4 years of experience in a Bank/ Financial Institution or Consulting Firm, involved in the designing of financial products and conducting of market surveys to understand customer needs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- 3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just">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 to 2 years of experience in a Bank/ Financial Institution or Consulting Firm, involved in the designing of financial products and conducting of market surveys to understand customer needs.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2 points</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gn="just">
                        <a:lnSpc>
                          <a:spcPts val="1400"/>
                        </a:lnSpc>
                        <a:buFont typeface="Wingdings" panose="05000000000000000000" pitchFamily="2" charset="2"/>
                        <a:buChar char=""/>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None or not relevant –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points</a:t>
                      </a:r>
                      <a:r>
                        <a:rPr lang="en-ZA" sz="1000" b="1" dirty="0">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just">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Signed Reference letters from current or previous employer or client, stating clearly the position or duties relevant to this position and the corresponding number of years. The reference letter must have contactable reference details and should be on the client’s or employer’s letterhead.</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Reference letter/s confirming 5 or more years of experience in a Bank/ Financial Institution or Consulting Firm, involved in the designing of financial products and conducting market surveys to understand customer needs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Reference letter/s confirming u 3 to 4 years of experience in a Bank/ Financial Institution or Consulting Firm, involved in the designing of financial products and conducting market surveys to understand customer needs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2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Reference letter/s confirming 1 to 2 years of experience in a Bank/ Financial Institution or Consulting Firm, involved in the designing of financial products and conducting market surveys to understand customer needs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reference letter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18</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(10)</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(5)</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ctr">
                        <a:lnSpc>
                          <a:spcPts val="14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a:t>
                      </a:r>
                      <a:r>
                        <a:rPr lang="en-ZA" sz="1000" dirty="0">
                          <a:effectLst/>
                          <a:uFill>
                            <a:solidFill>
                              <a:srgbClr val="000000"/>
                            </a:solidFill>
                          </a:uFill>
                          <a:latin typeface="Book Antiqua" panose="02040602050305030304" pitchFamily="18" charset="0"/>
                          <a:ea typeface="Times New Roman" panose="02020603050405020304" pitchFamily="18" charset="0"/>
                          <a:cs typeface="Arial" panose="020B0604020202020204" pitchFamily="34" charset="0"/>
                        </a:rPr>
                        <a:t>)</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2647907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SOB</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nvGraphicFramePr>
        <p:xfrm>
          <a:off x="317772" y="1810640"/>
          <a:ext cx="11715344" cy="3225800"/>
        </p:xfrm>
        <a:graphic>
          <a:graphicData uri="http://schemas.openxmlformats.org/drawingml/2006/table">
            <a:tbl>
              <a:tblPr firstRow="1" bandRow="1">
                <a:tableStyleId>{5C22544A-7EE6-4342-B048-85BDC9FD1C3A}</a:tableStyleId>
              </a:tblPr>
              <a:tblGrid>
                <a:gridCol w="2472685">
                  <a:extLst>
                    <a:ext uri="{9D8B030D-6E8A-4147-A177-3AD203B41FA5}">
                      <a16:colId xmlns:a16="http://schemas.microsoft.com/office/drawing/2014/main" val="3328100024"/>
                    </a:ext>
                  </a:extLst>
                </a:gridCol>
                <a:gridCol w="8117398">
                  <a:extLst>
                    <a:ext uri="{9D8B030D-6E8A-4147-A177-3AD203B41FA5}">
                      <a16:colId xmlns:a16="http://schemas.microsoft.com/office/drawing/2014/main" val="2637157006"/>
                    </a:ext>
                  </a:extLst>
                </a:gridCol>
                <a:gridCol w="1125261">
                  <a:extLst>
                    <a:ext uri="{9D8B030D-6E8A-4147-A177-3AD203B41FA5}">
                      <a16:colId xmlns:a16="http://schemas.microsoft.com/office/drawing/2014/main" val="2030239873"/>
                    </a:ext>
                  </a:extLst>
                </a:gridCol>
              </a:tblGrid>
              <a:tr h="285388">
                <a:tc>
                  <a:txBody>
                    <a:bodyPr/>
                    <a:lstStyle/>
                    <a:p>
                      <a:r>
                        <a:rPr lang="en-ZA" sz="800" dirty="0">
                          <a:latin typeface="Century Gothic" panose="020B0502020202020204" pitchFamily="34" charset="0"/>
                        </a:rPr>
                        <a:t>AREA</a:t>
                      </a:r>
                    </a:p>
                  </a:txBody>
                  <a:tcPr/>
                </a:tc>
                <a:tc>
                  <a:txBody>
                    <a:bodyPr/>
                    <a:lstStyle/>
                    <a:p>
                      <a:r>
                        <a:rPr lang="en-ZA" sz="8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2687404">
                <a:tc>
                  <a:txBody>
                    <a:bodyPr/>
                    <a:lstStyle/>
                    <a:p>
                      <a:pPr marL="0" lvl="0" indent="0">
                        <a:lnSpc>
                          <a:spcPts val="14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5. Quality of project methodology posed work plan, project management approach and timetable for the project considering: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a:lnSpc>
                          <a:spcPts val="1400"/>
                        </a:lnSpc>
                        <a:tabLst>
                          <a:tab pos="127000" algn="l"/>
                          <a:tab pos="356870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Proposed work programme with clearly defined sub-activities, outputs, allocated resources, and corresponding timelines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Proposed framework of the required deliverables</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Proposed organisational charts of project team linking to the assignment of roles to tasks and deliverables.</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Proposed Procurement Plan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algn="l">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txBody>
                  <a:tcPr marL="50800" marR="50800" marT="50800" marB="50800"/>
                </a:tc>
                <a:tc>
                  <a:txBody>
                    <a:bodyPr/>
                    <a:lstStyle/>
                    <a:p>
                      <a:pPr marL="40640" algn="just">
                        <a:lnSpc>
                          <a:spcPts val="1200"/>
                        </a:lnSpc>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Sequencing of time of activities, sub-activities, milestones and resources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are well detailed</a:t>
                      </a: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 work plan permits flexibility and covers all the following aspects of requirements: the plan must cover all sections of the project including, market and needs assessment, the gap analysis, options analysis, preferred &amp; recommended option, final report and the implementation plan.</a:t>
                      </a:r>
                      <a:endParaRPr lang="en-ZA" sz="12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342900" lvl="0" indent="-342900" algn="just">
                        <a:lnSpc>
                          <a:spcPts val="14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Project Plan</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4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Project Planning, Coordination, and Execution</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4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Project monitoring including risk assessment and project capitalisation</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2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Project continuity and support</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228600" algn="just">
                        <a:lnSpc>
                          <a:spcPts val="1200"/>
                        </a:lnSpc>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2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Sequencing of time of activities and sub-activities and milestones and resources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are detailed</a:t>
                      </a: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 work plan permits flexibility and covers all 4 aspects of requirements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17 points        </a:t>
                      </a:r>
                      <a:endParaRPr lang="en-ZA" sz="12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342900" lvl="0" indent="-342900" algn="just">
                        <a:lnSpc>
                          <a:spcPts val="12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Sequencing of time of activities and sub-activities and milestones and resources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are detailed</a:t>
                      </a: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 work plan permits flexibility and covers only 3 aspects of requirements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12 points  </a:t>
                      </a:r>
                      <a:endParaRPr lang="en-ZA" sz="12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342900" lvl="0" indent="-342900" algn="just">
                        <a:lnSpc>
                          <a:spcPts val="12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Sequencing of time of activities and sub-activities and milestones and resources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are detailed</a:t>
                      </a: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 work plan permits flexibility and covers only 2 aspect of requirement</a:t>
                      </a:r>
                      <a:r>
                        <a:rPr lang="en-ZA" sz="1000"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 </a:t>
                      </a:r>
                      <a:r>
                        <a:rPr lang="en-ZA" sz="1000" b="1"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 6 points</a:t>
                      </a:r>
                      <a:endParaRPr lang="en-ZA" sz="12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342900" lvl="0" indent="-342900" algn="just">
                        <a:lnSpc>
                          <a:spcPts val="12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Sequencing of time of activities and sub-activities and milestones and resources are detailed - work plan permits flexibility and covers only 1 aspect of requirement – </a:t>
                      </a:r>
                      <a:r>
                        <a:rPr lang="en-ZA" sz="1000" b="1"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4 points</a:t>
                      </a:r>
                      <a:endParaRPr lang="en-ZA" sz="12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342900" lvl="0" indent="-342900" algn="just">
                        <a:lnSpc>
                          <a:spcPts val="12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Sequencing of time of activities and sub-activities and milestones and resources are detailed - work plan permits flexibility and covers 0 aspect of requirement </a:t>
                      </a:r>
                      <a:r>
                        <a:rPr lang="en-ZA" sz="1000" b="1"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 0 points</a:t>
                      </a:r>
                      <a:endParaRPr lang="en-ZA" sz="12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txBody>
                  <a:tcPr marL="50800" marR="50800" marT="50800" marB="50800"/>
                </a:tc>
                <a:tc>
                  <a:txBody>
                    <a:bodyPr/>
                    <a:lstStyle/>
                    <a:p>
                      <a:pPr algn="ctr">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17</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4041299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CONTENT</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1340283" y="1707019"/>
            <a:ext cx="10732111" cy="5014455"/>
          </a:xfrm>
        </p:spPr>
        <p:txBody>
          <a:bodyPr>
            <a:normAutofit fontScale="47500" lnSpcReduction="20000"/>
          </a:bodyPr>
          <a:lstStyle/>
          <a:p>
            <a:pPr>
              <a:lnSpc>
                <a:spcPct val="120000"/>
              </a:lnSpc>
            </a:pPr>
            <a:r>
              <a:rPr lang="en-US" sz="2200" dirty="0">
                <a:latin typeface="Century Gothic" panose="020B0502020202020204" pitchFamily="34" charset="0"/>
                <a:cs typeface="Arial" panose="020B0604020202020204" pitchFamily="34" charset="0"/>
              </a:rPr>
              <a:t>INTRODUCTION &amp; BACKGROUND</a:t>
            </a:r>
          </a:p>
          <a:p>
            <a:pPr marL="0" indent="0">
              <a:lnSpc>
                <a:spcPct val="120000"/>
              </a:lnSpc>
              <a:buNone/>
            </a:pPr>
            <a:endParaRPr lang="en-US" sz="2200" dirty="0">
              <a:latin typeface="Century Gothic" panose="020B0502020202020204" pitchFamily="34" charset="0"/>
              <a:cs typeface="Arial" panose="020B0604020202020204" pitchFamily="34" charset="0"/>
            </a:endParaRPr>
          </a:p>
          <a:p>
            <a:pPr>
              <a:lnSpc>
                <a:spcPct val="120000"/>
              </a:lnSpc>
            </a:pPr>
            <a:r>
              <a:rPr lang="en-US" sz="2200" dirty="0">
                <a:latin typeface="Century Gothic" panose="020B0502020202020204" pitchFamily="34" charset="0"/>
                <a:cs typeface="Arial" panose="020B0604020202020204" pitchFamily="34" charset="0"/>
              </a:rPr>
              <a:t>STATE –OWNED BANK</a:t>
            </a:r>
          </a:p>
          <a:p>
            <a:pPr marL="531813">
              <a:lnSpc>
                <a:spcPct val="120000"/>
              </a:lnSpc>
              <a:buFont typeface="Courier New" panose="02070309020205020404" pitchFamily="49" charset="0"/>
              <a:buChar char="o"/>
            </a:pPr>
            <a:r>
              <a:rPr lang="en-US" sz="2200" dirty="0">
                <a:latin typeface="Century Gothic" panose="020B0502020202020204" pitchFamily="34" charset="0"/>
                <a:cs typeface="Arial" panose="020B0604020202020204" pitchFamily="34" charset="0"/>
              </a:rPr>
              <a:t>Problem statement </a:t>
            </a:r>
          </a:p>
          <a:p>
            <a:pPr marL="531813">
              <a:lnSpc>
                <a:spcPct val="120000"/>
              </a:lnSpc>
              <a:buFont typeface="Courier New" panose="02070309020205020404" pitchFamily="49" charset="0"/>
              <a:buChar char="o"/>
            </a:pPr>
            <a:r>
              <a:rPr lang="en-US" sz="2200" dirty="0">
                <a:solidFill>
                  <a:srgbClr val="000000"/>
                </a:solidFill>
                <a:latin typeface="Century Gothic" panose="020B0502020202020204" pitchFamily="34" charset="0"/>
                <a:ea typeface="Bell MT" panose="02020503060305020303" pitchFamily="18" charset="0"/>
                <a:cs typeface="Bell MT" panose="02020503060305020303" pitchFamily="18" charset="0"/>
              </a:rPr>
              <a:t>Scope of Work – Business Case</a:t>
            </a:r>
          </a:p>
          <a:p>
            <a:pPr marL="531813">
              <a:lnSpc>
                <a:spcPct val="120000"/>
              </a:lnSpc>
              <a:buFont typeface="Courier New" panose="02070309020205020404" pitchFamily="49" charset="0"/>
              <a:buChar char="o"/>
            </a:pPr>
            <a:r>
              <a:rPr lang="en-US" sz="2200" dirty="0">
                <a:solidFill>
                  <a:srgbClr val="000000"/>
                </a:solidFill>
                <a:latin typeface="Century Gothic" panose="020B0502020202020204" pitchFamily="34" charset="0"/>
                <a:ea typeface="Bell MT" panose="02020503060305020303" pitchFamily="18" charset="0"/>
                <a:cs typeface="Bell MT" panose="02020503060305020303" pitchFamily="18" charset="0"/>
              </a:rPr>
              <a:t>Scope of Work – Design and Establishment</a:t>
            </a:r>
          </a:p>
          <a:p>
            <a:pPr marL="531813">
              <a:lnSpc>
                <a:spcPct val="120000"/>
              </a:lnSpc>
              <a:buFont typeface="Courier New" panose="02070309020205020404" pitchFamily="49" charset="0"/>
              <a:buChar char="o"/>
            </a:pPr>
            <a:r>
              <a:rPr lang="en-US" sz="2200" dirty="0">
                <a:solidFill>
                  <a:srgbClr val="000000"/>
                </a:solidFill>
                <a:latin typeface="Century Gothic" panose="020B0502020202020204" pitchFamily="34" charset="0"/>
                <a:ea typeface="Bell MT" panose="02020503060305020303" pitchFamily="18" charset="0"/>
                <a:cs typeface="Bell MT" panose="02020503060305020303" pitchFamily="18" charset="0"/>
              </a:rPr>
              <a:t>Deliverables and timelines </a:t>
            </a:r>
          </a:p>
          <a:p>
            <a:pPr marL="531813">
              <a:lnSpc>
                <a:spcPct val="120000"/>
              </a:lnSpc>
              <a:buFont typeface="Courier New" panose="02070309020205020404" pitchFamily="49" charset="0"/>
              <a:buChar char="o"/>
            </a:pPr>
            <a:r>
              <a:rPr lang="en-US" sz="2200" dirty="0">
                <a:solidFill>
                  <a:srgbClr val="000000"/>
                </a:solidFill>
                <a:latin typeface="Century Gothic" panose="020B0502020202020204" pitchFamily="34" charset="0"/>
                <a:ea typeface="Bell MT" panose="02020503060305020303" pitchFamily="18" charset="0"/>
                <a:cs typeface="Bell MT" panose="02020503060305020303" pitchFamily="18" charset="0"/>
              </a:rPr>
              <a:t>Project Methodology and plan</a:t>
            </a:r>
          </a:p>
          <a:p>
            <a:pPr marL="531813">
              <a:lnSpc>
                <a:spcPct val="120000"/>
              </a:lnSpc>
              <a:buFont typeface="Courier New" panose="02070309020205020404" pitchFamily="49" charset="0"/>
              <a:buChar char="o"/>
            </a:pPr>
            <a:r>
              <a:rPr lang="en-US" sz="2200" dirty="0">
                <a:solidFill>
                  <a:srgbClr val="000000"/>
                </a:solidFill>
                <a:latin typeface="Century Gothic" panose="020B0502020202020204" pitchFamily="34" charset="0"/>
                <a:ea typeface="Bell MT" panose="02020503060305020303" pitchFamily="18" charset="0"/>
                <a:cs typeface="Bell MT" panose="02020503060305020303" pitchFamily="18" charset="0"/>
              </a:rPr>
              <a:t>Evaluation and pricing </a:t>
            </a:r>
          </a:p>
          <a:p>
            <a:pPr marL="303213" indent="0">
              <a:lnSpc>
                <a:spcPct val="120000"/>
              </a:lnSpc>
              <a:buNone/>
            </a:pPr>
            <a:endParaRPr lang="en-US" sz="2200" dirty="0">
              <a:solidFill>
                <a:srgbClr val="000000"/>
              </a:solidFill>
              <a:latin typeface="Century Gothic" panose="020B0502020202020204" pitchFamily="34" charset="0"/>
              <a:ea typeface="Bell MT" panose="02020503060305020303" pitchFamily="18" charset="0"/>
              <a:cs typeface="Bell MT" panose="02020503060305020303" pitchFamily="18" charset="0"/>
            </a:endParaRPr>
          </a:p>
          <a:p>
            <a:pPr>
              <a:lnSpc>
                <a:spcPct val="120000"/>
              </a:lnSpc>
            </a:pPr>
            <a:r>
              <a:rPr lang="en-US" sz="2200" dirty="0">
                <a:solidFill>
                  <a:srgbClr val="000000"/>
                </a:solidFill>
                <a:latin typeface="Century Gothic" panose="020B0502020202020204" pitchFamily="34" charset="0"/>
                <a:ea typeface="Bell MT" panose="02020503060305020303" pitchFamily="18" charset="0"/>
                <a:cs typeface="Bell MT" panose="02020503060305020303" pitchFamily="18" charset="0"/>
              </a:rPr>
              <a:t>STATE-OWNED PHARMACEUTICAL COMPANY </a:t>
            </a:r>
          </a:p>
          <a:p>
            <a:pPr marL="531813">
              <a:lnSpc>
                <a:spcPct val="120000"/>
              </a:lnSpc>
              <a:buFont typeface="Courier New" panose="02070309020205020404" pitchFamily="49" charset="0"/>
              <a:buChar char="o"/>
            </a:pPr>
            <a:r>
              <a:rPr lang="en-US" sz="2100" dirty="0">
                <a:latin typeface="Century Gothic" panose="020B0502020202020204" pitchFamily="34" charset="0"/>
                <a:cs typeface="Arial" panose="020B0604020202020204" pitchFamily="34" charset="0"/>
              </a:rPr>
              <a:t>Problem statement </a:t>
            </a:r>
          </a:p>
          <a:p>
            <a:pPr marL="531813">
              <a:lnSpc>
                <a:spcPct val="120000"/>
              </a:lnSpc>
              <a:buFont typeface="Courier New" panose="02070309020205020404" pitchFamily="49" charset="0"/>
              <a:buChar char="o"/>
            </a:pPr>
            <a:r>
              <a:rPr lang="en-US" sz="2100" dirty="0">
                <a:latin typeface="Century Gothic" panose="020B0502020202020204" pitchFamily="34" charset="0"/>
                <a:cs typeface="Arial" panose="020B0604020202020204" pitchFamily="34" charset="0"/>
              </a:rPr>
              <a:t>Scope of Work – Business Case</a:t>
            </a:r>
          </a:p>
          <a:p>
            <a:pPr marL="531813">
              <a:lnSpc>
                <a:spcPct val="120000"/>
              </a:lnSpc>
              <a:buFont typeface="Courier New" panose="02070309020205020404" pitchFamily="49" charset="0"/>
              <a:buChar char="o"/>
            </a:pPr>
            <a:r>
              <a:rPr lang="en-US" sz="2100" dirty="0">
                <a:latin typeface="Century Gothic" panose="020B0502020202020204" pitchFamily="34" charset="0"/>
                <a:cs typeface="Arial" panose="020B0604020202020204" pitchFamily="34" charset="0"/>
              </a:rPr>
              <a:t>Scope of Work – Design and Establishment</a:t>
            </a:r>
          </a:p>
          <a:p>
            <a:pPr marL="531813">
              <a:lnSpc>
                <a:spcPct val="120000"/>
              </a:lnSpc>
              <a:buFont typeface="Courier New" panose="02070309020205020404" pitchFamily="49" charset="0"/>
              <a:buChar char="o"/>
            </a:pPr>
            <a:r>
              <a:rPr lang="en-US" sz="2100" dirty="0">
                <a:latin typeface="Century Gothic" panose="020B0502020202020204" pitchFamily="34" charset="0"/>
                <a:cs typeface="Arial" panose="020B0604020202020204" pitchFamily="34" charset="0"/>
              </a:rPr>
              <a:t>Skills and experience</a:t>
            </a:r>
          </a:p>
          <a:p>
            <a:pPr marL="531813">
              <a:lnSpc>
                <a:spcPct val="120000"/>
              </a:lnSpc>
              <a:buFont typeface="Courier New" panose="02070309020205020404" pitchFamily="49" charset="0"/>
              <a:buChar char="o"/>
            </a:pPr>
            <a:r>
              <a:rPr lang="en-US" sz="2000" dirty="0">
                <a:solidFill>
                  <a:srgbClr val="000000"/>
                </a:solidFill>
                <a:latin typeface="Century Gothic" panose="020B0502020202020204" pitchFamily="34" charset="0"/>
                <a:ea typeface="Bell MT" panose="02020503060305020303" pitchFamily="18" charset="0"/>
                <a:cs typeface="Bell MT" panose="02020503060305020303" pitchFamily="18" charset="0"/>
              </a:rPr>
              <a:t>Deliverables and timelines </a:t>
            </a:r>
          </a:p>
          <a:p>
            <a:pPr marL="531813">
              <a:lnSpc>
                <a:spcPct val="120000"/>
              </a:lnSpc>
              <a:buFont typeface="Courier New" panose="02070309020205020404" pitchFamily="49" charset="0"/>
              <a:buChar char="o"/>
            </a:pPr>
            <a:r>
              <a:rPr lang="en-US" sz="2000" dirty="0">
                <a:solidFill>
                  <a:srgbClr val="000000"/>
                </a:solidFill>
                <a:latin typeface="Century Gothic" panose="020B0502020202020204" pitchFamily="34" charset="0"/>
                <a:ea typeface="Bell MT" panose="02020503060305020303" pitchFamily="18" charset="0"/>
                <a:cs typeface="Bell MT" panose="02020503060305020303" pitchFamily="18" charset="0"/>
              </a:rPr>
              <a:t>Project Methodology and plan</a:t>
            </a:r>
          </a:p>
          <a:p>
            <a:pPr marL="531813">
              <a:lnSpc>
                <a:spcPct val="120000"/>
              </a:lnSpc>
              <a:buFont typeface="Courier New" panose="02070309020205020404" pitchFamily="49" charset="0"/>
              <a:buChar char="o"/>
            </a:pPr>
            <a:r>
              <a:rPr lang="en-US" sz="2000" dirty="0">
                <a:solidFill>
                  <a:srgbClr val="000000"/>
                </a:solidFill>
                <a:latin typeface="Century Gothic" panose="020B0502020202020204" pitchFamily="34" charset="0"/>
                <a:ea typeface="Bell MT" panose="02020503060305020303" pitchFamily="18" charset="0"/>
                <a:cs typeface="Bell MT" panose="02020503060305020303" pitchFamily="18" charset="0"/>
              </a:rPr>
              <a:t>Evaluation and pricing </a:t>
            </a:r>
          </a:p>
          <a:p>
            <a:pPr marL="531813">
              <a:lnSpc>
                <a:spcPct val="120000"/>
              </a:lnSpc>
              <a:buFont typeface="Courier New" panose="02070309020205020404" pitchFamily="49" charset="0"/>
              <a:buChar char="o"/>
            </a:pPr>
            <a:endParaRPr lang="en-US" sz="2100" dirty="0">
              <a:latin typeface="Century Gothic" panose="020B0502020202020204" pitchFamily="34" charset="0"/>
              <a:cs typeface="Arial" panose="020B0604020202020204" pitchFamily="34" charset="0"/>
            </a:endParaRPr>
          </a:p>
          <a:p>
            <a:pPr marL="303213" indent="0">
              <a:lnSpc>
                <a:spcPct val="120000"/>
              </a:lnSpc>
              <a:buNone/>
            </a:pPr>
            <a:endParaRPr lang="en-US" sz="2100" dirty="0">
              <a:latin typeface="Century Gothic" panose="020B0502020202020204" pitchFamily="34" charset="0"/>
              <a:cs typeface="Arial" panose="020B0604020202020204" pitchFamily="34" charset="0"/>
            </a:endParaRPr>
          </a:p>
          <a:p>
            <a:pPr>
              <a:lnSpc>
                <a:spcPct val="170000"/>
              </a:lnSpc>
            </a:pPr>
            <a:endParaRPr lang="en-US"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A977CBF-1A78-A1C4-6B65-193D3C02E45C}"/>
              </a:ext>
            </a:extLst>
          </p:cNvPr>
          <p:cNvSpPr>
            <a:spLocks noGrp="1"/>
          </p:cNvSpPr>
          <p:nvPr>
            <p:ph type="sldNum" sz="quarter" idx="12"/>
          </p:nvPr>
        </p:nvSpPr>
        <p:spPr/>
        <p:txBody>
          <a:bodyPr/>
          <a:lstStyle/>
          <a:p>
            <a:fld id="{22F75B58-574D-2C4D-B57C-2E4EC4916D89}" type="slidenum">
              <a:rPr lang="en-US" smtClean="0"/>
              <a:t>2</a:t>
            </a:fld>
            <a:endParaRPr lang="en-US" dirty="0"/>
          </a:p>
        </p:txBody>
      </p:sp>
    </p:spTree>
    <p:extLst>
      <p:ext uri="{BB962C8B-B14F-4D97-AF65-F5344CB8AC3E}">
        <p14:creationId xmlns:p14="http://schemas.microsoft.com/office/powerpoint/2010/main" val="103522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SOB</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nvGraphicFramePr>
        <p:xfrm>
          <a:off x="317772" y="1810640"/>
          <a:ext cx="11715344" cy="4335562"/>
        </p:xfrm>
        <a:graphic>
          <a:graphicData uri="http://schemas.openxmlformats.org/drawingml/2006/table">
            <a:tbl>
              <a:tblPr firstRow="1" bandRow="1">
                <a:tableStyleId>{5C22544A-7EE6-4342-B048-85BDC9FD1C3A}</a:tableStyleId>
              </a:tblPr>
              <a:tblGrid>
                <a:gridCol w="2472685">
                  <a:extLst>
                    <a:ext uri="{9D8B030D-6E8A-4147-A177-3AD203B41FA5}">
                      <a16:colId xmlns:a16="http://schemas.microsoft.com/office/drawing/2014/main" val="3328100024"/>
                    </a:ext>
                  </a:extLst>
                </a:gridCol>
                <a:gridCol w="8117398">
                  <a:extLst>
                    <a:ext uri="{9D8B030D-6E8A-4147-A177-3AD203B41FA5}">
                      <a16:colId xmlns:a16="http://schemas.microsoft.com/office/drawing/2014/main" val="2637157006"/>
                    </a:ext>
                  </a:extLst>
                </a:gridCol>
                <a:gridCol w="1125261">
                  <a:extLst>
                    <a:ext uri="{9D8B030D-6E8A-4147-A177-3AD203B41FA5}">
                      <a16:colId xmlns:a16="http://schemas.microsoft.com/office/drawing/2014/main" val="2030239873"/>
                    </a:ext>
                  </a:extLst>
                </a:gridCol>
              </a:tblGrid>
              <a:tr h="285388">
                <a:tc>
                  <a:txBody>
                    <a:bodyPr/>
                    <a:lstStyle/>
                    <a:p>
                      <a:r>
                        <a:rPr lang="en-ZA" sz="800" dirty="0">
                          <a:latin typeface="Century Gothic" panose="020B0502020202020204" pitchFamily="34" charset="0"/>
                        </a:rPr>
                        <a:t>AREA</a:t>
                      </a:r>
                    </a:p>
                  </a:txBody>
                  <a:tcPr/>
                </a:tc>
                <a:tc>
                  <a:txBody>
                    <a:bodyPr/>
                    <a:lstStyle/>
                    <a:p>
                      <a:r>
                        <a:rPr lang="en-ZA" sz="8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2861674">
                <a:tc>
                  <a:txBody>
                    <a:bodyPr/>
                    <a:lstStyle/>
                    <a:p>
                      <a:pPr marL="0" lvl="0" indent="0">
                        <a:lnSpc>
                          <a:spcPts val="14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6. Design and Establishment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algn="l">
                        <a:lnSpc>
                          <a:spcPts val="12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Comprehensive Implementation Programme indicating timelines and methodology for the following:</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l">
                        <a:lnSpc>
                          <a:spcPts val="12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License application process with the SARB.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Approval (concurrence) with the Minister of Finance and the Minister of Public Service.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Detailed competitive strategy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Detailed operational model and governance framework</a:t>
                      </a:r>
                      <a:r>
                        <a:rPr lang="en-US" sz="1200"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txBody>
                  <a:tcPr marL="50800" marR="50800" marT="50800" marB="50800"/>
                </a:tc>
                <a:tc>
                  <a:txBody>
                    <a:bodyPr/>
                    <a:lstStyle/>
                    <a:p>
                      <a:pPr marL="342900" lvl="0" indent="-342900" algn="just">
                        <a:lnSpc>
                          <a:spcPts val="12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Comprehensive Implementation Programme indicating timelines and methodology for the following, Licence application process with the SAR, Approval (concurrence) with the Minister of Finance and the Minister of Public Service, Detailed competitive strategy, Detailed operational model and governance framework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14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2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Implementation Programme indicating timelines and methodology for the following, Licence application process with the SAR, Approval (concurrence) with the Minister of Finance and the Minister of Public Service, Detailed competitive strategy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10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2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Implementation Programme indicating timelines and methodology for the following, Licence application process with the SAR, Approval (concurrence) with the Minister of Finance and the Minister of Public Service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6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342900" lvl="0" indent="-342900" algn="just">
                        <a:lnSpc>
                          <a:spcPts val="1200"/>
                        </a:lnSpc>
                        <a:buFont typeface="Wingdings" panose="05000000000000000000" pitchFamily="2" charset="2"/>
                        <a:buChar char=""/>
                        <a:tabLst>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None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ts val="1400"/>
                        </a:lnSpc>
                        <a:tabLst>
                          <a:tab pos="457200" algn="l"/>
                          <a:tab pos="3568700" algn="l"/>
                        </a:tabLst>
                      </a:pP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14</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2083787938"/>
                  </a:ext>
                </a:extLst>
              </a:tr>
              <a:tr h="584544">
                <a:tc gridSpan="2">
                  <a:txBody>
                    <a:bodyPr/>
                    <a:lstStyle/>
                    <a:p>
                      <a:pPr algn="just">
                        <a:lnSpc>
                          <a:spcPct val="115000"/>
                        </a:lnSpc>
                        <a:tabLst>
                          <a:tab pos="18034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TOTAL</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hMerge="1">
                  <a:txBody>
                    <a:bodyPr/>
                    <a:lstStyle/>
                    <a:p>
                      <a:endParaRPr lang="en-ZA"/>
                    </a:p>
                  </a:txBody>
                  <a:tcPr/>
                </a:tc>
                <a:tc>
                  <a:txBody>
                    <a:bodyPr/>
                    <a:lstStyle/>
                    <a:p>
                      <a:pPr algn="ctr">
                        <a:lnSpc>
                          <a:spcPct val="115000"/>
                        </a:lnSpc>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100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79810920"/>
                  </a:ext>
                </a:extLst>
              </a:tr>
              <a:tr h="584544">
                <a:tc gridSpan="3">
                  <a:txBody>
                    <a:bodyPr/>
                    <a:lstStyle/>
                    <a:p>
                      <a:pPr algn="just">
                        <a:lnSpc>
                          <a:spcPct val="115000"/>
                        </a:lnSpc>
                        <a:tabLst>
                          <a:tab pos="18034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NB: The minimum threshold for this part of the evaluation is 70 points, any bidder who fails to meet this minimum requirement shall be deemed non-responsive for the State-Owned Bank.</a:t>
                      </a:r>
                    </a:p>
                    <a:p>
                      <a:pPr algn="ctr">
                        <a:lnSpc>
                          <a:spcPct val="115000"/>
                        </a:lnSpc>
                      </a:pPr>
                      <a:r>
                        <a:rPr lang="en-ZA" sz="1100" b="1" dirty="0">
                          <a:solidFill>
                            <a:srgbClr val="000000"/>
                          </a:solidFill>
                          <a:effectLst/>
                          <a:uFill>
                            <a:solidFill>
                              <a:srgbClr val="000000"/>
                            </a:solidFill>
                          </a:uFill>
                          <a:latin typeface="Arial Narrow" panose="020B0606020202030204" pitchFamily="34" charset="0"/>
                          <a:cs typeface="Arial" panose="020B0604020202020204" pitchFamily="34" charset="0"/>
                        </a:rPr>
                        <a:t> </a:t>
                      </a:r>
                      <a:endParaRPr lang="en-ZA" sz="1000" b="1" dirty="0">
                        <a:solidFill>
                          <a:srgbClr val="000000"/>
                        </a:solidFill>
                        <a:effectLst/>
                        <a:uFill>
                          <a:solidFill>
                            <a:srgbClr val="000000"/>
                          </a:solidFill>
                        </a:uFill>
                        <a:latin typeface="Arial Narrow" panose="020B0606020202030204" pitchFamily="34" charset="0"/>
                      </a:endParaRPr>
                    </a:p>
                  </a:txBody>
                  <a:tcPr marL="50800" marR="50800" marT="50800" marB="50800"/>
                </a:tc>
                <a:tc hMerge="1">
                  <a:txBody>
                    <a:bodyPr/>
                    <a:lstStyle/>
                    <a:p>
                      <a:pPr algn="ctr">
                        <a:lnSpc>
                          <a:spcPct val="115000"/>
                        </a:lnSpc>
                      </a:pPr>
                      <a:r>
                        <a:rPr lang="en-ZA" sz="11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hMerge="1">
                  <a:txBody>
                    <a:bodyPr/>
                    <a:lstStyle/>
                    <a:p>
                      <a:pPr algn="ctr">
                        <a:lnSpc>
                          <a:spcPct val="115000"/>
                        </a:lnSpc>
                      </a:pP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1404422125"/>
                  </a:ext>
                </a:extLst>
              </a:tr>
            </a:tbl>
          </a:graphicData>
        </a:graphic>
      </p:graphicFrame>
    </p:spTree>
    <p:extLst>
      <p:ext uri="{BB962C8B-B14F-4D97-AF65-F5344CB8AC3E}">
        <p14:creationId xmlns:p14="http://schemas.microsoft.com/office/powerpoint/2010/main" val="4136719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EVALUATION METHODOLOGY CONT…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BD272C4B-3687-2EA1-1CD7-A5963037ADE6}"/>
              </a:ext>
            </a:extLst>
          </p:cNvPr>
          <p:cNvSpPr txBox="1">
            <a:spLocks/>
          </p:cNvSpPr>
          <p:nvPr/>
        </p:nvSpPr>
        <p:spPr>
          <a:xfrm>
            <a:off x="1492684" y="1741172"/>
            <a:ext cx="10692831" cy="51928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ZA" sz="1200" b="0" i="0" u="none" strike="noStrike" kern="1200" cap="none" spc="0" normalizeH="0" baseline="0" noProof="0" dirty="0">
              <a:ln>
                <a:noFill/>
              </a:ln>
              <a:solidFill>
                <a:srgbClr val="000000"/>
              </a:solidFill>
              <a:effectLst/>
              <a:uLnTx/>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marR="0" lvl="0" indent="0" algn="just" defTabSz="914400" rtl="0" eaLnBrk="1" fontAlgn="auto" latinLnBrk="0" hangingPunct="1">
              <a:lnSpc>
                <a:spcPct val="150000"/>
              </a:lnSpc>
              <a:spcBef>
                <a:spcPts val="1000"/>
              </a:spcBef>
              <a:spcAft>
                <a:spcPts val="600"/>
              </a:spcAft>
              <a:buClrTx/>
              <a:buSzTx/>
              <a:buFont typeface="Arial" panose="020B0604020202020204" pitchFamily="34" charset="0"/>
              <a:buNone/>
              <a:tabLst>
                <a:tab pos="540385" algn="l"/>
              </a:tabLst>
              <a:defRPr/>
            </a:pPr>
            <a:endParaRPr kumimoji="0" lang="en-ZA" sz="1800" b="0" i="0" u="none" strike="noStrike" kern="1200" cap="none" spc="0" normalizeH="0" baseline="0" noProof="0" dirty="0">
              <a:ln>
                <a:noFill/>
              </a:ln>
              <a:solidFill>
                <a:srgbClr val="000000"/>
              </a:solidFill>
              <a:effectLst/>
              <a:uLnTx/>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marR="0" lvl="0" indent="0" algn="just" defTabSz="914400" rtl="0" eaLnBrk="1" fontAlgn="auto" latinLnBrk="0" hangingPunct="1">
              <a:lnSpc>
                <a:spcPts val="2800"/>
              </a:lnSpc>
              <a:spcBef>
                <a:spcPts val="1000"/>
              </a:spcBef>
              <a:spcAft>
                <a:spcPts val="0"/>
              </a:spcAft>
              <a:buClrTx/>
              <a:buSzTx/>
              <a:buFont typeface="Arial" panose="020B0604020202020204" pitchFamily="34" charset="0"/>
              <a:buNone/>
              <a:tabLst>
                <a:tab pos="254000" algn="l"/>
              </a:tabLst>
              <a:defRPr/>
            </a:pPr>
            <a:endParaRPr kumimoji="0" lang="en-US" sz="1800" b="0" i="0" u="none" strike="noStrike" kern="1200" cap="none" spc="0" normalizeH="0" baseline="0" noProof="0" dirty="0">
              <a:ln>
                <a:noFill/>
              </a:ln>
              <a:solidFill>
                <a:srgbClr val="000000"/>
              </a:solidFill>
              <a:effectLst/>
              <a:uLnTx/>
              <a:uFillTx/>
              <a:latin typeface="Arial Narrow" panose="020B0606020202030204" pitchFamily="34"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ts val="2800"/>
              </a:lnSpc>
              <a:spcBef>
                <a:spcPts val="1000"/>
              </a:spcBef>
              <a:spcAft>
                <a:spcPts val="0"/>
              </a:spcAft>
              <a:buClrTx/>
              <a:buSzTx/>
              <a:buFont typeface="Arial" panose="020B0604020202020204" pitchFamily="34" charset="0"/>
              <a:buNone/>
              <a:tabLst>
                <a:tab pos="254000" algn="l"/>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0">
              <a:lnSpc>
                <a:spcPct val="16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14" name="TextBox 13">
            <a:extLst>
              <a:ext uri="{FF2B5EF4-FFF2-40B4-BE49-F238E27FC236}">
                <a16:creationId xmlns:a16="http://schemas.microsoft.com/office/drawing/2014/main" id="{6F7C7B7F-3B0F-F1A3-327A-2D9AD207CFB9}"/>
              </a:ext>
            </a:extLst>
          </p:cNvPr>
          <p:cNvSpPr txBox="1"/>
          <p:nvPr/>
        </p:nvSpPr>
        <p:spPr>
          <a:xfrm>
            <a:off x="1340284" y="1720432"/>
            <a:ext cx="10572856" cy="551317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 2: PRICE AND PREFERENCE POINTS</a:t>
            </a:r>
            <a:endParaRPr kumimoji="0" lang="en-ZA" sz="1400" b="0"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r>
              <a:rPr kumimoji="0" lang="en-US" sz="1400" b="0"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kumimoji="0" lang="en-ZA" sz="1400" b="0"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r>
              <a:rPr kumimoji="0" lang="en-US" sz="1400" b="0"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The contract will be awarded in terms of Regulation 4: Preferential Procurement Regulations, 2022.  Bids will be adjudicated in terms of 80/20 preference point system in terms of which points are awarded to bidders based on:</a:t>
            </a: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endParaRPr kumimoji="0" lang="en-US" sz="1800" b="0" i="0" u="none" strike="noStrike" kern="1200" cap="none" spc="0" normalizeH="0" baseline="0" noProof="0" dirty="0">
              <a:ln>
                <a:noFill/>
              </a:ln>
              <a:solidFill>
                <a:srgbClr val="000000"/>
              </a:solidFill>
              <a:effectLst/>
              <a:uLnTx/>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endParaRPr kumimoji="0" lang="en-US" sz="2800" b="0" i="0" u="none" strike="noStrike" kern="1200" cap="none" spc="0" normalizeH="0" baseline="0" noProof="0" dirty="0">
              <a:ln>
                <a:noFill/>
              </a:ln>
              <a:solidFill>
                <a:srgbClr val="000000"/>
              </a:solidFill>
              <a:effectLst/>
              <a:uLnTx/>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endParaRPr kumimoji="0" lang="en-ZA" sz="2800" b="0" i="0" u="none" strike="noStrike" kern="1200" cap="none" spc="0" normalizeH="0" baseline="0" noProof="0" dirty="0">
              <a:ln>
                <a:noFill/>
              </a:ln>
              <a:solidFill>
                <a:srgbClr val="000000"/>
              </a:solidFill>
              <a:effectLst/>
              <a:uLnTx/>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endParaRPr kumimoji="0" lang="en-ZA" sz="2800" b="0" i="0" u="none" strike="noStrike" kern="1200" cap="none" spc="0" normalizeH="0" baseline="0" noProof="0" dirty="0">
              <a:ln>
                <a:noFill/>
              </a:ln>
              <a:solidFill>
                <a:srgbClr val="000000"/>
              </a:solidFill>
              <a:effectLst/>
              <a:uLnTx/>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endParaRPr kumimoji="0" lang="en-ZA" sz="2800" b="0" i="0" u="none" strike="noStrike" kern="1200" cap="none" spc="0" normalizeH="0" baseline="0" noProof="0" dirty="0">
              <a:ln>
                <a:noFill/>
              </a:ln>
              <a:solidFill>
                <a:srgbClr val="000000"/>
              </a:solidFill>
              <a:effectLst/>
              <a:uLnTx/>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endParaRPr kumimoji="0" lang="en-ZA" sz="2800" b="0" i="0" u="none" strike="noStrike" kern="1200" cap="none" spc="0" normalizeH="0" baseline="0" noProof="0" dirty="0">
              <a:ln>
                <a:noFill/>
              </a:ln>
              <a:solidFill>
                <a:srgbClr val="000000"/>
              </a:solidFill>
              <a:effectLst/>
              <a:uLnTx/>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tab pos="6343650" algn="l"/>
              </a:tabLst>
              <a:defRPr/>
            </a:pPr>
            <a:endParaRPr kumimoji="0" lang="en-ZA" sz="2800" b="0" i="0" u="none" strike="noStrike" kern="1200" cap="none" spc="0" normalizeH="0" baseline="0" noProof="0" dirty="0">
              <a:ln>
                <a:noFill/>
              </a:ln>
              <a:solidFill>
                <a:srgbClr val="000000"/>
              </a:solidFill>
              <a:effectLst/>
              <a:uLnTx/>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p:txBody>
      </p:sp>
      <p:sp>
        <p:nvSpPr>
          <p:cNvPr id="19" name="Rectangle 5">
            <a:extLst>
              <a:ext uri="{FF2B5EF4-FFF2-40B4-BE49-F238E27FC236}">
                <a16:creationId xmlns:a16="http://schemas.microsoft.com/office/drawing/2014/main" id="{8410DECB-70DD-8F63-F417-1CC5D425551F}"/>
              </a:ext>
            </a:extLst>
          </p:cNvPr>
          <p:cNvSpPr>
            <a:spLocks noChangeArrowheads="1"/>
          </p:cNvSpPr>
          <p:nvPr/>
        </p:nvSpPr>
        <p:spPr bwMode="auto">
          <a:xfrm>
            <a:off x="1187884" y="4139719"/>
            <a:ext cx="148149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343650" algn="l"/>
              </a:tabLst>
              <a:defRPr>
                <a:solidFill>
                  <a:schemeClr val="tx1"/>
                </a:solidFill>
                <a:latin typeface="Arial" panose="020B0604020202020204" pitchFamily="34" charset="0"/>
              </a:defRPr>
            </a:lvl1pPr>
            <a:lvl2pPr eaLnBrk="0" fontAlgn="base" hangingPunct="0">
              <a:spcBef>
                <a:spcPct val="0"/>
              </a:spcBef>
              <a:spcAft>
                <a:spcPct val="0"/>
              </a:spcAft>
              <a:tabLst>
                <a:tab pos="6343650" algn="l"/>
              </a:tabLst>
              <a:defRPr>
                <a:solidFill>
                  <a:schemeClr val="tx1"/>
                </a:solidFill>
                <a:latin typeface="Arial" panose="020B0604020202020204" pitchFamily="34" charset="0"/>
              </a:defRPr>
            </a:lvl2pPr>
            <a:lvl3pPr eaLnBrk="0" fontAlgn="base" hangingPunct="0">
              <a:spcBef>
                <a:spcPct val="0"/>
              </a:spcBef>
              <a:spcAft>
                <a:spcPct val="0"/>
              </a:spcAft>
              <a:tabLst>
                <a:tab pos="6343650" algn="l"/>
              </a:tabLst>
              <a:defRPr>
                <a:solidFill>
                  <a:schemeClr val="tx1"/>
                </a:solidFill>
                <a:latin typeface="Arial" panose="020B0604020202020204" pitchFamily="34" charset="0"/>
              </a:defRPr>
            </a:lvl3pPr>
            <a:lvl4pPr eaLnBrk="0" fontAlgn="base" hangingPunct="0">
              <a:spcBef>
                <a:spcPct val="0"/>
              </a:spcBef>
              <a:spcAft>
                <a:spcPct val="0"/>
              </a:spcAft>
              <a:tabLst>
                <a:tab pos="6343650" algn="l"/>
              </a:tabLst>
              <a:defRPr>
                <a:solidFill>
                  <a:schemeClr val="tx1"/>
                </a:solidFill>
                <a:latin typeface="Arial" panose="020B0604020202020204" pitchFamily="34" charset="0"/>
              </a:defRPr>
            </a:lvl4pPr>
            <a:lvl5pPr eaLnBrk="0" fontAlgn="base" hangingPunct="0">
              <a:spcBef>
                <a:spcPct val="0"/>
              </a:spcBef>
              <a:spcAft>
                <a:spcPct val="0"/>
              </a:spcAft>
              <a:tabLst>
                <a:tab pos="6343650" algn="l"/>
              </a:tabLst>
              <a:defRPr>
                <a:solidFill>
                  <a:schemeClr val="tx1"/>
                </a:solidFill>
                <a:latin typeface="Arial" panose="020B0604020202020204" pitchFamily="34" charset="0"/>
              </a:defRPr>
            </a:lvl5pPr>
            <a:lvl6pPr eaLnBrk="0" fontAlgn="base" hangingPunct="0">
              <a:spcBef>
                <a:spcPct val="0"/>
              </a:spcBef>
              <a:spcAft>
                <a:spcPct val="0"/>
              </a:spcAft>
              <a:tabLst>
                <a:tab pos="6343650" algn="l"/>
              </a:tabLst>
              <a:defRPr>
                <a:solidFill>
                  <a:schemeClr val="tx1"/>
                </a:solidFill>
                <a:latin typeface="Arial" panose="020B0604020202020204" pitchFamily="34" charset="0"/>
              </a:defRPr>
            </a:lvl6pPr>
            <a:lvl7pPr eaLnBrk="0" fontAlgn="base" hangingPunct="0">
              <a:spcBef>
                <a:spcPct val="0"/>
              </a:spcBef>
              <a:spcAft>
                <a:spcPct val="0"/>
              </a:spcAft>
              <a:tabLst>
                <a:tab pos="6343650" algn="l"/>
              </a:tabLst>
              <a:defRPr>
                <a:solidFill>
                  <a:schemeClr val="tx1"/>
                </a:solidFill>
                <a:latin typeface="Arial" panose="020B0604020202020204" pitchFamily="34" charset="0"/>
              </a:defRPr>
            </a:lvl7pPr>
            <a:lvl8pPr eaLnBrk="0" fontAlgn="base" hangingPunct="0">
              <a:spcBef>
                <a:spcPct val="0"/>
              </a:spcBef>
              <a:spcAft>
                <a:spcPct val="0"/>
              </a:spcAft>
              <a:tabLst>
                <a:tab pos="6343650" algn="l"/>
              </a:tabLst>
              <a:defRPr>
                <a:solidFill>
                  <a:schemeClr val="tx1"/>
                </a:solidFill>
                <a:latin typeface="Arial" panose="020B0604020202020204" pitchFamily="34" charset="0"/>
              </a:defRPr>
            </a:lvl8pPr>
            <a:lvl9pPr eaLnBrk="0" fontAlgn="base" hangingPunct="0">
              <a:spcBef>
                <a:spcPct val="0"/>
              </a:spcBef>
              <a:spcAft>
                <a:spcPct val="0"/>
              </a:spcAft>
              <a:tabLst>
                <a:tab pos="63436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343650" algn="l"/>
              </a:tabLst>
              <a:defRPr/>
            </a:pPr>
            <a:r>
              <a:rPr kumimoji="0" lang="en-US" altLang="en-US" sz="1200" b="1" i="0" u="none" strike="noStrike" kern="1200" cap="none" spc="0" normalizeH="0" baseline="0" noProof="0" dirty="0">
                <a:ln>
                  <a:noFill/>
                </a:ln>
                <a:solidFill>
                  <a:srgbClr val="000000"/>
                </a:solidFill>
                <a:effectLst/>
                <a:uLnTx/>
                <a:uFillTx/>
                <a:latin typeface="Century Gothic" panose="020B0502020202020204" pitchFamily="34" charset="0"/>
                <a:ea typeface="Bell MT" panose="02020503060305020303" pitchFamily="18" charset="0"/>
                <a:cs typeface="Arial" panose="020B0604020202020204" pitchFamily="34" charset="0"/>
              </a:rPr>
              <a:t>Preference points</a:t>
            </a:r>
            <a:endParaRPr kumimoji="0" lang="en-US" alt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graphicFrame>
        <p:nvGraphicFramePr>
          <p:cNvPr id="4" name="Table 3">
            <a:extLst>
              <a:ext uri="{FF2B5EF4-FFF2-40B4-BE49-F238E27FC236}">
                <a16:creationId xmlns:a16="http://schemas.microsoft.com/office/drawing/2014/main" id="{D23EFD5B-4C01-7445-5C90-F006B7FB4081}"/>
              </a:ext>
            </a:extLst>
          </p:cNvPr>
          <p:cNvGraphicFramePr>
            <a:graphicFrameLocks noGrp="1"/>
          </p:cNvGraphicFramePr>
          <p:nvPr/>
        </p:nvGraphicFramePr>
        <p:xfrm>
          <a:off x="1187885" y="3012804"/>
          <a:ext cx="8974688" cy="1019431"/>
        </p:xfrm>
        <a:graphic>
          <a:graphicData uri="http://schemas.openxmlformats.org/drawingml/2006/table">
            <a:tbl>
              <a:tblPr firstRow="1" firstCol="1" bandRow="1">
                <a:tableStyleId>{5C22544A-7EE6-4342-B048-85BDC9FD1C3A}</a:tableStyleId>
              </a:tblPr>
              <a:tblGrid>
                <a:gridCol w="2167086">
                  <a:extLst>
                    <a:ext uri="{9D8B030D-6E8A-4147-A177-3AD203B41FA5}">
                      <a16:colId xmlns:a16="http://schemas.microsoft.com/office/drawing/2014/main" val="2000322997"/>
                    </a:ext>
                  </a:extLst>
                </a:gridCol>
                <a:gridCol w="2815395">
                  <a:extLst>
                    <a:ext uri="{9D8B030D-6E8A-4147-A177-3AD203B41FA5}">
                      <a16:colId xmlns:a16="http://schemas.microsoft.com/office/drawing/2014/main" val="2899040772"/>
                    </a:ext>
                  </a:extLst>
                </a:gridCol>
                <a:gridCol w="3992207">
                  <a:extLst>
                    <a:ext uri="{9D8B030D-6E8A-4147-A177-3AD203B41FA5}">
                      <a16:colId xmlns:a16="http://schemas.microsoft.com/office/drawing/2014/main" val="1199783896"/>
                    </a:ext>
                  </a:extLst>
                </a:gridCol>
              </a:tblGrid>
              <a:tr h="130032">
                <a:tc rowSpan="2">
                  <a:txBody>
                    <a:bodyPr/>
                    <a:lstStyle/>
                    <a:p>
                      <a:pPr>
                        <a:lnSpc>
                          <a:spcPct val="150000"/>
                        </a:lnSpc>
                      </a:pPr>
                      <a:r>
                        <a:rPr lang="en-ZA" sz="1000" dirty="0">
                          <a:effectLst/>
                          <a:uFill>
                            <a:solidFill>
                              <a:srgbClr val="000000"/>
                            </a:solidFill>
                          </a:uFill>
                        </a:rPr>
                        <a:t>Area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Bank</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Pharmaceutical Company</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1890664835"/>
                  </a:ext>
                </a:extLst>
              </a:tr>
              <a:tr h="130073">
                <a:tc vMerge="1">
                  <a:txBody>
                    <a:bodyPr/>
                    <a:lstStyle/>
                    <a:p>
                      <a:endParaRPr lang="en-ZA"/>
                    </a:p>
                  </a:txBody>
                  <a:tcP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415624273"/>
                  </a:ext>
                </a:extLst>
              </a:tr>
              <a:tr h="130073">
                <a:tc>
                  <a:txBody>
                    <a:bodyPr/>
                    <a:lstStyle/>
                    <a:p>
                      <a:pPr algn="just">
                        <a:lnSpc>
                          <a:spcPct val="150000"/>
                        </a:lnSpc>
                      </a:pPr>
                      <a:r>
                        <a:rPr lang="en-ZA" sz="1000" dirty="0">
                          <a:effectLst/>
                          <a:uFill>
                            <a:solidFill>
                              <a:srgbClr val="000000"/>
                            </a:solidFill>
                          </a:uFill>
                        </a:rPr>
                        <a:t>Price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80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80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348996998"/>
                  </a:ext>
                </a:extLst>
              </a:tr>
              <a:tr h="0">
                <a:tc>
                  <a:txBody>
                    <a:bodyPr/>
                    <a:lstStyle/>
                    <a:p>
                      <a:pPr algn="just">
                        <a:lnSpc>
                          <a:spcPct val="150000"/>
                        </a:lnSpc>
                      </a:pPr>
                      <a:r>
                        <a:rPr lang="en-ZA" sz="1000" dirty="0">
                          <a:effectLst/>
                          <a:uFill>
                            <a:solidFill>
                              <a:srgbClr val="000000"/>
                            </a:solidFill>
                          </a:uFill>
                        </a:rPr>
                        <a:t>Preference</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3463092524"/>
                  </a:ext>
                </a:extLst>
              </a:tr>
              <a:tr h="130073">
                <a:tc>
                  <a:txBody>
                    <a:bodyPr/>
                    <a:lstStyle/>
                    <a:p>
                      <a:pPr algn="just">
                        <a:lnSpc>
                          <a:spcPct val="150000"/>
                        </a:lnSpc>
                      </a:pPr>
                      <a:r>
                        <a:rPr lang="en-ZA" sz="1000" dirty="0">
                          <a:effectLst/>
                          <a:uFill>
                            <a:solidFill>
                              <a:srgbClr val="000000"/>
                            </a:solidFill>
                          </a:uFill>
                        </a:rPr>
                        <a:t>Total</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100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100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1978600516"/>
                  </a:ext>
                </a:extLst>
              </a:tr>
            </a:tbl>
          </a:graphicData>
        </a:graphic>
      </p:graphicFrame>
      <p:graphicFrame>
        <p:nvGraphicFramePr>
          <p:cNvPr id="6" name="Table 5">
            <a:extLst>
              <a:ext uri="{FF2B5EF4-FFF2-40B4-BE49-F238E27FC236}">
                <a16:creationId xmlns:a16="http://schemas.microsoft.com/office/drawing/2014/main" id="{F5F2DB43-3CB2-F6F9-60E4-BC2ADE7C9619}"/>
              </a:ext>
            </a:extLst>
          </p:cNvPr>
          <p:cNvGraphicFramePr>
            <a:graphicFrameLocks noGrp="1"/>
          </p:cNvGraphicFramePr>
          <p:nvPr/>
        </p:nvGraphicFramePr>
        <p:xfrm>
          <a:off x="1138563" y="4524202"/>
          <a:ext cx="9073331" cy="1057293"/>
        </p:xfrm>
        <a:graphic>
          <a:graphicData uri="http://schemas.openxmlformats.org/drawingml/2006/table">
            <a:tbl>
              <a:tblPr firstRow="1" firstCol="1" bandRow="1">
                <a:tableStyleId>{5C22544A-7EE6-4342-B048-85BDC9FD1C3A}</a:tableStyleId>
              </a:tblPr>
              <a:tblGrid>
                <a:gridCol w="2232693">
                  <a:extLst>
                    <a:ext uri="{9D8B030D-6E8A-4147-A177-3AD203B41FA5}">
                      <a16:colId xmlns:a16="http://schemas.microsoft.com/office/drawing/2014/main" val="3181456970"/>
                    </a:ext>
                  </a:extLst>
                </a:gridCol>
                <a:gridCol w="2824223">
                  <a:extLst>
                    <a:ext uri="{9D8B030D-6E8A-4147-A177-3AD203B41FA5}">
                      <a16:colId xmlns:a16="http://schemas.microsoft.com/office/drawing/2014/main" val="1962000481"/>
                    </a:ext>
                  </a:extLst>
                </a:gridCol>
                <a:gridCol w="4016415">
                  <a:extLst>
                    <a:ext uri="{9D8B030D-6E8A-4147-A177-3AD203B41FA5}">
                      <a16:colId xmlns:a16="http://schemas.microsoft.com/office/drawing/2014/main" val="939251932"/>
                    </a:ext>
                  </a:extLst>
                </a:gridCol>
              </a:tblGrid>
              <a:tr h="241697">
                <a:tc rowSpan="2">
                  <a:txBody>
                    <a:bodyPr/>
                    <a:lstStyle/>
                    <a:p>
                      <a:pPr>
                        <a:lnSpc>
                          <a:spcPct val="150000"/>
                        </a:lnSpc>
                      </a:pPr>
                      <a:r>
                        <a:rPr lang="en-ZA" sz="1000" dirty="0">
                          <a:effectLst/>
                          <a:uFill>
                            <a:solidFill>
                              <a:srgbClr val="000000"/>
                            </a:solidFill>
                          </a:uFill>
                        </a:rPr>
                        <a:t>Specific Goals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Bank</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Pharmaceutical Company</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2099216277"/>
                  </a:ext>
                </a:extLst>
              </a:tr>
              <a:tr h="199708">
                <a:tc vMerge="1">
                  <a:txBody>
                    <a:bodyPr/>
                    <a:lstStyle/>
                    <a:p>
                      <a:endParaRPr lang="en-ZA"/>
                    </a:p>
                  </a:txBody>
                  <a:tcP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880840536"/>
                  </a:ext>
                </a:extLst>
              </a:tr>
              <a:tr h="199771">
                <a:tc>
                  <a:txBody>
                    <a:bodyPr/>
                    <a:lstStyle/>
                    <a:p>
                      <a:pPr algn="just">
                        <a:lnSpc>
                          <a:spcPct val="150000"/>
                        </a:lnSpc>
                      </a:pPr>
                      <a:r>
                        <a:rPr lang="en-ZA" sz="1000" dirty="0">
                          <a:effectLst/>
                          <a:uFill>
                            <a:solidFill>
                              <a:srgbClr val="000000"/>
                            </a:solidFill>
                          </a:uFill>
                        </a:rPr>
                        <a:t>Enterprises owned by Black individuals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3418936270"/>
                  </a:ext>
                </a:extLst>
              </a:tr>
              <a:tr h="199771">
                <a:tc>
                  <a:txBody>
                    <a:bodyPr/>
                    <a:lstStyle/>
                    <a:p>
                      <a:pPr algn="just">
                        <a:lnSpc>
                          <a:spcPct val="150000"/>
                        </a:lnSpc>
                      </a:pPr>
                      <a:r>
                        <a:rPr lang="en-ZA" sz="1000" dirty="0">
                          <a:effectLst/>
                          <a:uFill>
                            <a:solidFill>
                              <a:srgbClr val="000000"/>
                            </a:solidFill>
                          </a:uFill>
                        </a:rPr>
                        <a:t>Enterprises owned by Women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2668792336"/>
                  </a:ext>
                </a:extLst>
              </a:tr>
              <a:tr h="199708">
                <a:tc>
                  <a:txBody>
                    <a:bodyPr/>
                    <a:lstStyle/>
                    <a:p>
                      <a:pPr algn="just">
                        <a:lnSpc>
                          <a:spcPct val="150000"/>
                        </a:lnSpc>
                      </a:pPr>
                      <a:r>
                        <a:rPr lang="en-ZA" sz="1000" dirty="0">
                          <a:effectLst/>
                          <a:uFill>
                            <a:solidFill>
                              <a:srgbClr val="000000"/>
                            </a:solidFill>
                          </a:uFill>
                        </a:rPr>
                        <a:t>Total</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80314798"/>
                  </a:ext>
                </a:extLst>
              </a:tr>
            </a:tbl>
          </a:graphicData>
        </a:graphic>
      </p:graphicFrame>
    </p:spTree>
    <p:extLst>
      <p:ext uri="{BB962C8B-B14F-4D97-AF65-F5344CB8AC3E}">
        <p14:creationId xmlns:p14="http://schemas.microsoft.com/office/powerpoint/2010/main" val="4123977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3C1C0-4C1F-B74B-80AF-40A02043A7A8}"/>
              </a:ext>
            </a:extLst>
          </p:cNvPr>
          <p:cNvSpPr>
            <a:spLocks noGrp="1"/>
          </p:cNvSpPr>
          <p:nvPr>
            <p:ph type="ctrTitle"/>
          </p:nvPr>
        </p:nvSpPr>
        <p:spPr>
          <a:xfrm>
            <a:off x="1523999" y="1122364"/>
            <a:ext cx="9934937" cy="1655762"/>
          </a:xfrm>
        </p:spPr>
        <p:txBody>
          <a:bodyPr>
            <a:normAutofit/>
          </a:bodyPr>
          <a:lstStyle/>
          <a:p>
            <a:r>
              <a:rPr lang="en-US" sz="2800" b="1" dirty="0">
                <a:solidFill>
                  <a:schemeClr val="bg1"/>
                </a:solidFill>
                <a:latin typeface="Arial" panose="020B0604020202020204" pitchFamily="34" charset="0"/>
                <a:cs typeface="Arial" panose="020B0604020202020204" pitchFamily="34" charset="0"/>
              </a:rPr>
              <a:t>STATE-OWNED PHARMACEUTICAL COMPANY (SOPC) </a:t>
            </a:r>
          </a:p>
        </p:txBody>
      </p:sp>
      <p:sp>
        <p:nvSpPr>
          <p:cNvPr id="4" name="Slide Number Placeholder 3">
            <a:extLst>
              <a:ext uri="{FF2B5EF4-FFF2-40B4-BE49-F238E27FC236}">
                <a16:creationId xmlns:a16="http://schemas.microsoft.com/office/drawing/2014/main" id="{D8C7B1E0-F8D1-B15A-71B5-63EAC87F14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47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PROBLEM STATEMENT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2032000"/>
            <a:ext cx="10557549" cy="4613348"/>
          </a:xfrm>
        </p:spPr>
        <p:txBody>
          <a:bodyPr>
            <a:normAutofit/>
          </a:bodyPr>
          <a:lstStyle/>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E21E470-7075-D197-2535-359795F1B2EC}"/>
              </a:ext>
            </a:extLst>
          </p:cNvPr>
          <p:cNvSpPr txBox="1"/>
          <p:nvPr/>
        </p:nvSpPr>
        <p:spPr>
          <a:xfrm>
            <a:off x="1340283" y="1898610"/>
            <a:ext cx="10669667" cy="2295565"/>
          </a:xfrm>
          <a:prstGeom prst="rect">
            <a:avLst/>
          </a:prstGeom>
          <a:noFill/>
        </p:spPr>
        <p:txBody>
          <a:bodyPr wrap="square">
            <a:spAutoFit/>
          </a:bodyPr>
          <a:lstStyle/>
          <a:p>
            <a:pPr marL="0" marR="0" lvl="0" indent="0" algn="just" defTabSz="914400" rtl="0" eaLnBrk="1" fontAlgn="auto" latinLnBrk="0" hangingPunct="1">
              <a:lnSpc>
                <a:spcPts val="25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glow>
                    <a:srgbClr val="000000"/>
                  </a:glow>
                  <a:outerShdw sx="0" sy="0">
                    <a:srgbClr val="000000"/>
                  </a:outerShdw>
                  <a:reflection stA="0" endPos="0" fadeDir="0" sx="0" sy="0"/>
                </a:effectLst>
                <a:uLnTx/>
                <a:uFillTx/>
                <a:latin typeface="Century Gothic" panose="020B0502020202020204" pitchFamily="34" charset="0"/>
                <a:ea typeface="+mn-ea"/>
                <a:cs typeface="+mn-cs"/>
              </a:rPr>
              <a:t>Problem Statement </a:t>
            </a:r>
            <a:endParaRPr kumimoji="0" lang="en-US" sz="1100" b="0" i="0" u="none" strike="noStrike" kern="1200" cap="none" spc="0" normalizeH="0" baseline="0" noProof="0" dirty="0">
              <a:ln>
                <a:noFill/>
              </a:ln>
              <a:solidFill>
                <a:prstClr val="black"/>
              </a:solidFill>
              <a:effectLst>
                <a:glow>
                  <a:srgbClr val="000000"/>
                </a:glow>
                <a:outerShdw sx="0" sy="0">
                  <a:srgbClr val="000000"/>
                </a:outerShdw>
                <a:reflection stA="0" endPos="0" fadeDir="0" sx="0" sy="0"/>
              </a:effectLst>
              <a:uLnTx/>
              <a:uFillTx/>
              <a:latin typeface="Century Gothic" panose="020B0502020202020204" pitchFamily="34" charset="0"/>
              <a:ea typeface="+mn-ea"/>
              <a:cs typeface="+mn-cs"/>
            </a:endParaRPr>
          </a:p>
          <a:p>
            <a:pPr marL="171450" marR="0" lvl="0" indent="-171450" algn="just" defTabSz="914400" rtl="0" eaLnBrk="1" fontAlgn="auto" latinLnBrk="0" hangingPunct="1">
              <a:lnSpc>
                <a:spcPts val="25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glow>
                    <a:srgbClr val="000000"/>
                  </a:glow>
                  <a:outerShdw sx="0" sy="0">
                    <a:srgbClr val="000000"/>
                  </a:outerShdw>
                  <a:reflection stA="0" endPos="0" fadeDir="0" sx="0" sy="0"/>
                </a:effectLst>
                <a:uLnTx/>
                <a:uFillTx/>
                <a:latin typeface="Century Gothic" panose="020B0502020202020204" pitchFamily="34" charset="0"/>
                <a:ea typeface="+mn-ea"/>
                <a:cs typeface="+mn-cs"/>
              </a:rPr>
              <a:t>The SOPC has been identified as an intervention to assist the GPG achieve its mandate of ensuring efficient and accessible health services in the province. The SOPC will address existing issues in the Gauteng healthcare services which include a lack of access to medical treatment and services, logistical inefficiencies, and high procurement costs. </a:t>
            </a:r>
          </a:p>
          <a:p>
            <a:pPr marR="0" lvl="0" algn="just" defTabSz="914400" rtl="0" eaLnBrk="1" fontAlgn="auto" latinLnBrk="0" hangingPunct="1">
              <a:lnSpc>
                <a:spcPts val="2500"/>
              </a:lnSpc>
              <a:spcBef>
                <a:spcPts val="0"/>
              </a:spcBef>
              <a:spcAft>
                <a:spcPts val="0"/>
              </a:spcAft>
              <a:buClrTx/>
              <a:buSzTx/>
              <a:tabLst/>
              <a:defRPr/>
            </a:pPr>
            <a:endParaRPr kumimoji="0" lang="en-US" sz="1100" b="0" i="0" u="none" strike="noStrike" kern="1200" cap="none" spc="0" normalizeH="0" baseline="0" noProof="0" dirty="0">
              <a:ln>
                <a:noFill/>
              </a:ln>
              <a:solidFill>
                <a:prstClr val="black"/>
              </a:solidFill>
              <a:effectLst>
                <a:glow>
                  <a:srgbClr val="000000"/>
                </a:glow>
                <a:outerShdw sx="0" sy="0">
                  <a:srgbClr val="000000"/>
                </a:outerShdw>
                <a:reflection stA="0" endPos="0" fadeDir="0" sx="0" sy="0"/>
              </a:effectLst>
              <a:uLnTx/>
              <a:uFillTx/>
              <a:latin typeface="Century Gothic" panose="020B0502020202020204" pitchFamily="34" charset="0"/>
              <a:ea typeface="+mn-ea"/>
              <a:cs typeface="+mn-cs"/>
            </a:endParaRPr>
          </a:p>
          <a:p>
            <a:pPr marL="0" marR="0" lvl="0" indent="0" algn="just" defTabSz="914400" rtl="0" eaLnBrk="1" fontAlgn="auto" latinLnBrk="0" hangingPunct="1">
              <a:lnSpc>
                <a:spcPts val="25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glow>
                  <a:srgbClr val="000000"/>
                </a:glow>
                <a:outerShdw sx="0" sy="0">
                  <a:srgbClr val="000000"/>
                </a:outerShdw>
                <a:reflection stA="0" endPos="0" fadeDir="0" sx="0" sy="0"/>
              </a:effectLst>
              <a:uLnTx/>
              <a:uFillTx/>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ts val="25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glow>
                  <a:srgbClr val="000000"/>
                </a:glow>
                <a:outerShdw sx="0" sy="0">
                  <a:srgbClr val="000000"/>
                </a:outerShdw>
                <a:reflection stA="0" endPos="0" fadeDir="0" sx="0" sy="0"/>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0964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BUSINESS CASE -SCOPE OF WORK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1606065"/>
            <a:ext cx="10557549" cy="5096624"/>
          </a:xfrm>
        </p:spPr>
        <p:txBody>
          <a:bodyPr>
            <a:noAutofit/>
          </a:bodyPr>
          <a:lstStyle/>
          <a:p>
            <a:pPr marL="0" indent="0" algn="just">
              <a:lnSpc>
                <a:spcPct val="150000"/>
              </a:lnSpc>
              <a:buNone/>
              <a:tabLst>
                <a:tab pos="254000" algn="l"/>
              </a:tabLst>
            </a:pPr>
            <a:r>
              <a:rPr lang="en-US" sz="11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The business case development will involve the following</a:t>
            </a:r>
            <a:r>
              <a:rPr lang="en-US" sz="11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 </a:t>
            </a: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Take considerations from the legal report and obtain an understanding of the regulations that govern the pharmaceutical industry and ensure that the entity is compliant;</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Market Analysis; establishing an understanding of the pharmaceutical industry, including the size and the scope of the market, customer demand and competitive landscape;</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Conduct a needs Assessment/ GAP analysis;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Conduct an Options Analysis; consider different options, which must include options for upgrading the current facility, leasing facilities, as developing a new facility to be owned by the government;</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r>
              <a:rPr lang="en-ZA" sz="11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Recommendation of the Preferred Option</a:t>
            </a:r>
          </a:p>
          <a:p>
            <a:pPr marL="342900" lvl="0" indent="-342900" algn="just">
              <a:lnSpc>
                <a:spcPct val="150000"/>
              </a:lnSpc>
              <a:buSzPts val="1000"/>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ICT improvements;/Automation of systems for inventory management, temperature monitoring, picking and packing, barcoding of medication and licensing needs.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Licensing requirements for small scale packaging;</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Capitalisation strategy;</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The</a:t>
            </a: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operating model and delivery channels;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 clear go-to-market strategy;</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endParaRPr lang="en-US" sz="11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697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BUSINESS CASE -SCOPE OF WORK </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2032000"/>
            <a:ext cx="10557549" cy="4613348"/>
          </a:xfrm>
        </p:spPr>
        <p:txBody>
          <a:bodyPr>
            <a:normAutofit/>
          </a:bodyPr>
          <a:lstStyle/>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87854BC-4675-FC04-3274-272C32AEA8CC}"/>
              </a:ext>
            </a:extLst>
          </p:cNvPr>
          <p:cNvSpPr txBox="1"/>
          <p:nvPr/>
        </p:nvSpPr>
        <p:spPr>
          <a:xfrm>
            <a:off x="1340282" y="1778260"/>
            <a:ext cx="10557549" cy="3608680"/>
          </a:xfrm>
          <a:prstGeom prst="rect">
            <a:avLst/>
          </a:prstGeom>
          <a:noFill/>
        </p:spPr>
        <p:txBody>
          <a:bodyPr wrap="square">
            <a:spAutoFit/>
          </a:bodyPr>
          <a:lstStyle/>
          <a:p>
            <a:pPr marL="342900" lvl="0" indent="-342900" algn="just">
              <a:lnSpc>
                <a:spcPct val="150000"/>
              </a:lnSpc>
              <a:buSzPts val="1000"/>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Development of the implementation and procurement plan with supporting approvals from </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tabLst>
                <a:tab pos="990600" algn="l"/>
              </a:tabLst>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National Treasury approval process for corporate form (Schedule 3C/3D);</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tabLst>
                <a:tab pos="990600" algn="l"/>
              </a:tabLst>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Department of Public Service and Administration approval process for functions and structure;</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tabLst>
                <a:tab pos="990600" algn="l"/>
              </a:tabLst>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South African Pharmacy Council</a:t>
            </a:r>
            <a:r>
              <a:rPr lang="en-ZA" sz="11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a:t>
            </a: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applications, approval for a license;</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Risk analysis: understanding and mitigating the risks associated with entering the pharmaceutical industry;</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a:t>
            </a: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rand Development: Developing a strong brand identity that will differentiate the company from its competitors;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Financial Modelling: Development of a financial model for this assignment that takes into account the cost of renovations/construction, operations and maintenance, pricing and other factors;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Funding options: Identify sources of capital that can be used to fund the company’s operations;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Business Operations; defining the business operations such as supply chain management, inventory management and quality control;</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Change Management strategy for internal and external stakeholders;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Communications strategy for internal and external stakeholders;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Benchmarking with similar institutions or other organisations;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55386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BUSINESS CASE -SCOPE OF WORK CONT…</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2032000"/>
            <a:ext cx="10557549" cy="4613348"/>
          </a:xfrm>
        </p:spPr>
        <p:txBody>
          <a:bodyPr>
            <a:normAutofit/>
          </a:bodyPr>
          <a:lstStyle/>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87854BC-4675-FC04-3274-272C32AEA8CC}"/>
              </a:ext>
            </a:extLst>
          </p:cNvPr>
          <p:cNvSpPr txBox="1"/>
          <p:nvPr/>
        </p:nvSpPr>
        <p:spPr>
          <a:xfrm>
            <a:off x="1340282" y="1778260"/>
            <a:ext cx="10557549" cy="4262705"/>
          </a:xfrm>
          <a:prstGeom prst="rect">
            <a:avLst/>
          </a:prstGeom>
          <a:noFill/>
        </p:spPr>
        <p:txBody>
          <a:bodyPr wrap="square">
            <a:spAutoFit/>
          </a:bodyPr>
          <a:lstStyle/>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Operations of a state-owned Pharmaceutical Company looking at the cost of providing medications due to the fact that government institutions have lower overhead costs as being owned by the government;</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Distribution should consider methods to reach the community, such as home delivery, immunisation clinics, and special programs for seniors and low-income patients. The facility should also be equipped with a distribution centre to safely ship the products to the end customer. The distribution centre should also have enough space to manage orders, returns, and customer services;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Logistics: the facility should have adequate space for managing the inventory, moving goods from areas, and distribution;</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Facilities management: the facility should have a dedicated team to manage its day-to-day operations, such as maintenance and repair for equipment, cleaning, sanitation, waste management and other important tasks; </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Costing for a new facility and upgrading the current facility should be determined and options should be costed as to whether the government wants to own the facility;</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Security: the service provider is to access and recommend the latest and most appropriate security measures such as access control, security cameras and alarm systems than can be used to protect the facility;</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Identify and document the relevant legislative Compliance to the Occupational Health and Safety Act  to which the entity  must comply.</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PowerPoint presentation and EXCO report based on the business case linked to the executive summary. </a:t>
            </a:r>
            <a:endParaRPr kumimoji="0" lang="en-ZA" sz="1100" b="0"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cs typeface="Arial" panose="020B0604020202020204" pitchFamily="34" charset="0"/>
            </a:endParaRPr>
          </a:p>
          <a:p>
            <a:pPr>
              <a:defRPr/>
            </a:pPr>
            <a:r>
              <a:rPr kumimoji="0" lang="en-ZA" sz="1100" b="1"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Note: Manufacturing is excluded.</a:t>
            </a:r>
            <a:endParaRPr kumimoji="0" lang="en-US" sz="1100" b="1" i="0" u="none" strike="noStrike" kern="1200" cap="none" spc="0" normalizeH="0" baseline="0" noProof="0" dirty="0">
              <a:ln>
                <a:noFill/>
              </a:ln>
              <a:solidFill>
                <a:srgbClr val="000000"/>
              </a:solidFill>
              <a:effectLst/>
              <a:uLnTx/>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
                <a:solidFill>
                  <a:srgbClr val="000000"/>
                </a:solidFill>
              </a:uFill>
              <a:latin typeface="Arial Narrow" panose="020B0606020202030204" pitchFamily="34" charset="0"/>
              <a:ea typeface="+mn-ea"/>
              <a:cs typeface="Arial" panose="020B0604020202020204" pitchFamily="34" charset="0"/>
            </a:endParaRPr>
          </a:p>
        </p:txBody>
      </p:sp>
    </p:spTree>
    <p:extLst>
      <p:ext uri="{BB962C8B-B14F-4D97-AF65-F5344CB8AC3E}">
        <p14:creationId xmlns:p14="http://schemas.microsoft.com/office/powerpoint/2010/main" val="2425058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DESIGN AND ESTABLISHMENT- SCOPE OF WORK</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2032000"/>
            <a:ext cx="10557549" cy="4613348"/>
          </a:xfrm>
        </p:spPr>
        <p:txBody>
          <a:bodyPr>
            <a:normAutofit/>
          </a:bodyPr>
          <a:lstStyle/>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85400E0-CB04-C368-09FC-EF5903DCCD16}"/>
              </a:ext>
            </a:extLst>
          </p:cNvPr>
          <p:cNvSpPr txBox="1"/>
          <p:nvPr/>
        </p:nvSpPr>
        <p:spPr>
          <a:xfrm>
            <a:off x="1325331" y="1688141"/>
            <a:ext cx="10865704" cy="4630627"/>
          </a:xfrm>
          <a:prstGeom prst="rect">
            <a:avLst/>
          </a:prstGeom>
          <a:noFill/>
        </p:spPr>
        <p:txBody>
          <a:bodyPr wrap="square">
            <a:spAutoFit/>
          </a:bodyPr>
          <a:lstStyle/>
          <a:p>
            <a:pPr algn="just">
              <a:lnSpc>
                <a:spcPct val="150000"/>
              </a:lnSpc>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Review and refine the business model after consultation with key stakeholders;</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Validate design principles and value proposition;</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and Establishment - a funding strategy based on the approved option;</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Guide the development of supporting legislation with the Gauteng Provincial Government. </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Guide the application process for license and registration  in line with the regulatory framework  and in engagements with the National Treasury, the Department of Public Service &amp; Administration and the National Department of Health</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a human resources plan in line with the operational model </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a marketing and competitive strategy </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50000"/>
              </a:lnSpc>
              <a:buSzPts val="1000"/>
              <a:buFont typeface="Wingdings" panose="05000000000000000000" pitchFamily="2" charset="2"/>
              <a:buChar char=""/>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an implementation plan for the SOPC , including an Operating Model, Governance Framework</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Establish proper Governance Structures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a strategy for the effective and efficient procurement and warehousing, distribution, and stock management of pharmaceutical and medical supplies.  </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the project charter</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the project plan/procurement plan for implementation  (scope, budget, quality, risk, communications, stakeholder and human resources requirements);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 project specifications;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ICT and security solutions;</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742950" lvl="1" indent="-285750" algn="just">
              <a:lnSpc>
                <a:spcPct val="150000"/>
              </a:lnSpc>
              <a:buFont typeface="Courier New" panose="02070309020205020404" pitchFamily="49" charset="0"/>
              <a:buChar char="o"/>
            </a:pPr>
            <a:r>
              <a:rPr lang="en-ZA"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Outsourcing strategy for the delivery of medication.</a:t>
            </a:r>
            <a:endParaRPr lang="en-ZA" sz="11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815921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SKILLS &amp; EXPERIENCE</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642423"/>
            <a:ext cx="10726402" cy="5215577"/>
          </a:xfrm>
        </p:spPr>
        <p:txBody>
          <a:bodyPr>
            <a:normAutofit/>
          </a:bodyPr>
          <a:lstStyle/>
          <a:p>
            <a:pPr marL="0" indent="0" algn="just" hangingPunct="0">
              <a:lnSpc>
                <a:spcPct val="150000"/>
              </a:lnSpc>
              <a:buNone/>
            </a:pPr>
            <a:r>
              <a:rPr lang="en-US" sz="1100" b="1" dirty="0">
                <a:effectLst/>
                <a:latin typeface="Century Gothic" panose="020B0502020202020204" pitchFamily="34" charset="0"/>
                <a:ea typeface="Cambria" panose="02040503050406030204" pitchFamily="18" charset="0"/>
                <a:cs typeface="Cambria" panose="02040503050406030204" pitchFamily="18" charset="0"/>
              </a:rPr>
              <a:t>Experience </a:t>
            </a:r>
          </a:p>
          <a:p>
            <a:pPr marL="0" indent="0" algn="just" hangingPunct="0">
              <a:lnSpc>
                <a:spcPct val="150000"/>
              </a:lnSpc>
              <a:buNone/>
            </a:pPr>
            <a:r>
              <a:rPr lang="en-US" sz="1100" dirty="0">
                <a:effectLst/>
                <a:latin typeface="Century Gothic" panose="020B0502020202020204" pitchFamily="34" charset="0"/>
                <a:ea typeface="Cambria" panose="02040503050406030204" pitchFamily="18" charset="0"/>
                <a:cs typeface="Cambria" panose="02040503050406030204" pitchFamily="18" charset="0"/>
              </a:rPr>
              <a:t>The lead advisor must demonstrate the following: </a:t>
            </a:r>
            <a:endParaRPr lang="en-US" sz="1100" dirty="0">
              <a:latin typeface="Century Gothic" panose="020B0502020202020204" pitchFamily="34" charset="0"/>
              <a:ea typeface="Cambria" panose="02040503050406030204" pitchFamily="18" charset="0"/>
              <a:cs typeface="Cambria" panose="02040503050406030204" pitchFamily="18" charset="0"/>
            </a:endParaRPr>
          </a:p>
          <a:p>
            <a:pPr marL="171450" indent="-171450" algn="just">
              <a:lnSpc>
                <a:spcPct val="150000"/>
              </a:lnSpc>
              <a:tabLst>
                <a:tab pos="254000" algn="l"/>
              </a:tabLst>
            </a:pPr>
            <a:r>
              <a:rPr lang="en-ZA" sz="11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Experience in similar transactions.</a:t>
            </a:r>
          </a:p>
          <a:p>
            <a:pPr marL="171450" indent="-171450" algn="just">
              <a:lnSpc>
                <a:spcPct val="150000"/>
              </a:lnSpc>
              <a:tabLst>
                <a:tab pos="254000" algn="l"/>
              </a:tabLst>
            </a:pPr>
            <a:r>
              <a:rPr lang="en-US" sz="11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Access to local and international best practices.</a:t>
            </a:r>
          </a:p>
          <a:p>
            <a:pPr marL="171450" indent="-171450" algn="just">
              <a:lnSpc>
                <a:spcPct val="150000"/>
              </a:lnSpc>
              <a:tabLst>
                <a:tab pos="254000" algn="l"/>
              </a:tabLst>
            </a:pPr>
            <a:r>
              <a:rPr lang="en-US" sz="11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Have the relevant technical skills available.</a:t>
            </a:r>
          </a:p>
          <a:p>
            <a:pPr marL="171450" indent="-171450" algn="just">
              <a:lnSpc>
                <a:spcPct val="150000"/>
              </a:lnSpc>
              <a:tabLst>
                <a:tab pos="254000" algn="l"/>
              </a:tabLst>
            </a:pPr>
            <a:r>
              <a:rPr lang="en-US" sz="11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An opportunity for skills development among government officials; A single point of accountability for getting the job done well and on time.</a:t>
            </a:r>
          </a:p>
          <a:p>
            <a:pPr marL="0" indent="0">
              <a:buNone/>
            </a:pPr>
            <a:endParaRPr lang="en-US" sz="1800" dirty="0">
              <a:solidFill>
                <a:srgbClr val="000000"/>
              </a:solidFill>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429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SKILLS &amp; EXPERIENCE</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277530" y="1642422"/>
            <a:ext cx="10726402" cy="5215577"/>
          </a:xfrm>
        </p:spPr>
        <p:txBody>
          <a:bodyPr>
            <a:normAutofit fontScale="25000" lnSpcReduction="20000"/>
          </a:bodyPr>
          <a:lstStyle/>
          <a:p>
            <a:pPr marL="0" indent="0" algn="just">
              <a:lnSpc>
                <a:spcPct val="120000"/>
              </a:lnSpc>
              <a:buNone/>
              <a:tabLst>
                <a:tab pos="254000" algn="l"/>
              </a:tabLst>
            </a:pPr>
            <a:r>
              <a:rPr lang="en-US" sz="4000" b="1"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Skills </a:t>
            </a:r>
            <a:endParaRPr lang="en-US" sz="40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Pharmaceutical specialist in business development;</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Commercial, Contract, Administrative, and Insurance law;</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Public law and administrative framework;</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Planning management;</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Relevant experience in projects similar to this assignment;</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Project management;</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Environmental framework;</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Economics;</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All technical disciplines relevant to a particular project sector;</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Market Research – development of market strategies;</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Local content;</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Economic, econometric and macro-economic analysis and modelling skill;</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Financial and technical expertise;</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Change management expertise;</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Risk management expertise;</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342900" lvl="0" indent="-342900" algn="just">
              <a:lnSpc>
                <a:spcPct val="120000"/>
              </a:lnSpc>
              <a:buFont typeface="Wingdings" panose="05000000000000000000" pitchFamily="2" charset="2"/>
              <a:buChar char=""/>
              <a:tabLst>
                <a:tab pos="400050" algn="l"/>
                <a:tab pos="3568700" algn="l"/>
              </a:tabLst>
            </a:pPr>
            <a:r>
              <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Organisational staff structuring development</a:t>
            </a:r>
            <a:endParaRPr lang="en-ZA" sz="4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0" indent="0" algn="just">
              <a:lnSpc>
                <a:spcPct val="170000"/>
              </a:lnSpc>
              <a:buNone/>
              <a:tabLst>
                <a:tab pos="254000" algn="l"/>
              </a:tabLst>
            </a:pPr>
            <a:endParaRPr lang="en-US" sz="3400" b="1" dirty="0">
              <a:solidFill>
                <a:srgbClr val="000000"/>
              </a:solidFill>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5299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INTRODUCTION AND BACKGROUND</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2032000"/>
            <a:ext cx="10557549" cy="4613348"/>
          </a:xfrm>
        </p:spPr>
        <p:txBody>
          <a:bodyPr>
            <a:normAutofit/>
          </a:bodyPr>
          <a:lstStyle/>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3</a:t>
            </a:fld>
            <a:endParaRPr lang="en-US" dirty="0"/>
          </a:p>
        </p:txBody>
      </p:sp>
      <p:sp>
        <p:nvSpPr>
          <p:cNvPr id="6" name="TextBox 5">
            <a:extLst>
              <a:ext uri="{FF2B5EF4-FFF2-40B4-BE49-F238E27FC236}">
                <a16:creationId xmlns:a16="http://schemas.microsoft.com/office/drawing/2014/main" id="{EE21E470-7075-D197-2535-359795F1B2EC}"/>
              </a:ext>
            </a:extLst>
          </p:cNvPr>
          <p:cNvSpPr txBox="1"/>
          <p:nvPr/>
        </p:nvSpPr>
        <p:spPr>
          <a:xfrm>
            <a:off x="1228165" y="1745928"/>
            <a:ext cx="10669667" cy="4285789"/>
          </a:xfrm>
          <a:prstGeom prst="rect">
            <a:avLst/>
          </a:prstGeom>
          <a:noFill/>
        </p:spPr>
        <p:txBody>
          <a:bodyPr wrap="square">
            <a:spAutoFit/>
          </a:bodyPr>
          <a:lstStyle/>
          <a:p>
            <a:pPr marL="0" indent="0" algn="just">
              <a:lnSpc>
                <a:spcPts val="2500"/>
              </a:lnSpc>
              <a:buNone/>
            </a:pPr>
            <a:r>
              <a:rPr lang="en-ZA" sz="1600" b="1" dirty="0">
                <a:effectLst>
                  <a:glow>
                    <a:srgbClr val="000000"/>
                  </a:glow>
                  <a:outerShdw sx="0" sy="0">
                    <a:srgbClr val="000000"/>
                  </a:outerShdw>
                  <a:reflection stA="0" endPos="0" fadeDir="0" sx="0" sy="0"/>
                </a:effectLst>
                <a:latin typeface="Century Gothic" panose="020B0502020202020204" pitchFamily="34" charset="0"/>
              </a:rPr>
              <a:t>Background </a:t>
            </a:r>
          </a:p>
          <a:p>
            <a:pPr marL="0" indent="0" algn="just">
              <a:lnSpc>
                <a:spcPts val="2500"/>
              </a:lnSpc>
              <a:buNone/>
            </a:pPr>
            <a:endParaRPr lang="en-ZA" sz="1600" b="1" dirty="0">
              <a:effectLst>
                <a:glow>
                  <a:srgbClr val="000000"/>
                </a:glow>
                <a:outerShdw sx="0" sy="0">
                  <a:srgbClr val="000000"/>
                </a:outerShdw>
                <a:reflection stA="0" endPos="0" fadeDir="0" sx="0" sy="0"/>
              </a:effectLst>
              <a:latin typeface="Century Gothic" panose="020B0502020202020204" pitchFamily="34" charset="0"/>
            </a:endParaRPr>
          </a:p>
          <a:p>
            <a:pPr algn="just">
              <a:lnSpc>
                <a:spcPct val="150000"/>
              </a:lnSpc>
            </a:pP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The Gauteng Provincial Government (GPG) promotes inclusive economic growth throughout the province. Accordingly, during his first address and introduction of the new Gauteng Executive Council on the 7</a:t>
            </a:r>
            <a:r>
              <a:rPr lang="en-ZA" sz="1600" baseline="30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th</a:t>
            </a: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of October 2022, the new Premier, Mr Panyaza Lesufi, announced the intention to establish a </a:t>
            </a:r>
            <a:r>
              <a:rPr lang="en-ZA" sz="16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State-Owned Bank and Pharmaceutical Company</a:t>
            </a: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to be developed under the auspices of the GPG. </a:t>
            </a:r>
          </a:p>
          <a:p>
            <a:pPr algn="just">
              <a:lnSpc>
                <a:spcPct val="150000"/>
              </a:lnSpc>
            </a:pPr>
            <a:endParaRPr lang="en-ZA" sz="1600" dirty="0">
              <a:solidFill>
                <a:srgbClr val="000000"/>
              </a:solidFill>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algn="just">
              <a:lnSpc>
                <a:spcPct val="150000"/>
              </a:lnSpc>
            </a:pP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The establishment process of the entities comprises three (3) phases:</a:t>
            </a:r>
          </a:p>
          <a:p>
            <a:pPr algn="just">
              <a:lnSpc>
                <a:spcPct val="150000"/>
              </a:lnSpc>
            </a:pPr>
            <a:r>
              <a:rPr lang="en-ZA" sz="16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Phase 1:</a:t>
            </a: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r>
              <a:rPr lang="en-ZA" sz="16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Legal due diligence</a:t>
            </a: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to help appreciate the legal and regulatory landscape; </a:t>
            </a:r>
          </a:p>
          <a:p>
            <a:pPr algn="just">
              <a:lnSpc>
                <a:spcPct val="150000"/>
              </a:lnSpc>
            </a:pPr>
            <a:r>
              <a:rPr lang="en-ZA" sz="16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Phase 2:</a:t>
            </a: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r>
              <a:rPr lang="en-ZA" sz="16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Development of a Business Case</a:t>
            </a: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to justify the need for the establishment of these entities; and  </a:t>
            </a:r>
          </a:p>
          <a:p>
            <a:pPr algn="just">
              <a:lnSpc>
                <a:spcPct val="150000"/>
              </a:lnSpc>
            </a:pPr>
            <a:r>
              <a:rPr lang="en-ZA" sz="16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Phase 3</a:t>
            </a:r>
            <a:r>
              <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r>
              <a:rPr lang="en-ZA" sz="16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Design and Establishment</a:t>
            </a:r>
            <a:r>
              <a:rPr lang="en-ZA" sz="1600" b="1" dirty="0">
                <a:solidFill>
                  <a:srgbClr val="000000"/>
                </a:solidFill>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endParaRPr lang="en-ZA" sz="16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indent="0" algn="just">
              <a:lnSpc>
                <a:spcPts val="2500"/>
              </a:lnSpc>
              <a:buNone/>
            </a:pPr>
            <a:endParaRPr lang="en-GB" sz="1200" dirty="0">
              <a:effectLst>
                <a:glow>
                  <a:srgbClr val="000000"/>
                </a:glow>
                <a:outerShdw sx="0" sy="0">
                  <a:srgbClr val="000000"/>
                </a:outerShdw>
                <a:reflection stA="0" endPos="0" fadeDir="0" sx="0" sy="0"/>
              </a:effectLst>
              <a:latin typeface="Century Gothic" panose="020B0502020202020204" pitchFamily="34" charset="0"/>
            </a:endParaRPr>
          </a:p>
          <a:p>
            <a:endParaRPr lang="en-ZA" dirty="0"/>
          </a:p>
        </p:txBody>
      </p:sp>
    </p:spTree>
    <p:extLst>
      <p:ext uri="{BB962C8B-B14F-4D97-AF65-F5344CB8AC3E}">
        <p14:creationId xmlns:p14="http://schemas.microsoft.com/office/powerpoint/2010/main" val="259598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PROJECT METHODOLOGY SOPC</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5" y="1588772"/>
            <a:ext cx="10465892" cy="5269228"/>
          </a:xfrm>
        </p:spPr>
        <p:txBody>
          <a:bodyPr>
            <a:normAutofit fontScale="32500" lnSpcReduction="20000"/>
          </a:bodyPr>
          <a:lstStyle/>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objectives and scope: Clearly defined goals and objectives of the project along with its scope;</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timeline and milestones: A detailed timeline that includes start and end dates of the project as well as important milestones and deliverables;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team and responsibilities: Identification of team members involved in the project and their roles and responsibilities;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budget: An estimate of the financial resources required for the project, including costs for materials, equipment, labour, etc;</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Risk management: Identification and assessment of potential risks and development of strategies to mitigate them;</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Communication plan: Details about how communication will be managed throughout the project, including regular meetings, reporting mechanisms, and channels of communication;</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tasks and dependencies: Breakdown of the project into individual tasks, including their sequence and any dependencies that exist among them;</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Resource allocation: Allocation of resources, including personnel and equipment, required for each task in the project;</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Quality assurance plan: Strategies and procedures to ensure that the project meets the desired quality standards and deliverables;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Evaluation and review: Methods for evaluating project progress, such as periodic reviews and audits, to track the achievement of project goals and make necessary adjustments as the project progresses;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Change management: Strategies and processes to handle any changes or deviations from the original project plan, including change requests, approval procedures, and impact analysis;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Stakeholder management: Identification and engagement of project stakeholders, including clients, customers, internal teams, and external parties, and strategies to manage their expectations and ensure their satisfaction;</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Dependencies and constraints: Identification of any external dependencies or constraints that may impact the project, such as regulatory requirements, availability of resources, or dependencies on other projects;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monitoring and control: Methods and tools for tracking and controlling project progress, including key performance indicators (KPIs), project management software, and regular status updates;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closure: Plans and procedures for closing the project, including final deliverables, documentation, handover processes, and lessons learned.</a:t>
            </a: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137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PROJECT PLAN</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5" y="1588772"/>
            <a:ext cx="10465892" cy="5269228"/>
          </a:xfrm>
        </p:spPr>
        <p:txBody>
          <a:bodyPr>
            <a:normAutofit fontScale="25000" lnSpcReduction="20000"/>
          </a:bodyPr>
          <a:lstStyle/>
          <a:p>
            <a:pPr marL="0" indent="0" algn="just">
              <a:lnSpc>
                <a:spcPts val="2800"/>
              </a:lnSpc>
              <a:buNone/>
              <a:tabLst>
                <a:tab pos="254000" algn="l"/>
              </a:tabLst>
            </a:pPr>
            <a:endParaRPr lang="en-US" sz="4400" b="1"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0" indent="0" algn="just">
              <a:lnSpc>
                <a:spcPts val="2800"/>
              </a:lnSpc>
              <a:buNone/>
              <a:tabLst>
                <a:tab pos="254000" algn="l"/>
              </a:tabLst>
            </a:pPr>
            <a:r>
              <a:rPr lang="en-US" sz="4400" b="1" u="sng"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Planning Phase</a:t>
            </a:r>
            <a:r>
              <a:rPr lang="en-US" sz="4400" b="1"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a:t>
            </a:r>
            <a:endParaRPr lang="en-ZA" sz="4400" b="1" dirty="0">
              <a:solidFill>
                <a:srgbClr val="000000"/>
              </a:solidFill>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algn="just">
              <a:lnSpc>
                <a:spcPts val="2800"/>
              </a:lnSpc>
              <a:tabLst>
                <a:tab pos="254000" algn="l"/>
              </a:tabLst>
            </a:pPr>
            <a:r>
              <a:rPr lang="en-US"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Project governance set-up</a:t>
            </a:r>
            <a:endParaRPr lang="en-ZA"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tabLst>
                <a:tab pos="540385" algn="l"/>
              </a:tabLst>
            </a:pPr>
            <a:r>
              <a:rPr lang="en-US"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Proposed execution plan</a:t>
            </a:r>
            <a:endParaRPr lang="en-ZA"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tabLst>
                <a:tab pos="540385" algn="l"/>
              </a:tabLst>
            </a:pPr>
            <a:r>
              <a:rPr lang="en-US"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Change Management plan</a:t>
            </a:r>
            <a:endParaRPr lang="en-ZA"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tabLst>
                <a:tab pos="540385" algn="l"/>
              </a:tabLst>
            </a:pPr>
            <a:r>
              <a:rPr lang="en-US"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Post Implementation plan</a:t>
            </a:r>
            <a:endParaRPr lang="en-ZA"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Bell MT" panose="02020503060305020303" pitchFamily="18" charset="0"/>
            </a:endParaRPr>
          </a:p>
          <a:p>
            <a:pPr algn="just">
              <a:lnSpc>
                <a:spcPct val="150000"/>
              </a:lnSpc>
              <a:spcAft>
                <a:spcPts val="600"/>
              </a:spcAft>
              <a:tabLst>
                <a:tab pos="540385" algn="l"/>
              </a:tabLst>
            </a:pPr>
            <a:r>
              <a:rPr lang="en-US"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Go to Market strategy</a:t>
            </a:r>
          </a:p>
          <a:p>
            <a:pPr marL="0" indent="0" algn="just">
              <a:lnSpc>
                <a:spcPct val="150000"/>
              </a:lnSpc>
              <a:spcAft>
                <a:spcPts val="600"/>
              </a:spcAft>
              <a:buNone/>
              <a:tabLst>
                <a:tab pos="540385" algn="l"/>
              </a:tabLst>
            </a:pPr>
            <a:r>
              <a:rPr lang="en-US" sz="4400" b="1" u="sng"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Design and Establishment Phase:</a:t>
            </a:r>
            <a:endParaRPr lang="en-US" sz="44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endParaRPr>
          </a:p>
          <a:p>
            <a:pPr algn="just">
              <a:lnSpc>
                <a:spcPct val="150000"/>
              </a:lnSpc>
              <a:tabLst>
                <a:tab pos="540385" algn="l"/>
              </a:tabLst>
            </a:pPr>
            <a:r>
              <a:rPr lang="en-ZA" sz="4400" dirty="0">
                <a:solidFill>
                  <a:srgbClr val="000000"/>
                </a:solidFill>
                <a:uFill>
                  <a:solidFill>
                    <a:srgbClr val="000000"/>
                  </a:solidFill>
                </a:uFill>
                <a:latin typeface="Century Gothic" panose="020B0502020202020204" pitchFamily="34" charset="0"/>
                <a:cs typeface="Arial" panose="020B0604020202020204" pitchFamily="34" charset="0"/>
              </a:rPr>
              <a:t>Development of the implementation and procurement plan</a:t>
            </a:r>
          </a:p>
          <a:p>
            <a:pPr marL="228600" lvl="1" algn="just">
              <a:lnSpc>
                <a:spcPct val="150000"/>
              </a:lnSpc>
              <a:spcBef>
                <a:spcPts val="1000"/>
              </a:spcBef>
              <a:tabLst>
                <a:tab pos="540385" algn="l"/>
              </a:tabLst>
            </a:pPr>
            <a:r>
              <a:rPr lang="en-ZA" sz="4400" dirty="0">
                <a:solidFill>
                  <a:srgbClr val="000000"/>
                </a:solidFill>
                <a:uFill>
                  <a:solidFill>
                    <a:srgbClr val="000000"/>
                  </a:solidFill>
                </a:uFill>
                <a:latin typeface="Century Gothic" panose="020B0502020202020204" pitchFamily="34" charset="0"/>
                <a:cs typeface="Arial" panose="020B0604020202020204" pitchFamily="34" charset="0"/>
              </a:rPr>
              <a:t>National Treasury approval process for corporate form (Schedule 3C/3D);</a:t>
            </a:r>
          </a:p>
          <a:p>
            <a:pPr marL="228600" lvl="1" algn="just">
              <a:lnSpc>
                <a:spcPct val="150000"/>
              </a:lnSpc>
              <a:spcBef>
                <a:spcPts val="1000"/>
              </a:spcBef>
              <a:tabLst>
                <a:tab pos="540385" algn="l"/>
              </a:tabLst>
            </a:pPr>
            <a:r>
              <a:rPr lang="en-ZA" sz="4400" dirty="0">
                <a:solidFill>
                  <a:srgbClr val="000000"/>
                </a:solidFill>
                <a:uFill>
                  <a:solidFill>
                    <a:srgbClr val="000000"/>
                  </a:solidFill>
                </a:uFill>
                <a:latin typeface="Century Gothic" panose="020B0502020202020204" pitchFamily="34" charset="0"/>
                <a:cs typeface="Arial" panose="020B0604020202020204" pitchFamily="34" charset="0"/>
              </a:rPr>
              <a:t>Department of Public Service and Administration approval process for functions and structure;</a:t>
            </a:r>
          </a:p>
          <a:p>
            <a:pPr marL="228600" lvl="1" algn="just">
              <a:lnSpc>
                <a:spcPct val="150000"/>
              </a:lnSpc>
              <a:spcBef>
                <a:spcPts val="1000"/>
              </a:spcBef>
              <a:tabLst>
                <a:tab pos="540385" algn="l"/>
              </a:tabLst>
            </a:pPr>
            <a:r>
              <a:rPr lang="en-ZA" sz="4400" dirty="0">
                <a:solidFill>
                  <a:srgbClr val="000000"/>
                </a:solidFill>
                <a:uFill>
                  <a:solidFill>
                    <a:srgbClr val="000000"/>
                  </a:solidFill>
                </a:uFill>
                <a:latin typeface="Century Gothic" panose="020B0502020202020204" pitchFamily="34" charset="0"/>
                <a:cs typeface="Arial" panose="020B0604020202020204" pitchFamily="34" charset="0"/>
              </a:rPr>
              <a:t>National Department  of Health approvals</a:t>
            </a:r>
          </a:p>
          <a:p>
            <a:pPr marL="228600" lvl="1" algn="just">
              <a:lnSpc>
                <a:spcPct val="150000"/>
              </a:lnSpc>
              <a:spcBef>
                <a:spcPts val="1000"/>
              </a:spcBef>
              <a:tabLst>
                <a:tab pos="540385" algn="l"/>
              </a:tabLst>
            </a:pPr>
            <a:r>
              <a:rPr lang="en-ZA" sz="4400" dirty="0">
                <a:solidFill>
                  <a:srgbClr val="000000"/>
                </a:solidFill>
                <a:uFill>
                  <a:solidFill>
                    <a:srgbClr val="000000"/>
                  </a:solidFill>
                </a:uFill>
                <a:latin typeface="Century Gothic" panose="020B0502020202020204" pitchFamily="34" charset="0"/>
                <a:cs typeface="Arial" panose="020B0604020202020204" pitchFamily="34" charset="0"/>
              </a:rPr>
              <a:t>Registration of the Pharmacy with the South African Health Products Regulatory Authority</a:t>
            </a:r>
          </a:p>
          <a:p>
            <a:pPr algn="just">
              <a:lnSpc>
                <a:spcPct val="150000"/>
              </a:lnSpc>
            </a:pPr>
            <a:r>
              <a:rPr lang="en-US" sz="600" dirty="0">
                <a:solidFill>
                  <a:srgbClr val="000000"/>
                </a:solidFill>
                <a:effectLst/>
                <a:uFill>
                  <a:solidFill>
                    <a:srgbClr val="000000"/>
                  </a:solidFill>
                </a:uFill>
                <a:latin typeface="Arial Narrow" panose="020B0606020202030204" pitchFamily="34" charset="0"/>
                <a:ea typeface="Arial Narrow" panose="020B0606020202030204" pitchFamily="34" charset="0"/>
                <a:cs typeface="Arial Narrow" panose="020B0606020202030204" pitchFamily="34" charset="0"/>
              </a:rPr>
              <a:t> </a:t>
            </a: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1485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Century Gothic" panose="020B0502020202020204" pitchFamily="34" charset="0"/>
                <a:cs typeface="Arial" panose="020B0604020202020204" pitchFamily="34" charset="0"/>
              </a:rPr>
              <a:t>DELIVERABLES &amp; TIMELINES SOPC</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32</a:t>
            </a:fld>
            <a:endParaRPr lang="en-US" dirty="0"/>
          </a:p>
        </p:txBody>
      </p:sp>
      <p:graphicFrame>
        <p:nvGraphicFramePr>
          <p:cNvPr id="4" name="Table 3">
            <a:extLst>
              <a:ext uri="{FF2B5EF4-FFF2-40B4-BE49-F238E27FC236}">
                <a16:creationId xmlns:a16="http://schemas.microsoft.com/office/drawing/2014/main" id="{5A113F7A-39EC-AC68-7D04-1AAC93C42950}"/>
              </a:ext>
            </a:extLst>
          </p:cNvPr>
          <p:cNvGraphicFramePr>
            <a:graphicFrameLocks noGrp="1"/>
          </p:cNvGraphicFramePr>
          <p:nvPr>
            <p:extLst>
              <p:ext uri="{D42A27DB-BD31-4B8C-83A1-F6EECF244321}">
                <p14:modId xmlns:p14="http://schemas.microsoft.com/office/powerpoint/2010/main" val="2217851772"/>
              </p:ext>
            </p:extLst>
          </p:nvPr>
        </p:nvGraphicFramePr>
        <p:xfrm>
          <a:off x="1340284" y="2035436"/>
          <a:ext cx="9885435" cy="1989587"/>
        </p:xfrm>
        <a:graphic>
          <a:graphicData uri="http://schemas.openxmlformats.org/drawingml/2006/table">
            <a:tbl>
              <a:tblPr firstRow="1" firstCol="1" bandRow="1">
                <a:tableStyleId>{69012ECD-51FC-41F1-AA8D-1B2483CD663E}</a:tableStyleId>
              </a:tblPr>
              <a:tblGrid>
                <a:gridCol w="4942204">
                  <a:extLst>
                    <a:ext uri="{9D8B030D-6E8A-4147-A177-3AD203B41FA5}">
                      <a16:colId xmlns:a16="http://schemas.microsoft.com/office/drawing/2014/main" val="4237474328"/>
                    </a:ext>
                  </a:extLst>
                </a:gridCol>
                <a:gridCol w="4943231">
                  <a:extLst>
                    <a:ext uri="{9D8B030D-6E8A-4147-A177-3AD203B41FA5}">
                      <a16:colId xmlns:a16="http://schemas.microsoft.com/office/drawing/2014/main" val="2766749063"/>
                    </a:ext>
                  </a:extLst>
                </a:gridCol>
              </a:tblGrid>
              <a:tr h="496151">
                <a:tc>
                  <a:txBody>
                    <a:bodyPr/>
                    <a:lstStyle/>
                    <a:p>
                      <a:pPr>
                        <a:lnSpc>
                          <a:spcPct val="150000"/>
                        </a:lnSpc>
                        <a:tabLst>
                          <a:tab pos="2127250" algn="l"/>
                        </a:tabLst>
                      </a:pPr>
                      <a:r>
                        <a:rPr lang="en-US" sz="1400" dirty="0">
                          <a:effectLst/>
                          <a:uFill>
                            <a:solidFill>
                              <a:srgbClr val="000000"/>
                            </a:solidFill>
                          </a:uFill>
                          <a:latin typeface="Century Gothic" panose="020B0502020202020204" pitchFamily="34" charset="0"/>
                        </a:rPr>
                        <a:t>Deliverable </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dirty="0">
                          <a:effectLst/>
                          <a:uFill>
                            <a:solidFill>
                              <a:srgbClr val="000000"/>
                            </a:solidFill>
                          </a:uFill>
                          <a:latin typeface="Century Gothic" panose="020B0502020202020204" pitchFamily="34" charset="0"/>
                        </a:rPr>
                        <a:t>Expected timeframe</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531502729"/>
                  </a:ext>
                </a:extLst>
              </a:tr>
              <a:tr h="497812">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Business Case</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5 months</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54143234"/>
                  </a:ext>
                </a:extLst>
              </a:tr>
              <a:tr h="497812">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Design and Establishment </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12 months</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3103713133"/>
                  </a:ext>
                </a:extLst>
              </a:tr>
              <a:tr h="497812">
                <a:tc>
                  <a:txBody>
                    <a:bodyPr/>
                    <a:lstStyle/>
                    <a:p>
                      <a:pPr>
                        <a:lnSpc>
                          <a:spcPct val="150000"/>
                        </a:lnSpc>
                        <a:tabLst>
                          <a:tab pos="2127250" algn="l"/>
                        </a:tabLst>
                      </a:pPr>
                      <a:r>
                        <a:rPr lang="en-US" sz="1400" b="1" dirty="0">
                          <a:effectLst/>
                          <a:uFill>
                            <a:solidFill>
                              <a:srgbClr val="000000"/>
                            </a:solidFill>
                          </a:uFill>
                          <a:latin typeface="Century Gothic" panose="020B0502020202020204" pitchFamily="34" charset="0"/>
                        </a:rPr>
                        <a:t>Total </a:t>
                      </a:r>
                      <a:endParaRPr lang="en-ZA" sz="14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tc>
                  <a:txBody>
                    <a:bodyPr/>
                    <a:lstStyle/>
                    <a:p>
                      <a:pPr>
                        <a:lnSpc>
                          <a:spcPct val="150000"/>
                        </a:lnSpc>
                        <a:tabLst>
                          <a:tab pos="2127250" algn="l"/>
                        </a:tabLst>
                      </a:pPr>
                      <a:r>
                        <a:rPr lang="en-US" sz="14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17 months </a:t>
                      </a:r>
                      <a:endParaRPr lang="en-ZA" sz="14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68580" marR="68580" marT="0" marB="0"/>
                </a:tc>
                <a:extLst>
                  <a:ext uri="{0D108BD9-81ED-4DB2-BD59-A6C34878D82A}">
                    <a16:rowId xmlns:a16="http://schemas.microsoft.com/office/drawing/2014/main" val="3710302600"/>
                  </a:ext>
                </a:extLst>
              </a:tr>
            </a:tbl>
          </a:graphicData>
        </a:graphic>
      </p:graphicFrame>
    </p:spTree>
    <p:extLst>
      <p:ext uri="{BB962C8B-B14F-4D97-AF65-F5344CB8AC3E}">
        <p14:creationId xmlns:p14="http://schemas.microsoft.com/office/powerpoint/2010/main" val="1915754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10974" y="1095868"/>
            <a:ext cx="10515600" cy="48767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PRICING SCHEDULE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sz="half" idx="2"/>
          </p:nvPr>
        </p:nvSpPr>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pic>
        <p:nvPicPr>
          <p:cNvPr id="15" name="Content Placeholder 14">
            <a:extLst>
              <a:ext uri="{FF2B5EF4-FFF2-40B4-BE49-F238E27FC236}">
                <a16:creationId xmlns:a16="http://schemas.microsoft.com/office/drawing/2014/main" id="{BA5AE74C-6E6A-AA3B-1295-7DE1C77770D1}"/>
              </a:ext>
            </a:extLst>
          </p:cNvPr>
          <p:cNvPicPr>
            <a:picLocks noGrp="1" noChangeAspect="1"/>
          </p:cNvPicPr>
          <p:nvPr>
            <p:ph sz="quarter" idx="4"/>
          </p:nvPr>
        </p:nvPicPr>
        <p:blipFill>
          <a:blip r:embed="rId3"/>
          <a:stretch>
            <a:fillRect/>
          </a:stretch>
        </p:blipFill>
        <p:spPr>
          <a:xfrm>
            <a:off x="1813367" y="1697400"/>
            <a:ext cx="6068992" cy="4132804"/>
          </a:xfrm>
          <a:prstGeom prst="rect">
            <a:avLst/>
          </a:prstGeom>
        </p:spPr>
      </p:pic>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33</a:t>
            </a:fld>
            <a:endParaRPr lang="en-US" dirty="0"/>
          </a:p>
        </p:txBody>
      </p:sp>
      <p:sp>
        <p:nvSpPr>
          <p:cNvPr id="17" name="TextBox 16">
            <a:extLst>
              <a:ext uri="{FF2B5EF4-FFF2-40B4-BE49-F238E27FC236}">
                <a16:creationId xmlns:a16="http://schemas.microsoft.com/office/drawing/2014/main" id="{7A153B13-E0FA-F770-C97C-E1967E33FFA3}"/>
              </a:ext>
            </a:extLst>
          </p:cNvPr>
          <p:cNvSpPr txBox="1"/>
          <p:nvPr/>
        </p:nvSpPr>
        <p:spPr>
          <a:xfrm>
            <a:off x="434443" y="6303520"/>
            <a:ext cx="11126264" cy="261610"/>
          </a:xfrm>
          <a:prstGeom prst="rect">
            <a:avLst/>
          </a:prstGeom>
          <a:noFill/>
        </p:spPr>
        <p:txBody>
          <a:bodyPr wrap="square">
            <a:spAutoFit/>
          </a:bodyPr>
          <a:lstStyle/>
          <a:p>
            <a:r>
              <a:rPr lang="en-ZA" sz="1100" b="1" dirty="0">
                <a:solidFill>
                  <a:srgbClr val="002060"/>
                </a:solidFill>
                <a:effectLst/>
                <a:latin typeface="Arial Narrow" panose="020B0606020202030204" pitchFamily="34" charset="0"/>
                <a:ea typeface="Bell MT" panose="02020503060305020303" pitchFamily="18" charset="0"/>
                <a:cs typeface="Bell MT" panose="02020503060305020303" pitchFamily="18" charset="0"/>
              </a:rPr>
              <a:t>N.B The bidder must clearly indicate in the table below for which project/s (one of both) they are submitting their bid proposal and complete the relevant Pricing Schedules under 6.1 and 6.2 accordingly</a:t>
            </a:r>
            <a:endParaRPr lang="en-ZA" sz="1100" dirty="0"/>
          </a:p>
        </p:txBody>
      </p:sp>
    </p:spTree>
    <p:extLst>
      <p:ext uri="{BB962C8B-B14F-4D97-AF65-F5344CB8AC3E}">
        <p14:creationId xmlns:p14="http://schemas.microsoft.com/office/powerpoint/2010/main" val="1271085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243639"/>
            <a:ext cx="10013515" cy="488515"/>
          </a:xfrm>
        </p:spPr>
        <p:txBody>
          <a:bodyPr>
            <a:normAutofit fontScale="90000"/>
          </a:bodyPr>
          <a:lstStyle/>
          <a:p>
            <a:r>
              <a:rPr lang="en-ZA" sz="2200" b="1" dirty="0">
                <a:solidFill>
                  <a:schemeClr val="bg1"/>
                </a:solidFill>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EVALUATION METHODOLOGY</a:t>
            </a:r>
            <a:br>
              <a:rPr lang="en-ZA" sz="1800" b="1" i="1" dirty="0">
                <a:solidFill>
                  <a:srgbClr val="365F91"/>
                </a:solidFill>
                <a:effectLst/>
                <a:uFill>
                  <a:solidFill>
                    <a:srgbClr val="000000"/>
                  </a:solidFill>
                </a:uFill>
                <a:latin typeface="Helvetica Neue"/>
                <a:ea typeface="Times New Roman" panose="02020603050405020304" pitchFamily="18" charset="0"/>
                <a:cs typeface="Times New Roman" panose="02020603050405020304" pitchFamily="18" charset="0"/>
              </a:rPr>
            </a:b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spcAft>
                <a:spcPts val="600"/>
              </a:spcAft>
              <a:buNone/>
            </a:pP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STAGED APPROACH WHICH WILL BE APPLIED IN THE EVALUATION OF BIDS</a:t>
            </a:r>
            <a:endParaRPr lang="en-ZA"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180340" algn="just">
              <a:lnSpc>
                <a:spcPct val="150000"/>
              </a:lnSpc>
              <a:spcAft>
                <a:spcPts val="600"/>
              </a:spcAft>
            </a:pP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Evaluation of the bids will be conducted in two stages as per Preferential Procurement Regulations, 2022 issued in terms of section 5 of the Preferential Procurement Policy Framework Act, Act number 5 of 2000 (PPPFA).</a:t>
            </a:r>
          </a:p>
          <a:p>
            <a:pPr marL="180340" algn="just">
              <a:lnSpc>
                <a:spcPct val="150000"/>
              </a:lnSpc>
              <a:spcAft>
                <a:spcPts val="600"/>
              </a:spcAft>
            </a:pP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During these stages the bidder/s that do not meet the minimum required threshold as per each stage of evaluation will be disqualified and will not be considered for further evaluation.</a:t>
            </a:r>
            <a:endParaRPr lang="en-ZA"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 one </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will be the evaluation of bids on </a:t>
            </a: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Administration Compliance </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and </a:t>
            </a: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Technical Evaluations</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a:t>
            </a:r>
          </a:p>
          <a:p>
            <a:pPr marL="0" indent="0" algn="just">
              <a:lnSpc>
                <a:spcPct val="115000"/>
              </a:lnSpc>
              <a:spcAft>
                <a:spcPts val="600"/>
              </a:spcAft>
              <a:buNone/>
              <a:tabLst>
                <a:tab pos="450215" algn="l"/>
              </a:tabLst>
            </a:pPr>
            <a:r>
              <a:rPr lang="en-US" sz="15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 Two </a:t>
            </a:r>
            <a:r>
              <a:rPr lang="en-US"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evaluation will be based on Price and Preference points only.</a:t>
            </a:r>
            <a:endParaRPr lang="en-ZA" sz="15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lvl="0" algn="just">
              <a:lnSpc>
                <a:spcPct val="150000"/>
              </a:lnSpc>
              <a:tabLst>
                <a:tab pos="450215" algn="l"/>
                <a:tab pos="630555" algn="l"/>
              </a:tabLst>
            </a:pPr>
            <a:r>
              <a:rPr lang="en-US"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Price = 80 points.</a:t>
            </a:r>
            <a:endParaRPr lang="en-ZA"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lvl="0" algn="just">
              <a:lnSpc>
                <a:spcPct val="150000"/>
              </a:lnSpc>
              <a:tabLst>
                <a:tab pos="450215" algn="l"/>
                <a:tab pos="630555" algn="l"/>
              </a:tabLst>
            </a:pPr>
            <a:r>
              <a:rPr lang="en-US"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Preference = 20 points.</a:t>
            </a:r>
            <a:endParaRPr lang="en-ZA" sz="15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marL="0" indent="0" algn="just">
              <a:lnSpc>
                <a:spcPct val="115000"/>
              </a:lnSpc>
              <a:spcBef>
                <a:spcPts val="600"/>
              </a:spcBef>
              <a:spcAft>
                <a:spcPts val="600"/>
              </a:spcAft>
              <a:buNone/>
            </a:pPr>
            <a:endParaRPr lang="en-US" sz="1800" dirty="0">
              <a:solidFill>
                <a:srgbClr val="000000"/>
              </a:solidFill>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indent="0" algn="just">
              <a:lnSpc>
                <a:spcPct val="115000"/>
              </a:lnSpc>
              <a:spcBef>
                <a:spcPts val="600"/>
              </a:spcBef>
              <a:spcAft>
                <a:spcPts val="600"/>
              </a:spcAft>
              <a:buNone/>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p>
          <a:p>
            <a:pPr marL="0" indent="0" algn="just">
              <a:lnSpc>
                <a:spcPct val="115000"/>
              </a:lnSpc>
              <a:spcBef>
                <a:spcPts val="600"/>
              </a:spcBef>
              <a:spcAft>
                <a:spcPts val="600"/>
              </a:spcAft>
              <a:buNone/>
            </a:pPr>
            <a:endPar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180340" algn="just">
              <a:lnSpc>
                <a:spcPct val="115000"/>
              </a:lnSpc>
              <a:spcBef>
                <a:spcPts val="600"/>
              </a:spcBef>
              <a:spcAft>
                <a:spcPts val="600"/>
              </a:spcAft>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34</a:t>
            </a:fld>
            <a:endParaRPr lang="en-US" dirty="0"/>
          </a:p>
        </p:txBody>
      </p:sp>
    </p:spTree>
    <p:extLst>
      <p:ext uri="{BB962C8B-B14F-4D97-AF65-F5344CB8AC3E}">
        <p14:creationId xmlns:p14="http://schemas.microsoft.com/office/powerpoint/2010/main" val="3991401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243639"/>
            <a:ext cx="10013515" cy="488515"/>
          </a:xfrm>
        </p:spPr>
        <p:txBody>
          <a:bodyPr>
            <a:normAutofit fontScale="90000"/>
          </a:bodyPr>
          <a:lstStyle/>
          <a:p>
            <a:r>
              <a:rPr lang="en-ZA" sz="2200" b="1" dirty="0">
                <a:solidFill>
                  <a:schemeClr val="bg1"/>
                </a:solidFill>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EVALUATION -STAGE 1A: ADMINISTRATIVE EVALUATION</a:t>
            </a:r>
            <a:br>
              <a:rPr lang="en-ZA" sz="1800" b="1" i="1" dirty="0">
                <a:solidFill>
                  <a:srgbClr val="365F91"/>
                </a:solidFill>
                <a:effectLst/>
                <a:uFill>
                  <a:solidFill>
                    <a:srgbClr val="000000"/>
                  </a:solidFill>
                </a:uFill>
                <a:latin typeface="Helvetica Neue"/>
                <a:ea typeface="Times New Roman" panose="02020603050405020304" pitchFamily="18" charset="0"/>
                <a:cs typeface="Times New Roman" panose="02020603050405020304" pitchFamily="18" charset="0"/>
              </a:rPr>
            </a:b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fontScale="92500" lnSpcReduction="10000"/>
          </a:bodyPr>
          <a:lstStyle/>
          <a:p>
            <a:pPr marL="0" indent="0" algn="just">
              <a:lnSpc>
                <a:spcPct val="115000"/>
              </a:lnSpc>
              <a:spcBef>
                <a:spcPts val="600"/>
              </a:spcBef>
              <a:spcAft>
                <a:spcPts val="600"/>
              </a:spcAft>
              <a:buNone/>
            </a:pPr>
            <a:endParaRPr lang="en-US" sz="1800" dirty="0">
              <a:solidFill>
                <a:srgbClr val="000000"/>
              </a:solidFill>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indent="0" algn="just">
              <a:lnSpc>
                <a:spcPct val="115000"/>
              </a:lnSpc>
              <a:spcBef>
                <a:spcPts val="600"/>
              </a:spcBef>
              <a:spcAft>
                <a:spcPts val="600"/>
              </a:spcAft>
              <a:buNone/>
              <a:tabLst>
                <a:tab pos="450215" algn="l"/>
              </a:tabLst>
            </a:pPr>
            <a:r>
              <a:rPr lang="en-US" sz="18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STAGE 1A: ADMINISTRATIVE COMPLIANCE</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Bidder/s must complete, sign, and submit all pages of Tender Bid Documents Section 1 (RFP- Request for Proposal) and Section 2 (Price Schedule – Professional Services),</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 pos="54038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Submission of completed and signed Protection of Personal Information Act Consent form </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 pos="54038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Bidders must fully complete and sign the following SBD forms (SBD 01, SBD 04, and SBD 6.1)</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buFont typeface="Symbol" panose="05050102010706020507" pitchFamily="18" charset="2"/>
              <a:buChar char=""/>
              <a:tabLst>
                <a:tab pos="450215" algn="l"/>
              </a:tabLst>
            </a:pP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If there will be a share of services between Tenderer i.e., Joint Venture/Consortium, all participating parties must submit the following supporting documents: </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342900" lvl="0" indent="-342900" algn="just">
              <a:lnSpc>
                <a:spcPct val="150000"/>
              </a:lnSpc>
              <a:spcAft>
                <a:spcPts val="600"/>
              </a:spcAft>
              <a:buFont typeface="Symbol" panose="05050102010706020507" pitchFamily="18" charset="2"/>
              <a:buChar char=""/>
              <a:tabLst>
                <a:tab pos="450215" algn="l"/>
                <a:tab pos="540385" algn="l"/>
              </a:tabLst>
            </a:pPr>
            <a:r>
              <a:rPr lang="en-US" sz="1800" dirty="0">
                <a:solidFill>
                  <a:srgbClr val="000000"/>
                </a:solidFill>
                <a:effectLst/>
                <a:uFill>
                  <a:solidFill>
                    <a:srgbClr val="000000"/>
                  </a:solidFill>
                </a:uFill>
                <a:latin typeface="Arial Narrow" panose="020B0606020202030204" pitchFamily="34" charset="0"/>
                <a:ea typeface="Cambria" panose="02040503050406030204" pitchFamily="18" charset="0"/>
                <a:cs typeface="Cambria" panose="02040503050406030204" pitchFamily="18" charset="0"/>
              </a:rPr>
              <a:t>Service Agreement stating the roles and the share percentage of the value of the undertaken project signed by all parties, i.e., </a:t>
            </a:r>
            <a:r>
              <a:rPr lang="en-US" sz="1800" dirty="0">
                <a:solidFill>
                  <a:srgbClr val="000000"/>
                </a:solidFill>
                <a:effectLst/>
                <a:uFill>
                  <a:solidFill>
                    <a:srgbClr val="000000"/>
                  </a:solidFill>
                </a:uFill>
                <a:latin typeface="Arial Narrow" panose="020B0606020202030204" pitchFamily="34" charset="0"/>
                <a:ea typeface="Cambria" panose="02040503050406030204" pitchFamily="18" charset="0"/>
                <a:cs typeface="Calibri" panose="020F0502020204030204" pitchFamily="34" charset="0"/>
              </a:rPr>
              <a:t>Letter of Authority from both or all companies bidding for this tender.</a:t>
            </a:r>
            <a:endParaRPr lang="en-ZA" sz="1800" dirty="0">
              <a:solidFill>
                <a:srgbClr val="000000"/>
              </a:solidFill>
              <a:effectLst/>
              <a:uFill>
                <a:solidFill>
                  <a:srgbClr val="000000"/>
                </a:solidFill>
              </a:uFill>
              <a:latin typeface="Cambria" panose="02040503050406030204" pitchFamily="18" charset="0"/>
              <a:ea typeface="Cambria" panose="02040503050406030204" pitchFamily="18" charset="0"/>
              <a:cs typeface="Cambria" panose="02040503050406030204" pitchFamily="18" charset="0"/>
            </a:endParaRPr>
          </a:p>
          <a:p>
            <a:pPr marL="540385" algn="just">
              <a:lnSpc>
                <a:spcPct val="115000"/>
              </a:lnSpc>
              <a:tabLst>
                <a:tab pos="630555" algn="l"/>
              </a:tabLst>
            </a:pPr>
            <a:r>
              <a:rPr lang="en-US" sz="18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NOTE:</a:t>
            </a: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 </a:t>
            </a: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rPr>
              <a:t>Bidder/s that that do not comply with the above requirements shall be eliminated and such bids shall be regarded as non-responsive</a:t>
            </a:r>
            <a:r>
              <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Calibri" panose="020F0502020204030204" pitchFamily="34" charset="0"/>
              </a:rPr>
              <a:t> </a:t>
            </a: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endPar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0" indent="0" algn="just">
              <a:lnSpc>
                <a:spcPct val="115000"/>
              </a:lnSpc>
              <a:spcBef>
                <a:spcPts val="600"/>
              </a:spcBef>
              <a:spcAft>
                <a:spcPts val="600"/>
              </a:spcAft>
              <a:buNone/>
            </a:pPr>
            <a:endParaRPr lang="en-US" sz="1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marL="180340" algn="just">
              <a:lnSpc>
                <a:spcPct val="115000"/>
              </a:lnSpc>
              <a:spcBef>
                <a:spcPts val="600"/>
              </a:spcBef>
              <a:spcAft>
                <a:spcPts val="600"/>
              </a:spcAft>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ct val="115000"/>
              </a:lnSpc>
              <a:spcBef>
                <a:spcPts val="600"/>
              </a:spcBef>
              <a:spcAft>
                <a:spcPts val="600"/>
              </a:spcAft>
              <a:buNone/>
            </a:pPr>
            <a:endParaRPr lang="en-ZA" sz="1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35</a:t>
            </a:fld>
            <a:endParaRPr lang="en-US" dirty="0"/>
          </a:p>
        </p:txBody>
      </p:sp>
    </p:spTree>
    <p:extLst>
      <p:ext uri="{BB962C8B-B14F-4D97-AF65-F5344CB8AC3E}">
        <p14:creationId xmlns:p14="http://schemas.microsoft.com/office/powerpoint/2010/main" val="334052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SOPC</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extLst>
              <p:ext uri="{D42A27DB-BD31-4B8C-83A1-F6EECF244321}">
                <p14:modId xmlns:p14="http://schemas.microsoft.com/office/powerpoint/2010/main" val="1442144480"/>
              </p:ext>
            </p:extLst>
          </p:nvPr>
        </p:nvGraphicFramePr>
        <p:xfrm>
          <a:off x="158885" y="1711891"/>
          <a:ext cx="11874229" cy="4644460"/>
        </p:xfrm>
        <a:graphic>
          <a:graphicData uri="http://schemas.openxmlformats.org/drawingml/2006/table">
            <a:tbl>
              <a:tblPr firstRow="1" bandRow="1">
                <a:tableStyleId>{5C22544A-7EE6-4342-B048-85BDC9FD1C3A}</a:tableStyleId>
              </a:tblPr>
              <a:tblGrid>
                <a:gridCol w="2506220">
                  <a:extLst>
                    <a:ext uri="{9D8B030D-6E8A-4147-A177-3AD203B41FA5}">
                      <a16:colId xmlns:a16="http://schemas.microsoft.com/office/drawing/2014/main" val="3328100024"/>
                    </a:ext>
                  </a:extLst>
                </a:gridCol>
                <a:gridCol w="8227487">
                  <a:extLst>
                    <a:ext uri="{9D8B030D-6E8A-4147-A177-3AD203B41FA5}">
                      <a16:colId xmlns:a16="http://schemas.microsoft.com/office/drawing/2014/main" val="2637157006"/>
                    </a:ext>
                  </a:extLst>
                </a:gridCol>
                <a:gridCol w="1140522">
                  <a:extLst>
                    <a:ext uri="{9D8B030D-6E8A-4147-A177-3AD203B41FA5}">
                      <a16:colId xmlns:a16="http://schemas.microsoft.com/office/drawing/2014/main" val="2030239873"/>
                    </a:ext>
                  </a:extLst>
                </a:gridCol>
              </a:tblGrid>
              <a:tr h="261822">
                <a:tc>
                  <a:txBody>
                    <a:bodyPr/>
                    <a:lstStyle/>
                    <a:p>
                      <a:r>
                        <a:rPr lang="en-ZA" sz="1000" dirty="0">
                          <a:latin typeface="Century Gothic" panose="020B0502020202020204" pitchFamily="34" charset="0"/>
                        </a:rPr>
                        <a:t>AREA</a:t>
                      </a:r>
                    </a:p>
                  </a:txBody>
                  <a:tcPr/>
                </a:tc>
                <a:tc>
                  <a:txBody>
                    <a:bodyPr/>
                    <a:lstStyle/>
                    <a:p>
                      <a:r>
                        <a:rPr lang="en-ZA" sz="1000" dirty="0">
                          <a:latin typeface="Century Gothic" panose="020B0502020202020204" pitchFamily="34" charset="0"/>
                        </a:rPr>
                        <a:t>COMMENTS</a:t>
                      </a:r>
                    </a:p>
                  </a:txBody>
                  <a:tcPr/>
                </a:tc>
                <a:tc>
                  <a:txBody>
                    <a:bodyPr/>
                    <a:lstStyle/>
                    <a:p>
                      <a:r>
                        <a:rPr lang="en-ZA" sz="1000" dirty="0">
                          <a:latin typeface="Century Gothic" panose="020B0502020202020204" pitchFamily="34" charset="0"/>
                        </a:rPr>
                        <a:t>POINTS</a:t>
                      </a:r>
                    </a:p>
                  </a:txBody>
                  <a:tcPr/>
                </a:tc>
                <a:extLst>
                  <a:ext uri="{0D108BD9-81ED-4DB2-BD59-A6C34878D82A}">
                    <a16:rowId xmlns:a16="http://schemas.microsoft.com/office/drawing/2014/main" val="1766628957"/>
                  </a:ext>
                </a:extLst>
              </a:tr>
              <a:tr h="4382638">
                <a:tc>
                  <a:txBody>
                    <a:bodyPr/>
                    <a:lstStyle/>
                    <a:p>
                      <a:pPr marL="0" lvl="0" indent="0">
                        <a:lnSpc>
                          <a:spcPts val="14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1. Business Case: Quality of proposed work plan, project management approach, and timetable for the business case considering</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127000">
                        <a:lnSpc>
                          <a:spcPts val="1400"/>
                        </a:lnSpc>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Proposed methodology work programme with clearly defined sub-activities, outputs, allocated resources and corresponding timelines </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Proposed framework of the required deliverables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Proposed organizational charts of project team linking to the assignment of roles to tasks and deliverables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txBody>
                  <a:tcPr marL="50800" marR="50800" marT="50800" marB="50800"/>
                </a:tc>
                <a:tc>
                  <a:txBody>
                    <a:bodyPr/>
                    <a:lstStyle/>
                    <a:p>
                      <a:pPr>
                        <a:lnSpc>
                          <a:spcPts val="12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Well Detailed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Sequencing of time of activities in days and clearly defined sub-activities (Level 4-6), milestones and resources histogram for all activities and sub-activities, proposed framework in detail for deliverables, detailed organisational charts of project team, the work plan permits flexibility and covers all aspects of the requirements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 points</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Appropriate</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Sequencing of time of activities in weeks and sub-activities (level 2- 3),  milestones and resources histogram for activities and sub activities, brief framework provided for deliverables, brief organisational charts of project team, work plan permits flexibility and covers main aspects of the requirements.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6 points</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Not Adequate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Sequencing of time of activities not clearly indicated and sub-activities (level 1), milestones and resources histogram for activities and sub activities, no framework provided for deliverables and no organisational charts of project team, work plan does not permit flexibility and covers minimum aspects of the requirements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4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Unacceptable   </a:t>
                      </a:r>
                      <a:r>
                        <a:rPr lang="en-ZA" sz="1000" b="1"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                       </a:t>
                      </a:r>
                      <a:r>
                        <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R="328295">
                        <a:lnSpc>
                          <a:spcPts val="1200"/>
                        </a:lnSpc>
                        <a:tabLst>
                          <a:tab pos="379095" algn="l"/>
                          <a:tab pos="396875" algn="l"/>
                        </a:tabLst>
                      </a:pPr>
                      <a:r>
                        <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Omits important tasks and timing, activities, resource allocation frameworks, organisational charts and the work plan is not in correlation with project deliverables – </a:t>
                      </a:r>
                      <a:r>
                        <a:rPr lang="en-ZA" sz="1000" b="1"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ts val="1400"/>
                        </a:lnSpc>
                        <a:tabLst>
                          <a:tab pos="457200" algn="l"/>
                          <a:tab pos="3568700" algn="l"/>
                        </a:tabLst>
                      </a:pP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50000"/>
                        </a:lnSpc>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2055875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SOPC</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extLst>
              <p:ext uri="{D42A27DB-BD31-4B8C-83A1-F6EECF244321}">
                <p14:modId xmlns:p14="http://schemas.microsoft.com/office/powerpoint/2010/main" val="2446169273"/>
              </p:ext>
            </p:extLst>
          </p:nvPr>
        </p:nvGraphicFramePr>
        <p:xfrm>
          <a:off x="158885" y="1711892"/>
          <a:ext cx="11874229" cy="4934354"/>
        </p:xfrm>
        <a:graphic>
          <a:graphicData uri="http://schemas.openxmlformats.org/drawingml/2006/table">
            <a:tbl>
              <a:tblPr firstRow="1" bandRow="1">
                <a:tableStyleId>{5C22544A-7EE6-4342-B048-85BDC9FD1C3A}</a:tableStyleId>
              </a:tblPr>
              <a:tblGrid>
                <a:gridCol w="2506220">
                  <a:extLst>
                    <a:ext uri="{9D8B030D-6E8A-4147-A177-3AD203B41FA5}">
                      <a16:colId xmlns:a16="http://schemas.microsoft.com/office/drawing/2014/main" val="3328100024"/>
                    </a:ext>
                  </a:extLst>
                </a:gridCol>
                <a:gridCol w="8227487">
                  <a:extLst>
                    <a:ext uri="{9D8B030D-6E8A-4147-A177-3AD203B41FA5}">
                      <a16:colId xmlns:a16="http://schemas.microsoft.com/office/drawing/2014/main" val="2637157006"/>
                    </a:ext>
                  </a:extLst>
                </a:gridCol>
                <a:gridCol w="1140522">
                  <a:extLst>
                    <a:ext uri="{9D8B030D-6E8A-4147-A177-3AD203B41FA5}">
                      <a16:colId xmlns:a16="http://schemas.microsoft.com/office/drawing/2014/main" val="2030239873"/>
                    </a:ext>
                  </a:extLst>
                </a:gridCol>
              </a:tblGrid>
              <a:tr h="271745">
                <a:tc>
                  <a:txBody>
                    <a:bodyPr/>
                    <a:lstStyle/>
                    <a:p>
                      <a:r>
                        <a:rPr lang="en-ZA" sz="800" dirty="0">
                          <a:latin typeface="Century Gothic" panose="020B0502020202020204" pitchFamily="34" charset="0"/>
                        </a:rPr>
                        <a:t>AREA</a:t>
                      </a:r>
                    </a:p>
                  </a:txBody>
                  <a:tcPr/>
                </a:tc>
                <a:tc>
                  <a:txBody>
                    <a:bodyPr/>
                    <a:lstStyle/>
                    <a:p>
                      <a:r>
                        <a:rPr lang="en-ZA" sz="8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1978359">
                <a:tc>
                  <a:txBody>
                    <a:bodyPr/>
                    <a:lstStyle/>
                    <a:p>
                      <a:pPr marL="0" lvl="0" indent="0">
                        <a:lnSpc>
                          <a:spcPct val="1000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2. Project Finance Specialist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228600">
                        <a:lnSpc>
                          <a:spcPct val="100000"/>
                        </a:lnSpc>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financial experiences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Cost-benefit analysis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Cost-effectiveness analysis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algn="just">
                        <a:lnSpc>
                          <a:spcPct val="100000"/>
                        </a:lnSpc>
                      </a:pPr>
                      <a:r>
                        <a:rPr lang="en-ZA" sz="10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just">
                        <a:lnSpc>
                          <a:spcPct val="100000"/>
                        </a:lnSpc>
                      </a:pPr>
                      <a:r>
                        <a:rPr lang="en-ZA" sz="10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CVs and certified copies of valid educational qualifications and certified copies of valid registration with Professional Bodies to be attached to the proposal. Certified copies should not be older than 6 (six) months.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(Academic Qualification and Professional Registration)</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Masters in Finance, CA, CIMA, CFA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Honours Degree in Finance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B-Com Finance, National Diploma in Accounting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dirty="0">
                          <a:solidFill>
                            <a:srgbClr val="000000"/>
                          </a:solidFill>
                          <a:effectLst/>
                          <a:highlight>
                            <a:srgbClr val="FFFF00"/>
                          </a:highligh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Experience -Project Structuring and Financial Modelling</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or more similar projects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15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3 - 4 similar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12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 similar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8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 similar project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No experience provided - </a:t>
                      </a:r>
                      <a:r>
                        <a:rPr lang="en-ZA" sz="1000" b="1"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ct val="100000"/>
                        </a:lnSpc>
                        <a:tabLst>
                          <a:tab pos="457200" algn="l"/>
                          <a:tab pos="3568700" algn="l"/>
                        </a:tabLst>
                      </a:pP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20</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(15)</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txBody>
                  <a:tcPr marL="50800" marR="50800" marT="50800" marB="50800"/>
                </a:tc>
                <a:extLst>
                  <a:ext uri="{0D108BD9-81ED-4DB2-BD59-A6C34878D82A}">
                    <a16:rowId xmlns:a16="http://schemas.microsoft.com/office/drawing/2014/main" val="2083787938"/>
                  </a:ext>
                </a:extLst>
              </a:tr>
              <a:tr h="2394354">
                <a:tc>
                  <a:txBody>
                    <a:bodyPr/>
                    <a:lstStyle/>
                    <a:p>
                      <a:pPr marL="0" lvl="0" indent="0">
                        <a:lnSpc>
                          <a:spcPct val="1000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3. Legal Advisor</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228600">
                        <a:lnSpc>
                          <a:spcPct val="100000"/>
                        </a:lnSpc>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experience:</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Legal establishment </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Regulatory Framework</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marL="342900" lvl="0" indent="-342900">
                        <a:lnSpc>
                          <a:spcPct val="100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Approval, registration and licensing processes</a:t>
                      </a:r>
                      <a:endPar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endParaRPr>
                    </a:p>
                    <a:p>
                      <a:pPr>
                        <a:lnSpc>
                          <a:spcPct val="100000"/>
                        </a:lnSpc>
                        <a:tabLst>
                          <a:tab pos="3568700" algn="l"/>
                        </a:tabLst>
                      </a:pPr>
                      <a:r>
                        <a:rPr lang="en-ZA" sz="10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3568700" algn="l"/>
                        </a:tabLst>
                      </a:pPr>
                      <a:r>
                        <a:rPr lang="en-ZA" sz="10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CVs and certified copies of valid academic qualifications and certified copies of valid registration with Professional Bodies to be attached to the proposal. Certified copies should not be older than 6 (six) months.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(Academic Qualification and Professional Registration)</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Master of Law, LLM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LLB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8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Graduate: B-Proc/ B-Luris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Relevant Experience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or more similar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3 - 4 similar projects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8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projects achieved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project achieved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No experience provided - </a:t>
                      </a:r>
                      <a:r>
                        <a:rPr lang="en-ZA" sz="1000" b="1"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ct val="100000"/>
                        </a:lnSpc>
                        <a:tabLst>
                          <a:tab pos="457200" algn="l"/>
                          <a:tab pos="3568700" algn="l"/>
                        </a:tabLst>
                      </a:pP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20</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1239822995"/>
                  </a:ext>
                </a:extLst>
              </a:tr>
            </a:tbl>
          </a:graphicData>
        </a:graphic>
      </p:graphicFrame>
    </p:spTree>
    <p:extLst>
      <p:ext uri="{BB962C8B-B14F-4D97-AF65-F5344CB8AC3E}">
        <p14:creationId xmlns:p14="http://schemas.microsoft.com/office/powerpoint/2010/main" val="18663915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SOPC</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extLst>
              <p:ext uri="{D42A27DB-BD31-4B8C-83A1-F6EECF244321}">
                <p14:modId xmlns:p14="http://schemas.microsoft.com/office/powerpoint/2010/main" val="3622266098"/>
              </p:ext>
            </p:extLst>
          </p:nvPr>
        </p:nvGraphicFramePr>
        <p:xfrm>
          <a:off x="317771" y="1565754"/>
          <a:ext cx="11874229" cy="5222240"/>
        </p:xfrm>
        <a:graphic>
          <a:graphicData uri="http://schemas.openxmlformats.org/drawingml/2006/table">
            <a:tbl>
              <a:tblPr firstRow="1" bandRow="1">
                <a:tableStyleId>{5C22544A-7EE6-4342-B048-85BDC9FD1C3A}</a:tableStyleId>
              </a:tblPr>
              <a:tblGrid>
                <a:gridCol w="2506220">
                  <a:extLst>
                    <a:ext uri="{9D8B030D-6E8A-4147-A177-3AD203B41FA5}">
                      <a16:colId xmlns:a16="http://schemas.microsoft.com/office/drawing/2014/main" val="3328100024"/>
                    </a:ext>
                  </a:extLst>
                </a:gridCol>
                <a:gridCol w="8227487">
                  <a:extLst>
                    <a:ext uri="{9D8B030D-6E8A-4147-A177-3AD203B41FA5}">
                      <a16:colId xmlns:a16="http://schemas.microsoft.com/office/drawing/2014/main" val="2637157006"/>
                    </a:ext>
                  </a:extLst>
                </a:gridCol>
                <a:gridCol w="1140522">
                  <a:extLst>
                    <a:ext uri="{9D8B030D-6E8A-4147-A177-3AD203B41FA5}">
                      <a16:colId xmlns:a16="http://schemas.microsoft.com/office/drawing/2014/main" val="2030239873"/>
                    </a:ext>
                  </a:extLst>
                </a:gridCol>
              </a:tblGrid>
              <a:tr h="227887">
                <a:tc>
                  <a:txBody>
                    <a:bodyPr/>
                    <a:lstStyle/>
                    <a:p>
                      <a:r>
                        <a:rPr lang="en-ZA" sz="1000" dirty="0">
                          <a:latin typeface="Century Gothic" panose="020B0502020202020204" pitchFamily="34" charset="0"/>
                        </a:rPr>
                        <a:t>AREA</a:t>
                      </a:r>
                    </a:p>
                  </a:txBody>
                  <a:tcPr/>
                </a:tc>
                <a:tc>
                  <a:txBody>
                    <a:bodyPr/>
                    <a:lstStyle/>
                    <a:p>
                      <a:r>
                        <a:rPr lang="en-ZA" sz="1000" dirty="0">
                          <a:latin typeface="Century Gothic" panose="020B0502020202020204" pitchFamily="34" charset="0"/>
                        </a:rPr>
                        <a:t>COMMENTS</a:t>
                      </a:r>
                    </a:p>
                  </a:txBody>
                  <a:tcPr/>
                </a:tc>
                <a:tc>
                  <a:txBody>
                    <a:bodyPr/>
                    <a:lstStyle/>
                    <a:p>
                      <a:r>
                        <a:rPr lang="en-ZA" sz="1000" dirty="0">
                          <a:latin typeface="Century Gothic" panose="020B0502020202020204" pitchFamily="34" charset="0"/>
                        </a:rPr>
                        <a:t>POINTS</a:t>
                      </a:r>
                    </a:p>
                  </a:txBody>
                  <a:tcPr/>
                </a:tc>
                <a:extLst>
                  <a:ext uri="{0D108BD9-81ED-4DB2-BD59-A6C34878D82A}">
                    <a16:rowId xmlns:a16="http://schemas.microsoft.com/office/drawing/2014/main" val="1766628957"/>
                  </a:ext>
                </a:extLst>
              </a:tr>
              <a:tr h="4317793">
                <a:tc>
                  <a:txBody>
                    <a:bodyPr/>
                    <a:lstStyle/>
                    <a:p>
                      <a:pPr marL="0" lvl="0" indent="0">
                        <a:lnSpc>
                          <a:spcPct val="1000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4. Project Technical Team set with the relevant Professional Registration, that will be verified for points scoring: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and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indication of registration</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with a professional body</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e.g.  Engineering Council of South Africa, South African Council for the Architectural Profession, South African Council for Project and Construction Management Professionals, South Africa Pharmacy Council, South African Institute of Chartered Accountants and </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rPr>
                        <a:t>South African</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Council for Natural Scientific Professions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CVs and certified copies of valid academic qualifications and certified copies of valid registration with Professional Bodies to be attached to the proposal. Certified copies should not be older than 6 (six) months.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(Academic Qualifications and Professional Registration)</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highlight>
                            <a:srgbClr val="FFFF00"/>
                          </a:highligh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Lead Transaction Advisor</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CA</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MBA/ Master or Doctoral degree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BA/ BEng/ BCom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Pharmacist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Master or Doctor in Pharm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BPharm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Architect/Space Planner</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MArch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BArch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Risk Manager</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Doctoral/ Masters/ MBA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B.Eng/ Nat Diploma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Environmental Specialist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MEng/ Honour Degree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BEng/ Nat Diploma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Transport - Logistics/ Economist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MEng/ CA/ BCom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BEng/ Nat Diploma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ct val="1000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228600">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18</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3984877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SOPC</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extLst>
              <p:ext uri="{D42A27DB-BD31-4B8C-83A1-F6EECF244321}">
                <p14:modId xmlns:p14="http://schemas.microsoft.com/office/powerpoint/2010/main" val="649269374"/>
              </p:ext>
            </p:extLst>
          </p:nvPr>
        </p:nvGraphicFramePr>
        <p:xfrm>
          <a:off x="317772" y="1732821"/>
          <a:ext cx="11592578" cy="4123817"/>
        </p:xfrm>
        <a:graphic>
          <a:graphicData uri="http://schemas.openxmlformats.org/drawingml/2006/table">
            <a:tbl>
              <a:tblPr firstRow="1" bandRow="1">
                <a:tableStyleId>{5C22544A-7EE6-4342-B048-85BDC9FD1C3A}</a:tableStyleId>
              </a:tblPr>
              <a:tblGrid>
                <a:gridCol w="3744942">
                  <a:extLst>
                    <a:ext uri="{9D8B030D-6E8A-4147-A177-3AD203B41FA5}">
                      <a16:colId xmlns:a16="http://schemas.microsoft.com/office/drawing/2014/main" val="3328100024"/>
                    </a:ext>
                  </a:extLst>
                </a:gridCol>
                <a:gridCol w="6734167">
                  <a:extLst>
                    <a:ext uri="{9D8B030D-6E8A-4147-A177-3AD203B41FA5}">
                      <a16:colId xmlns:a16="http://schemas.microsoft.com/office/drawing/2014/main" val="2637157006"/>
                    </a:ext>
                  </a:extLst>
                </a:gridCol>
                <a:gridCol w="1113469">
                  <a:extLst>
                    <a:ext uri="{9D8B030D-6E8A-4147-A177-3AD203B41FA5}">
                      <a16:colId xmlns:a16="http://schemas.microsoft.com/office/drawing/2014/main" val="2030239873"/>
                    </a:ext>
                  </a:extLst>
                </a:gridCol>
              </a:tblGrid>
              <a:tr h="227887">
                <a:tc>
                  <a:txBody>
                    <a:bodyPr/>
                    <a:lstStyle/>
                    <a:p>
                      <a:r>
                        <a:rPr lang="en-ZA" sz="800" dirty="0">
                          <a:latin typeface="Century Gothic" panose="020B0502020202020204" pitchFamily="34" charset="0"/>
                        </a:rPr>
                        <a:t>AREA</a:t>
                      </a:r>
                    </a:p>
                  </a:txBody>
                  <a:tcPr/>
                </a:tc>
                <a:tc>
                  <a:txBody>
                    <a:bodyPr/>
                    <a:lstStyle/>
                    <a:p>
                      <a:r>
                        <a:rPr lang="en-ZA" sz="8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2979238">
                <a:tc>
                  <a:txBody>
                    <a:bodyPr/>
                    <a:lstStyle/>
                    <a:p>
                      <a:pPr marL="0" lvl="0" indent="0">
                        <a:lnSpc>
                          <a:spcPts val="14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5. Project Technical Team set with the Professional Registration; however, the registration will not be verified for points scoring:</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127000">
                        <a:lnSpc>
                          <a:spcPts val="1400"/>
                        </a:lnSpc>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and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preferred registration with a professional body</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e.g., Engineering Council of South Africa, South African Council for the Architectural Profession, South African Council for Project and Construction Management Professionals, South Africa Pharmacy Council or </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rPr>
                        <a:t>South African</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Council for Natural Scientific Professions South African Institute of Occupational Safety and Health</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i="1"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rPr>
                        <a:t>CVs and certified copies of valid academic qualifications and certified copies of valid registration with Professional Bodies to be attached to the proposal. Certified copies should not be older than 6 (six) months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Skills (Academic Qualifications with 3 years or more of experience): Project dependent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b="1" dirty="0">
                          <a:solidFill>
                            <a:srgbClr val="000000"/>
                          </a:solidFill>
                          <a:effectLst/>
                          <a:highlight>
                            <a:srgbClr val="FFFF00"/>
                          </a:highligh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Market Researcher</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Honours/ MBA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BEng/ BA/ Nat Diploma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228600">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Change Management expert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Honours/ MBA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BEng/ BA/ Nat Diploma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Organisational Structural Practitioner</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Honours/ MBA/ Honours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BEng/ BA/ Nat Diploma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Health and Safety Specialist </a:t>
                      </a: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Honours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Nat Diploma/ BEng/ BA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 point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nSpc>
                          <a:spcPts val="1400"/>
                        </a:lnSpc>
                        <a:buFont typeface="Wingdings" panose="05000000000000000000" pitchFamily="2" charset="2"/>
                        <a:buChar char=""/>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None or not relevant - </a:t>
                      </a: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ctr">
                        <a:lnSpc>
                          <a:spcPts val="14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12</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ts val="1400"/>
                        </a:lnSpc>
                        <a:tabLst>
                          <a:tab pos="457200" algn="l"/>
                          <a:tab pos="3568700" algn="l"/>
                        </a:tabLst>
                      </a:pPr>
                      <a:r>
                        <a:rPr lang="en-ZA" sz="10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(3)</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3234439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3C1C0-4C1F-B74B-80AF-40A02043A7A8}"/>
              </a:ext>
            </a:extLst>
          </p:cNvPr>
          <p:cNvSpPr>
            <a:spLocks noGrp="1"/>
          </p:cNvSpPr>
          <p:nvPr>
            <p:ph type="ctrTitle"/>
          </p:nvPr>
        </p:nvSpPr>
        <p:spPr>
          <a:xfrm>
            <a:off x="1524000" y="1122364"/>
            <a:ext cx="9144000" cy="1655762"/>
          </a:xfrm>
        </p:spPr>
        <p:txBody>
          <a:bodyPr>
            <a:normAutofit/>
          </a:bodyPr>
          <a:lstStyle/>
          <a:p>
            <a:r>
              <a:rPr lang="en-US" sz="2800" b="1" dirty="0">
                <a:solidFill>
                  <a:schemeClr val="bg1"/>
                </a:solidFill>
                <a:latin typeface="Arial" panose="020B0604020202020204" pitchFamily="34" charset="0"/>
                <a:cs typeface="Arial" panose="020B0604020202020204" pitchFamily="34" charset="0"/>
              </a:rPr>
              <a:t>STATE-OWNED BANK (SOB)</a:t>
            </a:r>
          </a:p>
        </p:txBody>
      </p:sp>
      <p:sp>
        <p:nvSpPr>
          <p:cNvPr id="4" name="Slide Number Placeholder 3">
            <a:extLst>
              <a:ext uri="{FF2B5EF4-FFF2-40B4-BE49-F238E27FC236}">
                <a16:creationId xmlns:a16="http://schemas.microsoft.com/office/drawing/2014/main" id="{D8C7B1E0-F8D1-B15A-71B5-63EAC87F14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91417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EVALUATION STAGE 1B: TECHNICAL EVALUATION - SOPC</a:t>
            </a:r>
            <a:endParaRPr lang="en-US" sz="2000" b="1"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extLst>
              <p:ext uri="{D42A27DB-BD31-4B8C-83A1-F6EECF244321}">
                <p14:modId xmlns:p14="http://schemas.microsoft.com/office/powerpoint/2010/main" val="1958354817"/>
              </p:ext>
            </p:extLst>
          </p:nvPr>
        </p:nvGraphicFramePr>
        <p:xfrm>
          <a:off x="317772" y="1753714"/>
          <a:ext cx="11715344" cy="3284038"/>
        </p:xfrm>
        <a:graphic>
          <a:graphicData uri="http://schemas.openxmlformats.org/drawingml/2006/table">
            <a:tbl>
              <a:tblPr firstRow="1" bandRow="1">
                <a:tableStyleId>{5C22544A-7EE6-4342-B048-85BDC9FD1C3A}</a:tableStyleId>
              </a:tblPr>
              <a:tblGrid>
                <a:gridCol w="2472685">
                  <a:extLst>
                    <a:ext uri="{9D8B030D-6E8A-4147-A177-3AD203B41FA5}">
                      <a16:colId xmlns:a16="http://schemas.microsoft.com/office/drawing/2014/main" val="3328100024"/>
                    </a:ext>
                  </a:extLst>
                </a:gridCol>
                <a:gridCol w="8117398">
                  <a:extLst>
                    <a:ext uri="{9D8B030D-6E8A-4147-A177-3AD203B41FA5}">
                      <a16:colId xmlns:a16="http://schemas.microsoft.com/office/drawing/2014/main" val="2637157006"/>
                    </a:ext>
                  </a:extLst>
                </a:gridCol>
                <a:gridCol w="1125261">
                  <a:extLst>
                    <a:ext uri="{9D8B030D-6E8A-4147-A177-3AD203B41FA5}">
                      <a16:colId xmlns:a16="http://schemas.microsoft.com/office/drawing/2014/main" val="2030239873"/>
                    </a:ext>
                  </a:extLst>
                </a:gridCol>
              </a:tblGrid>
              <a:tr h="0">
                <a:tc>
                  <a:txBody>
                    <a:bodyPr/>
                    <a:lstStyle/>
                    <a:p>
                      <a:r>
                        <a:rPr lang="en-ZA" sz="800" dirty="0">
                          <a:latin typeface="Century Gothic" panose="020B0502020202020204" pitchFamily="34" charset="0"/>
                        </a:rPr>
                        <a:t>AREA</a:t>
                      </a:r>
                    </a:p>
                  </a:txBody>
                  <a:tcPr/>
                </a:tc>
                <a:tc>
                  <a:txBody>
                    <a:bodyPr/>
                    <a:lstStyle/>
                    <a:p>
                      <a:r>
                        <a:rPr lang="en-ZA" sz="8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2979238">
                <a:tc>
                  <a:txBody>
                    <a:bodyPr/>
                    <a:lstStyle/>
                    <a:p>
                      <a:pPr marL="0" lvl="0" indent="0">
                        <a:lnSpc>
                          <a:spcPct val="1000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6. References</a:t>
                      </a:r>
                    </a:p>
                    <a:p>
                      <a:pPr marL="0" lvl="0" indent="0">
                        <a:lnSpc>
                          <a:spcPct val="100000"/>
                        </a:lnSpc>
                        <a:buSzPts val="1000"/>
                        <a:buFont typeface="Arial Narrow" panose="020B0606020202030204" pitchFamily="34" charset="0"/>
                        <a:buNone/>
                        <a:tabLst>
                          <a:tab pos="127000" algn="l"/>
                          <a:tab pos="3568700" algn="l"/>
                        </a:tabLst>
                      </a:pPr>
                      <a:r>
                        <a:rPr lang="en-ZA" sz="1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pPr>
                      <a:r>
                        <a:rPr lang="en-ZA" sz="1000" dirty="0">
                          <a:solidFill>
                            <a:srgbClr val="000000"/>
                          </a:solidFill>
                          <a:effectLst/>
                          <a:uFill>
                            <a:solidFill>
                              <a:srgbClr val="000000"/>
                            </a:solidFill>
                          </a:uFill>
                          <a:latin typeface="Century Gothic" panose="020B0502020202020204" pitchFamily="34" charset="0"/>
                          <a:ea typeface="Cambria" panose="02040503050406030204" pitchFamily="18" charset="0"/>
                          <a:cs typeface="Arial" panose="020B0604020202020204" pitchFamily="34" charset="0"/>
                        </a:rPr>
                        <a:t>No points will be awarded if the reference letter does not correspond to the terms of reference and is not signed by the respective project owner/sponsor.</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just">
                        <a:lnSpc>
                          <a:spcPct val="100000"/>
                        </a:lnSpc>
                        <a:tabLst>
                          <a:tab pos="180340" algn="l"/>
                        </a:tabLst>
                      </a:pP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Reference letters signed by the respective project owner/sponsor for work to the terms of reference with detailed description/information and provide references for all the or completed projects similar in the</a:t>
                      </a:r>
                      <a:r>
                        <a:rPr lang="en-ZA" sz="1000" dirty="0">
                          <a:solidFill>
                            <a:srgbClr val="FF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(buildings, pharmacies, hospitals) to the terms of reference including client name, project size, completed date, client contact references and work descriptions.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just">
                        <a:lnSpc>
                          <a:spcPct val="100000"/>
                        </a:lnSpc>
                        <a:tabLst>
                          <a:tab pos="180340" algn="l"/>
                        </a:tabLst>
                      </a:pP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The scoring is as follows: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for 5 projects or more completed - </a:t>
                      </a: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 points</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for 4 projects completed - </a:t>
                      </a: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8 points</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for 3 projects completed - </a:t>
                      </a: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6 points</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letters for 2 projects completed - </a:t>
                      </a: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4 points</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Reference letter for 1 project completed - </a:t>
                      </a: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2 points</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lnSpc>
                          <a:spcPct val="100000"/>
                        </a:lnSpc>
                        <a:buFont typeface="Wingdings" panose="05000000000000000000" pitchFamily="2" charset="2"/>
                        <a:buChar char=""/>
                        <a:tabLst>
                          <a:tab pos="457200" algn="l"/>
                          <a:tab pos="3568700" algn="l"/>
                        </a:tabLst>
                      </a:pPr>
                      <a:r>
                        <a:rPr lang="en-ZA" sz="1000"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No projects completed - </a:t>
                      </a:r>
                      <a:r>
                        <a:rPr lang="en-ZA" sz="1000" b="1" dirty="0">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0 points</a:t>
                      </a:r>
                      <a:endParaRPr lang="en-ZA" sz="1000" dirty="0">
                        <a:effectLst/>
                        <a:uFill>
                          <a:solidFill>
                            <a:srgbClr val="000000"/>
                          </a:solidFill>
                        </a:uFill>
                        <a:latin typeface="Century Gothic" panose="020B0502020202020204" pitchFamily="34" charset="0"/>
                        <a:ea typeface="Times New Roman" panose="02020603050405020304" pitchFamily="18" charset="0"/>
                        <a:cs typeface="Times New Roman" panose="02020603050405020304" pitchFamily="18" charset="0"/>
                      </a:endParaRPr>
                    </a:p>
                    <a:p>
                      <a:pPr algn="just">
                        <a:lnSpc>
                          <a:spcPct val="100000"/>
                        </a:lnSpc>
                        <a:tabLst>
                          <a:tab pos="180340" algn="l"/>
                        </a:tabLst>
                      </a:pP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just">
                        <a:lnSpc>
                          <a:spcPct val="100000"/>
                        </a:lnSpc>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NOTE</a:t>
                      </a:r>
                      <a:r>
                        <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Bidder/s must provide references where similar projects were undertaken and finalised and provide evidence through a letter of recommendation from the institution/s. The reference letters should be on the client’s letterhead, indicating the name of the bidder as being the bidder/s that serviced the client and should be signed by the client.</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393065" marT="50800" marB="50800"/>
                </a:tc>
                <a:tc>
                  <a:txBody>
                    <a:bodyPr/>
                    <a:lstStyle/>
                    <a:p>
                      <a:pPr algn="ctr">
                        <a:lnSpc>
                          <a:spcPct val="100000"/>
                        </a:lnSpc>
                        <a:tabLst>
                          <a:tab pos="457200" algn="l"/>
                          <a:tab pos="3568700" algn="l"/>
                        </a:tabLst>
                      </a:pPr>
                      <a:r>
                        <a:rPr lang="en-ZA" sz="10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10</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ct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00000"/>
                        </a:lnSpc>
                        <a:spcBef>
                          <a:spcPts val="600"/>
                        </a:spcBef>
                        <a:spcAft>
                          <a:spcPts val="600"/>
                        </a:spcAft>
                      </a:pPr>
                      <a:r>
                        <a:rPr lang="en-ZA" sz="10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2083787938"/>
                  </a:ext>
                </a:extLst>
              </a:tr>
            </a:tbl>
          </a:graphicData>
        </a:graphic>
      </p:graphicFrame>
    </p:spTree>
    <p:extLst>
      <p:ext uri="{BB962C8B-B14F-4D97-AF65-F5344CB8AC3E}">
        <p14:creationId xmlns:p14="http://schemas.microsoft.com/office/powerpoint/2010/main" val="1126825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EVALUATION METHODOLOGY CONT…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4" name="Table 5">
            <a:extLst>
              <a:ext uri="{FF2B5EF4-FFF2-40B4-BE49-F238E27FC236}">
                <a16:creationId xmlns:a16="http://schemas.microsoft.com/office/drawing/2014/main" id="{B9AA30D8-D23E-12B1-AD1C-3C51CBEAD715}"/>
              </a:ext>
            </a:extLst>
          </p:cNvPr>
          <p:cNvGraphicFramePr>
            <a:graphicFrameLocks noGrp="1"/>
          </p:cNvGraphicFramePr>
          <p:nvPr>
            <p:extLst>
              <p:ext uri="{D42A27DB-BD31-4B8C-83A1-F6EECF244321}">
                <p14:modId xmlns:p14="http://schemas.microsoft.com/office/powerpoint/2010/main" val="1020072597"/>
              </p:ext>
            </p:extLst>
          </p:nvPr>
        </p:nvGraphicFramePr>
        <p:xfrm>
          <a:off x="699735" y="1752924"/>
          <a:ext cx="11333379" cy="4406290"/>
        </p:xfrm>
        <a:graphic>
          <a:graphicData uri="http://schemas.openxmlformats.org/drawingml/2006/table">
            <a:tbl>
              <a:tblPr firstRow="1" bandRow="1">
                <a:tableStyleId>{5C22544A-7EE6-4342-B048-85BDC9FD1C3A}</a:tableStyleId>
              </a:tblPr>
              <a:tblGrid>
                <a:gridCol w="2392066">
                  <a:extLst>
                    <a:ext uri="{9D8B030D-6E8A-4147-A177-3AD203B41FA5}">
                      <a16:colId xmlns:a16="http://schemas.microsoft.com/office/drawing/2014/main" val="3328100024"/>
                    </a:ext>
                  </a:extLst>
                </a:gridCol>
                <a:gridCol w="7852739">
                  <a:extLst>
                    <a:ext uri="{9D8B030D-6E8A-4147-A177-3AD203B41FA5}">
                      <a16:colId xmlns:a16="http://schemas.microsoft.com/office/drawing/2014/main" val="2637157006"/>
                    </a:ext>
                  </a:extLst>
                </a:gridCol>
                <a:gridCol w="1088574">
                  <a:extLst>
                    <a:ext uri="{9D8B030D-6E8A-4147-A177-3AD203B41FA5}">
                      <a16:colId xmlns:a16="http://schemas.microsoft.com/office/drawing/2014/main" val="2030239873"/>
                    </a:ext>
                  </a:extLst>
                </a:gridCol>
              </a:tblGrid>
              <a:tr h="293290">
                <a:tc>
                  <a:txBody>
                    <a:bodyPr/>
                    <a:lstStyle/>
                    <a:p>
                      <a:r>
                        <a:rPr lang="en-ZA" sz="800" dirty="0">
                          <a:latin typeface="Century Gothic" panose="020B0502020202020204" pitchFamily="34" charset="0"/>
                        </a:rPr>
                        <a:t>AREA</a:t>
                      </a:r>
                    </a:p>
                  </a:txBody>
                  <a:tcPr/>
                </a:tc>
                <a:tc>
                  <a:txBody>
                    <a:bodyPr/>
                    <a:lstStyle/>
                    <a:p>
                      <a:r>
                        <a:rPr lang="en-ZA" sz="800" dirty="0">
                          <a:latin typeface="Century Gothic" panose="020B0502020202020204" pitchFamily="34" charset="0"/>
                        </a:rPr>
                        <a:t>COMMENTS</a:t>
                      </a:r>
                    </a:p>
                  </a:txBody>
                  <a:tcPr/>
                </a:tc>
                <a:tc>
                  <a:txBody>
                    <a:bodyPr/>
                    <a:lstStyle/>
                    <a:p>
                      <a:r>
                        <a:rPr lang="en-ZA" sz="1400" dirty="0">
                          <a:latin typeface="Century Gothic" panose="020B0502020202020204" pitchFamily="34" charset="0"/>
                        </a:rPr>
                        <a:t>POINTS</a:t>
                      </a:r>
                    </a:p>
                  </a:txBody>
                  <a:tcPr/>
                </a:tc>
                <a:extLst>
                  <a:ext uri="{0D108BD9-81ED-4DB2-BD59-A6C34878D82A}">
                    <a16:rowId xmlns:a16="http://schemas.microsoft.com/office/drawing/2014/main" val="1766628957"/>
                  </a:ext>
                </a:extLst>
              </a:tr>
              <a:tr h="2737373">
                <a:tc>
                  <a:txBody>
                    <a:bodyPr/>
                    <a:lstStyle/>
                    <a:p>
                      <a:pPr marL="0" lvl="0" indent="0">
                        <a:lnSpc>
                          <a:spcPts val="1400"/>
                        </a:lnSpc>
                        <a:buSzPts val="1000"/>
                        <a:buFont typeface="Arial Narrow" panose="020B0606020202030204" pitchFamily="34" charset="0"/>
                        <a:buNone/>
                        <a:tabLst>
                          <a:tab pos="1270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7. Design and Establishment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algn="l">
                        <a:lnSpc>
                          <a:spcPts val="12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Comprehensive  Programme indicating timelines and methodology for the following:</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algn="l">
                        <a:lnSpc>
                          <a:spcPts val="1200"/>
                        </a:lnSpc>
                        <a:tabLst>
                          <a:tab pos="457200" algn="l"/>
                          <a:tab pos="3568700" algn="l"/>
                        </a:tabLst>
                      </a:pP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License and registration in line with South African Health Products Regulatory Authority, National Treasury, Department of Public Administration and the National Department of Health.</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Development of business model, plan and all strategies as indicated.</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p>
                      <a:pPr marL="342900" lvl="0" indent="-342900">
                        <a:lnSpc>
                          <a:spcPct val="115000"/>
                        </a:lnSpc>
                        <a:buFont typeface="Arial Narrow" panose="020B0606020202030204" pitchFamily="34" charset="0"/>
                        <a:buChar char="-"/>
                        <a:tabLst>
                          <a:tab pos="3568700" algn="l"/>
                        </a:tabLst>
                      </a:pPr>
                      <a:r>
                        <a:rPr lang="en-US"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Detailed implementation plan, Operating Model and Governance Framework. Detailed operational model and governance framework</a:t>
                      </a:r>
                      <a:r>
                        <a:rPr lang="en-US" sz="1200"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 </a:t>
                      </a:r>
                      <a:endParaRPr lang="en-ZA" sz="1200" dirty="0">
                        <a:solidFill>
                          <a:srgbClr val="000000"/>
                        </a:solidFill>
                        <a:effectLst/>
                        <a:uFill>
                          <a:solidFill>
                            <a:srgbClr val="000000"/>
                          </a:solidFill>
                        </a:uFill>
                        <a:latin typeface="Cambria" panose="02040503050406030204" pitchFamily="18" charset="0"/>
                        <a:ea typeface="Calibri" panose="020F0502020204030204" pitchFamily="34" charset="0"/>
                        <a:cs typeface="Arial" panose="020B0604020202020204" pitchFamily="34" charset="0"/>
                      </a:endParaRPr>
                    </a:p>
                  </a:txBody>
                  <a:tcPr marL="50800" marR="50800" marT="50800" marB="50800"/>
                </a:tc>
                <a:tc>
                  <a:txBody>
                    <a:bodyPr/>
                    <a:lstStyle/>
                    <a:p>
                      <a:pPr>
                        <a:lnSpc>
                          <a:spcPts val="1200"/>
                        </a:lnSpc>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Well Detailed</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Sequencing of time of activities in days and clearly defined sub-activities (Level 4-6), milestones and resources histogram for all activities and sub-activities, proposed framework in detail for deliverables, detailed organisational charts of project team, the work plan permits flexibility and covers all aspects of the requirements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10 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a:lnSpc>
                          <a:spcPts val="1200"/>
                        </a:lnSpc>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lvl="0" indent="0">
                        <a:lnSpc>
                          <a:spcPts val="1200"/>
                        </a:lnSpc>
                        <a:buSzPts val="1000"/>
                        <a:buFont typeface="Arial Narrow" panose="020B0606020202030204" pitchFamily="34" charset="0"/>
                        <a:buNone/>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Appropriate</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lvl="0" indent="0">
                        <a:lnSpc>
                          <a:spcPts val="1200"/>
                        </a:lnSpc>
                        <a:buSzPts val="1000"/>
                        <a:buFont typeface="Arial Narrow" panose="020B0606020202030204" pitchFamily="34" charset="0"/>
                        <a:buNone/>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Sequencing of time of activities in weeks and sub-activities (level 2- 3),  milestones and resources histogram for activities and sub activities, brief framework provided for deliverables, brief organisational charts of project team, the work plan permits flexibility and covers main aspects of the requirements.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6 points</a:t>
                      </a: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p>
                    <a:p>
                      <a:pPr marL="0" lvl="0" indent="0">
                        <a:lnSpc>
                          <a:spcPts val="1200"/>
                        </a:lnSpc>
                        <a:buSzPts val="1000"/>
                        <a:buFont typeface="Arial Narrow" panose="020B0606020202030204" pitchFamily="34" charset="0"/>
                        <a:buNone/>
                        <a:tabLst>
                          <a:tab pos="457200" algn="l"/>
                          <a:tab pos="3568700" algn="l"/>
                        </a:tabLst>
                      </a:pP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lvl="0" indent="0">
                        <a:lnSpc>
                          <a:spcPts val="1200"/>
                        </a:lnSpc>
                        <a:buSzPts val="1000"/>
                        <a:buFont typeface="Arial Narrow" panose="020B0606020202030204" pitchFamily="34" charset="0"/>
                        <a:buNone/>
                        <a:tabLst>
                          <a:tab pos="457200" algn="l"/>
                          <a:tab pos="3568700" algn="l"/>
                        </a:tabLst>
                      </a:pP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lvl="0" indent="0">
                        <a:lnSpc>
                          <a:spcPts val="1200"/>
                        </a:lnSpc>
                        <a:buSzPts val="1000"/>
                        <a:buFont typeface="Arial Narrow" panose="020B0606020202030204" pitchFamily="34" charset="0"/>
                        <a:buNone/>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Not Adequate</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lvl="0" indent="0">
                        <a:lnSpc>
                          <a:spcPts val="1200"/>
                        </a:lnSpc>
                        <a:buSzPts val="1000"/>
                        <a:buFont typeface="Arial Narrow" panose="020B0606020202030204" pitchFamily="34" charset="0"/>
                        <a:buNone/>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Sequencing of time of activities not clearly indicated and sub-activities (level 1), milestones and resources histogram for activities and sub activities, no framework provided for deliverables and no organisational charts of project team, work plan does not permit flexibility and covers minimum aspects of the requirements . –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3</a:t>
                      </a: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lvl="0" indent="0">
                        <a:lnSpc>
                          <a:spcPts val="1200"/>
                        </a:lnSpc>
                        <a:buSzPts val="1000"/>
                        <a:buFont typeface="Arial Narrow" panose="020B0606020202030204" pitchFamily="34" charset="0"/>
                        <a:buNone/>
                        <a:tabLst>
                          <a:tab pos="457200" algn="l"/>
                          <a:tab pos="3568700" algn="l"/>
                        </a:tabLst>
                      </a:pPr>
                      <a:r>
                        <a:rPr lang="en-ZA" sz="1000"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marL="0" lvl="0" indent="0">
                        <a:lnSpc>
                          <a:spcPts val="1200"/>
                        </a:lnSpc>
                        <a:buSzPts val="1000"/>
                        <a:buFont typeface="Arial Narrow" panose="020B0606020202030204" pitchFamily="34" charset="0"/>
                        <a:buNone/>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Unacceptable</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p>
                      <a:pPr algn="l">
                        <a:lnSpc>
                          <a:spcPts val="1200"/>
                        </a:lnSpc>
                        <a:tabLst>
                          <a:tab pos="457200" algn="l"/>
                          <a:tab pos="3568700" algn="l"/>
                        </a:tabLst>
                      </a:pPr>
                      <a:r>
                        <a:rPr lang="en-ZA" sz="1000" dirty="0">
                          <a:effectLst/>
                          <a:uFill>
                            <a:solidFill>
                              <a:srgbClr val="000000"/>
                            </a:solidFill>
                          </a:uFill>
                          <a:latin typeface="Arial Narrow" panose="020B0606020202030204" pitchFamily="34" charset="0"/>
                          <a:ea typeface="Calibri" panose="020F0502020204030204" pitchFamily="34" charset="0"/>
                          <a:cs typeface="Arial" panose="020B0604020202020204" pitchFamily="34" charset="0"/>
                        </a:rPr>
                        <a:t>Omits important tasks and timing, activities, resource allocation frameworks, organisational charts and the work plan is not in correlation with project deliverables. </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0</a:t>
                      </a:r>
                      <a:r>
                        <a:rPr lang="en-ZA" sz="1000"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 </a:t>
                      </a:r>
                      <a:r>
                        <a:rPr lang="en-ZA" sz="1000" b="1" dirty="0">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points</a:t>
                      </a:r>
                      <a:endParaRPr lang="en-ZA" sz="1000" dirty="0">
                        <a:effectLst/>
                        <a:uFill>
                          <a:solidFill>
                            <a:srgbClr val="000000"/>
                          </a:solidFill>
                        </a:uFill>
                        <a:latin typeface="Book Antiqua" panose="02040602050305030304" pitchFamily="18" charset="0"/>
                        <a:ea typeface="Times New Roman" panose="02020603050405020304" pitchFamily="18" charset="0"/>
                        <a:cs typeface="Times New Roman" panose="02020603050405020304" pitchFamily="18" charset="0"/>
                      </a:endParaRPr>
                    </a:p>
                  </a:txBody>
                  <a:tcPr marL="50800" marR="393065" marT="50800" marB="50800"/>
                </a:tc>
                <a:tc>
                  <a:txBody>
                    <a:bodyPr/>
                    <a:lstStyle/>
                    <a:p>
                      <a:pPr algn="ctr">
                        <a:lnSpc>
                          <a:spcPts val="1400"/>
                        </a:lnSpc>
                        <a:tabLst>
                          <a:tab pos="457200" algn="l"/>
                          <a:tab pos="3568700" algn="l"/>
                        </a:tabLst>
                      </a:pPr>
                      <a:r>
                        <a:rPr lang="en-ZA" sz="1000" b="1" dirty="0">
                          <a:solidFill>
                            <a:srgbClr val="000000"/>
                          </a:solidFill>
                          <a:effectLst/>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2083787938"/>
                  </a:ext>
                </a:extLst>
              </a:tr>
              <a:tr h="251436">
                <a:tc gridSpan="2">
                  <a:txBody>
                    <a:bodyPr/>
                    <a:lstStyle/>
                    <a:p>
                      <a:pPr algn="just">
                        <a:lnSpc>
                          <a:spcPct val="115000"/>
                        </a:lnSpc>
                        <a:tabLst>
                          <a:tab pos="180340" algn="l"/>
                        </a:tabLst>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TOTAL</a:t>
                      </a:r>
                    </a:p>
                  </a:txBody>
                  <a:tcPr marL="50800" marR="50800" marT="50800" marB="50800"/>
                </a:tc>
                <a:tc hMerge="1">
                  <a:txBody>
                    <a:bodyPr/>
                    <a:lstStyle/>
                    <a:p>
                      <a:pPr algn="ctr">
                        <a:lnSpc>
                          <a:spcPct val="115000"/>
                        </a:lnSpc>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100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a:txBody>
                    <a:bodyPr/>
                    <a:lstStyle/>
                    <a:p>
                      <a:pPr algn="just">
                        <a:lnSpc>
                          <a:spcPct val="115000"/>
                        </a:lnSpc>
                        <a:tabLst>
                          <a:tab pos="180340" algn="l"/>
                        </a:tabLst>
                      </a:pPr>
                      <a:r>
                        <a:rPr lang="en-US"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1</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00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2920556719"/>
                  </a:ext>
                </a:extLst>
              </a:tr>
              <a:tr h="995387">
                <a:tc gridSpan="3">
                  <a:txBody>
                    <a:bodyPr/>
                    <a:lstStyle/>
                    <a:p>
                      <a:pPr algn="just">
                        <a:lnSpc>
                          <a:spcPct val="115000"/>
                        </a:lnSpc>
                        <a:tabLst>
                          <a:tab pos="810260" algn="l"/>
                        </a:tabLst>
                      </a:pP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NB: The minimum threshold for this part of the evaluation is </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70 points,</a:t>
                      </a: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any bidder who fails to meet this minimum requirement shall be deemed non-responsive for the </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State-Owned Pharmaceutical</a:t>
                      </a: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Company</a:t>
                      </a: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p>
                    <a:p>
                      <a:pPr algn="just">
                        <a:lnSpc>
                          <a:spcPct val="115000"/>
                        </a:lnSpc>
                        <a:spcBef>
                          <a:spcPts val="600"/>
                        </a:spcBef>
                      </a:pPr>
                      <a:endParaRPr lang="en-ZA" sz="1000" b="1" dirty="0">
                        <a:solidFill>
                          <a:srgbClr val="000000"/>
                        </a:solidFill>
                        <a:effectLst/>
                        <a:uFill>
                          <a:solidFill>
                            <a:srgbClr val="000000"/>
                          </a:solidFill>
                        </a:uFill>
                        <a:latin typeface="Arial Narrow" panose="020B0606020202030204" pitchFamily="34" charset="0"/>
                        <a:cs typeface="Arial" panose="020B0604020202020204" pitchFamily="34" charset="0"/>
                      </a:endParaRPr>
                    </a:p>
                  </a:txBody>
                  <a:tcPr marL="50800" marR="50800" marT="50800" marB="50800"/>
                </a:tc>
                <a:tc hMerge="1">
                  <a:txBody>
                    <a:bodyPr/>
                    <a:lstStyle/>
                    <a:p>
                      <a:pPr algn="just">
                        <a:lnSpc>
                          <a:spcPct val="115000"/>
                        </a:lnSpc>
                        <a:spcBef>
                          <a:spcPts val="600"/>
                        </a:spcBef>
                      </a:pP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tc hMerge="1">
                  <a:txBody>
                    <a:bodyPr/>
                    <a:lstStyle/>
                    <a:p>
                      <a:pPr algn="just">
                        <a:lnSpc>
                          <a:spcPct val="115000"/>
                        </a:lnSpc>
                        <a:tabLst>
                          <a:tab pos="810260" algn="l"/>
                        </a:tabLst>
                      </a:pP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NB: The minimum threshold for this part of the evaluation is </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70 points,</a:t>
                      </a: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any bidder who fails to meet this minimum requirement shall be deemed non-responsive for the </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State-Owned Pharmaceutical</a:t>
                      </a: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r>
                        <a:rPr lang="en-ZA" sz="1000" b="1"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Company</a:t>
                      </a:r>
                      <a:r>
                        <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rPr>
                        <a:t>.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50800" marR="50800" marT="50800" marB="50800"/>
                </a:tc>
                <a:extLst>
                  <a:ext uri="{0D108BD9-81ED-4DB2-BD59-A6C34878D82A}">
                    <a16:rowId xmlns:a16="http://schemas.microsoft.com/office/drawing/2014/main" val="1635647836"/>
                  </a:ext>
                </a:extLst>
              </a:tr>
            </a:tbl>
          </a:graphicData>
        </a:graphic>
      </p:graphicFrame>
    </p:spTree>
    <p:extLst>
      <p:ext uri="{BB962C8B-B14F-4D97-AF65-F5344CB8AC3E}">
        <p14:creationId xmlns:p14="http://schemas.microsoft.com/office/powerpoint/2010/main" val="16903192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EVALUATION METHODOLOGY CONT…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4" y="1588772"/>
            <a:ext cx="10692831" cy="5192819"/>
          </a:xfrm>
        </p:spPr>
        <p:txBody>
          <a:bodyPr>
            <a:normAutofit/>
          </a:bodyPr>
          <a:lstStyle/>
          <a:p>
            <a:pPr marL="0" indent="0" algn="just">
              <a:lnSpc>
                <a:spcPct val="150000"/>
              </a:lnSpc>
              <a:buNone/>
            </a:pPr>
            <a:endParaRPr lang="en-ZA" sz="12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42</a:t>
            </a:fld>
            <a:endParaRPr lang="en-US" dirty="0"/>
          </a:p>
        </p:txBody>
      </p:sp>
      <p:sp>
        <p:nvSpPr>
          <p:cNvPr id="8" name="Content Placeholder 2">
            <a:extLst>
              <a:ext uri="{FF2B5EF4-FFF2-40B4-BE49-F238E27FC236}">
                <a16:creationId xmlns:a16="http://schemas.microsoft.com/office/drawing/2014/main" id="{BD272C4B-3687-2EA1-1CD7-A5963037ADE6}"/>
              </a:ext>
            </a:extLst>
          </p:cNvPr>
          <p:cNvSpPr txBox="1">
            <a:spLocks/>
          </p:cNvSpPr>
          <p:nvPr/>
        </p:nvSpPr>
        <p:spPr>
          <a:xfrm>
            <a:off x="1492684" y="1741172"/>
            <a:ext cx="10692831" cy="51928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endParaRPr lang="en-ZA" sz="1200" dirty="0">
              <a:solidFill>
                <a:srgbClr val="000000"/>
              </a:solidFill>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marL="0" indent="0" algn="just">
              <a:lnSpc>
                <a:spcPct val="150000"/>
              </a:lnSpc>
              <a:spcAft>
                <a:spcPts val="600"/>
              </a:spcAft>
              <a:buFont typeface="Arial" panose="020B0604020202020204" pitchFamily="34" charset="0"/>
              <a:buNone/>
              <a:tabLst>
                <a:tab pos="540385" algn="l"/>
              </a:tabLst>
            </a:pPr>
            <a:endParaRPr lang="en-ZA" sz="1800" dirty="0">
              <a:solidFill>
                <a:srgbClr val="000000"/>
              </a:solidFill>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Font typeface="Arial" panose="020B0604020202020204" pitchFamily="34" charset="0"/>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Font typeface="Arial" panose="020B0604020202020204" pitchFamily="34" charset="0"/>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Font typeface="Arial" panose="020B0604020202020204" pitchFamily="34" charset="0"/>
              <a:buNone/>
            </a:pPr>
            <a:endParaRPr lang="en-US" sz="2400" dirty="0">
              <a:latin typeface="Arial Narrow" panose="020B0606020202030204" pitchFamily="34" charset="0"/>
            </a:endParaRPr>
          </a:p>
        </p:txBody>
      </p:sp>
      <p:sp>
        <p:nvSpPr>
          <p:cNvPr id="14" name="TextBox 13">
            <a:extLst>
              <a:ext uri="{FF2B5EF4-FFF2-40B4-BE49-F238E27FC236}">
                <a16:creationId xmlns:a16="http://schemas.microsoft.com/office/drawing/2014/main" id="{6F7C7B7F-3B0F-F1A3-327A-2D9AD207CFB9}"/>
              </a:ext>
            </a:extLst>
          </p:cNvPr>
          <p:cNvSpPr txBox="1"/>
          <p:nvPr/>
        </p:nvSpPr>
        <p:spPr>
          <a:xfrm>
            <a:off x="1340284" y="1720432"/>
            <a:ext cx="10572856" cy="5513176"/>
          </a:xfrm>
          <a:prstGeom prst="rect">
            <a:avLst/>
          </a:prstGeom>
          <a:noFill/>
        </p:spPr>
        <p:txBody>
          <a:bodyPr wrap="square">
            <a:spAutoFit/>
          </a:bodyPr>
          <a:lstStyle/>
          <a:p>
            <a:r>
              <a:rPr lang="en-US" sz="1400" b="1"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STAGE 2: PRICE AND PREFERENCE POINTS</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just">
              <a:lnSpc>
                <a:spcPct val="150000"/>
              </a:lnSpc>
              <a:tabLst>
                <a:tab pos="63436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 </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gn="just">
              <a:lnSpc>
                <a:spcPct val="150000"/>
              </a:lnSpc>
              <a:tabLst>
                <a:tab pos="6343650" algn="l"/>
              </a:tabLst>
            </a:pPr>
            <a:r>
              <a:rPr lang="en-US"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Arial" panose="020B0604020202020204" pitchFamily="34" charset="0"/>
              </a:rPr>
              <a:t>The contract will be awarded in terms of Regulation 4: Preferential Procurement Regulations, 2022.  Bids will be adjudicated in terms of 80/20 preference point system in terms of which points are awarded to bidders based on:</a:t>
            </a:r>
          </a:p>
          <a:p>
            <a:pPr algn="just">
              <a:lnSpc>
                <a:spcPct val="150000"/>
              </a:lnSpc>
              <a:tabLst>
                <a:tab pos="6343650" algn="l"/>
              </a:tabLst>
            </a:pPr>
            <a:endParaRPr lang="en-US" dirty="0">
              <a:solidFill>
                <a:srgbClr val="000000"/>
              </a:solidFill>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algn="just">
              <a:lnSpc>
                <a:spcPct val="150000"/>
              </a:lnSpc>
              <a:tabLst>
                <a:tab pos="6343650" algn="l"/>
              </a:tabLst>
            </a:pPr>
            <a:endParaRPr lang="en-US" sz="2800" dirty="0">
              <a:solidFill>
                <a:srgbClr val="000000"/>
              </a:solidFill>
              <a:effectLst/>
              <a:uFill>
                <a:solidFill>
                  <a:srgbClr val="000000"/>
                </a:solidFill>
              </a:uFill>
              <a:latin typeface="Arial Narrow" panose="020B0606020202030204" pitchFamily="34" charset="0"/>
              <a:ea typeface="Bell MT" panose="02020503060305020303" pitchFamily="18" charset="0"/>
              <a:cs typeface="Arial" panose="020B0604020202020204" pitchFamily="34" charset="0"/>
            </a:endParaRPr>
          </a:p>
          <a:p>
            <a:pPr algn="just">
              <a:lnSpc>
                <a:spcPct val="150000"/>
              </a:lnSpc>
              <a:tabLst>
                <a:tab pos="6343650" algn="l"/>
              </a:tabLst>
            </a:pPr>
            <a:endParaRPr lang="en-ZA" sz="2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algn="just">
              <a:lnSpc>
                <a:spcPct val="150000"/>
              </a:lnSpc>
              <a:tabLst>
                <a:tab pos="6343650" algn="l"/>
              </a:tabLst>
            </a:pPr>
            <a:endParaRPr lang="en-ZA" sz="2800" dirty="0">
              <a:solidFill>
                <a:srgbClr val="000000"/>
              </a:solidFill>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algn="just">
              <a:lnSpc>
                <a:spcPct val="150000"/>
              </a:lnSpc>
              <a:tabLst>
                <a:tab pos="6343650" algn="l"/>
              </a:tabLst>
            </a:pPr>
            <a:endParaRPr lang="en-ZA" sz="2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algn="just">
              <a:lnSpc>
                <a:spcPct val="150000"/>
              </a:lnSpc>
              <a:tabLst>
                <a:tab pos="6343650" algn="l"/>
              </a:tabLst>
            </a:pPr>
            <a:endParaRPr lang="en-ZA" sz="2800" dirty="0">
              <a:solidFill>
                <a:srgbClr val="000000"/>
              </a:solidFill>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a:p>
            <a:pPr algn="just">
              <a:lnSpc>
                <a:spcPct val="150000"/>
              </a:lnSpc>
              <a:tabLst>
                <a:tab pos="6343650" algn="l"/>
              </a:tabLst>
            </a:pPr>
            <a:endParaRPr lang="en-ZA" sz="2800" dirty="0">
              <a:solidFill>
                <a:srgbClr val="000000"/>
              </a:solidFill>
              <a:effectLst/>
              <a:uFill>
                <a:solidFill>
                  <a:srgbClr val="000000"/>
                </a:solidFill>
              </a:uFill>
              <a:latin typeface="Bell MT" panose="02020503060305020303" pitchFamily="18" charset="0"/>
              <a:ea typeface="Bell MT" panose="02020503060305020303" pitchFamily="18" charset="0"/>
              <a:cs typeface="Bell MT" panose="02020503060305020303" pitchFamily="18" charset="0"/>
            </a:endParaRPr>
          </a:p>
        </p:txBody>
      </p:sp>
      <p:sp>
        <p:nvSpPr>
          <p:cNvPr id="19" name="Rectangle 5">
            <a:extLst>
              <a:ext uri="{FF2B5EF4-FFF2-40B4-BE49-F238E27FC236}">
                <a16:creationId xmlns:a16="http://schemas.microsoft.com/office/drawing/2014/main" id="{8410DECB-70DD-8F63-F417-1CC5D425551F}"/>
              </a:ext>
            </a:extLst>
          </p:cNvPr>
          <p:cNvSpPr>
            <a:spLocks noChangeArrowheads="1"/>
          </p:cNvSpPr>
          <p:nvPr/>
        </p:nvSpPr>
        <p:spPr bwMode="auto">
          <a:xfrm>
            <a:off x="1187884" y="4139719"/>
            <a:ext cx="148149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343650" algn="l"/>
              </a:tabLst>
              <a:defRPr>
                <a:solidFill>
                  <a:schemeClr val="tx1"/>
                </a:solidFill>
                <a:latin typeface="Arial" panose="020B0604020202020204" pitchFamily="34" charset="0"/>
              </a:defRPr>
            </a:lvl1pPr>
            <a:lvl2pPr eaLnBrk="0" fontAlgn="base" hangingPunct="0">
              <a:spcBef>
                <a:spcPct val="0"/>
              </a:spcBef>
              <a:spcAft>
                <a:spcPct val="0"/>
              </a:spcAft>
              <a:tabLst>
                <a:tab pos="6343650" algn="l"/>
              </a:tabLst>
              <a:defRPr>
                <a:solidFill>
                  <a:schemeClr val="tx1"/>
                </a:solidFill>
                <a:latin typeface="Arial" panose="020B0604020202020204" pitchFamily="34" charset="0"/>
              </a:defRPr>
            </a:lvl2pPr>
            <a:lvl3pPr eaLnBrk="0" fontAlgn="base" hangingPunct="0">
              <a:spcBef>
                <a:spcPct val="0"/>
              </a:spcBef>
              <a:spcAft>
                <a:spcPct val="0"/>
              </a:spcAft>
              <a:tabLst>
                <a:tab pos="6343650" algn="l"/>
              </a:tabLst>
              <a:defRPr>
                <a:solidFill>
                  <a:schemeClr val="tx1"/>
                </a:solidFill>
                <a:latin typeface="Arial" panose="020B0604020202020204" pitchFamily="34" charset="0"/>
              </a:defRPr>
            </a:lvl3pPr>
            <a:lvl4pPr eaLnBrk="0" fontAlgn="base" hangingPunct="0">
              <a:spcBef>
                <a:spcPct val="0"/>
              </a:spcBef>
              <a:spcAft>
                <a:spcPct val="0"/>
              </a:spcAft>
              <a:tabLst>
                <a:tab pos="6343650" algn="l"/>
              </a:tabLst>
              <a:defRPr>
                <a:solidFill>
                  <a:schemeClr val="tx1"/>
                </a:solidFill>
                <a:latin typeface="Arial" panose="020B0604020202020204" pitchFamily="34" charset="0"/>
              </a:defRPr>
            </a:lvl4pPr>
            <a:lvl5pPr eaLnBrk="0" fontAlgn="base" hangingPunct="0">
              <a:spcBef>
                <a:spcPct val="0"/>
              </a:spcBef>
              <a:spcAft>
                <a:spcPct val="0"/>
              </a:spcAft>
              <a:tabLst>
                <a:tab pos="6343650" algn="l"/>
              </a:tabLst>
              <a:defRPr>
                <a:solidFill>
                  <a:schemeClr val="tx1"/>
                </a:solidFill>
                <a:latin typeface="Arial" panose="020B0604020202020204" pitchFamily="34" charset="0"/>
              </a:defRPr>
            </a:lvl5pPr>
            <a:lvl6pPr eaLnBrk="0" fontAlgn="base" hangingPunct="0">
              <a:spcBef>
                <a:spcPct val="0"/>
              </a:spcBef>
              <a:spcAft>
                <a:spcPct val="0"/>
              </a:spcAft>
              <a:tabLst>
                <a:tab pos="6343650" algn="l"/>
              </a:tabLst>
              <a:defRPr>
                <a:solidFill>
                  <a:schemeClr val="tx1"/>
                </a:solidFill>
                <a:latin typeface="Arial" panose="020B0604020202020204" pitchFamily="34" charset="0"/>
              </a:defRPr>
            </a:lvl6pPr>
            <a:lvl7pPr eaLnBrk="0" fontAlgn="base" hangingPunct="0">
              <a:spcBef>
                <a:spcPct val="0"/>
              </a:spcBef>
              <a:spcAft>
                <a:spcPct val="0"/>
              </a:spcAft>
              <a:tabLst>
                <a:tab pos="6343650" algn="l"/>
              </a:tabLst>
              <a:defRPr>
                <a:solidFill>
                  <a:schemeClr val="tx1"/>
                </a:solidFill>
                <a:latin typeface="Arial" panose="020B0604020202020204" pitchFamily="34" charset="0"/>
              </a:defRPr>
            </a:lvl7pPr>
            <a:lvl8pPr eaLnBrk="0" fontAlgn="base" hangingPunct="0">
              <a:spcBef>
                <a:spcPct val="0"/>
              </a:spcBef>
              <a:spcAft>
                <a:spcPct val="0"/>
              </a:spcAft>
              <a:tabLst>
                <a:tab pos="6343650" algn="l"/>
              </a:tabLst>
              <a:defRPr>
                <a:solidFill>
                  <a:schemeClr val="tx1"/>
                </a:solidFill>
                <a:latin typeface="Arial" panose="020B0604020202020204" pitchFamily="34" charset="0"/>
              </a:defRPr>
            </a:lvl8pPr>
            <a:lvl9pPr eaLnBrk="0" fontAlgn="base" hangingPunct="0">
              <a:spcBef>
                <a:spcPct val="0"/>
              </a:spcBef>
              <a:spcAft>
                <a:spcPct val="0"/>
              </a:spcAft>
              <a:tabLst>
                <a:tab pos="63436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343650" algn="l"/>
              </a:tabLst>
            </a:pPr>
            <a:r>
              <a:rPr kumimoji="0" lang="en-US" altLang="en-US" sz="1200" b="1" i="0" u="none" strike="noStrike" cap="none" normalizeH="0" baseline="0" dirty="0">
                <a:ln>
                  <a:noFill/>
                </a:ln>
                <a:solidFill>
                  <a:srgbClr val="000000"/>
                </a:solidFill>
                <a:effectLst/>
                <a:latin typeface="Century Gothic" panose="020B0502020202020204" pitchFamily="34" charset="0"/>
                <a:ea typeface="Bell MT" panose="02020503060305020303" pitchFamily="18" charset="0"/>
                <a:cs typeface="Arial" panose="020B0604020202020204" pitchFamily="34" charset="0"/>
              </a:rPr>
              <a:t>Preference points</a:t>
            </a:r>
            <a:endParaRPr kumimoji="0" lang="en-US" altLang="en-US" sz="1200" b="0" i="0" u="none" strike="noStrike" cap="none" normalizeH="0" baseline="0" dirty="0">
              <a:ln>
                <a:noFill/>
              </a:ln>
              <a:solidFill>
                <a:schemeClr val="tx1"/>
              </a:solidFill>
              <a:effectLst/>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D23EFD5B-4C01-7445-5C90-F006B7FB4081}"/>
              </a:ext>
            </a:extLst>
          </p:cNvPr>
          <p:cNvGraphicFramePr>
            <a:graphicFrameLocks noGrp="1"/>
          </p:cNvGraphicFramePr>
          <p:nvPr>
            <p:extLst>
              <p:ext uri="{D42A27DB-BD31-4B8C-83A1-F6EECF244321}">
                <p14:modId xmlns:p14="http://schemas.microsoft.com/office/powerpoint/2010/main" val="574380634"/>
              </p:ext>
            </p:extLst>
          </p:nvPr>
        </p:nvGraphicFramePr>
        <p:xfrm>
          <a:off x="1187885" y="3012804"/>
          <a:ext cx="8974688" cy="1019431"/>
        </p:xfrm>
        <a:graphic>
          <a:graphicData uri="http://schemas.openxmlformats.org/drawingml/2006/table">
            <a:tbl>
              <a:tblPr firstRow="1" firstCol="1" bandRow="1">
                <a:tableStyleId>{5C22544A-7EE6-4342-B048-85BDC9FD1C3A}</a:tableStyleId>
              </a:tblPr>
              <a:tblGrid>
                <a:gridCol w="2167086">
                  <a:extLst>
                    <a:ext uri="{9D8B030D-6E8A-4147-A177-3AD203B41FA5}">
                      <a16:colId xmlns:a16="http://schemas.microsoft.com/office/drawing/2014/main" val="2000322997"/>
                    </a:ext>
                  </a:extLst>
                </a:gridCol>
                <a:gridCol w="2815395">
                  <a:extLst>
                    <a:ext uri="{9D8B030D-6E8A-4147-A177-3AD203B41FA5}">
                      <a16:colId xmlns:a16="http://schemas.microsoft.com/office/drawing/2014/main" val="2899040772"/>
                    </a:ext>
                  </a:extLst>
                </a:gridCol>
                <a:gridCol w="3992207">
                  <a:extLst>
                    <a:ext uri="{9D8B030D-6E8A-4147-A177-3AD203B41FA5}">
                      <a16:colId xmlns:a16="http://schemas.microsoft.com/office/drawing/2014/main" val="1199783896"/>
                    </a:ext>
                  </a:extLst>
                </a:gridCol>
              </a:tblGrid>
              <a:tr h="130032">
                <a:tc rowSpan="2">
                  <a:txBody>
                    <a:bodyPr/>
                    <a:lstStyle/>
                    <a:p>
                      <a:pPr>
                        <a:lnSpc>
                          <a:spcPct val="150000"/>
                        </a:lnSpc>
                      </a:pPr>
                      <a:r>
                        <a:rPr lang="en-ZA" sz="1000" dirty="0">
                          <a:effectLst/>
                          <a:uFill>
                            <a:solidFill>
                              <a:srgbClr val="000000"/>
                            </a:solidFill>
                          </a:uFill>
                        </a:rPr>
                        <a:t>Area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Bank</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Pharmaceutical Company</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1890664835"/>
                  </a:ext>
                </a:extLst>
              </a:tr>
              <a:tr h="130073">
                <a:tc vMerge="1">
                  <a:txBody>
                    <a:bodyPr/>
                    <a:lstStyle/>
                    <a:p>
                      <a:endParaRPr lang="en-ZA"/>
                    </a:p>
                  </a:txBody>
                  <a:tcP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415624273"/>
                  </a:ext>
                </a:extLst>
              </a:tr>
              <a:tr h="130073">
                <a:tc>
                  <a:txBody>
                    <a:bodyPr/>
                    <a:lstStyle/>
                    <a:p>
                      <a:pPr algn="just">
                        <a:lnSpc>
                          <a:spcPct val="150000"/>
                        </a:lnSpc>
                      </a:pPr>
                      <a:r>
                        <a:rPr lang="en-ZA" sz="1000" dirty="0">
                          <a:effectLst/>
                          <a:uFill>
                            <a:solidFill>
                              <a:srgbClr val="000000"/>
                            </a:solidFill>
                          </a:uFill>
                        </a:rPr>
                        <a:t>Price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80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80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348996998"/>
                  </a:ext>
                </a:extLst>
              </a:tr>
              <a:tr h="0">
                <a:tc>
                  <a:txBody>
                    <a:bodyPr/>
                    <a:lstStyle/>
                    <a:p>
                      <a:pPr algn="just">
                        <a:lnSpc>
                          <a:spcPct val="150000"/>
                        </a:lnSpc>
                      </a:pPr>
                      <a:r>
                        <a:rPr lang="en-ZA" sz="1000" dirty="0">
                          <a:effectLst/>
                          <a:uFill>
                            <a:solidFill>
                              <a:srgbClr val="000000"/>
                            </a:solidFill>
                          </a:uFill>
                        </a:rPr>
                        <a:t>Preference</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3463092524"/>
                  </a:ext>
                </a:extLst>
              </a:tr>
              <a:tr h="130073">
                <a:tc>
                  <a:txBody>
                    <a:bodyPr/>
                    <a:lstStyle/>
                    <a:p>
                      <a:pPr algn="just">
                        <a:lnSpc>
                          <a:spcPct val="150000"/>
                        </a:lnSpc>
                      </a:pPr>
                      <a:r>
                        <a:rPr lang="en-ZA" sz="1000" dirty="0">
                          <a:effectLst/>
                          <a:uFill>
                            <a:solidFill>
                              <a:srgbClr val="000000"/>
                            </a:solidFill>
                          </a:uFill>
                        </a:rPr>
                        <a:t>Total</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100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100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1978600516"/>
                  </a:ext>
                </a:extLst>
              </a:tr>
            </a:tbl>
          </a:graphicData>
        </a:graphic>
      </p:graphicFrame>
      <p:graphicFrame>
        <p:nvGraphicFramePr>
          <p:cNvPr id="6" name="Table 5">
            <a:extLst>
              <a:ext uri="{FF2B5EF4-FFF2-40B4-BE49-F238E27FC236}">
                <a16:creationId xmlns:a16="http://schemas.microsoft.com/office/drawing/2014/main" id="{F5F2DB43-3CB2-F6F9-60E4-BC2ADE7C9619}"/>
              </a:ext>
            </a:extLst>
          </p:cNvPr>
          <p:cNvGraphicFramePr>
            <a:graphicFrameLocks noGrp="1"/>
          </p:cNvGraphicFramePr>
          <p:nvPr>
            <p:extLst>
              <p:ext uri="{D42A27DB-BD31-4B8C-83A1-F6EECF244321}">
                <p14:modId xmlns:p14="http://schemas.microsoft.com/office/powerpoint/2010/main" val="538844929"/>
              </p:ext>
            </p:extLst>
          </p:nvPr>
        </p:nvGraphicFramePr>
        <p:xfrm>
          <a:off x="1138563" y="4524202"/>
          <a:ext cx="9073331" cy="1057293"/>
        </p:xfrm>
        <a:graphic>
          <a:graphicData uri="http://schemas.openxmlformats.org/drawingml/2006/table">
            <a:tbl>
              <a:tblPr firstRow="1" firstCol="1" bandRow="1">
                <a:tableStyleId>{5C22544A-7EE6-4342-B048-85BDC9FD1C3A}</a:tableStyleId>
              </a:tblPr>
              <a:tblGrid>
                <a:gridCol w="2232693">
                  <a:extLst>
                    <a:ext uri="{9D8B030D-6E8A-4147-A177-3AD203B41FA5}">
                      <a16:colId xmlns:a16="http://schemas.microsoft.com/office/drawing/2014/main" val="3181456970"/>
                    </a:ext>
                  </a:extLst>
                </a:gridCol>
                <a:gridCol w="2824223">
                  <a:extLst>
                    <a:ext uri="{9D8B030D-6E8A-4147-A177-3AD203B41FA5}">
                      <a16:colId xmlns:a16="http://schemas.microsoft.com/office/drawing/2014/main" val="1962000481"/>
                    </a:ext>
                  </a:extLst>
                </a:gridCol>
                <a:gridCol w="4016415">
                  <a:extLst>
                    <a:ext uri="{9D8B030D-6E8A-4147-A177-3AD203B41FA5}">
                      <a16:colId xmlns:a16="http://schemas.microsoft.com/office/drawing/2014/main" val="939251932"/>
                    </a:ext>
                  </a:extLst>
                </a:gridCol>
              </a:tblGrid>
              <a:tr h="241697">
                <a:tc rowSpan="2">
                  <a:txBody>
                    <a:bodyPr/>
                    <a:lstStyle/>
                    <a:p>
                      <a:pPr>
                        <a:lnSpc>
                          <a:spcPct val="150000"/>
                        </a:lnSpc>
                      </a:pPr>
                      <a:r>
                        <a:rPr lang="en-ZA" sz="1000" dirty="0">
                          <a:effectLst/>
                          <a:uFill>
                            <a:solidFill>
                              <a:srgbClr val="000000"/>
                            </a:solidFill>
                          </a:uFill>
                        </a:rPr>
                        <a:t>Specific Goals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Bank</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State-Owned Pharmaceutical Company</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2099216277"/>
                  </a:ext>
                </a:extLst>
              </a:tr>
              <a:tr h="199708">
                <a:tc vMerge="1">
                  <a:txBody>
                    <a:bodyPr/>
                    <a:lstStyle/>
                    <a:p>
                      <a:endParaRPr lang="en-ZA"/>
                    </a:p>
                  </a:txBody>
                  <a:tcP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Points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880840536"/>
                  </a:ext>
                </a:extLst>
              </a:tr>
              <a:tr h="199771">
                <a:tc>
                  <a:txBody>
                    <a:bodyPr/>
                    <a:lstStyle/>
                    <a:p>
                      <a:pPr algn="just">
                        <a:lnSpc>
                          <a:spcPct val="150000"/>
                        </a:lnSpc>
                      </a:pPr>
                      <a:r>
                        <a:rPr lang="en-ZA" sz="1000" dirty="0">
                          <a:effectLst/>
                          <a:uFill>
                            <a:solidFill>
                              <a:srgbClr val="000000"/>
                            </a:solidFill>
                          </a:uFill>
                        </a:rPr>
                        <a:t>Enterprises owned by Black individuals</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3418936270"/>
                  </a:ext>
                </a:extLst>
              </a:tr>
              <a:tr h="199771">
                <a:tc>
                  <a:txBody>
                    <a:bodyPr/>
                    <a:lstStyle/>
                    <a:p>
                      <a:pPr algn="just">
                        <a:lnSpc>
                          <a:spcPct val="150000"/>
                        </a:lnSpc>
                      </a:pPr>
                      <a:r>
                        <a:rPr lang="en-ZA" sz="1000" dirty="0">
                          <a:effectLst/>
                          <a:uFill>
                            <a:solidFill>
                              <a:srgbClr val="000000"/>
                            </a:solidFill>
                          </a:uFill>
                        </a:rPr>
                        <a:t>Enterprises owned by Women </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10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2668792336"/>
                  </a:ext>
                </a:extLst>
              </a:tr>
              <a:tr h="199708">
                <a:tc>
                  <a:txBody>
                    <a:bodyPr/>
                    <a:lstStyle/>
                    <a:p>
                      <a:pPr algn="just">
                        <a:lnSpc>
                          <a:spcPct val="150000"/>
                        </a:lnSpc>
                      </a:pPr>
                      <a:r>
                        <a:rPr lang="en-ZA" sz="1000" dirty="0">
                          <a:effectLst/>
                          <a:uFill>
                            <a:solidFill>
                              <a:srgbClr val="000000"/>
                            </a:solidFill>
                          </a:uFill>
                        </a:rPr>
                        <a:t>Total</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tc>
                  <a:txBody>
                    <a:bodyPr/>
                    <a:lstStyle/>
                    <a:p>
                      <a:pPr algn="ctr">
                        <a:lnSpc>
                          <a:spcPct val="150000"/>
                        </a:lnSpc>
                      </a:pPr>
                      <a:r>
                        <a:rPr lang="en-ZA" sz="1000" dirty="0">
                          <a:effectLst/>
                          <a:uFill>
                            <a:solidFill>
                              <a:srgbClr val="000000"/>
                            </a:solidFill>
                          </a:uFill>
                        </a:rPr>
                        <a:t>20</a:t>
                      </a:r>
                      <a:endParaRPr lang="en-ZA" sz="1000" dirty="0">
                        <a:solidFill>
                          <a:srgbClr val="000000"/>
                        </a:solidFill>
                        <a:effectLst/>
                        <a:uFill>
                          <a:solidFill>
                            <a:srgbClr val="000000"/>
                          </a:solidFill>
                        </a:uFill>
                        <a:latin typeface="Arial Narrow" panose="020B0606020202030204" pitchFamily="34" charset="0"/>
                        <a:ea typeface="Bell MT" panose="02020503060305020303" pitchFamily="18" charset="0"/>
                        <a:cs typeface="Bell MT" panose="02020503060305020303" pitchFamily="18" charset="0"/>
                      </a:endParaRPr>
                    </a:p>
                  </a:txBody>
                  <a:tcPr marL="68580" marR="68580" marT="0" marB="0" anchor="ctr"/>
                </a:tc>
                <a:extLst>
                  <a:ext uri="{0D108BD9-81ED-4DB2-BD59-A6C34878D82A}">
                    <a16:rowId xmlns:a16="http://schemas.microsoft.com/office/drawing/2014/main" val="80314798"/>
                  </a:ext>
                </a:extLst>
              </a:tr>
            </a:tbl>
          </a:graphicData>
        </a:graphic>
      </p:graphicFrame>
    </p:spTree>
    <p:extLst>
      <p:ext uri="{BB962C8B-B14F-4D97-AF65-F5344CB8AC3E}">
        <p14:creationId xmlns:p14="http://schemas.microsoft.com/office/powerpoint/2010/main" val="2796868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3C1C0-4C1F-B74B-80AF-40A02043A7A8}"/>
              </a:ext>
            </a:extLst>
          </p:cNvPr>
          <p:cNvSpPr>
            <a:spLocks noGrp="1"/>
          </p:cNvSpPr>
          <p:nvPr>
            <p:ph type="ctrTitle"/>
          </p:nvPr>
        </p:nvSpPr>
        <p:spPr>
          <a:xfrm>
            <a:off x="1524000" y="1122364"/>
            <a:ext cx="9144000" cy="1655762"/>
          </a:xfrm>
        </p:spPr>
        <p:txBody>
          <a:bodyPr>
            <a:normAutofit/>
          </a:bodyPr>
          <a:lstStyle/>
          <a:p>
            <a:r>
              <a:rPr lang="en-US" sz="4800" b="1" dirty="0">
                <a:solidFill>
                  <a:schemeClr val="bg1"/>
                </a:solidFill>
                <a:latin typeface="Arial" panose="020B0604020202020204" pitchFamily="34" charset="0"/>
                <a:cs typeface="Arial" panose="020B0604020202020204" pitchFamily="34" charset="0"/>
              </a:rPr>
              <a:t>THANK YOU</a:t>
            </a:r>
          </a:p>
        </p:txBody>
      </p:sp>
      <p:sp>
        <p:nvSpPr>
          <p:cNvPr id="4" name="Slide Number Placeholder 3">
            <a:extLst>
              <a:ext uri="{FF2B5EF4-FFF2-40B4-BE49-F238E27FC236}">
                <a16:creationId xmlns:a16="http://schemas.microsoft.com/office/drawing/2014/main" id="{D8C7B1E0-F8D1-B15A-71B5-63EAC87F14CD}"/>
              </a:ext>
            </a:extLst>
          </p:cNvPr>
          <p:cNvSpPr>
            <a:spLocks noGrp="1"/>
          </p:cNvSpPr>
          <p:nvPr>
            <p:ph type="sldNum" sz="quarter" idx="12"/>
          </p:nvPr>
        </p:nvSpPr>
        <p:spPr/>
        <p:txBody>
          <a:bodyPr/>
          <a:lstStyle/>
          <a:p>
            <a:fld id="{22F75B58-574D-2C4D-B57C-2E4EC4916D89}" type="slidenum">
              <a:rPr lang="en-US" smtClean="0"/>
              <a:t>43</a:t>
            </a:fld>
            <a:endParaRPr lang="en-US" dirty="0"/>
          </a:p>
        </p:txBody>
      </p:sp>
    </p:spTree>
    <p:extLst>
      <p:ext uri="{BB962C8B-B14F-4D97-AF65-F5344CB8AC3E}">
        <p14:creationId xmlns:p14="http://schemas.microsoft.com/office/powerpoint/2010/main" val="2999672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PROBLEM STATEMENT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2032000"/>
            <a:ext cx="10557549" cy="4613348"/>
          </a:xfrm>
        </p:spPr>
        <p:txBody>
          <a:bodyPr>
            <a:normAutofit/>
          </a:bodyPr>
          <a:lstStyle/>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5</a:t>
            </a:fld>
            <a:endParaRPr lang="en-US" dirty="0"/>
          </a:p>
        </p:txBody>
      </p:sp>
      <p:sp>
        <p:nvSpPr>
          <p:cNvPr id="6" name="TextBox 5">
            <a:extLst>
              <a:ext uri="{FF2B5EF4-FFF2-40B4-BE49-F238E27FC236}">
                <a16:creationId xmlns:a16="http://schemas.microsoft.com/office/drawing/2014/main" id="{EE21E470-7075-D197-2535-359795F1B2EC}"/>
              </a:ext>
            </a:extLst>
          </p:cNvPr>
          <p:cNvSpPr txBox="1"/>
          <p:nvPr/>
        </p:nvSpPr>
        <p:spPr>
          <a:xfrm>
            <a:off x="1228165" y="1737995"/>
            <a:ext cx="10669667" cy="4233082"/>
          </a:xfrm>
          <a:prstGeom prst="rect">
            <a:avLst/>
          </a:prstGeom>
          <a:noFill/>
        </p:spPr>
        <p:txBody>
          <a:bodyPr wrap="square">
            <a:spAutoFit/>
          </a:bodyPr>
          <a:lstStyle/>
          <a:p>
            <a:r>
              <a:rPr lang="en-US" sz="1100" b="1" dirty="0">
                <a:solidFill>
                  <a:srgbClr val="000000"/>
                </a:solidFill>
                <a:latin typeface="Century Gothic" panose="020B0502020202020204" pitchFamily="34" charset="0"/>
                <a:ea typeface="Bell MT" panose="02020503060305020303" pitchFamily="18" charset="0"/>
                <a:cs typeface="Arial" panose="020B0604020202020204" pitchFamily="34" charset="0"/>
              </a:rPr>
              <a:t>Problem Statement </a:t>
            </a:r>
          </a:p>
          <a:p>
            <a:endParaRPr lang="en-US" sz="1100" dirty="0">
              <a:solidFill>
                <a:srgbClr val="000000"/>
              </a:solidFill>
              <a:effectLst/>
              <a:latin typeface="Century Gothic" panose="020B0502020202020204" pitchFamily="34" charset="0"/>
              <a:ea typeface="Bell MT" panose="02020503060305020303" pitchFamily="18" charset="0"/>
              <a:cs typeface="Arial" panose="020B0604020202020204" pitchFamily="34" charset="0"/>
            </a:endParaRPr>
          </a:p>
          <a:p>
            <a:pPr algn="just">
              <a:lnSpc>
                <a:spcPts val="2500"/>
              </a:lnSpc>
            </a:pPr>
            <a:r>
              <a:rPr lang="en-US" sz="1100" dirty="0">
                <a:effectLst>
                  <a:glow>
                    <a:srgbClr val="000000"/>
                  </a:glow>
                  <a:outerShdw sx="0" sy="0">
                    <a:srgbClr val="000000"/>
                  </a:outerShdw>
                  <a:reflection stA="0" endPos="0" fadeDir="0" sx="0" sy="0"/>
                </a:effectLst>
                <a:latin typeface="Century Gothic" panose="020B0502020202020204" pitchFamily="34" charset="0"/>
              </a:rPr>
              <a:t>The State-Owned Bank will focus on transforming the township economy, where many individuals and entrepreneurs remain unserved by conventional banking offerings. The prevailing situation (where a significant portion of the population remained unserved), is deemed a market failure, which must be addressed by establishing the State-Owned Bank. </a:t>
            </a:r>
            <a:endParaRPr lang="en-US" sz="1100" dirty="0">
              <a:solidFill>
                <a:srgbClr val="000000"/>
              </a:solidFill>
              <a:effectLst>
                <a:glow>
                  <a:srgbClr val="000000"/>
                </a:glow>
                <a:outerShdw sx="0" sy="0">
                  <a:srgbClr val="000000"/>
                </a:outerShdw>
                <a:reflection stA="0" endPos="0" fadeDir="0" sx="0" sy="0"/>
              </a:effectLst>
              <a:latin typeface="Century Gothic" panose="020B0502020202020204" pitchFamily="34" charset="0"/>
              <a:cs typeface="Arial" panose="020B0604020202020204" pitchFamily="34" charset="0"/>
            </a:endParaRPr>
          </a:p>
          <a:p>
            <a:pPr algn="just">
              <a:lnSpc>
                <a:spcPts val="2500"/>
              </a:lnSpc>
            </a:pPr>
            <a:endParaRPr lang="en-US" sz="1100" dirty="0">
              <a:solidFill>
                <a:srgbClr val="000000"/>
              </a:solidFill>
              <a:effectLst>
                <a:glow>
                  <a:srgbClr val="000000"/>
                </a:glow>
                <a:outerShdw sx="0" sy="0">
                  <a:srgbClr val="000000"/>
                </a:outerShdw>
                <a:reflection stA="0" endPos="0" fadeDir="0" sx="0" sy="0"/>
              </a:effectLst>
              <a:latin typeface="Century Gothic" panose="020B0502020202020204" pitchFamily="34" charset="0"/>
              <a:cs typeface="Arial" panose="020B0604020202020204" pitchFamily="34" charset="0"/>
            </a:endParaRPr>
          </a:p>
          <a:p>
            <a:pPr algn="just">
              <a:lnSpc>
                <a:spcPts val="2500"/>
              </a:lnSpc>
            </a:pPr>
            <a:r>
              <a:rPr lang="en-US" sz="1100" b="1" dirty="0">
                <a:solidFill>
                  <a:srgbClr val="000000"/>
                </a:solidFill>
                <a:effectLst>
                  <a:glow>
                    <a:srgbClr val="000000"/>
                  </a:glow>
                  <a:outerShdw sx="0" sy="0">
                    <a:srgbClr val="000000"/>
                  </a:outerShdw>
                  <a:reflection stA="0" endPos="0" fadeDir="0" sx="0" sy="0"/>
                </a:effectLst>
                <a:latin typeface="Century Gothic" panose="020B0502020202020204" pitchFamily="34" charset="0"/>
                <a:cs typeface="Arial" panose="020B0604020202020204" pitchFamily="34" charset="0"/>
              </a:rPr>
              <a:t>Purpose of the State-Owned Bank </a:t>
            </a:r>
          </a:p>
          <a:p>
            <a:pPr algn="just">
              <a:lnSpc>
                <a:spcPts val="2500"/>
              </a:lnSpc>
            </a:pPr>
            <a:r>
              <a:rPr lang="en-GB" sz="1100" dirty="0">
                <a:latin typeface="Century Gothic" panose="020B0502020202020204" pitchFamily="34" charset="0"/>
              </a:rPr>
              <a:t>The intention of establishing a State-Owned Bank is for the purposes of promoting inclusive economic growth throughout the Province through the provision of loans and advances, credit enhancements and other banking services, with a  focus on:</a:t>
            </a:r>
          </a:p>
          <a:p>
            <a:pPr algn="just">
              <a:lnSpc>
                <a:spcPts val="2500"/>
              </a:lnSpc>
            </a:pPr>
            <a:endParaRPr lang="en-GB" sz="1100" dirty="0">
              <a:latin typeface="Century Gothic" panose="020B0502020202020204" pitchFamily="34" charset="0"/>
            </a:endParaRPr>
          </a:p>
          <a:p>
            <a:pPr marL="273050" lvl="1" indent="-171450">
              <a:lnSpc>
                <a:spcPct val="150000"/>
              </a:lnSpc>
              <a:buFont typeface="Arial" panose="020B0604020202020204" pitchFamily="34" charset="0"/>
              <a:buChar char="•"/>
            </a:pPr>
            <a:r>
              <a:rPr lang="en-GB" sz="1100" dirty="0">
                <a:latin typeface="Century Gothic" panose="020B0502020202020204" pitchFamily="34" charset="0"/>
              </a:rPr>
              <a:t>Promoting the integration of SMMEs and unserved individuals in the formal financial sector;</a:t>
            </a:r>
          </a:p>
          <a:p>
            <a:pPr marL="273050" lvl="1" indent="-171450">
              <a:lnSpc>
                <a:spcPct val="150000"/>
              </a:lnSpc>
              <a:buFont typeface="Arial" panose="020B0604020202020204" pitchFamily="34" charset="0"/>
              <a:buChar char="•"/>
            </a:pPr>
            <a:r>
              <a:rPr lang="en-GB" sz="1100" dirty="0">
                <a:latin typeface="Century Gothic" panose="020B0502020202020204" pitchFamily="34" charset="0"/>
              </a:rPr>
              <a:t>Driving a mission of financial inclusion and security while offering a differentiated value proposition to customers whose needs are not being met by current bank offerings, and</a:t>
            </a:r>
          </a:p>
          <a:p>
            <a:pPr marL="273050" lvl="1" indent="-171450">
              <a:lnSpc>
                <a:spcPct val="150000"/>
              </a:lnSpc>
              <a:buFont typeface="Arial" panose="020B0604020202020204" pitchFamily="34" charset="0"/>
              <a:buChar char="•"/>
            </a:pPr>
            <a:r>
              <a:rPr lang="en-GB" sz="1100" dirty="0">
                <a:latin typeface="Century Gothic" panose="020B0502020202020204" pitchFamily="34" charset="0"/>
              </a:rPr>
              <a:t>Providing tailored products and features to build a deposit base while launching a streamlined, low-cost transaction product set with value-added features and expanding the future to include loan products</a:t>
            </a:r>
            <a:endParaRPr lang="en-ZA" sz="1100" dirty="0">
              <a:latin typeface="Century Gothic" panose="020B0502020202020204" pitchFamily="34" charset="0"/>
            </a:endParaRPr>
          </a:p>
        </p:txBody>
      </p:sp>
    </p:spTree>
    <p:extLst>
      <p:ext uri="{BB962C8B-B14F-4D97-AF65-F5344CB8AC3E}">
        <p14:creationId xmlns:p14="http://schemas.microsoft.com/office/powerpoint/2010/main" val="293067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BUSINESS CASE- SCOPE OF WORK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1761376"/>
            <a:ext cx="10557549" cy="4613348"/>
          </a:xfrm>
        </p:spPr>
        <p:txBody>
          <a:bodyPr>
            <a:normAutofit fontScale="77500" lnSpcReduction="20000"/>
          </a:bodyPr>
          <a:lstStyle/>
          <a:p>
            <a:pPr marL="0" indent="0" algn="just">
              <a:lnSpc>
                <a:spcPct val="150000"/>
              </a:lnSpc>
              <a:buNone/>
              <a:tabLst>
                <a:tab pos="254000" algn="l"/>
              </a:tabLst>
            </a:pPr>
            <a:r>
              <a:rPr lang="en-US" sz="1400" dirty="0">
                <a:solidFill>
                  <a:srgbClr val="000000"/>
                </a:solidFill>
                <a:effectLst/>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The business case development will involve the following</a:t>
            </a:r>
            <a:r>
              <a:rPr lang="en-US" sz="1400" dirty="0">
                <a:solidFill>
                  <a:srgbClr val="000000"/>
                </a:solidFill>
                <a:uFill>
                  <a:solidFill>
                    <a:srgbClr val="000000"/>
                  </a:solidFill>
                </a:uFill>
                <a:latin typeface="Century Gothic" panose="020B0502020202020204" pitchFamily="34" charset="0"/>
                <a:ea typeface="Calibri" panose="020F0502020204030204" pitchFamily="34" charset="0"/>
                <a:cs typeface="Arial" panose="020B0604020202020204" pitchFamily="34" charset="0"/>
              </a:rPr>
              <a:t>: </a:t>
            </a:r>
            <a:endParaRPr lang="en-US" sz="1400" dirty="0">
              <a:latin typeface="Century Gothic" panose="020B0502020202020204" pitchFamily="34" charset="0"/>
              <a:ea typeface="Times New Roman" panose="02020603050405020304" pitchFamily="18" charset="0"/>
              <a:cs typeface="Arial" panose="020B0604020202020204" pitchFamily="34" charset="0"/>
            </a:endParaRPr>
          </a:p>
          <a:p>
            <a:pPr marL="0" lvl="0" indent="0" algn="just">
              <a:lnSpc>
                <a:spcPct val="150000"/>
              </a:lnSpc>
              <a:buNone/>
            </a:pPr>
            <a:r>
              <a:rPr lang="en-US" sz="14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Market and Needs Assessment</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50000"/>
              </a:lnSpc>
            </a:pPr>
            <a:r>
              <a:rPr lang="en-US" sz="14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The Transaction Advisor needs to perform a market assessment of the banking industry and the sector players that are pertinent to the project.</a:t>
            </a:r>
          </a:p>
          <a:p>
            <a:pPr>
              <a:lnSpc>
                <a:spcPct val="150000"/>
              </a:lnSpc>
            </a:pPr>
            <a:r>
              <a:rPr lang="en-US" sz="14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The market assessment should incorporate appropriate industry benchmarks, highlight the best local and international practices that are applicable and pertinent for this project, and specifically assess the implementation from the public sector perspective. </a:t>
            </a:r>
          </a:p>
          <a:p>
            <a:pPr marL="0" indent="0">
              <a:lnSpc>
                <a:spcPct val="150000"/>
              </a:lnSpc>
              <a:buNone/>
            </a:pPr>
            <a:r>
              <a:rPr lang="en-US" sz="1400" b="1"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Gap Analysis </a:t>
            </a:r>
          </a:p>
          <a:p>
            <a:pPr>
              <a:lnSpc>
                <a:spcPct val="150000"/>
              </a:lnSpc>
            </a:pPr>
            <a:r>
              <a:rPr lang="en-ZA" sz="14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Identify current product offerings (product-market fit) and gaps in the market, based on targeted customer (product needs), affordability and substitute products offered by competitors in the market. </a:t>
            </a:r>
          </a:p>
          <a:p>
            <a:pPr>
              <a:lnSpc>
                <a:spcPct val="150000"/>
              </a:lnSpc>
            </a:pPr>
            <a:r>
              <a:rPr lang="en-ZA" sz="1400" dirty="0">
                <a:solidFill>
                  <a:srgbClr val="000000"/>
                </a:solidFill>
                <a:latin typeface="Century Gothic" panose="020B0502020202020204" pitchFamily="34" charset="0"/>
                <a:ea typeface="Times New Roman" panose="02020603050405020304" pitchFamily="18" charset="0"/>
                <a:cs typeface="Arial" panose="020B0604020202020204" pitchFamily="34" charset="0"/>
              </a:rPr>
              <a:t>C</a:t>
            </a:r>
            <a:r>
              <a:rPr lang="en-ZA" sz="14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onsider GPG’s existing interventions, such as the GEP, GIFA and GPF and how they have attempted to address market failures within their respective sub-sectors. </a:t>
            </a:r>
            <a:endParaRPr lang="en-US" sz="1400" b="1"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endParaRPr>
          </a:p>
          <a:p>
            <a:pPr marL="0" indent="0">
              <a:lnSpc>
                <a:spcPct val="150000"/>
              </a:lnSpc>
              <a:buNone/>
            </a:pPr>
            <a:r>
              <a:rPr lang="en-US" sz="14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Options Analysis</a:t>
            </a:r>
            <a:endParaRPr lang="en-ZA" sz="14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a:lnSpc>
                <a:spcPct val="150000"/>
              </a:lnSpc>
            </a:pPr>
            <a:r>
              <a:rPr lang="en-US" sz="14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Based on the market assessment and identified gaps, the Transaction Advisor is expected to analyse options for the Gauteng Provincial Government, ranging from commercial banking product offerings, cooperative banking, mutual banking or development finance product offerings for micro, small and medium-scale enterprises, as well as the possibility of an infrastructure-focused Development Financial Institution (DFI). </a:t>
            </a:r>
          </a:p>
          <a:p>
            <a:pPr marL="0" indent="0">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6</a:t>
            </a:fld>
            <a:endParaRPr lang="en-US" dirty="0"/>
          </a:p>
        </p:txBody>
      </p:sp>
    </p:spTree>
    <p:extLst>
      <p:ext uri="{BB962C8B-B14F-4D97-AF65-F5344CB8AC3E}">
        <p14:creationId xmlns:p14="http://schemas.microsoft.com/office/powerpoint/2010/main" val="2715858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SCOPE OF WORK CONT…</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2032000"/>
            <a:ext cx="10557549" cy="4613348"/>
          </a:xfrm>
        </p:spPr>
        <p:txBody>
          <a:bodyPr>
            <a:normAutofit/>
          </a:bodyPr>
          <a:lstStyle/>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7</a:t>
            </a:fld>
            <a:endParaRPr lang="en-US" dirty="0"/>
          </a:p>
        </p:txBody>
      </p:sp>
      <p:sp>
        <p:nvSpPr>
          <p:cNvPr id="6" name="TextBox 5">
            <a:extLst>
              <a:ext uri="{FF2B5EF4-FFF2-40B4-BE49-F238E27FC236}">
                <a16:creationId xmlns:a16="http://schemas.microsoft.com/office/drawing/2014/main" id="{187854BC-4675-FC04-3274-272C32AEA8CC}"/>
              </a:ext>
            </a:extLst>
          </p:cNvPr>
          <p:cNvSpPr txBox="1"/>
          <p:nvPr/>
        </p:nvSpPr>
        <p:spPr>
          <a:xfrm>
            <a:off x="1340282" y="1778260"/>
            <a:ext cx="10557549" cy="3489289"/>
          </a:xfrm>
          <a:prstGeom prst="rect">
            <a:avLst/>
          </a:prstGeom>
          <a:noFill/>
        </p:spPr>
        <p:txBody>
          <a:bodyPr wrap="square">
            <a:spAutoFit/>
          </a:bodyPr>
          <a:lstStyle/>
          <a:p>
            <a:pPr lvl="0" algn="just">
              <a:lnSpc>
                <a:spcPct val="150000"/>
              </a:lnSpc>
            </a:pPr>
            <a:r>
              <a:rPr lang="en-US" sz="1100" b="1"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Recommend a Preferred Option </a:t>
            </a:r>
            <a:endParaRPr lang="en-US" sz="1100" b="1"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endParaRPr>
          </a:p>
          <a:p>
            <a:pPr lvl="0" algn="just">
              <a:lnSpc>
                <a:spcPct val="150000"/>
              </a:lnSpc>
            </a:pP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742950" lvl="1" indent="-285750" algn="just">
              <a:lnSpc>
                <a:spcPct val="150000"/>
              </a:lnSpc>
              <a:buFont typeface="Symbol" panose="05050102010706020507" pitchFamily="18"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Positioning strategy based on the identified gaps or market opportunities</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742950" lvl="1" indent="-285750" algn="just">
              <a:lnSpc>
                <a:spcPct val="150000"/>
              </a:lnSpc>
              <a:buFont typeface="Symbol" panose="05050102010706020507" pitchFamily="18" charset="2"/>
              <a:buChar char=""/>
            </a:pPr>
            <a:r>
              <a:rPr lang="en-US" sz="1100"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V</a:t>
            </a: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alue proposition</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742950" lvl="1" indent="-285750" algn="just">
              <a:lnSpc>
                <a:spcPct val="150000"/>
              </a:lnSpc>
              <a:buFont typeface="Symbol" panose="05050102010706020507" pitchFamily="18" charset="2"/>
              <a:buChar char=""/>
            </a:pPr>
            <a:r>
              <a:rPr lang="en-US" sz="1100"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a:t>
            </a: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roduct offerings</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742950" lvl="1" indent="-285750" algn="just">
              <a:lnSpc>
                <a:spcPct val="150000"/>
              </a:lnSpc>
              <a:buFont typeface="Symbol" panose="05050102010706020507" pitchFamily="18" charset="2"/>
              <a:buChar char=""/>
            </a:pPr>
            <a:r>
              <a:rPr lang="en-US" sz="1100"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Cap</a:t>
            </a: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italisation strategy</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742950" lvl="1" indent="-285750" algn="just">
              <a:lnSpc>
                <a:spcPct val="150000"/>
              </a:lnSpc>
              <a:buFont typeface="Symbol" panose="05050102010706020507" pitchFamily="18" charset="2"/>
              <a:buChar char=""/>
            </a:pPr>
            <a:r>
              <a:rPr lang="en-US" sz="1100"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O</a:t>
            </a: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perating model and delivery channels and </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742950" lvl="1" indent="-285750" algn="just">
              <a:lnSpc>
                <a:spcPct val="150000"/>
              </a:lnSpc>
              <a:buFont typeface="Symbol" panose="05050102010706020507" pitchFamily="18" charset="2"/>
              <a:buChar char=""/>
            </a:pPr>
            <a:r>
              <a:rPr lang="en-US" sz="1100"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C</a:t>
            </a: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lear “go-to-market” strategy.</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742950" lvl="1" indent="-285750" algn="just">
              <a:lnSpc>
                <a:spcPct val="150000"/>
              </a:lnSpc>
              <a:buFont typeface="Symbol" panose="05050102010706020507" pitchFamily="18"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Development of the implementation and procurement plan</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1143000" lvl="2" indent="-228600" algn="just">
              <a:lnSpc>
                <a:spcPct val="150000"/>
              </a:lnSpc>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National Treasury approval process for corporate form (Schedule 3C/3D)</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1143000" lvl="2" indent="-228600" algn="just">
              <a:lnSpc>
                <a:spcPct val="150000"/>
              </a:lnSpc>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DPSA approval process for functions and structure</a:t>
            </a:r>
            <a:endParaRPr lang="en-ZA" sz="1100" dirty="0">
              <a:solidFill>
                <a:srgbClr val="000000"/>
              </a:solidFill>
              <a:effectLst/>
              <a:uFill>
                <a:solidFill>
                  <a:srgbClr val="000000"/>
                </a:solidFill>
              </a:uFill>
              <a:latin typeface="Century Gothic" panose="020B0502020202020204" pitchFamily="34" charset="0"/>
              <a:ea typeface="Bell MT" panose="02020503060305020303" pitchFamily="18" charset="0"/>
              <a:cs typeface="Bell MT" panose="02020503060305020303" pitchFamily="18" charset="0"/>
            </a:endParaRPr>
          </a:p>
          <a:p>
            <a:pPr marL="1143000" lvl="2" indent="-228600" algn="just">
              <a:lnSpc>
                <a:spcPct val="150000"/>
              </a:lnSpc>
              <a:buFont typeface="Wingdings" panose="05000000000000000000" pitchFamily="2" charset="2"/>
              <a:buChar char=""/>
            </a:pPr>
            <a:r>
              <a:rPr lang="en-US" sz="1100" dirty="0">
                <a:solidFill>
                  <a:srgbClr val="000000"/>
                </a:solidFill>
                <a:effectLst/>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SARB applications, approval for a bank license and any other compliance requirements in line with the banking legislation framework</a:t>
            </a:r>
            <a:r>
              <a:rPr lang="en-US" sz="1100" dirty="0">
                <a:solidFill>
                  <a:srgbClr val="000000"/>
                </a:solidFill>
                <a:uFill>
                  <a:solidFill>
                    <a:srgbClr val="000000"/>
                  </a:solidFill>
                </a:uFill>
                <a:latin typeface="Century Gothic" panose="020B0502020202020204" pitchFamily="34" charset="0"/>
                <a:ea typeface="Times New Roman" panose="02020603050405020304" pitchFamily="18" charset="0"/>
                <a:cs typeface="Arial" panose="020B0604020202020204" pitchFamily="34" charset="0"/>
              </a:rPr>
              <a:t>.</a:t>
            </a:r>
          </a:p>
          <a:p>
            <a:pPr marL="0" lvl="2">
              <a:lnSpc>
                <a:spcPct val="150000"/>
              </a:lnSpc>
              <a:spcBef>
                <a:spcPts val="1000"/>
              </a:spcBef>
            </a:pPr>
            <a:r>
              <a:rPr lang="en-US" sz="1100" dirty="0">
                <a:solidFill>
                  <a:srgbClr val="000000"/>
                </a:solidFill>
                <a:uFill>
                  <a:solidFill>
                    <a:srgbClr val="000000"/>
                  </a:solidFill>
                </a:uFill>
                <a:latin typeface="Century Gothic" panose="020B0502020202020204" pitchFamily="34" charset="0"/>
                <a:cs typeface="Arial" panose="020B0604020202020204" pitchFamily="34" charset="0"/>
              </a:rPr>
              <a:t>The Business Case will inform the preferred option, with detailed costing, which will inform a capitalisation strategy for the Provincial State Bank. </a:t>
            </a:r>
            <a:endParaRPr lang="en-ZA" sz="1100" dirty="0">
              <a:solidFill>
                <a:srgbClr val="000000"/>
              </a:solidFill>
              <a:uFill>
                <a:solidFill>
                  <a:srgbClr val="000000"/>
                </a:solidFill>
              </a:u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042054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DESIGN AND ESTABLISHMENT- SCOPE OF WORK </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3" y="1565753"/>
            <a:ext cx="10557549" cy="4961508"/>
          </a:xfrm>
        </p:spPr>
        <p:txBody>
          <a:bodyPr>
            <a:normAutofit fontScale="32500" lnSpcReduction="20000"/>
          </a:bodyPr>
          <a:lstStyle/>
          <a:p>
            <a:pPr marL="0" indent="0" algn="just">
              <a:lnSpc>
                <a:spcPct val="150000"/>
              </a:lnSpc>
              <a:buNone/>
              <a:tabLst>
                <a:tab pos="254000" algn="l"/>
              </a:tabLst>
            </a:pPr>
            <a:r>
              <a:rPr lang="en-US" sz="3400" dirty="0">
                <a:solidFill>
                  <a:srgbClr val="000000"/>
                </a:solidFill>
                <a:latin typeface="Century Gothic" panose="020B0502020202020204" pitchFamily="34" charset="0"/>
                <a:cs typeface="Arial" panose="020B0604020202020204" pitchFamily="34" charset="0"/>
              </a:rPr>
              <a:t>The design and establishment will address the following: </a:t>
            </a:r>
          </a:p>
          <a:p>
            <a:pPr marL="0" indent="0" algn="just">
              <a:lnSpc>
                <a:spcPct val="150000"/>
              </a:lnSpc>
              <a:buNone/>
              <a:tabLst>
                <a:tab pos="254000" algn="l"/>
              </a:tabLst>
            </a:pPr>
            <a:endParaRPr lang="en-US" sz="3400" dirty="0">
              <a:solidFill>
                <a:srgbClr val="000000"/>
              </a:solidFill>
              <a:latin typeface="Century Gothic" panose="020B0502020202020204" pitchFamily="34" charset="0"/>
              <a:cs typeface="Arial" panose="020B0604020202020204" pitchFamily="34" charset="0"/>
            </a:endParaRP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How to launch the preferred option with regard to licensing application.</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Validate design principles and value proposition;</a:t>
            </a:r>
          </a:p>
          <a:p>
            <a:pPr marL="342900" lvl="0" indent="-342900" algn="just">
              <a:lnSpc>
                <a:spcPct val="150000"/>
              </a:lnSpc>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Review and refine business model recommendation;</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Design and Establishment;  </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Guide the application process for a Banking licence and lead in engagements with the National Treasury, the Department of Public Service &amp; Administration and the South African Reserve Bank;</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Guide the development of supporting legislation with the Gauteng Provincial Government;</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Develop a competitive strategy and operational plan for the Financial Institution; </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Develop and implement a funding strategy based on the Bank’s capital and operational requirements; </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Recommend staffing requirements in line with the Bank’s operational model; and </a:t>
            </a:r>
          </a:p>
          <a:p>
            <a:pPr marL="342900" lvl="0" indent="-342900" algn="just">
              <a:lnSpc>
                <a:spcPct val="150000"/>
              </a:lnSpc>
              <a:buSzPts val="1000"/>
              <a:buFont typeface="Wingdings" panose="05000000000000000000" pitchFamily="2" charset="2"/>
              <a:buChar char=""/>
            </a:pPr>
            <a:r>
              <a:rPr lang="en-ZA" sz="3400" dirty="0">
                <a:solidFill>
                  <a:srgbClr val="000000"/>
                </a:solidFill>
                <a:latin typeface="Century Gothic" panose="020B0502020202020204" pitchFamily="34" charset="0"/>
                <a:cs typeface="Arial" panose="020B0604020202020204" pitchFamily="34" charset="0"/>
              </a:rPr>
              <a:t>Develop an implementation plan for the Bank, including an Operating Model, Governance Framework</a:t>
            </a:r>
          </a:p>
          <a:p>
            <a:pPr marL="0" indent="0">
              <a:buNone/>
            </a:pPr>
            <a:endParaRPr lang="en-US" sz="1800" dirty="0">
              <a:solidFill>
                <a:srgbClr val="000000"/>
              </a:solidFill>
              <a:latin typeface="Century Gothic" panose="020B0502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fld id="{22F75B58-574D-2C4D-B57C-2E4EC4916D89}" type="slidenum">
              <a:rPr lang="en-US" smtClean="0"/>
              <a:t>8</a:t>
            </a:fld>
            <a:endParaRPr lang="en-US" dirty="0"/>
          </a:p>
        </p:txBody>
      </p:sp>
    </p:spTree>
    <p:extLst>
      <p:ext uri="{BB962C8B-B14F-4D97-AF65-F5344CB8AC3E}">
        <p14:creationId xmlns:p14="http://schemas.microsoft.com/office/powerpoint/2010/main" val="1308288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Arial" panose="020B0604020202020204" pitchFamily="34" charset="0"/>
                <a:cs typeface="Arial" panose="020B0604020202020204" pitchFamily="34" charset="0"/>
              </a:rPr>
              <a:t>PROJECT METHODOLOGY</a:t>
            </a:r>
          </a:p>
        </p:txBody>
      </p:sp>
      <p:sp>
        <p:nvSpPr>
          <p:cNvPr id="3" name="Content Placeholder 2">
            <a:extLst>
              <a:ext uri="{FF2B5EF4-FFF2-40B4-BE49-F238E27FC236}">
                <a16:creationId xmlns:a16="http://schemas.microsoft.com/office/drawing/2014/main" id="{FF17CAA9-2B57-4905-9BA4-119F89D30E35}"/>
              </a:ext>
            </a:extLst>
          </p:cNvPr>
          <p:cNvSpPr>
            <a:spLocks noGrp="1"/>
          </p:cNvSpPr>
          <p:nvPr>
            <p:ph idx="1"/>
          </p:nvPr>
        </p:nvSpPr>
        <p:spPr>
          <a:xfrm>
            <a:off x="1340285" y="1588772"/>
            <a:ext cx="10465892" cy="5269228"/>
          </a:xfrm>
        </p:spPr>
        <p:txBody>
          <a:bodyPr>
            <a:normAutofit fontScale="32500" lnSpcReduction="20000"/>
          </a:bodyPr>
          <a:lstStyle/>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objectives and scope: Clearly defined goals and objectives of the project along with its scope;</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timeline and milestones: A detailed timeline that includes start and end dates of the project as well as important milestones and deliverables;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team and responsibilities: Identification of team members involved in the project and their roles and responsibilities;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budget: An estimate of the financial resources required for the project, including costs for materials, equipment, labour, etc;</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Risk management: Identification and assessment of potential risks and development of strategies to mitigate them;</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Communication plan: Details about how communication will be managed throughout the project, including regular meetings, reporting mechanisms, and channels of communication;</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tasks and dependencies: Breakdown of the project into individual tasks, including their sequence and any dependencies that exist among them;</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Resource allocation: Allocation of resources, including personnel and equipment, required for each task in the project;</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Quality assurance plan: Strategies and procedures to ensure that the project meets the desired quality standards and deliverables;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Evaluation and review: Methods for evaluating project progress, such as periodic reviews and audits, to track the achievement of project goals and make necessary adjustments as the project progresses;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Change management: Strategies and processes to handle any changes or deviations from the original project plan, including change requests, approval procedures, and impact analysis;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Stakeholder management: Identification and engagement of project stakeholders, including clients, customers, internal teams, and external parties, and strategies to manage their expectations and ensure their satisfaction;</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Dependencies and constraints: Identification of any external dependencies or constraints that may impact the project, such as regulatory requirements, availability of resources, or dependencies on other projects;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monitoring and control: Methods and tools for tracking and controlling project progress, including key performance indicators (KPIs), project management software, and regular status updates;</a:t>
            </a:r>
          </a:p>
          <a:p>
            <a:pPr marL="342900" lvl="0" indent="-342900" algn="just">
              <a:lnSpc>
                <a:spcPct val="120000"/>
              </a:lnSpc>
              <a:buFont typeface="Wingdings" panose="05000000000000000000" pitchFamily="2" charset="2"/>
              <a:buChar char=""/>
            </a:pPr>
            <a:r>
              <a:rPr lang="en-ZA" dirty="0">
                <a:solidFill>
                  <a:srgbClr val="000000"/>
                </a:solidFill>
                <a:effectLst/>
                <a:uFill>
                  <a:solidFill>
                    <a:srgbClr val="000000"/>
                  </a:solidFill>
                </a:uFill>
                <a:latin typeface="Century Gothic" panose="020B0502020202020204" pitchFamily="34" charset="0"/>
                <a:ea typeface="Cambria" panose="02040503050406030204" pitchFamily="18" charset="0"/>
                <a:cs typeface="Cambria" panose="02040503050406030204" pitchFamily="18" charset="0"/>
              </a:rPr>
              <a:t>Project closure: Plans and procedures for closing the project, including final deliverables, documentation, handover processes, and lessons learned.</a:t>
            </a:r>
          </a:p>
          <a:p>
            <a:pPr marL="0" lvl="0" indent="0" algn="just">
              <a:lnSpc>
                <a:spcPct val="150000"/>
              </a:lnSpc>
              <a:spcAft>
                <a:spcPts val="600"/>
              </a:spcAft>
              <a:buNone/>
              <a:tabLst>
                <a:tab pos="540385" algn="l"/>
              </a:tabLst>
            </a:pPr>
            <a:endParaRPr lang="en-ZA" sz="1800" dirty="0">
              <a:solidFill>
                <a:srgbClr val="000000"/>
              </a:solidFill>
              <a:effectLst/>
              <a:uFill>
                <a:solidFill>
                  <a:srgbClr val="000000"/>
                </a:solidFill>
              </a:uFill>
              <a:latin typeface="Bell MT" panose="02020503060305020303" pitchFamily="18" charset="0"/>
              <a:ea typeface="Times New Roman" panose="02020603050405020304" pitchFamily="18" charset="0"/>
              <a:cs typeface="Bell MT" panose="02020503060305020303" pitchFamily="18" charset="0"/>
            </a:endParaRPr>
          </a:p>
          <a:p>
            <a:pPr marL="0" indent="0" algn="just">
              <a:lnSpc>
                <a:spcPts val="2800"/>
              </a:lnSpc>
              <a:buNone/>
              <a:tabLst>
                <a:tab pos="254000" algn="l"/>
              </a:tabLst>
            </a:pPr>
            <a:endParaRPr lang="en-US" sz="1800" dirty="0">
              <a:solidFill>
                <a:srgbClr val="000000"/>
              </a:solidFill>
              <a:latin typeface="Arial Narrow" panose="020B0606020202030204" pitchFamily="34" charset="0"/>
              <a:ea typeface="Cambria" panose="02040503050406030204" pitchFamily="18" charset="0"/>
              <a:cs typeface="Arial" panose="020B0604020202020204" pitchFamily="34" charset="0"/>
            </a:endParaRPr>
          </a:p>
          <a:p>
            <a:pPr marL="0" indent="0" algn="just">
              <a:lnSpc>
                <a:spcPts val="2800"/>
              </a:lnSpc>
              <a:buNone/>
              <a:tabLst>
                <a:tab pos="254000" algn="l"/>
              </a:tabLst>
            </a:pPr>
            <a:endParaRPr lang="en-US" sz="1800" dirty="0">
              <a:latin typeface="Arial" panose="020B0604020202020204" pitchFamily="34" charset="0"/>
              <a:ea typeface="Times New Roman" panose="02020603050405020304" pitchFamily="18" charset="0"/>
              <a:cs typeface="Arial" panose="020B0604020202020204" pitchFamily="34" charset="0"/>
            </a:endParaRPr>
          </a:p>
          <a:p>
            <a:pPr marL="0" indent="0" algn="just" hangingPunct="0">
              <a:lnSpc>
                <a:spcPct val="160000"/>
              </a:lnSpc>
              <a:buNone/>
            </a:pPr>
            <a:endParaRPr lang="en-US" sz="2400"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674C0EB-8A24-7897-D4C2-1203FDFEE9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F75B58-574D-2C4D-B57C-2E4EC4916D8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6666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ial GPG  template  -  Read-Only" id="{DBB06CDE-B271-4D03-A4DF-F2CFC5729FE1}" vid="{C658CDB3-3F21-4179-9C14-548271688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 2030 Official GPG  template</Template>
  <TotalTime>0</TotalTime>
  <Words>8175</Words>
  <Application>Microsoft Office PowerPoint</Application>
  <PresentationFormat>Widescreen</PresentationFormat>
  <Paragraphs>1015</Paragraphs>
  <Slides>43</Slides>
  <Notes>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43</vt:i4>
      </vt:variant>
    </vt:vector>
  </HeadingPairs>
  <TitlesOfParts>
    <vt:vector size="56" baseType="lpstr">
      <vt:lpstr>Arial</vt:lpstr>
      <vt:lpstr>Arial Narrow</vt:lpstr>
      <vt:lpstr>Bell MT</vt:lpstr>
      <vt:lpstr>Book Antiqua</vt:lpstr>
      <vt:lpstr>Calibri</vt:lpstr>
      <vt:lpstr>Calibri Light</vt:lpstr>
      <vt:lpstr>Cambria</vt:lpstr>
      <vt:lpstr>Century Gothic</vt:lpstr>
      <vt:lpstr>Courier New</vt:lpstr>
      <vt:lpstr>Helvetica Neue</vt:lpstr>
      <vt:lpstr>Symbol</vt:lpstr>
      <vt:lpstr>Wingdings</vt:lpstr>
      <vt:lpstr>Office Theme</vt:lpstr>
      <vt:lpstr>TENDER BRIEFING   TRANSACTION ADVISORY SERVICES FOR THE DEVELOPMENT OF BUSINESS CASES FOR THE DESIGN AND ESTABLISHMENT OF A STATE-OWNED BANK AND A STATE-OWNED PHARMACEU-TICAL COMPANY FOR THE GAUTENG PROVINCIAL GOVERNMENT   GT/GPT/118/2023   13 DECEMBER 2023 </vt:lpstr>
      <vt:lpstr>CONTENT</vt:lpstr>
      <vt:lpstr>INTRODUCTION AND BACKGROUND</vt:lpstr>
      <vt:lpstr>STATE-OWNED BANK (SOB)</vt:lpstr>
      <vt:lpstr>PROBLEM STATEMENT </vt:lpstr>
      <vt:lpstr>BUSINESS CASE- SCOPE OF WORK </vt:lpstr>
      <vt:lpstr>SCOPE OF WORK CONT…</vt:lpstr>
      <vt:lpstr>DESIGN AND ESTABLISHMENT- SCOPE OF WORK </vt:lpstr>
      <vt:lpstr>PROJECT METHODOLOGY</vt:lpstr>
      <vt:lpstr>PROJECT PLAN</vt:lpstr>
      <vt:lpstr>DELIVERABLES &amp; TIMELINES SOB</vt:lpstr>
      <vt:lpstr>PRICING SCHEDULE </vt:lpstr>
      <vt:lpstr>EVALUATION METHODOLOGY </vt:lpstr>
      <vt:lpstr>EVALUATION -STAGE 1A: ADMINISTRATIVE EVALUATION </vt:lpstr>
      <vt:lpstr>EVALUATION STAGE 1B: TECHNICAL EVALUATION - SOB</vt:lpstr>
      <vt:lpstr>EVALUATION STAGE 1B: TECHNICAL EVALUATION - SOB</vt:lpstr>
      <vt:lpstr>EVALUATION STAGE 1B: TECHNICAL EVALUATION - SOB</vt:lpstr>
      <vt:lpstr>EVALUATION STAGE 1B: TECHNICAL EVALUATION - SOB</vt:lpstr>
      <vt:lpstr>EVALUATION STAGE 1B: TECHNICAL EVALUATION - SOB</vt:lpstr>
      <vt:lpstr>EVALUATION STAGE 1B: TECHNICAL EVALUATION - SOB</vt:lpstr>
      <vt:lpstr>EVALUATION METHODOLOGY CONT… </vt:lpstr>
      <vt:lpstr>STATE-OWNED PHARMACEUTICAL COMPANY (SOPC) </vt:lpstr>
      <vt:lpstr>PROBLEM STATEMENT </vt:lpstr>
      <vt:lpstr>BUSINESS CASE -SCOPE OF WORK </vt:lpstr>
      <vt:lpstr>BUSINESS CASE -SCOPE OF WORK </vt:lpstr>
      <vt:lpstr>BUSINESS CASE -SCOPE OF WORK CONT…</vt:lpstr>
      <vt:lpstr>DESIGN AND ESTABLISHMENT- SCOPE OF WORK</vt:lpstr>
      <vt:lpstr>SKILLS &amp; EXPERIENCE</vt:lpstr>
      <vt:lpstr>SKILLS &amp; EXPERIENCE</vt:lpstr>
      <vt:lpstr>PROJECT METHODOLOGY SOPC</vt:lpstr>
      <vt:lpstr>PROJECT PLAN</vt:lpstr>
      <vt:lpstr>DELIVERABLES &amp; TIMELINES SOPC</vt:lpstr>
      <vt:lpstr>PRICING SCHEDULE </vt:lpstr>
      <vt:lpstr>EVALUATION METHODOLOGY </vt:lpstr>
      <vt:lpstr>EVALUATION -STAGE 1A: ADMINISTRATIVE EVALUATION </vt:lpstr>
      <vt:lpstr>EVALUATION STAGE 1B: TECHNICAL EVALUATION - SOPC</vt:lpstr>
      <vt:lpstr>EVALUATION STAGE 1B: TECHNICAL EVALUATION - SOPC</vt:lpstr>
      <vt:lpstr>EVALUATION STAGE 1B: TECHNICAL EVALUATION - SOPC</vt:lpstr>
      <vt:lpstr>EVALUATION STAGE 1B: TECHNICAL EVALUATION - SOPC</vt:lpstr>
      <vt:lpstr>EVALUATION STAGE 1B: TECHNICAL EVALUATION - SOPC</vt:lpstr>
      <vt:lpstr>EVALUATION METHODOLOGY CONT… </vt:lpstr>
      <vt:lpstr>EVALUATION METHODOLOGY CONT…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Sindile Mzwakali</dc:creator>
  <cp:lastModifiedBy>Sindile   Mzwakali</cp:lastModifiedBy>
  <cp:revision>16</cp:revision>
  <dcterms:created xsi:type="dcterms:W3CDTF">2022-02-23T18:13:18Z</dcterms:created>
  <dcterms:modified xsi:type="dcterms:W3CDTF">2023-12-12T12:43:18Z</dcterms:modified>
</cp:coreProperties>
</file>