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2_34B43D20.xml" ContentType="application/vnd.ms-powerpoint.comments+xml"/>
  <Override PartName="/ppt/comments/modernComment_138_2A7EBC8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888" r:id="rId4"/>
  </p:sldMasterIdLst>
  <p:notesMasterIdLst>
    <p:notesMasterId r:id="rId37"/>
  </p:notesMasterIdLst>
  <p:sldIdLst>
    <p:sldId id="256" r:id="rId5"/>
    <p:sldId id="257" r:id="rId6"/>
    <p:sldId id="258" r:id="rId7"/>
    <p:sldId id="288" r:id="rId8"/>
    <p:sldId id="260" r:id="rId9"/>
    <p:sldId id="292" r:id="rId10"/>
    <p:sldId id="285" r:id="rId11"/>
    <p:sldId id="312" r:id="rId12"/>
    <p:sldId id="318" r:id="rId13"/>
    <p:sldId id="324" r:id="rId14"/>
    <p:sldId id="319" r:id="rId15"/>
    <p:sldId id="325" r:id="rId16"/>
    <p:sldId id="293" r:id="rId17"/>
    <p:sldId id="326" r:id="rId18"/>
    <p:sldId id="295" r:id="rId19"/>
    <p:sldId id="322" r:id="rId20"/>
    <p:sldId id="320" r:id="rId21"/>
    <p:sldId id="321" r:id="rId22"/>
    <p:sldId id="299" r:id="rId23"/>
    <p:sldId id="301" r:id="rId24"/>
    <p:sldId id="303" r:id="rId25"/>
    <p:sldId id="304" r:id="rId26"/>
    <p:sldId id="305" r:id="rId27"/>
    <p:sldId id="327" r:id="rId28"/>
    <p:sldId id="308" r:id="rId29"/>
    <p:sldId id="309" r:id="rId30"/>
    <p:sldId id="323" r:id="rId31"/>
    <p:sldId id="317" r:id="rId32"/>
    <p:sldId id="328" r:id="rId33"/>
    <p:sldId id="316" r:id="rId34"/>
    <p:sldId id="310" r:id="rId35"/>
    <p:sldId id="31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69F0F3-1F81-4494-B168-F082903D8A23}">
          <p14:sldIdLst>
            <p14:sldId id="256"/>
            <p14:sldId id="257"/>
            <p14:sldId id="258"/>
            <p14:sldId id="288"/>
            <p14:sldId id="260"/>
            <p14:sldId id="292"/>
            <p14:sldId id="285"/>
            <p14:sldId id="312"/>
            <p14:sldId id="318"/>
            <p14:sldId id="324"/>
            <p14:sldId id="319"/>
            <p14:sldId id="325"/>
            <p14:sldId id="293"/>
            <p14:sldId id="326"/>
            <p14:sldId id="295"/>
            <p14:sldId id="322"/>
            <p14:sldId id="320"/>
            <p14:sldId id="321"/>
            <p14:sldId id="299"/>
            <p14:sldId id="301"/>
            <p14:sldId id="303"/>
            <p14:sldId id="304"/>
            <p14:sldId id="305"/>
            <p14:sldId id="327"/>
            <p14:sldId id="308"/>
            <p14:sldId id="309"/>
            <p14:sldId id="323"/>
            <p14:sldId id="317"/>
            <p14:sldId id="328"/>
            <p14:sldId id="316"/>
            <p14:sldId id="310"/>
            <p14:sldId id="315"/>
          </p14:sldIdLst>
        </p14:section>
      </p14:sectionLst>
    </p:ext>
    <p:ext uri="{EFAFB233-063F-42B5-8137-9DF3F51BA10A}">
      <p15:sldGuideLst xmlns:p15="http://schemas.microsoft.com/office/powerpoint/2012/main">
        <p15:guide id="1" orient="horz" pos="1049" userDrawn="1">
          <p15:clr>
            <a:srgbClr val="A4A3A4"/>
          </p15:clr>
        </p15:guide>
        <p15:guide id="2" pos="2880" userDrawn="1">
          <p15:clr>
            <a:srgbClr val="A4A3A4"/>
          </p15:clr>
        </p15:guide>
        <p15:guide id="3" orient="horz" pos="777" userDrawn="1">
          <p15:clr>
            <a:srgbClr val="A4A3A4"/>
          </p15:clr>
        </p15:guide>
        <p15:guide id="4" orient="horz" pos="157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FBC0D8-6ACF-4B4F-FA9C-CD72734FA180}" name="Zani Mkhwanazi" initials="ZM" userId="e1813603adbf833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00" autoAdjust="0"/>
    <p:restoredTop sz="94650"/>
  </p:normalViewPr>
  <p:slideViewPr>
    <p:cSldViewPr snapToGrid="0" snapToObjects="1">
      <p:cViewPr varScale="1">
        <p:scale>
          <a:sx n="83" d="100"/>
          <a:sy n="83" d="100"/>
        </p:scale>
        <p:origin x="869" y="77"/>
      </p:cViewPr>
      <p:guideLst>
        <p:guide orient="horz" pos="1049"/>
        <p:guide pos="2880"/>
        <p:guide orient="horz" pos="777"/>
        <p:guide orient="horz" pos="157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omments/modernComment_102_34B43D20.xml><?xml version="1.0" encoding="utf-8"?>
<p188:cmLst xmlns:a="http://schemas.openxmlformats.org/drawingml/2006/main" xmlns:r="http://schemas.openxmlformats.org/officeDocument/2006/relationships" xmlns:p188="http://schemas.microsoft.com/office/powerpoint/2018/8/main">
  <p188:cm id="{04BB083C-40AB-4899-B7F0-23655E0A8911}" authorId="{F9FBC0D8-6ACF-4B4F-FA9C-CD72734FA180}" created="2024-07-18T14:49:01.539">
    <ac:txMkLst xmlns:ac="http://schemas.microsoft.com/office/drawing/2013/main/command">
      <pc:docMk xmlns:pc="http://schemas.microsoft.com/office/powerpoint/2013/main/command"/>
      <pc:sldMk xmlns:pc="http://schemas.microsoft.com/office/powerpoint/2013/main/command" cId="884227360" sldId="258"/>
      <ac:spMk id="3" creationId="{00000000-0000-0000-0000-000000000000}"/>
      <ac:txMk cp="205" len="1">
        <ac:context len="605" hash="1790263269"/>
      </ac:txMk>
    </ac:txMkLst>
    <p188:pos x="7384910" y="1523863"/>
    <p188:txBody>
      <a:bodyPr/>
      <a:lstStyle/>
      <a:p>
        <a:r>
          <a:rPr lang="en-US"/>
          <a:t>Service provider</a:t>
        </a:r>
      </a:p>
    </p188:txBody>
  </p188:cm>
  <p188:cm id="{78C21416-0B22-4249-BD66-E9CA71C0999B}" authorId="{F9FBC0D8-6ACF-4B4F-FA9C-CD72734FA180}" created="2024-07-18T14:49:51.881">
    <ac:deMkLst xmlns:ac="http://schemas.microsoft.com/office/drawing/2013/main/command">
      <pc:docMk xmlns:pc="http://schemas.microsoft.com/office/powerpoint/2013/main/command"/>
      <pc:sldMk xmlns:pc="http://schemas.microsoft.com/office/powerpoint/2013/main/command" cId="884227360" sldId="258"/>
      <ac:spMk id="2" creationId="{00000000-0000-0000-0000-000000000000}"/>
    </ac:deMkLst>
    <p188:txBody>
      <a:bodyPr/>
      <a:lstStyle/>
      <a:p>
        <a:r>
          <a:rPr lang="en-US"/>
          <a:t>Spacing </a:t>
        </a:r>
      </a:p>
    </p188:txBody>
  </p188:cm>
</p188:cmLst>
</file>

<file path=ppt/comments/modernComment_138_2A7EBC86.xml><?xml version="1.0" encoding="utf-8"?>
<p188:cmLst xmlns:a="http://schemas.openxmlformats.org/drawingml/2006/main" xmlns:r="http://schemas.openxmlformats.org/officeDocument/2006/relationships" xmlns:p188="http://schemas.microsoft.com/office/powerpoint/2018/8/main">
  <p188:cm id="{BB1109E5-1A72-4D4D-BB6B-E68384FD10BB}" authorId="{F9FBC0D8-6ACF-4B4F-FA9C-CD72734FA180}" created="2024-07-18T14:52:51.659">
    <ac:deMkLst xmlns:ac="http://schemas.microsoft.com/office/drawing/2013/main/command">
      <pc:docMk xmlns:pc="http://schemas.microsoft.com/office/powerpoint/2013/main/command"/>
      <pc:sldMk xmlns:pc="http://schemas.microsoft.com/office/powerpoint/2013/main/command" cId="712948870" sldId="312"/>
      <ac:spMk id="7" creationId="{7F8070D4-7FC2-F152-E59C-DF94BA1ED342}"/>
    </ac:deMkLst>
    <p188:txBody>
      <a:bodyPr/>
      <a:lstStyle/>
      <a:p>
        <a:r>
          <a:rPr lang="en-US"/>
          <a:t>Phases incorrect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7E039C-83F2-E147-9F2D-75C6A621E4DA}" type="datetimeFigureOut">
              <a:rPr lang="en-US" smtClean="0"/>
              <a:t>7/18/2024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0E784-2655-D944-8273-D13A0E562E37}" type="slidenum">
              <a:rPr lang="en-US" smtClean="0"/>
              <a:t>‹#›</a:t>
            </a:fld>
            <a:endParaRPr lang="en-US"/>
          </a:p>
        </p:txBody>
      </p:sp>
    </p:spTree>
    <p:extLst>
      <p:ext uri="{BB962C8B-B14F-4D97-AF65-F5344CB8AC3E}">
        <p14:creationId xmlns:p14="http://schemas.microsoft.com/office/powerpoint/2010/main" val="62888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0E784-2655-D944-8273-D13A0E562E37}" type="slidenum">
              <a:rPr lang="en-US" smtClean="0"/>
              <a:t>1</a:t>
            </a:fld>
            <a:endParaRPr lang="en-US"/>
          </a:p>
        </p:txBody>
      </p:sp>
    </p:spTree>
    <p:extLst>
      <p:ext uri="{BB962C8B-B14F-4D97-AF65-F5344CB8AC3E}">
        <p14:creationId xmlns:p14="http://schemas.microsoft.com/office/powerpoint/2010/main" val="1880260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FB59C04-44A4-CF4D-BCCF-91B0EC4D587F}" type="datetime1">
              <a:rPr lang="en-ZA" smtClean="0"/>
              <a:t>2024/07/18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288099" y="620038"/>
            <a:ext cx="8536487" cy="945715"/>
          </a:xfrm>
        </p:spPr>
        <p:txBody>
          <a:bodyPr>
            <a:normAutofit/>
          </a:bodyPr>
          <a:lstStyle>
            <a:lvl1pPr>
              <a:lnSpc>
                <a:spcPts val="3000"/>
              </a:lnSpc>
              <a:defRPr sz="3500" b="1"/>
            </a:lvl1pPr>
          </a:lstStyle>
          <a:p>
            <a:r>
              <a:rPr lang="en-US" dirty="0"/>
              <a:t>HEADING GOES HERE NATIONAL TREASURY NATIONAL HEADINGGOES HERE NATIONAL</a:t>
            </a:r>
          </a:p>
        </p:txBody>
      </p:sp>
      <p:sp>
        <p:nvSpPr>
          <p:cNvPr id="3" name="Content Placeholder 2"/>
          <p:cNvSpPr>
            <a:spLocks noGrp="1"/>
          </p:cNvSpPr>
          <p:nvPr>
            <p:ph idx="1"/>
          </p:nvPr>
        </p:nvSpPr>
        <p:spPr>
          <a:xfrm>
            <a:off x="288099" y="1825624"/>
            <a:ext cx="8536487" cy="482166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8321841" y="0"/>
            <a:ext cx="405063" cy="409074"/>
          </a:xfrm>
          <a:prstGeom prst="rect">
            <a:avLst/>
          </a:prstGeom>
        </p:spPr>
        <p:txBody>
          <a:bodyPr vert="horz" lIns="91440" tIns="45720" rIns="91440" bIns="45720" rtlCol="0" anchor="ctr" anchorCtr="1"/>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CF6FBCE-0EFB-9341-AF14-772DDDB8FE9A}" type="slidenum">
              <a:rPr lang="en-US" sz="1400" b="1" smtClean="0">
                <a:solidFill>
                  <a:schemeClr val="tx1">
                    <a:lumMod val="95000"/>
                    <a:lumOff val="5000"/>
                  </a:schemeClr>
                </a:solidFill>
              </a:rPr>
              <a:pPr/>
              <a:t>‹#›</a:t>
            </a:fld>
            <a:endParaRPr lang="en-US" sz="1400" b="1" dirty="0">
              <a:solidFill>
                <a:schemeClr val="tx1">
                  <a:lumMod val="95000"/>
                  <a:lumOff val="5000"/>
                </a:scheme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06901-97E9-EC48-853A-C1E7E6BC4AA2}" type="datetime1">
              <a:rPr lang="en-ZA" smtClean="0"/>
              <a:t>2024/07/18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AFC8E3-AC9B-484F-A89A-11D48F91BD50}" type="datetime1">
              <a:rPr lang="en-ZA" smtClean="0"/>
              <a:t>2024/07/18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273CD7-1148-2F44-B63B-DE7490027093}" type="datetime1">
              <a:rPr lang="en-ZA" smtClean="0"/>
              <a:t>2024/07/18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D0C203-3373-6B42-997B-6A5702094014}" type="datetime1">
              <a:rPr lang="en-ZA" smtClean="0"/>
              <a:t>2024/07/18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5419AA-2EEB-AD4B-BFF7-1B911BDF0757}" type="datetime1">
              <a:rPr lang="en-ZA" smtClean="0"/>
              <a:t>2024/07/18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2B59161-6F42-1849-8689-A2198D8BC5D0}" type="datetime1">
              <a:rPr lang="en-ZA" smtClean="0"/>
              <a:t>2024/07/18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4A3A3FC-878C-8F47-B106-AE211DEC66D8}" type="datetime1">
              <a:rPr lang="en-ZA" smtClean="0"/>
              <a:t>2024/07/18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31FB4-306C-B14F-9DF4-0FD9AB22B8E7}" type="datetime1">
              <a:rPr lang="en-ZA" smtClean="0"/>
              <a:t>2024/07/18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189B79-E675-C345-883A-F23F764B154F}" type="datetime1">
              <a:rPr lang="en-ZA" smtClean="0"/>
              <a:t>2024/07/18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C71792E-29FB-8649-BB25-70B41D2B30B2}" type="datetime1">
              <a:rPr lang="en-ZA" smtClean="0"/>
              <a:t>2024/07/18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F6FBCE-0EFB-9341-AF14-772DDDB8FE9A}" type="slidenum">
              <a:rPr lang="en-US" smtClean="0"/>
              <a:t>‹#›</a:t>
            </a:fld>
            <a:endParaRPr lang="en-US"/>
          </a:p>
        </p:txBody>
      </p:sp>
    </p:spTree>
    <p:extLst>
      <p:ext uri="{BB962C8B-B14F-4D97-AF65-F5344CB8AC3E}">
        <p14:creationId xmlns:p14="http://schemas.microsoft.com/office/powerpoint/2010/main" val="70217658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02_34B43D20.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teams.microsoft.com/l/meetup-join/19%3ameeting_ODRjMjFlN2EtNjkyNC00ZDJmLTg0ODAtZjdlYTFmZTFhNjIy%40thread.v2/0?context=%7b%22Tid%22%3a%221a45348f-02b4-4f9a-a7a8-7786f6dd3245%22%2c%22Oid%22%3a%222afd6eb3-6856-4363-8705-e68a55f05a5c%22%7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tenders.gov.za/" TargetMode="External"/><Relationship Id="rId2" Type="http://schemas.openxmlformats.org/officeDocument/2006/relationships/hyperlink" Target="http://www.treasury.gov.za/divisions/ocpo/ostb/CurrentTenders.asp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38_2A7EBC8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rcRect/>
          <a:stretch/>
        </p:blipFill>
        <p:spPr>
          <a:xfrm>
            <a:off x="462819" y="477310"/>
            <a:ext cx="9125474" cy="6491775"/>
          </a:xfrm>
          <a:prstGeom prst="rect">
            <a:avLst/>
          </a:prstGeom>
        </p:spPr>
      </p:pic>
      <p:sp>
        <p:nvSpPr>
          <p:cNvPr id="2" name="Title 1"/>
          <p:cNvSpPr>
            <a:spLocks noGrp="1"/>
          </p:cNvSpPr>
          <p:nvPr>
            <p:ph type="ctrTitle"/>
          </p:nvPr>
        </p:nvSpPr>
        <p:spPr>
          <a:xfrm>
            <a:off x="1447799" y="1141629"/>
            <a:ext cx="4391025" cy="554006"/>
          </a:xfrm>
        </p:spPr>
        <p:txBody>
          <a:bodyPr lIns="0" tIns="0" anchor="b">
            <a:normAutofit fontScale="90000"/>
          </a:bodyPr>
          <a:lstStyle/>
          <a:p>
            <a:pPr algn="r">
              <a:lnSpc>
                <a:spcPts val="3600"/>
              </a:lnSpc>
            </a:pPr>
            <a:r>
              <a:rPr lang="en-US" sz="2400" b="1" cap="all" dirty="0">
                <a:solidFill>
                  <a:schemeClr val="bg1"/>
                </a:solidFill>
                <a:latin typeface="Arial" panose="020B0604020202020204" pitchFamily="34" charset="0"/>
                <a:cs typeface="Arial" panose="020B0604020202020204" pitchFamily="34" charset="0"/>
              </a:rPr>
              <a:t>BRIEFING</a:t>
            </a:r>
            <a:r>
              <a:rPr lang="en-US" sz="2400" b="1" cap="all" dirty="0">
                <a:solidFill>
                  <a:schemeClr val="bg1"/>
                </a:solidFill>
                <a:latin typeface="+mn-lt"/>
              </a:rPr>
              <a:t> SESSION PRESENTATION</a:t>
            </a:r>
          </a:p>
        </p:txBody>
      </p:sp>
      <p:sp>
        <p:nvSpPr>
          <p:cNvPr id="3" name="Subtitle 2"/>
          <p:cNvSpPr>
            <a:spLocks noGrp="1"/>
          </p:cNvSpPr>
          <p:nvPr>
            <p:ph type="subTitle" idx="1"/>
          </p:nvPr>
        </p:nvSpPr>
        <p:spPr>
          <a:xfrm>
            <a:off x="1258092" y="2863459"/>
            <a:ext cx="4503260" cy="1088648"/>
          </a:xfrm>
        </p:spPr>
        <p:txBody>
          <a:bodyPr>
            <a:normAutofit fontScale="70000" lnSpcReduction="20000"/>
          </a:bodyPr>
          <a:lstStyle/>
          <a:p>
            <a:pPr algn="l">
              <a:lnSpc>
                <a:spcPct val="150000"/>
              </a:lnSpc>
              <a:spcBef>
                <a:spcPts val="600"/>
              </a:spcBef>
              <a:spcAft>
                <a:spcPts val="600"/>
              </a:spcAft>
              <a:tabLst>
                <a:tab pos="1428750" algn="l"/>
              </a:tabLst>
            </a:pPr>
            <a:r>
              <a:rPr lang="en-ZA" sz="2000" b="1" dirty="0">
                <a:solidFill>
                  <a:schemeClr val="bg1"/>
                </a:solidFill>
                <a:effectLst/>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a:t>
            </a:r>
            <a:r>
              <a:rPr lang="en-US" sz="2000" b="1" dirty="0">
                <a:solidFill>
                  <a:schemeClr val="bg1"/>
                </a:solidFill>
                <a:effectLst/>
                <a:latin typeface="Arial Narrow" panose="020B0606020202030204" pitchFamily="34" charset="0"/>
                <a:ea typeface="Calibri" panose="020F0502020204030204" pitchFamily="34" charset="0"/>
                <a:cs typeface="Arial" panose="020B0604020202020204" pitchFamily="34" charset="0"/>
              </a:rPr>
              <a:t>FOR A PERIOD OF SIXTY (60) MONTHS</a:t>
            </a:r>
            <a:r>
              <a:rPr lang="en-ZA" sz="2000" b="1" dirty="0">
                <a:solidFill>
                  <a:schemeClr val="bg1"/>
                </a:solidFill>
                <a:effectLst/>
                <a:latin typeface="Arial Narrow" panose="020B0606020202030204" pitchFamily="34" charset="0"/>
                <a:ea typeface="Calibri" panose="020F0502020204030204" pitchFamily="34" charset="0"/>
                <a:cs typeface="Arial" panose="020B0604020202020204" pitchFamily="34" charset="0"/>
              </a:rPr>
              <a:t> </a:t>
            </a:r>
            <a:endParaRPr lang="en-ZA" sz="2000" dirty="0">
              <a:solidFill>
                <a:schemeClr val="bg1"/>
              </a:solidFill>
              <a:effectLst/>
              <a:latin typeface="Arial Narrow" panose="020B0606020202030204" pitchFamily="34" charset="0"/>
              <a:ea typeface="Calibri" panose="020F0502020204030204" pitchFamily="34" charset="0"/>
              <a:cs typeface="Arial" panose="020B0604020202020204" pitchFamily="34" charset="0"/>
            </a:endParaRPr>
          </a:p>
          <a:p>
            <a:pPr>
              <a:tabLst>
                <a:tab pos="1193800" algn="l"/>
              </a:tabLst>
            </a:pPr>
            <a:endParaRPr lang="en-US" sz="1100"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7060757" y="1135366"/>
            <a:ext cx="1956022" cy="1829283"/>
          </a:xfrm>
          <a:prstGeom prst="rect">
            <a:avLst/>
          </a:prstGeom>
          <a:noFill/>
        </p:spPr>
        <p:txBody>
          <a:bodyPr wrap="square" rtlCol="0">
            <a:spAutoFit/>
          </a:bodyPr>
          <a:lstStyle/>
          <a:p>
            <a:pPr algn="ctr">
              <a:lnSpc>
                <a:spcPts val="1720"/>
              </a:lnSpc>
            </a:pPr>
            <a:r>
              <a:rPr lang="en-US" sz="1400" dirty="0">
                <a:solidFill>
                  <a:schemeClr val="bg1"/>
                </a:solidFill>
              </a:rPr>
              <a:t> PRESENTED BY:</a:t>
            </a:r>
          </a:p>
          <a:p>
            <a:pPr algn="ctr">
              <a:lnSpc>
                <a:spcPts val="1720"/>
              </a:lnSpc>
            </a:pPr>
            <a:endParaRPr lang="en-US" sz="1400" dirty="0">
              <a:solidFill>
                <a:schemeClr val="bg1"/>
              </a:solidFill>
            </a:endParaRPr>
          </a:p>
          <a:p>
            <a:pPr algn="ctr">
              <a:lnSpc>
                <a:spcPts val="1720"/>
              </a:lnSpc>
            </a:pPr>
            <a:r>
              <a:rPr lang="en-US" sz="1400" b="1" dirty="0">
                <a:solidFill>
                  <a:schemeClr val="bg1"/>
                </a:solidFill>
              </a:rPr>
              <a:t>  Koena Mapotse </a:t>
            </a:r>
          </a:p>
          <a:p>
            <a:pPr algn="ctr">
              <a:lnSpc>
                <a:spcPts val="1720"/>
              </a:lnSpc>
            </a:pPr>
            <a:endParaRPr lang="en-US" sz="1400" b="1" dirty="0">
              <a:solidFill>
                <a:schemeClr val="bg1"/>
              </a:solidFill>
            </a:endParaRPr>
          </a:p>
          <a:p>
            <a:pPr algn="ctr">
              <a:lnSpc>
                <a:spcPts val="1720"/>
              </a:lnSpc>
            </a:pPr>
            <a:r>
              <a:rPr lang="en-US" sz="1400" i="1" dirty="0">
                <a:solidFill>
                  <a:schemeClr val="bg1"/>
                </a:solidFill>
              </a:rPr>
              <a:t>  Division: OCPO</a:t>
            </a:r>
          </a:p>
          <a:p>
            <a:pPr algn="ctr">
              <a:lnSpc>
                <a:spcPts val="1720"/>
              </a:lnSpc>
            </a:pPr>
            <a:endParaRPr lang="en-US" sz="1400" b="1" dirty="0">
              <a:solidFill>
                <a:schemeClr val="bg1"/>
              </a:solidFill>
              <a:latin typeface="Arial" panose="020B0604020202020204" pitchFamily="34" charset="0"/>
              <a:cs typeface="Arial" panose="020B0604020202020204" pitchFamily="34" charset="0"/>
            </a:endParaRPr>
          </a:p>
          <a:p>
            <a:pPr algn="ctr">
              <a:lnSpc>
                <a:spcPts val="1720"/>
              </a:lnSpc>
            </a:pPr>
            <a:r>
              <a:rPr lang="en-US" sz="1400" b="1" dirty="0">
                <a:solidFill>
                  <a:schemeClr val="bg1"/>
                </a:solidFill>
              </a:rPr>
              <a:t>  Date: 19 July 2024 @10H00</a:t>
            </a:r>
          </a:p>
        </p:txBody>
      </p:sp>
      <p:cxnSp>
        <p:nvCxnSpPr>
          <p:cNvPr id="5" name="Straight Connector 4">
            <a:extLst>
              <a:ext uri="{FF2B5EF4-FFF2-40B4-BE49-F238E27FC236}">
                <a16:creationId xmlns:a16="http://schemas.microsoft.com/office/drawing/2014/main" id="{9D9F83AA-C21B-CDF5-B3FD-3F106F516481}"/>
              </a:ext>
            </a:extLst>
          </p:cNvPr>
          <p:cNvCxnSpPr/>
          <p:nvPr/>
        </p:nvCxnSpPr>
        <p:spPr>
          <a:xfrm>
            <a:off x="7395099" y="1944210"/>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66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marR="0" lvl="0" indent="0" algn="l" defTabSz="685800" rtl="0" eaLnBrk="1" fontAlgn="auto" latinLnBrk="0" hangingPunct="1">
              <a:lnSpc>
                <a:spcPct val="100000"/>
              </a:lnSpc>
              <a:spcBef>
                <a:spcPts val="600"/>
              </a:spcBef>
              <a:spcAft>
                <a:spcPts val="600"/>
              </a:spcAft>
              <a:buClrTx/>
              <a:buSzTx/>
              <a:buFont typeface="Arial"/>
              <a:buNone/>
              <a:tabLst>
                <a:tab pos="1428750" algn="l"/>
              </a:tabLst>
              <a:defRPr/>
            </a:pPr>
            <a:br>
              <a:rPr lang="en-GB"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br>
            <a:r>
              <a:rPr kumimoji="0" lang="en-US"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RT61-2024: </a:t>
            </a:r>
            <a:r>
              <a:rPr kumimoji="0" lang="en-US" sz="18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HIRING</a:t>
            </a:r>
            <a:r>
              <a:rPr kumimoji="0" lang="en-US"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OF AIRCRAFTS AND HELICOPTERS TO THE STATE FOR A PERIOD OF SIXTY (60) MONTHS </a:t>
            </a:r>
            <a:br>
              <a:rPr kumimoji="0" lang="en-US"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br>
            <a:br>
              <a:rPr kumimoji="0" lang="en-ZA" sz="11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br>
            <a:br>
              <a:rPr lang="en-ZA" sz="1400" dirty="0">
                <a:effectLst/>
                <a:latin typeface="Arial Narrow" panose="020B0606020202030204" pitchFamily="34" charset="0"/>
                <a:ea typeface="Calibri" panose="020F0502020204030204" pitchFamily="34" charset="0"/>
                <a:cs typeface="Arial" panose="020B0604020202020204" pitchFamily="34" charset="0"/>
              </a:rPr>
            </a:br>
            <a:endParaRPr lang="en-US" sz="2000" dirty="0">
              <a:latin typeface="Arial Narrow" panose="020B060602020203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GB" sz="1700" b="1" dirty="0">
                <a:latin typeface="Arial" panose="020B0604020202020204" pitchFamily="34" charset="0"/>
                <a:cs typeface="Arial" panose="020B0604020202020204" pitchFamily="34" charset="0"/>
              </a:rPr>
              <a:t>AGENDA</a:t>
            </a:r>
          </a:p>
          <a:p>
            <a:r>
              <a:rPr lang="en-GB" sz="1700" dirty="0">
                <a:latin typeface="Arial" panose="020B0604020202020204" pitchFamily="34" charset="0"/>
                <a:cs typeface="Arial" panose="020B0604020202020204" pitchFamily="34" charset="0"/>
              </a:rPr>
              <a:t>1. Opening, welcome and Introductions</a:t>
            </a:r>
          </a:p>
          <a:p>
            <a:r>
              <a:rPr lang="en-GB" sz="1700" dirty="0">
                <a:latin typeface="Arial" panose="020B0604020202020204" pitchFamily="34" charset="0"/>
                <a:cs typeface="Arial" panose="020B0604020202020204" pitchFamily="34" charset="0"/>
              </a:rPr>
              <a:t>2. Purpose of the RFP</a:t>
            </a:r>
          </a:p>
          <a:p>
            <a:r>
              <a:rPr lang="en-GB" sz="1700" dirty="0">
                <a:latin typeface="Arial" panose="020B0604020202020204" pitchFamily="34" charset="0"/>
                <a:cs typeface="Arial" panose="020B0604020202020204" pitchFamily="34" charset="0"/>
              </a:rPr>
              <a:t>3. Duration of the Contract </a:t>
            </a:r>
          </a:p>
          <a:p>
            <a:r>
              <a:rPr lang="en-GB" sz="1700" dirty="0">
                <a:latin typeface="Arial" panose="020B0604020202020204" pitchFamily="34" charset="0"/>
                <a:cs typeface="Arial" panose="020B0604020202020204" pitchFamily="34" charset="0"/>
              </a:rPr>
              <a:t>4.  Bid Timelines</a:t>
            </a:r>
          </a:p>
          <a:p>
            <a:r>
              <a:rPr lang="en-GB" sz="1700" dirty="0">
                <a:latin typeface="Arial" panose="020B0604020202020204" pitchFamily="34" charset="0"/>
                <a:cs typeface="Arial" panose="020B0604020202020204" pitchFamily="34" charset="0"/>
              </a:rPr>
              <a:t>5.  How to access the Tender Document</a:t>
            </a:r>
          </a:p>
          <a:p>
            <a:r>
              <a:rPr lang="en-GB" sz="1700" dirty="0">
                <a:latin typeface="Arial" panose="020B0604020202020204" pitchFamily="34" charset="0"/>
                <a:cs typeface="Arial" panose="020B0604020202020204" pitchFamily="34" charset="0"/>
              </a:rPr>
              <a:t>6.  Technical Specification and Scope of Work</a:t>
            </a:r>
          </a:p>
          <a:p>
            <a:r>
              <a:rPr lang="en-GB" sz="1700" dirty="0">
                <a:latin typeface="Arial" panose="020B0604020202020204" pitchFamily="34" charset="0"/>
                <a:cs typeface="Arial" panose="020B0604020202020204" pitchFamily="34" charset="0"/>
              </a:rPr>
              <a:t>7. Evaluation Criteria as per SCC</a:t>
            </a:r>
          </a:p>
          <a:p>
            <a:r>
              <a:rPr lang="en-GB" sz="1700" dirty="0">
                <a:latin typeface="Arial" panose="020B0604020202020204" pitchFamily="34" charset="0"/>
                <a:cs typeface="Arial" panose="020B0604020202020204" pitchFamily="34" charset="0"/>
              </a:rPr>
              <a:t>8 Terms and Conditions </a:t>
            </a:r>
          </a:p>
          <a:p>
            <a:r>
              <a:rPr lang="en-GB" sz="1700" dirty="0">
                <a:latin typeface="Arial" panose="020B0604020202020204" pitchFamily="34" charset="0"/>
                <a:cs typeface="Arial" panose="020B0604020202020204" pitchFamily="34" charset="0"/>
              </a:rPr>
              <a:t>9. SUBMISSION OF BIDS</a:t>
            </a:r>
          </a:p>
          <a:p>
            <a:r>
              <a:rPr lang="en-GB" sz="1700" dirty="0">
                <a:latin typeface="Arial" panose="020B0604020202020204" pitchFamily="34" charset="0"/>
                <a:cs typeface="Arial" panose="020B0604020202020204" pitchFamily="34" charset="0"/>
              </a:rPr>
              <a:t>10. </a:t>
            </a:r>
            <a:r>
              <a:rPr lang="en-ZA" sz="1700" dirty="0">
                <a:solidFill>
                  <a:prstClr val="black"/>
                </a:solidFill>
                <a:latin typeface="Arial" panose="020B0604020202020204" pitchFamily="34" charset="0"/>
                <a:cs typeface="Arial" panose="020B0604020202020204" pitchFamily="34" charset="0"/>
              </a:rPr>
              <a:t>BIDDER DUE DILIGENCE</a:t>
            </a:r>
            <a:endParaRPr lang="en-GB" sz="17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11. </a:t>
            </a:r>
            <a:r>
              <a:rPr lang="en-US" sz="1700" dirty="0">
                <a:latin typeface="Arial" panose="020B0604020202020204" pitchFamily="34" charset="0"/>
                <a:cs typeface="Arial" panose="020B0604020202020204" pitchFamily="34" charset="0"/>
              </a:rPr>
              <a:t>MULTIPLE AWARD</a:t>
            </a:r>
            <a:endParaRPr lang="en-GB" sz="17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12. </a:t>
            </a:r>
            <a:r>
              <a:rPr lang="en-US" sz="1700" dirty="0">
                <a:latin typeface="Arial" panose="020B0604020202020204" pitchFamily="34" charset="0"/>
                <a:cs typeface="Arial" panose="020B0604020202020204" pitchFamily="34" charset="0"/>
              </a:rPr>
              <a:t>TRANSVERSAL CONTRACT PRICE ADJUSTMENT</a:t>
            </a:r>
          </a:p>
          <a:p>
            <a:r>
              <a:rPr lang="en-GB" sz="1700" dirty="0">
                <a:latin typeface="Arial" panose="020B0604020202020204" pitchFamily="34" charset="0"/>
                <a:cs typeface="Arial" panose="020B0604020202020204" pitchFamily="34" charset="0"/>
              </a:rPr>
              <a:t>13. Question and Answers</a:t>
            </a:r>
          </a:p>
          <a:p>
            <a:r>
              <a:rPr lang="en-ZA" sz="1700" dirty="0">
                <a:latin typeface="Arial" panose="020B0604020202020204" pitchFamily="34" charset="0"/>
                <a:cs typeface="Arial" panose="020B0604020202020204" pitchFamily="34" charset="0"/>
              </a:rPr>
              <a:t>14. Closure </a:t>
            </a:r>
            <a:endParaRPr lang="en-GB" sz="17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3956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marR="0" lvl="0" indent="0" algn="l" defTabSz="685800" rtl="0" eaLnBrk="1" fontAlgn="auto" latinLnBrk="0" hangingPunct="1">
              <a:lnSpc>
                <a:spcPct val="100000"/>
              </a:lnSpc>
              <a:spcBef>
                <a:spcPts val="600"/>
              </a:spcBef>
              <a:spcAft>
                <a:spcPts val="600"/>
              </a:spcAft>
              <a:buClrTx/>
              <a:buSzTx/>
              <a:buFont typeface="Arial"/>
              <a:buNone/>
              <a:tabLst>
                <a:tab pos="1428750" algn="l"/>
              </a:tabLst>
              <a:defRPr/>
            </a:pPr>
            <a:r>
              <a:rPr kumimoji="0" lang="en-US" sz="16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RT61-2024</a:t>
            </a:r>
            <a:r>
              <a:rPr kumimoji="0" lang="en-US" sz="16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HIRING OF AIRCRAFTS AND HELICOPTERS TO THE STATE FOR A PERIOD OF SIXTY (60) MONTHS </a:t>
            </a:r>
          </a:p>
        </p:txBody>
      </p:sp>
      <p:sp>
        <p:nvSpPr>
          <p:cNvPr id="3" name="Content Placeholder 2"/>
          <p:cNvSpPr>
            <a:spLocks noGrp="1"/>
          </p:cNvSpPr>
          <p:nvPr>
            <p:ph idx="1"/>
          </p:nvPr>
        </p:nvSpPr>
        <p:spPr/>
        <p:txBody>
          <a:bodyPr>
            <a:normAutofit/>
          </a:bodyPr>
          <a:lstStyle/>
          <a:p>
            <a:pPr marL="0" indent="0">
              <a:buNone/>
            </a:pPr>
            <a:r>
              <a:rPr lang="en-GB" sz="1800" dirty="0"/>
              <a:t>1.   </a:t>
            </a:r>
            <a:r>
              <a:rPr lang="en-GB" sz="1600" dirty="0">
                <a:latin typeface="Arial" panose="020B0604020202020204" pitchFamily="34" charset="0"/>
                <a:cs typeface="Arial" panose="020B0604020202020204" pitchFamily="34" charset="0"/>
              </a:rPr>
              <a:t>Opening, welcome and Introductions</a:t>
            </a:r>
          </a:p>
          <a:p>
            <a:pPr marL="342900" indent="-342900">
              <a:buAutoNum type="arabicPeriod" startAt="2"/>
            </a:pPr>
            <a:r>
              <a:rPr lang="en-GB" sz="1600" dirty="0">
                <a:latin typeface="Arial" panose="020B0604020202020204" pitchFamily="34" charset="0"/>
                <a:cs typeface="Arial" panose="020B0604020202020204" pitchFamily="34" charset="0"/>
              </a:rPr>
              <a:t>Purpose of the RFP</a:t>
            </a:r>
          </a:p>
          <a:p>
            <a:pPr marL="0" indent="0">
              <a:buNone/>
            </a:pPr>
            <a:endParaRPr lang="en-GB" sz="16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GB" sz="1600" dirty="0">
                <a:latin typeface="Arial" panose="020B0604020202020204" pitchFamily="34" charset="0"/>
                <a:cs typeface="Arial" panose="020B0604020202020204" pitchFamily="34" charset="0"/>
              </a:rPr>
              <a:t>The purpose of this request for proposal (RFP) is to solicit bids from interested parties (“Respondents”) to enable National Treasury to appoint service provider for </a:t>
            </a:r>
            <a:r>
              <a:rPr lang="en-US" sz="1600" dirty="0">
                <a:latin typeface="Arial" panose="020B0604020202020204" pitchFamily="34" charset="0"/>
                <a:cs typeface="Arial" panose="020B0604020202020204" pitchFamily="34" charset="0"/>
              </a:rPr>
              <a:t>hiring of aircrafts and helicopters to the state for a period of sixty (60) months</a:t>
            </a:r>
            <a:endParaRPr lang="en-GB" sz="16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GB" sz="1600" dirty="0">
                <a:latin typeface="Arial" panose="020B0604020202020204" pitchFamily="34" charset="0"/>
                <a:cs typeface="Arial" panose="020B0604020202020204" pitchFamily="34" charset="0"/>
              </a:rPr>
              <a:t>The RFP consists of the Special Conditions of contract( SCC), List of Aircraft, GCC, Pricing Schedule and other Standard Bidding Documents ( SBD).</a:t>
            </a:r>
          </a:p>
          <a:p>
            <a:pPr lvl="1">
              <a:buFont typeface="Wingdings" panose="05000000000000000000" pitchFamily="2" charset="2"/>
              <a:buChar char="§"/>
            </a:pPr>
            <a:r>
              <a:rPr lang="en-GB" sz="1600" dirty="0">
                <a:latin typeface="Arial" panose="020B0604020202020204" pitchFamily="34" charset="0"/>
                <a:cs typeface="Arial" panose="020B0604020202020204" pitchFamily="34" charset="0"/>
              </a:rPr>
              <a:t>To obtain market related Price and to ensure that Government benefits from the economics of scale.</a:t>
            </a:r>
          </a:p>
          <a:p>
            <a:pPr marL="0" indent="0">
              <a:buNone/>
            </a:pPr>
            <a:r>
              <a:rPr lang="en-GB" sz="1600" dirty="0">
                <a:latin typeface="Arial" panose="020B0604020202020204" pitchFamily="34" charset="0"/>
                <a:cs typeface="Arial" panose="020B0604020202020204" pitchFamily="34" charset="0"/>
              </a:rPr>
              <a:t>3.     Duration of Contract  - Sixty (60) months</a:t>
            </a:r>
          </a:p>
          <a:p>
            <a:pPr marL="0" indent="0">
              <a:buNone/>
            </a:pPr>
            <a:endParaRPr lang="en-GB" dirty="0"/>
          </a:p>
        </p:txBody>
      </p:sp>
    </p:spTree>
    <p:extLst>
      <p:ext uri="{BB962C8B-B14F-4D97-AF65-F5344CB8AC3E}">
        <p14:creationId xmlns:p14="http://schemas.microsoft.com/office/powerpoint/2010/main" val="884227360"/>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89C48-EECE-B4BE-A49C-D00DDA7291B5}"/>
              </a:ext>
            </a:extLst>
          </p:cNvPr>
          <p:cNvSpPr>
            <a:spLocks noGrp="1"/>
          </p:cNvSpPr>
          <p:nvPr>
            <p:ph type="title"/>
          </p:nvPr>
        </p:nvSpPr>
        <p:spPr>
          <a:xfrm>
            <a:off x="288425" y="620037"/>
            <a:ext cx="8536487" cy="1027788"/>
          </a:xfrm>
        </p:spPr>
        <p:txBody>
          <a:bodyPr>
            <a:noAutofit/>
          </a:bodyPr>
          <a:lstStyle/>
          <a:p>
            <a:pPr>
              <a:lnSpc>
                <a:spcPct val="100000"/>
              </a:lnSpc>
              <a:spcAft>
                <a:spcPts val="800"/>
              </a:spcAft>
            </a:pPr>
            <a:br>
              <a:rPr lang="en-GB" sz="2000" dirty="0">
                <a:latin typeface="Arial Narrow" panose="020B0606020202030204" pitchFamily="34" charset="0"/>
              </a:rPr>
            </a:br>
            <a:br>
              <a:rPr lang="en-GB" sz="2000" dirty="0">
                <a:latin typeface="Arial Narrow" panose="020B0606020202030204" pitchFamily="34" charset="0"/>
              </a:rPr>
            </a:br>
            <a:r>
              <a:rPr kumimoji="0" lang="en-US"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a:t>
            </a:r>
            <a:r>
              <a:rPr kumimoji="0" lang="en-US" sz="18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60</a:t>
            </a:r>
            <a:r>
              <a:rPr kumimoji="0" lang="en-US"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MONTHS </a:t>
            </a:r>
            <a:br>
              <a:rPr kumimoji="0" lang="en-US"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br>
            <a:br>
              <a:rPr lang="en-ZA" sz="1800" dirty="0">
                <a:latin typeface="Arial Narrow" panose="020B0606020202030204" pitchFamily="34" charset="0"/>
                <a:ea typeface="Calibri" panose="020F0502020204030204" pitchFamily="34" charset="0"/>
                <a:cs typeface="Arial" panose="020B0604020202020204" pitchFamily="34" charset="0"/>
              </a:rPr>
            </a:br>
            <a:r>
              <a:rPr lang="en-GB" sz="2000" dirty="0">
                <a:latin typeface="Arial Narrow" panose="020B0606020202030204" pitchFamily="34" charset="0"/>
              </a:rPr>
              <a:t>4. Bid Timelines</a:t>
            </a:r>
            <a:endParaRPr lang="en-ZA" sz="2000" dirty="0">
              <a:latin typeface="Arial Narrow" panose="020B0606020202030204" pitchFamily="34" charset="0"/>
            </a:endParaRPr>
          </a:p>
        </p:txBody>
      </p:sp>
      <p:graphicFrame>
        <p:nvGraphicFramePr>
          <p:cNvPr id="4" name="Table 4">
            <a:extLst>
              <a:ext uri="{FF2B5EF4-FFF2-40B4-BE49-F238E27FC236}">
                <a16:creationId xmlns:a16="http://schemas.microsoft.com/office/drawing/2014/main" id="{D7C30842-374C-BB2D-B68E-9F92DEC71976}"/>
              </a:ext>
            </a:extLst>
          </p:cNvPr>
          <p:cNvGraphicFramePr>
            <a:graphicFrameLocks noGrp="1"/>
          </p:cNvGraphicFramePr>
          <p:nvPr>
            <p:ph idx="1"/>
            <p:extLst>
              <p:ext uri="{D42A27DB-BD31-4B8C-83A1-F6EECF244321}">
                <p14:modId xmlns:p14="http://schemas.microsoft.com/office/powerpoint/2010/main" val="1385758685"/>
              </p:ext>
            </p:extLst>
          </p:nvPr>
        </p:nvGraphicFramePr>
        <p:xfrm>
          <a:off x="295274" y="2638424"/>
          <a:ext cx="8529638" cy="3342501"/>
        </p:xfrm>
        <a:graphic>
          <a:graphicData uri="http://schemas.openxmlformats.org/drawingml/2006/table">
            <a:tbl>
              <a:tblPr firstRow="1" bandRow="1">
                <a:tableStyleId>{5C22544A-7EE6-4342-B048-85BDC9FD1C3A}</a:tableStyleId>
              </a:tblPr>
              <a:tblGrid>
                <a:gridCol w="4264819">
                  <a:extLst>
                    <a:ext uri="{9D8B030D-6E8A-4147-A177-3AD203B41FA5}">
                      <a16:colId xmlns:a16="http://schemas.microsoft.com/office/drawing/2014/main" val="393133477"/>
                    </a:ext>
                  </a:extLst>
                </a:gridCol>
                <a:gridCol w="4264819">
                  <a:extLst>
                    <a:ext uri="{9D8B030D-6E8A-4147-A177-3AD203B41FA5}">
                      <a16:colId xmlns:a16="http://schemas.microsoft.com/office/drawing/2014/main" val="2168966808"/>
                    </a:ext>
                  </a:extLst>
                </a:gridCol>
              </a:tblGrid>
              <a:tr h="354103">
                <a:tc>
                  <a:txBody>
                    <a:bodyPr/>
                    <a:lstStyle/>
                    <a:p>
                      <a:r>
                        <a:rPr lang="en-ZA" sz="1400" dirty="0">
                          <a:latin typeface="Arial Narrow" panose="020B0606020202030204" pitchFamily="34" charset="0"/>
                        </a:rPr>
                        <a:t>ACTIVITY</a:t>
                      </a:r>
                    </a:p>
                  </a:txBody>
                  <a:tcPr/>
                </a:tc>
                <a:tc>
                  <a:txBody>
                    <a:bodyPr/>
                    <a:lstStyle/>
                    <a:p>
                      <a:r>
                        <a:rPr lang="en-ZA" sz="1400" dirty="0"/>
                        <a:t> </a:t>
                      </a:r>
                      <a:r>
                        <a:rPr lang="en-ZA" sz="1400" dirty="0">
                          <a:latin typeface="Arial Narrow" panose="020B0606020202030204" pitchFamily="34" charset="0"/>
                        </a:rPr>
                        <a:t>DUE DATE</a:t>
                      </a:r>
                    </a:p>
                  </a:txBody>
                  <a:tcPr/>
                </a:tc>
                <a:extLst>
                  <a:ext uri="{0D108BD9-81ED-4DB2-BD59-A6C34878D82A}">
                    <a16:rowId xmlns:a16="http://schemas.microsoft.com/office/drawing/2014/main" val="1684650271"/>
                  </a:ext>
                </a:extLst>
              </a:tr>
              <a:tr h="571771">
                <a:tc>
                  <a:txBody>
                    <a:bodyPr/>
                    <a:lstStyle/>
                    <a:p>
                      <a:r>
                        <a:rPr lang="en-ZA" sz="1400" dirty="0">
                          <a:latin typeface="Arial Narrow" panose="020B0606020202030204" pitchFamily="34" charset="0"/>
                        </a:rPr>
                        <a:t>RFP Upload on e-Tenders Portal – Tender Document </a:t>
                      </a:r>
                    </a:p>
                  </a:txBody>
                  <a:tcPr/>
                </a:tc>
                <a:tc>
                  <a:txBody>
                    <a:bodyPr/>
                    <a:lstStyle/>
                    <a:p>
                      <a:r>
                        <a:rPr lang="en-ZA" sz="1400" dirty="0">
                          <a:latin typeface="Arial Narrow" panose="020B0606020202030204" pitchFamily="34" charset="0"/>
                        </a:rPr>
                        <a:t>The tender was advertised on e-Tender Portal &amp; National Treasury website on 10 July 2024.</a:t>
                      </a:r>
                    </a:p>
                  </a:txBody>
                  <a:tcPr/>
                </a:tc>
                <a:extLst>
                  <a:ext uri="{0D108BD9-81ED-4DB2-BD59-A6C34878D82A}">
                    <a16:rowId xmlns:a16="http://schemas.microsoft.com/office/drawing/2014/main" val="159080978"/>
                  </a:ext>
                </a:extLst>
              </a:tr>
              <a:tr h="48568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dirty="0">
                          <a:latin typeface="Arial Narrow" panose="020B0606020202030204" pitchFamily="34" charset="0"/>
                        </a:rPr>
                        <a:t>Non-compulsory briefing session</a:t>
                      </a:r>
                    </a:p>
                    <a:p>
                      <a:endParaRPr lang="en-ZA" sz="1400" dirty="0">
                        <a:latin typeface="Arial Narrow" panose="020B0606020202030204" pitchFamily="34" charset="0"/>
                      </a:endParaRPr>
                    </a:p>
                  </a:txBody>
                  <a:tcPr/>
                </a:tc>
                <a:tc>
                  <a:txBody>
                    <a:bodyPr/>
                    <a:lstStyle/>
                    <a:p>
                      <a:r>
                        <a:rPr lang="en-ZA" sz="1400" dirty="0">
                          <a:solidFill>
                            <a:schemeClr val="tx1"/>
                          </a:solidFill>
                          <a:latin typeface="Arial Narrow" panose="020B0606020202030204" pitchFamily="34" charset="0"/>
                        </a:rPr>
                        <a:t>19 July 2024 </a:t>
                      </a:r>
                      <a:r>
                        <a:rPr lang="en-ZA" sz="1400" dirty="0">
                          <a:latin typeface="Arial Narrow" panose="020B0606020202030204" pitchFamily="34" charset="0"/>
                        </a:rPr>
                        <a:t>at 10:00 – 11:00 ( Online session: MS Teams)  Link to join:</a:t>
                      </a:r>
                      <a:r>
                        <a:rPr lang="en-US" sz="1600" dirty="0">
                          <a:solidFill>
                            <a:srgbClr val="252424"/>
                          </a:solidFill>
                          <a:effectLst/>
                          <a:latin typeface="Segoe UI" panose="020B0502040204020203" pitchFamily="34" charset="0"/>
                          <a:ea typeface="Calibri" panose="020F0502020204030204" pitchFamily="34" charset="0"/>
                        </a:rPr>
                        <a:t> </a:t>
                      </a:r>
                      <a:r>
                        <a:rPr lang="en-ZA" sz="1600" b="1" u="sng" dirty="0">
                          <a:solidFill>
                            <a:srgbClr val="5B5FC7"/>
                          </a:solidFill>
                          <a:effectLst/>
                          <a:latin typeface="Segoe UI" panose="020B0502040204020203" pitchFamily="34" charset="0"/>
                          <a:ea typeface="Aptos" panose="020B0004020202020204" pitchFamily="34" charset="0"/>
                          <a:cs typeface="Aptos" panose="020B0004020202020204" pitchFamily="34" charset="0"/>
                          <a:hlinkClick r:id="rId2" tooltip="Meeting join link">
                            <a:extLst>
                              <a:ext uri="{A12FA001-AC4F-418D-AE19-62706E023703}">
                                <ahyp:hlinkClr xmlns:ahyp="http://schemas.microsoft.com/office/drawing/2018/hyperlinkcolor" val="tx"/>
                              </a:ext>
                            </a:extLst>
                          </a:hlinkClick>
                        </a:rPr>
                        <a:t>Join the meeting now</a:t>
                      </a:r>
                      <a:r>
                        <a:rPr lang="en-ZA" sz="1200" dirty="0">
                          <a:solidFill>
                            <a:srgbClr val="242424"/>
                          </a:solidFill>
                          <a:effectLst/>
                          <a:latin typeface="Segoe UI" panose="020B0502040204020203" pitchFamily="34" charset="0"/>
                          <a:ea typeface="Aptos" panose="020B0004020202020204" pitchFamily="34" charset="0"/>
                          <a:cs typeface="Aptos" panose="020B0004020202020204" pitchFamily="34" charset="0"/>
                        </a:rPr>
                        <a:t> </a:t>
                      </a:r>
                      <a:endParaRPr lang="en-ZA" sz="1200" dirty="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2556049030"/>
                  </a:ext>
                </a:extLst>
              </a:tr>
              <a:tr h="354103">
                <a:tc>
                  <a:txBody>
                    <a:bodyPr/>
                    <a:lstStyle/>
                    <a:p>
                      <a:r>
                        <a:rPr lang="en-ZA" sz="1400" dirty="0">
                          <a:latin typeface="Arial Narrow" panose="020B0606020202030204" pitchFamily="34" charset="0"/>
                        </a:rPr>
                        <a:t>Bid Validity period</a:t>
                      </a:r>
                    </a:p>
                  </a:txBody>
                  <a:tcPr/>
                </a:tc>
                <a:tc>
                  <a:txBody>
                    <a:bodyPr/>
                    <a:lstStyle/>
                    <a:p>
                      <a:r>
                        <a:rPr lang="en-ZA" sz="1400" dirty="0">
                          <a:latin typeface="Arial Narrow" panose="020B0606020202030204" pitchFamily="34" charset="0"/>
                        </a:rPr>
                        <a:t>180 Days from the closing date of the bid</a:t>
                      </a:r>
                    </a:p>
                  </a:txBody>
                  <a:tcPr/>
                </a:tc>
                <a:extLst>
                  <a:ext uri="{0D108BD9-81ED-4DB2-BD59-A6C34878D82A}">
                    <a16:rowId xmlns:a16="http://schemas.microsoft.com/office/drawing/2014/main" val="946200746"/>
                  </a:ext>
                </a:extLst>
              </a:tr>
              <a:tr h="354103">
                <a:tc>
                  <a:txBody>
                    <a:bodyPr/>
                    <a:lstStyle/>
                    <a:p>
                      <a:r>
                        <a:rPr lang="en-ZA" sz="1400" dirty="0">
                          <a:latin typeface="Arial Narrow" panose="020B0606020202030204" pitchFamily="34" charset="0"/>
                        </a:rPr>
                        <a:t>Bid Closing date and Time</a:t>
                      </a:r>
                    </a:p>
                  </a:txBody>
                  <a:tcPr/>
                </a:tc>
                <a:tc>
                  <a:txBody>
                    <a:bodyPr/>
                    <a:lstStyle/>
                    <a:p>
                      <a:r>
                        <a:rPr lang="en-ZA" sz="1400" dirty="0">
                          <a:highlight>
                            <a:srgbClr val="FFFF00"/>
                          </a:highlight>
                          <a:latin typeface="Arial Narrow" panose="020B0606020202030204" pitchFamily="34" charset="0"/>
                        </a:rPr>
                        <a:t>13 August  2024 at 11:00am</a:t>
                      </a:r>
                    </a:p>
                  </a:txBody>
                  <a:tcPr/>
                </a:tc>
                <a:extLst>
                  <a:ext uri="{0D108BD9-81ED-4DB2-BD59-A6C34878D82A}">
                    <a16:rowId xmlns:a16="http://schemas.microsoft.com/office/drawing/2014/main" val="1069756492"/>
                  </a:ext>
                </a:extLst>
              </a:tr>
              <a:tr h="805678">
                <a:tc>
                  <a:txBody>
                    <a:bodyPr/>
                    <a:lstStyle/>
                    <a:p>
                      <a:r>
                        <a:rPr lang="en-ZA" sz="1400" dirty="0">
                          <a:latin typeface="Arial Narrow" panose="020B0606020202030204" pitchFamily="34" charset="0"/>
                        </a:rPr>
                        <a:t>Communication channels </a:t>
                      </a:r>
                    </a:p>
                    <a:p>
                      <a:endParaRPr lang="en-ZA" sz="1400" dirty="0">
                        <a:latin typeface="Arial Narrow" panose="020B0606020202030204" pitchFamily="34" charset="0"/>
                      </a:endParaRPr>
                    </a:p>
                    <a:p>
                      <a:r>
                        <a:rPr lang="en-ZA" sz="1400" dirty="0">
                          <a:latin typeface="Arial Narrow" panose="020B0606020202030204" pitchFamily="34" charset="0"/>
                        </a:rPr>
                        <a:t>Deadline for Queries, Question and Answers</a:t>
                      </a:r>
                    </a:p>
                  </a:txBody>
                  <a:tcPr/>
                </a:tc>
                <a:tc>
                  <a:txBody>
                    <a:bodyPr/>
                    <a:lstStyle/>
                    <a:p>
                      <a:r>
                        <a:rPr lang="en-ZA" sz="1400" dirty="0">
                          <a:latin typeface="Arial Narrow" panose="020B0606020202030204" pitchFamily="34" charset="0"/>
                        </a:rPr>
                        <a:t>Attention: Contract Manager </a:t>
                      </a:r>
                    </a:p>
                    <a:p>
                      <a:r>
                        <a:rPr lang="en-ZA" sz="1400" dirty="0">
                          <a:latin typeface="Arial Narrow" panose="020B0606020202030204" pitchFamily="34" charset="0"/>
                        </a:rPr>
                        <a:t>Email: Demand.Acquisition3@treasury.gov.za</a:t>
                      </a:r>
                    </a:p>
                    <a:p>
                      <a:r>
                        <a:rPr lang="en-ZA" sz="1400" dirty="0">
                          <a:highlight>
                            <a:srgbClr val="FFFF00"/>
                          </a:highlight>
                          <a:latin typeface="Arial Narrow" panose="020B0606020202030204" pitchFamily="34" charset="0"/>
                        </a:rPr>
                        <a:t>02 August 2024 at 16:00</a:t>
                      </a:r>
                    </a:p>
                  </a:txBody>
                  <a:tcPr/>
                </a:tc>
                <a:extLst>
                  <a:ext uri="{0D108BD9-81ED-4DB2-BD59-A6C34878D82A}">
                    <a16:rowId xmlns:a16="http://schemas.microsoft.com/office/drawing/2014/main" val="2747020184"/>
                  </a:ext>
                </a:extLst>
              </a:tr>
              <a:tr h="354103">
                <a:tc>
                  <a:txBody>
                    <a:bodyPr/>
                    <a:lstStyle/>
                    <a:p>
                      <a:endParaRPr lang="en-ZA" sz="1400" dirty="0">
                        <a:latin typeface="Arial Narrow" panose="020B0606020202030204" pitchFamily="34" charset="0"/>
                      </a:endParaRPr>
                    </a:p>
                  </a:txBody>
                  <a:tcPr/>
                </a:tc>
                <a:tc>
                  <a:txBody>
                    <a:bodyPr/>
                    <a:lstStyle/>
                    <a:p>
                      <a:endParaRPr lang="en-ZA" sz="1400" dirty="0"/>
                    </a:p>
                  </a:txBody>
                  <a:tcPr/>
                </a:tc>
                <a:extLst>
                  <a:ext uri="{0D108BD9-81ED-4DB2-BD59-A6C34878D82A}">
                    <a16:rowId xmlns:a16="http://schemas.microsoft.com/office/drawing/2014/main" val="618557424"/>
                  </a:ext>
                </a:extLst>
              </a:tr>
            </a:tbl>
          </a:graphicData>
        </a:graphic>
      </p:graphicFrame>
    </p:spTree>
    <p:extLst>
      <p:ext uri="{BB962C8B-B14F-4D97-AF65-F5344CB8AC3E}">
        <p14:creationId xmlns:p14="http://schemas.microsoft.com/office/powerpoint/2010/main" val="2233185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98" y="880844"/>
            <a:ext cx="8536487" cy="696286"/>
          </a:xfrm>
        </p:spPr>
        <p:txBody>
          <a:bodyPr>
            <a:normAutofit fontScale="90000"/>
          </a:bodyPr>
          <a:lstStyle/>
          <a:p>
            <a:pPr>
              <a:lnSpc>
                <a:spcPct val="100000"/>
              </a:lnSpc>
            </a:pPr>
            <a:br>
              <a:rPr kumimoji="0" lang="en-ZA"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br>
            <a:br>
              <a:rPr kumimoji="0" lang="en-ZA"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br>
            <a:br>
              <a:rPr kumimoji="0" lang="en-ZA"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br>
            <a:r>
              <a:rPr kumimoji="0" lang="en-US" sz="18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br>
              <a:rPr kumimoji="0" lang="en-US" sz="1800" b="1"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br>
            <a:br>
              <a:rPr lang="en-GB" sz="2800" dirty="0">
                <a:latin typeface="Arial Narrow" panose="020B0606020202030204" pitchFamily="34" charset="0"/>
              </a:rPr>
            </a:br>
            <a:r>
              <a:rPr lang="en-GB" sz="2200" dirty="0">
                <a:latin typeface="Arial Narrow" panose="020B0606020202030204" pitchFamily="34" charset="0"/>
              </a:rPr>
              <a:t>5. How to Access bid document </a:t>
            </a:r>
            <a:br>
              <a:rPr lang="en-GB" sz="2200" dirty="0">
                <a:latin typeface="Arial Narrow" panose="020B0606020202030204" pitchFamily="34" charset="0"/>
              </a:rPr>
            </a:br>
            <a:br>
              <a:rPr lang="en-GB" sz="2800" dirty="0"/>
            </a:br>
            <a:endParaRPr lang="en-GB" sz="2800" dirty="0"/>
          </a:p>
        </p:txBody>
      </p:sp>
      <p:sp>
        <p:nvSpPr>
          <p:cNvPr id="3" name="Content Placeholder 2"/>
          <p:cNvSpPr>
            <a:spLocks noGrp="1"/>
          </p:cNvSpPr>
          <p:nvPr>
            <p:ph idx="1"/>
          </p:nvPr>
        </p:nvSpPr>
        <p:spPr/>
        <p:txBody>
          <a:bodyPr>
            <a:normAutofit/>
          </a:bodyPr>
          <a:lstStyle/>
          <a:p>
            <a:pPr lvl="1"/>
            <a:r>
              <a:rPr lang="en-ZA" sz="1600" dirty="0">
                <a:latin typeface="Arial" panose="020B0604020202020204" pitchFamily="34" charset="0"/>
                <a:cs typeface="Arial" panose="020B0604020202020204" pitchFamily="34" charset="0"/>
              </a:rPr>
              <a:t>Where bid documents can be obtained:</a:t>
            </a:r>
          </a:p>
          <a:p>
            <a:pPr marL="342900" lvl="1" indent="0">
              <a:buNone/>
            </a:pPr>
            <a:endParaRPr lang="en-GB" sz="1600" dirty="0">
              <a:latin typeface="Arial" panose="020B0604020202020204" pitchFamily="34" charset="0"/>
              <a:cs typeface="Arial" panose="020B0604020202020204" pitchFamily="34" charset="0"/>
            </a:endParaRPr>
          </a:p>
          <a:p>
            <a:pPr marL="457200" lvl="1" indent="0">
              <a:buNone/>
            </a:pPr>
            <a:r>
              <a:rPr lang="en-GB" sz="1600" dirty="0">
                <a:latin typeface="Arial" panose="020B0604020202020204" pitchFamily="34" charset="0"/>
                <a:cs typeface="Arial" panose="020B0604020202020204" pitchFamily="34" charset="0"/>
              </a:rPr>
              <a:t>National Treasury website</a:t>
            </a:r>
          </a:p>
          <a:p>
            <a:pPr marL="457200" lvl="1" indent="0">
              <a:buNone/>
            </a:pPr>
            <a:r>
              <a:rPr lang="en-ZA" sz="1600" dirty="0">
                <a:latin typeface="Arial" panose="020B0604020202020204" pitchFamily="34" charset="0"/>
                <a:cs typeface="Arial" panose="020B0604020202020204" pitchFamily="34" charset="0"/>
                <a:hlinkClick r:id="rId2"/>
              </a:rPr>
              <a:t>http://www.treasury.gov.za/divisions/ocpo/ostb/CurrentTenders.aspx</a:t>
            </a:r>
            <a:endParaRPr lang="en-ZA" sz="1600" dirty="0">
              <a:latin typeface="Arial" panose="020B0604020202020204" pitchFamily="34" charset="0"/>
              <a:cs typeface="Arial" panose="020B0604020202020204" pitchFamily="34" charset="0"/>
            </a:endParaRPr>
          </a:p>
          <a:p>
            <a:pPr marL="457200" lvl="1" indent="0">
              <a:buNone/>
            </a:pPr>
            <a:r>
              <a:rPr lang="en-ZA" sz="1600" dirty="0">
                <a:latin typeface="Arial" panose="020B0604020202020204" pitchFamily="34" charset="0"/>
                <a:cs typeface="Arial" panose="020B0604020202020204" pitchFamily="34" charset="0"/>
              </a:rPr>
              <a:t>E-tenders: </a:t>
            </a:r>
            <a:r>
              <a:rPr lang="en-ZA" sz="1600" dirty="0">
                <a:latin typeface="Arial" panose="020B0604020202020204" pitchFamily="34" charset="0"/>
                <a:cs typeface="Arial" panose="020B0604020202020204" pitchFamily="34" charset="0"/>
                <a:hlinkClick r:id="rId3"/>
              </a:rPr>
              <a:t>https://www.etenders.gov.za/</a:t>
            </a:r>
            <a:endParaRPr lang="en-ZA" sz="1600" dirty="0">
              <a:latin typeface="Arial" panose="020B0604020202020204" pitchFamily="34" charset="0"/>
              <a:cs typeface="Arial" panose="020B0604020202020204" pitchFamily="34" charset="0"/>
            </a:endParaRPr>
          </a:p>
          <a:p>
            <a:pPr marL="457200" lvl="1" indent="0">
              <a:buNone/>
            </a:pPr>
            <a:endParaRPr lang="en-ZA" sz="1600"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176421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A944-39D9-4C3C-839F-CC0F7D5AF74C}"/>
              </a:ext>
            </a:extLst>
          </p:cNvPr>
          <p:cNvSpPr>
            <a:spLocks noGrp="1"/>
          </p:cNvSpPr>
          <p:nvPr>
            <p:ph type="title"/>
          </p:nvPr>
        </p:nvSpPr>
        <p:spPr/>
        <p:txBody>
          <a:bodyPr>
            <a:normAutofit fontScale="90000"/>
          </a:bodyPr>
          <a:lstStyle/>
          <a:p>
            <a:pPr>
              <a:lnSpc>
                <a:spcPct val="100000"/>
              </a:lnSpc>
            </a:pPr>
            <a:br>
              <a:rPr kumimoji="0" lang="en-ZA"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br>
              <a:rPr kumimoji="0" lang="en-ZA"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br>
              <a:rPr kumimoji="0" lang="en-ZA"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br>
              <a:rPr kumimoji="0" lang="en-ZA"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b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br>
              <a:rPr lang="en-GB" dirty="0"/>
            </a:br>
            <a:endParaRPr lang="en-ZA" dirty="0"/>
          </a:p>
        </p:txBody>
      </p:sp>
      <p:sp>
        <p:nvSpPr>
          <p:cNvPr id="3" name="Content Placeholder 2">
            <a:extLst>
              <a:ext uri="{FF2B5EF4-FFF2-40B4-BE49-F238E27FC236}">
                <a16:creationId xmlns:a16="http://schemas.microsoft.com/office/drawing/2014/main" id="{489C18F3-539F-4A55-9CA8-17EEDE355F45}"/>
              </a:ext>
            </a:extLst>
          </p:cNvPr>
          <p:cNvSpPr>
            <a:spLocks noGrp="1"/>
          </p:cNvSpPr>
          <p:nvPr>
            <p:ph idx="1"/>
          </p:nvPr>
        </p:nvSpPr>
        <p:spPr/>
        <p:txBody>
          <a:bodyPr/>
          <a:lstStyle/>
          <a:p>
            <a:pPr marL="457200" indent="-457200">
              <a:buAutoNum type="arabicPeriod" startAt="6"/>
            </a:pPr>
            <a:r>
              <a:rPr lang="en-GB" sz="1600" b="1" dirty="0">
                <a:latin typeface="Arial" panose="020B0604020202020204" pitchFamily="34" charset="0"/>
                <a:cs typeface="Arial" panose="020B0604020202020204" pitchFamily="34" charset="0"/>
              </a:rPr>
              <a:t>Technical Specification and Scope of Work</a:t>
            </a:r>
          </a:p>
          <a:p>
            <a:pPr marL="0" indent="0">
              <a:buNone/>
            </a:pPr>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Bidders must be able to provide </a:t>
            </a:r>
            <a:r>
              <a:rPr lang="en-US" sz="1600" dirty="0">
                <a:latin typeface="Arial" panose="020B0604020202020204" pitchFamily="34" charset="0"/>
                <a:cs typeface="Arial" panose="020B0604020202020204" pitchFamily="34" charset="0"/>
              </a:rPr>
              <a:t>aircrafts and helicopters to the state for a period of sixty (60) months </a:t>
            </a:r>
            <a:r>
              <a:rPr lang="en-GB" sz="1600" dirty="0">
                <a:latin typeface="Arial" panose="020B0604020202020204" pitchFamily="34" charset="0"/>
                <a:cs typeface="Arial" panose="020B0604020202020204" pitchFamily="34" charset="0"/>
              </a:rPr>
              <a:t>as per the</a:t>
            </a:r>
            <a:r>
              <a:rPr lang="en-GB" sz="1600" b="1" dirty="0">
                <a:latin typeface="Arial" panose="020B0604020202020204" pitchFamily="34" charset="0"/>
                <a:cs typeface="Arial" panose="020B0604020202020204" pitchFamily="34" charset="0"/>
              </a:rPr>
              <a:t> </a:t>
            </a:r>
            <a:r>
              <a:rPr lang="en-GB" sz="1600" b="1" dirty="0">
                <a:highlight>
                  <a:srgbClr val="FFFF00"/>
                </a:highlight>
                <a:latin typeface="Arial" panose="020B0604020202020204" pitchFamily="34" charset="0"/>
                <a:cs typeface="Arial" panose="020B0604020202020204" pitchFamily="34" charset="0"/>
              </a:rPr>
              <a:t>Technical Specifications. (paragraph 6.5 page 15 to 17 of the Special Conditions of Contract)</a:t>
            </a:r>
          </a:p>
          <a:p>
            <a:pPr marL="0" indent="0" algn="just">
              <a:buNone/>
            </a:pPr>
            <a:endParaRPr lang="en-GB" sz="1600" b="1"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All items are supported by detailed specifications.  Items must comply with  the specification as stated in the bid document of each item. </a:t>
            </a:r>
          </a:p>
          <a:p>
            <a:pPr marL="0" indent="0">
              <a:buNone/>
            </a:pPr>
            <a:endParaRPr lang="en-ZA" dirty="0"/>
          </a:p>
        </p:txBody>
      </p:sp>
    </p:spTree>
    <p:extLst>
      <p:ext uri="{BB962C8B-B14F-4D97-AF65-F5344CB8AC3E}">
        <p14:creationId xmlns:p14="http://schemas.microsoft.com/office/powerpoint/2010/main" val="2089753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pPr>
            <a:br>
              <a:rPr kumimoji="0" lang="en-ZA" sz="2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br>
              <a:rPr kumimoji="0" lang="en-ZA" sz="2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br>
              <a:rPr kumimoji="0" lang="en-US" sz="20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br>
              <a:rPr lang="en-US" sz="2000" dirty="0">
                <a:latin typeface="Arial Narrow" panose="020B0606020202030204" pitchFamily="34" charset="0"/>
              </a:rPr>
            </a:br>
            <a:endParaRPr lang="en-GB" sz="2000" dirty="0">
              <a:latin typeface="Arial Narrow" panose="020B0606020202030204" pitchFamily="34" charset="0"/>
            </a:endParaRPr>
          </a:p>
        </p:txBody>
      </p:sp>
      <p:sp>
        <p:nvSpPr>
          <p:cNvPr id="4" name="Content Placeholder 3">
            <a:extLst>
              <a:ext uri="{FF2B5EF4-FFF2-40B4-BE49-F238E27FC236}">
                <a16:creationId xmlns:a16="http://schemas.microsoft.com/office/drawing/2014/main" id="{1A3C09A3-1875-4D25-9498-FAEB044BE41E}"/>
              </a:ext>
            </a:extLst>
          </p:cNvPr>
          <p:cNvSpPr>
            <a:spLocks noGrp="1"/>
          </p:cNvSpPr>
          <p:nvPr>
            <p:ph idx="1"/>
          </p:nvPr>
        </p:nvSpPr>
        <p:spPr/>
        <p:txBody>
          <a:bodyPr/>
          <a:lstStyle/>
          <a:p>
            <a:pPr marL="457200" indent="-457200">
              <a:buAutoNum type="arabicPeriod" startAt="7"/>
            </a:pPr>
            <a:r>
              <a:rPr lang="en-ZA" b="1" dirty="0">
                <a:latin typeface="Arial" panose="020B0604020202020204" pitchFamily="34" charset="0"/>
                <a:cs typeface="Arial" panose="020B0604020202020204" pitchFamily="34" charset="0"/>
              </a:rPr>
              <a:t>Evaluation Criteria as per clause 6 of the SCC</a:t>
            </a:r>
          </a:p>
          <a:p>
            <a:pPr marL="0" indent="0">
              <a:buNone/>
            </a:pPr>
            <a:endParaRPr lang="en-ZA" dirty="0">
              <a:latin typeface="Arial" panose="020B0604020202020204" pitchFamily="34" charset="0"/>
              <a:cs typeface="Arial" panose="020B0604020202020204" pitchFamily="34" charset="0"/>
            </a:endParaRPr>
          </a:p>
          <a:p>
            <a:pPr marL="0" indent="0">
              <a:buNone/>
            </a:pPr>
            <a:endParaRPr lang="en-ZA" dirty="0">
              <a:latin typeface="Arial" panose="020B0604020202020204" pitchFamily="34" charset="0"/>
              <a:cs typeface="Arial" panose="020B0604020202020204" pitchFamily="34" charset="0"/>
            </a:endParaRPr>
          </a:p>
          <a:p>
            <a:endParaRPr lang="en-ZA" dirty="0"/>
          </a:p>
        </p:txBody>
      </p:sp>
      <p:graphicFrame>
        <p:nvGraphicFramePr>
          <p:cNvPr id="3" name="Table 2">
            <a:extLst>
              <a:ext uri="{FF2B5EF4-FFF2-40B4-BE49-F238E27FC236}">
                <a16:creationId xmlns:a16="http://schemas.microsoft.com/office/drawing/2014/main" id="{E9BE6CA4-9685-4B90-4830-AE2A056A1904}"/>
              </a:ext>
            </a:extLst>
          </p:cNvPr>
          <p:cNvGraphicFramePr>
            <a:graphicFrameLocks noGrp="1"/>
          </p:cNvGraphicFramePr>
          <p:nvPr>
            <p:extLst>
              <p:ext uri="{D42A27DB-BD31-4B8C-83A1-F6EECF244321}">
                <p14:modId xmlns:p14="http://schemas.microsoft.com/office/powerpoint/2010/main" val="3714034463"/>
              </p:ext>
            </p:extLst>
          </p:nvPr>
        </p:nvGraphicFramePr>
        <p:xfrm>
          <a:off x="628072" y="2410692"/>
          <a:ext cx="7592292" cy="3038763"/>
        </p:xfrm>
        <a:graphic>
          <a:graphicData uri="http://schemas.openxmlformats.org/drawingml/2006/table">
            <a:tbl>
              <a:tblPr firstRow="1" firstCol="1" bandRow="1"/>
              <a:tblGrid>
                <a:gridCol w="1897608">
                  <a:extLst>
                    <a:ext uri="{9D8B030D-6E8A-4147-A177-3AD203B41FA5}">
                      <a16:colId xmlns:a16="http://schemas.microsoft.com/office/drawing/2014/main" val="2918232698"/>
                    </a:ext>
                  </a:extLst>
                </a:gridCol>
                <a:gridCol w="1898538">
                  <a:extLst>
                    <a:ext uri="{9D8B030D-6E8A-4147-A177-3AD203B41FA5}">
                      <a16:colId xmlns:a16="http://schemas.microsoft.com/office/drawing/2014/main" val="3368819229"/>
                    </a:ext>
                  </a:extLst>
                </a:gridCol>
                <a:gridCol w="1897608">
                  <a:extLst>
                    <a:ext uri="{9D8B030D-6E8A-4147-A177-3AD203B41FA5}">
                      <a16:colId xmlns:a16="http://schemas.microsoft.com/office/drawing/2014/main" val="4625622"/>
                    </a:ext>
                  </a:extLst>
                </a:gridCol>
                <a:gridCol w="1898538">
                  <a:extLst>
                    <a:ext uri="{9D8B030D-6E8A-4147-A177-3AD203B41FA5}">
                      <a16:colId xmlns:a16="http://schemas.microsoft.com/office/drawing/2014/main" val="1595897622"/>
                    </a:ext>
                  </a:extLst>
                </a:gridCol>
              </a:tblGrid>
              <a:tr h="487729">
                <a:tc>
                  <a:txBody>
                    <a:bodyPr/>
                    <a:lstStyle/>
                    <a:p>
                      <a:pPr algn="ctr">
                        <a:lnSpc>
                          <a:spcPct val="150000"/>
                        </a:lnSpc>
                        <a:spcBef>
                          <a:spcPts val="600"/>
                        </a:spcBef>
                        <a:spcAft>
                          <a:spcPts val="600"/>
                        </a:spcAft>
                      </a:pPr>
                      <a:r>
                        <a:rPr lang="en-US" sz="1200"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Phase 1</a:t>
                      </a:r>
                      <a:endParaRPr lang="en-ZA" sz="12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US" sz="1200"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Phase 2</a:t>
                      </a:r>
                      <a:endParaRPr lang="en-ZA" sz="12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US" sz="120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Phase 3</a:t>
                      </a:r>
                      <a:endParaRPr lang="en-ZA" sz="120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US" sz="120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Phase 4</a:t>
                      </a:r>
                      <a:endParaRPr lang="en-ZA" sz="120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671379165"/>
                  </a:ext>
                </a:extLst>
              </a:tr>
              <a:tr h="1214414">
                <a:tc>
                  <a:txBody>
                    <a:bodyPr/>
                    <a:lstStyle/>
                    <a:p>
                      <a:pPr algn="ctr">
                        <a:lnSpc>
                          <a:spcPct val="150000"/>
                        </a:lnSpc>
                        <a:spcBef>
                          <a:spcPts val="600"/>
                        </a:spcBef>
                        <a:spcAft>
                          <a:spcPts val="600"/>
                        </a:spcAft>
                      </a:pPr>
                      <a:r>
                        <a:rPr lang="en-US" sz="120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Administrative Requirements</a:t>
                      </a:r>
                      <a:endParaRPr lang="en-ZA" sz="120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US" sz="1200"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Mandatory </a:t>
                      </a:r>
                      <a:endParaRPr lang="en-ZA" sz="12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p>
                      <a:pPr algn="ctr">
                        <a:lnSpc>
                          <a:spcPct val="150000"/>
                        </a:lnSpc>
                        <a:spcBef>
                          <a:spcPts val="600"/>
                        </a:spcBef>
                        <a:spcAft>
                          <a:spcPts val="600"/>
                        </a:spcAft>
                      </a:pPr>
                      <a:r>
                        <a:rPr lang="en-US" sz="1200"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Requirements</a:t>
                      </a:r>
                      <a:endParaRPr lang="en-ZA" sz="12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US" sz="1200"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Technical Requirements </a:t>
                      </a:r>
                      <a:endParaRPr lang="en-ZA" sz="12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US" sz="1200"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Price and</a:t>
                      </a:r>
                      <a:endParaRPr lang="en-ZA" sz="12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p>
                      <a:pPr algn="ctr">
                        <a:lnSpc>
                          <a:spcPct val="150000"/>
                        </a:lnSpc>
                        <a:spcBef>
                          <a:spcPts val="600"/>
                        </a:spcBef>
                        <a:spcAft>
                          <a:spcPts val="600"/>
                        </a:spcAft>
                      </a:pPr>
                      <a:r>
                        <a:rPr lang="en-US" sz="1200"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Specific Goals</a:t>
                      </a:r>
                      <a:endParaRPr lang="en-ZA" sz="12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771134682"/>
                  </a:ext>
                </a:extLst>
              </a:tr>
              <a:tr h="1336620">
                <a:tc>
                  <a:txBody>
                    <a:bodyPr/>
                    <a:lstStyle/>
                    <a:p>
                      <a:pPr>
                        <a:lnSpc>
                          <a:spcPct val="150000"/>
                        </a:lnSpc>
                        <a:spcBef>
                          <a:spcPts val="600"/>
                        </a:spcBef>
                        <a:spcAft>
                          <a:spcPts val="600"/>
                        </a:spcAft>
                      </a:pPr>
                      <a:r>
                        <a:rPr lang="en-US" sz="1200">
                          <a:effectLst/>
                          <a:latin typeface="Arial" panose="020B0604020202020204" pitchFamily="34" charset="0"/>
                          <a:ea typeface="Times New Roman" panose="02020603050405020304" pitchFamily="18" charset="0"/>
                          <a:cs typeface="Arial" panose="020B0604020202020204" pitchFamily="34" charset="0"/>
                        </a:rPr>
                        <a:t>Compliance with administrative requirements</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9065" marR="132715" algn="ctr">
                        <a:lnSpc>
                          <a:spcPct val="150000"/>
                        </a:lnSpc>
                        <a:spcBef>
                          <a:spcPts val="595"/>
                        </a:spcBef>
                        <a:spcAft>
                          <a:spcPts val="0"/>
                        </a:spcAft>
                      </a:pPr>
                      <a:r>
                        <a:rPr lang="en-US" sz="1200">
                          <a:effectLst/>
                          <a:latin typeface="Arial" panose="020B0604020202020204" pitchFamily="34" charset="0"/>
                          <a:ea typeface="Arial" panose="020B0604020202020204" pitchFamily="34" charset="0"/>
                          <a:cs typeface="Arial" panose="020B0604020202020204" pitchFamily="34" charset="0"/>
                        </a:rPr>
                        <a:t>Compliance with mandatory  requirements</a:t>
                      </a:r>
                      <a:endParaRPr lang="en-ZA" sz="12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Bef>
                          <a:spcPts val="600"/>
                        </a:spcBef>
                        <a:spcAft>
                          <a:spcPts val="60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Compliance with technical requirements</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Bef>
                          <a:spcPts val="600"/>
                        </a:spcBef>
                        <a:spcAft>
                          <a:spcPts val="600"/>
                        </a:spcAft>
                      </a:pPr>
                      <a:r>
                        <a:rPr lang="en-GB" sz="1200" dirty="0">
                          <a:effectLst/>
                          <a:latin typeface="Arial" panose="020B0604020202020204" pitchFamily="34" charset="0"/>
                          <a:ea typeface="Calibri" panose="020F0502020204030204" pitchFamily="34" charset="0"/>
                          <a:cs typeface="Arial" panose="020B0604020202020204" pitchFamily="34" charset="0"/>
                        </a:rPr>
                        <a:t>Bids evaluated in terms of the 90/10 preference system</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8718971"/>
                  </a:ext>
                </a:extLst>
              </a:tr>
            </a:tbl>
          </a:graphicData>
        </a:graphic>
      </p:graphicFrame>
    </p:spTree>
    <p:extLst>
      <p:ext uri="{BB962C8B-B14F-4D97-AF65-F5344CB8AC3E}">
        <p14:creationId xmlns:p14="http://schemas.microsoft.com/office/powerpoint/2010/main" val="544750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CFEBD-989B-946F-7C33-DB69BE902200}"/>
              </a:ext>
            </a:extLst>
          </p:cNvPr>
          <p:cNvSpPr>
            <a:spLocks noGrp="1"/>
          </p:cNvSpPr>
          <p:nvPr>
            <p:ph type="title"/>
          </p:nvPr>
        </p:nvSpPr>
        <p:spPr>
          <a:xfrm>
            <a:off x="371989" y="620038"/>
            <a:ext cx="8536487" cy="945715"/>
          </a:xfrm>
        </p:spPr>
        <p:txBody>
          <a:bodyPr>
            <a:normAutofit/>
          </a:bodyPr>
          <a:lstStyle/>
          <a:p>
            <a:pPr>
              <a:lnSpc>
                <a:spcPct val="100000"/>
              </a:lnSpc>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7" name="Content Placeholder 6">
            <a:extLst>
              <a:ext uri="{FF2B5EF4-FFF2-40B4-BE49-F238E27FC236}">
                <a16:creationId xmlns:a16="http://schemas.microsoft.com/office/drawing/2014/main" id="{7F8070D4-7FC2-F152-E59C-DF94BA1ED342}"/>
              </a:ext>
            </a:extLst>
          </p:cNvPr>
          <p:cNvSpPr>
            <a:spLocks noGrp="1"/>
          </p:cNvSpPr>
          <p:nvPr>
            <p:ph idx="1"/>
          </p:nvPr>
        </p:nvSpPr>
        <p:spPr/>
        <p:txBody>
          <a:bodyPr>
            <a:normAutofit fontScale="92500" lnSpcReduction="10000"/>
          </a:bodyPr>
          <a:lstStyle/>
          <a:p>
            <a:r>
              <a:rPr lang="en-US" sz="1700" b="1" dirty="0">
                <a:highlight>
                  <a:srgbClr val="00FFFF"/>
                </a:highlight>
                <a:latin typeface="Arial" panose="020B0604020202020204" pitchFamily="34" charset="0"/>
                <a:cs typeface="Arial" panose="020B0604020202020204" pitchFamily="34" charset="0"/>
              </a:rPr>
              <a:t>Phase 1: Mandatory  Requirement</a:t>
            </a:r>
          </a:p>
          <a:p>
            <a:pPr>
              <a:buFont typeface="Arial" panose="020B0604020202020204" pitchFamily="34" charset="0"/>
              <a:buChar char="•"/>
            </a:pPr>
            <a:r>
              <a:rPr lang="en-US" sz="1700" dirty="0">
                <a:latin typeface="Arial" panose="020B0604020202020204" pitchFamily="34" charset="0"/>
                <a:cs typeface="Arial" panose="020B0604020202020204" pitchFamily="34" charset="0"/>
              </a:rPr>
              <a:t>Bidders’ must submit all required documents indicated hereunder with the bid documents at the closing date and time of the bid. During this phase bidders’ responses will be evaluated against the mandatory requirements for compliance</a:t>
            </a:r>
          </a:p>
          <a:p>
            <a:r>
              <a:rPr lang="en-ZA" sz="1700" dirty="0">
                <a:highlight>
                  <a:srgbClr val="FFFF00"/>
                </a:highlight>
                <a:latin typeface="Arial" panose="020B0604020202020204" pitchFamily="34" charset="0"/>
                <a:cs typeface="Arial" panose="020B0604020202020204" pitchFamily="34" charset="0"/>
              </a:rPr>
              <a:t>Pricing Schedule</a:t>
            </a:r>
          </a:p>
          <a:p>
            <a:pPr lvl="1">
              <a:buFont typeface="Arial" panose="020B0604020202020204" pitchFamily="34" charset="0"/>
              <a:buChar char="•"/>
            </a:pPr>
            <a:r>
              <a:rPr lang="en-US" sz="1700" dirty="0">
                <a:latin typeface="Arial" panose="020B0604020202020204" pitchFamily="34" charset="0"/>
                <a:cs typeface="Arial" panose="020B0604020202020204" pitchFamily="34" charset="0"/>
              </a:rPr>
              <a:t>The pricing schedule (Annexure 2) provided in this bid forms an integral part of the bid document and bidders must ensure that it is completed without changing the structure thereof. </a:t>
            </a:r>
          </a:p>
          <a:p>
            <a:pPr lvl="1">
              <a:buFont typeface="Arial" panose="020B0604020202020204" pitchFamily="34" charset="0"/>
              <a:buChar char="•"/>
            </a:pPr>
            <a:r>
              <a:rPr lang="en-US" sz="1700" dirty="0">
                <a:latin typeface="Arial" panose="020B0604020202020204" pitchFamily="34" charset="0"/>
                <a:cs typeface="Arial" panose="020B0604020202020204" pitchFamily="34" charset="0"/>
              </a:rPr>
              <a:t>Bidders are required to submit responsive bids by completing all pricing and item information on the provided pricing schedule (Annexure 2) for the individual items and all required forms. </a:t>
            </a:r>
          </a:p>
          <a:p>
            <a:pPr lvl="1">
              <a:buFont typeface="Arial" panose="020B0604020202020204" pitchFamily="34" charset="0"/>
              <a:buChar char="•"/>
            </a:pPr>
            <a:r>
              <a:rPr lang="en-US" sz="1700" dirty="0">
                <a:latin typeface="Arial" panose="020B0604020202020204" pitchFamily="34" charset="0"/>
                <a:cs typeface="Arial" panose="020B0604020202020204" pitchFamily="34" charset="0"/>
              </a:rPr>
              <a:t>Bidder are allowed to submit a maximum of three (3) offers per line item and must clearly indicate the number of offers on the pricing schedule. The 4th offer will not be accepted. </a:t>
            </a:r>
          </a:p>
          <a:p>
            <a:pPr lvl="1">
              <a:buFont typeface="Arial" panose="020B0604020202020204" pitchFamily="34" charset="0"/>
              <a:buChar char="•"/>
            </a:pPr>
            <a:r>
              <a:rPr lang="en-US" sz="1700" dirty="0">
                <a:latin typeface="Arial" panose="020B0604020202020204" pitchFamily="34" charset="0"/>
                <a:cs typeface="Arial" panose="020B0604020202020204" pitchFamily="34" charset="0"/>
              </a:rPr>
              <a:t>Bid prices must be inclusive of all costs, and VAT.</a:t>
            </a:r>
          </a:p>
          <a:p>
            <a:pPr lvl="1">
              <a:buFont typeface="Arial" panose="020B0604020202020204" pitchFamily="34" charset="0"/>
              <a:buChar char="•"/>
            </a:pPr>
            <a:r>
              <a:rPr lang="en-US" sz="1700" dirty="0">
                <a:latin typeface="Arial" panose="020B0604020202020204" pitchFamily="34" charset="0"/>
                <a:cs typeface="Arial" panose="020B0604020202020204" pitchFamily="34" charset="0"/>
              </a:rPr>
              <a:t>All prices must be in rands and rounded off to two (2) decimal places. </a:t>
            </a:r>
          </a:p>
          <a:p>
            <a:pPr lvl="1">
              <a:buFont typeface="Arial" panose="020B0604020202020204" pitchFamily="34" charset="0"/>
              <a:buChar char="•"/>
            </a:pPr>
            <a:r>
              <a:rPr lang="en-US" sz="1700" dirty="0">
                <a:latin typeface="Arial" panose="020B0604020202020204" pitchFamily="34" charset="0"/>
                <a:cs typeface="Arial" panose="020B0604020202020204" pitchFamily="34" charset="0"/>
              </a:rPr>
              <a:t>The pricing schedule (Annexure 2) must not be a scanned PDF but must be submitted in an excel format with a USB.</a:t>
            </a:r>
          </a:p>
          <a:p>
            <a:pPr lvl="1">
              <a:buFont typeface="Arial" panose="020B0604020202020204" pitchFamily="34" charset="0"/>
              <a:buChar char="•"/>
            </a:pPr>
            <a:r>
              <a:rPr lang="en-US" sz="1700" dirty="0">
                <a:latin typeface="Arial" panose="020B0604020202020204" pitchFamily="34" charset="0"/>
                <a:cs typeface="Arial" panose="020B0604020202020204" pitchFamily="34" charset="0"/>
              </a:rPr>
              <a:t>The bidder is required to complete, print out and sign the pricing schedule and submit it together with the bid at the closing date and time of the bid.</a:t>
            </a:r>
          </a:p>
          <a:p>
            <a:pPr marL="0" indent="0">
              <a:buNone/>
            </a:pPr>
            <a:endParaRPr lang="en-ZA" sz="2000" dirty="0">
              <a:highlight>
                <a:srgbClr val="FFFF00"/>
              </a:highlight>
            </a:endParaRPr>
          </a:p>
        </p:txBody>
      </p:sp>
    </p:spTree>
    <p:extLst>
      <p:ext uri="{BB962C8B-B14F-4D97-AF65-F5344CB8AC3E}">
        <p14:creationId xmlns:p14="http://schemas.microsoft.com/office/powerpoint/2010/main" val="712948870"/>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248D-8977-1952-2A98-C4CEF59AD67D}"/>
              </a:ext>
            </a:extLst>
          </p:cNvPr>
          <p:cNvSpPr>
            <a:spLocks noGrp="1"/>
          </p:cNvSpPr>
          <p:nvPr>
            <p:ph type="title"/>
          </p:nvPr>
        </p:nvSpPr>
        <p:spPr>
          <a:xfrm>
            <a:off x="408171" y="620038"/>
            <a:ext cx="8536487" cy="525271"/>
          </a:xfrm>
        </p:spPr>
        <p:txBody>
          <a:bodyPr>
            <a:noAutofit/>
          </a:bodyPr>
          <a:lstStyle/>
          <a:p>
            <a:r>
              <a:rPr lang="en-US" sz="1800" dirty="0">
                <a:latin typeface="Arial" panose="020B0604020202020204" pitchFamily="34" charset="0"/>
                <a:cs typeface="Arial" panose="020B0604020202020204" pitchFamily="34" charset="0"/>
              </a:rPr>
              <a:t>RT61-2024: HIRING OF AIRCRAFTS AND HELICOPTERS TO THE STATE FOR A PERIOD OF SIXTY (60) MONTHS </a:t>
            </a:r>
            <a:endParaRPr lang="en-ZA" sz="1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0103D91-069B-3275-AA1C-930C8DB66ED1}"/>
              </a:ext>
            </a:extLst>
          </p:cNvPr>
          <p:cNvSpPr>
            <a:spLocks noGrp="1"/>
          </p:cNvSpPr>
          <p:nvPr>
            <p:ph idx="1"/>
          </p:nvPr>
        </p:nvSpPr>
        <p:spPr>
          <a:xfrm>
            <a:off x="288099" y="1477818"/>
            <a:ext cx="8536487" cy="5169471"/>
          </a:xfrm>
        </p:spPr>
        <p:txBody>
          <a:bodyPr>
            <a:normAutofit lnSpcReduction="10000"/>
          </a:bodyPr>
          <a:lstStyle/>
          <a:p>
            <a:r>
              <a:rPr lang="en-US" sz="1700" b="1" dirty="0">
                <a:highlight>
                  <a:srgbClr val="FFFF00"/>
                </a:highlight>
                <a:latin typeface="Arial" panose="020B0604020202020204" pitchFamily="34" charset="0"/>
                <a:cs typeface="Arial" panose="020B0604020202020204" pitchFamily="34" charset="0"/>
              </a:rPr>
              <a:t>Air Operating Certificate/Certificate of Compliance</a:t>
            </a:r>
          </a:p>
          <a:p>
            <a:endParaRPr lang="en-US" sz="2900" dirty="0">
              <a:highlight>
                <a:srgbClr val="FFFF00"/>
              </a:highlight>
            </a:endParaRPr>
          </a:p>
          <a:p>
            <a:pPr lvl="1" algn="just">
              <a:buFont typeface="Arial" panose="020B0604020202020204" pitchFamily="34" charset="0"/>
              <a:buChar char="•"/>
            </a:pPr>
            <a:r>
              <a:rPr lang="en-US" sz="1900" dirty="0">
                <a:latin typeface="Arial" panose="020B0604020202020204" pitchFamily="34" charset="0"/>
                <a:cs typeface="Arial" panose="020B0604020202020204" pitchFamily="34" charset="0"/>
              </a:rPr>
              <a:t>Bidder are required to submit a valid air operating certificate from the South African Civil Aviation  Authority. It signifies that the airline or operator has met specific safety and operational standards set by the regulatory authority. It also outlines the conditions and limitations under which the operator is </a:t>
            </a:r>
            <a:r>
              <a:rPr lang="en-US" sz="1900" dirty="0" err="1">
                <a:latin typeface="Arial" panose="020B0604020202020204" pitchFamily="34" charset="0"/>
                <a:cs typeface="Arial" panose="020B0604020202020204" pitchFamily="34" charset="0"/>
              </a:rPr>
              <a:t>authorised</a:t>
            </a:r>
            <a:r>
              <a:rPr lang="en-US" sz="1900" dirty="0">
                <a:latin typeface="Arial" panose="020B0604020202020204" pitchFamily="34" charset="0"/>
                <a:cs typeface="Arial" panose="020B0604020202020204" pitchFamily="34" charset="0"/>
              </a:rPr>
              <a:t> to conduct its operations, including the types of aircraft it can operate, the areas it can serve, and the operational procedures it must follow.</a:t>
            </a:r>
          </a:p>
          <a:p>
            <a:pPr lvl="1" algn="just">
              <a:buFont typeface="Arial" panose="020B0604020202020204" pitchFamily="34" charset="0"/>
              <a:buChar char="•"/>
            </a:pPr>
            <a:r>
              <a:rPr lang="en-US" sz="1900" dirty="0">
                <a:latin typeface="Arial" panose="020B0604020202020204" pitchFamily="34" charset="0"/>
                <a:cs typeface="Arial" panose="020B0604020202020204" pitchFamily="34" charset="0"/>
              </a:rPr>
              <a:t>For a foreign air operator certificate, the bidder is required to submit a valid certificate of compliance from the South African Civil Aviation Authority </a:t>
            </a:r>
          </a:p>
          <a:p>
            <a:pPr lvl="1" algn="just">
              <a:buFont typeface="Arial" panose="020B0604020202020204" pitchFamily="34" charset="0"/>
              <a:buChar char="•"/>
            </a:pPr>
            <a:r>
              <a:rPr lang="en-US" sz="1900" dirty="0">
                <a:latin typeface="Arial" panose="020B0604020202020204" pitchFamily="34" charset="0"/>
                <a:cs typeface="Arial" panose="020B0604020202020204" pitchFamily="34" charset="0"/>
              </a:rPr>
              <a:t>In instances where a bidder is leasing aircraft, it is imperative that the bidder submits a valid lease agreement between themselves and the aircraft owner/</a:t>
            </a:r>
            <a:r>
              <a:rPr lang="en-US" sz="1900" dirty="0" err="1">
                <a:latin typeface="Arial" panose="020B0604020202020204" pitchFamily="34" charset="0"/>
                <a:cs typeface="Arial" panose="020B0604020202020204" pitchFamily="34" charset="0"/>
              </a:rPr>
              <a:t>authorised</a:t>
            </a:r>
            <a:r>
              <a:rPr lang="en-US" sz="1900" dirty="0">
                <a:latin typeface="Arial" panose="020B0604020202020204" pitchFamily="34" charset="0"/>
                <a:cs typeface="Arial" panose="020B0604020202020204" pitchFamily="34" charset="0"/>
              </a:rPr>
              <a:t> agent. This agreement serves as a formal contractual arrangement delineating the terms and conditions governing the lease of the aircraft. By presenting such documentation, the bidder demonstrates their capability to utilize the aircraft for commercial purposes, thereby fulfilling the requisite criteria for participation in the bidding process.</a:t>
            </a:r>
          </a:p>
          <a:p>
            <a:endParaRPr lang="en-US" sz="25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4033331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12CF-DEF1-4A61-50F2-12D0D638FCB3}"/>
              </a:ext>
            </a:extLst>
          </p:cNvPr>
          <p:cNvSpPr>
            <a:spLocks noGrp="1"/>
          </p:cNvSpPr>
          <p:nvPr>
            <p:ph type="title"/>
          </p:nvPr>
        </p:nvSpPr>
        <p:spPr/>
        <p:txBody>
          <a:bodyPr>
            <a:normAutofit/>
          </a:bodyPr>
          <a:lstStyle/>
          <a:p>
            <a:r>
              <a:rPr lang="en-US" sz="1800" dirty="0"/>
              <a:t>RT61-2024: HIRING OF AIRCRAFTS AND HELICOPTERS TO THE STATE FOR A PERIOD OF SIXTY (60) MONTHS </a:t>
            </a:r>
            <a:endParaRPr lang="en-ZA" sz="1800" dirty="0"/>
          </a:p>
        </p:txBody>
      </p:sp>
      <p:sp>
        <p:nvSpPr>
          <p:cNvPr id="3" name="Content Placeholder 2">
            <a:extLst>
              <a:ext uri="{FF2B5EF4-FFF2-40B4-BE49-F238E27FC236}">
                <a16:creationId xmlns:a16="http://schemas.microsoft.com/office/drawing/2014/main" id="{98C848E4-72A4-FB2C-8C6E-F950647926C0}"/>
              </a:ext>
            </a:extLst>
          </p:cNvPr>
          <p:cNvSpPr>
            <a:spLocks noGrp="1"/>
          </p:cNvSpPr>
          <p:nvPr>
            <p:ph idx="1"/>
          </p:nvPr>
        </p:nvSpPr>
        <p:spPr/>
        <p:txBody>
          <a:bodyPr/>
          <a:lstStyle/>
          <a:p>
            <a:r>
              <a:rPr lang="en-US" sz="1600" dirty="0">
                <a:latin typeface="Arial" panose="020B0604020202020204" pitchFamily="34" charset="0"/>
                <a:cs typeface="Arial" panose="020B0604020202020204" pitchFamily="34" charset="0"/>
              </a:rPr>
              <a:t>The lease agreement must reflect a minimum of the following:</a:t>
            </a:r>
          </a:p>
          <a:p>
            <a:pPr marL="800100" lvl="1" indent="-457200">
              <a:lnSpc>
                <a:spcPct val="150000"/>
              </a:lnSpc>
              <a:buAutoNum type="alphaLcParenR"/>
            </a:pPr>
            <a:r>
              <a:rPr lang="en-US" sz="1600" dirty="0">
                <a:latin typeface="Arial" panose="020B0604020202020204" pitchFamily="34" charset="0"/>
                <a:cs typeface="Arial" panose="020B0604020202020204" pitchFamily="34" charset="0"/>
              </a:rPr>
              <a:t>Total Contract Value;</a:t>
            </a:r>
          </a:p>
          <a:p>
            <a:pPr marL="800100" lvl="1" indent="-457200">
              <a:lnSpc>
                <a:spcPct val="150000"/>
              </a:lnSpc>
              <a:buAutoNum type="alphaLcParenR"/>
            </a:pPr>
            <a:r>
              <a:rPr lang="en-US" sz="1600" dirty="0">
                <a:latin typeface="Arial" panose="020B0604020202020204" pitchFamily="34" charset="0"/>
                <a:cs typeface="Arial" panose="020B0604020202020204" pitchFamily="34" charset="0"/>
              </a:rPr>
              <a:t>b)	Full description of the all the aircrafts offered;</a:t>
            </a:r>
          </a:p>
          <a:p>
            <a:pPr marL="342900" lvl="1" indent="0">
              <a:lnSpc>
                <a:spcPct val="150000"/>
              </a:lnSpc>
              <a:buNone/>
            </a:pPr>
            <a:r>
              <a:rPr lang="en-US" sz="1600" dirty="0">
                <a:latin typeface="Arial" panose="020B0604020202020204" pitchFamily="34" charset="0"/>
                <a:cs typeface="Arial" panose="020B0604020202020204" pitchFamily="34" charset="0"/>
              </a:rPr>
              <a:t>c)	Duration of the lease agreement;</a:t>
            </a:r>
          </a:p>
          <a:p>
            <a:pPr marL="342900" lvl="1" indent="0">
              <a:lnSpc>
                <a:spcPct val="150000"/>
              </a:lnSpc>
              <a:buNone/>
            </a:pPr>
            <a:r>
              <a:rPr lang="en-US" sz="1600" dirty="0">
                <a:latin typeface="Arial" panose="020B0604020202020204" pitchFamily="34" charset="0"/>
                <a:cs typeface="Arial" panose="020B0604020202020204" pitchFamily="34" charset="0"/>
              </a:rPr>
              <a:t>d)	Full description (including business address) of the parties to the lease agreement;</a:t>
            </a:r>
          </a:p>
          <a:p>
            <a:pPr marL="342900" lvl="1" indent="0">
              <a:lnSpc>
                <a:spcPct val="150000"/>
              </a:lnSpc>
              <a:buNone/>
            </a:pPr>
            <a:r>
              <a:rPr lang="en-US" sz="1600" dirty="0">
                <a:latin typeface="Arial" panose="020B0604020202020204" pitchFamily="34" charset="0"/>
                <a:cs typeface="Arial" panose="020B0604020202020204" pitchFamily="34" charset="0"/>
              </a:rPr>
              <a:t>e)	Signed by both parties; </a:t>
            </a:r>
          </a:p>
          <a:p>
            <a:pPr marL="342900" lvl="1" indent="0">
              <a:lnSpc>
                <a:spcPct val="150000"/>
              </a:lnSpc>
              <a:buNone/>
            </a:pPr>
            <a:r>
              <a:rPr lang="en-US" sz="1600" dirty="0">
                <a:latin typeface="Arial" panose="020B0604020202020204" pitchFamily="34" charset="0"/>
                <a:cs typeface="Arial" panose="020B0604020202020204" pitchFamily="34" charset="0"/>
              </a:rPr>
              <a:t>f)	Valid air operating certificate or certificate of compliance ;and</a:t>
            </a:r>
          </a:p>
          <a:p>
            <a:pPr marL="342900" lvl="1" indent="0">
              <a:lnSpc>
                <a:spcPct val="150000"/>
              </a:lnSpc>
              <a:buNone/>
            </a:pPr>
            <a:r>
              <a:rPr lang="en-US" sz="1600" dirty="0">
                <a:latin typeface="Arial" panose="020B0604020202020204" pitchFamily="34" charset="0"/>
                <a:cs typeface="Arial" panose="020B0604020202020204" pitchFamily="34" charset="0"/>
              </a:rPr>
              <a:t>g)	</a:t>
            </a:r>
            <a:r>
              <a:rPr lang="en-US" sz="1600" dirty="0" err="1">
                <a:latin typeface="Arial" panose="020B0604020202020204" pitchFamily="34" charset="0"/>
                <a:cs typeface="Arial" panose="020B0604020202020204" pitchFamily="34" charset="0"/>
              </a:rPr>
              <a:t>Authorisation</a:t>
            </a:r>
            <a:r>
              <a:rPr lang="en-US" sz="1600" dirty="0">
                <a:latin typeface="Arial" panose="020B0604020202020204" pitchFamily="34" charset="0"/>
                <a:cs typeface="Arial" panose="020B0604020202020204" pitchFamily="34" charset="0"/>
              </a:rPr>
              <a:t> Letter (TCD13.2)</a:t>
            </a:r>
          </a:p>
          <a:p>
            <a:pPr marL="0" indent="0">
              <a:buNone/>
            </a:pPr>
            <a:endParaRPr lang="en-ZA" dirty="0"/>
          </a:p>
        </p:txBody>
      </p:sp>
    </p:spTree>
    <p:extLst>
      <p:ext uri="{BB962C8B-B14F-4D97-AF65-F5344CB8AC3E}">
        <p14:creationId xmlns:p14="http://schemas.microsoft.com/office/powerpoint/2010/main" val="3057614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846CF-818F-C8D9-9FD4-AEFAB3EEAA67}"/>
              </a:ext>
            </a:extLst>
          </p:cNvPr>
          <p:cNvSpPr>
            <a:spLocks noGrp="1"/>
          </p:cNvSpPr>
          <p:nvPr>
            <p:ph type="title"/>
          </p:nvPr>
        </p:nvSpPr>
        <p:spPr/>
        <p:txBody>
          <a:bodyPr>
            <a:normAutofit/>
          </a:bodyPr>
          <a:lstStyle/>
          <a:p>
            <a:r>
              <a:rPr lang="en-US" sz="1600" dirty="0"/>
              <a:t>RT61-2024: HIRING OF AIRCRAFTS AND HELICOPTERS TO THE STATE FOR A PERIOD OF SIXTY (60) MONTHS </a:t>
            </a:r>
            <a:endParaRPr lang="en-ZA" sz="1600" dirty="0"/>
          </a:p>
        </p:txBody>
      </p:sp>
      <p:sp>
        <p:nvSpPr>
          <p:cNvPr id="3" name="Content Placeholder 2">
            <a:extLst>
              <a:ext uri="{FF2B5EF4-FFF2-40B4-BE49-F238E27FC236}">
                <a16:creationId xmlns:a16="http://schemas.microsoft.com/office/drawing/2014/main" id="{C2E26030-6F89-F2A9-7A8B-A14318911598}"/>
              </a:ext>
            </a:extLst>
          </p:cNvPr>
          <p:cNvSpPr>
            <a:spLocks noGrp="1"/>
          </p:cNvSpPr>
          <p:nvPr>
            <p:ph idx="1"/>
          </p:nvPr>
        </p:nvSpPr>
        <p:spPr>
          <a:xfrm>
            <a:off x="288099" y="1565754"/>
            <a:ext cx="8536487" cy="5081536"/>
          </a:xfrm>
        </p:spPr>
        <p:txBody>
          <a:bodyPr>
            <a:normAutofit/>
          </a:bodyPr>
          <a:lstStyle/>
          <a:p>
            <a:r>
              <a:rPr lang="en-US" b="1" dirty="0">
                <a:highlight>
                  <a:srgbClr val="FFFF00"/>
                </a:highlight>
              </a:rPr>
              <a:t>Air Service License for (ASL) Local and/or International Operations</a:t>
            </a:r>
          </a:p>
          <a:p>
            <a:pPr marL="0" indent="0">
              <a:buNone/>
            </a:pPr>
            <a:endParaRPr lang="en-US" b="1" dirty="0">
              <a:highlight>
                <a:srgbClr val="FFFF00"/>
              </a:highlight>
            </a:endParaRPr>
          </a:p>
          <a:p>
            <a:pPr lvl="1" algn="just">
              <a:buFont typeface="Arial" panose="020B0604020202020204" pitchFamily="34" charset="0"/>
              <a:buChar char="•"/>
            </a:pPr>
            <a:r>
              <a:rPr lang="en-US" dirty="0">
                <a:latin typeface="Arial" panose="020B0604020202020204" pitchFamily="34" charset="0"/>
                <a:cs typeface="Arial" panose="020B0604020202020204" pitchFamily="34" charset="0"/>
              </a:rPr>
              <a:t>Bidders are required to submit a valid air service license for domestic and/or international operations at the closing date and time of the bid. </a:t>
            </a:r>
          </a:p>
          <a:p>
            <a:pPr marL="342900" lvl="1" indent="0" algn="just">
              <a:buNone/>
            </a:pPr>
            <a:endParaRPr lang="en-US" dirty="0">
              <a:latin typeface="Arial" panose="020B0604020202020204" pitchFamily="34" charset="0"/>
              <a:cs typeface="Arial" panose="020B0604020202020204" pitchFamily="34" charset="0"/>
            </a:endParaRPr>
          </a:p>
          <a:p>
            <a:pPr lvl="1" algn="just">
              <a:buFont typeface="Arial" panose="020B0604020202020204" pitchFamily="34" charset="0"/>
              <a:buChar char="•"/>
            </a:pPr>
            <a:r>
              <a:rPr lang="en-US" dirty="0">
                <a:latin typeface="Arial" panose="020B0604020202020204" pitchFamily="34" charset="0"/>
                <a:cs typeface="Arial" panose="020B0604020202020204" pitchFamily="34" charset="0"/>
              </a:rPr>
              <a:t>An Air Service License (ASL) is a legal authorization granted by the relevant aviation authority to an airline or air operator, allowing them to operate scheduled or non-scheduled air services within a specific jurisdiction or internationally. The ASL typically outlines the routes, frequencies, and types of services that the airline is </a:t>
            </a:r>
            <a:r>
              <a:rPr lang="en-US" dirty="0" err="1">
                <a:latin typeface="Arial" panose="020B0604020202020204" pitchFamily="34" charset="0"/>
                <a:cs typeface="Arial" panose="020B0604020202020204" pitchFamily="34" charset="0"/>
              </a:rPr>
              <a:t>authorised</a:t>
            </a:r>
            <a:r>
              <a:rPr lang="en-US" dirty="0">
                <a:latin typeface="Arial" panose="020B0604020202020204" pitchFamily="34" charset="0"/>
                <a:cs typeface="Arial" panose="020B0604020202020204" pitchFamily="34" charset="0"/>
              </a:rPr>
              <a:t> to operate.</a:t>
            </a:r>
          </a:p>
          <a:p>
            <a:pPr marL="0" indent="0">
              <a:buNone/>
            </a:pPr>
            <a:endParaRPr lang="en-US" b="1" dirty="0">
              <a:highlight>
                <a:srgbClr val="FFFF00"/>
              </a:highlight>
            </a:endParaRPr>
          </a:p>
          <a:p>
            <a:endParaRPr lang="en-US" dirty="0">
              <a:highlight>
                <a:srgbClr val="FFFF00"/>
              </a:highlight>
            </a:endParaRPr>
          </a:p>
        </p:txBody>
      </p:sp>
    </p:spTree>
    <p:extLst>
      <p:ext uri="{BB962C8B-B14F-4D97-AF65-F5344CB8AC3E}">
        <p14:creationId xmlns:p14="http://schemas.microsoft.com/office/powerpoint/2010/main" val="415965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A44D8-5D80-3A1E-BC8B-550A8E0CEC3A}"/>
              </a:ext>
            </a:extLst>
          </p:cNvPr>
          <p:cNvSpPr>
            <a:spLocks noGrp="1"/>
          </p:cNvSpPr>
          <p:nvPr>
            <p:ph type="title"/>
          </p:nvPr>
        </p:nvSpPr>
        <p:spPr/>
        <p:txBody>
          <a:bodyPr>
            <a:normAutofit/>
          </a:bodyPr>
          <a:lstStyle/>
          <a:p>
            <a:r>
              <a:rPr lang="en-US" sz="1800" dirty="0"/>
              <a:t>RT61-2024: HIRING OF AIRCRAFTS AND HELICOPTERS TO THE STATE FOR A PERIOD OF SIXTY (60) MONTHS </a:t>
            </a:r>
            <a:endParaRPr lang="en-ZA" sz="1800" dirty="0"/>
          </a:p>
        </p:txBody>
      </p:sp>
      <p:sp>
        <p:nvSpPr>
          <p:cNvPr id="3" name="Content Placeholder 2">
            <a:extLst>
              <a:ext uri="{FF2B5EF4-FFF2-40B4-BE49-F238E27FC236}">
                <a16:creationId xmlns:a16="http://schemas.microsoft.com/office/drawing/2014/main" id="{72D1C863-4045-F76E-C1C5-950D9F423354}"/>
              </a:ext>
            </a:extLst>
          </p:cNvPr>
          <p:cNvSpPr>
            <a:spLocks noGrp="1"/>
          </p:cNvSpPr>
          <p:nvPr>
            <p:ph idx="1"/>
          </p:nvPr>
        </p:nvSpPr>
        <p:spPr/>
        <p:txBody>
          <a:bodyPr/>
          <a:lstStyle/>
          <a:p>
            <a:r>
              <a:rPr lang="en-US" b="1" dirty="0">
                <a:highlight>
                  <a:srgbClr val="FFFF00"/>
                </a:highlight>
              </a:rPr>
              <a:t>List of Aircrafts</a:t>
            </a:r>
            <a:r>
              <a:rPr lang="en-US" b="1" dirty="0"/>
              <a:t> </a:t>
            </a:r>
          </a:p>
          <a:p>
            <a:pPr lvl="1"/>
            <a:r>
              <a:rPr lang="en-US" dirty="0"/>
              <a:t>Bidders are required to submit a fully completed list of aircraft on offer for all relevant services Annexure 3).</a:t>
            </a:r>
          </a:p>
          <a:p>
            <a:pPr lvl="1"/>
            <a:endParaRPr lang="en-US" dirty="0"/>
          </a:p>
          <a:p>
            <a:pPr lvl="1"/>
            <a:r>
              <a:rPr lang="en-US" dirty="0"/>
              <a:t>The information provided in the list of aircraft and the pricing schedule must match exactly. </a:t>
            </a:r>
          </a:p>
          <a:p>
            <a:pPr lvl="1"/>
            <a:endParaRPr lang="en-US" dirty="0"/>
          </a:p>
          <a:p>
            <a:pPr lvl="1"/>
            <a:r>
              <a:rPr lang="en-US" dirty="0"/>
              <a:t>This includes ensuring that the make (type), model, tail number and any other specifications of the aircraft are consistent between the two documents, as well as ensuring that the prices listed in the pricing schedule accurately reflect the offers made for each aircraft. Non-compliance will invalidate the line item.</a:t>
            </a:r>
          </a:p>
          <a:p>
            <a:pPr marL="342900" lvl="1" indent="0">
              <a:buNone/>
            </a:pPr>
            <a:endParaRPr lang="en-US" dirty="0"/>
          </a:p>
          <a:p>
            <a:pPr marL="0" indent="0">
              <a:buNone/>
            </a:pPr>
            <a:r>
              <a:rPr lang="en-US" dirty="0"/>
              <a:t>Failure to submit any of the above-mentioned documents will invalidate your bid. </a:t>
            </a:r>
          </a:p>
          <a:p>
            <a:endParaRPr lang="en-ZA" dirty="0"/>
          </a:p>
        </p:txBody>
      </p:sp>
    </p:spTree>
    <p:extLst>
      <p:ext uri="{BB962C8B-B14F-4D97-AF65-F5344CB8AC3E}">
        <p14:creationId xmlns:p14="http://schemas.microsoft.com/office/powerpoint/2010/main" val="865105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B9BCD-B325-43C1-A773-0DC546817870}"/>
              </a:ext>
            </a:extLst>
          </p:cNvPr>
          <p:cNvSpPr>
            <a:spLocks noGrp="1"/>
          </p:cNvSpPr>
          <p:nvPr>
            <p:ph type="title"/>
          </p:nvPr>
        </p:nvSpPr>
        <p:spPr>
          <a:xfrm>
            <a:off x="288099" y="620038"/>
            <a:ext cx="8536487" cy="525181"/>
          </a:xfrm>
        </p:spPr>
        <p:txBody>
          <a:bodyPr>
            <a:no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C5FC441C-556D-4FB2-9BCB-1234D66A0689}"/>
              </a:ext>
            </a:extLst>
          </p:cNvPr>
          <p:cNvSpPr>
            <a:spLocks noGrp="1"/>
          </p:cNvSpPr>
          <p:nvPr>
            <p:ph idx="1"/>
          </p:nvPr>
        </p:nvSpPr>
        <p:spPr>
          <a:xfrm>
            <a:off x="288099" y="1251752"/>
            <a:ext cx="8536487" cy="5395538"/>
          </a:xfrm>
        </p:spPr>
        <p:txBody>
          <a:bodyPr>
            <a:normAutofit/>
          </a:bodyPr>
          <a:lstStyle/>
          <a:p>
            <a:pPr marL="114300" indent="0" algn="just">
              <a:lnSpc>
                <a:spcPct val="120000"/>
              </a:lnSpc>
              <a:spcBef>
                <a:spcPts val="600"/>
              </a:spcBef>
              <a:spcAft>
                <a:spcPts val="600"/>
              </a:spcAft>
              <a:buNone/>
            </a:pPr>
            <a:r>
              <a:rPr lang="en-ZA" sz="1900" b="1" dirty="0">
                <a:effectLst/>
                <a:latin typeface="Arial" panose="020B0604020202020204" pitchFamily="34" charset="0"/>
                <a:ea typeface="Calibri" panose="020F0502020204030204" pitchFamily="34" charset="0"/>
                <a:cs typeface="Arial" panose="020B0604020202020204" pitchFamily="34" charset="0"/>
              </a:rPr>
              <a:t>PHASE 2: ADMINISTRATIVE AND LEGISLATIVE REQUIREMENTS</a:t>
            </a:r>
          </a:p>
          <a:p>
            <a:pPr marL="114300" indent="0" algn="just">
              <a:lnSpc>
                <a:spcPct val="120000"/>
              </a:lnSpc>
              <a:spcBef>
                <a:spcPts val="600"/>
              </a:spcBef>
              <a:spcAft>
                <a:spcPts val="600"/>
              </a:spcAft>
              <a:buNone/>
            </a:pPr>
            <a:r>
              <a:rPr lang="en-US" sz="1900" dirty="0">
                <a:latin typeface="Arial" panose="020B0604020202020204" pitchFamily="34" charset="0"/>
                <a:cs typeface="Arial" panose="020B0604020202020204" pitchFamily="34" charset="0"/>
              </a:rPr>
              <a:t>Bidders are required to submit the below documents to comply with the policy to guide uniformity in procurement reform processes in Government as per section 2 of Practice Note No 1 of 2003 regarding bid documentation for supply chain management. </a:t>
            </a:r>
          </a:p>
          <a:p>
            <a:pPr marL="800100" lvl="1" indent="-342900" algn="just">
              <a:lnSpc>
                <a:spcPct val="120000"/>
              </a:lnSpc>
              <a:spcBef>
                <a:spcPts val="600"/>
              </a:spcBef>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SBD 1 – Invitation form to bid.</a:t>
            </a:r>
          </a:p>
          <a:p>
            <a:pPr marL="800100" lvl="1" indent="-342900" algn="just">
              <a:lnSpc>
                <a:spcPct val="120000"/>
              </a:lnSpc>
              <a:spcBef>
                <a:spcPts val="600"/>
              </a:spcBef>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Proof of Authority – This is a company resolution for the capacity under which this bid is signed as per SBD 1</a:t>
            </a:r>
          </a:p>
          <a:p>
            <a:pPr marL="800100" lvl="1" indent="-342900" algn="just">
              <a:lnSpc>
                <a:spcPct val="120000"/>
              </a:lnSpc>
              <a:spcBef>
                <a:spcPts val="600"/>
              </a:spcBef>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SBD 4 – Bidders Disclosure </a:t>
            </a:r>
          </a:p>
          <a:p>
            <a:pPr marL="800100" lvl="1" indent="-342900" algn="just">
              <a:lnSpc>
                <a:spcPct val="120000"/>
              </a:lnSpc>
              <a:spcBef>
                <a:spcPts val="600"/>
              </a:spcBef>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SBD 6.1 – Preference points claim form</a:t>
            </a:r>
          </a:p>
          <a:p>
            <a:pPr>
              <a:buFont typeface="Wingdings" panose="05000000000000000000" pitchFamily="2" charset="2"/>
              <a:buChar char="§"/>
            </a:pPr>
            <a:endParaRPr lang="en-ZA" b="1" dirty="0"/>
          </a:p>
        </p:txBody>
      </p:sp>
    </p:spTree>
    <p:extLst>
      <p:ext uri="{BB962C8B-B14F-4D97-AF65-F5344CB8AC3E}">
        <p14:creationId xmlns:p14="http://schemas.microsoft.com/office/powerpoint/2010/main" val="3479886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D7695-165D-4CE2-D2EF-C25CEA0E695F}"/>
              </a:ext>
            </a:extLst>
          </p:cNvPr>
          <p:cNvSpPr>
            <a:spLocks noGrp="1"/>
          </p:cNvSpPr>
          <p:nvPr>
            <p:ph type="title"/>
          </p:nvPr>
        </p:nvSpPr>
        <p:spPr/>
        <p:txBody>
          <a:bodyPr>
            <a:normAutofit/>
          </a:bodyPr>
          <a:lstStyle/>
          <a:p>
            <a:r>
              <a:rPr lang="en-US" sz="1800" dirty="0">
                <a:latin typeface="Arial" panose="020B0604020202020204" pitchFamily="34" charset="0"/>
                <a:cs typeface="Arial" panose="020B0604020202020204" pitchFamily="34" charset="0"/>
              </a:rPr>
              <a:t>RT61-2024: HIRING OF AIRCRAFTS AND HELICOPTERS TO THE STATE FOR A PERIOD OF SIXTY (60) MONTHS </a:t>
            </a:r>
            <a:endParaRPr lang="en-ZA" sz="1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3E234FF-21C0-C6B6-4FD4-7B048791DAEE}"/>
              </a:ext>
            </a:extLst>
          </p:cNvPr>
          <p:cNvSpPr>
            <a:spLocks noGrp="1"/>
          </p:cNvSpPr>
          <p:nvPr>
            <p:ph idx="1"/>
          </p:nvPr>
        </p:nvSpPr>
        <p:spPr/>
        <p:txBody>
          <a:bodyPr/>
          <a:lstStyle/>
          <a:p>
            <a:pPr lvl="1" algn="just"/>
            <a:r>
              <a:rPr lang="en-US" dirty="0">
                <a:latin typeface="Arial" panose="020B0604020202020204" pitchFamily="34" charset="0"/>
                <a:cs typeface="Arial" panose="020B0604020202020204" pitchFamily="34" charset="0"/>
              </a:rPr>
              <a:t>TCD 13 and 13.1 </a:t>
            </a:r>
            <a:r>
              <a:rPr lang="en-US" dirty="0" err="1">
                <a:latin typeface="Arial" panose="020B0604020202020204" pitchFamily="34" charset="0"/>
                <a:cs typeface="Arial" panose="020B0604020202020204" pitchFamily="34" charset="0"/>
              </a:rPr>
              <a:t>Authorisation</a:t>
            </a:r>
            <a:r>
              <a:rPr lang="en-US" dirty="0">
                <a:latin typeface="Arial" panose="020B0604020202020204" pitchFamily="34" charset="0"/>
                <a:cs typeface="Arial" panose="020B0604020202020204" pitchFamily="34" charset="0"/>
              </a:rPr>
              <a:t> Declaration –  All bidders must complete the “ </a:t>
            </a:r>
            <a:r>
              <a:rPr lang="en-US" dirty="0" err="1">
                <a:latin typeface="Arial" panose="020B0604020202020204" pitchFamily="34" charset="0"/>
                <a:cs typeface="Arial" panose="020B0604020202020204" pitchFamily="34" charset="0"/>
              </a:rPr>
              <a:t>Authorisation</a:t>
            </a:r>
            <a:r>
              <a:rPr lang="en-US" dirty="0">
                <a:latin typeface="Arial" panose="020B0604020202020204" pitchFamily="34" charset="0"/>
                <a:cs typeface="Arial" panose="020B0604020202020204" pitchFamily="34" charset="0"/>
              </a:rPr>
              <a:t> Declaration” form (TCD 13 and TCD 13.1) for all relevant goods and/or service in full, sign and submit together with the bid response at the closing date and time of the bid. </a:t>
            </a:r>
          </a:p>
          <a:p>
            <a:pPr lvl="1" algn="just"/>
            <a:endParaRPr lang="en-US" dirty="0">
              <a:latin typeface="Arial" panose="020B0604020202020204" pitchFamily="34" charset="0"/>
              <a:cs typeface="Arial" panose="020B0604020202020204" pitchFamily="34" charset="0"/>
            </a:endParaRPr>
          </a:p>
          <a:p>
            <a:pPr lvl="1" algn="just"/>
            <a:r>
              <a:rPr lang="en-US" dirty="0">
                <a:latin typeface="Arial" panose="020B0604020202020204" pitchFamily="34" charset="0"/>
                <a:cs typeface="Arial" panose="020B0604020202020204" pitchFamily="34" charset="0"/>
              </a:rPr>
              <a:t>Central Supplier Database – A Central Supplier Database report must be submitted. </a:t>
            </a:r>
          </a:p>
          <a:p>
            <a:pPr marL="342900" lvl="1" indent="0" algn="just">
              <a:buNone/>
            </a:pPr>
            <a:endParaRPr lang="en-US" dirty="0">
              <a:latin typeface="Arial" panose="020B0604020202020204" pitchFamily="34" charset="0"/>
              <a:cs typeface="Arial" panose="020B0604020202020204" pitchFamily="34" charset="0"/>
            </a:endParaRPr>
          </a:p>
          <a:p>
            <a:pPr lvl="1" algn="just"/>
            <a:r>
              <a:rPr lang="en-US" dirty="0">
                <a:latin typeface="Arial" panose="020B0604020202020204" pitchFamily="34" charset="0"/>
                <a:cs typeface="Arial" panose="020B0604020202020204" pitchFamily="34" charset="0"/>
              </a:rPr>
              <a:t>Written Confirmation to disclose tax status – It is a requirement that bidders grant a written confirmation when submitting this bid response that SARS may on an ongoing basis during the tenure of the transversal contract disclose the bidder’s tax compliance status and by submitting this bid such confirmation is deemed to have been granted.</a:t>
            </a:r>
          </a:p>
          <a:p>
            <a:pPr marL="0" indent="0" algn="just">
              <a:buNone/>
            </a:pPr>
            <a:r>
              <a:rPr lang="en-US" b="1" dirty="0"/>
              <a:t>Failure to submit the documents above, even after being allowed to submit within the seven calendar days that have lapsed, will invalidate the bid.</a:t>
            </a:r>
          </a:p>
          <a:p>
            <a:endParaRPr lang="en-ZA" dirty="0"/>
          </a:p>
        </p:txBody>
      </p:sp>
    </p:spTree>
    <p:extLst>
      <p:ext uri="{BB962C8B-B14F-4D97-AF65-F5344CB8AC3E}">
        <p14:creationId xmlns:p14="http://schemas.microsoft.com/office/powerpoint/2010/main" val="123596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AAA77-FFC9-4ADF-8C6F-C1921807A02E}"/>
              </a:ext>
            </a:extLst>
          </p:cNvPr>
          <p:cNvSpPr>
            <a:spLocks noGrp="1"/>
          </p:cNvSpPr>
          <p:nvPr>
            <p:ph type="title"/>
          </p:nvPr>
        </p:nvSpPr>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55A50570-6567-45CF-ADE2-0E6FE0C4F117}"/>
              </a:ext>
            </a:extLst>
          </p:cNvPr>
          <p:cNvSpPr>
            <a:spLocks noGrp="1"/>
          </p:cNvSpPr>
          <p:nvPr>
            <p:ph idx="1"/>
          </p:nvPr>
        </p:nvSpPr>
        <p:spPr>
          <a:xfrm>
            <a:off x="288099" y="1565754"/>
            <a:ext cx="8536487" cy="5081536"/>
          </a:xfrm>
        </p:spPr>
        <p:txBody>
          <a:bodyPr>
            <a:normAutofit/>
          </a:bodyPr>
          <a:lstStyle/>
          <a:p>
            <a:pPr marL="0" indent="0">
              <a:buNone/>
            </a:pPr>
            <a:r>
              <a:rPr lang="en-US" sz="2000" b="1" dirty="0">
                <a:highlight>
                  <a:srgbClr val="FFFF00"/>
                </a:highlight>
              </a:rPr>
              <a:t>PHASE 3: TECHNICAL SPECIFICATION COMPLIANCE</a:t>
            </a:r>
          </a:p>
          <a:p>
            <a:pPr marL="0" indent="0">
              <a:buNone/>
            </a:pPr>
            <a:r>
              <a:rPr lang="en-US" sz="1800" dirty="0"/>
              <a:t>During this phase, the bidder's response will be evaluated based on the technical requirements for each item offered. Non-compliance with all the evaluation requirements below will result in the disqualification of the relevant line item being evaluated.</a:t>
            </a:r>
          </a:p>
          <a:p>
            <a:r>
              <a:rPr lang="en-US" sz="1800" b="1" dirty="0">
                <a:highlight>
                  <a:srgbClr val="FFFF00"/>
                </a:highlight>
              </a:rPr>
              <a:t>TCD 13.2  Authorization Letter</a:t>
            </a:r>
          </a:p>
          <a:p>
            <a:pPr marL="0" indent="0">
              <a:buNone/>
            </a:pPr>
            <a:r>
              <a:rPr lang="en-US" sz="1700" dirty="0"/>
              <a:t>Bidder who is sourcing goods or services from a third party is required to submit an </a:t>
            </a:r>
            <a:r>
              <a:rPr lang="en-US" sz="1700" dirty="0" err="1"/>
              <a:t>authorisation</a:t>
            </a:r>
            <a:r>
              <a:rPr lang="en-US" sz="1700" dirty="0"/>
              <a:t> letter in a third-party letterhead outlining all relevant goods or services. The </a:t>
            </a:r>
            <a:r>
              <a:rPr lang="en-US" sz="1700" dirty="0" err="1"/>
              <a:t>authorisation</a:t>
            </a:r>
            <a:r>
              <a:rPr lang="en-US" sz="1700" dirty="0"/>
              <a:t> letter must include but not limited to the following: </a:t>
            </a:r>
          </a:p>
          <a:p>
            <a:pPr marL="0" indent="0">
              <a:buNone/>
            </a:pPr>
            <a:r>
              <a:rPr lang="en-US" sz="1700" dirty="0"/>
              <a:t>a)	List of item(s) number, item description and type of aircraft , tail number and model,</a:t>
            </a:r>
          </a:p>
          <a:p>
            <a:pPr marL="0" indent="0">
              <a:buNone/>
            </a:pPr>
            <a:r>
              <a:rPr lang="en-US" sz="1700" dirty="0"/>
              <a:t>b)	Letter must be on a letter head of a third party,  dated and signed,</a:t>
            </a:r>
          </a:p>
          <a:p>
            <a:pPr marL="0" indent="0">
              <a:buNone/>
            </a:pPr>
            <a:r>
              <a:rPr lang="en-US" sz="1700" dirty="0"/>
              <a:t>c)	Letter must be from the owner of an aircraft or an </a:t>
            </a:r>
            <a:r>
              <a:rPr lang="en-US" sz="1700" dirty="0" err="1"/>
              <a:t>authorised</a:t>
            </a:r>
            <a:r>
              <a:rPr lang="en-US" sz="1700" dirty="0"/>
              <a:t> agent.</a:t>
            </a:r>
          </a:p>
          <a:p>
            <a:pPr marL="0" indent="0">
              <a:buNone/>
            </a:pPr>
            <a:r>
              <a:rPr lang="en-US" sz="1700" dirty="0"/>
              <a:t>d)	Letter must not be older than 30 days at the closing date and time of the bid,</a:t>
            </a:r>
          </a:p>
          <a:p>
            <a:pPr marL="0" indent="0">
              <a:buNone/>
            </a:pPr>
            <a:r>
              <a:rPr lang="en-US" sz="1700" dirty="0"/>
              <a:t>e)	Have contact person’s name, physical and postal address, telephone, and email details, and</a:t>
            </a:r>
          </a:p>
          <a:p>
            <a:pPr marL="0" indent="0">
              <a:buNone/>
            </a:pPr>
            <a:r>
              <a:rPr lang="en-US" sz="1700" dirty="0"/>
              <a:t>f)	All information on the letter must be in English.</a:t>
            </a:r>
          </a:p>
          <a:p>
            <a:endParaRPr lang="en-ZA" sz="1600" b="1" dirty="0"/>
          </a:p>
        </p:txBody>
      </p:sp>
    </p:spTree>
    <p:extLst>
      <p:ext uri="{BB962C8B-B14F-4D97-AF65-F5344CB8AC3E}">
        <p14:creationId xmlns:p14="http://schemas.microsoft.com/office/powerpoint/2010/main" val="1940502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8C150-FA3C-8D02-09EE-CAA2B1C65DE2}"/>
              </a:ext>
            </a:extLst>
          </p:cNvPr>
          <p:cNvSpPr>
            <a:spLocks noGrp="1"/>
          </p:cNvSpPr>
          <p:nvPr>
            <p:ph type="title"/>
          </p:nvPr>
        </p:nvSpPr>
        <p:spPr/>
        <p:txBody>
          <a:bodyPr>
            <a:normAutofit/>
          </a:bodyPr>
          <a:lstStyle/>
          <a:p>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endParaRPr lang="en-ZA" dirty="0"/>
          </a:p>
        </p:txBody>
      </p:sp>
      <p:sp>
        <p:nvSpPr>
          <p:cNvPr id="3" name="Content Placeholder 2">
            <a:extLst>
              <a:ext uri="{FF2B5EF4-FFF2-40B4-BE49-F238E27FC236}">
                <a16:creationId xmlns:a16="http://schemas.microsoft.com/office/drawing/2014/main" id="{56BC9AFC-478A-888B-A2F3-82A4068366E8}"/>
              </a:ext>
            </a:extLst>
          </p:cNvPr>
          <p:cNvSpPr>
            <a:spLocks noGrp="1"/>
          </p:cNvSpPr>
          <p:nvPr>
            <p:ph idx="1"/>
          </p:nvPr>
        </p:nvSpPr>
        <p:spPr/>
        <p:txBody>
          <a:bodyPr>
            <a:normAutofit lnSpcReduction="10000"/>
          </a:bodyPr>
          <a:lstStyle/>
          <a:p>
            <a:r>
              <a:rPr lang="en-US" dirty="0"/>
              <a:t>In the case where the authorization letter is issued by an </a:t>
            </a:r>
            <a:r>
              <a:rPr lang="en-US" dirty="0" err="1"/>
              <a:t>authorised</a:t>
            </a:r>
            <a:r>
              <a:rPr lang="en-US" dirty="0"/>
              <a:t> agent, the bidder is required to provide documentary evidence from the aircraft owner attesting to the </a:t>
            </a:r>
            <a:r>
              <a:rPr lang="en-US" dirty="0" err="1"/>
              <a:t>authorised</a:t>
            </a:r>
            <a:r>
              <a:rPr lang="en-US" dirty="0"/>
              <a:t> agent's authorization in addition to the authorization letter. At the time of the bid closing, the letter of undertaking and any supporting documentation must be submitted together with the bid.</a:t>
            </a:r>
          </a:p>
          <a:p>
            <a:r>
              <a:rPr lang="en-US" dirty="0"/>
              <a:t>The State reserves the right to verify any information supplied by the bidder in the </a:t>
            </a:r>
            <a:r>
              <a:rPr lang="en-US" dirty="0" err="1"/>
              <a:t>authorisation</a:t>
            </a:r>
            <a:r>
              <a:rPr lang="en-US" dirty="0"/>
              <a:t> letter and should the information be found to be false or incorrect, the State will exercise any of the remedies available to it in the bid documents. </a:t>
            </a:r>
          </a:p>
          <a:p>
            <a:r>
              <a:rPr lang="en-US" dirty="0"/>
              <a:t>The bidder must ensure that all financial and supply arrangements for goods or services have been mutually agreed upon between the bidder and the third party. No agreement between the bidder and the third party will be binding on the State. </a:t>
            </a:r>
          </a:p>
          <a:p>
            <a:pPr marL="0" indent="0">
              <a:buNone/>
            </a:pPr>
            <a:r>
              <a:rPr lang="en-US" b="1" dirty="0"/>
              <a:t>Failure to submit a duly completed and signed </a:t>
            </a:r>
            <a:r>
              <a:rPr lang="en-US" b="1" dirty="0" err="1"/>
              <a:t>authorisation</a:t>
            </a:r>
            <a:r>
              <a:rPr lang="en-US" b="1" dirty="0"/>
              <a:t> letter, with the required annexure(s), in accordance with the above provisions 6.5.2.1 to 6.5.2.2, will invalidate the bid for such goods or services offered.</a:t>
            </a:r>
          </a:p>
          <a:p>
            <a:endParaRPr lang="en-ZA" dirty="0"/>
          </a:p>
        </p:txBody>
      </p:sp>
    </p:spTree>
    <p:extLst>
      <p:ext uri="{BB962C8B-B14F-4D97-AF65-F5344CB8AC3E}">
        <p14:creationId xmlns:p14="http://schemas.microsoft.com/office/powerpoint/2010/main" val="1582879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05C97-4162-4A3D-A89F-1C1577F48C35}"/>
              </a:ext>
            </a:extLst>
          </p:cNvPr>
          <p:cNvSpPr>
            <a:spLocks noGrp="1"/>
          </p:cNvSpPr>
          <p:nvPr>
            <p:ph type="title"/>
          </p:nvPr>
        </p:nvSpPr>
        <p:spPr/>
        <p:txBody>
          <a:bodyPr>
            <a:normAutofit/>
          </a:bodyPr>
          <a:lstStyle/>
          <a:p>
            <a:r>
              <a:rPr lang="en-US" sz="1800" dirty="0"/>
              <a:t>RT61-2024: HIRING OF AIRCRAFTS AND HELICOPTERS TO THE STATE FOR A PERIOD OF SIXTY (60) MONTHS </a:t>
            </a:r>
            <a:endParaRPr lang="en-ZA" sz="1800" dirty="0"/>
          </a:p>
        </p:txBody>
      </p:sp>
      <p:sp>
        <p:nvSpPr>
          <p:cNvPr id="3" name="Content Placeholder 2">
            <a:extLst>
              <a:ext uri="{FF2B5EF4-FFF2-40B4-BE49-F238E27FC236}">
                <a16:creationId xmlns:a16="http://schemas.microsoft.com/office/drawing/2014/main" id="{DA3C5B08-AA22-0243-87C5-9A05748CDB5E}"/>
              </a:ext>
            </a:extLst>
          </p:cNvPr>
          <p:cNvSpPr>
            <a:spLocks noGrp="1"/>
          </p:cNvSpPr>
          <p:nvPr>
            <p:ph idx="1"/>
          </p:nvPr>
        </p:nvSpPr>
        <p:spPr/>
        <p:txBody>
          <a:bodyPr/>
          <a:lstStyle/>
          <a:p>
            <a:r>
              <a:rPr lang="en-US" b="1" dirty="0">
                <a:highlight>
                  <a:srgbClr val="FFFF00"/>
                </a:highlight>
              </a:rPr>
              <a:t>Certificate of Registration of each aircraft</a:t>
            </a:r>
          </a:p>
          <a:p>
            <a:pPr marL="0" indent="0">
              <a:buNone/>
            </a:pPr>
            <a:r>
              <a:rPr lang="en-US" dirty="0"/>
              <a:t>Bidders are required to submit a valid aircraft certificate for each aircraft offered at the closing date and time of the bid. This certificate ensures that the aircraft meets safety, performance, and maintenance standards.</a:t>
            </a:r>
          </a:p>
          <a:p>
            <a:pPr>
              <a:buFont typeface="Arial" panose="020B0604020202020204" pitchFamily="34" charset="0"/>
              <a:buChar char="•"/>
            </a:pPr>
            <a:r>
              <a:rPr lang="en-US" b="1" dirty="0"/>
              <a:t>Aircraft Maintenance Schedule Certificate OR Certificate of Release to Service </a:t>
            </a:r>
          </a:p>
          <a:p>
            <a:pPr marL="0" indent="0">
              <a:buNone/>
            </a:pPr>
            <a:r>
              <a:rPr lang="en-US" dirty="0"/>
              <a:t>Bidders are required to submit a valid maintenance schedule certificate or certificate of release for each aircraft offered at the closing date and time of the bid. </a:t>
            </a:r>
          </a:p>
          <a:p>
            <a:pPr marL="0" indent="0">
              <a:buNone/>
            </a:pPr>
            <a:r>
              <a:rPr lang="en-US" dirty="0"/>
              <a:t>These documents provide assurance that the aircraft have undergone appropriate maintenance and are in compliance with regulatory requirements, industry standards, and manufacturer recommendations. This helps mitigate the risk of maintenance-related issues, enhances operational safety, and ensures the reliability and airworthiness of the aircraft</a:t>
            </a:r>
          </a:p>
          <a:p>
            <a:pPr>
              <a:buFont typeface="Arial" panose="020B0604020202020204" pitchFamily="34" charset="0"/>
              <a:buChar char="•"/>
            </a:pPr>
            <a:endParaRPr lang="en-ZA" b="1" dirty="0"/>
          </a:p>
        </p:txBody>
      </p:sp>
    </p:spTree>
    <p:extLst>
      <p:ext uri="{BB962C8B-B14F-4D97-AF65-F5344CB8AC3E}">
        <p14:creationId xmlns:p14="http://schemas.microsoft.com/office/powerpoint/2010/main" val="1346500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A105D-C0E4-9847-9185-EAD55894B2BC}"/>
              </a:ext>
            </a:extLst>
          </p:cNvPr>
          <p:cNvSpPr>
            <a:spLocks noGrp="1"/>
          </p:cNvSpPr>
          <p:nvPr>
            <p:ph type="title"/>
          </p:nvPr>
        </p:nvSpPr>
        <p:spPr/>
        <p:txBody>
          <a:bodyPr>
            <a:normAutofit/>
          </a:bodyPr>
          <a:lstStyle/>
          <a:p>
            <a:r>
              <a:rPr lang="en-US" sz="1800" dirty="0"/>
              <a:t>RT61-2024: HIRING OF AIRCRAFTS AND HELICOPTERS TO THE STATE FOR A PERIOD OF SIXTY (60) MONTHS </a:t>
            </a:r>
            <a:endParaRPr lang="en-ZA" sz="1800" dirty="0"/>
          </a:p>
        </p:txBody>
      </p:sp>
      <p:sp>
        <p:nvSpPr>
          <p:cNvPr id="3" name="Content Placeholder 2">
            <a:extLst>
              <a:ext uri="{FF2B5EF4-FFF2-40B4-BE49-F238E27FC236}">
                <a16:creationId xmlns:a16="http://schemas.microsoft.com/office/drawing/2014/main" id="{4093D28D-3446-6065-6AB7-FE61CF2420E3}"/>
              </a:ext>
            </a:extLst>
          </p:cNvPr>
          <p:cNvSpPr>
            <a:spLocks noGrp="1"/>
          </p:cNvSpPr>
          <p:nvPr>
            <p:ph idx="1"/>
          </p:nvPr>
        </p:nvSpPr>
        <p:spPr>
          <a:xfrm>
            <a:off x="288099" y="1565754"/>
            <a:ext cx="8536487" cy="5081536"/>
          </a:xfrm>
        </p:spPr>
        <p:txBody>
          <a:bodyPr/>
          <a:lstStyle/>
          <a:p>
            <a:r>
              <a:rPr lang="en-US" b="1" dirty="0">
                <a:highlight>
                  <a:srgbClr val="FFFF00"/>
                </a:highlight>
              </a:rPr>
              <a:t>Airworthy Certificate for each aircraft</a:t>
            </a:r>
          </a:p>
          <a:p>
            <a:pPr lvl="1"/>
            <a:r>
              <a:rPr lang="en-US" dirty="0"/>
              <a:t>Bidders is required to submit  valid airworthy certificate for each aircraft offered at the closing date and time of the bid. </a:t>
            </a:r>
          </a:p>
          <a:p>
            <a:pPr lvl="1"/>
            <a:r>
              <a:rPr lang="en-US" dirty="0"/>
              <a:t>This certificate indicates that the aircraft meets the necessary design, maintenance, and operational standards set by the regulatory authority.</a:t>
            </a:r>
          </a:p>
          <a:p>
            <a:r>
              <a:rPr lang="en-US" b="1" dirty="0">
                <a:highlight>
                  <a:srgbClr val="FFFF00"/>
                </a:highlight>
              </a:rPr>
              <a:t>Passenger Legal Liability, Hull, and War Insurance for each aircraft</a:t>
            </a:r>
          </a:p>
          <a:p>
            <a:pPr lvl="1"/>
            <a:r>
              <a:rPr lang="en-US" dirty="0"/>
              <a:t>Bidders are required to submit a valid  insurance schedule for each aircraft, including passenger liability, hull, and war insurance at the closing date and time of the bid. </a:t>
            </a:r>
          </a:p>
          <a:p>
            <a:pPr lvl="1"/>
            <a:r>
              <a:rPr lang="en-US" dirty="0"/>
              <a:t>This aims to ensure that adequate insurance coverage is in place to protect against potential risks and liabilities associated with the operation of the aircraft. This helps mitigate financial losses, protect passengers and third parties, and ensure compliance with regulatory requirements and industry standards related to aviation insurance.</a:t>
            </a:r>
          </a:p>
          <a:p>
            <a:r>
              <a:rPr lang="en-US" b="1" dirty="0"/>
              <a:t>Failure to submit any of the required provisions will result in the invalidation of the corresponding line item in the bid.</a:t>
            </a:r>
            <a:endParaRPr lang="en-ZA" b="1" dirty="0"/>
          </a:p>
        </p:txBody>
      </p:sp>
    </p:spTree>
    <p:extLst>
      <p:ext uri="{BB962C8B-B14F-4D97-AF65-F5344CB8AC3E}">
        <p14:creationId xmlns:p14="http://schemas.microsoft.com/office/powerpoint/2010/main" val="847648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848DC-F101-4FA9-BC5A-48CC60871329}"/>
              </a:ext>
            </a:extLst>
          </p:cNvPr>
          <p:cNvSpPr>
            <a:spLocks noGrp="1"/>
          </p:cNvSpPr>
          <p:nvPr>
            <p:ph type="title"/>
          </p:nvPr>
        </p:nvSpPr>
        <p:spPr/>
        <p:txBody>
          <a:bodyPr>
            <a:no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C16537DC-673C-4C31-B4EB-3494175AA7C6}"/>
              </a:ext>
            </a:extLst>
          </p:cNvPr>
          <p:cNvSpPr>
            <a:spLocks noGrp="1"/>
          </p:cNvSpPr>
          <p:nvPr>
            <p:ph idx="1"/>
          </p:nvPr>
        </p:nvSpPr>
        <p:spPr/>
        <p:txBody>
          <a:bodyPr/>
          <a:lstStyle/>
          <a:p>
            <a:pPr marL="0" indent="0">
              <a:buNone/>
            </a:pPr>
            <a:r>
              <a:rPr lang="en-US" b="1" dirty="0">
                <a:highlight>
                  <a:srgbClr val="00FFFF"/>
                </a:highlight>
              </a:rPr>
              <a:t>PHASE 4: PRICE AND SPECIFIC GOALS</a:t>
            </a:r>
          </a:p>
          <a:p>
            <a:pPr marL="0" indent="0">
              <a:buNone/>
            </a:pPr>
            <a:r>
              <a:rPr lang="en-US" b="1" dirty="0"/>
              <a:t>Preference Point System </a:t>
            </a:r>
          </a:p>
          <a:p>
            <a:pPr>
              <a:buFont typeface="Arial" panose="020B0604020202020204" pitchFamily="34" charset="0"/>
              <a:buChar char="•"/>
            </a:pPr>
            <a:r>
              <a:rPr lang="en-US" dirty="0"/>
              <a:t>The pricing evaluation will be in terms of regulation 5 of the Preferential Procurement Regulations pertaining to the Preferential Procurement Policy Framework Act, 2000 (Act 5 of 2000), responsive bids will be adjudicated by the State on the 90/10 preference point system.</a:t>
            </a:r>
            <a:endParaRPr lang="en-ZA" b="1" dirty="0"/>
          </a:p>
        </p:txBody>
      </p:sp>
    </p:spTree>
    <p:extLst>
      <p:ext uri="{BB962C8B-B14F-4D97-AF65-F5344CB8AC3E}">
        <p14:creationId xmlns:p14="http://schemas.microsoft.com/office/powerpoint/2010/main" val="519000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4F00D-0424-4330-EAF4-9B8E10748982}"/>
              </a:ext>
            </a:extLst>
          </p:cNvPr>
          <p:cNvSpPr>
            <a:spLocks noGrp="1"/>
          </p:cNvSpPr>
          <p:nvPr>
            <p:ph type="title"/>
          </p:nvPr>
        </p:nvSpPr>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pic>
        <p:nvPicPr>
          <p:cNvPr id="4" name="Content Placeholder 3">
            <a:extLst>
              <a:ext uri="{FF2B5EF4-FFF2-40B4-BE49-F238E27FC236}">
                <a16:creationId xmlns:a16="http://schemas.microsoft.com/office/drawing/2014/main" id="{7A441340-D3AA-3DBB-DCC0-CD54A54A0FF1}"/>
              </a:ext>
            </a:extLst>
          </p:cNvPr>
          <p:cNvPicPr>
            <a:picLocks noGrp="1" noChangeAspect="1"/>
          </p:cNvPicPr>
          <p:nvPr>
            <p:ph idx="1"/>
          </p:nvPr>
        </p:nvPicPr>
        <p:blipFill>
          <a:blip r:embed="rId2"/>
          <a:stretch>
            <a:fillRect/>
          </a:stretch>
        </p:blipFill>
        <p:spPr>
          <a:xfrm>
            <a:off x="356532" y="1686624"/>
            <a:ext cx="7724775" cy="4686300"/>
          </a:xfrm>
          <a:prstGeom prst="rect">
            <a:avLst/>
          </a:prstGeom>
        </p:spPr>
      </p:pic>
    </p:spTree>
    <p:extLst>
      <p:ext uri="{BB962C8B-B14F-4D97-AF65-F5344CB8AC3E}">
        <p14:creationId xmlns:p14="http://schemas.microsoft.com/office/powerpoint/2010/main" val="1331494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3F8EB-D389-7D85-CF47-EB24BCD4EB09}"/>
              </a:ext>
            </a:extLst>
          </p:cNvPr>
          <p:cNvSpPr>
            <a:spLocks noGrp="1"/>
          </p:cNvSpPr>
          <p:nvPr>
            <p:ph type="title"/>
          </p:nvPr>
        </p:nvSpPr>
        <p:spPr>
          <a:xfrm>
            <a:off x="288098" y="620038"/>
            <a:ext cx="8536487" cy="945715"/>
          </a:xfrm>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CB77D4-C469-AE3E-AC52-2128DB327906}"/>
                  </a:ext>
                </a:extLst>
              </p:cNvPr>
              <p:cNvSpPr>
                <a:spLocks noGrp="1"/>
              </p:cNvSpPr>
              <p:nvPr>
                <p:ph idx="1"/>
              </p:nvPr>
            </p:nvSpPr>
            <p:spPr/>
            <p:txBody>
              <a:bodyPr/>
              <a:lstStyle/>
              <a:p>
                <a:pPr marL="914400" lvl="2" indent="0" algn="just">
                  <a:lnSpc>
                    <a:spcPct val="150000"/>
                  </a:lnSpc>
                  <a:spcBef>
                    <a:spcPts val="600"/>
                  </a:spcBef>
                  <a:spcAft>
                    <a:spcPts val="600"/>
                  </a:spcAft>
                  <a:buNone/>
                </a:pPr>
                <a:r>
                  <a:rPr lang="en-ZA" sz="1600" b="1" u="sng" dirty="0">
                    <a:effectLst/>
                    <a:latin typeface="Arial Narrow" panose="020B0606020202030204" pitchFamily="34" charset="0"/>
                    <a:ea typeface="Calibri" panose="020F0502020204030204" pitchFamily="34" charset="0"/>
                    <a:cs typeface="Arial" panose="020B0604020202020204" pitchFamily="34" charset="0"/>
                  </a:rPr>
                  <a:t>Points Scored for Specific Goals</a:t>
                </a:r>
                <a:endParaRPr lang="en-ZA" sz="1600" dirty="0">
                  <a:effectLst/>
                  <a:latin typeface="Arial Narrow" panose="020B0606020202030204" pitchFamily="34" charset="0"/>
                  <a:ea typeface="Calibri" panose="020F0502020204030204" pitchFamily="34" charset="0"/>
                  <a:cs typeface="Arial" panose="020B0604020202020204" pitchFamily="34" charset="0"/>
                </a:endParaRPr>
              </a:p>
              <a:p>
                <a:pPr marL="1600200" lvl="3" indent="-228600" algn="just">
                  <a:lnSpc>
                    <a:spcPct val="150000"/>
                  </a:lnSpc>
                  <a:spcBef>
                    <a:spcPts val="600"/>
                  </a:spcBef>
                  <a:spcAft>
                    <a:spcPts val="600"/>
                  </a:spcAft>
                  <a:buFont typeface="Arial Narrow" panose="020B0606020202030204" pitchFamily="34" charset="0"/>
                  <a:buAutoNum type="arabicPeriod"/>
                  <a:tabLst>
                    <a:tab pos="540385" algn="l"/>
                  </a:tabLst>
                </a:pPr>
                <a:r>
                  <a:rPr lang="en-ZA" sz="1600" dirty="0">
                    <a:effectLst/>
                    <a:latin typeface="Arial Narrow" panose="020B0606020202030204" pitchFamily="34" charset="0"/>
                    <a:ea typeface="Calibri" panose="020F0502020204030204" pitchFamily="34" charset="0"/>
                    <a:cs typeface="Arial" panose="020B0604020202020204" pitchFamily="34" charset="0"/>
                  </a:rPr>
                  <a:t>The following formular will be used to calculate the points for price:</a:t>
                </a:r>
              </a:p>
              <a:p>
                <a:pPr marL="540385">
                  <a:lnSpc>
                    <a:spcPct val="150000"/>
                  </a:lnSpc>
                  <a:spcBef>
                    <a:spcPts val="600"/>
                  </a:spcBef>
                  <a:spcAft>
                    <a:spcPts val="600"/>
                  </a:spcAft>
                </a:pPr>
                <a14:m>
                  <m:oMath xmlns:m="http://schemas.openxmlformats.org/officeDocument/2006/math">
                    <m:r>
                      <a:rPr lang="en-ZA" sz="1600" i="1">
                        <a:effectLst/>
                        <a:latin typeface="Cambria Math" panose="02040503050406030204" pitchFamily="18" charset="0"/>
                        <a:ea typeface="Calibri" panose="020F0502020204030204" pitchFamily="34" charset="0"/>
                        <a:cs typeface="Arial" panose="020B0604020202020204" pitchFamily="34" charset="0"/>
                      </a:rPr>
                      <m:t>𝑃𝑆𝑆𝐺</m:t>
                    </m:r>
                    <m:r>
                      <a:rPr lang="en-ZA" sz="1600" i="1">
                        <a:effectLst/>
                        <a:latin typeface="Cambria Math" panose="02040503050406030204" pitchFamily="18" charset="0"/>
                        <a:ea typeface="Calibri" panose="020F0502020204030204" pitchFamily="34" charset="0"/>
                        <a:cs typeface="Arial" panose="020B0604020202020204" pitchFamily="34" charset="0"/>
                      </a:rPr>
                      <m:t>=</m:t>
                    </m:r>
                    <m:r>
                      <a:rPr lang="en-ZA" sz="1600" i="1">
                        <a:effectLst/>
                        <a:latin typeface="Cambria Math" panose="02040503050406030204" pitchFamily="18" charset="0"/>
                        <a:ea typeface="Calibri" panose="020F0502020204030204" pitchFamily="34" charset="0"/>
                        <a:cs typeface="Arial" panose="020B0604020202020204" pitchFamily="34" charset="0"/>
                      </a:rPr>
                      <m:t>𝑀𝑃𝐴</m:t>
                    </m:r>
                    <m:r>
                      <a:rPr lang="en-ZA" sz="1600" i="1">
                        <a:effectLst/>
                        <a:latin typeface="Cambria Math" panose="02040503050406030204" pitchFamily="18" charset="0"/>
                        <a:ea typeface="Calibri" panose="020F0502020204030204" pitchFamily="34" charset="0"/>
                        <a:cs typeface="Arial" panose="020B0604020202020204" pitchFamily="34" charset="0"/>
                      </a:rPr>
                      <m:t> </m:t>
                    </m:r>
                    <m:r>
                      <a:rPr lang="en-ZA" sz="1600" i="1">
                        <a:effectLst/>
                        <a:latin typeface="Cambria Math" panose="02040503050406030204" pitchFamily="18" charset="0"/>
                        <a:ea typeface="Calibri" panose="020F0502020204030204" pitchFamily="34" charset="0"/>
                        <a:cs typeface="Arial" panose="020B0604020202020204" pitchFamily="34" charset="0"/>
                      </a:rPr>
                      <m:t>𝑋</m:t>
                    </m:r>
                    <m:f>
                      <m:fPr>
                        <m:ctrlPr>
                          <a:rPr lang="en-ZA" sz="1600" i="1">
                            <a:effectLst/>
                            <a:latin typeface="Cambria Math" panose="02040503050406030204" pitchFamily="18" charset="0"/>
                            <a:ea typeface="Calibri" panose="020F0502020204030204" pitchFamily="34" charset="0"/>
                            <a:cs typeface="Arial" panose="020B0604020202020204" pitchFamily="34" charset="0"/>
                          </a:rPr>
                        </m:ctrlPr>
                      </m:fPr>
                      <m:num>
                        <m:r>
                          <a:rPr lang="en-ZA" sz="1600" i="1">
                            <a:effectLst/>
                            <a:latin typeface="Cambria Math" panose="02040503050406030204" pitchFamily="18" charset="0"/>
                            <a:ea typeface="Calibri" panose="020F0502020204030204" pitchFamily="34" charset="0"/>
                            <a:cs typeface="Arial" panose="020B0604020202020204" pitchFamily="34" charset="0"/>
                          </a:rPr>
                          <m:t>𝑃𝑂𝐸</m:t>
                        </m:r>
                      </m:num>
                      <m:den>
                        <m:r>
                          <a:rPr lang="en-ZA" sz="1600" i="1">
                            <a:effectLst/>
                            <a:latin typeface="Cambria Math" panose="02040503050406030204" pitchFamily="18" charset="0"/>
                            <a:ea typeface="Calibri" panose="020F0502020204030204" pitchFamily="34" charset="0"/>
                            <a:cs typeface="Arial" panose="020B0604020202020204" pitchFamily="34" charset="0"/>
                          </a:rPr>
                          <m:t>100</m:t>
                        </m:r>
                      </m:den>
                    </m:f>
                  </m:oMath>
                </a14:m>
                <a:endParaRPr lang="en-ZA" sz="1600" dirty="0">
                  <a:effectLst/>
                  <a:latin typeface="Arial Narrow" panose="020B0606020202030204" pitchFamily="34" charset="0"/>
                  <a:ea typeface="Calibri" panose="020F0502020204030204" pitchFamily="34" charset="0"/>
                  <a:cs typeface="Arial" panose="020B0604020202020204" pitchFamily="34" charset="0"/>
                </a:endParaRPr>
              </a:p>
              <a:p>
                <a:pPr marL="0" indent="0">
                  <a:lnSpc>
                    <a:spcPct val="150000"/>
                  </a:lnSpc>
                  <a:spcBef>
                    <a:spcPts val="600"/>
                  </a:spcBef>
                  <a:spcAft>
                    <a:spcPts val="600"/>
                  </a:spcAft>
                  <a:buNone/>
                </a:pPr>
                <a:r>
                  <a:rPr lang="en-ZA" sz="1600" dirty="0">
                    <a:effectLst/>
                    <a:latin typeface="Arial Narrow" panose="020B0606020202030204" pitchFamily="34" charset="0"/>
                    <a:ea typeface="Times New Roman" panose="02020603050405020304" pitchFamily="18" charset="0"/>
                    <a:cs typeface="Arial" panose="020B0604020202020204" pitchFamily="34" charset="0"/>
                  </a:rPr>
                  <a:t>Where,</a:t>
                </a:r>
                <a:endParaRPr lang="en-ZA" sz="1600" dirty="0">
                  <a:effectLst/>
                  <a:latin typeface="Arial Narrow" panose="020B0606020202030204" pitchFamily="34" charset="0"/>
                  <a:ea typeface="Calibri" panose="020F0502020204030204" pitchFamily="34" charset="0"/>
                  <a:cs typeface="Arial" panose="020B0604020202020204" pitchFamily="34" charset="0"/>
                </a:endParaRPr>
              </a:p>
              <a:p>
                <a:pPr marL="0" indent="0">
                  <a:lnSpc>
                    <a:spcPct val="150000"/>
                  </a:lnSpc>
                  <a:spcBef>
                    <a:spcPts val="600"/>
                  </a:spcBef>
                  <a:spcAft>
                    <a:spcPts val="600"/>
                  </a:spcAft>
                  <a:buNone/>
                </a:pPr>
                <a:r>
                  <a:rPr lang="en-ZA" sz="1600" dirty="0">
                    <a:effectLst/>
                    <a:latin typeface="Arial Narrow" panose="020B0606020202030204" pitchFamily="34" charset="0"/>
                    <a:ea typeface="Times New Roman" panose="02020603050405020304" pitchFamily="18" charset="0"/>
                    <a:cs typeface="Arial" panose="020B0604020202020204" pitchFamily="34" charset="0"/>
                  </a:rPr>
                  <a:t>PSSG 	= Points scored for specific goals</a:t>
                </a:r>
                <a:endParaRPr lang="en-ZA" sz="1600" dirty="0">
                  <a:effectLst/>
                  <a:latin typeface="Arial Narrow" panose="020B0606020202030204" pitchFamily="34" charset="0"/>
                  <a:ea typeface="Calibri" panose="020F0502020204030204" pitchFamily="34" charset="0"/>
                  <a:cs typeface="Arial" panose="020B0604020202020204" pitchFamily="34" charset="0"/>
                </a:endParaRPr>
              </a:p>
              <a:p>
                <a:pPr marL="0" indent="0">
                  <a:lnSpc>
                    <a:spcPct val="150000"/>
                  </a:lnSpc>
                  <a:spcBef>
                    <a:spcPts val="600"/>
                  </a:spcBef>
                  <a:spcAft>
                    <a:spcPts val="600"/>
                  </a:spcAft>
                  <a:buNone/>
                </a:pPr>
                <a:r>
                  <a:rPr lang="en-ZA" sz="1600" dirty="0">
                    <a:effectLst/>
                    <a:latin typeface="Arial Narrow" panose="020B0606020202030204" pitchFamily="34" charset="0"/>
                    <a:ea typeface="Times New Roman" panose="02020603050405020304" pitchFamily="18" charset="0"/>
                    <a:cs typeface="Arial" panose="020B0604020202020204" pitchFamily="34" charset="0"/>
                  </a:rPr>
                  <a:t>MPA	= Maximum points allocated for a specific goal</a:t>
                </a:r>
                <a:endParaRPr lang="en-ZA" sz="1600" dirty="0">
                  <a:effectLst/>
                  <a:latin typeface="Arial Narrow" panose="020B0606020202030204" pitchFamily="34" charset="0"/>
                  <a:ea typeface="Calibri" panose="020F0502020204030204" pitchFamily="34" charset="0"/>
                  <a:cs typeface="Arial" panose="020B0604020202020204" pitchFamily="34" charset="0"/>
                </a:endParaRPr>
              </a:p>
              <a:p>
                <a:pPr marL="0" indent="0">
                  <a:lnSpc>
                    <a:spcPct val="150000"/>
                  </a:lnSpc>
                  <a:spcBef>
                    <a:spcPts val="600"/>
                  </a:spcBef>
                  <a:spcAft>
                    <a:spcPts val="600"/>
                  </a:spcAft>
                  <a:buNone/>
                </a:pPr>
                <a:r>
                  <a:rPr lang="en-ZA" sz="1600" dirty="0">
                    <a:effectLst/>
                    <a:latin typeface="Arial Narrow" panose="020B0606020202030204" pitchFamily="34" charset="0"/>
                    <a:ea typeface="Times New Roman" panose="02020603050405020304" pitchFamily="18" charset="0"/>
                    <a:cs typeface="Arial" panose="020B0604020202020204" pitchFamily="34" charset="0"/>
                  </a:rPr>
                  <a:t>POE	= Percentage of equity ownership by an HDI</a:t>
                </a:r>
                <a:endParaRPr lang="en-ZA" sz="1600" dirty="0">
                  <a:effectLst/>
                  <a:latin typeface="Arial Narrow" panose="020B0606020202030204" pitchFamily="34" charset="0"/>
                  <a:ea typeface="Calibri" panose="020F0502020204030204" pitchFamily="34" charset="0"/>
                  <a:cs typeface="Arial" panose="020B0604020202020204" pitchFamily="34" charset="0"/>
                </a:endParaRPr>
              </a:p>
              <a:p>
                <a:endParaRPr lang="en-ZA" dirty="0"/>
              </a:p>
            </p:txBody>
          </p:sp>
        </mc:Choice>
        <mc:Fallback xmlns="">
          <p:sp>
            <p:nvSpPr>
              <p:cNvPr id="3" name="Content Placeholder 2">
                <a:extLst>
                  <a:ext uri="{FF2B5EF4-FFF2-40B4-BE49-F238E27FC236}">
                    <a16:creationId xmlns:a16="http://schemas.microsoft.com/office/drawing/2014/main" id="{A8CB77D4-C469-AE3E-AC52-2128DB327906}"/>
                  </a:ext>
                </a:extLst>
              </p:cNvPr>
              <p:cNvSpPr>
                <a:spLocks noGrp="1" noRot="1" noChangeAspect="1" noMove="1" noResize="1" noEditPoints="1" noAdjustHandles="1" noChangeArrowheads="1" noChangeShapeType="1" noTextEdit="1"/>
              </p:cNvSpPr>
              <p:nvPr>
                <p:ph idx="1"/>
              </p:nvPr>
            </p:nvSpPr>
            <p:spPr>
              <a:blipFill>
                <a:blip r:embed="rId2"/>
                <a:stretch>
                  <a:fillRect l="-357"/>
                </a:stretch>
              </a:blipFill>
            </p:spPr>
            <p:txBody>
              <a:bodyPr/>
              <a:lstStyle/>
              <a:p>
                <a:r>
                  <a:rPr lang="en-ZA">
                    <a:noFill/>
                  </a:rPr>
                  <a:t> </a:t>
                </a:r>
              </a:p>
            </p:txBody>
          </p:sp>
        </mc:Fallback>
      </mc:AlternateContent>
    </p:spTree>
    <p:extLst>
      <p:ext uri="{BB962C8B-B14F-4D97-AF65-F5344CB8AC3E}">
        <p14:creationId xmlns:p14="http://schemas.microsoft.com/office/powerpoint/2010/main" val="1603305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E04A-1C8C-B305-7EB8-A17C1C300B70}"/>
              </a:ext>
            </a:extLst>
          </p:cNvPr>
          <p:cNvSpPr>
            <a:spLocks noGrp="1"/>
          </p:cNvSpPr>
          <p:nvPr>
            <p:ph type="title"/>
          </p:nvPr>
        </p:nvSpPr>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BBB5B493-CC99-9A31-297F-82412EEC7431}"/>
              </a:ext>
            </a:extLst>
          </p:cNvPr>
          <p:cNvSpPr>
            <a:spLocks noGrp="1"/>
          </p:cNvSpPr>
          <p:nvPr>
            <p:ph idx="1"/>
          </p:nvPr>
        </p:nvSpPr>
        <p:spPr>
          <a:xfrm>
            <a:off x="215672" y="1450110"/>
            <a:ext cx="8536487" cy="5217332"/>
          </a:xfrm>
        </p:spPr>
        <p:txBody>
          <a:bodyPr>
            <a:normAutofit/>
          </a:bodyPr>
          <a:lstStyle/>
          <a:p>
            <a:endParaRPr lang="en-US" dirty="0"/>
          </a:p>
          <a:p>
            <a:endParaRPr lang="en-US" dirty="0"/>
          </a:p>
          <a:p>
            <a:endParaRPr lang="en-US" dirty="0"/>
          </a:p>
          <a:p>
            <a:endParaRPr lang="en-ZA" dirty="0"/>
          </a:p>
        </p:txBody>
      </p:sp>
      <mc:AlternateContent xmlns:mc="http://schemas.openxmlformats.org/markup-compatibility/2006">
        <mc:Choice xmlns:a14="http://schemas.microsoft.com/office/drawing/2010/main" Requires="a14">
          <p:graphicFrame>
            <p:nvGraphicFramePr>
              <p:cNvPr id="7" name="Table 6">
                <a:extLst>
                  <a:ext uri="{FF2B5EF4-FFF2-40B4-BE49-F238E27FC236}">
                    <a16:creationId xmlns:a16="http://schemas.microsoft.com/office/drawing/2014/main" id="{43FAF6DB-A6BC-8892-66FC-AD014C58B794}"/>
                  </a:ext>
                </a:extLst>
              </p:cNvPr>
              <p:cNvGraphicFramePr>
                <a:graphicFrameLocks noGrp="1"/>
              </p:cNvGraphicFramePr>
              <p:nvPr>
                <p:extLst>
                  <p:ext uri="{D42A27DB-BD31-4B8C-83A1-F6EECF244321}">
                    <p14:modId xmlns:p14="http://schemas.microsoft.com/office/powerpoint/2010/main" val="2432606414"/>
                  </p:ext>
                </p:extLst>
              </p:nvPr>
            </p:nvGraphicFramePr>
            <p:xfrm>
              <a:off x="391841" y="1708727"/>
              <a:ext cx="8142559" cy="5141145"/>
            </p:xfrm>
            <a:graphic>
              <a:graphicData uri="http://schemas.openxmlformats.org/drawingml/2006/table">
                <a:tbl>
                  <a:tblPr/>
                  <a:tblGrid>
                    <a:gridCol w="3434943">
                      <a:extLst>
                        <a:ext uri="{9D8B030D-6E8A-4147-A177-3AD203B41FA5}">
                          <a16:colId xmlns:a16="http://schemas.microsoft.com/office/drawing/2014/main" val="3825160769"/>
                        </a:ext>
                      </a:extLst>
                    </a:gridCol>
                    <a:gridCol w="2090736">
                      <a:extLst>
                        <a:ext uri="{9D8B030D-6E8A-4147-A177-3AD203B41FA5}">
                          <a16:colId xmlns:a16="http://schemas.microsoft.com/office/drawing/2014/main" val="926909005"/>
                        </a:ext>
                      </a:extLst>
                    </a:gridCol>
                    <a:gridCol w="2616880">
                      <a:extLst>
                        <a:ext uri="{9D8B030D-6E8A-4147-A177-3AD203B41FA5}">
                          <a16:colId xmlns:a16="http://schemas.microsoft.com/office/drawing/2014/main" val="1264173336"/>
                        </a:ext>
                      </a:extLst>
                    </a:gridCol>
                  </a:tblGrid>
                  <a:tr h="594088">
                    <a:tc>
                      <a:txBody>
                        <a:bodyPr/>
                        <a:lstStyle/>
                        <a:p>
                          <a:pPr algn="ctr">
                            <a:lnSpc>
                              <a:spcPct val="150000"/>
                            </a:lnSpc>
                            <a:spcBef>
                              <a:spcPts val="600"/>
                            </a:spcBef>
                            <a:spcAft>
                              <a:spcPts val="600"/>
                            </a:spcAft>
                          </a:pPr>
                          <a:r>
                            <a:rPr lang="en-ZA" sz="1600" b="1"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SPECIFIC GOALS</a:t>
                          </a:r>
                          <a:endParaRPr lang="en-ZA" sz="16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ZA" sz="1600" b="1"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POINTS ALLOCATED OUT OF 10</a:t>
                          </a:r>
                          <a:endParaRPr lang="en-ZA" sz="16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ZA" sz="1600" b="1">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FORMULA TO CALCULATE THE POINTS OUT OF 10</a:t>
                          </a:r>
                          <a:endParaRPr lang="en-ZA" sz="160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664873856"/>
                      </a:ext>
                    </a:extLst>
                  </a:tr>
                  <a:tr h="3543786">
                    <a:tc>
                      <a:txBody>
                        <a:bodyPr/>
                        <a:lstStyle/>
                        <a:p>
                          <a:pPr>
                            <a:lnSpc>
                              <a:spcPct val="150000"/>
                            </a:lnSpc>
                            <a:spcBef>
                              <a:spcPts val="600"/>
                            </a:spcBef>
                            <a:spcAft>
                              <a:spcPts val="600"/>
                            </a:spcAft>
                          </a:pPr>
                          <a:r>
                            <a:rPr lang="en-US" sz="1600" dirty="0">
                              <a:effectLst/>
                              <a:latin typeface="Arial" panose="020B0604020202020204" pitchFamily="34" charset="0"/>
                              <a:ea typeface="Arial Narrow" panose="020B0606020202030204" pitchFamily="34" charset="0"/>
                              <a:cs typeface="Arial" panose="020B0604020202020204" pitchFamily="34" charset="0"/>
                            </a:rPr>
                            <a:t>Preference points for equity ownership by historically disadvantaged Individuals who, due to the apartheid policy that had been in place had no franchise in national elections before the introduction of the Constitution of the RSA, 1983 (Act 110 of 1983) or the Constitution of the RSA,1993 (Act 200 of 1993), (“the Interim Constitution”) and or</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60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10</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m:rPr>
                                    <m:sty m:val="p"/>
                                  </m:rPr>
                                  <a:rPr lang="en-ZA" sz="1600">
                                    <a:solidFill>
                                      <a:srgbClr val="000000"/>
                                    </a:solidFill>
                                    <a:effectLst/>
                                    <a:latin typeface="Cambria Math" panose="02040503050406030204" pitchFamily="18" charset="0"/>
                                    <a:ea typeface="Arial" panose="020B0604020202020204" pitchFamily="34" charset="0"/>
                                    <a:cs typeface="Cambria Math" panose="02040503050406030204" pitchFamily="18" charset="0"/>
                                  </a:rPr>
                                  <m:t>PSSG</m:t>
                                </m:r>
                                <m:r>
                                  <a:rPr lang="en-ZA" sz="1600">
                                    <a:solidFill>
                                      <a:srgbClr val="000000"/>
                                    </a:solidFill>
                                    <a:effectLst/>
                                    <a:latin typeface="Cambria Math" panose="02040503050406030204" pitchFamily="18" charset="0"/>
                                    <a:ea typeface="Arial" panose="020B0604020202020204" pitchFamily="34" charset="0"/>
                                    <a:cs typeface="Cambria Math" panose="02040503050406030204" pitchFamily="18" charset="0"/>
                                  </a:rPr>
                                  <m:t>=</m:t>
                                </m:r>
                                <m:r>
                                  <m:rPr>
                                    <m:sty m:val="p"/>
                                  </m:rPr>
                                  <a:rPr lang="en-ZA" sz="1600">
                                    <a:solidFill>
                                      <a:srgbClr val="000000"/>
                                    </a:solidFill>
                                    <a:effectLst/>
                                    <a:latin typeface="Cambria Math" panose="02040503050406030204" pitchFamily="18" charset="0"/>
                                    <a:ea typeface="Arial" panose="020B0604020202020204" pitchFamily="34" charset="0"/>
                                    <a:cs typeface="Cambria Math" panose="02040503050406030204" pitchFamily="18" charset="0"/>
                                  </a:rPr>
                                  <m:t>MPA</m:t>
                                </m:r>
                                <m:r>
                                  <a:rPr lang="en-ZA" sz="1600">
                                    <a:solidFill>
                                      <a:srgbClr val="000000"/>
                                    </a:solidFill>
                                    <a:effectLst/>
                                    <a:latin typeface="Cambria Math" panose="02040503050406030204" pitchFamily="18" charset="0"/>
                                    <a:ea typeface="Arial" panose="020B0604020202020204" pitchFamily="34" charset="0"/>
                                    <a:cs typeface="Cambria Math" panose="02040503050406030204" pitchFamily="18" charset="0"/>
                                  </a:rPr>
                                  <m:t> </m:t>
                                </m:r>
                                <m:r>
                                  <m:rPr>
                                    <m:sty m:val="p"/>
                                  </m:rPr>
                                  <a:rPr lang="en-ZA" sz="1600">
                                    <a:solidFill>
                                      <a:srgbClr val="000000"/>
                                    </a:solidFill>
                                    <a:effectLst/>
                                    <a:latin typeface="Cambria Math" panose="02040503050406030204" pitchFamily="18" charset="0"/>
                                    <a:ea typeface="Arial" panose="020B0604020202020204" pitchFamily="34" charset="0"/>
                                    <a:cs typeface="Cambria Math" panose="02040503050406030204" pitchFamily="18" charset="0"/>
                                  </a:rPr>
                                  <m:t>x</m:t>
                                </m:r>
                                <m:r>
                                  <a:rPr lang="en-ZA" sz="1600">
                                    <a:solidFill>
                                      <a:srgbClr val="000000"/>
                                    </a:solidFill>
                                    <a:effectLst/>
                                    <a:latin typeface="Cambria Math" panose="02040503050406030204" pitchFamily="18" charset="0"/>
                                    <a:ea typeface="Arial" panose="020B0604020202020204" pitchFamily="34" charset="0"/>
                                    <a:cs typeface="Cambria Math" panose="02040503050406030204" pitchFamily="18" charset="0"/>
                                  </a:rPr>
                                  <m:t> </m:t>
                                </m:r>
                                <m:f>
                                  <m:fPr>
                                    <m:ctrlPr>
                                      <a:rPr lang="en-ZA" sz="1600" i="1">
                                        <a:solidFill>
                                          <a:srgbClr val="000000"/>
                                        </a:solidFill>
                                        <a:effectLst/>
                                        <a:latin typeface="Cambria Math" panose="02040503050406030204" pitchFamily="18" charset="0"/>
                                        <a:ea typeface="Arial" panose="020B0604020202020204" pitchFamily="34" charset="0"/>
                                        <a:cs typeface="Arial" panose="020B0604020202020204" pitchFamily="34" charset="0"/>
                                      </a:rPr>
                                    </m:ctrlPr>
                                  </m:fPr>
                                  <m:num>
                                    <m:r>
                                      <m:rPr>
                                        <m:sty m:val="p"/>
                                      </m:rPr>
                                      <a:rPr lang="en-ZA" sz="1600">
                                        <a:solidFill>
                                          <a:srgbClr val="000000"/>
                                        </a:solidFill>
                                        <a:effectLst/>
                                        <a:latin typeface="Cambria Math" panose="02040503050406030204" pitchFamily="18" charset="0"/>
                                        <a:ea typeface="Arial" panose="020B0604020202020204" pitchFamily="34" charset="0"/>
                                        <a:cs typeface="Arial" panose="020B0604020202020204" pitchFamily="34" charset="0"/>
                                      </a:rPr>
                                      <m:t>PEO</m:t>
                                    </m:r>
                                  </m:num>
                                  <m:den>
                                    <m:r>
                                      <a:rPr lang="en-ZA" sz="1600" i="1">
                                        <a:solidFill>
                                          <a:srgbClr val="000000"/>
                                        </a:solidFill>
                                        <a:effectLst/>
                                        <a:latin typeface="Cambria Math" panose="02040503050406030204" pitchFamily="18" charset="0"/>
                                        <a:ea typeface="Arial" panose="020B0604020202020204" pitchFamily="34" charset="0"/>
                                        <a:cs typeface="Arial" panose="020B0604020202020204" pitchFamily="34" charset="0"/>
                                      </a:rPr>
                                      <m:t>100</m:t>
                                    </m:r>
                                  </m:den>
                                </m:f>
                              </m:oMath>
                            </m:oMathPara>
                          </a14:m>
                          <a:endParaRPr lang="en-ZA" sz="1600"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600"/>
                            </a:spcBef>
                            <a:spcAft>
                              <a:spcPts val="600"/>
                            </a:spcAft>
                          </a:pPr>
                          <a:r>
                            <a:rPr lang="en-ZA"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Where: </a:t>
                          </a:r>
                          <a:endParaRPr lang="en-ZA" sz="1600"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600"/>
                            </a:spcBef>
                            <a:spcAft>
                              <a:spcPts val="600"/>
                            </a:spcAft>
                          </a:pPr>
                          <a:r>
                            <a:rPr lang="en-ZA"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PSSG = Points scored for a specific goal</a:t>
                          </a:r>
                          <a:endParaRPr lang="en-ZA" sz="1600"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600"/>
                            </a:spcBef>
                            <a:spcAft>
                              <a:spcPts val="600"/>
                            </a:spcAft>
                          </a:pPr>
                          <a:r>
                            <a:rPr lang="en-ZA"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MPA = Maximum points allocated for a specific goal </a:t>
                          </a:r>
                          <a:endParaRPr lang="en-ZA" sz="1600"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600"/>
                            </a:spcBef>
                            <a:spcAft>
                              <a:spcPts val="600"/>
                            </a:spcAft>
                          </a:pPr>
                          <a:r>
                            <a:rPr lang="en-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PEO = Percentage of equity by an HDI</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8291159"/>
                      </a:ext>
                    </a:extLst>
                  </a:tr>
                  <a:tr h="277108">
                    <a:tc>
                      <a:txBody>
                        <a:bodyPr/>
                        <a:lstStyle/>
                        <a:p>
                          <a:pPr>
                            <a:lnSpc>
                              <a:spcPct val="150000"/>
                            </a:lnSpc>
                            <a:spcBef>
                              <a:spcPts val="600"/>
                            </a:spcBef>
                            <a:spcAft>
                              <a:spcPts val="600"/>
                            </a:spcAft>
                          </a:pPr>
                          <a:r>
                            <a:rPr lang="en-ZA" sz="1100" b="1">
                              <a:solidFill>
                                <a:srgbClr val="000000"/>
                              </a:solidFill>
                              <a:effectLst/>
                              <a:highlight>
                                <a:srgbClr val="F2F2F2"/>
                              </a:highlight>
                              <a:latin typeface="Arial Narrow" panose="020B0606020202030204" pitchFamily="34" charset="0"/>
                              <a:ea typeface="Times New Roman" panose="02020603050405020304" pitchFamily="18" charset="0"/>
                              <a:cs typeface="Times New Roman" panose="02020603050405020304" pitchFamily="18" charset="0"/>
                            </a:rPr>
                            <a:t>POINTS</a:t>
                          </a:r>
                          <a:endParaRPr lang="en-ZA" sz="1100">
                            <a:effectLst/>
                            <a:highlight>
                              <a:srgbClr val="F2F2F2"/>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50000"/>
                            </a:lnSpc>
                            <a:spcBef>
                              <a:spcPts val="600"/>
                            </a:spcBef>
                            <a:spcAft>
                              <a:spcPts val="600"/>
                            </a:spcAft>
                          </a:pPr>
                          <a:r>
                            <a:rPr lang="en-ZA" sz="1100" b="1">
                              <a:solidFill>
                                <a:srgbClr val="000000"/>
                              </a:solidFill>
                              <a:effectLst/>
                              <a:highlight>
                                <a:srgbClr val="F2F2F2"/>
                              </a:highlight>
                              <a:latin typeface="Arial Narrow" panose="020B0606020202030204" pitchFamily="34" charset="0"/>
                              <a:ea typeface="Times New Roman" panose="02020603050405020304" pitchFamily="18" charset="0"/>
                              <a:cs typeface="Times New Roman" panose="02020603050405020304" pitchFamily="18" charset="0"/>
                            </a:rPr>
                            <a:t>10</a:t>
                          </a:r>
                          <a:endParaRPr lang="en-ZA" sz="1100">
                            <a:effectLst/>
                            <a:highlight>
                              <a:srgbClr val="F2F2F2"/>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50000"/>
                            </a:lnSpc>
                            <a:spcBef>
                              <a:spcPts val="600"/>
                            </a:spcBef>
                            <a:spcAft>
                              <a:spcPts val="600"/>
                            </a:spcAft>
                          </a:pPr>
                          <a:r>
                            <a:rPr lang="en-ZA" sz="1100" dirty="0">
                              <a:solidFill>
                                <a:srgbClr val="000000"/>
                              </a:solidFill>
                              <a:effectLst/>
                              <a:highlight>
                                <a:srgbClr val="F2F2F2"/>
                              </a:highlight>
                              <a:latin typeface="Arial Narrow" panose="020B0606020202030204" pitchFamily="34" charset="0"/>
                              <a:ea typeface="Arial" panose="020B0604020202020204" pitchFamily="34" charset="0"/>
                              <a:cs typeface="Arial" panose="020B0604020202020204" pitchFamily="34" charset="0"/>
                            </a:rPr>
                            <a:t> </a:t>
                          </a:r>
                          <a:endParaRPr lang="en-ZA" sz="1100" dirty="0">
                            <a:effectLst/>
                            <a:highlight>
                              <a:srgbClr val="F2F2F2"/>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248867247"/>
                      </a:ext>
                    </a:extLst>
                  </a:tr>
                </a:tbl>
              </a:graphicData>
            </a:graphic>
          </p:graphicFrame>
        </mc:Choice>
        <mc:Fallback>
          <p:graphicFrame>
            <p:nvGraphicFramePr>
              <p:cNvPr id="7" name="Table 6">
                <a:extLst>
                  <a:ext uri="{FF2B5EF4-FFF2-40B4-BE49-F238E27FC236}">
                    <a16:creationId xmlns:a16="http://schemas.microsoft.com/office/drawing/2014/main" id="{43FAF6DB-A6BC-8892-66FC-AD014C58B794}"/>
                  </a:ext>
                </a:extLst>
              </p:cNvPr>
              <p:cNvGraphicFramePr>
                <a:graphicFrameLocks noGrp="1"/>
              </p:cNvGraphicFramePr>
              <p:nvPr>
                <p:extLst>
                  <p:ext uri="{D42A27DB-BD31-4B8C-83A1-F6EECF244321}">
                    <p14:modId xmlns:p14="http://schemas.microsoft.com/office/powerpoint/2010/main" val="2432606414"/>
                  </p:ext>
                </p:extLst>
              </p:nvPr>
            </p:nvGraphicFramePr>
            <p:xfrm>
              <a:off x="391841" y="1708727"/>
              <a:ext cx="8142559" cy="5141145"/>
            </p:xfrm>
            <a:graphic>
              <a:graphicData uri="http://schemas.openxmlformats.org/drawingml/2006/table">
                <a:tbl>
                  <a:tblPr/>
                  <a:tblGrid>
                    <a:gridCol w="3434943">
                      <a:extLst>
                        <a:ext uri="{9D8B030D-6E8A-4147-A177-3AD203B41FA5}">
                          <a16:colId xmlns:a16="http://schemas.microsoft.com/office/drawing/2014/main" val="3825160769"/>
                        </a:ext>
                      </a:extLst>
                    </a:gridCol>
                    <a:gridCol w="2090736">
                      <a:extLst>
                        <a:ext uri="{9D8B030D-6E8A-4147-A177-3AD203B41FA5}">
                          <a16:colId xmlns:a16="http://schemas.microsoft.com/office/drawing/2014/main" val="926909005"/>
                        </a:ext>
                      </a:extLst>
                    </a:gridCol>
                    <a:gridCol w="2616880">
                      <a:extLst>
                        <a:ext uri="{9D8B030D-6E8A-4147-A177-3AD203B41FA5}">
                          <a16:colId xmlns:a16="http://schemas.microsoft.com/office/drawing/2014/main" val="1264173336"/>
                        </a:ext>
                      </a:extLst>
                    </a:gridCol>
                  </a:tblGrid>
                  <a:tr h="1052068">
                    <a:tc>
                      <a:txBody>
                        <a:bodyPr/>
                        <a:lstStyle/>
                        <a:p>
                          <a:pPr algn="ctr">
                            <a:lnSpc>
                              <a:spcPct val="150000"/>
                            </a:lnSpc>
                            <a:spcBef>
                              <a:spcPts val="600"/>
                            </a:spcBef>
                            <a:spcAft>
                              <a:spcPts val="600"/>
                            </a:spcAft>
                          </a:pPr>
                          <a:r>
                            <a:rPr lang="en-ZA" sz="1600" b="1"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SPECIFIC GOALS</a:t>
                          </a:r>
                          <a:endParaRPr lang="en-ZA" sz="16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ZA" sz="1600" b="1" dirty="0">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POINTS ALLOCATED OUT OF 10</a:t>
                          </a:r>
                          <a:endParaRPr lang="en-ZA" sz="1600" dirty="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50000"/>
                            </a:lnSpc>
                            <a:spcBef>
                              <a:spcPts val="600"/>
                            </a:spcBef>
                            <a:spcAft>
                              <a:spcPts val="600"/>
                            </a:spcAft>
                          </a:pPr>
                          <a:r>
                            <a:rPr lang="en-ZA" sz="1600" b="1">
                              <a:solidFill>
                                <a:srgbClr val="FFFFFF"/>
                              </a:solidFill>
                              <a:effectLst/>
                              <a:highlight>
                                <a:srgbClr val="C00000"/>
                              </a:highlight>
                              <a:latin typeface="Arial" panose="020B0604020202020204" pitchFamily="34" charset="0"/>
                              <a:ea typeface="Times New Roman" panose="02020603050405020304" pitchFamily="18" charset="0"/>
                              <a:cs typeface="Arial" panose="020B0604020202020204" pitchFamily="34" charset="0"/>
                            </a:rPr>
                            <a:t>FORMULA TO CALCULATE THE POINTS OUT OF 10</a:t>
                          </a:r>
                          <a:endParaRPr lang="en-ZA" sz="1600">
                            <a:effectLst/>
                            <a:highlight>
                              <a:srgbClr val="C00000"/>
                            </a:highligh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664873856"/>
                      </a:ext>
                    </a:extLst>
                  </a:tr>
                  <a:tr h="3811969">
                    <a:tc>
                      <a:txBody>
                        <a:bodyPr/>
                        <a:lstStyle/>
                        <a:p>
                          <a:pPr>
                            <a:lnSpc>
                              <a:spcPct val="150000"/>
                            </a:lnSpc>
                            <a:spcBef>
                              <a:spcPts val="600"/>
                            </a:spcBef>
                            <a:spcAft>
                              <a:spcPts val="600"/>
                            </a:spcAft>
                          </a:pPr>
                          <a:r>
                            <a:rPr lang="en-US" sz="1600" dirty="0">
                              <a:effectLst/>
                              <a:latin typeface="Arial" panose="020B0604020202020204" pitchFamily="34" charset="0"/>
                              <a:ea typeface="Arial Narrow" panose="020B0606020202030204" pitchFamily="34" charset="0"/>
                              <a:cs typeface="Arial" panose="020B0604020202020204" pitchFamily="34" charset="0"/>
                            </a:rPr>
                            <a:t>Preference points for equity ownership by historically disadvantaged Individuals who, due to the apartheid policy that had been in place had no franchise in national elections before the introduction of the Constitution of the RSA, 1983 (Act 110 of 1983) or the Constitution of the RSA,1993 (Act 200 of 1993), (“the Interim Constitution”) and or</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60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10</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11655" t="-27796" r="-699" b="-8626"/>
                          </a:stretch>
                        </a:blipFill>
                      </a:tcPr>
                    </a:tc>
                    <a:extLst>
                      <a:ext uri="{0D108BD9-81ED-4DB2-BD59-A6C34878D82A}">
                        <a16:rowId xmlns:a16="http://schemas.microsoft.com/office/drawing/2014/main" val="3968291159"/>
                      </a:ext>
                    </a:extLst>
                  </a:tr>
                  <a:tr h="277108">
                    <a:tc>
                      <a:txBody>
                        <a:bodyPr/>
                        <a:lstStyle/>
                        <a:p>
                          <a:pPr>
                            <a:lnSpc>
                              <a:spcPct val="150000"/>
                            </a:lnSpc>
                            <a:spcBef>
                              <a:spcPts val="600"/>
                            </a:spcBef>
                            <a:spcAft>
                              <a:spcPts val="600"/>
                            </a:spcAft>
                          </a:pPr>
                          <a:r>
                            <a:rPr lang="en-ZA" sz="1100" b="1">
                              <a:solidFill>
                                <a:srgbClr val="000000"/>
                              </a:solidFill>
                              <a:effectLst/>
                              <a:highlight>
                                <a:srgbClr val="F2F2F2"/>
                              </a:highlight>
                              <a:latin typeface="Arial Narrow" panose="020B0606020202030204" pitchFamily="34" charset="0"/>
                              <a:ea typeface="Times New Roman" panose="02020603050405020304" pitchFamily="18" charset="0"/>
                              <a:cs typeface="Times New Roman" panose="02020603050405020304" pitchFamily="18" charset="0"/>
                            </a:rPr>
                            <a:t>POINTS</a:t>
                          </a:r>
                          <a:endParaRPr lang="en-ZA" sz="1100">
                            <a:effectLst/>
                            <a:highlight>
                              <a:srgbClr val="F2F2F2"/>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50000"/>
                            </a:lnSpc>
                            <a:spcBef>
                              <a:spcPts val="600"/>
                            </a:spcBef>
                            <a:spcAft>
                              <a:spcPts val="600"/>
                            </a:spcAft>
                          </a:pPr>
                          <a:r>
                            <a:rPr lang="en-ZA" sz="1100" b="1">
                              <a:solidFill>
                                <a:srgbClr val="000000"/>
                              </a:solidFill>
                              <a:effectLst/>
                              <a:highlight>
                                <a:srgbClr val="F2F2F2"/>
                              </a:highlight>
                              <a:latin typeface="Arial Narrow" panose="020B0606020202030204" pitchFamily="34" charset="0"/>
                              <a:ea typeface="Times New Roman" panose="02020603050405020304" pitchFamily="18" charset="0"/>
                              <a:cs typeface="Times New Roman" panose="02020603050405020304" pitchFamily="18" charset="0"/>
                            </a:rPr>
                            <a:t>10</a:t>
                          </a:r>
                          <a:endParaRPr lang="en-ZA" sz="1100">
                            <a:effectLst/>
                            <a:highlight>
                              <a:srgbClr val="F2F2F2"/>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50000"/>
                            </a:lnSpc>
                            <a:spcBef>
                              <a:spcPts val="600"/>
                            </a:spcBef>
                            <a:spcAft>
                              <a:spcPts val="600"/>
                            </a:spcAft>
                          </a:pPr>
                          <a:r>
                            <a:rPr lang="en-ZA" sz="1100" dirty="0">
                              <a:solidFill>
                                <a:srgbClr val="000000"/>
                              </a:solidFill>
                              <a:effectLst/>
                              <a:highlight>
                                <a:srgbClr val="F2F2F2"/>
                              </a:highlight>
                              <a:latin typeface="Arial Narrow" panose="020B0606020202030204" pitchFamily="34" charset="0"/>
                              <a:ea typeface="Arial" panose="020B0604020202020204" pitchFamily="34" charset="0"/>
                              <a:cs typeface="Arial" panose="020B0604020202020204" pitchFamily="34" charset="0"/>
                            </a:rPr>
                            <a:t> </a:t>
                          </a:r>
                          <a:endParaRPr lang="en-ZA" sz="1100" dirty="0">
                            <a:effectLst/>
                            <a:highlight>
                              <a:srgbClr val="F2F2F2"/>
                            </a:highligh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248867247"/>
                      </a:ext>
                    </a:extLst>
                  </a:tr>
                </a:tbl>
              </a:graphicData>
            </a:graphic>
          </p:graphicFrame>
        </mc:Fallback>
      </mc:AlternateContent>
    </p:spTree>
    <p:extLst>
      <p:ext uri="{BB962C8B-B14F-4D97-AF65-F5344CB8AC3E}">
        <p14:creationId xmlns:p14="http://schemas.microsoft.com/office/powerpoint/2010/main" val="1131949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8F721-4686-664A-BFF5-21DC14D7AC16}"/>
              </a:ext>
            </a:extLst>
          </p:cNvPr>
          <p:cNvSpPr>
            <a:spLocks noGrp="1"/>
          </p:cNvSpPr>
          <p:nvPr>
            <p:ph type="title"/>
          </p:nvPr>
        </p:nvSpPr>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F5B63637-F155-32AD-0AD4-8C208AD2CD87}"/>
              </a:ext>
            </a:extLst>
          </p:cNvPr>
          <p:cNvSpPr>
            <a:spLocks noGrp="1"/>
          </p:cNvSpPr>
          <p:nvPr>
            <p:ph idx="1"/>
          </p:nvPr>
        </p:nvSpPr>
        <p:spPr/>
        <p:txBody>
          <a:bodyPr>
            <a:normAutofit/>
          </a:bodyPr>
          <a:lstStyle/>
          <a:p>
            <a:pPr marL="114300" indent="0" algn="just">
              <a:lnSpc>
                <a:spcPct val="150000"/>
              </a:lnSpc>
              <a:spcBef>
                <a:spcPts val="600"/>
              </a:spcBef>
              <a:spcAft>
                <a:spcPts val="600"/>
              </a:spcAft>
              <a:buNone/>
            </a:pPr>
            <a:r>
              <a:rPr lang="en-ZA" sz="2400" b="1" dirty="0"/>
              <a:t>8. TERMS AND CONDITIONS </a:t>
            </a:r>
            <a:endParaRPr lang="en-US" b="1" dirty="0"/>
          </a:p>
          <a:p>
            <a:pPr marL="0" indent="0">
              <a:buNone/>
            </a:pPr>
            <a:r>
              <a:rPr lang="en-US" b="1" dirty="0"/>
              <a:t>Counter Conditions</a:t>
            </a:r>
          </a:p>
          <a:p>
            <a:pPr algn="just"/>
            <a:r>
              <a:rPr lang="en-US" dirty="0"/>
              <a:t>Bidders’ attention is drawn to the fact that amendments to any of the bid conditions or setting of counter conditions by bidders may result in the invalidation of such bids.</a:t>
            </a:r>
          </a:p>
          <a:p>
            <a:pPr algn="just"/>
            <a:r>
              <a:rPr lang="en-US" dirty="0"/>
              <a:t>The National Treasury reserves the right to change or supplement any information or to issue any addendum to this bid before the closing date and time. The National Treasury and its officers, employees and advisors will not be liable in connection with either the exercise of, or failure to exercise this right.</a:t>
            </a:r>
          </a:p>
          <a:p>
            <a:pPr algn="just"/>
            <a:r>
              <a:rPr lang="en-US" dirty="0"/>
              <a:t>If the National Treasury exercises its right to change or supplement information in terms of the above clause, it may seek amended bid documents from all bidders.</a:t>
            </a:r>
          </a:p>
          <a:p>
            <a:endParaRPr lang="en-ZA" dirty="0"/>
          </a:p>
        </p:txBody>
      </p:sp>
    </p:spTree>
    <p:extLst>
      <p:ext uri="{BB962C8B-B14F-4D97-AF65-F5344CB8AC3E}">
        <p14:creationId xmlns:p14="http://schemas.microsoft.com/office/powerpoint/2010/main" val="4131905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117BB-0D86-1587-8C1A-D2526E2A6B30}"/>
              </a:ext>
            </a:extLst>
          </p:cNvPr>
          <p:cNvSpPr>
            <a:spLocks noGrp="1"/>
          </p:cNvSpPr>
          <p:nvPr>
            <p:ph type="title"/>
          </p:nvPr>
        </p:nvSpPr>
        <p:spPr/>
        <p:txBody>
          <a:bodyPr/>
          <a:lstStyle/>
          <a:p>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endParaRPr lang="en-ZA" dirty="0"/>
          </a:p>
        </p:txBody>
      </p:sp>
      <p:sp>
        <p:nvSpPr>
          <p:cNvPr id="3" name="Content Placeholder 2">
            <a:extLst>
              <a:ext uri="{FF2B5EF4-FFF2-40B4-BE49-F238E27FC236}">
                <a16:creationId xmlns:a16="http://schemas.microsoft.com/office/drawing/2014/main" id="{9C1F1360-7F10-893F-10BD-7DB792BE30B1}"/>
              </a:ext>
            </a:extLst>
          </p:cNvPr>
          <p:cNvSpPr>
            <a:spLocks noGrp="1"/>
          </p:cNvSpPr>
          <p:nvPr>
            <p:ph idx="1"/>
          </p:nvPr>
        </p:nvSpPr>
        <p:spPr/>
        <p:txBody>
          <a:bodyPr/>
          <a:lstStyle/>
          <a:p>
            <a:r>
              <a:rPr lang="en-US" b="1" dirty="0"/>
              <a:t>Fronting</a:t>
            </a:r>
          </a:p>
          <a:p>
            <a:r>
              <a:rPr lang="en-US" dirty="0"/>
              <a:t>The National Treasury supports the spirit of broad based black economic empowerment and recognizes that real empowerment can only be achieved through individuals and businesses conducting themselves in accordance with the Constitution and in an honest, fair, equitable, transparent, and legally compliant manner. Against this background the National Treasury does not support any form of fronting.</a:t>
            </a:r>
          </a:p>
          <a:p>
            <a:endParaRPr lang="en-ZA" dirty="0"/>
          </a:p>
        </p:txBody>
      </p:sp>
    </p:spTree>
    <p:extLst>
      <p:ext uri="{BB962C8B-B14F-4D97-AF65-F5344CB8AC3E}">
        <p14:creationId xmlns:p14="http://schemas.microsoft.com/office/powerpoint/2010/main" val="2151631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8F721-4686-664A-BFF5-21DC14D7AC16}"/>
              </a:ext>
            </a:extLst>
          </p:cNvPr>
          <p:cNvSpPr>
            <a:spLocks noGrp="1"/>
          </p:cNvSpPr>
          <p:nvPr>
            <p:ph type="title"/>
          </p:nvPr>
        </p:nvSpPr>
        <p:spPr>
          <a:xfrm>
            <a:off x="442008" y="620038"/>
            <a:ext cx="8536487" cy="945715"/>
          </a:xfrm>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F5B63637-F155-32AD-0AD4-8C208AD2CD87}"/>
              </a:ext>
            </a:extLst>
          </p:cNvPr>
          <p:cNvSpPr>
            <a:spLocks noGrp="1"/>
          </p:cNvSpPr>
          <p:nvPr>
            <p:ph idx="1"/>
          </p:nvPr>
        </p:nvSpPr>
        <p:spPr/>
        <p:txBody>
          <a:bodyPr>
            <a:normAutofit/>
          </a:bodyPr>
          <a:lstStyle/>
          <a:p>
            <a:pPr marL="0" indent="0">
              <a:buNone/>
            </a:pPr>
            <a:r>
              <a:rPr lang="en-US" sz="1800" b="1" dirty="0">
                <a:latin typeface="Arial" panose="020B0604020202020204" pitchFamily="34" charset="0"/>
                <a:cs typeface="Arial" panose="020B0604020202020204" pitchFamily="34" charset="0"/>
              </a:rPr>
              <a:t>Right Of Award</a:t>
            </a:r>
          </a:p>
          <a:p>
            <a:pPr marL="0" indent="0">
              <a:buNone/>
            </a:pPr>
            <a:r>
              <a:rPr lang="en-US" sz="1800" b="1" dirty="0">
                <a:latin typeface="Arial" panose="020B0604020202020204" pitchFamily="34" charset="0"/>
                <a:cs typeface="Arial" panose="020B0604020202020204" pitchFamily="34" charset="0"/>
              </a:rPr>
              <a:t>The State reserves its following rights - </a:t>
            </a:r>
          </a:p>
          <a:p>
            <a:pPr marL="0" indent="0">
              <a:buNone/>
            </a:pPr>
            <a:r>
              <a:rPr lang="en-US" sz="1800" dirty="0">
                <a:latin typeface="Arial" panose="020B0604020202020204" pitchFamily="34" charset="0"/>
                <a:cs typeface="Arial" panose="020B0604020202020204" pitchFamily="34" charset="0"/>
              </a:rPr>
              <a:t>a)	To award the bid in part or in full,</a:t>
            </a:r>
          </a:p>
          <a:p>
            <a:pPr marL="0" indent="0">
              <a:buNone/>
            </a:pPr>
            <a:r>
              <a:rPr lang="en-US" sz="1800" dirty="0">
                <a:latin typeface="Arial" panose="020B0604020202020204" pitchFamily="34" charset="0"/>
                <a:cs typeface="Arial" panose="020B0604020202020204" pitchFamily="34" charset="0"/>
              </a:rPr>
              <a:t>b)	Not to make any award in this bid or accept any bids submitted,</a:t>
            </a:r>
          </a:p>
          <a:p>
            <a:pPr marL="0" indent="0">
              <a:buNone/>
            </a:pPr>
            <a:r>
              <a:rPr lang="en-US" sz="1800" dirty="0">
                <a:latin typeface="Arial" panose="020B0604020202020204" pitchFamily="34" charset="0"/>
                <a:cs typeface="Arial" panose="020B0604020202020204" pitchFamily="34" charset="0"/>
              </a:rPr>
              <a:t>c)	Request further technical information from any bidder after the closing date,</a:t>
            </a:r>
          </a:p>
          <a:p>
            <a:pPr marL="0" indent="0">
              <a:buNone/>
            </a:pPr>
            <a:r>
              <a:rPr lang="en-US" sz="1800" dirty="0">
                <a:latin typeface="Arial" panose="020B0604020202020204" pitchFamily="34" charset="0"/>
                <a:cs typeface="Arial" panose="020B0604020202020204" pitchFamily="34" charset="0"/>
              </a:rPr>
              <a:t>d)	Verify information and documentation of the bidder(s),</a:t>
            </a:r>
          </a:p>
          <a:p>
            <a:pPr marL="0" indent="0">
              <a:buNone/>
            </a:pPr>
            <a:r>
              <a:rPr lang="en-US" sz="1800" dirty="0">
                <a:latin typeface="Arial" panose="020B0604020202020204" pitchFamily="34" charset="0"/>
                <a:cs typeface="Arial" panose="020B0604020202020204" pitchFamily="34" charset="0"/>
              </a:rPr>
              <a:t>e)	Not to accept any of the bids submitted,</a:t>
            </a:r>
          </a:p>
          <a:p>
            <a:pPr marL="0" indent="0">
              <a:buNone/>
            </a:pPr>
            <a:r>
              <a:rPr lang="en-US" sz="1800" dirty="0">
                <a:latin typeface="Arial" panose="020B0604020202020204" pitchFamily="34" charset="0"/>
                <a:cs typeface="Arial" panose="020B0604020202020204" pitchFamily="34" charset="0"/>
              </a:rPr>
              <a:t>f)	To withdraw or amend any of the bid conditions by notice in writing to all     bidders prior to closing of the bid and post award, and</a:t>
            </a:r>
          </a:p>
          <a:p>
            <a:pPr marL="0" indent="0">
              <a:buNone/>
            </a:pPr>
            <a:r>
              <a:rPr lang="en-US" sz="1800" dirty="0">
                <a:latin typeface="Arial" panose="020B0604020202020204" pitchFamily="34" charset="0"/>
                <a:cs typeface="Arial" panose="020B0604020202020204" pitchFamily="34" charset="0"/>
              </a:rPr>
              <a:t>g)	If an incorrect award has been made to remedy the matter in any lawful manner it may deem fit.</a:t>
            </a:r>
          </a:p>
          <a:p>
            <a:endParaRPr lang="en-ZA" dirty="0"/>
          </a:p>
        </p:txBody>
      </p:sp>
    </p:spTree>
    <p:extLst>
      <p:ext uri="{BB962C8B-B14F-4D97-AF65-F5344CB8AC3E}">
        <p14:creationId xmlns:p14="http://schemas.microsoft.com/office/powerpoint/2010/main" val="1210081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8F721-4686-664A-BFF5-21DC14D7AC16}"/>
              </a:ext>
            </a:extLst>
          </p:cNvPr>
          <p:cNvSpPr>
            <a:spLocks noGrp="1"/>
          </p:cNvSpPr>
          <p:nvPr>
            <p:ph type="title"/>
          </p:nvPr>
        </p:nvSpPr>
        <p:spPr>
          <a:xfrm>
            <a:off x="179457" y="692466"/>
            <a:ext cx="8536487" cy="945715"/>
          </a:xfrm>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F5B63637-F155-32AD-0AD4-8C208AD2CD87}"/>
              </a:ext>
            </a:extLst>
          </p:cNvPr>
          <p:cNvSpPr>
            <a:spLocks noGrp="1"/>
          </p:cNvSpPr>
          <p:nvPr>
            <p:ph idx="1"/>
          </p:nvPr>
        </p:nvSpPr>
        <p:spPr>
          <a:xfrm>
            <a:off x="288099" y="1394692"/>
            <a:ext cx="8536487" cy="5252598"/>
          </a:xfrm>
        </p:spPr>
        <p:txBody>
          <a:bodyPr>
            <a:normAutofit/>
          </a:bodyPr>
          <a:lstStyle/>
          <a:p>
            <a:pPr marL="0" indent="0">
              <a:buNone/>
            </a:pPr>
            <a:endParaRPr lang="en-US" b="1" dirty="0"/>
          </a:p>
          <a:p>
            <a:pPr marL="0" indent="0">
              <a:buNone/>
            </a:pPr>
            <a:r>
              <a:rPr lang="en-US" b="1" dirty="0"/>
              <a:t>9. SUBMISSION OF BIDS</a:t>
            </a:r>
          </a:p>
          <a:p>
            <a:pPr marL="0" indent="0">
              <a:buNone/>
            </a:pPr>
            <a:r>
              <a:rPr lang="en-US" sz="1800" b="1" dirty="0"/>
              <a:t>PHYSICAL AND HARDCOPY BID SUBMISSION</a:t>
            </a:r>
          </a:p>
        </p:txBody>
      </p:sp>
      <p:sp>
        <p:nvSpPr>
          <p:cNvPr id="5" name="TextBox 4">
            <a:extLst>
              <a:ext uri="{FF2B5EF4-FFF2-40B4-BE49-F238E27FC236}">
                <a16:creationId xmlns:a16="http://schemas.microsoft.com/office/drawing/2014/main" id="{55981ACA-2C0C-61A7-8859-4DAA886707CF}"/>
              </a:ext>
            </a:extLst>
          </p:cNvPr>
          <p:cNvSpPr txBox="1"/>
          <p:nvPr/>
        </p:nvSpPr>
        <p:spPr>
          <a:xfrm>
            <a:off x="415636" y="2687782"/>
            <a:ext cx="8408950" cy="3139321"/>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Bidders are required to submit hard copies at the National Treasury, 240 Madiba Street, TIC, and Deposit the bid in the tender box.</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hard copy of the bid response will serve as the legal bid document.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Bidders’ attention is drawn to the sequential submission format as per the checklist in Table 1.</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Bidders must submit the bid at TIC situated at corner 240 Thabo </a:t>
            </a:r>
            <a:r>
              <a:rPr lang="en-US" dirty="0" err="1">
                <a:latin typeface="Arial" panose="020B0604020202020204" pitchFamily="34" charset="0"/>
                <a:cs typeface="Arial" panose="020B0604020202020204" pitchFamily="34" charset="0"/>
              </a:rPr>
              <a:t>Sehume</a:t>
            </a:r>
            <a:r>
              <a:rPr lang="en-US" dirty="0">
                <a:latin typeface="Arial" panose="020B0604020202020204" pitchFamily="34" charset="0"/>
                <a:cs typeface="Arial" panose="020B0604020202020204" pitchFamily="34" charset="0"/>
              </a:rPr>
              <a:t> and Madiba Streets, Pretoria in the following format: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One (1) original hard copy</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One (1) memory stick or USB with all the documents on the original hard copy and an Excel version of the pricing schedule. Bidders must ensure that the USB is marked with the bidder’s name.</a:t>
            </a:r>
          </a:p>
        </p:txBody>
      </p:sp>
    </p:spTree>
    <p:extLst>
      <p:ext uri="{BB962C8B-B14F-4D97-AF65-F5344CB8AC3E}">
        <p14:creationId xmlns:p14="http://schemas.microsoft.com/office/powerpoint/2010/main" val="489673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39-9C9D-645C-539F-E5FC57F8947A}"/>
              </a:ext>
            </a:extLst>
          </p:cNvPr>
          <p:cNvSpPr>
            <a:spLocks noGrp="1"/>
          </p:cNvSpPr>
          <p:nvPr>
            <p:ph type="title"/>
          </p:nvPr>
        </p:nvSpPr>
        <p:spPr/>
        <p:txBody>
          <a:bodyPr/>
          <a:lstStyle/>
          <a:p>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endParaRPr lang="en-ZA" dirty="0"/>
          </a:p>
        </p:txBody>
      </p:sp>
      <p:sp>
        <p:nvSpPr>
          <p:cNvPr id="3" name="Content Placeholder 2">
            <a:extLst>
              <a:ext uri="{FF2B5EF4-FFF2-40B4-BE49-F238E27FC236}">
                <a16:creationId xmlns:a16="http://schemas.microsoft.com/office/drawing/2014/main" id="{71668553-3537-7742-D33D-7DE5073BF5E9}"/>
              </a:ext>
            </a:extLst>
          </p:cNvPr>
          <p:cNvSpPr>
            <a:spLocks noGrp="1"/>
          </p:cNvSpPr>
          <p:nvPr>
            <p:ph idx="1"/>
          </p:nvPr>
        </p:nvSpPr>
        <p:spPr/>
        <p:txBody>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All documents on the USB submitted must be an exact copy of the hard copy documents. Any discrepancies between the USB document and the original hard copy, the hard copy will take precedence.</a:t>
            </a:r>
          </a:p>
          <a:p>
            <a:pPr marL="285750" indent="-28575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A bid should be submitted in a sealed envelope or sealed suitable cover on which the name and address of the bidder, the bid number and the closing date must be visible.</a:t>
            </a:r>
          </a:p>
          <a:p>
            <a:pPr marL="285750" indent="-28575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Submit all bid queries via email to </a:t>
            </a:r>
            <a:r>
              <a:rPr lang="en-US" sz="1800" dirty="0">
                <a:solidFill>
                  <a:srgbClr val="00B0F0"/>
                </a:solidFill>
                <a:latin typeface="Arial" panose="020B0604020202020204" pitchFamily="34" charset="0"/>
                <a:cs typeface="Arial" panose="020B0604020202020204" pitchFamily="34" charset="0"/>
              </a:rPr>
              <a:t>Demand.Acquisition3@treasury.gov.za</a:t>
            </a:r>
            <a:r>
              <a:rPr lang="en-US" sz="2400" dirty="0">
                <a:solidFill>
                  <a:srgbClr val="00B0F0"/>
                </a:solidFill>
              </a:rPr>
              <a:t>.</a:t>
            </a:r>
          </a:p>
          <a:p>
            <a:endParaRPr lang="en-ZA" dirty="0"/>
          </a:p>
        </p:txBody>
      </p:sp>
    </p:spTree>
    <p:extLst>
      <p:ext uri="{BB962C8B-B14F-4D97-AF65-F5344CB8AC3E}">
        <p14:creationId xmlns:p14="http://schemas.microsoft.com/office/powerpoint/2010/main" val="1199090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980D3-92FB-C284-854A-EED098865A59}"/>
              </a:ext>
            </a:extLst>
          </p:cNvPr>
          <p:cNvSpPr>
            <a:spLocks noGrp="1"/>
          </p:cNvSpPr>
          <p:nvPr>
            <p:ph type="title"/>
          </p:nvPr>
        </p:nvSpPr>
        <p:spPr>
          <a:xfrm>
            <a:off x="153875" y="620038"/>
            <a:ext cx="8670711" cy="655089"/>
          </a:xfrm>
        </p:spPr>
        <p:txBody>
          <a:bodyPr>
            <a:noAutofit/>
          </a:bodyPr>
          <a:lstStyle/>
          <a:p>
            <a:pPr>
              <a:lnSpc>
                <a:spcPct val="100000"/>
              </a:lnSpc>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36D3D6BD-BF9B-5A56-5E95-EBB61179305C}"/>
              </a:ext>
            </a:extLst>
          </p:cNvPr>
          <p:cNvSpPr>
            <a:spLocks noGrp="1"/>
          </p:cNvSpPr>
          <p:nvPr>
            <p:ph idx="1"/>
          </p:nvPr>
        </p:nvSpPr>
        <p:spPr>
          <a:xfrm>
            <a:off x="153875" y="1465086"/>
            <a:ext cx="8536487" cy="5081536"/>
          </a:xfrm>
        </p:spPr>
        <p:txBody>
          <a:bodyPr>
            <a:normAutofit fontScale="25000" lnSpcReduction="20000"/>
          </a:bodyPr>
          <a:lstStyle/>
          <a:p>
            <a:pPr marL="0" lvl="0" indent="0" algn="just">
              <a:lnSpc>
                <a:spcPct val="150000"/>
              </a:lnSpc>
              <a:spcBef>
                <a:spcPts val="600"/>
              </a:spcBef>
              <a:spcAft>
                <a:spcPts val="1200"/>
              </a:spcAft>
              <a:buClr>
                <a:srgbClr val="C00000"/>
              </a:buClr>
              <a:buSzPts val="1100"/>
              <a:buNone/>
            </a:pPr>
            <a:r>
              <a:rPr lang="en-ZA" sz="7200" b="1" dirty="0">
                <a:solidFill>
                  <a:prstClr val="black"/>
                </a:solidFill>
                <a:latin typeface="Arial" panose="020B0604020202020204" pitchFamily="34" charset="0"/>
                <a:cs typeface="Arial" panose="020B0604020202020204" pitchFamily="34" charset="0"/>
              </a:rPr>
              <a:t>10. BIDDER DUE DILIGENCE</a:t>
            </a:r>
          </a:p>
          <a:p>
            <a:pPr marL="0" lvl="0" indent="0" algn="just">
              <a:lnSpc>
                <a:spcPct val="150000"/>
              </a:lnSpc>
              <a:spcBef>
                <a:spcPts val="600"/>
              </a:spcBef>
              <a:spcAft>
                <a:spcPts val="1200"/>
              </a:spcAft>
              <a:buClr>
                <a:srgbClr val="C00000"/>
              </a:buClr>
              <a:buSzPts val="1100"/>
              <a:buNone/>
            </a:pPr>
            <a:r>
              <a:rPr lang="en-ZA" sz="7200" dirty="0">
                <a:solidFill>
                  <a:prstClr val="black"/>
                </a:solidFill>
                <a:latin typeface="Arial" panose="020B0604020202020204" pitchFamily="34" charset="0"/>
                <a:cs typeface="Arial" panose="020B0604020202020204" pitchFamily="34" charset="0"/>
              </a:rPr>
              <a:t>The State reserves the right to:</a:t>
            </a:r>
          </a:p>
          <a:p>
            <a:pPr lvl="0" algn="just">
              <a:lnSpc>
                <a:spcPct val="150000"/>
              </a:lnSpc>
              <a:spcBef>
                <a:spcPts val="600"/>
              </a:spcBef>
              <a:spcAft>
                <a:spcPts val="1200"/>
              </a:spcAft>
              <a:buClr>
                <a:srgbClr val="C00000"/>
              </a:buClr>
              <a:buSzPts val="1100"/>
              <a:buFont typeface="Arial" panose="020B0604020202020204" pitchFamily="34" charset="0"/>
              <a:buChar char="•"/>
            </a:pPr>
            <a:r>
              <a:rPr lang="en-ZA" sz="7200" dirty="0">
                <a:solidFill>
                  <a:prstClr val="black"/>
                </a:solidFill>
                <a:latin typeface="Arial" panose="020B0604020202020204" pitchFamily="34" charset="0"/>
                <a:cs typeface="Arial" panose="020B0604020202020204" pitchFamily="34" charset="0"/>
              </a:rPr>
              <a:t>Conduct due diligence during the evaluation process to determine the ability of the bidder to honour contractual obligations that might emanate from this tendering process. The due diligence is not only limited to the bidder but to all parties the bidder might have confirmed to do business with for the fulfilment of the contract that might be awarded.</a:t>
            </a:r>
          </a:p>
          <a:p>
            <a:pPr lvl="0" algn="just">
              <a:lnSpc>
                <a:spcPct val="150000"/>
              </a:lnSpc>
              <a:spcBef>
                <a:spcPts val="600"/>
              </a:spcBef>
              <a:spcAft>
                <a:spcPts val="1200"/>
              </a:spcAft>
              <a:buClr>
                <a:srgbClr val="C00000"/>
              </a:buClr>
              <a:buSzPts val="1100"/>
              <a:buFont typeface="Arial" panose="020B0604020202020204" pitchFamily="34" charset="0"/>
              <a:buChar char="•"/>
            </a:pPr>
            <a:r>
              <a:rPr lang="en-ZA" sz="7200" dirty="0">
                <a:solidFill>
                  <a:prstClr val="black"/>
                </a:solidFill>
                <a:latin typeface="Arial" panose="020B0604020202020204" pitchFamily="34" charset="0"/>
                <a:cs typeface="Arial" panose="020B0604020202020204" pitchFamily="34" charset="0"/>
              </a:rPr>
              <a:t>Conduct due diligence prior to final award or at any time during the transversal contract period and this may include pre-announced/ non-announced site visits. During the due diligence process the information submitted by the bidder will be verified and any misrepresentation thereof may disqualify the bid in whole or parts thereof.</a:t>
            </a:r>
          </a:p>
          <a:p>
            <a:endParaRPr lang="en-ZA" dirty="0"/>
          </a:p>
        </p:txBody>
      </p:sp>
    </p:spTree>
    <p:extLst>
      <p:ext uri="{BB962C8B-B14F-4D97-AF65-F5344CB8AC3E}">
        <p14:creationId xmlns:p14="http://schemas.microsoft.com/office/powerpoint/2010/main" val="4094528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A4C9-6E5A-A971-1415-09158EB98AD3}"/>
              </a:ext>
            </a:extLst>
          </p:cNvPr>
          <p:cNvSpPr>
            <a:spLocks noGrp="1"/>
          </p:cNvSpPr>
          <p:nvPr>
            <p:ph type="title"/>
          </p:nvPr>
        </p:nvSpPr>
        <p:spPr/>
        <p:txBody>
          <a:bodyPr/>
          <a:lstStyle/>
          <a:p>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RT61-2024: HIRING OF AIRCRAFTS AND HELICOPTERS TO THE STATE FOR A PERIOD OF SIXTY (60) MONTHS </a:t>
            </a:r>
            <a:endParaRPr lang="en-ZA" dirty="0"/>
          </a:p>
        </p:txBody>
      </p:sp>
      <p:sp>
        <p:nvSpPr>
          <p:cNvPr id="3" name="Content Placeholder 2">
            <a:extLst>
              <a:ext uri="{FF2B5EF4-FFF2-40B4-BE49-F238E27FC236}">
                <a16:creationId xmlns:a16="http://schemas.microsoft.com/office/drawing/2014/main" id="{744436AB-C09F-76FE-BE6D-20EFEAFBD24C}"/>
              </a:ext>
            </a:extLst>
          </p:cNvPr>
          <p:cNvSpPr>
            <a:spLocks noGrp="1"/>
          </p:cNvSpPr>
          <p:nvPr>
            <p:ph idx="1"/>
          </p:nvPr>
        </p:nvSpPr>
        <p:spPr/>
        <p:txBody>
          <a:bodyPr/>
          <a:lstStyle/>
          <a:p>
            <a:pPr algn="just"/>
            <a:r>
              <a:rPr lang="en-US" sz="1800" dirty="0">
                <a:latin typeface="Arial" panose="020B0604020202020204" pitchFamily="34" charset="0"/>
                <a:cs typeface="Arial" panose="020B0604020202020204" pitchFamily="34" charset="0"/>
              </a:rPr>
              <a:t>Conduct any evaluation verifications prior to final award or at any time during the transversal term contract period.</a:t>
            </a:r>
          </a:p>
          <a:p>
            <a:pPr marL="0" indent="0" algn="just">
              <a:buNone/>
            </a:pPr>
            <a:endParaRPr lang="en-US" sz="1800" dirty="0">
              <a:latin typeface="Arial" panose="020B0604020202020204" pitchFamily="34" charset="0"/>
              <a:cs typeface="Arial" panose="020B0604020202020204" pitchFamily="34" charset="0"/>
            </a:endParaRPr>
          </a:p>
          <a:p>
            <a:pPr algn="just"/>
            <a:r>
              <a:rPr lang="en-US" sz="1800" dirty="0">
                <a:latin typeface="Arial" panose="020B0604020202020204" pitchFamily="34" charset="0"/>
                <a:cs typeface="Arial" panose="020B0604020202020204" pitchFamily="34" charset="0"/>
              </a:rPr>
              <a:t>Where applicable, through the BEC subject item samples to applicable clinical evaluations, applications, or test at any State facility to verify compliance with the technical specifications. This will be arranged with the bidder.</a:t>
            </a:r>
          </a:p>
          <a:p>
            <a:endParaRPr lang="en-ZA" dirty="0"/>
          </a:p>
        </p:txBody>
      </p:sp>
    </p:spTree>
    <p:extLst>
      <p:ext uri="{BB962C8B-B14F-4D97-AF65-F5344CB8AC3E}">
        <p14:creationId xmlns:p14="http://schemas.microsoft.com/office/powerpoint/2010/main" val="4615799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FE54-1FF0-8C2A-AC1A-5D03844ED9AB}"/>
              </a:ext>
            </a:extLst>
          </p:cNvPr>
          <p:cNvSpPr>
            <a:spLocks noGrp="1"/>
          </p:cNvSpPr>
          <p:nvPr>
            <p:ph type="title"/>
          </p:nvPr>
        </p:nvSpPr>
        <p:spPr/>
        <p:txBody>
          <a:bodyPr>
            <a:noAutofit/>
          </a:bodyPr>
          <a:lstStyle/>
          <a:p>
            <a:pPr>
              <a:lnSpc>
                <a:spcPct val="100000"/>
              </a:lnSpc>
            </a:pPr>
            <a:r>
              <a:rPr kumimoji="0" lang="en-US" sz="16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505B44A0-A898-FE6D-FC43-4E2C582B4FEC}"/>
              </a:ext>
            </a:extLst>
          </p:cNvPr>
          <p:cNvSpPr>
            <a:spLocks noGrp="1"/>
          </p:cNvSpPr>
          <p:nvPr>
            <p:ph idx="1"/>
          </p:nvPr>
        </p:nvSpPr>
        <p:spPr/>
        <p:txBody>
          <a:bodyPr/>
          <a:lstStyle/>
          <a:p>
            <a:pPr marL="0" indent="0">
              <a:buNone/>
            </a:pPr>
            <a:r>
              <a:rPr lang="en-US" b="1" dirty="0"/>
              <a:t>11. MULTIPLE AWARD</a:t>
            </a:r>
          </a:p>
          <a:p>
            <a:r>
              <a:rPr lang="en-US" dirty="0"/>
              <a:t>The State reserves the right to award the same item to more than one (1) bidder to address item availability and compatibility. Due diligence will be applied to ensure that pricing is affordable, market related and aligned to end-user requirements. </a:t>
            </a:r>
          </a:p>
          <a:p>
            <a:pPr marL="0" indent="0">
              <a:buNone/>
            </a:pPr>
            <a:endParaRPr lang="en-ZA" dirty="0"/>
          </a:p>
        </p:txBody>
      </p:sp>
    </p:spTree>
    <p:extLst>
      <p:ext uri="{BB962C8B-B14F-4D97-AF65-F5344CB8AC3E}">
        <p14:creationId xmlns:p14="http://schemas.microsoft.com/office/powerpoint/2010/main" val="320727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8F721-4686-664A-BFF5-21DC14D7AC16}"/>
              </a:ext>
            </a:extLst>
          </p:cNvPr>
          <p:cNvSpPr>
            <a:spLocks noGrp="1"/>
          </p:cNvSpPr>
          <p:nvPr>
            <p:ph type="title"/>
          </p:nvPr>
        </p:nvSpPr>
        <p:spPr>
          <a:xfrm>
            <a:off x="288099" y="620038"/>
            <a:ext cx="8536487" cy="945715"/>
          </a:xfrm>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sp>
        <p:nvSpPr>
          <p:cNvPr id="3" name="Content Placeholder 2">
            <a:extLst>
              <a:ext uri="{FF2B5EF4-FFF2-40B4-BE49-F238E27FC236}">
                <a16:creationId xmlns:a16="http://schemas.microsoft.com/office/drawing/2014/main" id="{F5B63637-F155-32AD-0AD4-8C208AD2CD87}"/>
              </a:ext>
            </a:extLst>
          </p:cNvPr>
          <p:cNvSpPr>
            <a:spLocks noGrp="1"/>
          </p:cNvSpPr>
          <p:nvPr>
            <p:ph idx="1"/>
          </p:nvPr>
        </p:nvSpPr>
        <p:spPr/>
        <p:txBody>
          <a:bodyPr>
            <a:normAutofit/>
          </a:bodyPr>
          <a:lstStyle/>
          <a:p>
            <a:pPr marL="0" indent="0">
              <a:buNone/>
            </a:pPr>
            <a:r>
              <a:rPr lang="en-US" b="1" dirty="0"/>
              <a:t>12. TRANSVERSAL CONTRACT PRICE ADJUSTMENT </a:t>
            </a:r>
            <a:endParaRPr lang="en-ZA" b="1" dirty="0"/>
          </a:p>
          <a:p>
            <a:pPr marL="0" indent="0">
              <a:buNone/>
            </a:pPr>
            <a:endParaRPr lang="en-ZA" dirty="0"/>
          </a:p>
          <a:p>
            <a:pPr marL="0" indent="0">
              <a:buNone/>
            </a:pPr>
            <a:endParaRPr lang="en-ZA" dirty="0"/>
          </a:p>
        </p:txBody>
      </p:sp>
      <p:graphicFrame>
        <p:nvGraphicFramePr>
          <p:cNvPr id="4" name="Table 3">
            <a:extLst>
              <a:ext uri="{FF2B5EF4-FFF2-40B4-BE49-F238E27FC236}">
                <a16:creationId xmlns:a16="http://schemas.microsoft.com/office/drawing/2014/main" id="{417F13B8-C2B7-3600-BAA7-52ABF6D49263}"/>
              </a:ext>
            </a:extLst>
          </p:cNvPr>
          <p:cNvGraphicFramePr>
            <a:graphicFrameLocks noGrp="1"/>
          </p:cNvGraphicFramePr>
          <p:nvPr>
            <p:extLst>
              <p:ext uri="{D42A27DB-BD31-4B8C-83A1-F6EECF244321}">
                <p14:modId xmlns:p14="http://schemas.microsoft.com/office/powerpoint/2010/main" val="4158090728"/>
              </p:ext>
            </p:extLst>
          </p:nvPr>
        </p:nvGraphicFramePr>
        <p:xfrm>
          <a:off x="480291" y="2441034"/>
          <a:ext cx="7869382" cy="3461002"/>
        </p:xfrm>
        <a:graphic>
          <a:graphicData uri="http://schemas.openxmlformats.org/drawingml/2006/table">
            <a:tbl>
              <a:tblPr/>
              <a:tblGrid>
                <a:gridCol w="1869659">
                  <a:extLst>
                    <a:ext uri="{9D8B030D-6E8A-4147-A177-3AD203B41FA5}">
                      <a16:colId xmlns:a16="http://schemas.microsoft.com/office/drawing/2014/main" val="247673340"/>
                    </a:ext>
                  </a:extLst>
                </a:gridCol>
                <a:gridCol w="2030676">
                  <a:extLst>
                    <a:ext uri="{9D8B030D-6E8A-4147-A177-3AD203B41FA5}">
                      <a16:colId xmlns:a16="http://schemas.microsoft.com/office/drawing/2014/main" val="127303578"/>
                    </a:ext>
                  </a:extLst>
                </a:gridCol>
                <a:gridCol w="1753765">
                  <a:extLst>
                    <a:ext uri="{9D8B030D-6E8A-4147-A177-3AD203B41FA5}">
                      <a16:colId xmlns:a16="http://schemas.microsoft.com/office/drawing/2014/main" val="4041945010"/>
                    </a:ext>
                  </a:extLst>
                </a:gridCol>
                <a:gridCol w="2215282">
                  <a:extLst>
                    <a:ext uri="{9D8B030D-6E8A-4147-A177-3AD203B41FA5}">
                      <a16:colId xmlns:a16="http://schemas.microsoft.com/office/drawing/2014/main" val="949510170"/>
                    </a:ext>
                  </a:extLst>
                </a:gridCol>
              </a:tblGrid>
              <a:tr h="1195510">
                <a:tc>
                  <a:txBody>
                    <a:bodyPr/>
                    <a:lstStyle/>
                    <a:p>
                      <a:pPr>
                        <a:lnSpc>
                          <a:spcPct val="150000"/>
                        </a:lnSpc>
                        <a:spcBef>
                          <a:spcPts val="600"/>
                        </a:spcBef>
                      </a:pPr>
                      <a:r>
                        <a:rPr lang="en-ZA" sz="1600" b="1" dirty="0">
                          <a:solidFill>
                            <a:srgbClr val="FFFFFF"/>
                          </a:solidFill>
                          <a:effectLst/>
                          <a:highlight>
                            <a:srgbClr val="C00000"/>
                          </a:highlight>
                          <a:latin typeface="Arial Narrow" panose="020B0606020202030204" pitchFamily="34" charset="0"/>
                          <a:ea typeface="Times New Roman" panose="02020603050405020304" pitchFamily="18" charset="0"/>
                          <a:cs typeface="Arial" panose="020B0604020202020204" pitchFamily="34" charset="0"/>
                        </a:rPr>
                        <a:t>Adjustment</a:t>
                      </a:r>
                      <a:endParaRPr lang="en-ZA" sz="1600" dirty="0">
                        <a:effectLst/>
                        <a:highlight>
                          <a:srgbClr val="C00000"/>
                        </a:highligh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nSpc>
                          <a:spcPct val="150000"/>
                        </a:lnSpc>
                        <a:spcBef>
                          <a:spcPts val="600"/>
                        </a:spcBef>
                      </a:pPr>
                      <a:r>
                        <a:rPr lang="en-ZA" sz="1600" b="1" dirty="0">
                          <a:solidFill>
                            <a:srgbClr val="FFFFFF"/>
                          </a:solidFill>
                          <a:effectLst/>
                          <a:highlight>
                            <a:srgbClr val="C00000"/>
                          </a:highlight>
                          <a:latin typeface="Arial Narrow" panose="020B0606020202030204" pitchFamily="34" charset="0"/>
                          <a:ea typeface="Times New Roman" panose="02020603050405020304" pitchFamily="18" charset="0"/>
                          <a:cs typeface="Arial" panose="020B0604020202020204" pitchFamily="34" charset="0"/>
                        </a:rPr>
                        <a:t>CPA application to reach the office at the following dates</a:t>
                      </a:r>
                      <a:endParaRPr lang="en-ZA" sz="1600" dirty="0">
                        <a:effectLst/>
                        <a:highlight>
                          <a:srgbClr val="C00000"/>
                        </a:highligh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nSpc>
                          <a:spcPct val="150000"/>
                        </a:lnSpc>
                        <a:spcBef>
                          <a:spcPts val="600"/>
                        </a:spcBef>
                      </a:pPr>
                      <a:r>
                        <a:rPr lang="en-ZA" sz="1600" b="1">
                          <a:solidFill>
                            <a:srgbClr val="FFFFFF"/>
                          </a:solidFill>
                          <a:effectLst/>
                          <a:highlight>
                            <a:srgbClr val="C00000"/>
                          </a:highlight>
                          <a:latin typeface="Arial Narrow" panose="020B0606020202030204" pitchFamily="34" charset="0"/>
                          <a:ea typeface="Times New Roman" panose="02020603050405020304" pitchFamily="18" charset="0"/>
                          <a:cs typeface="Arial" panose="020B0604020202020204" pitchFamily="34" charset="0"/>
                        </a:rPr>
                        <a:t>End Index Date</a:t>
                      </a:r>
                      <a:endParaRPr lang="en-ZA" sz="1600">
                        <a:effectLst/>
                        <a:highlight>
                          <a:srgbClr val="C00000"/>
                        </a:highligh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nSpc>
                          <a:spcPct val="150000"/>
                        </a:lnSpc>
                        <a:spcBef>
                          <a:spcPts val="600"/>
                        </a:spcBef>
                      </a:pPr>
                      <a:r>
                        <a:rPr lang="en-ZA" sz="1600" b="1">
                          <a:solidFill>
                            <a:srgbClr val="FFFFFF"/>
                          </a:solidFill>
                          <a:effectLst/>
                          <a:highlight>
                            <a:srgbClr val="C00000"/>
                          </a:highlight>
                          <a:latin typeface="Arial Narrow" panose="020B0606020202030204" pitchFamily="34" charset="0"/>
                          <a:ea typeface="Times New Roman" panose="02020603050405020304" pitchFamily="18" charset="0"/>
                          <a:cs typeface="Arial" panose="020B0604020202020204" pitchFamily="34" charset="0"/>
                        </a:rPr>
                        <a:t>Dates from which adjusted prices will become effective</a:t>
                      </a:r>
                      <a:endParaRPr lang="en-ZA" sz="1600">
                        <a:effectLst/>
                        <a:highlight>
                          <a:srgbClr val="C00000"/>
                        </a:highligh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799499604"/>
                  </a:ext>
                </a:extLst>
              </a:tr>
              <a:tr h="566373">
                <a:tc>
                  <a:txBody>
                    <a:bodyPr/>
                    <a:lstStyle/>
                    <a:p>
                      <a:pPr>
                        <a:lnSpc>
                          <a:spcPct val="150000"/>
                        </a:lnSpc>
                        <a:spcBef>
                          <a:spcPts val="600"/>
                        </a:spcBef>
                      </a:pP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a:t>
                      </a:r>
                      <a:r>
                        <a:rPr lang="en-ZA" sz="1600" baseline="30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st</a:t>
                      </a: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Adjustment</a:t>
                      </a:r>
                      <a:endParaRPr lang="en-ZA" sz="16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600"/>
                        </a:spcAft>
                      </a:pPr>
                      <a:r>
                        <a:rPr lang="en-ZA" sz="1600" dirty="0">
                          <a:effectLst/>
                          <a:latin typeface="Arial Narrow" panose="020B0606020202030204" pitchFamily="34" charset="0"/>
                          <a:ea typeface="Calibri" panose="020F0502020204030204" pitchFamily="34" charset="0"/>
                          <a:cs typeface="Arial" panose="020B0604020202020204" pitchFamily="34" charset="0"/>
                        </a:rPr>
                        <a:t>1 September 2025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July 2025</a:t>
                      </a:r>
                      <a:endParaRPr lang="en-ZA" sz="16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 November 2025</a:t>
                      </a:r>
                      <a:endParaRPr lang="en-ZA" sz="16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3898507"/>
                  </a:ext>
                </a:extLst>
              </a:tr>
              <a:tr h="566373">
                <a:tc>
                  <a:txBody>
                    <a:bodyPr/>
                    <a:lstStyle/>
                    <a:p>
                      <a:pPr>
                        <a:lnSpc>
                          <a:spcPct val="150000"/>
                        </a:lnSpc>
                        <a:spcBef>
                          <a:spcPts val="600"/>
                        </a:spcBef>
                      </a:pP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a:t>
                      </a:r>
                      <a:r>
                        <a:rPr lang="en-ZA" sz="1600" baseline="30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nd</a:t>
                      </a: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Adjustment</a:t>
                      </a:r>
                      <a:endParaRPr lang="en-ZA" sz="16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600"/>
                        </a:spcAft>
                      </a:pPr>
                      <a:r>
                        <a:rPr lang="en-ZA" sz="1600">
                          <a:effectLst/>
                          <a:latin typeface="Arial Narrow" panose="020B0606020202030204" pitchFamily="34" charset="0"/>
                          <a:ea typeface="Calibri" panose="020F0502020204030204" pitchFamily="34" charset="0"/>
                          <a:cs typeface="Arial" panose="020B0604020202020204" pitchFamily="34" charset="0"/>
                        </a:rPr>
                        <a:t>1 September 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July 2026</a:t>
                      </a:r>
                      <a:endParaRPr lang="en-ZA" sz="16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 November 2026</a:t>
                      </a:r>
                      <a:endParaRPr lang="en-ZA" sz="16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0770056"/>
                  </a:ext>
                </a:extLst>
              </a:tr>
              <a:tr h="566373">
                <a:tc>
                  <a:txBody>
                    <a:bodyPr/>
                    <a:lstStyle/>
                    <a:p>
                      <a:pPr>
                        <a:lnSpc>
                          <a:spcPct val="150000"/>
                        </a:lnSpc>
                        <a:spcBef>
                          <a:spcPts val="600"/>
                        </a:spcBef>
                      </a:pP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3</a:t>
                      </a:r>
                      <a:r>
                        <a:rPr lang="en-ZA" sz="1600" baseline="30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rd</a:t>
                      </a: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Adjustment</a:t>
                      </a:r>
                      <a:endParaRPr lang="en-ZA" sz="16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600"/>
                        </a:spcAft>
                      </a:pPr>
                      <a:r>
                        <a:rPr lang="en-ZA" sz="1600">
                          <a:effectLst/>
                          <a:latin typeface="Arial Narrow" panose="020B0606020202030204" pitchFamily="34" charset="0"/>
                          <a:ea typeface="Calibri" panose="020F0502020204030204" pitchFamily="34" charset="0"/>
                          <a:cs typeface="Arial" panose="020B0604020202020204" pitchFamily="34" charset="0"/>
                        </a:rPr>
                        <a:t>1 September 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July 2027</a:t>
                      </a:r>
                      <a:endParaRPr lang="en-ZA" sz="16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 November 2027</a:t>
                      </a:r>
                      <a:endParaRPr lang="en-ZA" sz="16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5561913"/>
                  </a:ext>
                </a:extLst>
              </a:tr>
              <a:tr h="566373">
                <a:tc>
                  <a:txBody>
                    <a:bodyPr/>
                    <a:lstStyle/>
                    <a:p>
                      <a:pPr>
                        <a:lnSpc>
                          <a:spcPct val="150000"/>
                        </a:lnSpc>
                        <a:spcBef>
                          <a:spcPts val="600"/>
                        </a:spcBef>
                      </a:pP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4</a:t>
                      </a:r>
                      <a:r>
                        <a:rPr lang="en-ZA" sz="1600" baseline="30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th</a:t>
                      </a: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Adjustment</a:t>
                      </a:r>
                      <a:endParaRPr lang="en-ZA" sz="16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600"/>
                        </a:spcAft>
                      </a:pPr>
                      <a:r>
                        <a:rPr lang="en-ZA" sz="1600">
                          <a:effectLst/>
                          <a:latin typeface="Arial Narrow" panose="020B0606020202030204" pitchFamily="34" charset="0"/>
                          <a:ea typeface="Calibri" panose="020F0502020204030204" pitchFamily="34" charset="0"/>
                          <a:cs typeface="Arial" panose="020B0604020202020204" pitchFamily="34" charset="0"/>
                        </a:rPr>
                        <a:t>1 September 2028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July 2028</a:t>
                      </a:r>
                      <a:endParaRPr lang="en-ZA" sz="16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pPr>
                      <a:r>
                        <a:rPr lang="en-ZA" sz="16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 November 2028</a:t>
                      </a:r>
                      <a:endParaRPr lang="en-ZA" sz="16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8168410"/>
                  </a:ext>
                </a:extLst>
              </a:tr>
            </a:tbl>
          </a:graphicData>
        </a:graphic>
      </p:graphicFrame>
    </p:spTree>
    <p:extLst>
      <p:ext uri="{BB962C8B-B14F-4D97-AF65-F5344CB8AC3E}">
        <p14:creationId xmlns:p14="http://schemas.microsoft.com/office/powerpoint/2010/main" val="2791687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9BCB-C507-16B9-A799-E41027BE7F06}"/>
              </a:ext>
            </a:extLst>
          </p:cNvPr>
          <p:cNvSpPr>
            <a:spLocks noGrp="1"/>
          </p:cNvSpPr>
          <p:nvPr>
            <p:ph type="title"/>
          </p:nvPr>
        </p:nvSpPr>
        <p:spPr/>
        <p:txBody>
          <a:bodyPr>
            <a:normAutofit/>
          </a:bodyPr>
          <a:lstStyle/>
          <a:p>
            <a:pPr>
              <a:lnSpc>
                <a:spcPct val="100000"/>
              </a:lnSpc>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RT61-2024: HIRING OF AIRCRAFTS AND HELICOPTERS TO THE STATE FOR A PERIOD OF SIXTY (60) MONTHS </a:t>
            </a:r>
          </a:p>
        </p:txBody>
      </p:sp>
      <p:pic>
        <p:nvPicPr>
          <p:cNvPr id="4" name="Picture 4" descr="photoshop-question-mark-logo-icon-professional21-thumb">
            <a:extLst>
              <a:ext uri="{FF2B5EF4-FFF2-40B4-BE49-F238E27FC236}">
                <a16:creationId xmlns:a16="http://schemas.microsoft.com/office/drawing/2014/main" id="{B61B6CAD-F473-4A72-30F5-6861EACB06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45506" y="1825625"/>
            <a:ext cx="4821238" cy="482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2090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9968551-9431-4fbf-96b0-f2441281689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F6272E51E1252499E50B09DFB414863" ma:contentTypeVersion="15" ma:contentTypeDescription="Create a new document." ma:contentTypeScope="" ma:versionID="a10f7d0b0f0557624aeb5faad2086a01">
  <xsd:schema xmlns:xsd="http://www.w3.org/2001/XMLSchema" xmlns:xs="http://www.w3.org/2001/XMLSchema" xmlns:p="http://schemas.microsoft.com/office/2006/metadata/properties" xmlns:ns3="c9968551-9431-4fbf-96b0-f2441281689f" xmlns:ns4="7b8fcb1b-b789-46a4-94cb-36d4758294cd" targetNamespace="http://schemas.microsoft.com/office/2006/metadata/properties" ma:root="true" ma:fieldsID="29e6c21e23f4150cc7849a4ecaa09439" ns3:_="" ns4:_="">
    <xsd:import namespace="c9968551-9431-4fbf-96b0-f2441281689f"/>
    <xsd:import namespace="7b8fcb1b-b789-46a4-94cb-36d4758294c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968551-9431-4fbf-96b0-f244128168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8fcb1b-b789-46a4-94cb-36d4758294c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E89500-D134-4766-8F38-ADEB5B809727}">
  <ds:schemaRefs>
    <ds:schemaRef ds:uri="7b8fcb1b-b789-46a4-94cb-36d4758294cd"/>
    <ds:schemaRef ds:uri="c9968551-9431-4fbf-96b0-f2441281689f"/>
    <ds:schemaRef ds:uri="http://schemas.microsoft.com/office/2006/documentManagement/types"/>
    <ds:schemaRef ds:uri="http://www.w3.org/XML/1998/namespace"/>
    <ds:schemaRef ds:uri="http://schemas.microsoft.com/office/infopath/2007/PartnerControls"/>
    <ds:schemaRef ds:uri="http://purl.org/dc/terms/"/>
    <ds:schemaRef ds:uri="http://purl.org/dc/elements/1.1/"/>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9A6DF4C-86F1-4A49-9BB1-BD39E3D8A3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968551-9431-4fbf-96b0-f2441281689f"/>
    <ds:schemaRef ds:uri="7b8fcb1b-b789-46a4-94cb-36d4758294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6FAC74-D93A-4D71-A771-8259A75DC2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4605</TotalTime>
  <Words>3838</Words>
  <Application>Microsoft Office PowerPoint</Application>
  <PresentationFormat>On-screen Show (4:3)</PresentationFormat>
  <Paragraphs>264</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Aptos</vt:lpstr>
      <vt:lpstr>Arial</vt:lpstr>
      <vt:lpstr>Arial Narrow</vt:lpstr>
      <vt:lpstr>Calibri</vt:lpstr>
      <vt:lpstr>Cambria Math</vt:lpstr>
      <vt:lpstr>Courier New</vt:lpstr>
      <vt:lpstr>Segoe UI</vt:lpstr>
      <vt:lpstr>Wingdings</vt:lpstr>
      <vt:lpstr>Office Theme</vt:lpstr>
      <vt:lpstr>BRIEFING SESSION PRESENTATION</vt:lpstr>
      <vt:lpstr> RT61-2024: HIRING OF AIRCRAFTS AND HELICOPTERS TO THE STATE FOR A PERIOD OF SIXTY (60) MONTHS    </vt:lpstr>
      <vt:lpstr>RT61-2024: HIRING OF AIRCRAFTS AND HELICOPTERS TO THE STATE FOR A PERIOD OF SIXTY (60) MONTHS </vt:lpstr>
      <vt:lpstr>  RT61-2024: HIRING OF AIRCRAFTS AND HELICOPTERS TO THE STATE FOR A PERIOD OF SIXTY (60) MONTHS   4. Bid Timelines</vt:lpstr>
      <vt:lpstr>   RT61-2024: HIRING OF AIRCRAFTS AND HELICOPTERS TO THE STATE FOR A PERIOD OF SIXTY (60) MONTHS   5. How to Access bid document   </vt:lpstr>
      <vt:lpstr>    RT61-2024: HIRING OF AIRCRAFTS AND HELICOPTERS TO THE STATE FOR A PERIOD OF SIXTY (60) MONTHS   </vt:lpstr>
      <vt:lpstr>  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lpstr>RT61-2024: HIRING OF AIRCRAFTS AND HELICOPTERS TO THE STATE FOR A PERIOD OF SIXTY (60) MONTHS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Koena Mapotse</cp:lastModifiedBy>
  <cp:revision>206</cp:revision>
  <dcterms:created xsi:type="dcterms:W3CDTF">2017-06-12T08:43:34Z</dcterms:created>
  <dcterms:modified xsi:type="dcterms:W3CDTF">2024-07-18T19:09:42Z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3c4247e-447d-4732-af29-2e529a4288f1_Enabled">
    <vt:lpwstr>true</vt:lpwstr>
  </property>
  <property fmtid="{D5CDD505-2E9C-101B-9397-08002B2CF9AE}" pid="3" name="MSIP_Label_93c4247e-447d-4732-af29-2e529a4288f1_SetDate">
    <vt:lpwstr>2022-09-21T11:37:54Z</vt:lpwstr>
  </property>
  <property fmtid="{D5CDD505-2E9C-101B-9397-08002B2CF9AE}" pid="4" name="MSIP_Label_93c4247e-447d-4732-af29-2e529a4288f1_Method">
    <vt:lpwstr>Standard</vt:lpwstr>
  </property>
  <property fmtid="{D5CDD505-2E9C-101B-9397-08002B2CF9AE}" pid="5" name="MSIP_Label_93c4247e-447d-4732-af29-2e529a4288f1_Name">
    <vt:lpwstr>93c4247e-447d-4732-af29-2e529a4288f1</vt:lpwstr>
  </property>
  <property fmtid="{D5CDD505-2E9C-101B-9397-08002B2CF9AE}" pid="6" name="MSIP_Label_93c4247e-447d-4732-af29-2e529a4288f1_SiteId">
    <vt:lpwstr>1a45348f-02b4-4f9a-a7a8-7786f6dd3245</vt:lpwstr>
  </property>
  <property fmtid="{D5CDD505-2E9C-101B-9397-08002B2CF9AE}" pid="7" name="MSIP_Label_93c4247e-447d-4732-af29-2e529a4288f1_ActionId">
    <vt:lpwstr>89c292c7-f524-40e4-927c-38cee35a4894</vt:lpwstr>
  </property>
  <property fmtid="{D5CDD505-2E9C-101B-9397-08002B2CF9AE}" pid="8" name="MSIP_Label_93c4247e-447d-4732-af29-2e529a4288f1_ContentBits">
    <vt:lpwstr>0</vt:lpwstr>
  </property>
  <property fmtid="{D5CDD505-2E9C-101B-9397-08002B2CF9AE}" pid="9" name="ContentTypeId">
    <vt:lpwstr>0x010100FF6272E51E1252499E50B09DFB414863</vt:lpwstr>
  </property>
</Properties>
</file>