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70" r:id="rId6"/>
    <p:sldMasterId id="2147483679" r:id="rId7"/>
    <p:sldMasterId id="2147483682" r:id="rId8"/>
  </p:sldMasterIdLst>
  <p:notesMasterIdLst>
    <p:notesMasterId r:id="rId13"/>
  </p:notesMasterIdLst>
  <p:sldIdLst>
    <p:sldId id="295" r:id="rId9"/>
    <p:sldId id="27485" r:id="rId10"/>
    <p:sldId id="27486" r:id="rId11"/>
    <p:sldId id="298" r:id="rId12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B5F04B-8E8B-B385-56A9-7B39EAF1C28A}" name="Thalukanyo Nevhulaudzi" initials="TN" userId="S::NevhulT@eskom.co.za::e8b0abc0-9b63-4b59-973b-f9144dc28c8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2025/05/28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6.xml"/><Relationship Id="rId4" Type="http://schemas.openxmlformats.org/officeDocument/2006/relationships/image" Target="../media/image7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7.xml"/><Relationship Id="rId4" Type="http://schemas.openxmlformats.org/officeDocument/2006/relationships/image" Target="../media/image8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525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645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8307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962217" y="6165850"/>
            <a:ext cx="863600" cy="527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4C1A0-F05F-4E04-B654-62534667D93E}" type="datetime1">
              <a:rPr lang="en-ZA"/>
              <a:pPr>
                <a:defRPr/>
              </a:pPr>
              <a:t>2025/05/28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C45E2-768F-4BFE-8566-7B23CAB8432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89763208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0962217" y="6165850"/>
            <a:ext cx="863600" cy="527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9F5D4-F6ED-4C51-B210-8651A883C5B0}" type="datetime1">
              <a:rPr lang="en-ZA"/>
              <a:pPr>
                <a:defRPr/>
              </a:pPr>
              <a:t>2025/05/28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C31E1-F08B-4644-9B9A-C796ABB8680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44526909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4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6700" y="1589091"/>
            <a:ext cx="11497733" cy="42529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8337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43933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94427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72919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logo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opsol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13225116-B74A-4E46-8685-45549088965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557038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271839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855406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87E85-AA3F-4094-B838-CC2F2873F96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5592006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135B0-4C9A-4814-9C4E-A3A24DADB1A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9111439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1D131-EEC0-409B-9CB1-FD480F64C97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4494399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94479-0EEA-444C-8A57-C8DE1111ECE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1961723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80EFE-63F3-4012-B8AB-61BCFB95D8D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6776628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8951D-FAAA-4A57-B9D3-537E6EECD43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305860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9FE4B-E06B-467F-A602-DC7B4D8D1A3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0252951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B225A-5351-419E-8072-F9ACED581E5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4083502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0AB79-8CE4-4DF8-80CD-DA14EC99543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5160594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4C041-C99B-41A1-86EF-4EB40326032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065195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82085" y="166689"/>
            <a:ext cx="11171767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502F8-FE06-4236-9556-3DF95DE93F8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0373328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oleObject" Target="../embeddings/oleObject4.bin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21.xml"/><Relationship Id="rId4" Type="http://schemas.openxmlformats.org/officeDocument/2006/relationships/slideLayout" Target="../slideLayouts/slideLayout11.xml"/><Relationship Id="rId9" Type="http://schemas.openxmlformats.org/officeDocument/2006/relationships/tags" Target="../tags/tag20.xml"/><Relationship Id="rId1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4.bin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9" Type="http://schemas.openxmlformats.org/officeDocument/2006/relationships/image" Target="../media/image3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7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0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6185" y="6453189"/>
            <a:ext cx="383963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8" y="6453189"/>
            <a:ext cx="220133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786377-8CBD-4802-8613-0FE92BA9C45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7313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ransition spd="slow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3826" y="1404737"/>
            <a:ext cx="7801914" cy="676275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Supplier Quality Management - Quality Requirements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Duncan Ntshangase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28 May 2025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41EFB-89FF-4E00-EB40-E496FD9DA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Requirements Category 3 </a:t>
            </a:r>
            <a:endParaRPr lang="en-ZA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E685A65-6F0E-800A-BC92-F2D16CBC5C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9972309"/>
              </p:ext>
            </p:extLst>
          </p:nvPr>
        </p:nvGraphicFramePr>
        <p:xfrm>
          <a:off x="286247" y="1144988"/>
          <a:ext cx="10098156" cy="4433319"/>
        </p:xfrm>
        <a:graphic>
          <a:graphicData uri="http://schemas.openxmlformats.org/drawingml/2006/table">
            <a:tbl>
              <a:tblPr firstRow="1" firstCol="1" bandRow="1"/>
              <a:tblGrid>
                <a:gridCol w="10098156">
                  <a:extLst>
                    <a:ext uri="{9D8B030D-6E8A-4147-A177-3AD203B41FA5}">
                      <a16:colId xmlns:a16="http://schemas.microsoft.com/office/drawing/2014/main" val="3531256521"/>
                    </a:ext>
                  </a:extLst>
                </a:gridCol>
              </a:tblGrid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Policy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level statement of commitment to quality of your organisation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5204588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Objectives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Goals and targets set by your organisation pertaining to quality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96554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of documented information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you control documents &amp; records in your organisation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5482708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Internal audit procedure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you manage internal audits in your organisation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121669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of nonconforming outputs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do you manage non confirming outputs of your products or services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662708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Nonconformity and Corrective action procedure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do you manage NCR’s, correction and corrective actions (preventive actions)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208682"/>
                  </a:ext>
                </a:extLst>
              </a:tr>
              <a:tr h="3937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Contract quality plan (CQP)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Eskom template, should address quality assurance elements related to the scope of </a:t>
                      </a:r>
                      <a:r>
                        <a:rPr lang="en-ZA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work e.g.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communications and risk management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048035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control plan (QCP)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Eskom template, that details all quality control related activities e.g. Inspections and test procedures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283594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of Externally Provided Processes, Products and Services.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do you manage and control externally provided Processes, Products and Services. Management of sub suppliers and subcontractors 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014110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Documented information for roles, responsibilities and authorities.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Organogram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493947"/>
                  </a:ext>
                </a:extLst>
              </a:tr>
              <a:tr h="4004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 A- Eskom template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 It's an acknowledgment and acceptance of Eskom supplier quality management requirements (Must be completed and signed )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957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27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3A475-3E89-97F5-AA2E-4FB0D038A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Requirements Category 4</a:t>
            </a:r>
            <a:endParaRPr lang="en-Z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949BBE0-3FED-377E-5741-108A4A6FD3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418516"/>
              </p:ext>
            </p:extLst>
          </p:nvPr>
        </p:nvGraphicFramePr>
        <p:xfrm>
          <a:off x="421418" y="1407380"/>
          <a:ext cx="10226261" cy="3225579"/>
        </p:xfrm>
        <a:graphic>
          <a:graphicData uri="http://schemas.openxmlformats.org/drawingml/2006/table">
            <a:tbl>
              <a:tblPr firstRow="1" firstCol="1" bandRow="1"/>
              <a:tblGrid>
                <a:gridCol w="10226261">
                  <a:extLst>
                    <a:ext uri="{9D8B030D-6E8A-4147-A177-3AD203B41FA5}">
                      <a16:colId xmlns:a16="http://schemas.microsoft.com/office/drawing/2014/main" val="395937348"/>
                    </a:ext>
                  </a:extLst>
                </a:gridCol>
              </a:tblGrid>
              <a:tr h="679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Policy 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level statement of commitment to quality of your organisation (signed by senior management)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02253"/>
                  </a:ext>
                </a:extLst>
              </a:tr>
              <a:tr h="509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Objectives -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Goals and targets set by your organisation pertaining to quality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670068"/>
                  </a:ext>
                </a:extLst>
              </a:tr>
              <a:tr h="509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of Externally Provided Processes, Products and Services.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do you manage and control externally provided Processes, Products and Services. Management of sub suppliers and subcontractors 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022494"/>
                  </a:ext>
                </a:extLst>
              </a:tr>
              <a:tr h="509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Documented information for roles, responsibilities and authorities.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Organogram/Structure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880277"/>
                  </a:ext>
                </a:extLst>
              </a:tr>
              <a:tr h="509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Method Statement –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Eskom template: Addresses all the business processes to ensure that all Eskom's requirements are fully met on a consistence basis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621204"/>
                  </a:ext>
                </a:extLst>
              </a:tr>
              <a:tr h="509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 A - Eskom template –  </a:t>
                      </a:r>
                      <a:r>
                        <a:rPr lang="en-Z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Its an acknowledgment and acceptance of Eskom supplier quality requirements (Must be completed and  signed </a:t>
                      </a: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786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93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" name="Picture Placeholder 13">
            <a:extLst>
              <a:ext uri="{FF2B5EF4-FFF2-40B4-BE49-F238E27FC236}">
                <a16:creationId xmlns:a16="http://schemas.microsoft.com/office/drawing/2014/main" id="{F389990D-24AE-57DE-28B3-B435A7E268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3025" y="1600200"/>
            <a:ext cx="3295650" cy="3295650"/>
          </a:xfrm>
        </p:spPr>
      </p:pic>
      <p:pic>
        <p:nvPicPr>
          <p:cNvPr id="6" name="Picture Placeholder 9">
            <a:extLst>
              <a:ext uri="{FF2B5EF4-FFF2-40B4-BE49-F238E27FC236}">
                <a16:creationId xmlns:a16="http://schemas.microsoft.com/office/drawing/2014/main" id="{525D149B-2F6B-A055-9FCA-5F1EEDB6A1D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300" y="3363913"/>
            <a:ext cx="1895475" cy="1895475"/>
          </a:xfrm>
        </p:spPr>
      </p:pic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2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5.xml><?xml version="1.0" encoding="utf-8"?>
<a:theme xmlns:a="http://schemas.openxmlformats.org/drawingml/2006/main" name="50_Default Design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allery_x0020_Keywords xmlns="b066638b-8533-4687-a48b-8877f492106b" xsi:nil="true"/>
    <ImageCreateDate xmlns="9AA987DC-C9A7-4495-B0EB-A7EB0F9343F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B0A6D8BFE48B5B4C98C9B506E18E4C4F" ma:contentTypeVersion="2" ma:contentTypeDescription="Upload an image." ma:contentTypeScope="" ma:versionID="faf5921d99471c51c746d233a2595df0">
  <xsd:schema xmlns:xsd="http://www.w3.org/2001/XMLSchema" xmlns:xs="http://www.w3.org/2001/XMLSchema" xmlns:p="http://schemas.microsoft.com/office/2006/metadata/properties" xmlns:ns1="http://schemas.microsoft.com/sharepoint/v3" xmlns:ns2="9AA987DC-C9A7-4495-B0EB-A7EB0F9343F3" xmlns:ns3="http://schemas.microsoft.com/sharepoint/v3/fields" xmlns:ns4="b066638b-8533-4687-a48b-8877f492106b" targetNamespace="http://schemas.microsoft.com/office/2006/metadata/properties" ma:root="true" ma:fieldsID="83d4262b44be4079de954f019704b229" ns1:_="" ns2:_="" ns3:_="" ns4:_="">
    <xsd:import namespace="http://schemas.microsoft.com/sharepoint/v3"/>
    <xsd:import namespace="9AA987DC-C9A7-4495-B0EB-A7EB0F9343F3"/>
    <xsd:import namespace="http://schemas.microsoft.com/sharepoint/v3/fields"/>
    <xsd:import namespace="b066638b-8533-4687-a48b-8877f492106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Gallery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987DC-C9A7-4495-B0EB-A7EB0F9343F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6638b-8533-4687-a48b-8877f492106b" elementFormDefault="qualified">
    <xsd:import namespace="http://schemas.microsoft.com/office/2006/documentManagement/types"/>
    <xsd:import namespace="http://schemas.microsoft.com/office/infopath/2007/PartnerControls"/>
    <xsd:element name="Gallery_x0020_Keywords" ma:index="29" nillable="true" ma:displayName="Gallery Keywords" ma:internalName="Gallery_x0020_Keyword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0325F2-1199-4A7E-B87D-734C0A3EB286}">
  <ds:schemaRefs>
    <ds:schemaRef ds:uri="http://schemas.microsoft.com/office/2006/documentManagement/types"/>
    <ds:schemaRef ds:uri="9AA987DC-C9A7-4495-B0EB-A7EB0F9343F3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http://schemas.microsoft.com/sharepoint/v3/fields"/>
    <ds:schemaRef ds:uri="http://schemas.microsoft.com/office/infopath/2007/PartnerControls"/>
    <ds:schemaRef ds:uri="http://schemas.openxmlformats.org/package/2006/metadata/core-properties"/>
    <ds:schemaRef ds:uri="b066638b-8533-4687-a48b-8877f492106b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D4C14A18-89E5-4E51-A111-2EDA3AAE8F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A987DC-C9A7-4495-B0EB-A7EB0F9343F3"/>
    <ds:schemaRef ds:uri="http://schemas.microsoft.com/sharepoint/v3/fields"/>
    <ds:schemaRef ds:uri="b066638b-8533-4687-a48b-8877f4921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10564</TotalTime>
  <Words>351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Calibri</vt:lpstr>
      <vt:lpstr>Courier New</vt:lpstr>
      <vt:lpstr>Wingdings</vt:lpstr>
      <vt:lpstr>Office Theme</vt:lpstr>
      <vt:lpstr>Content Slide Master</vt:lpstr>
      <vt:lpstr>1_Content Slide Master</vt:lpstr>
      <vt:lpstr>2_Content Slide Master</vt:lpstr>
      <vt:lpstr>50_Default Design</vt:lpstr>
      <vt:lpstr>think-cell Slide</vt:lpstr>
      <vt:lpstr>Supplier Quality Management - Quality Requirements </vt:lpstr>
      <vt:lpstr>Quality Requirements Category 3 </vt:lpstr>
      <vt:lpstr>Quality Requirements Category 4</vt:lpstr>
      <vt:lpstr>Thank you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Duncan Ntshangase</cp:lastModifiedBy>
  <cp:revision>130</cp:revision>
  <dcterms:created xsi:type="dcterms:W3CDTF">2020-01-06T09:48:40Z</dcterms:created>
  <dcterms:modified xsi:type="dcterms:W3CDTF">2025-05-28T06:36:01Z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0x0101009148F5A04DDD49CBA7127AADA5FB792B00AADE34325A8B49CDA8BB4DB53328F21400B0A6D8BFE48B5B4C98C9B506E18E4C4F</vt:lpwstr>
  </property>
</Properties>
</file>