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60" r:id="rId6"/>
    <p:sldMasterId id="2147483667" r:id="rId7"/>
  </p:sldMasterIdLst>
  <p:notesMasterIdLst>
    <p:notesMasterId r:id="rId16"/>
  </p:notesMasterIdLst>
  <p:sldIdLst>
    <p:sldId id="4554" r:id="rId8"/>
    <p:sldId id="4574" r:id="rId9"/>
    <p:sldId id="633" r:id="rId10"/>
    <p:sldId id="4580" r:id="rId11"/>
    <p:sldId id="4581" r:id="rId12"/>
    <p:sldId id="4582" r:id="rId13"/>
    <p:sldId id="4583" r:id="rId14"/>
    <p:sldId id="4559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  <p188:author id="{205F1F57-0A79-740D-5C1A-9E3CD5B92358}" name="Neels Nel" initials="NN" userId="S::NelNe@eskom.co.za::bb1c982c-a55b-4b9a-b8bc-8d74d87727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3FF"/>
    <a:srgbClr val="3366FF"/>
    <a:srgbClr val="CDB6AA"/>
    <a:srgbClr val="ACC3C3"/>
    <a:srgbClr val="E4BC7F"/>
    <a:srgbClr val="C2C382"/>
    <a:srgbClr val="CA9987"/>
    <a:srgbClr val="B49180"/>
    <a:srgbClr val="82A5A5"/>
    <a:srgbClr val="D69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isa Sithole" userId="d45ff601-ef40-461e-bd09-5754beb6d1b9" providerId="ADAL" clId="{36C2506F-4A97-4306-8EB6-F369F134EC85}"/>
    <pc:docChg chg="modSld">
      <pc:chgData name="Mandisa Sithole" userId="d45ff601-ef40-461e-bd09-5754beb6d1b9" providerId="ADAL" clId="{36C2506F-4A97-4306-8EB6-F369F134EC85}" dt="2024-11-13T09:29:01.069" v="33" actId="20577"/>
      <pc:docMkLst>
        <pc:docMk/>
      </pc:docMkLst>
      <pc:sldChg chg="modSp mod">
        <pc:chgData name="Mandisa Sithole" userId="d45ff601-ef40-461e-bd09-5754beb6d1b9" providerId="ADAL" clId="{36C2506F-4A97-4306-8EB6-F369F134EC85}" dt="2024-11-13T09:29:01.069" v="33" actId="20577"/>
        <pc:sldMkLst>
          <pc:docMk/>
          <pc:sldMk cId="0" sldId="633"/>
        </pc:sldMkLst>
        <pc:graphicFrameChg chg="modGraphic">
          <ac:chgData name="Mandisa Sithole" userId="d45ff601-ef40-461e-bd09-5754beb6d1b9" providerId="ADAL" clId="{36C2506F-4A97-4306-8EB6-F369F134EC85}" dt="2024-11-13T09:29:01.069" v="33" actId="20577"/>
          <ac:graphicFrameMkLst>
            <pc:docMk/>
            <pc:sldMk cId="0" sldId="633"/>
            <ac:graphicFrameMk id="4" creationId="{25BCDD6F-C493-6675-CC8E-3C6EA3FBE568}"/>
          </ac:graphicFrameMkLst>
        </pc:graphicFrameChg>
      </pc:sldChg>
    </pc:docChg>
  </pc:docChgLst>
  <pc:docChgLst>
    <pc:chgData name="Mandisa Sithole" userId="d45ff601-ef40-461e-bd09-5754beb6d1b9" providerId="ADAL" clId="{C48BDC43-A99F-4537-8EB1-FC225AFA245E}"/>
    <pc:docChg chg="undo custSel modSld">
      <pc:chgData name="Mandisa Sithole" userId="d45ff601-ef40-461e-bd09-5754beb6d1b9" providerId="ADAL" clId="{C48BDC43-A99F-4537-8EB1-FC225AFA245E}" dt="2025-11-07T07:26:44.770" v="1079" actId="20577"/>
      <pc:docMkLst>
        <pc:docMk/>
      </pc:docMkLst>
      <pc:sldChg chg="modSp mod">
        <pc:chgData name="Mandisa Sithole" userId="d45ff601-ef40-461e-bd09-5754beb6d1b9" providerId="ADAL" clId="{C48BDC43-A99F-4537-8EB1-FC225AFA245E}" dt="2025-11-05T12:17:47.931" v="98" actId="20577"/>
        <pc:sldMkLst>
          <pc:docMk/>
          <pc:sldMk cId="0" sldId="633"/>
        </pc:sldMkLst>
        <pc:spChg chg="mod">
          <ac:chgData name="Mandisa Sithole" userId="d45ff601-ef40-461e-bd09-5754beb6d1b9" providerId="ADAL" clId="{C48BDC43-A99F-4537-8EB1-FC225AFA245E}" dt="2025-11-05T12:17:47.931" v="98" actId="20577"/>
          <ac:spMkLst>
            <pc:docMk/>
            <pc:sldMk cId="0" sldId="633"/>
            <ac:spMk id="95235" creationId="{FFC0FBC8-A3CF-70D0-961A-4DEF674D6450}"/>
          </ac:spMkLst>
        </pc:spChg>
        <pc:graphicFrameChg chg="modGraphic">
          <ac:chgData name="Mandisa Sithole" userId="d45ff601-ef40-461e-bd09-5754beb6d1b9" providerId="ADAL" clId="{C48BDC43-A99F-4537-8EB1-FC225AFA245E}" dt="2025-11-05T12:17:21.951" v="94" actId="20577"/>
          <ac:graphicFrameMkLst>
            <pc:docMk/>
            <pc:sldMk cId="0" sldId="633"/>
            <ac:graphicFrameMk id="4" creationId="{25BCDD6F-C493-6675-CC8E-3C6EA3FBE568}"/>
          </ac:graphicFrameMkLst>
        </pc:graphicFrameChg>
      </pc:sldChg>
      <pc:sldChg chg="modSp mod">
        <pc:chgData name="Mandisa Sithole" userId="d45ff601-ef40-461e-bd09-5754beb6d1b9" providerId="ADAL" clId="{C48BDC43-A99F-4537-8EB1-FC225AFA245E}" dt="2025-11-06T14:24:35.577" v="1052" actId="20577"/>
        <pc:sldMkLst>
          <pc:docMk/>
          <pc:sldMk cId="1255404627" sldId="4554"/>
        </pc:sldMkLst>
        <pc:spChg chg="mod">
          <ac:chgData name="Mandisa Sithole" userId="d45ff601-ef40-461e-bd09-5754beb6d1b9" providerId="ADAL" clId="{C48BDC43-A99F-4537-8EB1-FC225AFA245E}" dt="2025-11-06T14:24:35.577" v="1052" actId="20577"/>
          <ac:spMkLst>
            <pc:docMk/>
            <pc:sldMk cId="1255404627" sldId="4554"/>
            <ac:spMk id="3" creationId="{A8F5BA1A-3800-7439-CF89-B62DDE9B0B4F}"/>
          </ac:spMkLst>
        </pc:spChg>
      </pc:sldChg>
      <pc:sldChg chg="modSp mod">
        <pc:chgData name="Mandisa Sithole" userId="d45ff601-ef40-461e-bd09-5754beb6d1b9" providerId="ADAL" clId="{C48BDC43-A99F-4537-8EB1-FC225AFA245E}" dt="2025-11-07T07:26:44.770" v="1079" actId="20577"/>
        <pc:sldMkLst>
          <pc:docMk/>
          <pc:sldMk cId="2574572634" sldId="4582"/>
        </pc:sldMkLst>
        <pc:spChg chg="mod">
          <ac:chgData name="Mandisa Sithole" userId="d45ff601-ef40-461e-bd09-5754beb6d1b9" providerId="ADAL" clId="{C48BDC43-A99F-4537-8EB1-FC225AFA245E}" dt="2025-11-07T07:26:44.770" v="1079" actId="20577"/>
          <ac:spMkLst>
            <pc:docMk/>
            <pc:sldMk cId="2574572634" sldId="4582"/>
            <ac:spMk id="3" creationId="{890965DF-6A98-4243-3887-499DA666558E}"/>
          </ac:spMkLst>
        </pc:spChg>
      </pc:sldChg>
      <pc:sldChg chg="modSp mod">
        <pc:chgData name="Mandisa Sithole" userId="d45ff601-ef40-461e-bd09-5754beb6d1b9" providerId="ADAL" clId="{C48BDC43-A99F-4537-8EB1-FC225AFA245E}" dt="2025-11-05T12:19:04.632" v="109" actId="255"/>
        <pc:sldMkLst>
          <pc:docMk/>
          <pc:sldMk cId="1039112337" sldId="4583"/>
        </pc:sldMkLst>
        <pc:spChg chg="mod">
          <ac:chgData name="Mandisa Sithole" userId="d45ff601-ef40-461e-bd09-5754beb6d1b9" providerId="ADAL" clId="{C48BDC43-A99F-4537-8EB1-FC225AFA245E}" dt="2025-11-05T12:19:04.632" v="109" actId="255"/>
          <ac:spMkLst>
            <pc:docMk/>
            <pc:sldMk cId="1039112337" sldId="4583"/>
            <ac:spMk id="3" creationId="{3239FC57-8983-1B7D-C054-835A2C95AA7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2025/11/05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028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8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tags" Target="../tags/tag65.xml"/><Relationship Id="rId39" Type="http://schemas.openxmlformats.org/officeDocument/2006/relationships/tags" Target="../tags/tag78.xml"/><Relationship Id="rId21" Type="http://schemas.openxmlformats.org/officeDocument/2006/relationships/tags" Target="../tags/tag60.xml"/><Relationship Id="rId34" Type="http://schemas.openxmlformats.org/officeDocument/2006/relationships/tags" Target="../tags/tag73.xml"/><Relationship Id="rId42" Type="http://schemas.openxmlformats.org/officeDocument/2006/relationships/tags" Target="../tags/tag81.xml"/><Relationship Id="rId47" Type="http://schemas.openxmlformats.org/officeDocument/2006/relationships/oleObject" Target="../embeddings/oleObject11.bin"/><Relationship Id="rId50" Type="http://schemas.openxmlformats.org/officeDocument/2006/relationships/image" Target="../media/image12.png"/><Relationship Id="rId55" Type="http://schemas.openxmlformats.org/officeDocument/2006/relationships/image" Target="../media/image17.jpeg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9" Type="http://schemas.openxmlformats.org/officeDocument/2006/relationships/tags" Target="../tags/tag68.xml"/><Relationship Id="rId11" Type="http://schemas.openxmlformats.org/officeDocument/2006/relationships/tags" Target="../tags/tag50.xml"/><Relationship Id="rId24" Type="http://schemas.openxmlformats.org/officeDocument/2006/relationships/tags" Target="../tags/tag63.xml"/><Relationship Id="rId32" Type="http://schemas.openxmlformats.org/officeDocument/2006/relationships/tags" Target="../tags/tag71.xml"/><Relationship Id="rId37" Type="http://schemas.openxmlformats.org/officeDocument/2006/relationships/tags" Target="../tags/tag76.xml"/><Relationship Id="rId40" Type="http://schemas.openxmlformats.org/officeDocument/2006/relationships/tags" Target="../tags/tag79.xml"/><Relationship Id="rId45" Type="http://schemas.openxmlformats.org/officeDocument/2006/relationships/tags" Target="../tags/tag84.xml"/><Relationship Id="rId53" Type="http://schemas.openxmlformats.org/officeDocument/2006/relationships/image" Target="../media/image15.jpeg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tags" Target="../tags/tag70.xml"/><Relationship Id="rId44" Type="http://schemas.openxmlformats.org/officeDocument/2006/relationships/tags" Target="../tags/tag83.xml"/><Relationship Id="rId52" Type="http://schemas.openxmlformats.org/officeDocument/2006/relationships/image" Target="../media/image14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Relationship Id="rId27" Type="http://schemas.openxmlformats.org/officeDocument/2006/relationships/tags" Target="../tags/tag66.xml"/><Relationship Id="rId30" Type="http://schemas.openxmlformats.org/officeDocument/2006/relationships/tags" Target="../tags/tag69.xml"/><Relationship Id="rId35" Type="http://schemas.openxmlformats.org/officeDocument/2006/relationships/tags" Target="../tags/tag74.xml"/><Relationship Id="rId43" Type="http://schemas.openxmlformats.org/officeDocument/2006/relationships/tags" Target="../tags/tag82.xml"/><Relationship Id="rId48" Type="http://schemas.openxmlformats.org/officeDocument/2006/relationships/image" Target="../media/image10.emf"/><Relationship Id="rId8" Type="http://schemas.openxmlformats.org/officeDocument/2006/relationships/tags" Target="../tags/tag47.xml"/><Relationship Id="rId51" Type="http://schemas.openxmlformats.org/officeDocument/2006/relationships/image" Target="../media/image13.png"/><Relationship Id="rId3" Type="http://schemas.openxmlformats.org/officeDocument/2006/relationships/tags" Target="../tags/tag42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tags" Target="../tags/tag64.xml"/><Relationship Id="rId33" Type="http://schemas.openxmlformats.org/officeDocument/2006/relationships/tags" Target="../tags/tag72.xml"/><Relationship Id="rId38" Type="http://schemas.openxmlformats.org/officeDocument/2006/relationships/tags" Target="../tags/tag77.xml"/><Relationship Id="rId46" Type="http://schemas.openxmlformats.org/officeDocument/2006/relationships/slideMaster" Target="../slideMasters/slideMaster3.xml"/><Relationship Id="rId20" Type="http://schemas.openxmlformats.org/officeDocument/2006/relationships/tags" Target="../tags/tag59.xml"/><Relationship Id="rId41" Type="http://schemas.openxmlformats.org/officeDocument/2006/relationships/tags" Target="../tags/tag80.xml"/><Relationship Id="rId54" Type="http://schemas.openxmlformats.org/officeDocument/2006/relationships/image" Target="../media/image16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28" Type="http://schemas.openxmlformats.org/officeDocument/2006/relationships/tags" Target="../tags/tag67.xml"/><Relationship Id="rId36" Type="http://schemas.openxmlformats.org/officeDocument/2006/relationships/tags" Target="../tags/tag75.xml"/><Relationship Id="rId49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5.xml"/><Relationship Id="rId4" Type="http://schemas.openxmlformats.org/officeDocument/2006/relationships/image" Target="../media/image18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0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1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Title of presentation</a:t>
            </a:r>
            <a:endParaRPr lang="en-ZA" noProof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Presented by:</a:t>
            </a:r>
            <a:endParaRPr lang="en-ZA" noProof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Date:</a:t>
            </a:r>
            <a:endParaRPr lang="en-US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Title of presentation</a:t>
            </a:r>
            <a:endParaRPr lang="en-ZA" noProof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Presented by:</a:t>
            </a:r>
            <a:endParaRPr lang="en-ZA" noProof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Date:</a:t>
            </a:r>
            <a:endParaRPr lang="en-US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</a:t>
            </a:r>
            <a:br>
              <a:rPr lang="en-GB"/>
            </a:br>
            <a:r>
              <a:rPr lang="en-GB"/>
              <a:t>text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 </a:t>
            </a:r>
            <a:br>
              <a:rPr lang="en-GB"/>
            </a:br>
            <a:r>
              <a:rPr lang="en-GB"/>
              <a:t>text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3" y="16"/>
          <a:ext cx="211667" cy="1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7" imgW="270" imgH="270" progId="TCLayout.ActiveDocument.1">
                  <p:embed/>
                </p:oleObj>
              </mc:Choice>
              <mc:Fallback>
                <p:oleObj name="think-cell Slide" r:id="rId4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3" y="16"/>
                        <a:ext cx="211667" cy="170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McK Title Elements" hidden="1"/>
          <p:cNvGrpSpPr>
            <a:grpSpLocks/>
          </p:cNvGrpSpPr>
          <p:nvPr/>
        </p:nvGrpSpPr>
        <p:grpSpPr bwMode="auto">
          <a:xfrm>
            <a:off x="4078821" y="5237079"/>
            <a:ext cx="6914063" cy="500499"/>
            <a:chOff x="1663" y="3104"/>
            <a:chExt cx="3109" cy="30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1663" y="3104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28">
                  <a:solidFill>
                    <a:srgbClr val="003896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28">
                  <a:solidFill>
                    <a:srgbClr val="003896"/>
                  </a:solidFill>
                  <a:latin typeface="Arial"/>
                </a:rPr>
                <a:t>Date</a:t>
              </a:r>
            </a:p>
          </p:txBody>
        </p:sp>
      </p:grpSp>
      <p:pic>
        <p:nvPicPr>
          <p:cNvPr id="60" name="Picture 150" descr="kraftwerkanlage3"/>
          <p:cNvPicPr>
            <a:picLocks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855331" y="2413420"/>
            <a:ext cx="10336743" cy="44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doc id"/>
          <p:cNvSpPr txBox="1">
            <a:spLocks noChangeArrowheads="1"/>
          </p:cNvSpPr>
          <p:nvPr/>
        </p:nvSpPr>
        <p:spPr bwMode="auto">
          <a:xfrm>
            <a:off x="11485751" y="37255"/>
            <a:ext cx="40172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en-ZA" sz="816">
              <a:solidFill>
                <a:srgbClr val="003896"/>
              </a:solidFill>
            </a:endParaRPr>
          </a:p>
        </p:txBody>
      </p:sp>
      <p:grpSp>
        <p:nvGrpSpPr>
          <p:cNvPr id="62" name="McK Title Elements"/>
          <p:cNvGrpSpPr>
            <a:grpSpLocks/>
          </p:cNvGrpSpPr>
          <p:nvPr/>
        </p:nvGrpSpPr>
        <p:grpSpPr bwMode="auto">
          <a:xfrm>
            <a:off x="4233185" y="3801631"/>
            <a:ext cx="6714779" cy="501932"/>
            <a:chOff x="2000" y="2395"/>
            <a:chExt cx="3172" cy="316"/>
          </a:xfrm>
        </p:grpSpPr>
        <p:sp>
          <p:nvSpPr>
            <p:cNvPr id="63" name="McK Document type" hidden="1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2000" y="2395"/>
              <a:ext cx="3172" cy="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28">
                  <a:solidFill>
                    <a:srgbClr val="003896"/>
                  </a:solidFill>
                </a:rPr>
                <a:t>Document type</a:t>
              </a:r>
            </a:p>
          </p:txBody>
        </p:sp>
        <p:sp>
          <p:nvSpPr>
            <p:cNvPr id="64" name="McK Date" hidden="1"/>
            <p:cNvSpPr txBox="1"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2000" y="2570"/>
              <a:ext cx="3172" cy="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28">
                  <a:solidFill>
                    <a:srgbClr val="003896"/>
                  </a:solidFill>
                </a:rPr>
                <a:t>Date</a:t>
              </a:r>
            </a:p>
          </p:txBody>
        </p:sp>
      </p:grpSp>
      <p:pic>
        <p:nvPicPr>
          <p:cNvPr id="65" name="Picture 172"/>
          <p:cNvPicPr preferRelativeResize="0">
            <a:picLocks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66791" y="319096"/>
            <a:ext cx="2861719" cy="54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" name="Group 11"/>
          <p:cNvGrpSpPr>
            <a:grpSpLocks/>
          </p:cNvGrpSpPr>
          <p:nvPr/>
        </p:nvGrpSpPr>
        <p:grpSpPr bwMode="auto">
          <a:xfrm>
            <a:off x="73" y="26"/>
            <a:ext cx="3753711" cy="6858000"/>
            <a:chOff x="0" y="0"/>
            <a:chExt cx="1773" cy="4320"/>
          </a:xfrm>
        </p:grpSpPr>
        <p:pic>
          <p:nvPicPr>
            <p:cNvPr id="67" name="Picture 54" descr="Rahmen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14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Oval 10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ltGray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69" name="Oval 102" descr="coolers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ltGray">
            <a:xfrm>
              <a:off x="276" y="858"/>
              <a:ext cx="1361" cy="1369"/>
            </a:xfrm>
            <a:prstGeom prst="ellipse">
              <a:avLst/>
            </a:prstGeom>
            <a:blipFill dpi="0" rotWithShape="1">
              <a:blip r:embed="rId5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0" name="Oval 103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ltGray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1" name="Oval 10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ltGray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2" name="Oval 10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ltGray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3" name="Oval 10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ltGray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4" name="Oval 10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ltGray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5" name="Oval 108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ltGray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6" name="Oval 10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ltGray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7" name="Oval 11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ltGray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8" name="Oval 11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ltGray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79" name="Oval 112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ltGray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0" name="Oval 1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ltGray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1" name="Oval 1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ltGray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2" name="Oval 115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ltGray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3" name="Oval 11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ltGray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4" name="Oval 11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ltGray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5" name="Oval 118" descr="face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ltGray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6" name="Oval 119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ltGray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7" name="Oval 120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ltGray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8" name="Oval 12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ltGray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89" name="Oval 122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ltGray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0" name="Oval 123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ltGray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1" name="Oval 12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ltGray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2" name="Oval 125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ltGray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3" name="Oval 126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ltGray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4" name="Oval 127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ltGray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5" name="Oval 128" descr="new smal workers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ltGray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54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6" name="Oval 12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ltGray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7" name="Oval 130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ltGray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8" name="Oval 131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ltGray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99" name="Oval 132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ltGray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0" name="Oval 133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ltGray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1" name="Oval 134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ltGray">
            <a:xfrm>
              <a:off x="598" y="2959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2" name="Oval 135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ltGray">
            <a:xfrm>
              <a:off x="567" y="2959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3" name="Oval 136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ltGray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4" name="Oval 137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ltGray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5" name="Oval 138" descr="boom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ltGray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5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6" name="Oval 139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ltGray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7" name="Oval 14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ltGray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  <p:sp>
          <p:nvSpPr>
            <p:cNvPr id="108" name="Oval 14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ltGray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ZA" sz="1122">
                <a:solidFill>
                  <a:srgbClr val="003896"/>
                </a:solidFill>
              </a:endParaRPr>
            </a:p>
          </p:txBody>
        </p:sp>
      </p:grpSp>
      <p:sp>
        <p:nvSpPr>
          <p:cNvPr id="114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4233197" y="1747706"/>
            <a:ext cx="7453427" cy="600164"/>
          </a:xfrm>
        </p:spPr>
        <p:txBody>
          <a:bodyPr anchor="t"/>
          <a:lstStyle>
            <a:lvl1pPr>
              <a:defRPr sz="3877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5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233197" y="2967606"/>
            <a:ext cx="7453427" cy="219820"/>
          </a:xfrm>
        </p:spPr>
        <p:txBody>
          <a:bodyPr anchor="ctr"/>
          <a:lstStyle>
            <a:lvl1pPr>
              <a:defRPr sz="1428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690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9" y="1594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94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 bwMode="auto">
          <a:xfrm>
            <a:off x="161987" y="337423"/>
            <a:ext cx="9336760" cy="298327"/>
          </a:xfrm>
        </p:spPr>
        <p:txBody>
          <a:bodyPr/>
          <a:lstStyle>
            <a:lvl1pPr>
              <a:defRPr sz="1939"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62003" y="6644863"/>
            <a:ext cx="650819" cy="156966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lang="en-US" sz="1020" u="none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fld id="{FF358A73-4C5B-4396-A86B-8792786B8F8A}" type="datetimeFigureOut">
              <a:rPr lang="en-ZA" smtClean="0"/>
              <a:t>2025/11/05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065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87" y="337423"/>
            <a:ext cx="9336760" cy="298327"/>
          </a:xfrm>
        </p:spPr>
        <p:txBody>
          <a:bodyPr/>
          <a:lstStyle>
            <a:lvl1pPr>
              <a:defRPr sz="193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8A73-4C5B-4396-A86B-8792786B8F8A}" type="datetimeFigureOut">
              <a:rPr lang="en-ZA" smtClean="0"/>
              <a:t>2025/11/05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82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58A73-4C5B-4396-A86B-8792786B8F8A}" type="datetimeFigureOut">
              <a:rPr lang="en-ZA" smtClean="0"/>
              <a:t>2025/11/05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9533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FFFFFF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0"/>
            <a:ext cx="12192000" cy="113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srgbClr val="FFFFFF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062264" y="6422667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C93B3D-50A6-42BA-AB96-4563A6AEDEA5}" type="datetimeFigureOut">
              <a:rPr lang="en-ZA" smtClean="0">
                <a:solidFill>
                  <a:srgbClr val="FFFFFF">
                    <a:lumMod val="5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2025/11/05</a:t>
            </a:fld>
            <a:endParaRPr lang="en-ZA">
              <a:solidFill>
                <a:srgbClr val="FFFFFF">
                  <a:lumMod val="50000"/>
                </a:srgbClr>
              </a:solidFill>
            </a:endParaRPr>
          </a:p>
        </p:txBody>
      </p:sp>
      <p:grpSp>
        <p:nvGrpSpPr>
          <p:cNvPr id="10" name="Group 162"/>
          <p:cNvGrpSpPr>
            <a:grpSpLocks/>
          </p:cNvGrpSpPr>
          <p:nvPr/>
        </p:nvGrpSpPr>
        <p:grpSpPr bwMode="auto">
          <a:xfrm>
            <a:off x="-4763" y="0"/>
            <a:ext cx="11639551" cy="6858000"/>
            <a:chOff x="-3" y="0"/>
            <a:chExt cx="7332" cy="4320"/>
          </a:xfrm>
        </p:grpSpPr>
        <p:pic>
          <p:nvPicPr>
            <p:cNvPr id="11" name="Picture 23" descr="d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pic>
          <p:nvPicPr>
            <p:cNvPr id="13" name="Picture 161" descr="logo smal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7" y="273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5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16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17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18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19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sp>
        <p:nvSpPr>
          <p:cNvPr id="20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ZA" altLang="en-US" sz="1000">
                <a:solidFill>
                  <a:srgbClr val="C0C0C0"/>
                </a:solidFill>
              </a:rPr>
              <a:t>Insert image here</a:t>
            </a:r>
            <a:endParaRPr lang="en-ZA" altLang="en-US" sz="1000"/>
          </a:p>
        </p:txBody>
      </p:sp>
      <p:grpSp>
        <p:nvGrpSpPr>
          <p:cNvPr id="21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22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23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24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grpSp>
        <p:nvGrpSpPr>
          <p:cNvPr id="25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26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27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28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29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0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1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2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3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sp>
        <p:nvSpPr>
          <p:cNvPr id="34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ZA" altLang="en-US" sz="600">
                <a:solidFill>
                  <a:srgbClr val="C0C0C0"/>
                </a:solidFill>
              </a:rPr>
              <a:t>Insert image here</a:t>
            </a:r>
            <a:endParaRPr lang="en-ZA" altLang="en-US" sz="600"/>
          </a:p>
        </p:txBody>
      </p:sp>
      <p:grpSp>
        <p:nvGrpSpPr>
          <p:cNvPr id="35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36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7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38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grpSp>
        <p:nvGrpSpPr>
          <p:cNvPr id="39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40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1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2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3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4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5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sp>
        <p:nvSpPr>
          <p:cNvPr id="46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ZA" altLang="en-US" sz="1000">
                <a:solidFill>
                  <a:srgbClr val="C0C0C0"/>
                </a:solidFill>
              </a:rPr>
              <a:t>Insert image here</a:t>
            </a:r>
          </a:p>
        </p:txBody>
      </p:sp>
      <p:grpSp>
        <p:nvGrpSpPr>
          <p:cNvPr id="47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48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49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0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grpSp>
        <p:nvGrpSpPr>
          <p:cNvPr id="51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52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3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4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5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57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sp>
        <p:nvSpPr>
          <p:cNvPr id="58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ZA" altLang="en-US" sz="900">
                <a:solidFill>
                  <a:srgbClr val="C0C0C0"/>
                </a:solidFill>
              </a:rPr>
              <a:t>Insert image here</a:t>
            </a:r>
          </a:p>
        </p:txBody>
      </p:sp>
      <p:grpSp>
        <p:nvGrpSpPr>
          <p:cNvPr id="59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60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61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  <p:sp>
          <p:nvSpPr>
            <p:cNvPr id="62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ZA" altLang="en-US" sz="1800"/>
            </a:p>
          </p:txBody>
        </p:sp>
      </p:grpSp>
      <p:sp>
        <p:nvSpPr>
          <p:cNvPr id="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09963" y="3271838"/>
            <a:ext cx="7295501" cy="676275"/>
          </a:xfrm>
        </p:spPr>
        <p:txBody>
          <a:bodyPr anchor="b">
            <a:normAutofit/>
          </a:bodyPr>
          <a:lstStyle>
            <a:lvl1pPr>
              <a:defRPr sz="2400">
                <a:solidFill>
                  <a:srgbClr val="003896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09963" y="4092575"/>
            <a:ext cx="7295501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8164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5533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398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26" Type="http://schemas.openxmlformats.org/officeDocument/2006/relationships/tags" Target="../tags/tag39.xml"/><Relationship Id="rId3" Type="http://schemas.openxmlformats.org/officeDocument/2006/relationships/slideLayout" Target="../slideLayouts/slideLayout10.xml"/><Relationship Id="rId21" Type="http://schemas.openxmlformats.org/officeDocument/2006/relationships/tags" Target="../tags/tag34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5" Type="http://schemas.openxmlformats.org/officeDocument/2006/relationships/tags" Target="../tags/tag38.xml"/><Relationship Id="rId2" Type="http://schemas.openxmlformats.org/officeDocument/2006/relationships/slideLayout" Target="../slideLayouts/slideLayout9.xml"/><Relationship Id="rId16" Type="http://schemas.openxmlformats.org/officeDocument/2006/relationships/tags" Target="../tags/tag29.xml"/><Relationship Id="rId20" Type="http://schemas.openxmlformats.org/officeDocument/2006/relationships/tags" Target="../tags/tag33.xml"/><Relationship Id="rId29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11" Type="http://schemas.openxmlformats.org/officeDocument/2006/relationships/tags" Target="../tags/tag24.xml"/><Relationship Id="rId24" Type="http://schemas.openxmlformats.org/officeDocument/2006/relationships/tags" Target="../tags/tag37.xml"/><Relationship Id="rId5" Type="http://schemas.openxmlformats.org/officeDocument/2006/relationships/slideLayout" Target="../slideLayouts/slideLayout12.xml"/><Relationship Id="rId15" Type="http://schemas.openxmlformats.org/officeDocument/2006/relationships/tags" Target="../tags/tag28.xml"/><Relationship Id="rId23" Type="http://schemas.openxmlformats.org/officeDocument/2006/relationships/tags" Target="../tags/tag36.xml"/><Relationship Id="rId28" Type="http://schemas.openxmlformats.org/officeDocument/2006/relationships/image" Target="../media/image7.emf"/><Relationship Id="rId10" Type="http://schemas.openxmlformats.org/officeDocument/2006/relationships/tags" Target="../tags/tag23.xml"/><Relationship Id="rId19" Type="http://schemas.openxmlformats.org/officeDocument/2006/relationships/tags" Target="../tags/tag32.xml"/><Relationship Id="rId4" Type="http://schemas.openxmlformats.org/officeDocument/2006/relationships/slideLayout" Target="../slideLayouts/slideLayout11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tags" Target="../tags/tag35.xml"/><Relationship Id="rId27" Type="http://schemas.openxmlformats.org/officeDocument/2006/relationships/oleObject" Target="../embeddings/oleObject10.bin"/><Relationship Id="rId30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4.bin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649592258"/>
              </p:ext>
            </p:ext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DFA0B45-FC00-4728-A810-F37848B7640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49" b="0" i="0" baseline="0" err="1">
              <a:solidFill>
                <a:schemeClr val="tx1"/>
              </a:solidFill>
              <a:latin typeface="Arial" panose="020B0604020202020204" pitchFamily="34" charset="0"/>
              <a:ea typeface="Arial Unicode MS"/>
              <a:sym typeface="Arial" panose="020B0604020202020204" pitchFamily="34" charset="0"/>
            </a:endParaRPr>
          </a:p>
        </p:txBody>
      </p:sp>
      <p:pic>
        <p:nvPicPr>
          <p:cNvPr id="12392" name="Picture 104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" y="10"/>
            <a:ext cx="103124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69489" y="2581496"/>
            <a:ext cx="5853024" cy="25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62000" y="1768"/>
            <a:ext cx="750205" cy="18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24">
                <a:solidFill>
                  <a:srgbClr val="FFFFFF"/>
                </a:solidFill>
                <a:latin typeface="Arial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1988" y="986840"/>
            <a:ext cx="588956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32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3169489" y="1904830"/>
            <a:ext cx="5853024" cy="596067"/>
            <a:chOff x="915" y="662"/>
            <a:chExt cx="2686" cy="368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62"/>
              <a:ext cx="2686" cy="36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837" b="1">
                  <a:solidFill>
                    <a:srgbClr val="003896"/>
                  </a:solidFill>
                  <a:latin typeface="Arial"/>
                </a:rPr>
                <a:t>Title</a:t>
              </a:r>
            </a:p>
            <a:p>
              <a:r>
                <a:rPr lang="en-US" sz="1837">
                  <a:solidFill>
                    <a:srgbClr val="808080"/>
                  </a:solidFill>
                  <a:latin typeface="Arial"/>
                </a:rPr>
                <a:t>Unit of measure</a:t>
              </a:r>
            </a:p>
          </p:txBody>
        </p:sp>
      </p:grpSp>
      <p:pic>
        <p:nvPicPr>
          <p:cNvPr id="23" name="Picture 140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10340966" y="338959"/>
            <a:ext cx="1564217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1987" y="294902"/>
            <a:ext cx="9336760" cy="38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25" name="LegendBoxes" hidden="1"/>
          <p:cNvGrpSpPr>
            <a:grpSpLocks/>
          </p:cNvGrpSpPr>
          <p:nvPr/>
        </p:nvGrpSpPr>
        <p:grpSpPr bwMode="auto">
          <a:xfrm>
            <a:off x="10871514" y="1037381"/>
            <a:ext cx="857250" cy="1001714"/>
            <a:chOff x="4936" y="176"/>
            <a:chExt cx="405" cy="631"/>
          </a:xfrm>
        </p:grpSpPr>
        <p:sp>
          <p:nvSpPr>
            <p:cNvPr id="2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</p:grpSp>
      <p:grpSp>
        <p:nvGrpSpPr>
          <p:cNvPr id="34" name="LegendLines" hidden="1"/>
          <p:cNvGrpSpPr>
            <a:grpSpLocks/>
          </p:cNvGrpSpPr>
          <p:nvPr/>
        </p:nvGrpSpPr>
        <p:grpSpPr bwMode="auto">
          <a:xfrm>
            <a:off x="10460897" y="1037396"/>
            <a:ext cx="1267884" cy="735013"/>
            <a:chOff x="4750" y="176"/>
            <a:chExt cx="599" cy="463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24">
                <a:solidFill>
                  <a:srgbClr val="003896"/>
                </a:solidFill>
                <a:latin typeface="Arial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245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41" name="McKSticker" hidden="1"/>
          <p:cNvGrpSpPr/>
          <p:nvPr/>
        </p:nvGrpSpPr>
        <p:grpSpPr bwMode="auto">
          <a:xfrm>
            <a:off x="10801990" y="1037387"/>
            <a:ext cx="1087670" cy="216085"/>
            <a:chOff x="7925023" y="285750"/>
            <a:chExt cx="815752" cy="216086"/>
          </a:xfrm>
        </p:grpSpPr>
        <p:sp>
          <p:nvSpPr>
            <p:cNvPr id="42" name="StickerRectangle"/>
            <p:cNvSpPr>
              <a:spLocks noChangeArrowheads="1"/>
            </p:cNvSpPr>
            <p:nvPr/>
          </p:nvSpPr>
          <p:spPr bwMode="auto">
            <a:xfrm>
              <a:off x="7925023" y="285750"/>
              <a:ext cx="815752" cy="21608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1947">
                <a:buClr>
                  <a:srgbClr val="83725B"/>
                </a:buClr>
              </a:pPr>
              <a:r>
                <a:rPr lang="en-US" sz="1224">
                  <a:solidFill>
                    <a:srgbClr val="808080"/>
                  </a:solidFill>
                  <a:latin typeface="Arial"/>
                </a:rPr>
                <a:t>PRELIMINARY</a:t>
              </a:r>
            </a:p>
          </p:txBody>
        </p:sp>
        <p:cxnSp>
          <p:nvCxnSpPr>
            <p:cNvPr id="43" name="AutoShape 31"/>
            <p:cNvCxnSpPr>
              <a:cxnSpLocks noChangeShapeType="1"/>
              <a:stCxn id="42" idx="2"/>
              <a:endCxn id="42" idx="4"/>
            </p:cNvCxnSpPr>
            <p:nvPr/>
          </p:nvCxnSpPr>
          <p:spPr bwMode="auto">
            <a:xfrm>
              <a:off x="7925023" y="285750"/>
              <a:ext cx="0" cy="21608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32"/>
            <p:cNvCxnSpPr>
              <a:cxnSpLocks noChangeShapeType="1"/>
              <a:stCxn id="42" idx="4"/>
              <a:endCxn id="42" idx="6"/>
            </p:cNvCxnSpPr>
            <p:nvPr/>
          </p:nvCxnSpPr>
          <p:spPr bwMode="auto">
            <a:xfrm>
              <a:off x="7925023" y="501836"/>
              <a:ext cx="815752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LegendMoons" hidden="1"/>
          <p:cNvGrpSpPr/>
          <p:nvPr/>
        </p:nvGrpSpPr>
        <p:grpSpPr bwMode="auto">
          <a:xfrm>
            <a:off x="10782407" y="1037381"/>
            <a:ext cx="946940" cy="1306516"/>
            <a:chOff x="6655594" y="273840"/>
            <a:chExt cx="710205" cy="1306516"/>
          </a:xfrm>
        </p:grpSpPr>
        <p:grpSp>
          <p:nvGrpSpPr>
            <p:cNvPr id="46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4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5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47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48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0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61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grpSp>
          <p:nvGrpSpPr>
            <p:cNvPr id="49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8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59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  <p:sp>
          <p:nvSpPr>
            <p:cNvPr id="50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389530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1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389530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2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389530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3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389530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4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389530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1947">
                <a:buClr>
                  <a:srgbClr val="83725B"/>
                </a:buClr>
              </a:pPr>
              <a:r>
                <a:rPr lang="en-US" sz="1224">
                  <a:solidFill>
                    <a:srgbClr val="003896"/>
                  </a:solidFill>
                  <a:latin typeface="Arial"/>
                </a:rPr>
                <a:t>Legend</a:t>
              </a:r>
            </a:p>
          </p:txBody>
        </p:sp>
        <p:grpSp>
          <p:nvGrpSpPr>
            <p:cNvPr id="55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24">
                  <a:solidFill>
                    <a:srgbClr val="003896"/>
                  </a:solidFill>
                  <a:latin typeface="Arial"/>
                </a:endParaRPr>
              </a:p>
            </p:txBody>
          </p:sp>
        </p:grpSp>
      </p:grpSp>
      <p:grpSp>
        <p:nvGrpSpPr>
          <p:cNvPr id="67" name="McK Moon" hidden="1"/>
          <p:cNvGrpSpPr>
            <a:grpSpLocks noChangeAspect="1"/>
          </p:cNvGrpSpPr>
          <p:nvPr>
            <p:custDataLst>
              <p:tags r:id="rId9"/>
            </p:custDataLst>
          </p:nvPr>
        </p:nvGrpSpPr>
        <p:grpSpPr bwMode="auto">
          <a:xfrm>
            <a:off x="10782393" y="2508240"/>
            <a:ext cx="338667" cy="254000"/>
            <a:chOff x="1600" y="1600"/>
            <a:chExt cx="160" cy="160"/>
          </a:xfrm>
        </p:grpSpPr>
        <p:sp>
          <p:nvSpPr>
            <p:cNvPr id="68" name="Oval 90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600" y="1600"/>
              <a:ext cx="160" cy="1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37">
                <a:solidFill>
                  <a:srgbClr val="003896"/>
                </a:solidFill>
              </a:endParaRPr>
            </a:p>
          </p:txBody>
        </p:sp>
        <p:sp>
          <p:nvSpPr>
            <p:cNvPr id="69" name="Arc 91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 bwMode="auto">
            <a:xfrm>
              <a:off x="1600" y="1600"/>
              <a:ext cx="160" cy="160"/>
            </a:xfrm>
            <a:prstGeom prst="arc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37">
                <a:solidFill>
                  <a:srgbClr val="003896"/>
                </a:solidFill>
              </a:endParaRPr>
            </a:p>
          </p:txBody>
        </p:sp>
      </p:grpSp>
      <p:grpSp>
        <p:nvGrpSpPr>
          <p:cNvPr id="66" name="McK Slide Elements" hidden="1"/>
          <p:cNvGrpSpPr/>
          <p:nvPr/>
        </p:nvGrpSpPr>
        <p:grpSpPr bwMode="auto">
          <a:xfrm>
            <a:off x="162005" y="6189171"/>
            <a:ext cx="10885287" cy="374770"/>
            <a:chOff x="121488" y="6346367"/>
            <a:chExt cx="8794114" cy="374770"/>
          </a:xfrm>
        </p:grpSpPr>
        <p:sp>
          <p:nvSpPr>
            <p:cNvPr id="70" name="McK 4. Footnote"/>
            <p:cNvSpPr txBox="1">
              <a:spLocks noChangeArrowheads="1"/>
            </p:cNvSpPr>
            <p:nvPr/>
          </p:nvSpPr>
          <p:spPr bwMode="auto">
            <a:xfrm>
              <a:off x="121488" y="6346367"/>
              <a:ext cx="8794114" cy="160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20">
                  <a:solidFill>
                    <a:srgbClr val="003896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71" name="McK 5. Source"/>
            <p:cNvSpPr>
              <a:spLocks noChangeArrowheads="1"/>
            </p:cNvSpPr>
            <p:nvPr/>
          </p:nvSpPr>
          <p:spPr bwMode="auto">
            <a:xfrm>
              <a:off x="121488" y="6560983"/>
              <a:ext cx="8794112" cy="160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10448" indent="-610448" defTabSz="910053">
                <a:tabLst>
                  <a:tab pos="615192" algn="l"/>
                </a:tabLst>
              </a:pPr>
              <a:r>
                <a:rPr lang="en-US" sz="1020">
                  <a:solidFill>
                    <a:srgbClr val="003896"/>
                  </a:solidFill>
                  <a:latin typeface="Arial"/>
                </a:rPr>
                <a:t>SOURCE: Source</a:t>
              </a: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03" y="6644863"/>
            <a:ext cx="650819" cy="156966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lang="en-US" sz="1020" u="none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fld id="{FF358A73-4C5B-4396-A86B-8792786B8F8A}" type="datetimeFigureOut">
              <a:rPr lang="en-ZA" smtClean="0"/>
              <a:t>2025/11/05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301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891947" rtl="0" eaLnBrk="1" fontAlgn="base" hangingPunct="1">
        <a:spcBef>
          <a:spcPct val="0"/>
        </a:spcBef>
        <a:spcAft>
          <a:spcPct val="0"/>
        </a:spcAft>
        <a:tabLst>
          <a:tab pos="268847" algn="l"/>
        </a:tabLst>
        <a:defRPr sz="2449" b="0" baseline="0">
          <a:solidFill>
            <a:schemeClr val="bg1"/>
          </a:solidFill>
          <a:latin typeface="+mj-lt"/>
          <a:ea typeface="Arial Unicode MS" pitchFamily="34" charset="-128"/>
          <a:cs typeface="Arial Unicode MS" pitchFamily="34" charset="-128"/>
        </a:defRPr>
      </a:lvl1pPr>
      <a:lvl2pPr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55463"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10929"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66388"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21852" algn="l" defTabSz="891947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32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1pPr>
      <a:lvl2pPr marL="192939" indent="-191355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itchFamily="34" charset="0"/>
        <a:buChar char="•"/>
        <a:defRPr sz="1632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2pPr>
      <a:lvl3pPr marL="455463" indent="-260948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32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3pPr>
      <a:lvl4pPr marL="612033" indent="-154990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•"/>
        <a:defRPr sz="1632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4pPr>
      <a:lvl5pPr marL="746959" indent="-129681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  <a:ea typeface="Arial Unicode MS" pitchFamily="34" charset="-128"/>
          <a:cs typeface="Arial Unicode MS" pitchFamily="34" charset="-128"/>
        </a:defRPr>
      </a:lvl5pPr>
      <a:lvl6pPr marL="746959" indent="-129681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46959" indent="-129681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46959" indent="-129681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46959" indent="-129681" algn="l" defTabSz="89194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55463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10929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66388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21852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277316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32777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188241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643704" algn="l" defTabSz="910929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794829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6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MakhubAM@eskom.co.za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42874"/>
            <a:ext cx="4114800" cy="245160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F5BA1A-3800-7439-CF89-B62DDE9B0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768" y="856599"/>
            <a:ext cx="11734464" cy="2919381"/>
          </a:xfrm>
        </p:spPr>
        <p:txBody>
          <a:bodyPr lIns="91440" tIns="45720" rIns="91440" bIns="45720" anchor="b">
            <a:normAutofit/>
          </a:bodyPr>
          <a:lstStyle/>
          <a:p>
            <a:pPr algn="ctr" defTabSz="685800">
              <a:lnSpc>
                <a:spcPct val="150000"/>
              </a:lnSpc>
              <a:spcBef>
                <a:spcPts val="750"/>
              </a:spcBef>
              <a:buClr>
                <a:srgbClr val="FFFFFF">
                  <a:lumMod val="50000"/>
                </a:srgbClr>
              </a:buClr>
              <a:defRPr/>
            </a:pPr>
            <a:r>
              <a:rPr lang="en-US" sz="2700" b="1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Provision </a:t>
            </a:r>
            <a:r>
              <a:rPr lang="en-US" sz="2700" b="1" dirty="0">
                <a:latin typeface="Calibri"/>
                <a:ea typeface="Calibri" panose="020F0502020204030204" pitchFamily="34" charset="0"/>
                <a:cs typeface="Times New Roman"/>
              </a:rPr>
              <a:t>of</a:t>
            </a:r>
            <a:r>
              <a:rPr lang="en-US" sz="2700" b="1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Actuarial Services</a:t>
            </a:r>
            <a:br>
              <a:rPr lang="en-US" sz="2700" b="1" dirty="0">
                <a:latin typeface="Calibri"/>
                <a:ea typeface="Calibri" panose="020F0502020204030204" pitchFamily="34" charset="0"/>
                <a:cs typeface="Times New Roman"/>
              </a:rPr>
            </a:br>
            <a:r>
              <a:rPr lang="en-US" sz="2700" b="1" dirty="0">
                <a:latin typeface="Calibri"/>
                <a:ea typeface="Calibri" panose="020F0502020204030204" pitchFamily="34" charset="0"/>
                <a:cs typeface="Times New Roman"/>
              </a:rPr>
              <a:t>Tender clarification </a:t>
            </a:r>
            <a:br>
              <a:rPr lang="en-US" sz="2700" b="1" dirty="0">
                <a:latin typeface="Calibri"/>
                <a:ea typeface="Calibri" panose="020F0502020204030204" pitchFamily="34" charset="0"/>
                <a:cs typeface="Times New Roman"/>
              </a:rPr>
            </a:br>
            <a:r>
              <a:rPr lang="en-US" sz="2700" b="1" dirty="0">
                <a:latin typeface="Calibri"/>
                <a:ea typeface="Calibri" panose="020F0502020204030204" pitchFamily="34" charset="0"/>
                <a:cs typeface="Times New Roman"/>
              </a:rPr>
              <a:t>E2096CXMWP</a:t>
            </a:r>
            <a:br>
              <a:rPr lang="en-US" sz="2700" b="1" i="0" u="none" strike="noStrike" baseline="0" dirty="0"/>
            </a:br>
            <a:br>
              <a:rPr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br>
              <a:rPr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/>
                <a:ea typeface="+mn-ea"/>
                <a:cs typeface="Arial"/>
              </a:rPr>
              <a:t>07 November </a:t>
            </a:r>
            <a:r>
              <a:rPr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2025</a:t>
            </a:r>
            <a:endParaRPr lang="en-ZA" sz="2700" b="1" i="0" u="none" strike="noStrike" baseline="0" dirty="0"/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540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868AD1-2B3A-7125-4F3F-41197ED9CC69}"/>
              </a:ext>
            </a:extLst>
          </p:cNvPr>
          <p:cNvSpPr/>
          <p:nvPr/>
        </p:nvSpPr>
        <p:spPr>
          <a:xfrm>
            <a:off x="0" y="1144070"/>
            <a:ext cx="12192000" cy="5855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8BF7D40-6C4D-9266-BF5A-B625346A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65" y="134633"/>
            <a:ext cx="9887525" cy="665163"/>
          </a:xfrm>
        </p:spPr>
        <p:txBody>
          <a:bodyPr vert="horz"/>
          <a:lstStyle/>
          <a:p>
            <a:r>
              <a:rPr lang="en-ZA" sz="1800" b="1" dirty="0"/>
              <a:t>Index</a:t>
            </a:r>
            <a:endParaRPr lang="en-ZA" sz="2000" b="0" i="0" u="none" strike="noStrike" baseline="0" dirty="0">
              <a:solidFill>
                <a:srgbClr val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FA8AC7-C045-2129-CF6C-881EE09C64C2}"/>
              </a:ext>
            </a:extLst>
          </p:cNvPr>
          <p:cNvSpPr/>
          <p:nvPr/>
        </p:nvSpPr>
        <p:spPr>
          <a:xfrm>
            <a:off x="134600" y="6343057"/>
            <a:ext cx="11672889" cy="366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100" b="0" i="0" u="none" strike="noStrike" kern="120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17534AE1-CD0F-8843-4994-0F5337C5CDE9}"/>
              </a:ext>
            </a:extLst>
          </p:cNvPr>
          <p:cNvSpPr/>
          <p:nvPr/>
        </p:nvSpPr>
        <p:spPr>
          <a:xfrm>
            <a:off x="621957" y="1660545"/>
            <a:ext cx="10746260" cy="4797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108000" tIns="0" rIns="216000" bIns="0" rtlCol="0" anchor="t"/>
          <a:lstStyle/>
          <a:p>
            <a:pPr lvl="1"/>
            <a:endParaRPr lang="en-US" sz="1200" dirty="0"/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Welcome and safety 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Commercial 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SDL&amp; I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SHE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Quality</a:t>
            </a: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Clarification, questions and responses</a:t>
            </a:r>
          </a:p>
          <a:p>
            <a:pPr lvl="1">
              <a:lnSpc>
                <a:spcPct val="200000"/>
              </a:lnSpc>
            </a:pPr>
            <a:endParaRPr lang="en-US" sz="1400" dirty="0"/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628650" lvl="1" indent="-171450">
              <a:lnSpc>
                <a:spcPct val="200000"/>
              </a:lnSpc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628650" lvl="1" indent="-171450">
              <a:lnSpc>
                <a:spcPct val="200000"/>
              </a:lnSpc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628650" lvl="1" indent="-171450">
              <a:lnSpc>
                <a:spcPct val="200000"/>
              </a:lnSpc>
              <a:buFont typeface="Courier New" panose="02070309020205020404" pitchFamily="49" charset="0"/>
              <a:buChar char="o"/>
            </a:pPr>
            <a:endParaRPr lang="en-US" sz="1400" dirty="0"/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>
              <a:cs typeface="Arial" panose="020B0604020202020204"/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en-US" sz="1200" dirty="0">
              <a:cs typeface="Arial" panose="020B0604020202020204"/>
            </a:endParaRPr>
          </a:p>
          <a:p>
            <a:pPr marL="1543050" lvl="3" indent="-171450">
              <a:buFont typeface="Courier New" panose="02070309020205020404" pitchFamily="49" charset="0"/>
              <a:buChar char="o"/>
            </a:pPr>
            <a:endParaRPr lang="en-ZA" sz="12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3649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F2BAC7C1-1465-73A4-6E37-1C2018716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6152" y="593045"/>
            <a:ext cx="6985000" cy="312964"/>
          </a:xfrm>
        </p:spPr>
        <p:txBody>
          <a:bodyPr/>
          <a:lstStyle/>
          <a:p>
            <a:pPr eaLnBrk="1" hangingPunct="1"/>
            <a:r>
              <a:rPr lang="en-US" altLang="en-US" sz="2857" b="1" dirty="0"/>
              <a:t>Commercial Process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FFC0FBC8-A3CF-70D0-961A-4DEF674D64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2545" y="906010"/>
            <a:ext cx="8651875" cy="5815919"/>
          </a:xfrm>
        </p:spPr>
        <p:txBody>
          <a:bodyPr/>
          <a:lstStyle/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en-GB" sz="1429" b="1" dirty="0"/>
              <a:t>Eskom’s tender process consists of the following stages:</a:t>
            </a:r>
            <a:endParaRPr lang="en-ZA" sz="1429" b="1" dirty="0"/>
          </a:p>
          <a:p>
            <a:pPr marL="0" lvl="2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en-US" sz="1429" dirty="0"/>
          </a:p>
          <a:p>
            <a:pPr marL="0" lvl="2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en-US" sz="1714" b="1" dirty="0"/>
          </a:p>
          <a:p>
            <a:pPr marL="0" lvl="2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en-US" sz="1714" b="1" dirty="0"/>
          </a:p>
          <a:p>
            <a:pPr marL="0" lvl="2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en-US" sz="1714" b="1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endParaRPr lang="en-US" sz="1714" b="1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endParaRPr lang="en-US" sz="1714" b="1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endParaRPr lang="en-US" sz="1714" b="1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endParaRPr lang="en-US" sz="1429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en-US" sz="1429" dirty="0"/>
              <a:t>This is a non-compulsory clarification session.</a:t>
            </a:r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en-GB" sz="1429" dirty="0"/>
              <a:t>The validity period is 180  calendar days from tender closing date.</a:t>
            </a:r>
            <a:endParaRPr lang="en-ZA" sz="1286" dirty="0"/>
          </a:p>
          <a:p>
            <a:pPr marL="204111" lvl="2" indent="-204111" defTabSz="652022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en-US" sz="1429" dirty="0"/>
              <a:t>Clarification questions – will be accepted until 14 November 2024 . </a:t>
            </a:r>
          </a:p>
          <a:p>
            <a:pPr marL="706451" lvl="4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sz="1286" dirty="0"/>
              <a:t>Eskom Representative details:</a:t>
            </a:r>
          </a:p>
          <a:p>
            <a:pPr marL="706451" lvl="4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b="1" dirty="0"/>
              <a:t>Mandisa Sithole </a:t>
            </a:r>
            <a:endParaRPr lang="en-US" b="1" kern="1200" dirty="0">
              <a:ea typeface="+mn-ea"/>
            </a:endParaRPr>
          </a:p>
          <a:p>
            <a:pPr marL="706451" lvl="4" indent="0" defTabSz="652022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b="1" dirty="0">
                <a:hlinkClick r:id="rId2"/>
              </a:rPr>
              <a:t>sitholmd</a:t>
            </a:r>
            <a:r>
              <a:rPr lang="en-US" b="1" kern="1200" dirty="0">
                <a:ea typeface="+mn-ea"/>
                <a:hlinkClick r:id="rId2"/>
              </a:rPr>
              <a:t>@eskom.co.za</a:t>
            </a:r>
            <a:r>
              <a:rPr lang="en-US" b="1" kern="1200" dirty="0">
                <a:ea typeface="+mn-ea"/>
              </a:rPr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BCDD6F-C493-6675-CC8E-3C6EA3FBE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160259"/>
              </p:ext>
            </p:extLst>
          </p:nvPr>
        </p:nvGraphicFramePr>
        <p:xfrm>
          <a:off x="1878920" y="1474107"/>
          <a:ext cx="8177892" cy="2549987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931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5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39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Stage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Details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Key Dates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261">
                <a:tc>
                  <a:txBody>
                    <a:bodyPr/>
                    <a:lstStyle/>
                    <a:p>
                      <a:pPr marL="0" lvl="0" indent="-173217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  <a:tabLst>
                          <a:tab pos="311785" algn="l"/>
                        </a:tabLst>
                      </a:pPr>
                      <a:r>
                        <a:rPr lang="en-GB" sz="1300" dirty="0">
                          <a:effectLst/>
                        </a:rPr>
                        <a:t>Issue a tender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  <a:latin typeface="+mn-lt"/>
                          <a:ea typeface="+mn-ea"/>
                        </a:rPr>
                        <a:t>Tender Bulletin $ NT</a:t>
                      </a:r>
                      <a:r>
                        <a:rPr lang="en-GB" sz="1300" baseline="0" dirty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aseline="0">
                          <a:effectLst/>
                          <a:latin typeface="+mn-lt"/>
                          <a:ea typeface="+mn-ea"/>
                        </a:rPr>
                        <a:t>tender bulletin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lvl="0" indent="-285750" algn="just" defTabSz="126092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SzPts val="800"/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ZA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04 November 2025</a:t>
                      </a:r>
                    </a:p>
                  </a:txBody>
                  <a:tcPr marL="48985" marR="489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639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1785" algn="l"/>
                        </a:tabLst>
                      </a:pPr>
                      <a:r>
                        <a:rPr lang="en-GB" sz="1300" dirty="0">
                          <a:effectLst/>
                        </a:rPr>
                        <a:t>Clarification Meeting 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For bidders 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lvl="0" indent="-285750" algn="just" defTabSz="126092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SzPts val="800"/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 November 2025</a:t>
                      </a:r>
                      <a:endParaRPr lang="en-ZA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5" marR="489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924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1785" algn="l"/>
                        </a:tabLst>
                      </a:pPr>
                      <a:r>
                        <a:rPr lang="en-GB" sz="1300" dirty="0">
                          <a:effectLst/>
                        </a:rPr>
                        <a:t>Closing Date 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Deadline for submission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lvl="0" indent="-285750" algn="l" defTabSz="126092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SzPts val="800"/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November 2025 @10H00am</a:t>
                      </a:r>
                      <a:endParaRPr lang="en-ZA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5" marR="489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56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1785" algn="l"/>
                        </a:tabLst>
                      </a:pPr>
                      <a:r>
                        <a:rPr lang="en-GB" sz="1300" dirty="0">
                          <a:effectLst/>
                        </a:rPr>
                        <a:t>Evaluation of RFP submission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Commence with Evaluation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lvl="0" indent="-285750" algn="just" defTabSz="126092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SzPts val="800"/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November 2025</a:t>
                      </a:r>
                      <a:endParaRPr lang="en-ZA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5" marR="4898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639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311785" algn="l"/>
                        </a:tabLst>
                      </a:pPr>
                      <a:r>
                        <a:rPr lang="en-GB" sz="1300" dirty="0">
                          <a:effectLst/>
                        </a:rPr>
                        <a:t>Award of the Contract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30555" algn="l"/>
                        </a:tabLst>
                      </a:pPr>
                      <a:r>
                        <a:rPr lang="en-GB" sz="1300" dirty="0">
                          <a:effectLst/>
                        </a:rPr>
                        <a:t> </a:t>
                      </a:r>
                      <a:endParaRPr lang="en-ZA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985" marR="48985" marT="0" marB="0" anchor="ctr"/>
                </a:tc>
                <a:tc>
                  <a:txBody>
                    <a:bodyPr/>
                    <a:lstStyle/>
                    <a:p>
                      <a:pPr marL="285750" lvl="0" indent="-285750" algn="just" defTabSz="126092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SzPts val="800"/>
                        <a:buFont typeface="Arial" panose="020B0604020202020204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01 February 2026</a:t>
                      </a:r>
                      <a:endParaRPr lang="en-ZA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5" marR="4898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9418" name="Slide Number Placeholder 2">
            <a:extLst>
              <a:ext uri="{FF2B5EF4-FFF2-40B4-BE49-F238E27FC236}">
                <a16:creationId xmlns:a16="http://schemas.microsoft.com/office/drawing/2014/main" id="{E587E9C7-1F04-E7CE-2EE2-C149F417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029825" y="9034463"/>
            <a:ext cx="231140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76" tIns="63126" rIns="126076" bIns="63126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837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00" indent="-177800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74763" indent="-360363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14525" indent="-542925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552700" indent="-725488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fld id="{5753FD67-7FC7-432F-8525-115B5AE9A581}" type="slidenum">
              <a:rPr lang="en-ZA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t>3</a:t>
            </a:fld>
            <a:endParaRPr lang="en-ZA" altLang="en-US" sz="1000">
              <a:solidFill>
                <a:srgbClr val="83725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BA1D-BC5B-1EF3-3E5B-84B092CF3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Evaluation Methodology</a:t>
            </a:r>
            <a:br>
              <a:rPr lang="en-US" altLang="en-US" sz="2400" b="1" dirty="0">
                <a:solidFill>
                  <a:schemeClr val="bg1"/>
                </a:solidFill>
              </a:rPr>
            </a:b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E5F6E-344E-BE43-B203-F8E0E88A7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PPPFA evaluation methodology will be applied</a:t>
            </a:r>
            <a:r>
              <a:rPr lang="en-US" dirty="0"/>
              <a:t> 80/20.</a:t>
            </a:r>
            <a:endParaRPr lang="en-US" sz="1400" dirty="0"/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The first evaluation will be done on commercial for basic compliance of tender returnables. 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Second phase evaluation will be: SD&amp;L : BBBEE level 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The third phase will be evaluated for functionality based on achieving a minimum threshold of </a:t>
            </a:r>
            <a:r>
              <a:rPr lang="en-US" sz="1400" b="1" dirty="0"/>
              <a:t>70%</a:t>
            </a:r>
            <a:r>
              <a:rPr lang="en-US" sz="1400" dirty="0"/>
              <a:t>. Tenderers need to pass  the threshold to qualify for the next stage of evaluation which is Pricing and Contractual requirements. </a:t>
            </a:r>
          </a:p>
          <a:p>
            <a:pPr marL="0" indent="0" algn="just">
              <a:buNone/>
              <a:defRPr/>
            </a:pPr>
            <a:r>
              <a:rPr lang="en-US" sz="1400" u="sng" dirty="0"/>
              <a:t>The following will be contractual requirements.</a:t>
            </a:r>
            <a:endParaRPr lang="en-ZA" sz="1400" u="sng" dirty="0"/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Supplier Development and Localisation (SD&amp;L) 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SHE Requirements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Quality Requirements</a:t>
            </a:r>
            <a:r>
              <a:rPr lang="en-US" dirty="0"/>
              <a:t> 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dirty="0"/>
              <a:t>Financial Analysis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309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195CC-A5E3-C4D4-354A-A343DF793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b="1" dirty="0">
                <a:solidFill>
                  <a:schemeClr val="bg1"/>
                </a:solidFill>
              </a:rPr>
              <a:t>Pricing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30C13-6AF2-CBAB-FEA0-BD495AC9D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Prices must be submitted on an activity schedule provided, NEC document.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Suppliers should not deviate from the activity schedule provided as this will be used for pricing evaluation.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/>
            </a:pPr>
            <a:r>
              <a:rPr lang="en-US" sz="1400" dirty="0"/>
              <a:t>Activity schedule provided is exclusive of VAT however VAT will be added during evaluation.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841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96FED-280E-B99E-E487-A5962922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b="1" dirty="0"/>
              <a:t>Tender Details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65DF-6A98-4243-3887-499DA6665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ZA" altLang="en-US" sz="2000" dirty="0"/>
              <a:t>Basic compliance - All mandatory tender returnables need to be submitted with the tender to be responsive for evaluations</a:t>
            </a:r>
          </a:p>
          <a:p>
            <a:pPr eaLnBrk="1" hangingPunct="1">
              <a:buClrTx/>
              <a:defRPr/>
            </a:pPr>
            <a:endParaRPr lang="en-ZA" altLang="en-US" sz="2000" dirty="0"/>
          </a:p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US" altLang="en-US" sz="2000" dirty="0"/>
              <a:t>Mandatory returnables – Refer to the invitation to tender document –</a:t>
            </a:r>
          </a:p>
          <a:p>
            <a:pPr lvl="1" eaLnBrk="1" hangingPunct="1">
              <a:buClrTx/>
              <a:buSzTx/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Technical Evaluation requirement</a:t>
            </a:r>
            <a:endParaRPr lang="en-ZA" altLang="en-US" sz="2000" dirty="0">
              <a:solidFill>
                <a:schemeClr val="tx1"/>
              </a:solidFill>
            </a:endParaRPr>
          </a:p>
          <a:p>
            <a:pPr marL="457200" lvl="1" indent="0" eaLnBrk="1" hangingPunct="1">
              <a:buClrTx/>
              <a:buSzTx/>
              <a:buFontTx/>
              <a:buNone/>
              <a:defRPr/>
            </a:pPr>
            <a:endParaRPr lang="en-ZA" altLang="en-US" sz="2000" dirty="0"/>
          </a:p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ZA" altLang="en-US" sz="2000" dirty="0"/>
              <a:t>The tenderer must upload the tender documents on Eskom Tender bulleting site on the Eskom E-tender page. The documents needs to be uploaded under relevant folder (Technical, Commercial, Financial, and other). www.etendering.eskom.co.za</a:t>
            </a:r>
          </a:p>
          <a:p>
            <a:pPr marL="0" indent="0" eaLnBrk="1" hangingPunct="1">
              <a:buClrTx/>
              <a:defRPr/>
            </a:pPr>
            <a:endParaRPr lang="en-ZA" altLang="en-US" sz="2000" dirty="0"/>
          </a:p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GB" altLang="en-US" sz="2000" dirty="0"/>
              <a:t>All documents need to be submitted in a PDF format (The upload size per document is 500 megabytes and total submission is restricted to 4 </a:t>
            </a:r>
            <a:r>
              <a:rPr lang="en-GB" altLang="en-US" sz="2000"/>
              <a:t>gigabytes). </a:t>
            </a:r>
            <a:endParaRPr lang="en-GB" altLang="en-US" sz="2000" dirty="0"/>
          </a:p>
          <a:p>
            <a:pPr marL="0" indent="0" eaLnBrk="1" hangingPunct="1">
              <a:buClrTx/>
              <a:buNone/>
              <a:defRPr/>
            </a:pPr>
            <a:endParaRPr lang="en-GB" altLang="en-US" sz="2000" dirty="0"/>
          </a:p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ZA" altLang="en-US" sz="2000" dirty="0"/>
              <a:t> Supplier Help manual guide and video can be found on Eskom E-tendering page.</a:t>
            </a:r>
          </a:p>
          <a:p>
            <a:pPr lvl="1" eaLnBrk="1" hangingPunct="1">
              <a:buClrTx/>
              <a:buSzTx/>
              <a:buFontTx/>
              <a:buNone/>
              <a:defRPr/>
            </a:pPr>
            <a:r>
              <a:rPr lang="en-ZA" altLang="en-US" sz="2000" dirty="0"/>
              <a:t>      </a:t>
            </a:r>
          </a:p>
          <a:p>
            <a:pPr eaLnBrk="1" hangingPunct="1">
              <a:buClrTx/>
              <a:buFont typeface="Wingdings" pitchFamily="2" charset="2"/>
              <a:buChar char="v"/>
              <a:defRPr/>
            </a:pPr>
            <a:r>
              <a:rPr lang="en-US" altLang="en-US" sz="2000" dirty="0"/>
              <a:t>Tender closing date: </a:t>
            </a:r>
            <a:r>
              <a:rPr lang="en-US" altLang="en-US" sz="2000" b="1" dirty="0"/>
              <a:t>10h00am on 19 November 2025</a:t>
            </a:r>
            <a:endParaRPr lang="en-ZA" altLang="en-US" sz="2000" b="1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457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F29D-3355-CA50-DC1E-E9F4C19B8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Contracting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9FC57-8983-1B7D-C054-835A2C95A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GB" sz="2000" b="1" dirty="0"/>
              <a:t>The following contract apply:</a:t>
            </a:r>
            <a:endParaRPr lang="en-ZA" sz="2000" dirty="0"/>
          </a:p>
          <a:p>
            <a:pPr marL="0" indent="0">
              <a:buNone/>
              <a:defRPr/>
            </a:pPr>
            <a:endParaRPr lang="en-ZA" sz="2000" dirty="0"/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NEC3 Professional Services Contract.</a:t>
            </a:r>
          </a:p>
          <a:p>
            <a:pPr marL="457200" lvl="1" indent="0">
              <a:defRPr/>
            </a:pPr>
            <a:r>
              <a:rPr lang="en-US" sz="2000" dirty="0"/>
              <a:t>Published with the tender.</a:t>
            </a:r>
            <a:endParaRPr lang="en-ZA" sz="2000" dirty="0"/>
          </a:p>
          <a:p>
            <a:pPr marL="457200" lvl="1" indent="0">
              <a:defRPr/>
            </a:pPr>
            <a:endParaRPr lang="en-ZA" sz="2400" dirty="0"/>
          </a:p>
          <a:p>
            <a:pPr marL="457200" lvl="1" indent="0">
              <a:defRPr/>
            </a:pPr>
            <a:r>
              <a:rPr lang="en-ZA" sz="2400" b="1" dirty="0"/>
              <a:t>NB: No contract deviations will be allowed after the tender closing date.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39112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F5BA1A-3800-7439-CF89-B62DDE9B0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499" y="3213337"/>
            <a:ext cx="6343001" cy="676275"/>
          </a:xfrm>
        </p:spPr>
        <p:txBody>
          <a:bodyPr lIns="91440" tIns="45720" rIns="91440" bIns="45720" anchor="b">
            <a:normAutofit fontScale="90000"/>
          </a:bodyPr>
          <a:lstStyle/>
          <a:p>
            <a:pPr algn="ctr"/>
            <a:br>
              <a:rPr lang="en-ZA" sz="1800" b="0" i="0" u="none" strike="noStrike" baseline="0"/>
            </a:br>
            <a:r>
              <a:rPr lang="en-ZA" sz="3600" b="1"/>
              <a:t>The End </a:t>
            </a:r>
            <a:endParaRPr lang="en-ZA" sz="2700" b="1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241541-9213-0ABA-7021-550056A201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99A7F69-8283-114B-3900-78D0322795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C9C8BA-29B0-4A85-D5B1-11DAD4A2F5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B87343-6E12-2D21-B7EE-39E2C348A116}"/>
              </a:ext>
            </a:extLst>
          </p:cNvPr>
          <p:cNvSpPr/>
          <p:nvPr/>
        </p:nvSpPr>
        <p:spPr>
          <a:xfrm>
            <a:off x="0" y="3884480"/>
            <a:ext cx="12192000" cy="2968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34396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OF5t7KG_bkhC4LW54aJ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  <p:tag name="TYPE" val="McK 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ljAHHuR0OwZTZG.qsX6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4uDwB4V.UOLE5blMIv1N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ZiI1RcZE0K.Lig2YcdKA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MX3pgsytEav2DkCVJJLG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lAlcQnFUC9gFvOirNxg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jDLyUGZB0Ow0WvOusaF0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WKwhiX8Eq.zbhjih.54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Xa4Fqqvk.sYe3KvQNEU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rcl.DHe0as_yEG18tgP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7Iv0dszDEu0uZwwdAKGu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HblrEH_kKYBzHVCCRqi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YNJsXFwFkm.nrQ9ePD4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t1jxUxRUW2KPo8K3I91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ksjecjF602QErXW3yKoz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hZM6Jys0uXLeIUZS0HZ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iZ5aLVo0O44c_CWJfWb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xnkYT4J020wmUZMd9EM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xFIG857U.V3R7uJy2eS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anaetqME.8Xp0rQESZk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0rO6vDPQ0i7xPu89lQyZ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fkaWjoOKE6yco4GaKNEi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9XjWXlL2UCA3PNmBk.SQ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3ubMNlgvEuMjdE6qWr.R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_qiaHQ5UOtBxQ9dqGqR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gUgVDjfUuMCmsPPB3L8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eJ8Cv2EcEq1FNwWCr_qJ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29am_pn1E2eB12BOXSlh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Fzw6i0LWEGuPKbmnBZNr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7Fonp12P0ub9VSNZWt15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QoV4xetJUmWu7Oe7DaUK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77rmDmhU6I8zpTtE4zZ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QN0AKhv8EacRjAlh.KGC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FSAFw4PHkeEs1NXGMhSk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9U10gfiEm20MX3IGMQE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OxmsGWjbU.phjCuCrfpo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ORW2f.E02oSfVzDcLD5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wzpC6QRkiL.6TVtNqlP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5yAS66hTkO1JVkvJVEKj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qp_n9DpD02XRYY1gsqnS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SpDtuV_Pkm84bP5xU1bS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7NJ6YSbz0q4uwqpgpAFL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JqXUy3p6UKiqftzNLOpP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_9PeqlYlEKzoBnFRZrtW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vW.g0s9jkm6XhpLsrNhG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Eskom_CF_ESK124 and ESK125">
  <a:themeElements>
    <a:clrScheme name="Current">
      <a:dk1>
        <a:srgbClr val="003896"/>
      </a:dk1>
      <a:lt1>
        <a:srgbClr val="FFFFFF"/>
      </a:lt1>
      <a:dk2>
        <a:srgbClr val="83725B"/>
      </a:dk2>
      <a:lt2>
        <a:srgbClr val="F0F0F0"/>
      </a:lt2>
      <a:accent1>
        <a:srgbClr val="BFCDE4"/>
      </a:accent1>
      <a:accent2>
        <a:srgbClr val="7F9BCA"/>
      </a:accent2>
      <a:accent3>
        <a:srgbClr val="003896"/>
      </a:accent3>
      <a:accent4>
        <a:srgbClr val="83725B"/>
      </a:accent4>
      <a:accent5>
        <a:srgbClr val="C97A00"/>
      </a:accent5>
      <a:accent6>
        <a:srgbClr val="808080"/>
      </a:accent6>
      <a:hlink>
        <a:srgbClr val="003896"/>
      </a:hlink>
      <a:folHlink>
        <a:srgbClr val="83725B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3896"/>
        </a:dk1>
        <a:lt1>
          <a:srgbClr val="FFFFFF"/>
        </a:lt1>
        <a:dk2>
          <a:srgbClr val="83725B"/>
        </a:dk2>
        <a:lt2>
          <a:srgbClr val="F0F0F0"/>
        </a:lt2>
        <a:accent1>
          <a:srgbClr val="BFCDE4"/>
        </a:accent1>
        <a:accent2>
          <a:srgbClr val="7F9BCA"/>
        </a:accent2>
        <a:accent3>
          <a:srgbClr val="003896"/>
        </a:accent3>
        <a:accent4>
          <a:srgbClr val="83725B"/>
        </a:accent4>
        <a:accent5>
          <a:srgbClr val="C97A00"/>
        </a:accent5>
        <a:accent6>
          <a:srgbClr val="808080"/>
        </a:accent6>
        <a:hlink>
          <a:srgbClr val="003896"/>
        </a:hlink>
        <a:folHlink>
          <a:srgbClr val="8372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49439DA422F442B3053A07A20FC77C" ma:contentTypeVersion="7" ma:contentTypeDescription="Create a new document." ma:contentTypeScope="" ma:versionID="ba017d708d98649bbbcbe781ae2c72b8">
  <xsd:schema xmlns:xsd="http://www.w3.org/2001/XMLSchema" xmlns:xs="http://www.w3.org/2001/XMLSchema" xmlns:p="http://schemas.microsoft.com/office/2006/metadata/properties" xmlns:ns2="5059860c-a9b1-4e4f-82ac-cb8918e73afa" xmlns:ns3="5ebf78ae-e666-493f-8dbf-56f52fb689d9" targetNamespace="http://schemas.microsoft.com/office/2006/metadata/properties" ma:root="true" ma:fieldsID="15cecaf73874086eb0bedcd99e22df28" ns2:_="" ns3:_="">
    <xsd:import namespace="5059860c-a9b1-4e4f-82ac-cb8918e73afa"/>
    <xsd:import namespace="5ebf78ae-e666-493f-8dbf-56f52fb689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9860c-a9b1-4e4f-82ac-cb8918e73a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f78ae-e666-493f-8dbf-56f52fb689d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ebf78ae-e666-493f-8dbf-56f52fb689d9">
      <UserInfo>
        <DisplayName>Pieter Nortje</DisplayName>
        <AccountId>15</AccountId>
        <AccountType/>
      </UserInfo>
      <UserInfo>
        <DisplayName>Lodie Joubert</DisplayName>
        <AccountId>11</AccountId>
        <AccountType/>
      </UserInfo>
      <UserInfo>
        <DisplayName>Gideon Schoonwinkel</DisplayName>
        <AccountId>24</AccountId>
        <AccountType/>
      </UserInfo>
      <UserInfo>
        <DisplayName>Rebecca Smith</DisplayName>
        <AccountId>25</AccountId>
        <AccountType/>
      </UserInfo>
      <UserInfo>
        <DisplayName>Martin Buys</DisplayName>
        <AccountId>26</AccountId>
        <AccountType/>
      </UserInfo>
      <UserInfo>
        <DisplayName>Carl Meerholz</DisplayName>
        <AccountId>27</AccountId>
        <AccountType/>
      </UserInfo>
      <UserInfo>
        <DisplayName>Sureta Moolman</DisplayName>
        <AccountId>28</AccountId>
        <AccountType/>
      </UserInfo>
      <UserInfo>
        <DisplayName>Rajen John</DisplayName>
        <AccountId>29</AccountId>
        <AccountType/>
      </UserInfo>
      <UserInfo>
        <DisplayName>Brenda Changfoot</DisplayName>
        <AccountId>30</AccountId>
        <AccountType/>
      </UserInfo>
      <UserInfo>
        <DisplayName>Arno Els</DisplayName>
        <AccountId>31</AccountId>
        <AccountType/>
      </UserInfo>
      <UserInfo>
        <DisplayName>Ureka Rangasamy</DisplayName>
        <AccountId>32</AccountId>
        <AccountType/>
      </UserInfo>
      <UserInfo>
        <DisplayName>Ragini Ramkumar</DisplayName>
        <AccountId>33</AccountId>
        <AccountType/>
      </UserInfo>
      <UserInfo>
        <DisplayName>Gabriel Govender</DisplayName>
        <AccountId>34</AccountId>
        <AccountType/>
      </UserInfo>
      <UserInfo>
        <DisplayName>Linda Dennis</DisplayName>
        <AccountId>35</AccountId>
        <AccountType/>
      </UserInfo>
      <UserInfo>
        <DisplayName>Humbulani Ranwedzi</DisplayName>
        <AccountId>36</AccountId>
        <AccountType/>
      </UserInfo>
      <UserInfo>
        <DisplayName>Dennis Mpinge</DisplayName>
        <AccountId>37</AccountId>
        <AccountType/>
      </UserInfo>
      <UserInfo>
        <DisplayName>Alkesh Ramprotal</DisplayName>
        <AccountId>38</AccountId>
        <AccountType/>
      </UserInfo>
      <UserInfo>
        <DisplayName>Johan Hamman</DisplayName>
        <AccountId>39</AccountId>
        <AccountType/>
      </UserInfo>
      <UserInfo>
        <DisplayName>Reiz Karrim</DisplayName>
        <AccountId>40</AccountId>
        <AccountType/>
      </UserInfo>
      <UserInfo>
        <DisplayName>Neophitos Antoniades</DisplayName>
        <AccountId>41</AccountId>
        <AccountType/>
      </UserInfo>
      <UserInfo>
        <DisplayName>Mary-Ann Vincent</DisplayName>
        <AccountId>42</AccountId>
        <AccountType/>
      </UserInfo>
      <UserInfo>
        <DisplayName>Leon Sent</DisplayName>
        <AccountId>43</AccountId>
        <AccountType/>
      </UserInfo>
      <UserInfo>
        <DisplayName>Vivek Deonundhan</DisplayName>
        <AccountId>44</AccountId>
        <AccountType/>
      </UserInfo>
      <UserInfo>
        <DisplayName>Albertus Cicero</DisplayName>
        <AccountId>45</AccountId>
        <AccountType/>
      </UserInfo>
      <UserInfo>
        <DisplayName>Raylene Pretorius</DisplayName>
        <AccountId>46</AccountId>
        <AccountType/>
      </UserInfo>
      <UserInfo>
        <DisplayName>Tseliso Parkies</DisplayName>
        <AccountId>47</AccountId>
        <AccountType/>
      </UserInfo>
      <UserInfo>
        <DisplayName>Ngoako Huma</DisplayName>
        <AccountId>48</AccountId>
        <AccountType/>
      </UserInfo>
      <UserInfo>
        <DisplayName>Rajen Naidoo</DisplayName>
        <AccountId>49</AccountId>
        <AccountType/>
      </UserInfo>
      <UserInfo>
        <DisplayName>Ezekiel Thuntsane</DisplayName>
        <AccountId>50</AccountId>
        <AccountType/>
      </UserInfo>
      <UserInfo>
        <DisplayName>Lerato Morife</DisplayName>
        <AccountId>51</AccountId>
        <AccountType/>
      </UserInfo>
      <UserInfo>
        <DisplayName>Frans Pooe</DisplayName>
        <AccountId>52</AccountId>
        <AccountType/>
      </UserInfo>
      <UserInfo>
        <DisplayName>Thokozani Mtimunye</DisplayName>
        <AccountId>53</AccountId>
        <AccountType/>
      </UserInfo>
      <UserInfo>
        <DisplayName>Casper Badenhorst</DisplayName>
        <AccountId>54</AccountId>
        <AccountType/>
      </UserInfo>
      <UserInfo>
        <DisplayName>Anisha Sukkhu</DisplayName>
        <AccountId>55</AccountId>
        <AccountType/>
      </UserInfo>
      <UserInfo>
        <DisplayName>Brian Matsepe</DisplayName>
        <AccountId>56</AccountId>
        <AccountType/>
      </UserInfo>
      <UserInfo>
        <DisplayName>Jeanette Zylstra</DisplayName>
        <AccountId>57</AccountId>
        <AccountType/>
      </UserInfo>
      <UserInfo>
        <DisplayName>Tebogo Mathekga</DisplayName>
        <AccountId>58</AccountId>
        <AccountType/>
      </UserInfo>
      <UserInfo>
        <DisplayName>Loretta Tibbatts</DisplayName>
        <AccountId>59</AccountId>
        <AccountType/>
      </UserInfo>
      <UserInfo>
        <DisplayName>Katinka Van Zyl</DisplayName>
        <AccountId>60</AccountId>
        <AccountType/>
      </UserInfo>
      <UserInfo>
        <DisplayName>Blaise Rooi</DisplayName>
        <AccountId>61</AccountId>
        <AccountType/>
      </UserInfo>
      <UserInfo>
        <DisplayName>David Senwamadi</DisplayName>
        <AccountId>62</AccountId>
        <AccountType/>
      </UserInfo>
      <UserInfo>
        <DisplayName>Harry Mathura</DisplayName>
        <AccountId>63</AccountId>
        <AccountType/>
      </UserInfo>
      <UserInfo>
        <DisplayName>Sarah Theku</DisplayName>
        <AccountId>64</AccountId>
        <AccountType/>
      </UserInfo>
      <UserInfo>
        <DisplayName>Rehaz Abramia</DisplayName>
        <AccountId>65</AccountId>
        <AccountType/>
      </UserInfo>
      <UserInfo>
        <DisplayName>Neville Naidoo</DisplayName>
        <AccountId>66</AccountId>
        <AccountType/>
      </UserInfo>
      <UserInfo>
        <DisplayName>Daleen De Bruyn</DisplayName>
        <AccountId>67</AccountId>
        <AccountType/>
      </UserInfo>
      <UserInfo>
        <DisplayName>Nonhlanhla Hlatshwayo</DisplayName>
        <AccountId>68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520D30F-907D-43B6-9F11-9AD9535B3B26}">
  <ds:schemaRefs>
    <ds:schemaRef ds:uri="5059860c-a9b1-4e4f-82ac-cb8918e73afa"/>
    <ds:schemaRef ds:uri="5ebf78ae-e666-493f-8dbf-56f52fb689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0325F2-1199-4A7E-B87D-734C0A3EB286}">
  <ds:schemaRefs>
    <ds:schemaRef ds:uri="http://www.w3.org/XML/1998/namespace"/>
    <ds:schemaRef ds:uri="5059860c-a9b1-4e4f-82ac-cb8918e73afa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5ebf78ae-e666-493f-8dbf-56f52fb689d9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46364</TotalTime>
  <Words>451</Words>
  <Application>Microsoft Office PowerPoint</Application>
  <PresentationFormat>Widescreen</PresentationFormat>
  <Paragraphs>94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1_Eskom_CF_ESK124 and ESK125</vt:lpstr>
      <vt:lpstr>1_Content Slide Master</vt:lpstr>
      <vt:lpstr>think-cell Slide</vt:lpstr>
      <vt:lpstr>Provision of Actuarial Services Tender clarification  E2096CXMWP   07 November 2025</vt:lpstr>
      <vt:lpstr>Index</vt:lpstr>
      <vt:lpstr>Commercial Process</vt:lpstr>
      <vt:lpstr>Evaluation Methodology </vt:lpstr>
      <vt:lpstr>Pricing</vt:lpstr>
      <vt:lpstr>Tender Details </vt:lpstr>
      <vt:lpstr>Contracting</vt:lpstr>
      <vt:lpstr> The End 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Proc and Electronic Tendering Project Update as at 29 June 2023_v3</dc:title>
  <dc:creator>Hanlie Smit</dc:creator>
  <cp:lastModifiedBy>Mandisa Sithole</cp:lastModifiedBy>
  <cp:revision>22</cp:revision>
  <dcterms:created xsi:type="dcterms:W3CDTF">2020-01-06T09:48:40Z</dcterms:created>
  <dcterms:modified xsi:type="dcterms:W3CDTF">2025-11-07T07:26:55Z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0x010100F749439DA422F442B3053A07A20FC77C</vt:lpwstr>
  </property>
</Properties>
</file>