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88" r:id="rId1"/>
  </p:sldMasterIdLst>
  <p:notesMasterIdLst>
    <p:notesMasterId r:id="rId21"/>
  </p:notesMasterIdLst>
  <p:sldIdLst>
    <p:sldId id="256" r:id="rId2"/>
    <p:sldId id="257" r:id="rId3"/>
    <p:sldId id="260" r:id="rId4"/>
    <p:sldId id="261" r:id="rId5"/>
    <p:sldId id="268" r:id="rId6"/>
    <p:sldId id="280" r:id="rId7"/>
    <p:sldId id="281" r:id="rId8"/>
    <p:sldId id="269" r:id="rId9"/>
    <p:sldId id="270" r:id="rId10"/>
    <p:sldId id="282" r:id="rId11"/>
    <p:sldId id="288" r:id="rId12"/>
    <p:sldId id="284" r:id="rId13"/>
    <p:sldId id="285" r:id="rId14"/>
    <p:sldId id="286" r:id="rId15"/>
    <p:sldId id="272" r:id="rId16"/>
    <p:sldId id="265" r:id="rId17"/>
    <p:sldId id="266" r:id="rId18"/>
    <p:sldId id="287"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9" userDrawn="1">
          <p15:clr>
            <a:srgbClr val="A4A3A4"/>
          </p15:clr>
        </p15:guide>
        <p15:guide id="2" pos="2880" userDrawn="1">
          <p15:clr>
            <a:srgbClr val="A4A3A4"/>
          </p15:clr>
        </p15:guide>
        <p15:guide id="3" orient="horz" pos="777" userDrawn="1">
          <p15:clr>
            <a:srgbClr val="A4A3A4"/>
          </p15:clr>
        </p15:guide>
        <p15:guide id="4" orient="horz" pos="157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74"/>
    <p:restoredTop sz="94650"/>
  </p:normalViewPr>
  <p:slideViewPr>
    <p:cSldViewPr snapToGrid="0" snapToObjects="1">
      <p:cViewPr varScale="1">
        <p:scale>
          <a:sx n="114" d="100"/>
          <a:sy n="114" d="100"/>
        </p:scale>
        <p:origin x="1568" y="100"/>
      </p:cViewPr>
      <p:guideLst>
        <p:guide orient="horz" pos="1049"/>
        <p:guide pos="2880"/>
        <p:guide orient="horz" pos="777"/>
        <p:guide orient="horz" pos="157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7E039C-83F2-E147-9F2D-75C6A621E4DA}" type="datetimeFigureOut">
              <a:rPr lang="en-US" smtClean="0"/>
              <a:t>11/3/2022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0E784-2655-D944-8273-D13A0E562E37}" type="slidenum">
              <a:rPr lang="en-US" smtClean="0"/>
              <a:t>‹#›</a:t>
            </a:fld>
            <a:endParaRPr lang="en-US"/>
          </a:p>
        </p:txBody>
      </p:sp>
    </p:spTree>
    <p:extLst>
      <p:ext uri="{BB962C8B-B14F-4D97-AF65-F5344CB8AC3E}">
        <p14:creationId xmlns:p14="http://schemas.microsoft.com/office/powerpoint/2010/main" val="628883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0E784-2655-D944-8273-D13A0E562E37}" type="slidenum">
              <a:rPr lang="en-US" smtClean="0"/>
              <a:t>1</a:t>
            </a:fld>
            <a:endParaRPr lang="en-US"/>
          </a:p>
        </p:txBody>
      </p:sp>
    </p:spTree>
    <p:extLst>
      <p:ext uri="{BB962C8B-B14F-4D97-AF65-F5344CB8AC3E}">
        <p14:creationId xmlns:p14="http://schemas.microsoft.com/office/powerpoint/2010/main" val="1880260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FB59C04-44A4-CF4D-BCCF-91B0EC4D587F}" type="datetime1">
              <a:rPr lang="en-ZA" smtClean="0"/>
              <a:t>2022/11/03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288099" y="620038"/>
            <a:ext cx="8536487" cy="945715"/>
          </a:xfrm>
        </p:spPr>
        <p:txBody>
          <a:bodyPr>
            <a:normAutofit/>
          </a:bodyPr>
          <a:lstStyle>
            <a:lvl1pPr>
              <a:lnSpc>
                <a:spcPts val="3000"/>
              </a:lnSpc>
              <a:defRPr sz="3500" b="1"/>
            </a:lvl1pPr>
          </a:lstStyle>
          <a:p>
            <a:r>
              <a:rPr lang="en-US" dirty="0"/>
              <a:t>HEADING GOES HERE NATIONAL TREASURY NATIONAL HEADINGGOES HERE NATIONAL</a:t>
            </a:r>
          </a:p>
        </p:txBody>
      </p:sp>
      <p:sp>
        <p:nvSpPr>
          <p:cNvPr id="3" name="Content Placeholder 2"/>
          <p:cNvSpPr>
            <a:spLocks noGrp="1"/>
          </p:cNvSpPr>
          <p:nvPr>
            <p:ph idx="1"/>
          </p:nvPr>
        </p:nvSpPr>
        <p:spPr>
          <a:xfrm>
            <a:off x="288099" y="1825624"/>
            <a:ext cx="8536487" cy="482166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8321841" y="0"/>
            <a:ext cx="405063" cy="409074"/>
          </a:xfrm>
          <a:prstGeom prst="rect">
            <a:avLst/>
          </a:prstGeom>
        </p:spPr>
        <p:txBody>
          <a:bodyPr vert="horz" lIns="91440" tIns="45720" rIns="91440" bIns="45720" rtlCol="0" anchor="ctr" anchorCtr="1"/>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CF6FBCE-0EFB-9341-AF14-772DDDB8FE9A}" type="slidenum">
              <a:rPr lang="en-US" sz="1400" b="1" smtClean="0">
                <a:solidFill>
                  <a:schemeClr val="tx1">
                    <a:lumMod val="95000"/>
                    <a:lumOff val="5000"/>
                  </a:schemeClr>
                </a:solidFill>
              </a:rPr>
              <a:pPr/>
              <a:t>‹#›</a:t>
            </a:fld>
            <a:endParaRPr lang="en-US" sz="1400" b="1" dirty="0">
              <a:solidFill>
                <a:schemeClr val="tx1">
                  <a:lumMod val="95000"/>
                  <a:lumOff val="5000"/>
                </a:scheme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06901-97E9-EC48-853A-C1E7E6BC4AA2}" type="datetime1">
              <a:rPr lang="en-ZA" smtClean="0"/>
              <a:t>2022/11/03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AFC8E3-AC9B-484F-A89A-11D48F91BD50}" type="datetime1">
              <a:rPr lang="en-ZA" smtClean="0"/>
              <a:t>2022/11/03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273CD7-1148-2F44-B63B-DE7490027093}" type="datetime1">
              <a:rPr lang="en-ZA" smtClean="0"/>
              <a:t>2022/11/03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D0C203-3373-6B42-997B-6A5702094014}" type="datetime1">
              <a:rPr lang="en-ZA" smtClean="0"/>
              <a:t>2022/11/03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5419AA-2EEB-AD4B-BFF7-1B911BDF0757}" type="datetime1">
              <a:rPr lang="en-ZA" smtClean="0"/>
              <a:t>2022/11/03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2B59161-6F42-1849-8689-A2198D8BC5D0}" type="datetime1">
              <a:rPr lang="en-ZA" smtClean="0"/>
              <a:t>2022/11/03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4A3A3FC-878C-8F47-B106-AE211DEC66D8}" type="datetime1">
              <a:rPr lang="en-ZA" smtClean="0"/>
              <a:t>2022/11/03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31FB4-306C-B14F-9DF4-0FD9AB22B8E7}" type="datetime1">
              <a:rPr lang="en-ZA" smtClean="0"/>
              <a:t>2022/11/03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189B79-E675-C345-883A-F23F764B154F}" type="datetime1">
              <a:rPr lang="en-ZA" smtClean="0"/>
              <a:t>2022/11/03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C71792E-29FB-8649-BB25-70B41D2B30B2}" type="datetime1">
              <a:rPr lang="en-ZA" smtClean="0"/>
              <a:t>2022/11/03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CF6FBCE-0EFB-9341-AF14-772DDDB8FE9A}" type="slidenum">
              <a:rPr lang="en-US" smtClean="0"/>
              <a:t>‹#›</a:t>
            </a:fld>
            <a:endParaRPr lang="en-US"/>
          </a:p>
        </p:txBody>
      </p:sp>
    </p:spTree>
    <p:extLst>
      <p:ext uri="{BB962C8B-B14F-4D97-AF65-F5344CB8AC3E}">
        <p14:creationId xmlns:p14="http://schemas.microsoft.com/office/powerpoint/2010/main" val="702176583"/>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rcRect/>
          <a:stretch/>
        </p:blipFill>
        <p:spPr>
          <a:xfrm>
            <a:off x="-2839453" y="-327554"/>
            <a:ext cx="12700001" cy="7107382"/>
          </a:xfrm>
          <a:prstGeom prst="rect">
            <a:avLst/>
          </a:prstGeom>
        </p:spPr>
      </p:pic>
      <p:sp>
        <p:nvSpPr>
          <p:cNvPr id="2" name="Title 1"/>
          <p:cNvSpPr>
            <a:spLocks noGrp="1"/>
          </p:cNvSpPr>
          <p:nvPr>
            <p:ph type="ctrTitle"/>
          </p:nvPr>
        </p:nvSpPr>
        <p:spPr>
          <a:xfrm>
            <a:off x="-1799923" y="401444"/>
            <a:ext cx="7498198" cy="2293630"/>
          </a:xfrm>
        </p:spPr>
        <p:txBody>
          <a:bodyPr lIns="0" tIns="0" anchor="b">
            <a:noAutofit/>
          </a:bodyPr>
          <a:lstStyle/>
          <a:p>
            <a:pPr>
              <a:lnSpc>
                <a:spcPts val="3600"/>
              </a:lnSpc>
            </a:pPr>
            <a:r>
              <a:rPr lang="en-US" sz="1600" b="1" cap="all" dirty="0" smtClean="0">
                <a:solidFill>
                  <a:schemeClr val="bg1"/>
                </a:solidFill>
                <a:latin typeface="Arial" panose="020B0604020202020204" pitchFamily="34" charset="0"/>
                <a:cs typeface="Arial" panose="020B0604020202020204" pitchFamily="34" charset="0"/>
              </a:rPr>
              <a:t>RT57 </a:t>
            </a:r>
            <a:br>
              <a:rPr lang="en-US" sz="1600" b="1" cap="all" dirty="0" smtClean="0">
                <a:solidFill>
                  <a:schemeClr val="bg1"/>
                </a:solidFill>
                <a:latin typeface="Arial" panose="020B0604020202020204" pitchFamily="34" charset="0"/>
                <a:cs typeface="Arial" panose="020B0604020202020204" pitchFamily="34" charset="0"/>
              </a:rPr>
            </a:br>
            <a:r>
              <a:rPr lang="en-GB" sz="1600" b="1" cap="all" dirty="0">
                <a:solidFill>
                  <a:schemeClr val="bg1"/>
                </a:solidFill>
                <a:latin typeface="Arial" panose="020B0604020202020204" pitchFamily="34" charset="0"/>
                <a:cs typeface="Arial" panose="020B0604020202020204" pitchFamily="34" charset="0"/>
              </a:rPr>
              <a:t>SUPPLY AND DELIVERY OF SEDAN, LIGHT AND HEAVY </a:t>
            </a:r>
            <a:r>
              <a:rPr lang="en-GB" sz="1600" b="1" cap="all" dirty="0" smtClean="0">
                <a:solidFill>
                  <a:schemeClr val="bg1"/>
                </a:solidFill>
                <a:latin typeface="Arial" panose="020B0604020202020204" pitchFamily="34" charset="0"/>
                <a:cs typeface="Arial" panose="020B0604020202020204" pitchFamily="34" charset="0"/>
              </a:rPr>
              <a:t>COMMERCIAL VEHICLES</a:t>
            </a:r>
            <a:r>
              <a:rPr lang="en-GB" sz="1600" b="1" cap="all" dirty="0">
                <a:solidFill>
                  <a:schemeClr val="bg1"/>
                </a:solidFill>
                <a:latin typeface="Arial" panose="020B0604020202020204" pitchFamily="34" charset="0"/>
                <a:cs typeface="Arial" panose="020B0604020202020204" pitchFamily="34" charset="0"/>
              </a:rPr>
              <a:t>, BUSSES, MOTORCYCLES, AGRICULTURAL TRACTORS, CONSTRUCTION PLANT AND EQUIPMENT TO THE STATE FOR A PERIOD OF 36 MONTHS</a:t>
            </a:r>
            <a:endParaRPr lang="en-US" sz="1600" b="1" cap="all" dirty="0">
              <a:solidFill>
                <a:schemeClr val="bg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452387" y="2842800"/>
            <a:ext cx="2974207" cy="766674"/>
          </a:xfrm>
        </p:spPr>
        <p:txBody>
          <a:bodyPr>
            <a:normAutofit/>
          </a:bodyPr>
          <a:lstStyle/>
          <a:p>
            <a:pPr>
              <a:tabLst>
                <a:tab pos="1193800" algn="l"/>
              </a:tabLst>
            </a:pPr>
            <a:r>
              <a:rPr lang="en-US" sz="1600" b="1" dirty="0">
                <a:solidFill>
                  <a:schemeClr val="bg1"/>
                </a:solidFill>
                <a:latin typeface="Arial" panose="020B0604020202020204" pitchFamily="34" charset="0"/>
                <a:cs typeface="Arial" panose="020B0604020202020204" pitchFamily="34" charset="0"/>
              </a:rPr>
              <a:t>BRIEFING SESSION</a:t>
            </a:r>
          </a:p>
        </p:txBody>
      </p:sp>
      <p:sp>
        <p:nvSpPr>
          <p:cNvPr id="6" name="TextBox 5"/>
          <p:cNvSpPr txBox="1"/>
          <p:nvPr/>
        </p:nvSpPr>
        <p:spPr>
          <a:xfrm>
            <a:off x="6123710" y="1135366"/>
            <a:ext cx="2641600" cy="1836400"/>
          </a:xfrm>
          <a:prstGeom prst="rect">
            <a:avLst/>
          </a:prstGeom>
          <a:noFill/>
        </p:spPr>
        <p:txBody>
          <a:bodyPr wrap="square" rtlCol="0">
            <a:spAutoFit/>
          </a:bodyPr>
          <a:lstStyle/>
          <a:p>
            <a:pPr>
              <a:lnSpc>
                <a:spcPts val="1720"/>
              </a:lnSpc>
            </a:pPr>
            <a:r>
              <a:rPr lang="en-US" sz="1400" dirty="0">
                <a:solidFill>
                  <a:schemeClr val="bg1"/>
                </a:solidFill>
                <a:latin typeface="Arial" panose="020B0604020202020204" pitchFamily="34" charset="0"/>
                <a:cs typeface="Arial" panose="020B0604020202020204" pitchFamily="34" charset="0"/>
              </a:rPr>
              <a:t>PRESENTED BY: </a:t>
            </a:r>
          </a:p>
          <a:p>
            <a:pPr>
              <a:lnSpc>
                <a:spcPts val="1720"/>
              </a:lnSpc>
            </a:pPr>
            <a:endParaRPr lang="en-US" sz="1400" dirty="0">
              <a:solidFill>
                <a:schemeClr val="bg1"/>
              </a:solidFill>
              <a:latin typeface="Arial" panose="020B0604020202020204" pitchFamily="34" charset="0"/>
              <a:cs typeface="Arial" panose="020B0604020202020204" pitchFamily="34" charset="0"/>
            </a:endParaRPr>
          </a:p>
          <a:p>
            <a:pPr>
              <a:lnSpc>
                <a:spcPts val="1720"/>
              </a:lnSpc>
            </a:pPr>
            <a:r>
              <a:rPr lang="en-US" sz="1400" b="1" dirty="0">
                <a:solidFill>
                  <a:schemeClr val="bg1"/>
                </a:solidFill>
                <a:latin typeface="Arial" panose="020B0604020202020204" pitchFamily="34" charset="0"/>
                <a:cs typeface="Arial" panose="020B0604020202020204" pitchFamily="34" charset="0"/>
              </a:rPr>
              <a:t>SITHEMBISO MAHLALELA</a:t>
            </a:r>
          </a:p>
          <a:p>
            <a:pPr>
              <a:lnSpc>
                <a:spcPts val="1720"/>
              </a:lnSpc>
            </a:pPr>
            <a:endParaRPr lang="en-US" sz="1400" b="1" dirty="0">
              <a:solidFill>
                <a:schemeClr val="bg1"/>
              </a:solidFill>
              <a:latin typeface="Arial" panose="020B0604020202020204" pitchFamily="34" charset="0"/>
              <a:cs typeface="Arial" panose="020B0604020202020204" pitchFamily="34" charset="0"/>
            </a:endParaRPr>
          </a:p>
          <a:p>
            <a:pPr>
              <a:lnSpc>
                <a:spcPts val="1720"/>
              </a:lnSpc>
            </a:pPr>
            <a:r>
              <a:rPr lang="en-US" sz="1400" i="1" dirty="0">
                <a:solidFill>
                  <a:schemeClr val="bg1"/>
                </a:solidFill>
                <a:latin typeface="Arial" panose="020B0604020202020204" pitchFamily="34" charset="0"/>
                <a:cs typeface="Arial" panose="020B0604020202020204" pitchFamily="34" charset="0"/>
              </a:rPr>
              <a:t>TRANSVERSAL CONTRACTING</a:t>
            </a:r>
          </a:p>
          <a:p>
            <a:pPr>
              <a:lnSpc>
                <a:spcPts val="1720"/>
              </a:lnSpc>
            </a:pPr>
            <a:endParaRPr lang="en-US" sz="1400" b="1" dirty="0">
              <a:solidFill>
                <a:schemeClr val="bg1"/>
              </a:solidFill>
              <a:latin typeface="Arial" panose="020B0604020202020204" pitchFamily="34" charset="0"/>
              <a:cs typeface="Arial" panose="020B0604020202020204" pitchFamily="34" charset="0"/>
            </a:endParaRPr>
          </a:p>
          <a:p>
            <a:pPr>
              <a:lnSpc>
                <a:spcPts val="1720"/>
              </a:lnSpc>
            </a:pPr>
            <a:r>
              <a:rPr lang="en-US" sz="1400" b="1" dirty="0">
                <a:solidFill>
                  <a:schemeClr val="bg1"/>
                </a:solidFill>
                <a:latin typeface="Arial" panose="020B0604020202020204" pitchFamily="34" charset="0"/>
                <a:cs typeface="Arial" panose="020B0604020202020204" pitchFamily="34" charset="0"/>
              </a:rPr>
              <a:t>Date: </a:t>
            </a:r>
            <a:r>
              <a:rPr lang="en-US" sz="1400" b="1" dirty="0" smtClean="0">
                <a:solidFill>
                  <a:schemeClr val="bg1"/>
                </a:solidFill>
                <a:latin typeface="Arial" panose="020B0604020202020204" pitchFamily="34" charset="0"/>
                <a:cs typeface="Arial" panose="020B0604020202020204" pitchFamily="34" charset="0"/>
              </a:rPr>
              <a:t>1 NOVEMBER </a:t>
            </a:r>
            <a:r>
              <a:rPr lang="en-US" sz="1400" b="1" dirty="0">
                <a:solidFill>
                  <a:schemeClr val="bg1"/>
                </a:solidFill>
                <a:latin typeface="Arial" panose="020B0604020202020204" pitchFamily="34" charset="0"/>
                <a:cs typeface="Arial" panose="020B0604020202020204" pitchFamily="34" charset="0"/>
              </a:rPr>
              <a:t>2022</a:t>
            </a:r>
          </a:p>
        </p:txBody>
      </p:sp>
    </p:spTree>
    <p:extLst>
      <p:ext uri="{BB962C8B-B14F-4D97-AF65-F5344CB8AC3E}">
        <p14:creationId xmlns:p14="http://schemas.microsoft.com/office/powerpoint/2010/main" val="301266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288099" y="1425574"/>
            <a:ext cx="8536487" cy="4821665"/>
          </a:xfrm>
        </p:spPr>
        <p:txBody>
          <a:bodyPr/>
          <a:lstStyle/>
          <a:p>
            <a:pPr marL="0" indent="0">
              <a:buNone/>
            </a:pPr>
            <a:r>
              <a:rPr lang="en-ZA" dirty="0"/>
              <a:t>1.</a:t>
            </a:r>
            <a:r>
              <a:rPr lang="en-ZA" b="1" dirty="0"/>
              <a:t> </a:t>
            </a:r>
            <a:r>
              <a:rPr lang="en-ZA" dirty="0"/>
              <a:t>Welcome and Introduction</a:t>
            </a:r>
          </a:p>
          <a:p>
            <a:pPr marL="0" indent="0">
              <a:buNone/>
            </a:pPr>
            <a:r>
              <a:rPr lang="en-ZA" dirty="0"/>
              <a:t>2. Bid Timelines</a:t>
            </a:r>
          </a:p>
          <a:p>
            <a:pPr marL="0" indent="0">
              <a:buNone/>
            </a:pPr>
            <a:r>
              <a:rPr lang="en-ZA" dirty="0"/>
              <a:t>3. Background</a:t>
            </a:r>
          </a:p>
          <a:p>
            <a:pPr marL="0" indent="0">
              <a:buNone/>
            </a:pPr>
            <a:r>
              <a:rPr lang="en-ZA" dirty="0"/>
              <a:t>4. Evaluation Criteria</a:t>
            </a:r>
          </a:p>
          <a:p>
            <a:pPr marL="0" indent="0">
              <a:buNone/>
            </a:pPr>
            <a:r>
              <a:rPr lang="en-ZA" dirty="0"/>
              <a:t>5. Scope of Work </a:t>
            </a:r>
          </a:p>
          <a:p>
            <a:pPr marL="0" indent="0">
              <a:buNone/>
            </a:pPr>
            <a:r>
              <a:rPr lang="en-ZA" dirty="0"/>
              <a:t>6. Pricing </a:t>
            </a:r>
            <a:r>
              <a:rPr lang="en-ZA" dirty="0" smtClean="0"/>
              <a:t>Structure</a:t>
            </a:r>
          </a:p>
          <a:p>
            <a:pPr marL="0" indent="0">
              <a:buNone/>
            </a:pPr>
            <a:r>
              <a:rPr lang="en-ZA" dirty="0" smtClean="0"/>
              <a:t>7. Other Fees/Charges </a:t>
            </a:r>
            <a:endParaRPr lang="en-ZA" dirty="0"/>
          </a:p>
          <a:p>
            <a:pPr marL="0" indent="0">
              <a:buNone/>
            </a:pPr>
            <a:r>
              <a:rPr lang="en-GB" dirty="0"/>
              <a:t>8</a:t>
            </a:r>
            <a:r>
              <a:rPr lang="en-GB" dirty="0" smtClean="0"/>
              <a:t>. </a:t>
            </a:r>
            <a:r>
              <a:rPr lang="en-GB" dirty="0"/>
              <a:t>Bid Submission and Format of Submission</a:t>
            </a:r>
          </a:p>
          <a:p>
            <a:pPr marL="0" indent="0">
              <a:buNone/>
            </a:pPr>
            <a:r>
              <a:rPr lang="en-ZA" dirty="0"/>
              <a:t>9</a:t>
            </a:r>
            <a:r>
              <a:rPr lang="en-ZA" dirty="0" smtClean="0"/>
              <a:t>. </a:t>
            </a:r>
            <a:r>
              <a:rPr lang="en-ZA" dirty="0"/>
              <a:t>Q&amp;A</a:t>
            </a:r>
            <a:r>
              <a:rPr lang="en-US" dirty="0"/>
              <a:t> </a:t>
            </a:r>
          </a:p>
        </p:txBody>
      </p:sp>
    </p:spTree>
    <p:extLst>
      <p:ext uri="{BB962C8B-B14F-4D97-AF65-F5344CB8AC3E}">
        <p14:creationId xmlns:p14="http://schemas.microsoft.com/office/powerpoint/2010/main" val="139561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BID TIMELINES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5923642"/>
              </p:ext>
            </p:extLst>
          </p:nvPr>
        </p:nvGraphicFramePr>
        <p:xfrm>
          <a:off x="394636" y="1565753"/>
          <a:ext cx="8536214" cy="2575737"/>
        </p:xfrm>
        <a:graphic>
          <a:graphicData uri="http://schemas.openxmlformats.org/drawingml/2006/table">
            <a:tbl>
              <a:tblPr firstRow="1" bandRow="1">
                <a:tableStyleId>{5C22544A-7EE6-4342-B048-85BDC9FD1C3A}</a:tableStyleId>
              </a:tblPr>
              <a:tblGrid>
                <a:gridCol w="4268107">
                  <a:extLst>
                    <a:ext uri="{9D8B030D-6E8A-4147-A177-3AD203B41FA5}">
                      <a16:colId xmlns:a16="http://schemas.microsoft.com/office/drawing/2014/main" val="1245951084"/>
                    </a:ext>
                  </a:extLst>
                </a:gridCol>
                <a:gridCol w="4268107">
                  <a:extLst>
                    <a:ext uri="{9D8B030D-6E8A-4147-A177-3AD203B41FA5}">
                      <a16:colId xmlns:a16="http://schemas.microsoft.com/office/drawing/2014/main" val="2545875559"/>
                    </a:ext>
                  </a:extLst>
                </a:gridCol>
              </a:tblGrid>
              <a:tr h="246644">
                <a:tc>
                  <a:txBody>
                    <a:bodyPr/>
                    <a:lstStyle/>
                    <a:p>
                      <a:r>
                        <a:rPr lang="en-ZA" sz="1600" dirty="0">
                          <a:solidFill>
                            <a:schemeClr val="bg1"/>
                          </a:solidFill>
                          <a:latin typeface="Arial" panose="020B0604020202020204" pitchFamily="34" charset="0"/>
                          <a:cs typeface="Arial" panose="020B0604020202020204" pitchFamily="34" charset="0"/>
                        </a:rPr>
                        <a:t>BID</a:t>
                      </a:r>
                      <a:r>
                        <a:rPr lang="en-ZA" sz="1600" baseline="0" dirty="0">
                          <a:solidFill>
                            <a:schemeClr val="bg1"/>
                          </a:solidFill>
                          <a:latin typeface="Arial" panose="020B0604020202020204" pitchFamily="34" charset="0"/>
                          <a:cs typeface="Arial" panose="020B0604020202020204" pitchFamily="34" charset="0"/>
                        </a:rPr>
                        <a:t> ACTIVITY</a:t>
                      </a:r>
                      <a:endParaRPr lang="en-ZA" sz="1600" dirty="0">
                        <a:solidFill>
                          <a:schemeClr val="bg1"/>
                        </a:solidFill>
                        <a:latin typeface="Arial" panose="020B0604020202020204" pitchFamily="34" charset="0"/>
                        <a:cs typeface="Arial" panose="020B0604020202020204" pitchFamily="34" charset="0"/>
                      </a:endParaRPr>
                    </a:p>
                  </a:txBody>
                  <a:tcPr/>
                </a:tc>
                <a:tc>
                  <a:txBody>
                    <a:bodyPr/>
                    <a:lstStyle/>
                    <a:p>
                      <a:r>
                        <a:rPr lang="en-ZA" sz="1600" dirty="0">
                          <a:solidFill>
                            <a:schemeClr val="bg1"/>
                          </a:solidFill>
                          <a:latin typeface="Arial" panose="020B0604020202020204" pitchFamily="34" charset="0"/>
                          <a:cs typeface="Arial" panose="020B0604020202020204" pitchFamily="34" charset="0"/>
                        </a:rPr>
                        <a:t>DUE</a:t>
                      </a:r>
                      <a:r>
                        <a:rPr lang="en-ZA" sz="1600" baseline="0" dirty="0">
                          <a:solidFill>
                            <a:schemeClr val="bg1"/>
                          </a:solidFill>
                          <a:latin typeface="Arial" panose="020B0604020202020204" pitchFamily="34" charset="0"/>
                          <a:cs typeface="Arial" panose="020B0604020202020204" pitchFamily="34" charset="0"/>
                        </a:rPr>
                        <a:t> DATE</a:t>
                      </a:r>
                      <a:endParaRPr lang="en-ZA" sz="1600"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05221232"/>
                  </a:ext>
                </a:extLst>
              </a:tr>
              <a:tr h="381177">
                <a:tc>
                  <a:txBody>
                    <a:bodyPr/>
                    <a:lstStyle/>
                    <a:p>
                      <a:r>
                        <a:rPr lang="en-ZA" sz="1400" b="1" i="0" u="none" strike="noStrike" kern="1200" baseline="0" dirty="0">
                          <a:solidFill>
                            <a:schemeClr val="dk1"/>
                          </a:solidFill>
                          <a:latin typeface="Arial" panose="020B0604020202020204" pitchFamily="34" charset="0"/>
                          <a:ea typeface="+mn-ea"/>
                          <a:cs typeface="Arial" panose="020B0604020202020204" pitchFamily="34" charset="0"/>
                        </a:rPr>
                        <a:t>Advertisement in E-tenders </a:t>
                      </a:r>
                      <a:r>
                        <a:rPr lang="en-ZA" sz="1400" b="1" i="0" u="none" strike="noStrike" kern="1200" baseline="0" dirty="0" smtClean="0">
                          <a:solidFill>
                            <a:schemeClr val="dk1"/>
                          </a:solidFill>
                          <a:latin typeface="Arial" panose="020B0604020202020204" pitchFamily="34" charset="0"/>
                          <a:ea typeface="+mn-ea"/>
                          <a:cs typeface="Arial" panose="020B0604020202020204" pitchFamily="34" charset="0"/>
                        </a:rPr>
                        <a:t>website</a:t>
                      </a:r>
                      <a:endParaRPr lang="en-ZA" sz="1400" dirty="0">
                        <a:latin typeface="Arial" panose="020B0604020202020204" pitchFamily="34" charset="0"/>
                        <a:cs typeface="Arial" panose="020B0604020202020204" pitchFamily="34" charset="0"/>
                      </a:endParaRPr>
                    </a:p>
                  </a:txBody>
                  <a:tcPr/>
                </a:tc>
                <a:tc>
                  <a:txBody>
                    <a:bodyPr/>
                    <a:lstStyle/>
                    <a:p>
                      <a:r>
                        <a:rPr lang="en-US" sz="1400" b="1" i="0" u="none" strike="noStrike" kern="1200" baseline="0" dirty="0" smtClean="0">
                          <a:solidFill>
                            <a:schemeClr val="dk1"/>
                          </a:solidFill>
                          <a:latin typeface="Arial" panose="020B0604020202020204" pitchFamily="34" charset="0"/>
                          <a:ea typeface="+mn-ea"/>
                          <a:cs typeface="Arial" panose="020B0604020202020204" pitchFamily="34" charset="0"/>
                        </a:rPr>
                        <a:t>30 September</a:t>
                      </a:r>
                      <a:r>
                        <a:rPr lang="en-ZA" sz="1400" b="1" i="0" u="none" strike="noStrike" kern="1200" baseline="0" dirty="0" smtClean="0">
                          <a:solidFill>
                            <a:schemeClr val="dk1"/>
                          </a:solidFill>
                          <a:latin typeface="Arial" panose="020B0604020202020204" pitchFamily="34" charset="0"/>
                          <a:ea typeface="+mn-ea"/>
                          <a:cs typeface="Arial" panose="020B0604020202020204" pitchFamily="34" charset="0"/>
                        </a:rPr>
                        <a:t> </a:t>
                      </a:r>
                      <a:r>
                        <a:rPr lang="en-ZA" sz="1400" b="1" i="0" u="none" strike="noStrike" kern="1200" baseline="0" dirty="0">
                          <a:solidFill>
                            <a:schemeClr val="dk1"/>
                          </a:solidFill>
                          <a:latin typeface="Arial" panose="020B0604020202020204" pitchFamily="34" charset="0"/>
                          <a:ea typeface="+mn-ea"/>
                          <a:cs typeface="Arial" panose="020B0604020202020204" pitchFamily="34" charset="0"/>
                        </a:rPr>
                        <a:t>2022</a:t>
                      </a:r>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7923802"/>
                  </a:ext>
                </a:extLst>
              </a:tr>
              <a:tr h="224222">
                <a:tc>
                  <a:txBody>
                    <a:bodyPr/>
                    <a:lstStyle/>
                    <a:p>
                      <a:r>
                        <a:rPr lang="en-ZA" sz="1400" b="1" i="0" u="none" strike="noStrike" kern="1200" baseline="0" dirty="0">
                          <a:solidFill>
                            <a:schemeClr val="dk1"/>
                          </a:solidFill>
                          <a:latin typeface="Arial" panose="020B0604020202020204" pitchFamily="34" charset="0"/>
                          <a:ea typeface="+mn-ea"/>
                          <a:cs typeface="Arial" panose="020B0604020202020204" pitchFamily="34" charset="0"/>
                        </a:rPr>
                        <a:t>Non-Compulsory briefing session</a:t>
                      </a:r>
                      <a:endParaRPr lang="en-ZA" sz="1400" dirty="0">
                        <a:latin typeface="Arial" panose="020B0604020202020204" pitchFamily="34" charset="0"/>
                        <a:cs typeface="Arial" panose="020B0604020202020204" pitchFamily="34" charset="0"/>
                      </a:endParaRPr>
                    </a:p>
                  </a:txBody>
                  <a:tcPr/>
                </a:tc>
                <a:tc>
                  <a:txBody>
                    <a:bodyPr/>
                    <a:lstStyle/>
                    <a:p>
                      <a:r>
                        <a:rPr lang="en-ZA" sz="1400" b="1" i="0" u="none" strike="noStrike" kern="1200" baseline="0" dirty="0" smtClean="0">
                          <a:solidFill>
                            <a:schemeClr val="dk1"/>
                          </a:solidFill>
                          <a:latin typeface="Arial" panose="020B0604020202020204" pitchFamily="34" charset="0"/>
                          <a:ea typeface="+mn-ea"/>
                          <a:cs typeface="Arial" panose="020B0604020202020204" pitchFamily="34" charset="0"/>
                        </a:rPr>
                        <a:t>1 November </a:t>
                      </a:r>
                      <a:r>
                        <a:rPr lang="en-ZA" sz="1400" b="1" i="0" u="none" strike="noStrike" kern="1200" baseline="0" dirty="0">
                          <a:solidFill>
                            <a:schemeClr val="dk1"/>
                          </a:solidFill>
                          <a:latin typeface="Arial" panose="020B0604020202020204" pitchFamily="34" charset="0"/>
                          <a:ea typeface="+mn-ea"/>
                          <a:cs typeface="Arial" panose="020B0604020202020204" pitchFamily="34" charset="0"/>
                        </a:rPr>
                        <a:t>2022</a:t>
                      </a:r>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72652427"/>
                  </a:ext>
                </a:extLst>
              </a:tr>
              <a:tr h="218616">
                <a:tc>
                  <a:txBody>
                    <a:bodyPr/>
                    <a:lstStyle/>
                    <a:p>
                      <a:r>
                        <a:rPr lang="en-ZA" sz="1400" b="1" i="0" u="none" strike="noStrike" kern="1200" baseline="0" dirty="0">
                          <a:solidFill>
                            <a:schemeClr val="dk1"/>
                          </a:solidFill>
                          <a:latin typeface="Arial" panose="020B0604020202020204" pitchFamily="34" charset="0"/>
                          <a:ea typeface="+mn-ea"/>
                          <a:cs typeface="Arial" panose="020B0604020202020204" pitchFamily="34" charset="0"/>
                        </a:rPr>
                        <a:t>Bid Closing Date</a:t>
                      </a:r>
                      <a:endParaRPr lang="en-ZA" sz="1400" dirty="0">
                        <a:latin typeface="Arial" panose="020B0604020202020204" pitchFamily="34" charset="0"/>
                        <a:cs typeface="Arial" panose="020B0604020202020204" pitchFamily="34" charset="0"/>
                      </a:endParaRPr>
                    </a:p>
                  </a:txBody>
                  <a:tcPr/>
                </a:tc>
                <a:tc>
                  <a:txBody>
                    <a:bodyPr/>
                    <a:lstStyle/>
                    <a:p>
                      <a:r>
                        <a:rPr lang="en-ZA" sz="1400" b="1" i="0" u="none" strike="noStrike" kern="1200" baseline="0" dirty="0" smtClean="0">
                          <a:solidFill>
                            <a:schemeClr val="dk1"/>
                          </a:solidFill>
                          <a:latin typeface="Arial" panose="020B0604020202020204" pitchFamily="34" charset="0"/>
                          <a:ea typeface="+mn-ea"/>
                          <a:cs typeface="Arial" panose="020B0604020202020204" pitchFamily="34" charset="0"/>
                        </a:rPr>
                        <a:t>5 December 2022 </a:t>
                      </a:r>
                      <a:endParaRPr lang="en-ZA" sz="1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33098636"/>
                  </a:ext>
                </a:extLst>
              </a:tr>
              <a:tr h="88129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b="1" i="0" u="none" strike="noStrike" kern="1200" baseline="0" dirty="0" smtClean="0">
                          <a:solidFill>
                            <a:schemeClr val="dk1"/>
                          </a:solidFill>
                          <a:latin typeface="Arial" panose="020B0604020202020204" pitchFamily="34" charset="0"/>
                          <a:ea typeface="+mn-ea"/>
                          <a:cs typeface="Arial" panose="020B0604020202020204" pitchFamily="34" charset="0"/>
                        </a:rPr>
                        <a:t>Notice to bidders</a:t>
                      </a:r>
                    </a:p>
                    <a:p>
                      <a:endParaRPr lang="en-ZA" sz="1400" dirty="0">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i="0" u="none" strike="noStrike" kern="1200" baseline="0" dirty="0" smtClean="0">
                          <a:solidFill>
                            <a:srgbClr val="FF0000"/>
                          </a:solidFill>
                          <a:latin typeface="Arial" panose="020B0604020202020204" pitchFamily="34" charset="0"/>
                          <a:ea typeface="+mn-ea"/>
                          <a:cs typeface="Arial" panose="020B0604020202020204" pitchFamily="34" charset="0"/>
                        </a:rPr>
                        <a:t>Bidders are required to visit the e-tenders website regularly in order to check updates regarding the bids.</a:t>
                      </a:r>
                    </a:p>
                    <a:p>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51546452"/>
                  </a:ext>
                </a:extLst>
              </a:tr>
              <a:tr h="218616">
                <a:tc>
                  <a:txBody>
                    <a:bodyPr/>
                    <a:lstStyle/>
                    <a:p>
                      <a:r>
                        <a:rPr lang="en-ZA" sz="1400" b="1" i="0" u="none" strike="noStrike" kern="1200" baseline="0" dirty="0">
                          <a:solidFill>
                            <a:schemeClr val="dk1"/>
                          </a:solidFill>
                          <a:latin typeface="Arial" panose="020B0604020202020204" pitchFamily="34" charset="0"/>
                          <a:ea typeface="+mn-ea"/>
                          <a:cs typeface="Arial" panose="020B0604020202020204" pitchFamily="34" charset="0"/>
                        </a:rPr>
                        <a:t>Questions relating to Bid</a:t>
                      </a:r>
                      <a:endParaRPr lang="en-ZA" sz="1400" dirty="0">
                        <a:latin typeface="Arial" panose="020B0604020202020204" pitchFamily="34" charset="0"/>
                        <a:cs typeface="Arial" panose="020B0604020202020204" pitchFamily="34" charset="0"/>
                      </a:endParaRPr>
                    </a:p>
                  </a:txBody>
                  <a:tcPr/>
                </a:tc>
                <a:tc>
                  <a:txBody>
                    <a:bodyPr/>
                    <a:lstStyle/>
                    <a:p>
                      <a:r>
                        <a:rPr lang="en-ZA" sz="1400" dirty="0">
                          <a:solidFill>
                            <a:srgbClr val="FF0000"/>
                          </a:solidFill>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2033470615"/>
                  </a:ext>
                </a:extLst>
              </a:tr>
            </a:tbl>
          </a:graphicData>
        </a:graphic>
      </p:graphicFrame>
    </p:spTree>
    <p:extLst>
      <p:ext uri="{BB962C8B-B14F-4D97-AF65-F5344CB8AC3E}">
        <p14:creationId xmlns:p14="http://schemas.microsoft.com/office/powerpoint/2010/main" val="2033798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99" y="604300"/>
            <a:ext cx="8536487" cy="627734"/>
          </a:xfrm>
        </p:spPr>
        <p:txBody>
          <a:bodyPr>
            <a:normAutofit/>
          </a:bodyPr>
          <a:lstStyle/>
          <a:p>
            <a:r>
              <a:rPr lang="en-ZA" sz="1600" dirty="0">
                <a:latin typeface="Arial" panose="020B0604020202020204" pitchFamily="34" charset="0"/>
                <a:cs typeface="Arial" panose="020B0604020202020204" pitchFamily="34" charset="0"/>
              </a:rPr>
              <a:t>Background</a:t>
            </a:r>
          </a:p>
        </p:txBody>
      </p:sp>
      <p:sp>
        <p:nvSpPr>
          <p:cNvPr id="3" name="Content Placeholder 2"/>
          <p:cNvSpPr>
            <a:spLocks noGrp="1"/>
          </p:cNvSpPr>
          <p:nvPr>
            <p:ph idx="1"/>
          </p:nvPr>
        </p:nvSpPr>
        <p:spPr>
          <a:xfrm>
            <a:off x="288099" y="1232034"/>
            <a:ext cx="8536487" cy="5625966"/>
          </a:xfrm>
        </p:spPr>
        <p:txBody>
          <a:bodyPr anchor="ctr">
            <a:normAutofit fontScale="25000" lnSpcReduction="20000"/>
          </a:bodyPr>
          <a:lstStyle/>
          <a:p>
            <a:pPr lvl="1" indent="-514350">
              <a:lnSpc>
                <a:spcPct val="170000"/>
              </a:lnSpc>
              <a:buFont typeface="Wingdings" panose="05000000000000000000" pitchFamily="2" charset="2"/>
              <a:buChar char="q"/>
            </a:pPr>
            <a:r>
              <a:rPr lang="en-ZA" sz="6400" dirty="0">
                <a:latin typeface="Arial" panose="020B0604020202020204" pitchFamily="34" charset="0"/>
                <a:cs typeface="Arial" panose="020B0604020202020204" pitchFamily="34" charset="0"/>
              </a:rPr>
              <a:t>RT57:  </a:t>
            </a:r>
            <a:r>
              <a:rPr lang="en-ZA" sz="6400" dirty="0" smtClean="0">
                <a:latin typeface="Arial" panose="020B0604020202020204" pitchFamily="34" charset="0"/>
                <a:cs typeface="Arial" panose="020B0604020202020204" pitchFamily="34" charset="0"/>
              </a:rPr>
              <a:t> Supply and Delivery of Sedan, Light and Heavy Commercial Vehicles,Busess,Motorcycles, Agricultural Tractors, Construction Plant and Equipment to the State for a </a:t>
            </a:r>
            <a:r>
              <a:rPr lang="en-ZA" sz="6400" dirty="0" smtClean="0">
                <a:latin typeface="Arial" panose="020B0604020202020204" pitchFamily="34" charset="0"/>
                <a:cs typeface="Arial" panose="020B0604020202020204" pitchFamily="34" charset="0"/>
              </a:rPr>
              <a:t>period </a:t>
            </a:r>
            <a:r>
              <a:rPr lang="en-ZA" sz="6400" dirty="0" smtClean="0">
                <a:latin typeface="Arial" panose="020B0604020202020204" pitchFamily="34" charset="0"/>
                <a:cs typeface="Arial" panose="020B0604020202020204" pitchFamily="34" charset="0"/>
              </a:rPr>
              <a:t>of </a:t>
            </a:r>
            <a:r>
              <a:rPr lang="en-ZA" sz="6400" dirty="0" smtClean="0">
                <a:latin typeface="Arial" panose="020B0604020202020204" pitchFamily="34" charset="0"/>
                <a:cs typeface="Arial" panose="020B0604020202020204" pitchFamily="34" charset="0"/>
              </a:rPr>
              <a:t>36 months.</a:t>
            </a:r>
            <a:endParaRPr lang="en-ZA" sz="6400" dirty="0" smtClean="0">
              <a:latin typeface="Arial" panose="020B0604020202020204" pitchFamily="34" charset="0"/>
              <a:cs typeface="Arial" panose="020B0604020202020204" pitchFamily="34" charset="0"/>
            </a:endParaRPr>
          </a:p>
          <a:p>
            <a:pPr marL="1076325" lvl="1" indent="-628650">
              <a:lnSpc>
                <a:spcPct val="170000"/>
              </a:lnSpc>
              <a:buFont typeface="Wingdings" panose="05000000000000000000" pitchFamily="2" charset="2"/>
              <a:buChar char="Ø"/>
            </a:pPr>
            <a:r>
              <a:rPr lang="en-ZA" sz="6400" dirty="0" smtClean="0">
                <a:latin typeface="Arial" panose="020B0604020202020204" pitchFamily="34" charset="0"/>
                <a:cs typeface="Arial" panose="020B0604020202020204" pitchFamily="34" charset="0"/>
              </a:rPr>
              <a:t>The above mention contract will assist the organ of the state to fulfil their mandates ( e.g. improve service delivery, create jobs.etc)</a:t>
            </a:r>
          </a:p>
          <a:p>
            <a:pPr lvl="1" indent="-514350">
              <a:lnSpc>
                <a:spcPct val="170000"/>
              </a:lnSpc>
              <a:buFont typeface="Wingdings" panose="05000000000000000000" pitchFamily="2" charset="2"/>
              <a:buChar char="q"/>
            </a:pPr>
            <a:r>
              <a:rPr lang="en-ZA" sz="6400" b="1" dirty="0" smtClean="0">
                <a:latin typeface="Arial" panose="020B0604020202020204" pitchFamily="34" charset="0"/>
                <a:cs typeface="Arial" panose="020B0604020202020204" pitchFamily="34" charset="0"/>
              </a:rPr>
              <a:t>Participants </a:t>
            </a:r>
            <a:r>
              <a:rPr lang="en-ZA" sz="6400" b="1" dirty="0">
                <a:latin typeface="Arial" panose="020B0604020202020204" pitchFamily="34" charset="0"/>
                <a:cs typeface="Arial" panose="020B0604020202020204" pitchFamily="34" charset="0"/>
              </a:rPr>
              <a:t>to the contract:</a:t>
            </a:r>
          </a:p>
          <a:p>
            <a:pPr marL="0" indent="0">
              <a:lnSpc>
                <a:spcPct val="170000"/>
              </a:lnSpc>
              <a:buNone/>
            </a:pPr>
            <a:r>
              <a:rPr lang="en-ZA" sz="8000" dirty="0">
                <a:latin typeface="Arial" panose="020B0604020202020204" pitchFamily="34" charset="0"/>
                <a:cs typeface="Arial" panose="020B0604020202020204" pitchFamily="34" charset="0"/>
              </a:rPr>
              <a:t>        </a:t>
            </a:r>
            <a:r>
              <a:rPr lang="en-ZA" sz="6400" dirty="0">
                <a:latin typeface="Arial" panose="020B0604020202020204" pitchFamily="34" charset="0"/>
                <a:cs typeface="Arial" panose="020B0604020202020204" pitchFamily="34" charset="0"/>
              </a:rPr>
              <a:t>As per the Special Conditions of the contract.</a:t>
            </a:r>
          </a:p>
          <a:p>
            <a:pPr marL="881063" lvl="2" indent="-538163">
              <a:lnSpc>
                <a:spcPct val="170000"/>
              </a:lnSpc>
              <a:buFont typeface="Wingdings" panose="05000000000000000000" pitchFamily="2" charset="2"/>
              <a:buChar char="q"/>
            </a:pPr>
            <a:r>
              <a:rPr lang="en-ZA" sz="6400" b="1" dirty="0">
                <a:latin typeface="Arial" panose="020B0604020202020204" pitchFamily="34" charset="0"/>
                <a:cs typeface="Arial" panose="020B0604020202020204" pitchFamily="34" charset="0"/>
              </a:rPr>
              <a:t>Objectives of the contract</a:t>
            </a:r>
            <a:r>
              <a:rPr lang="en-ZA" sz="6400" dirty="0">
                <a:latin typeface="Arial" panose="020B0604020202020204" pitchFamily="34" charset="0"/>
                <a:cs typeface="Arial" panose="020B0604020202020204" pitchFamily="34" charset="0"/>
              </a:rPr>
              <a:t>: To appoint suppliers that will supply </a:t>
            </a:r>
            <a:r>
              <a:rPr lang="en-ZA" sz="6400" dirty="0" smtClean="0">
                <a:latin typeface="Arial" panose="020B0604020202020204" pitchFamily="34" charset="0"/>
                <a:cs typeface="Arial" panose="020B0604020202020204" pitchFamily="34" charset="0"/>
              </a:rPr>
              <a:t> and deliver </a:t>
            </a:r>
            <a:r>
              <a:rPr lang="en-GB" sz="6400" dirty="0" smtClean="0">
                <a:latin typeface="Arial" panose="020B0604020202020204" pitchFamily="34" charset="0"/>
                <a:cs typeface="Arial" panose="020B0604020202020204" pitchFamily="34" charset="0"/>
              </a:rPr>
              <a:t>Sedan</a:t>
            </a:r>
            <a:r>
              <a:rPr lang="en-GB" sz="6400" dirty="0">
                <a:latin typeface="Arial" panose="020B0604020202020204" pitchFamily="34" charset="0"/>
                <a:cs typeface="Arial" panose="020B0604020202020204" pitchFamily="34" charset="0"/>
              </a:rPr>
              <a:t>, Light </a:t>
            </a:r>
            <a:r>
              <a:rPr lang="en-GB" sz="6400" dirty="0" smtClean="0">
                <a:latin typeface="Arial" panose="020B0604020202020204" pitchFamily="34" charset="0"/>
                <a:cs typeface="Arial" panose="020B0604020202020204" pitchFamily="34" charset="0"/>
              </a:rPr>
              <a:t>and Heavy </a:t>
            </a:r>
            <a:r>
              <a:rPr lang="en-GB" sz="6400" dirty="0">
                <a:latin typeface="Arial" panose="020B0604020202020204" pitchFamily="34" charset="0"/>
                <a:cs typeface="Arial" panose="020B0604020202020204" pitchFamily="34" charset="0"/>
              </a:rPr>
              <a:t>Commercial Vehicles,Busess,Motorcycles, </a:t>
            </a:r>
            <a:r>
              <a:rPr lang="en-GB" sz="6400" dirty="0" smtClean="0">
                <a:latin typeface="Arial" panose="020B0604020202020204" pitchFamily="34" charset="0"/>
                <a:cs typeface="Arial" panose="020B0604020202020204" pitchFamily="34" charset="0"/>
              </a:rPr>
              <a:t>Vehicles,Busess,Motorcycles, Agricultural </a:t>
            </a:r>
            <a:r>
              <a:rPr lang="en-GB" sz="6400" dirty="0">
                <a:latin typeface="Arial" panose="020B0604020202020204" pitchFamily="34" charset="0"/>
                <a:cs typeface="Arial" panose="020B0604020202020204" pitchFamily="34" charset="0"/>
              </a:rPr>
              <a:t>Tractors, Construction Plant and Equipment to the State for a </a:t>
            </a:r>
            <a:r>
              <a:rPr lang="en-GB" sz="6400" dirty="0" smtClean="0">
                <a:latin typeface="Arial" panose="020B0604020202020204" pitchFamily="34" charset="0"/>
                <a:cs typeface="Arial" panose="020B0604020202020204" pitchFamily="34" charset="0"/>
              </a:rPr>
              <a:t>period </a:t>
            </a:r>
            <a:r>
              <a:rPr lang="en-GB" sz="6400" dirty="0">
                <a:latin typeface="Arial" panose="020B0604020202020204" pitchFamily="34" charset="0"/>
                <a:cs typeface="Arial" panose="020B0604020202020204" pitchFamily="34" charset="0"/>
              </a:rPr>
              <a:t>of </a:t>
            </a:r>
            <a:r>
              <a:rPr lang="en-GB" sz="6400" dirty="0" smtClean="0">
                <a:latin typeface="Arial" panose="020B0604020202020204" pitchFamily="34" charset="0"/>
                <a:cs typeface="Arial" panose="020B0604020202020204" pitchFamily="34" charset="0"/>
              </a:rPr>
              <a:t>36 months.</a:t>
            </a:r>
            <a:endParaRPr lang="en-GB" sz="6400" dirty="0">
              <a:latin typeface="Arial" panose="020B0604020202020204" pitchFamily="34" charset="0"/>
              <a:cs typeface="Arial" panose="020B0604020202020204" pitchFamily="34" charset="0"/>
            </a:endParaRPr>
          </a:p>
          <a:p>
            <a:pPr marL="538163" lvl="1" indent="-538163" algn="just">
              <a:lnSpc>
                <a:spcPct val="170000"/>
              </a:lnSpc>
              <a:buFont typeface="Wingdings" panose="05000000000000000000" pitchFamily="2" charset="2"/>
              <a:buChar char="q"/>
            </a:pPr>
            <a:endParaRPr lang="en-ZA" sz="8000" dirty="0">
              <a:latin typeface="Arial" panose="020B0604020202020204" pitchFamily="34" charset="0"/>
              <a:cs typeface="Arial" panose="020B0604020202020204" pitchFamily="34" charset="0"/>
            </a:endParaRPr>
          </a:p>
          <a:p>
            <a:pPr marL="0" indent="0" algn="just">
              <a:buNone/>
            </a:pPr>
            <a:r>
              <a:rPr lang="en-ZA" sz="25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59559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D858E-E934-74DF-5068-5ED8288AA2EF}"/>
              </a:ext>
            </a:extLst>
          </p:cNvPr>
          <p:cNvSpPr>
            <a:spLocks noGrp="1"/>
          </p:cNvSpPr>
          <p:nvPr>
            <p:ph type="title"/>
          </p:nvPr>
        </p:nvSpPr>
        <p:spPr/>
        <p:txBody>
          <a:bodyPr>
            <a:normAutofit/>
          </a:bodyPr>
          <a:lstStyle/>
          <a:p>
            <a:r>
              <a:rPr lang="en-ZA" sz="1600" dirty="0">
                <a:latin typeface="Arial" panose="020B0604020202020204" pitchFamily="34" charset="0"/>
                <a:cs typeface="Arial" panose="020B0604020202020204" pitchFamily="34" charset="0"/>
              </a:rPr>
              <a:t>Evaluation Criteria</a:t>
            </a:r>
            <a:endParaRPr lang="en-ZA" sz="1600" dirty="0"/>
          </a:p>
        </p:txBody>
      </p:sp>
      <p:sp>
        <p:nvSpPr>
          <p:cNvPr id="3" name="Content Placeholder 2">
            <a:extLst>
              <a:ext uri="{FF2B5EF4-FFF2-40B4-BE49-F238E27FC236}">
                <a16:creationId xmlns:a16="http://schemas.microsoft.com/office/drawing/2014/main" id="{F615AD61-7C07-ACBE-E010-582707427377}"/>
              </a:ext>
            </a:extLst>
          </p:cNvPr>
          <p:cNvSpPr>
            <a:spLocks noGrp="1"/>
          </p:cNvSpPr>
          <p:nvPr>
            <p:ph idx="1"/>
          </p:nvPr>
        </p:nvSpPr>
        <p:spPr>
          <a:xfrm>
            <a:off x="288099" y="1502736"/>
            <a:ext cx="8536487" cy="4005966"/>
          </a:xfrm>
        </p:spPr>
        <p:txBody>
          <a:bodyPr>
            <a:normAutofit/>
          </a:bodyPr>
          <a:lstStyle/>
          <a:p>
            <a:pPr marL="0" indent="0">
              <a:buNone/>
            </a:pPr>
            <a:r>
              <a:rPr lang="en-ZA" sz="1600" b="1" dirty="0">
                <a:latin typeface="Arial" panose="020B0604020202020204" pitchFamily="34" charset="0"/>
                <a:cs typeface="Arial" panose="020B0604020202020204" pitchFamily="34" charset="0"/>
              </a:rPr>
              <a:t>The evaluation Criteria has been clustered into </a:t>
            </a:r>
            <a:r>
              <a:rPr lang="en-ZA" sz="1600" b="1" dirty="0" smtClean="0">
                <a:latin typeface="Arial" panose="020B0604020202020204" pitchFamily="34" charset="0"/>
                <a:cs typeface="Arial" panose="020B0604020202020204" pitchFamily="34" charset="0"/>
              </a:rPr>
              <a:t>three (3) </a:t>
            </a:r>
            <a:r>
              <a:rPr lang="en-ZA" sz="1600" b="1" dirty="0">
                <a:latin typeface="Arial" panose="020B0604020202020204" pitchFamily="34" charset="0"/>
                <a:cs typeface="Arial" panose="020B0604020202020204" pitchFamily="34" charset="0"/>
              </a:rPr>
              <a:t>phases:</a:t>
            </a:r>
          </a:p>
          <a:p>
            <a:pPr>
              <a:lnSpc>
                <a:spcPct val="170000"/>
              </a:lnSpc>
              <a:buFont typeface="Wingdings" panose="05000000000000000000" pitchFamily="2" charset="2"/>
              <a:buChar char="Ø"/>
            </a:pPr>
            <a:r>
              <a:rPr lang="en-ZA" sz="1600" b="1" dirty="0">
                <a:latin typeface="Arial" panose="020B0604020202020204" pitchFamily="34" charset="0"/>
                <a:cs typeface="Arial" panose="020B0604020202020204" pitchFamily="34" charset="0"/>
              </a:rPr>
              <a:t> PHASE I</a:t>
            </a:r>
            <a:r>
              <a:rPr lang="en-ZA" sz="1600" b="1" dirty="0" smtClean="0">
                <a:latin typeface="Arial" panose="020B0604020202020204" pitchFamily="34" charset="0"/>
                <a:cs typeface="Arial" panose="020B0604020202020204" pitchFamily="34" charset="0"/>
              </a:rPr>
              <a:t>: </a:t>
            </a:r>
            <a:r>
              <a:rPr lang="en-ZA" sz="1600" b="1" dirty="0">
                <a:latin typeface="Arial" panose="020B0604020202020204" pitchFamily="34" charset="0"/>
                <a:cs typeface="Arial" panose="020B0604020202020204" pitchFamily="34" charset="0"/>
              </a:rPr>
              <a:t>Pre-Qualifying Criteria for Preferential Procurement</a:t>
            </a:r>
          </a:p>
          <a:p>
            <a:pPr>
              <a:lnSpc>
                <a:spcPct val="170000"/>
              </a:lnSpc>
              <a:buFont typeface="Wingdings" panose="05000000000000000000" pitchFamily="2" charset="2"/>
              <a:buChar char="q"/>
            </a:pPr>
            <a:r>
              <a:rPr lang="en-ZA" b="1" dirty="0">
                <a:latin typeface="Arial" panose="020B0604020202020204" pitchFamily="34" charset="0"/>
                <a:cs typeface="Arial" panose="020B0604020202020204" pitchFamily="34" charset="0"/>
              </a:rPr>
              <a:t> </a:t>
            </a:r>
            <a:r>
              <a:rPr lang="en-ZA" sz="1600" dirty="0">
                <a:latin typeface="Arial" panose="020B0604020202020204" pitchFamily="34" charset="0"/>
                <a:cs typeface="Arial" panose="020B0604020202020204" pitchFamily="34" charset="0"/>
              </a:rPr>
              <a:t>A bidder having a B-BBEE status level contributor 1 to 8. </a:t>
            </a:r>
          </a:p>
          <a:p>
            <a:pPr>
              <a:lnSpc>
                <a:spcPct val="170000"/>
              </a:lnSpc>
              <a:buFont typeface="Wingdings" panose="05000000000000000000" pitchFamily="2" charset="2"/>
              <a:buChar char="q"/>
            </a:pPr>
            <a:r>
              <a:rPr lang="en-ZA" sz="1600" dirty="0">
                <a:latin typeface="Arial" panose="020B0604020202020204" pitchFamily="34" charset="0"/>
                <a:cs typeface="Arial" panose="020B0604020202020204" pitchFamily="34" charset="0"/>
              </a:rPr>
              <a:t>To support this bidders are required to submit:</a:t>
            </a:r>
          </a:p>
          <a:p>
            <a:pPr lvl="1">
              <a:lnSpc>
                <a:spcPct val="170000"/>
              </a:lnSpc>
              <a:buFont typeface="Wingdings" panose="05000000000000000000" pitchFamily="2" charset="2"/>
              <a:buChar char="v"/>
            </a:pPr>
            <a:r>
              <a:rPr lang="en-GB" sz="1700" dirty="0" smtClean="0">
                <a:solidFill>
                  <a:srgbClr val="C00000"/>
                </a:solidFill>
                <a:latin typeface="Arial" panose="020B0604020202020204" pitchFamily="34" charset="0"/>
                <a:cs typeface="Arial" panose="020B0604020202020204" pitchFamily="34" charset="0"/>
              </a:rPr>
              <a:t>Bidders </a:t>
            </a:r>
            <a:r>
              <a:rPr lang="en-GB" sz="1700" dirty="0">
                <a:solidFill>
                  <a:srgbClr val="C00000"/>
                </a:solidFill>
                <a:latin typeface="Arial" panose="020B0604020202020204" pitchFamily="34" charset="0"/>
                <a:cs typeface="Arial" panose="020B0604020202020204" pitchFamily="34" charset="0"/>
              </a:rPr>
              <a:t>are required to complete the preference claim form (SBD 6.1) and submit their original and valid B-BBEE status level verification certificate or a certified copy or sworn affidavit at the closing date and time of the bid in order to prove compliance. </a:t>
            </a:r>
            <a:endParaRPr lang="en-GB" sz="1700" dirty="0" smtClean="0">
              <a:solidFill>
                <a:srgbClr val="C00000"/>
              </a:solidFill>
              <a:latin typeface="Arial" panose="020B0604020202020204" pitchFamily="34" charset="0"/>
              <a:cs typeface="Arial" panose="020B0604020202020204" pitchFamily="34" charset="0"/>
            </a:endParaRPr>
          </a:p>
          <a:p>
            <a:pPr lvl="1">
              <a:lnSpc>
                <a:spcPct val="170000"/>
              </a:lnSpc>
              <a:buFont typeface="Wingdings" panose="05000000000000000000" pitchFamily="2" charset="2"/>
              <a:buChar char="v"/>
            </a:pPr>
            <a:endParaRPr lang="en-GB" sz="4800" dirty="0" smtClean="0">
              <a:solidFill>
                <a:srgbClr val="C00000"/>
              </a:solidFill>
              <a:latin typeface="Arial" panose="020B0604020202020204" pitchFamily="34" charset="0"/>
              <a:cs typeface="Arial" panose="020B0604020202020204" pitchFamily="34" charset="0"/>
            </a:endParaRPr>
          </a:p>
          <a:p>
            <a:pPr lvl="1">
              <a:lnSpc>
                <a:spcPct val="170000"/>
              </a:lnSpc>
              <a:buFont typeface="Wingdings" panose="05000000000000000000" pitchFamily="2" charset="2"/>
              <a:buChar char="v"/>
            </a:pPr>
            <a:endParaRPr lang="en-GB" sz="48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1377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1600" dirty="0">
                <a:latin typeface="Arial" panose="020B0604020202020204" pitchFamily="34" charset="0"/>
                <a:cs typeface="Arial" panose="020B0604020202020204" pitchFamily="34" charset="0"/>
              </a:rPr>
              <a:t>Evaluation </a:t>
            </a:r>
            <a:r>
              <a:rPr lang="en-ZA" sz="1600" dirty="0" smtClean="0">
                <a:latin typeface="Arial" panose="020B0604020202020204" pitchFamily="34" charset="0"/>
                <a:cs typeface="Arial" panose="020B0604020202020204" pitchFamily="34" charset="0"/>
              </a:rPr>
              <a:t>Criteria </a:t>
            </a:r>
            <a:r>
              <a:rPr lang="en-US" altLang="en-US" sz="1600" dirty="0">
                <a:latin typeface="Arial" panose="020B0604020202020204" pitchFamily="34" charset="0"/>
                <a:ea typeface="ＭＳ Ｐゴシック" panose="020B0600070205080204" pitchFamily="34" charset="-128"/>
                <a:cs typeface="Arial" panose="020B0604020202020204" pitchFamily="34" charset="0"/>
              </a:rPr>
              <a:t>(continues) </a:t>
            </a:r>
            <a:endParaRPr lang="en-ZA" sz="1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8098" y="1405000"/>
            <a:ext cx="8536487" cy="4821665"/>
          </a:xfrm>
        </p:spPr>
        <p:txBody>
          <a:bodyPr>
            <a:noAutofit/>
          </a:bodyPr>
          <a:lstStyle/>
          <a:p>
            <a:pPr lvl="1">
              <a:lnSpc>
                <a:spcPct val="160000"/>
              </a:lnSpc>
              <a:buFont typeface="Wingdings" panose="05000000000000000000" pitchFamily="2" charset="2"/>
              <a:buChar char="v"/>
            </a:pPr>
            <a:r>
              <a:rPr lang="en-GB" sz="1600" dirty="0">
                <a:latin typeface="Arial" panose="020B0604020202020204" pitchFamily="34" charset="0"/>
                <a:cs typeface="Arial" panose="020B0604020202020204" pitchFamily="34" charset="0"/>
              </a:rPr>
              <a:t>Proof of B-BBEE status level of contributor includes the following: </a:t>
            </a:r>
          </a:p>
          <a:p>
            <a:pPr lvl="1">
              <a:lnSpc>
                <a:spcPct val="160000"/>
              </a:lnSpc>
              <a:buFont typeface="Wingdings" panose="05000000000000000000" pitchFamily="2" charset="2"/>
              <a:buChar char="v"/>
            </a:pPr>
            <a:r>
              <a:rPr lang="en-GB" sz="1600" dirty="0">
                <a:solidFill>
                  <a:srgbClr val="C00000"/>
                </a:solidFill>
                <a:latin typeface="Arial" panose="020B0604020202020204" pitchFamily="34" charset="0"/>
                <a:cs typeface="Arial" panose="020B0604020202020204" pitchFamily="34" charset="0"/>
              </a:rPr>
              <a:t>a) Original and valid B-BBEE status level contributor verification certificate or certified copies thereof. </a:t>
            </a:r>
          </a:p>
          <a:p>
            <a:pPr lvl="1">
              <a:lnSpc>
                <a:spcPct val="160000"/>
              </a:lnSpc>
              <a:buFont typeface="Wingdings" panose="05000000000000000000" pitchFamily="2" charset="2"/>
              <a:buChar char="v"/>
            </a:pPr>
            <a:r>
              <a:rPr lang="en-GB" sz="1600" dirty="0">
                <a:solidFill>
                  <a:srgbClr val="C00000"/>
                </a:solidFill>
                <a:latin typeface="Arial" panose="020B0604020202020204" pitchFamily="34" charset="0"/>
                <a:cs typeface="Arial" panose="020B0604020202020204" pitchFamily="34" charset="0"/>
              </a:rPr>
              <a:t>b) Original and valid JV B-BBEE status level contributor verification certificate or certified copies thereof. </a:t>
            </a:r>
          </a:p>
          <a:p>
            <a:pPr lvl="1">
              <a:lnSpc>
                <a:spcPct val="160000"/>
              </a:lnSpc>
              <a:buFont typeface="Wingdings" panose="05000000000000000000" pitchFamily="2" charset="2"/>
              <a:buChar char="v"/>
            </a:pPr>
            <a:r>
              <a:rPr lang="en-GB" sz="1600" dirty="0">
                <a:solidFill>
                  <a:srgbClr val="C00000"/>
                </a:solidFill>
                <a:latin typeface="Arial" panose="020B0604020202020204" pitchFamily="34" charset="0"/>
                <a:cs typeface="Arial" panose="020B0604020202020204" pitchFamily="34" charset="0"/>
              </a:rPr>
              <a:t>c) Valid B-BBEE certificate issued by the CIPC. </a:t>
            </a:r>
          </a:p>
          <a:p>
            <a:pPr lvl="1">
              <a:lnSpc>
                <a:spcPct val="160000"/>
              </a:lnSpc>
              <a:buFont typeface="Wingdings" panose="05000000000000000000" pitchFamily="2" charset="2"/>
              <a:buChar char="v"/>
            </a:pPr>
            <a:r>
              <a:rPr lang="en-GB" sz="1600" dirty="0">
                <a:solidFill>
                  <a:srgbClr val="C00000"/>
                </a:solidFill>
                <a:latin typeface="Arial" panose="020B0604020202020204" pitchFamily="34" charset="0"/>
                <a:cs typeface="Arial" panose="020B0604020202020204" pitchFamily="34" charset="0"/>
              </a:rPr>
              <a:t>d) Original and valid Sworn affidavit signed by the EME representative and attested by Commissioner of oaths or certified copy of sworn affidavit. </a:t>
            </a:r>
          </a:p>
        </p:txBody>
      </p:sp>
    </p:spTree>
    <p:extLst>
      <p:ext uri="{BB962C8B-B14F-4D97-AF65-F5344CB8AC3E}">
        <p14:creationId xmlns:p14="http://schemas.microsoft.com/office/powerpoint/2010/main" val="633570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1600" dirty="0">
                <a:latin typeface="Arial" panose="020B0604020202020204" pitchFamily="34" charset="0"/>
                <a:cs typeface="Arial" panose="020B0604020202020204" pitchFamily="34" charset="0"/>
              </a:rPr>
              <a:t>Evaluation </a:t>
            </a:r>
            <a:r>
              <a:rPr lang="en-ZA" sz="1600" dirty="0" smtClean="0">
                <a:latin typeface="Arial" panose="020B0604020202020204" pitchFamily="34" charset="0"/>
                <a:cs typeface="Arial" panose="020B0604020202020204" pitchFamily="34" charset="0"/>
              </a:rPr>
              <a:t>Criteria </a:t>
            </a:r>
            <a:r>
              <a:rPr lang="en-US" altLang="en-US" sz="1600" dirty="0">
                <a:latin typeface="Arial" panose="020B0604020202020204" pitchFamily="34" charset="0"/>
                <a:ea typeface="ＭＳ Ｐゴシック" panose="020B0600070205080204" pitchFamily="34" charset="-128"/>
                <a:cs typeface="Arial" panose="020B0604020202020204" pitchFamily="34" charset="0"/>
              </a:rPr>
              <a:t>(continues) </a:t>
            </a:r>
            <a:endParaRPr lang="en-ZA" sz="1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8099" y="1377950"/>
            <a:ext cx="8536487" cy="5269339"/>
          </a:xfrm>
        </p:spPr>
        <p:txBody>
          <a:bodyPr/>
          <a:lstStyle/>
          <a:p>
            <a:pPr lvl="1">
              <a:lnSpc>
                <a:spcPct val="160000"/>
              </a:lnSpc>
              <a:buFont typeface="Wingdings" panose="05000000000000000000" pitchFamily="2" charset="2"/>
              <a:buChar char="v"/>
            </a:pPr>
            <a:r>
              <a:rPr lang="en-GB" sz="1600" dirty="0">
                <a:solidFill>
                  <a:srgbClr val="C00000"/>
                </a:solidFill>
                <a:latin typeface="Arial" panose="020B0604020202020204" pitchFamily="34" charset="0"/>
                <a:cs typeface="Arial" panose="020B0604020202020204" pitchFamily="34" charset="0"/>
              </a:rPr>
              <a:t>e) A trust, consortium, or joint venture (including unincorporated consortia and joint ventures) must submit a consolidated B-BBEE status level verification certificate. </a:t>
            </a:r>
          </a:p>
          <a:p>
            <a:pPr lvl="1">
              <a:lnSpc>
                <a:spcPct val="160000"/>
              </a:lnSpc>
              <a:buFont typeface="Wingdings" panose="05000000000000000000" pitchFamily="2" charset="2"/>
              <a:buChar char="v"/>
            </a:pPr>
            <a:r>
              <a:rPr lang="en-GB" sz="1600" dirty="0">
                <a:solidFill>
                  <a:srgbClr val="C00000"/>
                </a:solidFill>
                <a:latin typeface="Arial" panose="020B0604020202020204" pitchFamily="34" charset="0"/>
                <a:cs typeface="Arial" panose="020B0604020202020204" pitchFamily="34" charset="0"/>
              </a:rPr>
              <a:t>5.2.3. Public entities and tertiary institutions must also submit their B-BBEE certificates. </a:t>
            </a:r>
          </a:p>
          <a:p>
            <a:pPr lvl="1">
              <a:lnSpc>
                <a:spcPct val="160000"/>
              </a:lnSpc>
              <a:buFont typeface="Wingdings" panose="05000000000000000000" pitchFamily="2" charset="2"/>
              <a:buChar char="v"/>
            </a:pPr>
            <a:r>
              <a:rPr lang="en-GB" sz="1600" dirty="0">
                <a:solidFill>
                  <a:srgbClr val="C00000"/>
                </a:solidFill>
                <a:latin typeface="Arial" panose="020B0604020202020204" pitchFamily="34" charset="0"/>
                <a:cs typeface="Arial" panose="020B0604020202020204" pitchFamily="34" charset="0"/>
              </a:rPr>
              <a:t>5.2.4. A tender that fails to meet the pre-qualifying criteria above is an unacceptable tender and will be disqualified. </a:t>
            </a:r>
            <a:endParaRPr lang="en-ZA" sz="1600" dirty="0">
              <a:solidFill>
                <a:srgbClr val="C00000"/>
              </a:solidFill>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3529413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F6711-D57F-B1A3-B197-2B8BD77FA18E}"/>
              </a:ext>
            </a:extLst>
          </p:cNvPr>
          <p:cNvSpPr>
            <a:spLocks noGrp="1"/>
          </p:cNvSpPr>
          <p:nvPr>
            <p:ph type="title"/>
          </p:nvPr>
        </p:nvSpPr>
        <p:spPr/>
        <p:txBody>
          <a:bodyPr/>
          <a:lstStyle/>
          <a:p>
            <a:r>
              <a:rPr lang="en-ZA" sz="1600" dirty="0">
                <a:latin typeface="Arial" panose="020B0604020202020204" pitchFamily="34" charset="0"/>
                <a:cs typeface="Arial" panose="020B0604020202020204" pitchFamily="34" charset="0"/>
              </a:rPr>
              <a:t>Evaluation </a:t>
            </a:r>
            <a:r>
              <a:rPr lang="en-ZA" sz="1600" dirty="0" smtClean="0">
                <a:latin typeface="Arial" panose="020B0604020202020204" pitchFamily="34" charset="0"/>
                <a:cs typeface="Arial" panose="020B0604020202020204" pitchFamily="34" charset="0"/>
              </a:rPr>
              <a:t>Criteria</a:t>
            </a:r>
            <a:r>
              <a:rPr lang="en-ZA" sz="3600" dirty="0" smtClean="0">
                <a:latin typeface="Arial" panose="020B0604020202020204" pitchFamily="34" charset="0"/>
                <a:cs typeface="Arial" panose="020B0604020202020204" pitchFamily="34" charset="0"/>
              </a:rPr>
              <a:t/>
            </a:r>
            <a:br>
              <a:rPr lang="en-ZA" sz="3600" dirty="0" smtClean="0">
                <a:latin typeface="Arial" panose="020B0604020202020204" pitchFamily="34" charset="0"/>
                <a:cs typeface="Arial" panose="020B0604020202020204" pitchFamily="34" charset="0"/>
              </a:rPr>
            </a:br>
            <a:endParaRPr lang="en-ZA" dirty="0"/>
          </a:p>
        </p:txBody>
      </p:sp>
      <p:sp>
        <p:nvSpPr>
          <p:cNvPr id="3" name="Content Placeholder 2">
            <a:extLst>
              <a:ext uri="{FF2B5EF4-FFF2-40B4-BE49-F238E27FC236}">
                <a16:creationId xmlns:a16="http://schemas.microsoft.com/office/drawing/2014/main" id="{9BB25AB7-BCEF-2405-4E58-30CF3EA2EE19}"/>
              </a:ext>
            </a:extLst>
          </p:cNvPr>
          <p:cNvSpPr>
            <a:spLocks noGrp="1"/>
          </p:cNvSpPr>
          <p:nvPr>
            <p:ph idx="1"/>
          </p:nvPr>
        </p:nvSpPr>
        <p:spPr>
          <a:xfrm>
            <a:off x="416338" y="1286031"/>
            <a:ext cx="8536487" cy="4346576"/>
          </a:xfrm>
        </p:spPr>
        <p:txBody>
          <a:bodyPr>
            <a:noAutofit/>
          </a:bodyPr>
          <a:lstStyle/>
          <a:p>
            <a:pPr marL="0" indent="0">
              <a:buNone/>
            </a:pPr>
            <a:r>
              <a:rPr lang="en-ZA" sz="1600" b="1" dirty="0">
                <a:latin typeface="Arial" panose="020B0604020202020204" pitchFamily="34" charset="0"/>
                <a:cs typeface="Arial" panose="020B0604020202020204" pitchFamily="34" charset="0"/>
              </a:rPr>
              <a:t>The evaluation Criteria has been clustered into </a:t>
            </a:r>
            <a:r>
              <a:rPr lang="en-ZA" sz="1600" b="1" dirty="0" smtClean="0">
                <a:latin typeface="Arial" panose="020B0604020202020204" pitchFamily="34" charset="0"/>
                <a:cs typeface="Arial" panose="020B0604020202020204" pitchFamily="34" charset="0"/>
              </a:rPr>
              <a:t>Three (3) </a:t>
            </a:r>
            <a:r>
              <a:rPr lang="en-ZA" sz="1600" b="1" dirty="0">
                <a:latin typeface="Arial" panose="020B0604020202020204" pitchFamily="34" charset="0"/>
                <a:cs typeface="Arial" panose="020B0604020202020204" pitchFamily="34" charset="0"/>
              </a:rPr>
              <a:t>phases</a:t>
            </a:r>
            <a:r>
              <a:rPr lang="en-ZA" sz="1600" b="1" dirty="0" smtClean="0">
                <a:latin typeface="Arial" panose="020B0604020202020204" pitchFamily="34" charset="0"/>
                <a:cs typeface="Arial" panose="020B0604020202020204" pitchFamily="34" charset="0"/>
              </a:rPr>
              <a:t>:</a:t>
            </a:r>
            <a:endParaRPr lang="en-ZA" sz="1600" dirty="0">
              <a:latin typeface="Arial" panose="020B0604020202020204" pitchFamily="34" charset="0"/>
              <a:cs typeface="Arial" panose="020B0604020202020204" pitchFamily="34" charset="0"/>
            </a:endParaRPr>
          </a:p>
          <a:p>
            <a:pPr algn="just">
              <a:lnSpc>
                <a:spcPct val="170000"/>
              </a:lnSpc>
              <a:buFont typeface="Wingdings" panose="05000000000000000000" pitchFamily="2" charset="2"/>
              <a:buChar char="Ø"/>
            </a:pPr>
            <a:r>
              <a:rPr lang="en-ZA" sz="1600" dirty="0">
                <a:latin typeface="Arial" panose="020B0604020202020204" pitchFamily="34" charset="0"/>
                <a:cs typeface="Arial" panose="020B0604020202020204" pitchFamily="34" charset="0"/>
              </a:rPr>
              <a:t> </a:t>
            </a:r>
            <a:r>
              <a:rPr lang="en-ZA" sz="1600" b="1" dirty="0">
                <a:latin typeface="Arial" panose="020B0604020202020204" pitchFamily="34" charset="0"/>
                <a:cs typeface="Arial" panose="020B0604020202020204" pitchFamily="34" charset="0"/>
              </a:rPr>
              <a:t>PHASE </a:t>
            </a:r>
            <a:r>
              <a:rPr lang="en-ZA" sz="1600" b="1" dirty="0" smtClean="0">
                <a:latin typeface="Arial" panose="020B0604020202020204" pitchFamily="34" charset="0"/>
                <a:cs typeface="Arial" panose="020B0604020202020204" pitchFamily="34" charset="0"/>
              </a:rPr>
              <a:t>II:</a:t>
            </a:r>
            <a:r>
              <a:rPr lang="en-ZA" sz="1600" dirty="0" smtClean="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Compliance with mandatory and other bid </a:t>
            </a:r>
            <a:r>
              <a:rPr lang="en-GB" sz="1600" b="1" dirty="0" smtClean="0">
                <a:latin typeface="Arial" panose="020B0604020202020204" pitchFamily="34" charset="0"/>
                <a:cs typeface="Arial" panose="020B0604020202020204" pitchFamily="34" charset="0"/>
              </a:rPr>
              <a:t>requirements </a:t>
            </a:r>
            <a:r>
              <a:rPr lang="en-ZA" sz="1600" b="1" dirty="0" smtClean="0">
                <a:latin typeface="Arial" panose="020B0604020202020204" pitchFamily="34" charset="0"/>
                <a:cs typeface="Arial" panose="020B0604020202020204" pitchFamily="34" charset="0"/>
              </a:rPr>
              <a:t>&amp; </a:t>
            </a:r>
            <a:r>
              <a:rPr lang="en-GB" sz="1600" b="1" dirty="0">
                <a:latin typeface="Arial" panose="020B0604020202020204" pitchFamily="34" charset="0"/>
                <a:cs typeface="Arial" panose="020B0604020202020204" pitchFamily="34" charset="0"/>
              </a:rPr>
              <a:t>Mandatory Requirements and Other Bid </a:t>
            </a:r>
            <a:r>
              <a:rPr lang="en-GB" sz="1600" b="1" dirty="0" smtClean="0">
                <a:latin typeface="Arial" panose="020B0604020202020204" pitchFamily="34" charset="0"/>
                <a:cs typeface="Arial" panose="020B0604020202020204" pitchFamily="34" charset="0"/>
              </a:rPr>
              <a:t>requirements</a:t>
            </a:r>
          </a:p>
          <a:p>
            <a:pPr algn="just">
              <a:buFont typeface="Wingdings" panose="05000000000000000000" pitchFamily="2" charset="2"/>
              <a:buChar char="Ø"/>
            </a:pPr>
            <a:r>
              <a:rPr lang="en-ZA"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Only bidders who qualified on Phase I will be evaluated on Phase II. During this phase </a:t>
            </a:r>
            <a:r>
              <a:rPr lang="en-GB" sz="1600" dirty="0" smtClean="0">
                <a:latin typeface="Arial" panose="020B0604020202020204" pitchFamily="34" charset="0"/>
                <a:cs typeface="Arial" panose="020B0604020202020204" pitchFamily="34" charset="0"/>
              </a:rPr>
              <a:t>a  </a:t>
            </a:r>
            <a:endParaRPr lang="en-GB" sz="1600" dirty="0" smtClean="0">
              <a:latin typeface="Arial" panose="020B0604020202020204" pitchFamily="34" charset="0"/>
              <a:cs typeface="Arial" panose="020B0604020202020204" pitchFamily="34" charset="0"/>
            </a:endParaRPr>
          </a:p>
          <a:p>
            <a:pPr marL="0" indent="0" algn="just">
              <a:buNone/>
            </a:pPr>
            <a:r>
              <a:rPr lang="en-GB" sz="1600" dirty="0" smtClean="0">
                <a:latin typeface="Arial" panose="020B0604020202020204" pitchFamily="34" charset="0"/>
                <a:cs typeface="Arial" panose="020B0604020202020204" pitchFamily="34" charset="0"/>
              </a:rPr>
              <a:t>    bidder </a:t>
            </a:r>
            <a:r>
              <a:rPr lang="en-GB" sz="1600" dirty="0">
                <a:latin typeface="Arial" panose="020B0604020202020204" pitchFamily="34" charset="0"/>
                <a:cs typeface="Arial" panose="020B0604020202020204" pitchFamily="34" charset="0"/>
              </a:rPr>
              <a:t>will be evaluated based on submitted documents for administrative compliance and </a:t>
            </a:r>
            <a:r>
              <a:rPr lang="en-GB" sz="1600" dirty="0" smtClean="0">
                <a:latin typeface="Arial" panose="020B0604020202020204" pitchFamily="34" charset="0"/>
                <a:cs typeface="Arial" panose="020B0604020202020204" pitchFamily="34" charset="0"/>
              </a:rPr>
              <a:t>   </a:t>
            </a:r>
          </a:p>
          <a:p>
            <a:pPr marL="0" indent="0" algn="just">
              <a:buNone/>
            </a:pPr>
            <a:r>
              <a:rPr lang="en-GB" sz="1600" dirty="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   mandatory </a:t>
            </a:r>
            <a:r>
              <a:rPr lang="en-GB" sz="1600" dirty="0">
                <a:latin typeface="Arial" panose="020B0604020202020204" pitchFamily="34" charset="0"/>
                <a:cs typeface="Arial" panose="020B0604020202020204" pitchFamily="34" charset="0"/>
              </a:rPr>
              <a:t>requirements</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GB" sz="1600" b="1" dirty="0">
                <a:latin typeface="Arial" panose="020B0604020202020204" pitchFamily="34" charset="0"/>
                <a:cs typeface="Arial" panose="020B0604020202020204" pitchFamily="34" charset="0"/>
              </a:rPr>
              <a:t> </a:t>
            </a:r>
            <a:r>
              <a:rPr lang="en-ZA" sz="1600" b="1" dirty="0">
                <a:latin typeface="Arial" panose="020B0604020202020204" pitchFamily="34" charset="0"/>
                <a:cs typeface="Arial" panose="020B0604020202020204" pitchFamily="34" charset="0"/>
              </a:rPr>
              <a:t>Administrative Compliance: Standard Bidding Documents </a:t>
            </a:r>
            <a:endParaRPr lang="en-GB" sz="1600" dirty="0">
              <a:latin typeface="Arial" panose="020B0604020202020204" pitchFamily="34" charset="0"/>
              <a:cs typeface="Arial" panose="020B0604020202020204" pitchFamily="34" charset="0"/>
            </a:endParaRPr>
          </a:p>
          <a:p>
            <a:pPr marL="265113" indent="-265113" algn="just">
              <a:lnSpc>
                <a:spcPct val="170000"/>
              </a:lnSpc>
              <a:buNone/>
            </a:pPr>
            <a:r>
              <a:rPr lang="en-GB" sz="1600" dirty="0">
                <a:latin typeface="Arial" panose="020B0604020202020204" pitchFamily="34" charset="0"/>
                <a:cs typeface="Arial" panose="020B0604020202020204" pitchFamily="34" charset="0"/>
              </a:rPr>
              <a:t>a) All Standard bidding documents as listed above on Table 1 must be completed in full, signed and submitted with the bid at the closing date and time of the bid. Failure to comply may invalid your bid. </a:t>
            </a:r>
          </a:p>
          <a:p>
            <a:pPr>
              <a:buFont typeface="Wingdings" panose="05000000000000000000" pitchFamily="2" charset="2"/>
              <a:buChar char="Ø"/>
            </a:pPr>
            <a:r>
              <a:rPr lang="en-GB" sz="1600" dirty="0" smtClean="0">
                <a:latin typeface="Arial" panose="020B0604020202020204" pitchFamily="34" charset="0"/>
                <a:cs typeface="Arial" panose="020B0604020202020204" pitchFamily="34" charset="0"/>
              </a:rPr>
              <a:t>     </a:t>
            </a:r>
            <a:r>
              <a:rPr lang="en-ZA" sz="1600" b="1" dirty="0">
                <a:latin typeface="Arial" panose="020B0604020202020204" pitchFamily="34" charset="0"/>
                <a:cs typeface="Arial" panose="020B0604020202020204" pitchFamily="34" charset="0"/>
              </a:rPr>
              <a:t>Authorisation declaration </a:t>
            </a:r>
            <a:endParaRPr lang="en-GB" sz="1600" b="1" dirty="0">
              <a:latin typeface="Arial" panose="020B0604020202020204" pitchFamily="34" charset="0"/>
              <a:cs typeface="Arial" panose="020B0604020202020204" pitchFamily="34" charset="0"/>
            </a:endParaRPr>
          </a:p>
          <a:p>
            <a:pPr>
              <a:buFont typeface="Wingdings" panose="05000000000000000000" pitchFamily="2" charset="2"/>
              <a:buChar char="Ø"/>
            </a:pPr>
            <a:r>
              <a:rPr lang="en-GB" sz="1600" b="1" dirty="0" smtClean="0">
                <a:latin typeface="Arial" panose="020B0604020202020204" pitchFamily="34" charset="0"/>
                <a:cs typeface="Arial" panose="020B0604020202020204" pitchFamily="34" charset="0"/>
              </a:rPr>
              <a:t>     SUB-CONTRACTING </a:t>
            </a:r>
            <a:r>
              <a:rPr lang="en-GB" sz="1600" b="1" dirty="0">
                <a:latin typeface="Arial" panose="020B0604020202020204" pitchFamily="34" charset="0"/>
                <a:cs typeface="Arial" panose="020B0604020202020204" pitchFamily="34" charset="0"/>
              </a:rPr>
              <a:t>AS A CONDITION OF </a:t>
            </a:r>
            <a:r>
              <a:rPr lang="en-GB" sz="1600" b="1" dirty="0" smtClean="0">
                <a:latin typeface="Arial" panose="020B0604020202020204" pitchFamily="34" charset="0"/>
                <a:cs typeface="Arial" panose="020B0604020202020204" pitchFamily="34" charset="0"/>
              </a:rPr>
              <a:t>TENDER</a:t>
            </a:r>
          </a:p>
          <a:p>
            <a:pPr>
              <a:buFont typeface="Wingdings" panose="05000000000000000000" pitchFamily="2" charset="2"/>
              <a:buChar char="Ø"/>
            </a:pPr>
            <a:r>
              <a:rPr lang="en-GB" sz="1600" b="1" dirty="0" smtClean="0">
                <a:latin typeface="Arial" panose="020B0604020202020204" pitchFamily="34" charset="0"/>
                <a:cs typeface="Arial" panose="020B0604020202020204" pitchFamily="34" charset="0"/>
              </a:rPr>
              <a:t>     LOCAL </a:t>
            </a:r>
            <a:r>
              <a:rPr lang="en-GB" sz="1600" b="1" dirty="0">
                <a:latin typeface="Arial" panose="020B0604020202020204" pitchFamily="34" charset="0"/>
                <a:cs typeface="Arial" panose="020B0604020202020204" pitchFamily="34" charset="0"/>
              </a:rPr>
              <a:t>PRODUCTION AND CONTENT – BUSSES ONLY </a:t>
            </a:r>
          </a:p>
        </p:txBody>
      </p:sp>
    </p:spTree>
    <p:extLst>
      <p:ext uri="{BB962C8B-B14F-4D97-AF65-F5344CB8AC3E}">
        <p14:creationId xmlns:p14="http://schemas.microsoft.com/office/powerpoint/2010/main" val="798665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BD41C-9B72-6E42-D252-EBF80AEB7D8C}"/>
              </a:ext>
            </a:extLst>
          </p:cNvPr>
          <p:cNvSpPr>
            <a:spLocks noGrp="1"/>
          </p:cNvSpPr>
          <p:nvPr>
            <p:ph type="title"/>
          </p:nvPr>
        </p:nvSpPr>
        <p:spPr>
          <a:xfrm>
            <a:off x="288099" y="476251"/>
            <a:ext cx="8536487" cy="825500"/>
          </a:xfrm>
        </p:spPr>
        <p:txBody>
          <a:bodyPr>
            <a:normAutofit/>
          </a:bodyPr>
          <a:lstStyle/>
          <a:p>
            <a:r>
              <a:rPr lang="en-ZA" sz="1600" dirty="0">
                <a:latin typeface="Arial" panose="020B0604020202020204" pitchFamily="34" charset="0"/>
                <a:cs typeface="Arial" panose="020B0604020202020204" pitchFamily="34" charset="0"/>
              </a:rPr>
              <a:t>Evaluation Criteria</a:t>
            </a:r>
            <a:endParaRPr lang="en-ZA" sz="1600" dirty="0"/>
          </a:p>
        </p:txBody>
      </p:sp>
      <p:sp>
        <p:nvSpPr>
          <p:cNvPr id="3" name="Content Placeholder 2">
            <a:extLst>
              <a:ext uri="{FF2B5EF4-FFF2-40B4-BE49-F238E27FC236}">
                <a16:creationId xmlns:a16="http://schemas.microsoft.com/office/drawing/2014/main" id="{C69635C0-58DB-F76B-1FB3-BBDB5FE529F2}"/>
              </a:ext>
            </a:extLst>
          </p:cNvPr>
          <p:cNvSpPr>
            <a:spLocks noGrp="1"/>
          </p:cNvSpPr>
          <p:nvPr>
            <p:ph idx="1"/>
          </p:nvPr>
        </p:nvSpPr>
        <p:spPr>
          <a:xfrm>
            <a:off x="288099" y="1390650"/>
            <a:ext cx="8536487" cy="3287287"/>
          </a:xfrm>
        </p:spPr>
        <p:txBody>
          <a:bodyPr>
            <a:normAutofit/>
          </a:bodyPr>
          <a:lstStyle/>
          <a:p>
            <a:pPr algn="just">
              <a:buFont typeface="Wingdings" panose="05000000000000000000" pitchFamily="2" charset="2"/>
              <a:buChar char="q"/>
            </a:pPr>
            <a:r>
              <a:rPr lang="en-ZA" dirty="0"/>
              <a:t> </a:t>
            </a:r>
            <a:r>
              <a:rPr lang="en-ZA" sz="1600" b="1" dirty="0">
                <a:latin typeface="Arial" panose="020B0604020202020204" pitchFamily="34" charset="0"/>
                <a:cs typeface="Arial" panose="020B0604020202020204" pitchFamily="34" charset="0"/>
              </a:rPr>
              <a:t>PHASE </a:t>
            </a:r>
            <a:r>
              <a:rPr lang="en-ZA" sz="1600" b="1" dirty="0" smtClean="0">
                <a:latin typeface="Arial" panose="020B0604020202020204" pitchFamily="34" charset="0"/>
                <a:cs typeface="Arial" panose="020B0604020202020204" pitchFamily="34" charset="0"/>
              </a:rPr>
              <a:t>III: </a:t>
            </a:r>
            <a:r>
              <a:rPr lang="en-ZA" sz="1600" b="1" dirty="0">
                <a:latin typeface="Arial" panose="020B0604020202020204" pitchFamily="34" charset="0"/>
                <a:cs typeface="Arial" panose="020B0604020202020204" pitchFamily="34" charset="0"/>
              </a:rPr>
              <a:t>PRICE AND B-BBEE (90/10 PREFERENCE POINT SYSTEM)</a:t>
            </a:r>
          </a:p>
          <a:p>
            <a:pPr marL="0" indent="0" algn="just">
              <a:lnSpc>
                <a:spcPct val="150000"/>
              </a:lnSpc>
              <a:buNone/>
            </a:pPr>
            <a:r>
              <a:rPr lang="en-ZA" sz="1600" dirty="0">
                <a:latin typeface="Arial" panose="020B0604020202020204" pitchFamily="34" charset="0"/>
                <a:cs typeface="Arial" panose="020B0604020202020204" pitchFamily="34" charset="0"/>
              </a:rPr>
              <a:t>     The bidders will be evaluated on points scored for price and </a:t>
            </a:r>
            <a:r>
              <a:rPr lang="en-ZA" sz="1600" dirty="0" smtClean="0">
                <a:latin typeface="Arial" panose="020B0604020202020204" pitchFamily="34" charset="0"/>
                <a:cs typeface="Arial" panose="020B0604020202020204" pitchFamily="34" charset="0"/>
              </a:rPr>
              <a:t>B-BBEE</a:t>
            </a:r>
            <a:r>
              <a:rPr lang="en-ZA" sz="1600" dirty="0">
                <a:latin typeface="Arial" panose="020B0604020202020204" pitchFamily="34" charset="0"/>
                <a:cs typeface="Arial" panose="020B0604020202020204" pitchFamily="34" charset="0"/>
              </a:rPr>
              <a:t>.</a:t>
            </a:r>
          </a:p>
          <a:p>
            <a:pPr marL="0" indent="0" algn="just">
              <a:lnSpc>
                <a:spcPct val="150000"/>
              </a:lnSpc>
              <a:buNone/>
            </a:pPr>
            <a:r>
              <a:rPr lang="en-ZA" sz="1600" dirty="0">
                <a:latin typeface="Arial" panose="020B0604020202020204" pitchFamily="34" charset="0"/>
                <a:cs typeface="Arial" panose="020B0604020202020204" pitchFamily="34" charset="0"/>
              </a:rPr>
              <a:t>     Bidders are required to submit responsive bids by completing all the item </a:t>
            </a:r>
          </a:p>
          <a:p>
            <a:pPr marL="0" indent="0" algn="just">
              <a:lnSpc>
                <a:spcPct val="150000"/>
              </a:lnSpc>
              <a:buNone/>
            </a:pPr>
            <a:r>
              <a:rPr lang="en-ZA" sz="1600" dirty="0">
                <a:latin typeface="Arial" panose="020B0604020202020204" pitchFamily="34" charset="0"/>
                <a:cs typeface="Arial" panose="020B0604020202020204" pitchFamily="34" charset="0"/>
              </a:rPr>
              <a:t>     they are bidding for, mandatory response field and item questionnaires on </a:t>
            </a:r>
          </a:p>
          <a:p>
            <a:pPr marL="0" indent="0" algn="just">
              <a:lnSpc>
                <a:spcPct val="150000"/>
              </a:lnSpc>
              <a:buNone/>
            </a:pPr>
            <a:r>
              <a:rPr lang="en-ZA" sz="1600" dirty="0">
                <a:latin typeface="Arial" panose="020B0604020202020204" pitchFamily="34" charset="0"/>
                <a:cs typeface="Arial" panose="020B0604020202020204" pitchFamily="34" charset="0"/>
              </a:rPr>
              <a:t>     the provided pricing schedule for the individual items.</a:t>
            </a:r>
          </a:p>
          <a:p>
            <a:pPr lvl="1" algn="just">
              <a:lnSpc>
                <a:spcPct val="150000"/>
              </a:lnSpc>
              <a:buFont typeface="Wingdings" panose="05000000000000000000" pitchFamily="2" charset="2"/>
              <a:buChar char="v"/>
            </a:pPr>
            <a:r>
              <a:rPr lang="en-ZA" sz="1600" dirty="0">
                <a:solidFill>
                  <a:srgbClr val="C00000"/>
                </a:solidFill>
                <a:latin typeface="Arial" panose="020B0604020202020204" pitchFamily="34" charset="0"/>
                <a:cs typeface="Arial" panose="020B0604020202020204" pitchFamily="34" charset="0"/>
              </a:rPr>
              <a:t>  All bid prices must be inclusive of all applicable taxes. </a:t>
            </a:r>
          </a:p>
          <a:p>
            <a:pPr lvl="1" algn="just">
              <a:lnSpc>
                <a:spcPct val="150000"/>
              </a:lnSpc>
              <a:buFont typeface="Wingdings" panose="05000000000000000000" pitchFamily="2" charset="2"/>
              <a:buChar char="v"/>
            </a:pPr>
            <a:r>
              <a:rPr lang="en-ZA" sz="1600" dirty="0">
                <a:solidFill>
                  <a:srgbClr val="C00000"/>
                </a:solidFill>
                <a:latin typeface="Arial" panose="020B0604020202020204" pitchFamily="34" charset="0"/>
                <a:cs typeface="Arial" panose="020B0604020202020204" pitchFamily="34" charset="0"/>
              </a:rPr>
              <a:t>  All bid prices must be inclusive of fifteen percent (15%) Value Added Tax.</a:t>
            </a:r>
          </a:p>
          <a:p>
            <a:endParaRPr lang="en-ZA" dirty="0"/>
          </a:p>
        </p:txBody>
      </p:sp>
    </p:spTree>
    <p:extLst>
      <p:ext uri="{BB962C8B-B14F-4D97-AF65-F5344CB8AC3E}">
        <p14:creationId xmlns:p14="http://schemas.microsoft.com/office/powerpoint/2010/main" val="2627972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1600" dirty="0">
                <a:latin typeface="Arial" panose="020B0604020202020204" pitchFamily="34" charset="0"/>
                <a:ea typeface="ＭＳ Ｐゴシック" panose="020B0600070205080204" pitchFamily="34" charset="-128"/>
                <a:cs typeface="Arial" panose="020B0604020202020204" pitchFamily="34" charset="0"/>
              </a:rPr>
              <a:t>EXCEL PRICING </a:t>
            </a:r>
            <a:endParaRPr lang="en-ZA" sz="1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8099" y="1395664"/>
            <a:ext cx="8536487" cy="3696100"/>
          </a:xfrm>
        </p:spPr>
        <p:txBody>
          <a:bodyPr/>
          <a:lstStyle/>
          <a:p>
            <a:pPr marL="342900" lvl="0" indent="-342900" algn="just" defTabSz="914400" eaLnBrk="0" fontAlgn="base" hangingPunct="0">
              <a:lnSpc>
                <a:spcPct val="100000"/>
              </a:lnSpc>
              <a:spcBef>
                <a:spcPts val="600"/>
              </a:spcBef>
              <a:spcAft>
                <a:spcPts val="600"/>
              </a:spcAft>
              <a:buFontTx/>
              <a:buChar char="•"/>
              <a:defRPr/>
            </a:pPr>
            <a:r>
              <a:rPr lang="en-ZA" sz="1600" kern="0" dirty="0">
                <a:solidFill>
                  <a:srgbClr val="000000"/>
                </a:solidFill>
                <a:latin typeface="Arial" panose="020B0604020202020204" pitchFamily="34" charset="0"/>
                <a:cs typeface="Arial" panose="020B0604020202020204" pitchFamily="34" charset="0"/>
              </a:rPr>
              <a:t>Contractors MUST submit the new offer(s) utilising </a:t>
            </a:r>
            <a:r>
              <a:rPr lang="en-ZA" sz="1600" kern="0" dirty="0" smtClean="0">
                <a:solidFill>
                  <a:srgbClr val="000000"/>
                </a:solidFill>
                <a:latin typeface="Arial" panose="020B0604020202020204" pitchFamily="34" charset="0"/>
                <a:cs typeface="Arial" panose="020B0604020202020204" pitchFamily="34" charset="0"/>
              </a:rPr>
              <a:t>the EXCEL PRICING.</a:t>
            </a:r>
            <a:endParaRPr lang="en-ZA" sz="1600" kern="0" dirty="0">
              <a:solidFill>
                <a:srgbClr val="000000"/>
              </a:solidFill>
              <a:latin typeface="Arial" panose="020B0604020202020204" pitchFamily="34" charset="0"/>
              <a:cs typeface="Arial" panose="020B0604020202020204" pitchFamily="34" charset="0"/>
            </a:endParaRPr>
          </a:p>
          <a:p>
            <a:pPr marL="342900" lvl="0" indent="-342900" defTabSz="914400" eaLnBrk="0" fontAlgn="base" hangingPunct="0">
              <a:lnSpc>
                <a:spcPct val="100000"/>
              </a:lnSpc>
              <a:spcBef>
                <a:spcPts val="600"/>
              </a:spcBef>
              <a:spcAft>
                <a:spcPts val="600"/>
              </a:spcAft>
              <a:buFontTx/>
              <a:buChar char="•"/>
            </a:pPr>
            <a:r>
              <a:rPr lang="en-ZA" sz="1600" kern="0" dirty="0">
                <a:solidFill>
                  <a:srgbClr val="000000"/>
                </a:solidFill>
                <a:latin typeface="Arial" panose="020B0604020202020204" pitchFamily="34" charset="0"/>
                <a:cs typeface="Arial" panose="020B0604020202020204" pitchFamily="34" charset="0"/>
              </a:rPr>
              <a:t>After completing the EXCEL PRICING, contractors must convert the document into PDF for verification purposes should there be data loss and/or discrepancies. </a:t>
            </a:r>
          </a:p>
          <a:p>
            <a:pPr marL="342900" lvl="0" indent="-342900" defTabSz="914400" eaLnBrk="0" fontAlgn="base" hangingPunct="0">
              <a:lnSpc>
                <a:spcPct val="100000"/>
              </a:lnSpc>
              <a:spcBef>
                <a:spcPts val="600"/>
              </a:spcBef>
              <a:spcAft>
                <a:spcPts val="600"/>
              </a:spcAft>
              <a:buFontTx/>
              <a:buChar char="•"/>
            </a:pPr>
            <a:r>
              <a:rPr lang="en-ZA" sz="1600" kern="0" dirty="0">
                <a:solidFill>
                  <a:srgbClr val="000000"/>
                </a:solidFill>
                <a:latin typeface="Arial" panose="020B0604020202020204" pitchFamily="34" charset="0"/>
                <a:cs typeface="Arial" panose="020B0604020202020204" pitchFamily="34" charset="0"/>
              </a:rPr>
              <a:t>Both EXCEL PRICING and PDF document must be submitted.</a:t>
            </a:r>
          </a:p>
          <a:p>
            <a:pPr marL="342900" lvl="0" indent="-342900" defTabSz="914400" eaLnBrk="0" fontAlgn="base" hangingPunct="0">
              <a:lnSpc>
                <a:spcPct val="100000"/>
              </a:lnSpc>
              <a:spcBef>
                <a:spcPts val="600"/>
              </a:spcBef>
              <a:spcAft>
                <a:spcPts val="600"/>
              </a:spcAft>
              <a:buFontTx/>
              <a:buChar char="•"/>
            </a:pPr>
            <a:r>
              <a:rPr lang="en-ZA" sz="1600" kern="0" dirty="0">
                <a:solidFill>
                  <a:srgbClr val="000000"/>
                </a:solidFill>
                <a:latin typeface="Arial" panose="020B0604020202020204" pitchFamily="34" charset="0"/>
                <a:cs typeface="Arial" panose="020B0604020202020204" pitchFamily="34" charset="0"/>
              </a:rPr>
              <a:t>The EXCEL PRICING will be used for evaluation purposes.</a:t>
            </a:r>
          </a:p>
          <a:p>
            <a:endParaRPr lang="en-ZA" dirty="0"/>
          </a:p>
        </p:txBody>
      </p:sp>
    </p:spTree>
    <p:extLst>
      <p:ext uri="{BB962C8B-B14F-4D97-AF65-F5344CB8AC3E}">
        <p14:creationId xmlns:p14="http://schemas.microsoft.com/office/powerpoint/2010/main" val="1192068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1600" dirty="0">
                <a:latin typeface="Arial" panose="020B0604020202020204" pitchFamily="34" charset="0"/>
                <a:ea typeface="ＭＳ Ｐゴシック" panose="020B0600070205080204" pitchFamily="34" charset="-128"/>
                <a:cs typeface="Arial" panose="020B0604020202020204" pitchFamily="34" charset="0"/>
              </a:rPr>
              <a:t>EXCEL PRICING (continues) </a:t>
            </a:r>
            <a:r>
              <a:rPr lang="en-US" altLang="en-US" sz="1600" dirty="0" smtClean="0">
                <a:latin typeface="Arial" panose="020B0604020202020204" pitchFamily="34" charset="0"/>
                <a:ea typeface="ＭＳ Ｐゴシック" panose="020B0600070205080204" pitchFamily="34" charset="-128"/>
                <a:cs typeface="Arial" panose="020B0604020202020204" pitchFamily="34" charset="0"/>
              </a:rPr>
              <a:t/>
            </a:r>
            <a:br>
              <a:rPr lang="en-US" altLang="en-US" sz="1600" dirty="0" smtClean="0">
                <a:latin typeface="Arial" panose="020B0604020202020204" pitchFamily="34" charset="0"/>
                <a:ea typeface="ＭＳ Ｐゴシック" panose="020B0600070205080204" pitchFamily="34" charset="-128"/>
                <a:cs typeface="Arial" panose="020B0604020202020204" pitchFamily="34" charset="0"/>
              </a:rPr>
            </a:br>
            <a:r>
              <a:rPr lang="en-US" altLang="en-US" sz="1600" dirty="0" smtClean="0">
                <a:latin typeface="Arial" panose="020B0604020202020204" pitchFamily="34" charset="0"/>
                <a:ea typeface="ＭＳ Ｐゴシック" panose="020B0600070205080204" pitchFamily="34" charset="-128"/>
                <a:cs typeface="Arial" panose="020B0604020202020204" pitchFamily="34" charset="0"/>
              </a:rPr>
              <a:t>Do not amend item number and /or Description</a:t>
            </a:r>
            <a:endParaRPr lang="en-ZA" sz="1600" dirty="0">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5550357"/>
              </p:ext>
            </p:extLst>
          </p:nvPr>
        </p:nvGraphicFramePr>
        <p:xfrm>
          <a:off x="394636" y="1983553"/>
          <a:ext cx="8536214" cy="2791444"/>
        </p:xfrm>
        <a:graphic>
          <a:graphicData uri="http://schemas.openxmlformats.org/drawingml/2006/table">
            <a:tbl>
              <a:tblPr firstRow="1" bandRow="1">
                <a:tableStyleId>{5C22544A-7EE6-4342-B048-85BDC9FD1C3A}</a:tableStyleId>
              </a:tblPr>
              <a:tblGrid>
                <a:gridCol w="3374476">
                  <a:extLst>
                    <a:ext uri="{9D8B030D-6E8A-4147-A177-3AD203B41FA5}">
                      <a16:colId xmlns:a16="http://schemas.microsoft.com/office/drawing/2014/main" val="1245951084"/>
                    </a:ext>
                  </a:extLst>
                </a:gridCol>
                <a:gridCol w="5161738">
                  <a:extLst>
                    <a:ext uri="{9D8B030D-6E8A-4147-A177-3AD203B41FA5}">
                      <a16:colId xmlns:a16="http://schemas.microsoft.com/office/drawing/2014/main" val="2545875559"/>
                    </a:ext>
                  </a:extLst>
                </a:gridCol>
              </a:tblGrid>
              <a:tr h="416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1600" dirty="0" smtClean="0">
                          <a:solidFill>
                            <a:srgbClr val="C00000"/>
                          </a:solidFill>
                          <a:latin typeface="Arial" panose="020B0604020202020204" pitchFamily="34" charset="0"/>
                          <a:cs typeface="Arial" panose="020B0604020202020204" pitchFamily="34" charset="0"/>
                        </a:rPr>
                        <a:t>Correct</a:t>
                      </a:r>
                      <a:r>
                        <a:rPr lang="en-ZA" sz="1600" baseline="0" dirty="0" smtClean="0">
                          <a:solidFill>
                            <a:srgbClr val="C00000"/>
                          </a:solidFill>
                          <a:latin typeface="Arial" panose="020B0604020202020204" pitchFamily="34" charset="0"/>
                          <a:cs typeface="Arial" panose="020B0604020202020204" pitchFamily="34" charset="0"/>
                        </a:rPr>
                        <a:t> (√)</a:t>
                      </a:r>
                      <a:endParaRPr lang="en-ZA" sz="1600" dirty="0" smtClean="0">
                        <a:solidFill>
                          <a:srgbClr val="C00000"/>
                        </a:solidFill>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1600" dirty="0" smtClean="0">
                          <a:solidFill>
                            <a:srgbClr val="C00000"/>
                          </a:solidFill>
                          <a:latin typeface="Arial" panose="020B0604020202020204" pitchFamily="34" charset="0"/>
                          <a:cs typeface="Arial" panose="020B0604020202020204" pitchFamily="34" charset="0"/>
                        </a:rPr>
                        <a:t>Incorrect</a:t>
                      </a:r>
                      <a:r>
                        <a:rPr lang="en-ZA" sz="1600" baseline="0" dirty="0" smtClean="0">
                          <a:solidFill>
                            <a:srgbClr val="C00000"/>
                          </a:solidFill>
                          <a:latin typeface="Arial" panose="020B0604020202020204" pitchFamily="34" charset="0"/>
                          <a:cs typeface="Arial" panose="020B0604020202020204" pitchFamily="34" charset="0"/>
                        </a:rPr>
                        <a:t> (X)</a:t>
                      </a:r>
                      <a:endParaRPr lang="en-ZA" sz="1600" dirty="0" smtClean="0">
                        <a:solidFill>
                          <a:srgbClr val="C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05221232"/>
                  </a:ext>
                </a:extLst>
              </a:tr>
              <a:tr h="643543">
                <a:tc>
                  <a:txBody>
                    <a:bodyPr/>
                    <a:lstStyle/>
                    <a:p>
                      <a:r>
                        <a:rPr lang="en-ZA" sz="1600" dirty="0" smtClean="0">
                          <a:latin typeface="Arial" panose="020B0604020202020204" pitchFamily="34" charset="0"/>
                          <a:cs typeface="Arial" panose="020B0604020202020204" pitchFamily="34" charset="0"/>
                        </a:rPr>
                        <a:t>RT57-01-12-01</a:t>
                      </a:r>
                      <a:endParaRPr lang="en-ZA" sz="1600" dirty="0">
                        <a:latin typeface="Arial" panose="020B0604020202020204" pitchFamily="34" charset="0"/>
                        <a:cs typeface="Arial" panose="020B0604020202020204" pitchFamily="34" charset="0"/>
                      </a:endParaRPr>
                    </a:p>
                  </a:txBody>
                  <a:tcPr/>
                </a:tc>
                <a:tc>
                  <a:txBody>
                    <a:bodyPr/>
                    <a:lstStyle/>
                    <a:p>
                      <a:r>
                        <a:rPr lang="en-ZA" sz="1600" dirty="0" smtClean="0">
                          <a:latin typeface="Arial" panose="020B0604020202020204" pitchFamily="34" charset="0"/>
                          <a:cs typeface="Arial" panose="020B0604020202020204" pitchFamily="34" charset="0"/>
                        </a:rPr>
                        <a:t>RT57-01-12-01</a:t>
                      </a:r>
                      <a:r>
                        <a:rPr lang="en-ZA" sz="1600" baseline="0" dirty="0" smtClean="0">
                          <a:latin typeface="Arial" panose="020B0604020202020204" pitchFamily="34" charset="0"/>
                          <a:cs typeface="Arial" panose="020B0604020202020204" pitchFamily="34" charset="0"/>
                        </a:rPr>
                        <a:t> Offer A</a:t>
                      </a:r>
                    </a:p>
                    <a:p>
                      <a:r>
                        <a:rPr lang="en-ZA" sz="1600" dirty="0" smtClean="0">
                          <a:latin typeface="Arial" panose="020B0604020202020204" pitchFamily="34" charset="0"/>
                          <a:cs typeface="Arial" panose="020B0604020202020204" pitchFamily="34" charset="0"/>
                        </a:rPr>
                        <a:t>RT57-01-12-01</a:t>
                      </a:r>
                      <a:r>
                        <a:rPr lang="en-ZA" sz="1600" baseline="0" dirty="0" smtClean="0">
                          <a:latin typeface="Arial" panose="020B0604020202020204" pitchFamily="34" charset="0"/>
                          <a:cs typeface="Arial" panose="020B0604020202020204" pitchFamily="34" charset="0"/>
                        </a:rPr>
                        <a:t> Offer B</a:t>
                      </a:r>
                      <a:endParaRPr lang="en-ZA"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7923802"/>
                  </a:ext>
                </a:extLst>
              </a:tr>
              <a:tr h="908531">
                <a:tc>
                  <a:txBody>
                    <a:bodyPr/>
                    <a:lstStyle/>
                    <a:p>
                      <a:r>
                        <a:rPr lang="en-ZA" sz="1600" dirty="0" smtClean="0">
                          <a:latin typeface="Arial" panose="020B0604020202020204" pitchFamily="34" charset="0"/>
                          <a:cs typeface="Arial" panose="020B0604020202020204" pitchFamily="34" charset="0"/>
                        </a:rPr>
                        <a:t>RT57-02-13-01</a:t>
                      </a:r>
                      <a:endParaRPr lang="en-ZA"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600" dirty="0" smtClean="0">
                          <a:latin typeface="Arial" panose="020B0604020202020204" pitchFamily="34" charset="0"/>
                          <a:cs typeface="Arial" panose="020B0604020202020204" pitchFamily="34" charset="0"/>
                        </a:rPr>
                        <a:t>RT57-02-13-01 Main</a:t>
                      </a:r>
                      <a:r>
                        <a:rPr lang="en-ZA" sz="1600" baseline="0" dirty="0" smtClean="0">
                          <a:latin typeface="Arial" panose="020B0604020202020204" pitchFamily="34" charset="0"/>
                          <a:cs typeface="Arial" panose="020B0604020202020204" pitchFamily="34" charset="0"/>
                        </a:rPr>
                        <a:t> offer</a:t>
                      </a:r>
                      <a:endParaRPr lang="en-ZA" sz="160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600" dirty="0" smtClean="0">
                          <a:latin typeface="Arial" panose="020B0604020202020204" pitchFamily="34" charset="0"/>
                          <a:cs typeface="Arial" panose="020B0604020202020204" pitchFamily="34" charset="0"/>
                        </a:rPr>
                        <a:t>RT57-02-13-01 Offer 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600" dirty="0" smtClean="0">
                          <a:latin typeface="Arial" panose="020B0604020202020204" pitchFamily="34" charset="0"/>
                          <a:cs typeface="Arial" panose="020B0604020202020204" pitchFamily="34" charset="0"/>
                        </a:rPr>
                        <a:t>RT57-02-13-01 Offer  2</a:t>
                      </a:r>
                    </a:p>
                  </a:txBody>
                  <a:tcPr/>
                </a:tc>
                <a:extLst>
                  <a:ext uri="{0D108BD9-81ED-4DB2-BD59-A6C34878D82A}">
                    <a16:rowId xmlns:a16="http://schemas.microsoft.com/office/drawing/2014/main" val="3072652427"/>
                  </a:ext>
                </a:extLst>
              </a:tr>
              <a:tr h="0">
                <a:tc>
                  <a:txBody>
                    <a:bodyPr/>
                    <a:lstStyle/>
                    <a:p>
                      <a:r>
                        <a:rPr lang="en-ZA" sz="1600" dirty="0" smtClean="0">
                          <a:latin typeface="Arial" panose="020B0604020202020204" pitchFamily="34" charset="0"/>
                          <a:cs typeface="Arial" panose="020B0604020202020204" pitchFamily="34" charset="0"/>
                        </a:rPr>
                        <a:t>RT57-03-00-01</a:t>
                      </a:r>
                      <a:endParaRPr lang="en-ZA"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600" dirty="0" smtClean="0">
                          <a:latin typeface="Arial" panose="020B0604020202020204" pitchFamily="34" charset="0"/>
                          <a:cs typeface="Arial" panose="020B0604020202020204" pitchFamily="34" charset="0"/>
                        </a:rPr>
                        <a:t>RT57-03-00-01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600" dirty="0" smtClean="0">
                          <a:latin typeface="Arial" panose="020B0604020202020204" pitchFamily="34" charset="0"/>
                          <a:cs typeface="Arial" panose="020B0604020202020204" pitchFamily="34" charset="0"/>
                        </a:rPr>
                        <a:t>RT57-03-00-01 Alternative 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600" dirty="0" smtClean="0">
                          <a:latin typeface="Arial" panose="020B0604020202020204" pitchFamily="34" charset="0"/>
                          <a:cs typeface="Arial" panose="020B0604020202020204" pitchFamily="34" charset="0"/>
                        </a:rPr>
                        <a:t>RT57-03-00-01 Alternative 2</a:t>
                      </a:r>
                    </a:p>
                  </a:txBody>
                  <a:tcPr/>
                </a:tc>
                <a:extLst>
                  <a:ext uri="{0D108BD9-81ED-4DB2-BD59-A6C34878D82A}">
                    <a16:rowId xmlns:a16="http://schemas.microsoft.com/office/drawing/2014/main" val="1633098636"/>
                  </a:ext>
                </a:extLst>
              </a:tr>
            </a:tbl>
          </a:graphicData>
        </a:graphic>
      </p:graphicFrame>
    </p:spTree>
    <p:extLst>
      <p:ext uri="{BB962C8B-B14F-4D97-AF65-F5344CB8AC3E}">
        <p14:creationId xmlns:p14="http://schemas.microsoft.com/office/powerpoint/2010/main" val="221897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1600" dirty="0">
                <a:latin typeface="Arial" panose="020B0604020202020204" pitchFamily="34" charset="0"/>
                <a:ea typeface="ＭＳ Ｐゴシック" panose="020B0600070205080204" pitchFamily="34" charset="-128"/>
                <a:cs typeface="Arial" panose="020B0604020202020204" pitchFamily="34" charset="0"/>
              </a:rPr>
              <a:t>EXCEL PRICING (continues) </a:t>
            </a:r>
            <a:endParaRPr lang="en-ZA" sz="1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spcBef>
                <a:spcPts val="600"/>
              </a:spcBef>
              <a:spcAft>
                <a:spcPts val="600"/>
              </a:spcAft>
            </a:pPr>
            <a:r>
              <a:rPr lang="en-ZA" sz="1400" dirty="0">
                <a:latin typeface="Arial" panose="020B0604020202020204" pitchFamily="34" charset="0"/>
                <a:cs typeface="Arial" panose="020B0604020202020204" pitchFamily="34" charset="0"/>
              </a:rPr>
              <a:t>Contractors may add ROWS to provide alternative offers but are not under any circumstances allowed to add columns. </a:t>
            </a:r>
          </a:p>
          <a:p>
            <a:pPr>
              <a:spcBef>
                <a:spcPts val="600"/>
              </a:spcBef>
              <a:spcAft>
                <a:spcPts val="600"/>
              </a:spcAft>
            </a:pPr>
            <a:r>
              <a:rPr lang="en-ZA" sz="1400" dirty="0">
                <a:latin typeface="Arial" panose="020B0604020202020204" pitchFamily="34" charset="0"/>
                <a:cs typeface="Arial" panose="020B0604020202020204" pitchFamily="34" charset="0"/>
              </a:rPr>
              <a:t>Addition of columns will make it difficult to consolidate data as required.</a:t>
            </a:r>
          </a:p>
          <a:p>
            <a:pPr>
              <a:spcBef>
                <a:spcPts val="600"/>
              </a:spcBef>
              <a:spcAft>
                <a:spcPts val="600"/>
              </a:spcAft>
            </a:pPr>
            <a:r>
              <a:rPr lang="en-ZA" sz="1400" dirty="0">
                <a:latin typeface="Arial" panose="020B0604020202020204" pitchFamily="34" charset="0"/>
                <a:cs typeface="Arial" panose="020B0604020202020204" pitchFamily="34" charset="0"/>
              </a:rPr>
              <a:t>To add a row, select the entire row, right click and select insert</a:t>
            </a:r>
          </a:p>
          <a:p>
            <a:pPr>
              <a:spcBef>
                <a:spcPts val="600"/>
              </a:spcBef>
              <a:spcAft>
                <a:spcPts val="600"/>
              </a:spcAft>
            </a:pPr>
            <a:r>
              <a:rPr lang="en-ZA" sz="1400" dirty="0">
                <a:latin typeface="Arial Narrow" panose="020B0606020202030204" pitchFamily="34" charset="0"/>
              </a:rPr>
              <a:t>The EXCEL pricing has pre populate list </a:t>
            </a:r>
          </a:p>
          <a:p>
            <a:pPr marL="0" indent="0">
              <a:buNone/>
            </a:pPr>
            <a:endParaRPr lang="en-ZA" dirty="0"/>
          </a:p>
        </p:txBody>
      </p:sp>
      <p:pic>
        <p:nvPicPr>
          <p:cNvPr id="4" name="Picture 3"/>
          <p:cNvPicPr>
            <a:picLocks noChangeAspect="1"/>
          </p:cNvPicPr>
          <p:nvPr/>
        </p:nvPicPr>
        <p:blipFill>
          <a:blip r:embed="rId2"/>
          <a:stretch>
            <a:fillRect/>
          </a:stretch>
        </p:blipFill>
        <p:spPr>
          <a:xfrm>
            <a:off x="490888" y="3272590"/>
            <a:ext cx="8333698" cy="3374700"/>
          </a:xfrm>
          <a:prstGeom prst="rect">
            <a:avLst/>
          </a:prstGeom>
        </p:spPr>
      </p:pic>
    </p:spTree>
    <p:extLst>
      <p:ext uri="{BB962C8B-B14F-4D97-AF65-F5344CB8AC3E}">
        <p14:creationId xmlns:p14="http://schemas.microsoft.com/office/powerpoint/2010/main" val="2933285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1600" dirty="0">
                <a:latin typeface="Arial" panose="020B0604020202020204" pitchFamily="34" charset="0"/>
                <a:ea typeface="ＭＳ Ｐゴシック" panose="020B0600070205080204" pitchFamily="34" charset="-128"/>
                <a:cs typeface="Arial" panose="020B0604020202020204" pitchFamily="34" charset="0"/>
              </a:rPr>
              <a:t>EXCEL PRICING (continues) </a:t>
            </a:r>
            <a:endParaRPr lang="en-ZA" sz="1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8099" y="1565754"/>
            <a:ext cx="8536487" cy="2811100"/>
          </a:xfrm>
        </p:spPr>
        <p:txBody>
          <a:bodyPr/>
          <a:lstStyle/>
          <a:p>
            <a:pPr>
              <a:spcBef>
                <a:spcPts val="600"/>
              </a:spcBef>
              <a:spcAft>
                <a:spcPts val="600"/>
              </a:spcAft>
            </a:pPr>
            <a:r>
              <a:rPr lang="en-ZA" sz="1600" dirty="0">
                <a:latin typeface="Arial" panose="020B0604020202020204" pitchFamily="34" charset="0"/>
                <a:cs typeface="Arial" panose="020B0604020202020204" pitchFamily="34" charset="0"/>
              </a:rPr>
              <a:t>Do not hide rows </a:t>
            </a:r>
          </a:p>
          <a:p>
            <a:pPr lvl="1">
              <a:spcBef>
                <a:spcPts val="600"/>
              </a:spcBef>
              <a:spcAft>
                <a:spcPts val="600"/>
              </a:spcAft>
            </a:pPr>
            <a:r>
              <a:rPr lang="en-ZA" sz="1600" dirty="0">
                <a:latin typeface="Arial" panose="020B0604020202020204" pitchFamily="34" charset="0"/>
                <a:cs typeface="Arial" panose="020B0604020202020204" pitchFamily="34" charset="0"/>
              </a:rPr>
              <a:t>Hiding or rows populate unwanted information in to the master document.</a:t>
            </a:r>
          </a:p>
          <a:p>
            <a:pPr>
              <a:spcBef>
                <a:spcPts val="600"/>
              </a:spcBef>
              <a:spcAft>
                <a:spcPts val="600"/>
              </a:spcAft>
            </a:pPr>
            <a:r>
              <a:rPr lang="en-ZA" sz="1600" dirty="0">
                <a:latin typeface="Arial" panose="020B0604020202020204" pitchFamily="34" charset="0"/>
                <a:cs typeface="Arial" panose="020B0604020202020204" pitchFamily="34" charset="0"/>
              </a:rPr>
              <a:t>  Do not hide columns</a:t>
            </a:r>
          </a:p>
          <a:p>
            <a:pPr lvl="1">
              <a:spcBef>
                <a:spcPts val="600"/>
              </a:spcBef>
              <a:spcAft>
                <a:spcPts val="600"/>
              </a:spcAft>
            </a:pPr>
            <a:r>
              <a:rPr lang="en-ZA" sz="1600" dirty="0">
                <a:latin typeface="Arial" panose="020B0604020202020204" pitchFamily="34" charset="0"/>
                <a:cs typeface="Arial" panose="020B0604020202020204" pitchFamily="34" charset="0"/>
              </a:rPr>
              <a:t>Hiding of columns will mismatch information when being populated in to the master document.  </a:t>
            </a:r>
          </a:p>
          <a:p>
            <a:endParaRPr lang="en-ZA" dirty="0"/>
          </a:p>
        </p:txBody>
      </p:sp>
    </p:spTree>
    <p:extLst>
      <p:ext uri="{BB962C8B-B14F-4D97-AF65-F5344CB8AC3E}">
        <p14:creationId xmlns:p14="http://schemas.microsoft.com/office/powerpoint/2010/main" val="1036702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1600" dirty="0">
                <a:latin typeface="Arial" panose="020B0604020202020204" pitchFamily="34" charset="0"/>
                <a:ea typeface="ＭＳ Ｐゴシック" panose="020B0600070205080204" pitchFamily="34" charset="-128"/>
                <a:cs typeface="Arial" panose="020B0604020202020204" pitchFamily="34" charset="0"/>
              </a:rPr>
              <a:t>OTHER FEES  / CHARGES </a:t>
            </a:r>
            <a:endParaRPr lang="en-ZA" sz="1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8099" y="1825625"/>
            <a:ext cx="8536487" cy="2088454"/>
          </a:xfrm>
        </p:spPr>
        <p:txBody>
          <a:bodyPr/>
          <a:lstStyle/>
          <a:p>
            <a:r>
              <a:rPr lang="en-ZA" sz="1600" dirty="0">
                <a:latin typeface="Arial" panose="020B0604020202020204" pitchFamily="34" charset="0"/>
                <a:cs typeface="Arial" panose="020B0604020202020204" pitchFamily="34" charset="0"/>
              </a:rPr>
              <a:t>Other fees / charges such as Delivery charges, Maintenance plans and handling fees must be submitted separately form the price schedule. </a:t>
            </a:r>
          </a:p>
          <a:p>
            <a:endParaRPr lang="en-ZA" dirty="0"/>
          </a:p>
        </p:txBody>
      </p:sp>
    </p:spTree>
    <p:extLst>
      <p:ext uri="{BB962C8B-B14F-4D97-AF65-F5344CB8AC3E}">
        <p14:creationId xmlns:p14="http://schemas.microsoft.com/office/powerpoint/2010/main" val="2673112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99" y="620039"/>
            <a:ext cx="8536487" cy="641691"/>
          </a:xfrm>
        </p:spPr>
        <p:txBody>
          <a:bodyPr>
            <a:normAutofit/>
          </a:bodyPr>
          <a:lstStyle/>
          <a:p>
            <a:r>
              <a:rPr lang="en-ZA" sz="1400" dirty="0">
                <a:latin typeface="Arial" panose="020B0604020202020204" pitchFamily="34" charset="0"/>
                <a:cs typeface="Arial" panose="020B0604020202020204" pitchFamily="34" charset="0"/>
              </a:rPr>
              <a:t>Category Name </a:t>
            </a:r>
            <a:r>
              <a:rPr lang="en-ZA" sz="1400" dirty="0" smtClean="0">
                <a:latin typeface="Arial" panose="020B0604020202020204" pitchFamily="34" charset="0"/>
                <a:cs typeface="Arial" panose="020B0604020202020204" pitchFamily="34" charset="0"/>
              </a:rPr>
              <a:t>RT57</a:t>
            </a:r>
            <a:endParaRPr lang="en-ZA" sz="1400" dirty="0">
              <a:latin typeface="Arial" panose="020B0604020202020204" pitchFamily="34" charset="0"/>
              <a:cs typeface="Arial" panose="020B0604020202020204"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02720420"/>
              </p:ext>
            </p:extLst>
          </p:nvPr>
        </p:nvGraphicFramePr>
        <p:xfrm>
          <a:off x="402336" y="1483113"/>
          <a:ext cx="8422250" cy="3989192"/>
        </p:xfrm>
        <a:graphic>
          <a:graphicData uri="http://schemas.openxmlformats.org/drawingml/2006/table">
            <a:tbl>
              <a:tblPr firstRow="1" firstCol="1" bandRow="1"/>
              <a:tblGrid>
                <a:gridCol w="557784">
                  <a:extLst>
                    <a:ext uri="{9D8B030D-6E8A-4147-A177-3AD203B41FA5}">
                      <a16:colId xmlns:a16="http://schemas.microsoft.com/office/drawing/2014/main" val="864576357"/>
                    </a:ext>
                  </a:extLst>
                </a:gridCol>
                <a:gridCol w="1581912">
                  <a:extLst>
                    <a:ext uri="{9D8B030D-6E8A-4147-A177-3AD203B41FA5}">
                      <a16:colId xmlns:a16="http://schemas.microsoft.com/office/drawing/2014/main" val="3632345536"/>
                    </a:ext>
                  </a:extLst>
                </a:gridCol>
                <a:gridCol w="6282554">
                  <a:extLst>
                    <a:ext uri="{9D8B030D-6E8A-4147-A177-3AD203B41FA5}">
                      <a16:colId xmlns:a16="http://schemas.microsoft.com/office/drawing/2014/main" val="338876646"/>
                    </a:ext>
                  </a:extLst>
                </a:gridCol>
              </a:tblGrid>
              <a:tr h="606334">
                <a:tc>
                  <a:txBody>
                    <a:bodyPr/>
                    <a:lstStyle/>
                    <a:p>
                      <a:pPr marL="22860" algn="just">
                        <a:lnSpc>
                          <a:spcPct val="150000"/>
                        </a:lnSpc>
                        <a:spcAft>
                          <a:spcPts val="0"/>
                        </a:spcAft>
                      </a:pPr>
                      <a:r>
                        <a:rPr lang="en-US" sz="1000" b="1">
                          <a:solidFill>
                            <a:srgbClr val="FFFFFF"/>
                          </a:solidFill>
                          <a:effectLst/>
                          <a:latin typeface="Arial Narrow" panose="020B0606020202030204" pitchFamily="34" charset="0"/>
                          <a:ea typeface="Times New Roman" panose="02020603050405020304" pitchFamily="18" charset="0"/>
                          <a:cs typeface="Times New Roman" panose="02020603050405020304" pitchFamily="18" charset="0"/>
                        </a:rPr>
                        <a:t>No</a:t>
                      </a:r>
                      <a:endParaRPr lang="en-ZA" sz="1000">
                        <a:effectLst/>
                        <a:latin typeface="Arial Narrow" panose="020B0606020202030204" pitchFamily="34" charset="0"/>
                        <a:ea typeface="Calibri" panose="020F0502020204030204" pitchFamily="34" charset="0"/>
                        <a:cs typeface="Times New Roman" panose="02020603050405020304" pitchFamily="18"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502920" algn="just">
                        <a:lnSpc>
                          <a:spcPct val="150000"/>
                        </a:lnSpc>
                        <a:spcAft>
                          <a:spcPts val="0"/>
                        </a:spcAft>
                      </a:pPr>
                      <a:r>
                        <a:rPr lang="en-US" sz="1000" b="1">
                          <a:solidFill>
                            <a:srgbClr val="FFFFFF"/>
                          </a:solidFill>
                          <a:effectLst/>
                          <a:latin typeface="Arial Narrow" panose="020B0606020202030204" pitchFamily="34" charset="0"/>
                          <a:ea typeface="Times New Roman" panose="02020603050405020304" pitchFamily="18" charset="0"/>
                          <a:cs typeface="Times New Roman" panose="02020603050405020304" pitchFamily="18" charset="0"/>
                        </a:rPr>
                        <a:t>Category Number </a:t>
                      </a:r>
                      <a:endParaRPr lang="en-ZA" sz="1000">
                        <a:effectLst/>
                        <a:latin typeface="Arial Narrow" panose="020B0606020202030204" pitchFamily="34" charset="0"/>
                        <a:ea typeface="Calibri" panose="020F0502020204030204" pitchFamily="34" charset="0"/>
                        <a:cs typeface="Times New Roman" panose="02020603050405020304" pitchFamily="18"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502920" algn="just">
                        <a:lnSpc>
                          <a:spcPct val="150000"/>
                        </a:lnSpc>
                        <a:spcAft>
                          <a:spcPts val="0"/>
                        </a:spcAft>
                      </a:pPr>
                      <a:r>
                        <a:rPr lang="en-US" sz="1000" b="1" dirty="0">
                          <a:solidFill>
                            <a:srgbClr val="FFFFFF"/>
                          </a:solidFill>
                          <a:effectLst/>
                          <a:latin typeface="Arial Narrow" panose="020B0606020202030204" pitchFamily="34" charset="0"/>
                          <a:ea typeface="Times New Roman" panose="02020603050405020304" pitchFamily="18" charset="0"/>
                          <a:cs typeface="Times New Roman" panose="02020603050405020304" pitchFamily="18" charset="0"/>
                        </a:rPr>
                        <a:t>Category Description </a:t>
                      </a:r>
                      <a:endParaRPr lang="en-ZA" sz="10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162997178"/>
                  </a:ext>
                </a:extLst>
              </a:tr>
              <a:tr h="348953">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1</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RT57-00</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25" algn="just">
                        <a:lnSpc>
                          <a:spcPct val="150000"/>
                        </a:lnSpc>
                        <a:spcAft>
                          <a:spcPts val="0"/>
                        </a:spcAft>
                      </a:pPr>
                      <a:r>
                        <a:rPr lang="en-US" sz="1600" dirty="0">
                          <a:solidFill>
                            <a:srgbClr val="262626"/>
                          </a:solidFill>
                          <a:effectLst/>
                          <a:latin typeface="Arial" panose="020B0604020202020204" pitchFamily="34" charset="0"/>
                          <a:ea typeface="Times New Roman" panose="02020603050405020304" pitchFamily="18" charset="0"/>
                          <a:cs typeface="Arial" panose="020B0604020202020204" pitchFamily="34" charset="0"/>
                        </a:rPr>
                        <a:t>Hybrid and Electrical</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3328241"/>
                  </a:ext>
                </a:extLst>
              </a:tr>
              <a:tr h="312029">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2</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RT57-01</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225" algn="just">
                        <a:lnSpc>
                          <a:spcPct val="150000"/>
                        </a:lnSpc>
                        <a:spcAft>
                          <a:spcPts val="0"/>
                        </a:spcAft>
                      </a:pPr>
                      <a:r>
                        <a:rPr lang="en-US" sz="1600" dirty="0">
                          <a:solidFill>
                            <a:srgbClr val="262626"/>
                          </a:solidFill>
                          <a:effectLst/>
                          <a:latin typeface="Arial" panose="020B0604020202020204" pitchFamily="34" charset="0"/>
                          <a:ea typeface="Times New Roman" panose="02020603050405020304" pitchFamily="18" charset="0"/>
                          <a:cs typeface="Arial" panose="020B0604020202020204" pitchFamily="34" charset="0"/>
                        </a:rPr>
                        <a:t>Sedan/Hatch</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8021218"/>
                  </a:ext>
                </a:extLst>
              </a:tr>
              <a:tr h="367253">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3</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RT57-02</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225" algn="just">
                        <a:lnSpc>
                          <a:spcPct val="150000"/>
                        </a:lnSpc>
                        <a:spcAft>
                          <a:spcPts val="0"/>
                        </a:spcAft>
                      </a:pPr>
                      <a:r>
                        <a:rPr lang="en-US" sz="1600" dirty="0">
                          <a:solidFill>
                            <a:srgbClr val="262626"/>
                          </a:solidFill>
                          <a:effectLst/>
                          <a:latin typeface="Arial" panose="020B0604020202020204" pitchFamily="34" charset="0"/>
                          <a:ea typeface="Times New Roman" panose="02020603050405020304" pitchFamily="18" charset="0"/>
                          <a:cs typeface="Arial" panose="020B0604020202020204" pitchFamily="34" charset="0"/>
                        </a:rPr>
                        <a:t>Light Commercial Vehicle (LCV)</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2873028"/>
                  </a:ext>
                </a:extLst>
              </a:tr>
              <a:tr h="344505">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4</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RT57-03</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225" algn="just">
                        <a:lnSpc>
                          <a:spcPct val="150000"/>
                        </a:lnSpc>
                        <a:spcAft>
                          <a:spcPts val="0"/>
                        </a:spcAft>
                      </a:pPr>
                      <a:r>
                        <a:rPr lang="en-US" sz="1600" dirty="0">
                          <a:solidFill>
                            <a:srgbClr val="262626"/>
                          </a:solidFill>
                          <a:effectLst/>
                          <a:latin typeface="Arial" panose="020B0604020202020204" pitchFamily="34" charset="0"/>
                          <a:ea typeface="Times New Roman" panose="02020603050405020304" pitchFamily="18" charset="0"/>
                          <a:cs typeface="Arial" panose="020B0604020202020204" pitchFamily="34" charset="0"/>
                        </a:rPr>
                        <a:t>High Mobility Vehicles (Trucks)</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3172293"/>
                  </a:ext>
                </a:extLst>
              </a:tr>
              <a:tr h="293404">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5</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RT57-04</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225" algn="just">
                        <a:lnSpc>
                          <a:spcPct val="150000"/>
                        </a:lnSpc>
                        <a:spcAft>
                          <a:spcPts val="0"/>
                        </a:spcAft>
                      </a:pPr>
                      <a:r>
                        <a:rPr lang="en-US" sz="1600" dirty="0">
                          <a:solidFill>
                            <a:srgbClr val="262626"/>
                          </a:solidFill>
                          <a:effectLst/>
                          <a:latin typeface="Arial" panose="020B0604020202020204" pitchFamily="34" charset="0"/>
                          <a:ea typeface="Times New Roman" panose="02020603050405020304" pitchFamily="18" charset="0"/>
                          <a:cs typeface="Arial" panose="020B0604020202020204" pitchFamily="34" charset="0"/>
                        </a:rPr>
                        <a:t>Multi-Purpose Vehicle / Sport Utility Vehicle (MPV/SUV)</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5721331"/>
                  </a:ext>
                </a:extLst>
              </a:tr>
              <a:tr h="327363">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6</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RT57-05</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22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Busses</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4615586"/>
                  </a:ext>
                </a:extLst>
              </a:tr>
              <a:tr h="347146">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7</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RT57-06</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22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Panel Van</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582359"/>
                  </a:ext>
                </a:extLst>
              </a:tr>
              <a:tr h="256664">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8</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RT57-07</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25" algn="just">
                        <a:lnSpc>
                          <a:spcPct val="150000"/>
                        </a:lnSpc>
                        <a:spcAft>
                          <a:spcPts val="0"/>
                        </a:spcAft>
                      </a:pPr>
                      <a:r>
                        <a:rPr lang="en-US" sz="1600" dirty="0">
                          <a:solidFill>
                            <a:srgbClr val="262626"/>
                          </a:solidFill>
                          <a:effectLst/>
                          <a:latin typeface="Arial" panose="020B0604020202020204" pitchFamily="34" charset="0"/>
                          <a:ea typeface="Times New Roman" panose="02020603050405020304" pitchFamily="18" charset="0"/>
                          <a:cs typeface="Arial" panose="020B0604020202020204" pitchFamily="34" charset="0"/>
                        </a:rPr>
                        <a:t>Motorcycle</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593699"/>
                  </a:ext>
                </a:extLst>
              </a:tr>
              <a:tr h="365446">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9</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RT57-08</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25" algn="just">
                        <a:lnSpc>
                          <a:spcPct val="150000"/>
                        </a:lnSpc>
                        <a:spcAft>
                          <a:spcPts val="0"/>
                        </a:spcAft>
                      </a:pPr>
                      <a:r>
                        <a:rPr lang="en-US" sz="1600" dirty="0">
                          <a:solidFill>
                            <a:srgbClr val="262626"/>
                          </a:solidFill>
                          <a:effectLst/>
                          <a:latin typeface="Arial" panose="020B0604020202020204" pitchFamily="34" charset="0"/>
                          <a:ea typeface="Times New Roman" panose="02020603050405020304" pitchFamily="18" charset="0"/>
                          <a:cs typeface="Arial" panose="020B0604020202020204" pitchFamily="34" charset="0"/>
                        </a:rPr>
                        <a:t>EMRS/ VIP/ High performance/ Law enforcement</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308794"/>
                  </a:ext>
                </a:extLst>
              </a:tr>
              <a:tr h="256664">
                <a:tc>
                  <a:txBody>
                    <a:bodyPr/>
                    <a:lstStyle/>
                    <a:p>
                      <a:pPr marL="22860" algn="just">
                        <a:lnSpc>
                          <a:spcPct val="150000"/>
                        </a:lnSpc>
                        <a:spcAft>
                          <a:spcPts val="0"/>
                        </a:spcAft>
                      </a:pPr>
                      <a:r>
                        <a:rPr lang="en-US" sz="1600">
                          <a:effectLst/>
                          <a:latin typeface="Arial" panose="020B0604020202020204" pitchFamily="34" charset="0"/>
                          <a:ea typeface="Times New Roman" panose="02020603050405020304" pitchFamily="18" charset="0"/>
                          <a:cs typeface="Arial" panose="020B0604020202020204" pitchFamily="34" charset="0"/>
                        </a:rPr>
                        <a:t>10</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955" algn="just">
                        <a:lnSpc>
                          <a:spcPct val="150000"/>
                        </a:lnSpc>
                        <a:spcAft>
                          <a:spcPts val="0"/>
                        </a:spcAft>
                      </a:pPr>
                      <a:r>
                        <a:rPr lang="en-US" sz="1600">
                          <a:solidFill>
                            <a:srgbClr val="262626"/>
                          </a:solidFill>
                          <a:effectLst/>
                          <a:latin typeface="Arial" panose="020B0604020202020204" pitchFamily="34" charset="0"/>
                          <a:ea typeface="Times New Roman" panose="02020603050405020304" pitchFamily="18" charset="0"/>
                          <a:cs typeface="Arial" panose="020B0604020202020204" pitchFamily="34" charset="0"/>
                        </a:rPr>
                        <a:t>RT57-09</a:t>
                      </a:r>
                      <a:endParaRPr lang="en-ZA" sz="160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25" algn="just">
                        <a:lnSpc>
                          <a:spcPct val="150000"/>
                        </a:lnSpc>
                        <a:spcAft>
                          <a:spcPts val="0"/>
                        </a:spcAft>
                      </a:pPr>
                      <a:r>
                        <a:rPr lang="en-US" sz="1600" dirty="0">
                          <a:solidFill>
                            <a:srgbClr val="262626"/>
                          </a:solidFill>
                          <a:effectLst/>
                          <a:latin typeface="Arial" panose="020B0604020202020204" pitchFamily="34" charset="0"/>
                          <a:ea typeface="Times New Roman" panose="02020603050405020304" pitchFamily="18" charset="0"/>
                          <a:cs typeface="Arial" panose="020B0604020202020204" pitchFamily="34" charset="0"/>
                        </a:rPr>
                        <a:t>Construction Plant, Equipment and Agricultural Tractor</a:t>
                      </a:r>
                      <a:endParaRPr lang="en-ZA" sz="1600" dirty="0">
                        <a:effectLst/>
                        <a:latin typeface="Arial" panose="020B0604020202020204" pitchFamily="34" charset="0"/>
                        <a:ea typeface="Calibri" panose="020F0502020204030204" pitchFamily="34" charset="0"/>
                        <a:cs typeface="Arial" panose="020B0604020202020204" pitchFamily="34" charset="0"/>
                      </a:endParaRPr>
                    </a:p>
                  </a:txBody>
                  <a:tcPr marL="59234" marR="592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4454589"/>
                  </a:ext>
                </a:extLst>
              </a:tr>
            </a:tbl>
          </a:graphicData>
        </a:graphic>
      </p:graphicFrame>
    </p:spTree>
    <p:extLst>
      <p:ext uri="{BB962C8B-B14F-4D97-AF65-F5344CB8AC3E}">
        <p14:creationId xmlns:p14="http://schemas.microsoft.com/office/powerpoint/2010/main" val="1621664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1600" dirty="0">
                <a:latin typeface="Arial" panose="020B0604020202020204" pitchFamily="34" charset="0"/>
                <a:cs typeface="Arial" panose="020B0604020202020204" pitchFamily="34" charset="0"/>
              </a:rPr>
              <a:t>Pricing Structure</a:t>
            </a:r>
          </a:p>
        </p:txBody>
      </p:sp>
      <p:sp>
        <p:nvSpPr>
          <p:cNvPr id="3" name="Content Placeholder 2"/>
          <p:cNvSpPr>
            <a:spLocks noGrp="1"/>
          </p:cNvSpPr>
          <p:nvPr>
            <p:ph idx="1"/>
          </p:nvPr>
        </p:nvSpPr>
        <p:spPr>
          <a:xfrm>
            <a:off x="288099" y="1432932"/>
            <a:ext cx="8536487" cy="3911228"/>
          </a:xfrm>
        </p:spPr>
        <p:txBody>
          <a:bodyPr>
            <a:normAutofit fontScale="85000" lnSpcReduction="10000"/>
          </a:bodyPr>
          <a:lstStyle/>
          <a:p>
            <a:pPr marL="357188" indent="-357188" algn="just">
              <a:lnSpc>
                <a:spcPct val="170000"/>
              </a:lnSpc>
              <a:buFont typeface="Wingdings" panose="05000000000000000000" pitchFamily="2" charset="2"/>
              <a:buChar char="q"/>
            </a:pPr>
            <a:r>
              <a:rPr lang="en-ZA" sz="1900" dirty="0">
                <a:latin typeface="Arial" panose="020B0604020202020204" pitchFamily="34" charset="0"/>
                <a:cs typeface="Arial" panose="020B0604020202020204" pitchFamily="34" charset="0"/>
              </a:rPr>
              <a:t>The Pricing Schedule </a:t>
            </a:r>
            <a:r>
              <a:rPr lang="en-ZA" sz="1900" dirty="0" smtClean="0">
                <a:latin typeface="Arial" panose="020B0604020202020204" pitchFamily="34" charset="0"/>
                <a:cs typeface="Arial" panose="020B0604020202020204" pitchFamily="34" charset="0"/>
              </a:rPr>
              <a:t>must </a:t>
            </a:r>
            <a:r>
              <a:rPr lang="en-ZA" sz="1900" dirty="0">
                <a:latin typeface="Arial" panose="020B0604020202020204" pitchFamily="34" charset="0"/>
                <a:cs typeface="Arial" panose="020B0604020202020204" pitchFamily="34" charset="0"/>
              </a:rPr>
              <a:t>be submitted in two forms, as </a:t>
            </a:r>
            <a:r>
              <a:rPr lang="en-ZA" sz="1900" b="1" dirty="0">
                <a:latin typeface="Arial" panose="020B0604020202020204" pitchFamily="34" charset="0"/>
                <a:cs typeface="Arial" panose="020B0604020202020204" pitchFamily="34" charset="0"/>
              </a:rPr>
              <a:t>hardcopy</a:t>
            </a:r>
            <a:r>
              <a:rPr lang="en-ZA" sz="1900" dirty="0">
                <a:latin typeface="Arial" panose="020B0604020202020204" pitchFamily="34" charset="0"/>
                <a:cs typeface="Arial" panose="020B0604020202020204" pitchFamily="34" charset="0"/>
              </a:rPr>
              <a:t> which must be included in the bid document and in an </a:t>
            </a:r>
            <a:r>
              <a:rPr lang="en-ZA" sz="1900" b="1" dirty="0">
                <a:latin typeface="Arial" panose="020B0604020202020204" pitchFamily="34" charset="0"/>
                <a:cs typeface="Arial" panose="020B0604020202020204" pitchFamily="34" charset="0"/>
              </a:rPr>
              <a:t>excel spreadsheet saved in a </a:t>
            </a:r>
            <a:r>
              <a:rPr lang="en-ZA" sz="1900" b="1" dirty="0" smtClean="0">
                <a:latin typeface="Arial" panose="020B0604020202020204" pitchFamily="34" charset="0"/>
                <a:cs typeface="Arial" panose="020B0604020202020204" pitchFamily="34" charset="0"/>
              </a:rPr>
              <a:t>USB/Memory </a:t>
            </a:r>
            <a:r>
              <a:rPr lang="en-ZA" sz="1900" b="1" dirty="0">
                <a:latin typeface="Arial" panose="020B0604020202020204" pitchFamily="34" charset="0"/>
                <a:cs typeface="Arial" panose="020B0604020202020204" pitchFamily="34" charset="0"/>
              </a:rPr>
              <a:t>stick</a:t>
            </a:r>
            <a:r>
              <a:rPr lang="en-ZA" sz="1900" dirty="0">
                <a:latin typeface="Arial" panose="020B0604020202020204" pitchFamily="34" charset="0"/>
                <a:cs typeface="Arial" panose="020B0604020202020204" pitchFamily="34" charset="0"/>
              </a:rPr>
              <a:t> at the closing date and time of bid. </a:t>
            </a:r>
          </a:p>
          <a:p>
            <a:pPr marL="357188" indent="-357188" algn="just">
              <a:lnSpc>
                <a:spcPct val="170000"/>
              </a:lnSpc>
              <a:buFont typeface="Wingdings" panose="05000000000000000000" pitchFamily="2" charset="2"/>
              <a:buChar char="q"/>
            </a:pPr>
            <a:r>
              <a:rPr lang="en-ZA" sz="1900" dirty="0" smtClean="0">
                <a:latin typeface="Arial" panose="020B0604020202020204" pitchFamily="34" charset="0"/>
                <a:cs typeface="Arial" panose="020B0604020202020204" pitchFamily="34" charset="0"/>
              </a:rPr>
              <a:t>The </a:t>
            </a:r>
            <a:r>
              <a:rPr lang="en-ZA" sz="1900" dirty="0">
                <a:latin typeface="Arial" panose="020B0604020202020204" pitchFamily="34" charset="0"/>
                <a:cs typeface="Arial" panose="020B0604020202020204" pitchFamily="34" charset="0"/>
              </a:rPr>
              <a:t>pricing schedule will be accessible from the e-tender </a:t>
            </a:r>
            <a:r>
              <a:rPr lang="en-ZA" sz="1900" dirty="0" smtClean="0">
                <a:latin typeface="Arial" panose="020B0604020202020204" pitchFamily="34" charset="0"/>
                <a:cs typeface="Arial" panose="020B0604020202020204" pitchFamily="34" charset="0"/>
              </a:rPr>
              <a:t>portal. </a:t>
            </a:r>
            <a:r>
              <a:rPr lang="en-ZA" sz="1900" dirty="0">
                <a:latin typeface="Arial" panose="020B0604020202020204" pitchFamily="34" charset="0"/>
                <a:cs typeface="Arial" panose="020B0604020202020204" pitchFamily="34" charset="0"/>
              </a:rPr>
              <a:t>All prices must be submitted as </a:t>
            </a:r>
            <a:r>
              <a:rPr lang="en-ZA" sz="1900" b="1" dirty="0">
                <a:latin typeface="Arial" panose="020B0604020202020204" pitchFamily="34" charset="0"/>
                <a:cs typeface="Arial" panose="020B0604020202020204" pitchFamily="34" charset="0"/>
              </a:rPr>
              <a:t>soft copies (excel spreadsheet using USB and hard copy in the file).</a:t>
            </a:r>
            <a:r>
              <a:rPr lang="en-ZA" sz="1900" dirty="0">
                <a:latin typeface="Arial" panose="020B0604020202020204" pitchFamily="34" charset="0"/>
                <a:cs typeface="Arial" panose="020B0604020202020204" pitchFamily="34" charset="0"/>
              </a:rPr>
              <a:t> All price submitted as soft copy (excel – USB) and hardcopy in file must contain the same information.  </a:t>
            </a:r>
            <a:r>
              <a:rPr lang="en-ZA" sz="1900" b="1" dirty="0">
                <a:latin typeface="Arial" panose="020B0604020202020204" pitchFamily="34" charset="0"/>
                <a:cs typeface="Arial" panose="020B0604020202020204" pitchFamily="34" charset="0"/>
              </a:rPr>
              <a:t>NO PDF price schedule will be accepted.</a:t>
            </a:r>
          </a:p>
          <a:p>
            <a:pPr marL="357188" indent="-357188" algn="just">
              <a:lnSpc>
                <a:spcPct val="170000"/>
              </a:lnSpc>
              <a:buFont typeface="Wingdings" panose="05000000000000000000" pitchFamily="2" charset="2"/>
              <a:buChar char="q"/>
            </a:pPr>
            <a:r>
              <a:rPr lang="en-ZA" sz="1900" dirty="0">
                <a:latin typeface="Arial" panose="020B0604020202020204" pitchFamily="34" charset="0"/>
                <a:cs typeface="Arial" panose="020B0604020202020204" pitchFamily="34" charset="0"/>
              </a:rPr>
              <a:t>In a case where there is a legal dispute, the hardcopy version of the pricing schedule will be the legal document. </a:t>
            </a:r>
          </a:p>
          <a:p>
            <a:pPr>
              <a:buFont typeface="Wingdings" panose="05000000000000000000" pitchFamily="2" charset="2"/>
              <a:buChar char="q"/>
            </a:pPr>
            <a:endParaRPr lang="en-ZA" dirty="0"/>
          </a:p>
          <a:p>
            <a:pPr>
              <a:buFont typeface="Wingdings" panose="05000000000000000000" pitchFamily="2" charset="2"/>
              <a:buChar char="q"/>
            </a:pPr>
            <a:endParaRPr lang="en-ZA" dirty="0"/>
          </a:p>
        </p:txBody>
      </p:sp>
    </p:spTree>
    <p:extLst>
      <p:ext uri="{BB962C8B-B14F-4D97-AF65-F5344CB8AC3E}">
        <p14:creationId xmlns:p14="http://schemas.microsoft.com/office/powerpoint/2010/main" val="2344236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99" y="620039"/>
            <a:ext cx="8536487" cy="440412"/>
          </a:xfrm>
        </p:spPr>
        <p:txBody>
          <a:bodyPr>
            <a:noAutofit/>
          </a:bodyPr>
          <a:lstStyle/>
          <a:p>
            <a:r>
              <a:rPr lang="en-ZA" sz="1600" dirty="0">
                <a:latin typeface="Arial" panose="020B0604020202020204" pitchFamily="34" charset="0"/>
                <a:cs typeface="Arial" panose="020B0604020202020204" pitchFamily="34" charset="0"/>
              </a:rPr>
              <a:t>Bid and Format Submission </a:t>
            </a:r>
          </a:p>
        </p:txBody>
      </p:sp>
      <p:sp>
        <p:nvSpPr>
          <p:cNvPr id="3" name="Content Placeholder 2"/>
          <p:cNvSpPr>
            <a:spLocks noGrp="1"/>
          </p:cNvSpPr>
          <p:nvPr>
            <p:ph idx="1"/>
          </p:nvPr>
        </p:nvSpPr>
        <p:spPr>
          <a:xfrm>
            <a:off x="241300" y="1206500"/>
            <a:ext cx="8081636" cy="5048250"/>
          </a:xfrm>
        </p:spPr>
        <p:txBody>
          <a:bodyPr>
            <a:normAutofit fontScale="25000" lnSpcReduction="20000"/>
          </a:bodyPr>
          <a:lstStyle/>
          <a:p>
            <a:pPr marL="357188" indent="-357188" algn="just">
              <a:lnSpc>
                <a:spcPct val="150000"/>
              </a:lnSpc>
              <a:buFont typeface="Wingdings" panose="05000000000000000000" pitchFamily="2" charset="2"/>
              <a:buChar char="q"/>
            </a:pPr>
            <a:r>
              <a:rPr lang="en-ZA" sz="4800" dirty="0">
                <a:latin typeface="Arial" panose="020B0604020202020204" pitchFamily="34" charset="0"/>
                <a:cs typeface="Arial" panose="020B0604020202020204" pitchFamily="34" charset="0"/>
              </a:rPr>
              <a:t>The bidder must submit at least two hard copies of the bid document together with a memory stick on or before the closing date and time to National Treasury: Tender Information Centre. Only the original bid must include the pricing together with a memory stick</a:t>
            </a:r>
            <a:r>
              <a:rPr lang="en-ZA" sz="4800" dirty="0" smtClean="0">
                <a:latin typeface="Arial" panose="020B0604020202020204" pitchFamily="34" charset="0"/>
                <a:cs typeface="Arial" panose="020B0604020202020204" pitchFamily="34" charset="0"/>
              </a:rPr>
              <a:t>.</a:t>
            </a:r>
          </a:p>
          <a:p>
            <a:pPr marL="357188" indent="-357188" algn="just">
              <a:lnSpc>
                <a:spcPct val="150000"/>
              </a:lnSpc>
              <a:buFont typeface="Wingdings" panose="05000000000000000000" pitchFamily="2" charset="2"/>
              <a:buChar char="q"/>
            </a:pPr>
            <a:r>
              <a:rPr lang="en-ZA" sz="4800" dirty="0">
                <a:latin typeface="Arial" panose="020B0604020202020204" pitchFamily="34" charset="0"/>
                <a:cs typeface="Arial" panose="020B0604020202020204" pitchFamily="34" charset="0"/>
              </a:rPr>
              <a:t>All electronic data submitted must be an exact copy of the hard copy document. Any discrepancies between the electronic data and the hard copy may invalidate the bid for the item in question.</a:t>
            </a:r>
          </a:p>
          <a:p>
            <a:pPr marL="742950" lvl="1" indent="-285750" algn="just">
              <a:lnSpc>
                <a:spcPct val="150000"/>
              </a:lnSpc>
              <a:spcBef>
                <a:spcPts val="600"/>
              </a:spcBef>
              <a:spcAft>
                <a:spcPts val="600"/>
              </a:spcAft>
              <a:buFont typeface="+mj-lt"/>
              <a:buAutoNum type="arabicPeriod"/>
            </a:pPr>
            <a:r>
              <a:rPr lang="en-ZA" sz="4800" b="1" dirty="0">
                <a:latin typeface="Arial Narrow" panose="020B0606020202030204" pitchFamily="34" charset="0"/>
                <a:ea typeface="Times New Roman" panose="02020603050405020304" pitchFamily="18" charset="0"/>
                <a:cs typeface="Times New Roman" panose="02020603050405020304" pitchFamily="18" charset="0"/>
              </a:rPr>
              <a:t>Format and Submission of Bid</a:t>
            </a:r>
            <a:endParaRPr lang="en-ZA" sz="4800" dirty="0">
              <a:latin typeface="Arial Narrow" panose="020B0606020202030204" pitchFamily="34" charset="0"/>
              <a:ea typeface="Times New Roman" panose="02020603050405020304" pitchFamily="18" charset="0"/>
              <a:cs typeface="Times New Roman" panose="02020603050405020304" pitchFamily="18" charset="0"/>
            </a:endParaRPr>
          </a:p>
          <a:p>
            <a:pPr marL="1143000" lvl="2" indent="-228600" algn="just">
              <a:lnSpc>
                <a:spcPct val="150000"/>
              </a:lnSpc>
              <a:spcBef>
                <a:spcPts val="600"/>
              </a:spcBef>
              <a:spcAft>
                <a:spcPts val="600"/>
              </a:spcAft>
              <a:buFont typeface="+mj-lt"/>
              <a:buAutoNum type="arabicPeriod"/>
            </a:pPr>
            <a:r>
              <a:rPr lang="en-ZA" sz="4800" dirty="0">
                <a:latin typeface="Arial" panose="020B0604020202020204" pitchFamily="34" charset="0"/>
                <a:ea typeface="Times New Roman" panose="02020603050405020304" pitchFamily="18" charset="0"/>
                <a:cs typeface="Arial" panose="020B0604020202020204" pitchFamily="34" charset="0"/>
              </a:rPr>
              <a:t>Bidders are required to submit their bids in the following manner: </a:t>
            </a:r>
          </a:p>
          <a:p>
            <a:pPr marL="2057400" lvl="4" indent="-228600" algn="just">
              <a:lnSpc>
                <a:spcPct val="150000"/>
              </a:lnSpc>
              <a:spcAft>
                <a:spcPts val="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1		Standard bidding documents</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2057400" lvl="4" indent="-228600" algn="just">
              <a:lnSpc>
                <a:spcPct val="150000"/>
              </a:lnSpc>
              <a:spcAft>
                <a:spcPts val="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2		Comprehensive list of dealerships</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2057400" lvl="4" indent="-228600" algn="just">
              <a:lnSpc>
                <a:spcPct val="150000"/>
              </a:lnSpc>
              <a:spcAft>
                <a:spcPts val="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3		Comprehensive list of delivery charges </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2057400" lvl="4" indent="-228600" algn="just">
              <a:lnSpc>
                <a:spcPct val="150000"/>
              </a:lnSpc>
              <a:spcAft>
                <a:spcPts val="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4		Comprehensive list of service plans/warrantee plans</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2057400" lvl="4" indent="-228600" algn="just">
              <a:lnSpc>
                <a:spcPct val="150000"/>
              </a:lnSpc>
              <a:spcAft>
                <a:spcPts val="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5		Certificate of local production/content (SBD 6.2)</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2057400" lvl="4" indent="-228600" algn="just">
              <a:lnSpc>
                <a:spcPct val="150000"/>
              </a:lnSpc>
              <a:spcAft>
                <a:spcPts val="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6		Local content declaration summary schedule</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2057400" lvl="4" indent="-228600" algn="just">
              <a:lnSpc>
                <a:spcPct val="150000"/>
              </a:lnSpc>
              <a:spcAft>
                <a:spcPts val="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7		List of approved fitment centres for Emergency Lights</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2057400" lvl="4" indent="-228600" algn="just">
              <a:lnSpc>
                <a:spcPct val="150000"/>
              </a:lnSpc>
              <a:spcAft>
                <a:spcPts val="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8		List of all converters to be utilized</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2057400" lvl="4" indent="-228600" algn="just">
              <a:lnSpc>
                <a:spcPct val="150000"/>
              </a:lnSpc>
              <a:spcAft>
                <a:spcPts val="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9		Vehicle Warrantees and Guarantees</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2057400" lvl="4" indent="-228600" algn="just">
              <a:lnSpc>
                <a:spcPct val="150000"/>
              </a:lnSpc>
              <a:spcAft>
                <a:spcPts val="600"/>
              </a:spcAft>
              <a:buFont typeface="+mj-lt"/>
              <a:buAutoNum type="alphaLcParenR"/>
            </a:pPr>
            <a:r>
              <a:rPr lang="en-ZA" sz="4800" dirty="0">
                <a:latin typeface="Arial" panose="020B0604020202020204" pitchFamily="34" charset="0"/>
                <a:ea typeface="Arial" panose="020B0604020202020204" pitchFamily="34" charset="0"/>
                <a:cs typeface="Arial" panose="020B0604020202020204" pitchFamily="34" charset="0"/>
              </a:rPr>
              <a:t>Section 10	Contact details (More than one person &amp; Supervisor)</a:t>
            </a:r>
            <a:endParaRPr lang="en-ZA" sz="4800" dirty="0">
              <a:latin typeface="Arial" panose="020B0604020202020204" pitchFamily="34" charset="0"/>
              <a:ea typeface="Times New Roman" panose="02020603050405020304" pitchFamily="18" charset="0"/>
              <a:cs typeface="Arial" panose="020B0604020202020204" pitchFamily="34" charset="0"/>
            </a:endParaRPr>
          </a:p>
          <a:p>
            <a:pPr marL="357188" indent="-357188" algn="just">
              <a:lnSpc>
                <a:spcPct val="150000"/>
              </a:lnSpc>
              <a:buFont typeface="Wingdings" panose="05000000000000000000" pitchFamily="2" charset="2"/>
              <a:buChar char="q"/>
            </a:pPr>
            <a:endParaRPr lang="en-ZA" dirty="0" smtClean="0"/>
          </a:p>
          <a:p>
            <a:pPr marL="357188" indent="-357188" algn="just">
              <a:lnSpc>
                <a:spcPct val="150000"/>
              </a:lnSpc>
              <a:buFont typeface="Wingdings" panose="05000000000000000000" pitchFamily="2" charset="2"/>
              <a:buChar char="q"/>
            </a:pPr>
            <a:endParaRPr lang="en-ZA" sz="1600" dirty="0" smtClean="0">
              <a:latin typeface="Arial" panose="020B0604020202020204" pitchFamily="34" charset="0"/>
              <a:cs typeface="Arial" panose="020B0604020202020204" pitchFamily="34" charset="0"/>
            </a:endParaRPr>
          </a:p>
          <a:p>
            <a:pPr marL="357188" indent="-357188" algn="just">
              <a:lnSpc>
                <a:spcPct val="150000"/>
              </a:lnSpc>
              <a:buFont typeface="Wingdings" panose="05000000000000000000" pitchFamily="2" charset="2"/>
              <a:buChar char="q"/>
            </a:pPr>
            <a:endParaRPr lang="en-ZA"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9800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1600" dirty="0">
                <a:latin typeface="Arial" panose="020B0604020202020204" pitchFamily="34" charset="0"/>
                <a:ea typeface="ＭＳ Ｐゴシック" panose="020B0600070205080204" pitchFamily="34" charset="-128"/>
                <a:cs typeface="Arial" panose="020B0604020202020204" pitchFamily="34" charset="0"/>
              </a:rPr>
              <a:t>VERIFICATION PERIOD </a:t>
            </a:r>
            <a:endParaRPr lang="en-ZA" sz="1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8099" y="1825624"/>
            <a:ext cx="8536487" cy="2439717"/>
          </a:xfrm>
        </p:spPr>
        <p:txBody>
          <a:bodyPr>
            <a:normAutofit/>
          </a:bodyPr>
          <a:lstStyle/>
          <a:p>
            <a:pPr algn="just">
              <a:lnSpc>
                <a:spcPct val="150000"/>
              </a:lnSpc>
              <a:spcBef>
                <a:spcPts val="600"/>
              </a:spcBef>
              <a:spcAft>
                <a:spcPts val="600"/>
              </a:spcAft>
            </a:pPr>
            <a:r>
              <a:rPr lang="en-ZA" sz="1600" dirty="0">
                <a:latin typeface="Arial" panose="020B0604020202020204" pitchFamily="34" charset="0"/>
                <a:cs typeface="Arial" panose="020B0604020202020204" pitchFamily="34" charset="0"/>
              </a:rPr>
              <a:t>Verification of information will be prescribed as soon as evaluation is finalised. </a:t>
            </a:r>
          </a:p>
          <a:p>
            <a:pPr algn="just">
              <a:lnSpc>
                <a:spcPct val="150000"/>
              </a:lnSpc>
              <a:spcBef>
                <a:spcPts val="600"/>
              </a:spcBef>
              <a:spcAft>
                <a:spcPts val="600"/>
              </a:spcAft>
            </a:pPr>
            <a:r>
              <a:rPr lang="en-ZA" sz="1600" dirty="0">
                <a:latin typeface="Arial" panose="020B0604020202020204" pitchFamily="34" charset="0"/>
                <a:cs typeface="Arial" panose="020B0604020202020204" pitchFamily="34" charset="0"/>
              </a:rPr>
              <a:t>No information will be considered after the closing date of the verification period. </a:t>
            </a:r>
          </a:p>
          <a:p>
            <a:endParaRPr lang="en-ZA" dirty="0"/>
          </a:p>
        </p:txBody>
      </p:sp>
    </p:spTree>
    <p:extLst>
      <p:ext uri="{BB962C8B-B14F-4D97-AF65-F5344CB8AC3E}">
        <p14:creationId xmlns:p14="http://schemas.microsoft.com/office/powerpoint/2010/main" val="260351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99" y="-1026160"/>
            <a:ext cx="8536487" cy="2591913"/>
          </a:xfrm>
        </p:spPr>
        <p:txBody>
          <a:bodyPr>
            <a:normAutofit/>
          </a:bodyPr>
          <a:lstStyle/>
          <a:p>
            <a:r>
              <a:rPr lang="en-ZA" sz="1600" dirty="0" smtClean="0">
                <a:latin typeface="Arial" panose="020B0604020202020204" pitchFamily="34" charset="0"/>
                <a:cs typeface="Arial" panose="020B0604020202020204" pitchFamily="34" charset="0"/>
              </a:rPr>
              <a:t>Questions and Answers</a:t>
            </a:r>
            <a:endParaRPr lang="en-ZA" sz="1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88099" y="1825624"/>
            <a:ext cx="8536487" cy="4006215"/>
          </a:xfrm>
        </p:spPr>
        <p:txBody>
          <a:bodyPr/>
          <a:lstStyle/>
          <a:p>
            <a:pPr marL="0" indent="0">
              <a:buNone/>
            </a:pPr>
            <a:endParaRPr lang="en-ZA" sz="2000" dirty="0">
              <a:latin typeface="Arial" panose="020B0604020202020204" pitchFamily="34" charset="0"/>
              <a:cs typeface="Arial" panose="020B0604020202020204" pitchFamily="34" charset="0"/>
            </a:endParaRPr>
          </a:p>
          <a:p>
            <a:pPr marL="0" indent="0">
              <a:buNone/>
            </a:pPr>
            <a:endParaRPr lang="en-ZA" dirty="0"/>
          </a:p>
        </p:txBody>
      </p:sp>
      <p:pic>
        <p:nvPicPr>
          <p:cNvPr id="4" name="Picture 2">
            <a:extLst>
              <a:ext uri="{FF2B5EF4-FFF2-40B4-BE49-F238E27FC236}">
                <a16:creationId xmlns:a16="http://schemas.microsoft.com/office/drawing/2014/main" id="{B1D3DC1A-C188-9078-5F07-5CA65A4A99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3933825"/>
            <a:ext cx="26289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a:extLst>
              <a:ext uri="{FF2B5EF4-FFF2-40B4-BE49-F238E27FC236}">
                <a16:creationId xmlns:a16="http://schemas.microsoft.com/office/drawing/2014/main" id="{BD3362BA-6CF1-0B67-B49E-B09198337E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933825"/>
            <a:ext cx="26098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7533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5120</TotalTime>
  <Words>1394</Words>
  <Application>Microsoft Office PowerPoint</Application>
  <PresentationFormat>On-screen Show (4:3)</PresentationFormat>
  <Paragraphs>165</Paragraphs>
  <Slides>19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ＭＳ Ｐゴシック</vt:lpstr>
      <vt:lpstr>Arial</vt:lpstr>
      <vt:lpstr>Arial Narrow</vt:lpstr>
      <vt:lpstr>Calibri</vt:lpstr>
      <vt:lpstr>Times New Roman</vt:lpstr>
      <vt:lpstr>Wingdings</vt:lpstr>
      <vt:lpstr>Office Theme</vt:lpstr>
      <vt:lpstr>RT57  SUPPLY AND DELIVERY OF SEDAN, LIGHT AND HEAVY COMMERCIAL VEHICLES, BUSSES, MOTORCYCLES, AGRICULTURAL TRACTORS, CONSTRUCTION PLANT AND EQUIPMENT TO THE STATE FOR A PERIOD OF 36 MONTHS</vt:lpstr>
      <vt:lpstr>Agenda</vt:lpstr>
      <vt:lpstr>BID TIMELINES</vt:lpstr>
      <vt:lpstr>Background</vt:lpstr>
      <vt:lpstr>Evaluation Criteria</vt:lpstr>
      <vt:lpstr>Evaluation Criteria (continues) </vt:lpstr>
      <vt:lpstr>Evaluation Criteria (continues) </vt:lpstr>
      <vt:lpstr>Evaluation Criteria </vt:lpstr>
      <vt:lpstr>Evaluation Criteria</vt:lpstr>
      <vt:lpstr>EXCEL PRICING </vt:lpstr>
      <vt:lpstr>EXCEL PRICING (continues)  Do not amend item number and /or Description</vt:lpstr>
      <vt:lpstr>EXCEL PRICING (continues) </vt:lpstr>
      <vt:lpstr>EXCEL PRICING (continues) </vt:lpstr>
      <vt:lpstr>OTHER FEES  / CHARGES </vt:lpstr>
      <vt:lpstr>Category Name RT57</vt:lpstr>
      <vt:lpstr>Pricing Structure</vt:lpstr>
      <vt:lpstr>Bid and Format Submission </vt:lpstr>
      <vt:lpstr>VERIFICATION PERIOD </vt:lpstr>
      <vt:lpstr>Questions and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Sithembiso Mahlalela</cp:lastModifiedBy>
  <cp:revision>145</cp:revision>
  <dcterms:created xsi:type="dcterms:W3CDTF">2017-06-12T08:43:34Z</dcterms:created>
  <dcterms:modified xsi:type="dcterms:W3CDTF">2022-11-03T07:31:39Z</dcterms:modified>
</cp:coreProperties>
</file>