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8" r:id="rId6"/>
    <p:sldId id="259" r:id="rId7"/>
    <p:sldId id="264" r:id="rId8"/>
    <p:sldId id="265" r:id="rId9"/>
    <p:sldId id="266" r:id="rId10"/>
    <p:sldId id="267" r:id="rId11"/>
    <p:sldId id="270" r:id="rId12"/>
    <p:sldId id="271" r:id="rId13"/>
    <p:sldId id="272" r:id="rId14"/>
    <p:sldId id="273" r:id="rId15"/>
    <p:sldId id="26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6DFE84-8B9B-FB58-9EE3-6EB9E662F362}" v="15" dt="2023-01-11T12:42:55.3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67" autoAdjust="0"/>
    <p:restoredTop sz="94708"/>
  </p:normalViewPr>
  <p:slideViewPr>
    <p:cSldViewPr snapToGrid="0" snapToObjects="1">
      <p:cViewPr varScale="1">
        <p:scale>
          <a:sx n="86" d="100"/>
          <a:sy n="86" d="100"/>
        </p:scale>
        <p:origin x="32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udy Padayachee" userId="666bc3b3-75cc-463b-b8d4-562ba8026db8" providerId="ADAL" clId="{CB8E760C-26A7-4F21-BDF0-EF8E54E747A3}"/>
    <pc:docChg chg="modSld">
      <pc:chgData name="Trudy Padayachee" userId="666bc3b3-75cc-463b-b8d4-562ba8026db8" providerId="ADAL" clId="{CB8E760C-26A7-4F21-BDF0-EF8E54E747A3}" dt="2023-01-12T12:16:01.228" v="1" actId="20577"/>
      <pc:docMkLst>
        <pc:docMk/>
      </pc:docMkLst>
      <pc:sldChg chg="modSp mod">
        <pc:chgData name="Trudy Padayachee" userId="666bc3b3-75cc-463b-b8d4-562ba8026db8" providerId="ADAL" clId="{CB8E760C-26A7-4F21-BDF0-EF8E54E747A3}" dt="2023-01-12T12:16:01.228" v="1" actId="20577"/>
        <pc:sldMkLst>
          <pc:docMk/>
          <pc:sldMk cId="755125484" sldId="259"/>
        </pc:sldMkLst>
        <pc:spChg chg="mod">
          <ac:chgData name="Trudy Padayachee" userId="666bc3b3-75cc-463b-b8d4-562ba8026db8" providerId="ADAL" clId="{CB8E760C-26A7-4F21-BDF0-EF8E54E747A3}" dt="2023-01-12T12:16:01.228" v="1" actId="20577"/>
          <ac:spMkLst>
            <pc:docMk/>
            <pc:sldMk cId="755125484" sldId="259"/>
            <ac:spMk id="3" creationId="{02C3375F-57D2-8840-AAA1-E8E9C05279DA}"/>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2E42FC-7332-D548-9225-EA9512A0F41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987E2D38-E549-5947-9712-6D405B77A538}"/>
              </a:ext>
            </a:extLst>
          </p:cNvPr>
          <p:cNvSpPr/>
          <p:nvPr userDrawn="1"/>
        </p:nvSpPr>
        <p:spPr>
          <a:xfrm>
            <a:off x="1287439" y="4491318"/>
            <a:ext cx="9617122" cy="2366682"/>
          </a:xfrm>
          <a:prstGeom prst="rect">
            <a:avLst/>
          </a:prstGeom>
          <a:solidFill>
            <a:schemeClr val="bg1">
              <a:alpha val="32223"/>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851B61-B905-B94E-A203-6AACAB170E61}"/>
              </a:ext>
            </a:extLst>
          </p:cNvPr>
          <p:cNvSpPr>
            <a:spLocks noGrp="1"/>
          </p:cNvSpPr>
          <p:nvPr>
            <p:ph type="ctrTitle" hasCustomPrompt="1"/>
          </p:nvPr>
        </p:nvSpPr>
        <p:spPr>
          <a:xfrm>
            <a:off x="1962334" y="4984375"/>
            <a:ext cx="8267332" cy="890646"/>
          </a:xfrm>
        </p:spPr>
        <p:txBody>
          <a:bodyPr anchor="b"/>
          <a:lstStyle>
            <a:lvl1pPr algn="ctr">
              <a:defRPr sz="6000"/>
            </a:lvl1pPr>
          </a:lstStyle>
          <a:p>
            <a:r>
              <a:rPr lang="en-GB" dirty="0"/>
              <a:t>Presentation Title</a:t>
            </a:r>
            <a:endParaRPr lang="en-US" dirty="0"/>
          </a:p>
        </p:txBody>
      </p:sp>
      <p:sp>
        <p:nvSpPr>
          <p:cNvPr id="3" name="Subtitle 2">
            <a:extLst>
              <a:ext uri="{FF2B5EF4-FFF2-40B4-BE49-F238E27FC236}">
                <a16:creationId xmlns:a16="http://schemas.microsoft.com/office/drawing/2014/main" id="{230902DD-6939-F84C-A4A5-9A8FC215B11D}"/>
              </a:ext>
            </a:extLst>
          </p:cNvPr>
          <p:cNvSpPr>
            <a:spLocks noGrp="1"/>
          </p:cNvSpPr>
          <p:nvPr>
            <p:ph type="subTitle" idx="1" hasCustomPrompt="1"/>
          </p:nvPr>
        </p:nvSpPr>
        <p:spPr>
          <a:xfrm>
            <a:off x="1524000" y="5888468"/>
            <a:ext cx="9144000" cy="69700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a:t>
            </a:r>
            <a:endParaRPr lang="en-US" dirty="0"/>
          </a:p>
        </p:txBody>
      </p:sp>
    </p:spTree>
    <p:extLst>
      <p:ext uri="{BB962C8B-B14F-4D97-AF65-F5344CB8AC3E}">
        <p14:creationId xmlns:p14="http://schemas.microsoft.com/office/powerpoint/2010/main" val="413434551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89A744-D506-E645-BD16-2DFFD67CE8B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tle 8">
            <a:extLst>
              <a:ext uri="{FF2B5EF4-FFF2-40B4-BE49-F238E27FC236}">
                <a16:creationId xmlns:a16="http://schemas.microsoft.com/office/drawing/2014/main" id="{54BC1754-DBC9-D444-8068-F7A491BEF7C3}"/>
              </a:ext>
            </a:extLst>
          </p:cNvPr>
          <p:cNvSpPr>
            <a:spLocks noGrp="1"/>
          </p:cNvSpPr>
          <p:nvPr>
            <p:ph type="title" hasCustomPrompt="1"/>
          </p:nvPr>
        </p:nvSpPr>
        <p:spPr>
          <a:xfrm>
            <a:off x="838200" y="365125"/>
            <a:ext cx="7712075" cy="1325563"/>
          </a:xfrm>
        </p:spPr>
        <p:txBody>
          <a:bodyPr/>
          <a:lstStyle/>
          <a:p>
            <a:r>
              <a:rPr lang="en-GB" dirty="0"/>
              <a:t>Overview</a:t>
            </a:r>
            <a:endParaRPr lang="en-US" dirty="0"/>
          </a:p>
        </p:txBody>
      </p:sp>
      <p:sp>
        <p:nvSpPr>
          <p:cNvPr id="11" name="Text Placeholder 10">
            <a:extLst>
              <a:ext uri="{FF2B5EF4-FFF2-40B4-BE49-F238E27FC236}">
                <a16:creationId xmlns:a16="http://schemas.microsoft.com/office/drawing/2014/main" id="{94A9A687-8067-B648-B960-AE91D799C266}"/>
              </a:ext>
            </a:extLst>
          </p:cNvPr>
          <p:cNvSpPr>
            <a:spLocks noGrp="1"/>
          </p:cNvSpPr>
          <p:nvPr>
            <p:ph type="body" sz="quarter" idx="10"/>
          </p:nvPr>
        </p:nvSpPr>
        <p:spPr>
          <a:xfrm>
            <a:off x="838200" y="1690688"/>
            <a:ext cx="7712075" cy="4704555"/>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029766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58A3563-5B71-9D44-8AB1-98C61B5D455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tle 8">
            <a:extLst>
              <a:ext uri="{FF2B5EF4-FFF2-40B4-BE49-F238E27FC236}">
                <a16:creationId xmlns:a16="http://schemas.microsoft.com/office/drawing/2014/main" id="{54BC1754-DBC9-D444-8068-F7A491BEF7C3}"/>
              </a:ext>
            </a:extLst>
          </p:cNvPr>
          <p:cNvSpPr>
            <a:spLocks noGrp="1"/>
          </p:cNvSpPr>
          <p:nvPr>
            <p:ph type="title" hasCustomPrompt="1"/>
          </p:nvPr>
        </p:nvSpPr>
        <p:spPr>
          <a:xfrm>
            <a:off x="3231776" y="365125"/>
            <a:ext cx="7712075" cy="1325563"/>
          </a:xfrm>
        </p:spPr>
        <p:txBody>
          <a:bodyPr/>
          <a:lstStyle/>
          <a:p>
            <a:r>
              <a:rPr lang="en-GB" dirty="0"/>
              <a:t>Image</a:t>
            </a:r>
            <a:endParaRPr lang="en-US" dirty="0"/>
          </a:p>
        </p:txBody>
      </p:sp>
      <p:sp>
        <p:nvSpPr>
          <p:cNvPr id="6" name="Content Placeholder 2">
            <a:extLst>
              <a:ext uri="{FF2B5EF4-FFF2-40B4-BE49-F238E27FC236}">
                <a16:creationId xmlns:a16="http://schemas.microsoft.com/office/drawing/2014/main" id="{CDEEB2E3-9326-A24D-8147-1E56D85C5809}"/>
              </a:ext>
            </a:extLst>
          </p:cNvPr>
          <p:cNvSpPr>
            <a:spLocks noGrp="1"/>
          </p:cNvSpPr>
          <p:nvPr>
            <p:ph sz="half" idx="1"/>
          </p:nvPr>
        </p:nvSpPr>
        <p:spPr>
          <a:xfrm>
            <a:off x="3231777" y="1812178"/>
            <a:ext cx="7712074" cy="4351338"/>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801118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1EDF71B-DF4F-E14B-8650-3835488A450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 Placeholder 12">
            <a:extLst>
              <a:ext uri="{FF2B5EF4-FFF2-40B4-BE49-F238E27FC236}">
                <a16:creationId xmlns:a16="http://schemas.microsoft.com/office/drawing/2014/main" id="{2B89990E-F798-1A46-B1CE-A5B974FAA211}"/>
              </a:ext>
            </a:extLst>
          </p:cNvPr>
          <p:cNvSpPr>
            <a:spLocks noGrp="1"/>
          </p:cNvSpPr>
          <p:nvPr>
            <p:ph type="body" sz="quarter" idx="10" hasCustomPrompt="1"/>
          </p:nvPr>
        </p:nvSpPr>
        <p:spPr>
          <a:xfrm>
            <a:off x="3839584" y="3165438"/>
            <a:ext cx="5806440" cy="2499043"/>
          </a:xfrm>
        </p:spPr>
        <p:txBody>
          <a:bodyPr/>
          <a:lstStyle>
            <a:lvl1pPr marL="0" indent="0">
              <a:buNone/>
              <a:defRPr lang="en-ZA" b="1" i="0" u="none" strike="noStrike" smtClean="0">
                <a:solidFill>
                  <a:schemeClr val="bg1"/>
                </a:solidFill>
                <a:effectLst/>
              </a:defRPr>
            </a:lvl1pPr>
          </a:lstStyle>
          <a:p>
            <a:pPr lvl="0"/>
            <a:r>
              <a:rPr lang="en-US" dirty="0"/>
              <a:t>&lt;&lt;insert quote&gt;&gt;</a:t>
            </a:r>
          </a:p>
        </p:txBody>
      </p:sp>
    </p:spTree>
    <p:extLst>
      <p:ext uri="{BB962C8B-B14F-4D97-AF65-F5344CB8AC3E}">
        <p14:creationId xmlns:p14="http://schemas.microsoft.com/office/powerpoint/2010/main" val="2401660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F6091C7-EEBB-4841-929F-178D4869005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FA73747-E46B-1948-9FD4-C97EC760B941}"/>
              </a:ext>
            </a:extLst>
          </p:cNvPr>
          <p:cNvSpPr>
            <a:spLocks noGrp="1"/>
          </p:cNvSpPr>
          <p:nvPr>
            <p:ph type="title" hasCustomPrompt="1"/>
          </p:nvPr>
        </p:nvSpPr>
        <p:spPr>
          <a:xfrm>
            <a:off x="4328160" y="2103437"/>
            <a:ext cx="7406640" cy="1325563"/>
          </a:xfrm>
        </p:spPr>
        <p:txBody>
          <a:bodyPr/>
          <a:lstStyle>
            <a:lvl1pPr algn="r">
              <a:defRPr/>
            </a:lvl1pPr>
          </a:lstStyle>
          <a:p>
            <a:r>
              <a:rPr lang="en-GB" dirty="0"/>
              <a:t>Section Title</a:t>
            </a:r>
            <a:endParaRPr lang="en-US" dirty="0"/>
          </a:p>
        </p:txBody>
      </p:sp>
      <p:sp>
        <p:nvSpPr>
          <p:cNvPr id="9" name="Text Placeholder 8">
            <a:extLst>
              <a:ext uri="{FF2B5EF4-FFF2-40B4-BE49-F238E27FC236}">
                <a16:creationId xmlns:a16="http://schemas.microsoft.com/office/drawing/2014/main" id="{81E8B0AC-2CC5-3944-9CD6-8CD7007E76B5}"/>
              </a:ext>
            </a:extLst>
          </p:cNvPr>
          <p:cNvSpPr>
            <a:spLocks noGrp="1"/>
          </p:cNvSpPr>
          <p:nvPr>
            <p:ph type="body" sz="quarter" idx="10" hasCustomPrompt="1"/>
          </p:nvPr>
        </p:nvSpPr>
        <p:spPr>
          <a:xfrm>
            <a:off x="4327525" y="3429000"/>
            <a:ext cx="7407275" cy="1997075"/>
          </a:xfrm>
        </p:spPr>
        <p:txBody>
          <a:bodyPr/>
          <a:lstStyle>
            <a:lvl1pPr marL="0" indent="0" algn="r">
              <a:buNone/>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GB" dirty="0"/>
              <a:t>Section summary</a:t>
            </a:r>
            <a:endParaRPr lang="en-US" dirty="0"/>
          </a:p>
        </p:txBody>
      </p:sp>
    </p:spTree>
    <p:extLst>
      <p:ext uri="{BB962C8B-B14F-4D97-AF65-F5344CB8AC3E}">
        <p14:creationId xmlns:p14="http://schemas.microsoft.com/office/powerpoint/2010/main" val="276911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3E11FF9-2C75-2845-AE2D-856E6C56C3A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 Placeholder 12">
            <a:extLst>
              <a:ext uri="{FF2B5EF4-FFF2-40B4-BE49-F238E27FC236}">
                <a16:creationId xmlns:a16="http://schemas.microsoft.com/office/drawing/2014/main" id="{2B89990E-F798-1A46-B1CE-A5B974FAA211}"/>
              </a:ext>
            </a:extLst>
          </p:cNvPr>
          <p:cNvSpPr>
            <a:spLocks noGrp="1"/>
          </p:cNvSpPr>
          <p:nvPr>
            <p:ph type="body" sz="quarter" idx="10" hasCustomPrompt="1"/>
          </p:nvPr>
        </p:nvSpPr>
        <p:spPr>
          <a:xfrm>
            <a:off x="1904999" y="2773680"/>
            <a:ext cx="8382001" cy="2499043"/>
          </a:xfrm>
        </p:spPr>
        <p:txBody>
          <a:bodyPr>
            <a:normAutofit/>
          </a:bodyPr>
          <a:lstStyle>
            <a:lvl1pPr marL="0" indent="0" algn="ctr">
              <a:buNone/>
              <a:defRPr lang="en-ZA" sz="7200" b="1" i="0" u="none" strike="noStrike" smtClean="0">
                <a:solidFill>
                  <a:schemeClr val="bg1"/>
                </a:solidFill>
                <a:effectLst/>
              </a:defRPr>
            </a:lvl1pPr>
          </a:lstStyle>
          <a:p>
            <a:pPr lvl="0"/>
            <a:r>
              <a:rPr lang="en-US" dirty="0"/>
              <a:t>Thank You</a:t>
            </a:r>
          </a:p>
        </p:txBody>
      </p:sp>
    </p:spTree>
    <p:extLst>
      <p:ext uri="{BB962C8B-B14F-4D97-AF65-F5344CB8AC3E}">
        <p14:creationId xmlns:p14="http://schemas.microsoft.com/office/powerpoint/2010/main" val="597982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73009-0882-8544-A4F3-03083857A422}"/>
              </a:ext>
            </a:extLst>
          </p:cNvPr>
          <p:cNvSpPr>
            <a:spLocks noGrp="1"/>
          </p:cNvSpPr>
          <p:nvPr>
            <p:ph type="title" hasCustomPrompt="1"/>
          </p:nvPr>
        </p:nvSpPr>
        <p:spPr/>
        <p:txBody>
          <a:bodyPr/>
          <a:lstStyle/>
          <a:p>
            <a:r>
              <a:rPr lang="en-GB" dirty="0"/>
              <a:t>Highlights \ Comparison</a:t>
            </a:r>
            <a:endParaRPr lang="en-US" dirty="0"/>
          </a:p>
        </p:txBody>
      </p:sp>
      <p:sp>
        <p:nvSpPr>
          <p:cNvPr id="3" name="Content Placeholder 2">
            <a:extLst>
              <a:ext uri="{FF2B5EF4-FFF2-40B4-BE49-F238E27FC236}">
                <a16:creationId xmlns:a16="http://schemas.microsoft.com/office/drawing/2014/main" id="{77CFB9A0-111C-5846-9CEF-136AFCDE6D22}"/>
              </a:ext>
            </a:extLst>
          </p:cNvPr>
          <p:cNvSpPr>
            <a:spLocks noGrp="1"/>
          </p:cNvSpPr>
          <p:nvPr>
            <p:ph sz="half" idx="1"/>
          </p:nvPr>
        </p:nvSpPr>
        <p:spPr>
          <a:xfrm>
            <a:off x="838200" y="1825625"/>
            <a:ext cx="5181600" cy="4351338"/>
          </a:xfrm>
        </p:spPr>
        <p:txBody>
          <a:bodyPr/>
          <a:lstStyle>
            <a:lvl1pPr marL="0" indent="0">
              <a:buNone/>
              <a:defRPr/>
            </a:lvl1pPr>
          </a:lstStyle>
          <a:p>
            <a:pPr lvl="0"/>
            <a:r>
              <a:rPr lang="en-GB"/>
              <a:t>Click to edit Master text styles</a:t>
            </a:r>
          </a:p>
        </p:txBody>
      </p:sp>
      <p:sp>
        <p:nvSpPr>
          <p:cNvPr id="4" name="Content Placeholder 3">
            <a:extLst>
              <a:ext uri="{FF2B5EF4-FFF2-40B4-BE49-F238E27FC236}">
                <a16:creationId xmlns:a16="http://schemas.microsoft.com/office/drawing/2014/main" id="{2B77DF5F-68B8-6946-95FD-B7A406F8D14D}"/>
              </a:ext>
            </a:extLst>
          </p:cNvPr>
          <p:cNvSpPr>
            <a:spLocks noGrp="1"/>
          </p:cNvSpPr>
          <p:nvPr>
            <p:ph sz="half" idx="2"/>
          </p:nvPr>
        </p:nvSpPr>
        <p:spPr>
          <a:xfrm>
            <a:off x="6172200" y="1825625"/>
            <a:ext cx="5181600" cy="4351338"/>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315163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433035-4F12-DE4F-B07E-D992C9D62F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CA97AE0-83C9-6843-A6FD-1AB6613256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E77AA544-1451-044C-8199-E43878D470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23398F-CDCC-1747-A342-AC569435ECF3}" type="slidenum">
              <a:rPr lang="en-US" smtClean="0"/>
              <a:t>‹#›</a:t>
            </a:fld>
            <a:endParaRPr lang="en-US"/>
          </a:p>
        </p:txBody>
      </p:sp>
    </p:spTree>
    <p:extLst>
      <p:ext uri="{BB962C8B-B14F-4D97-AF65-F5344CB8AC3E}">
        <p14:creationId xmlns:p14="http://schemas.microsoft.com/office/powerpoint/2010/main" val="413538925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1" r:id="rId3"/>
    <p:sldLayoutId id="2147483653" r:id="rId4"/>
    <p:sldLayoutId id="2147483654" r:id="rId5"/>
    <p:sldLayoutId id="2147483660" r:id="rId6"/>
    <p:sldLayoutId id="2147483652"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F9685-94A1-9A4B-861F-BD69C4B96555}"/>
              </a:ext>
            </a:extLst>
          </p:cNvPr>
          <p:cNvSpPr>
            <a:spLocks noGrp="1"/>
          </p:cNvSpPr>
          <p:nvPr>
            <p:ph type="ctrTitle"/>
          </p:nvPr>
        </p:nvSpPr>
        <p:spPr>
          <a:xfrm>
            <a:off x="1962334" y="4627536"/>
            <a:ext cx="8267332" cy="890646"/>
          </a:xfrm>
        </p:spPr>
        <p:txBody>
          <a:bodyPr>
            <a:normAutofit fontScale="90000"/>
          </a:bodyPr>
          <a:lstStyle/>
          <a:p>
            <a:r>
              <a:rPr lang="en-US" b="1" dirty="0"/>
              <a:t>BID CLARIFICATION</a:t>
            </a:r>
          </a:p>
        </p:txBody>
      </p:sp>
      <p:sp>
        <p:nvSpPr>
          <p:cNvPr id="3" name="Subtitle 2">
            <a:extLst>
              <a:ext uri="{FF2B5EF4-FFF2-40B4-BE49-F238E27FC236}">
                <a16:creationId xmlns:a16="http://schemas.microsoft.com/office/drawing/2014/main" id="{A841C4EC-19EB-CC44-9003-DBDBA3F57F3B}"/>
              </a:ext>
            </a:extLst>
          </p:cNvPr>
          <p:cNvSpPr>
            <a:spLocks noGrp="1"/>
          </p:cNvSpPr>
          <p:nvPr>
            <p:ph type="subTitle" idx="1"/>
          </p:nvPr>
        </p:nvSpPr>
        <p:spPr>
          <a:xfrm>
            <a:off x="1524000" y="5518182"/>
            <a:ext cx="9144000" cy="1250608"/>
          </a:xfrm>
        </p:spPr>
        <p:txBody>
          <a:bodyPr>
            <a:normAutofit fontScale="85000" lnSpcReduction="20000"/>
          </a:bodyPr>
          <a:lstStyle/>
          <a:p>
            <a:r>
              <a:rPr lang="en-US" b="1" dirty="0"/>
              <a:t>RW </a:t>
            </a:r>
            <a:r>
              <a:rPr lang="en-ZA" sz="2100" b="1" dirty="0">
                <a:effectLst/>
                <a:latin typeface="Arial" panose="020B0604020202020204" pitchFamily="34" charset="0"/>
                <a:ea typeface="Calibri" panose="020F0502020204030204" pitchFamily="34" charset="0"/>
              </a:rPr>
              <a:t>10401015</a:t>
            </a:r>
            <a:r>
              <a:rPr lang="en-US" b="1" dirty="0"/>
              <a:t>/22</a:t>
            </a:r>
          </a:p>
          <a:p>
            <a:endParaRPr lang="en-US" b="1" dirty="0"/>
          </a:p>
          <a:p>
            <a:pPr marL="457200" marR="0" algn="ctr">
              <a:lnSpc>
                <a:spcPct val="107000"/>
              </a:lnSpc>
              <a:spcBef>
                <a:spcPts val="0"/>
              </a:spcBef>
              <a:spcAft>
                <a:spcPts val="0"/>
              </a:spcAft>
              <a:tabLst>
                <a:tab pos="3048000" algn="l"/>
              </a:tabLst>
            </a:pPr>
            <a:r>
              <a:rPr lang="en-ZA" sz="18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TURNKEY TENDER FOR THE CONSTRUCTION OF VARIOUS PALMIET SYSTEM INFRASTRUCTURE PROJECTS IN VARIOUS AREAS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457200" marR="0" algn="ctr">
              <a:lnSpc>
                <a:spcPct val="107000"/>
              </a:lnSpc>
              <a:spcBef>
                <a:spcPts val="0"/>
              </a:spcBef>
              <a:spcAft>
                <a:spcPts val="0"/>
              </a:spcAft>
              <a:tabLst>
                <a:tab pos="3048000" algn="l"/>
              </a:tabLst>
            </a:pPr>
            <a:r>
              <a:rPr lang="en-ZA" sz="18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PACKAGE 6: SUB-PACKAGE 09</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8845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b="1" dirty="0"/>
              <a:t>CONTENT</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lstStyle/>
          <a:p>
            <a:pPr marL="457200" indent="-457200">
              <a:buFont typeface="Arial" panose="020B0604020202020204" pitchFamily="34" charset="0"/>
              <a:buChar char="•"/>
            </a:pPr>
            <a:r>
              <a:rPr lang="en-US" dirty="0"/>
              <a:t>Key Dates</a:t>
            </a:r>
          </a:p>
          <a:p>
            <a:pPr marL="457200" indent="-457200">
              <a:buFont typeface="Arial" panose="020B0604020202020204" pitchFamily="34" charset="0"/>
              <a:buChar char="•"/>
            </a:pPr>
            <a:r>
              <a:rPr lang="en-US" dirty="0"/>
              <a:t>Contracting Strategy</a:t>
            </a:r>
          </a:p>
          <a:p>
            <a:pPr marL="457200" indent="-457200">
              <a:buFont typeface="Arial" panose="020B0604020202020204" pitchFamily="34" charset="0"/>
              <a:buChar char="•"/>
            </a:pPr>
            <a:r>
              <a:rPr lang="en-US" dirty="0"/>
              <a:t>Pre-qualifiers</a:t>
            </a:r>
          </a:p>
          <a:p>
            <a:pPr marL="457200" indent="-457200">
              <a:buFont typeface="Arial" panose="020B0604020202020204" pitchFamily="34" charset="0"/>
              <a:buChar char="•"/>
            </a:pPr>
            <a:r>
              <a:rPr lang="en-US" dirty="0"/>
              <a:t>Functionality Requirements</a:t>
            </a:r>
          </a:p>
          <a:p>
            <a:pPr marL="457200" indent="-457200">
              <a:buFont typeface="Arial" panose="020B0604020202020204" pitchFamily="34" charset="0"/>
              <a:buChar char="•"/>
            </a:pPr>
            <a:r>
              <a:rPr lang="en-US" dirty="0"/>
              <a:t>Objective criteria</a:t>
            </a:r>
          </a:p>
          <a:p>
            <a:pPr marL="457200" indent="-457200">
              <a:buFont typeface="Arial" panose="020B0604020202020204" pitchFamily="34" charset="0"/>
              <a:buChar char="•"/>
            </a:pPr>
            <a:r>
              <a:rPr lang="en-US" dirty="0"/>
              <a:t>SED</a:t>
            </a:r>
          </a:p>
          <a:p>
            <a:pPr marL="457200" indent="-457200">
              <a:buFont typeface="Arial" panose="020B0604020202020204" pitchFamily="34" charset="0"/>
              <a:buChar char="•"/>
            </a:pPr>
            <a:r>
              <a:rPr lang="en-US" dirty="0"/>
              <a:t>Risks Register</a:t>
            </a:r>
          </a:p>
          <a:p>
            <a:pPr marL="457200" indent="-457200">
              <a:buFont typeface="Arial" panose="020B0604020202020204" pitchFamily="34" charset="0"/>
              <a:buChar char="•"/>
            </a:pPr>
            <a:r>
              <a:rPr lang="en-US" dirty="0"/>
              <a:t>Scope of Work</a:t>
            </a:r>
          </a:p>
          <a:p>
            <a:pPr marL="457200" indent="-457200">
              <a:buFont typeface="Arial" panose="020B0604020202020204" pitchFamily="34" charset="0"/>
              <a:buChar char="•"/>
            </a:pPr>
            <a:r>
              <a:rPr lang="en-US" dirty="0"/>
              <a:t>Annexure</a:t>
            </a:r>
          </a:p>
        </p:txBody>
      </p:sp>
    </p:spTree>
    <p:extLst>
      <p:ext uri="{BB962C8B-B14F-4D97-AF65-F5344CB8AC3E}">
        <p14:creationId xmlns:p14="http://schemas.microsoft.com/office/powerpoint/2010/main" val="2314328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KEY DATES</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vert="horz" lIns="91440" tIns="45720" rIns="91440" bIns="45720" rtlCol="0" anchor="t">
            <a:normAutofit fontScale="85000" lnSpcReduction="20000"/>
          </a:bodyPr>
          <a:lstStyle/>
          <a:p>
            <a:pPr marL="457200" indent="-457200">
              <a:lnSpc>
                <a:spcPct val="150000"/>
              </a:lnSpc>
              <a:buFont typeface="Arial" panose="020B0604020202020204" pitchFamily="34" charset="0"/>
              <a:buChar char="•"/>
            </a:pPr>
            <a:r>
              <a:rPr lang="en-US" dirty="0"/>
              <a:t>Issue Date </a:t>
            </a:r>
            <a:r>
              <a:rPr lang="en-US"/>
              <a:t>- 12 </a:t>
            </a:r>
            <a:r>
              <a:rPr lang="en-US" dirty="0"/>
              <a:t>January 2023</a:t>
            </a:r>
          </a:p>
          <a:p>
            <a:pPr marL="457200" indent="-457200">
              <a:lnSpc>
                <a:spcPct val="150000"/>
              </a:lnSpc>
              <a:buFont typeface="Arial" panose="020B0604020202020204" pitchFamily="34" charset="0"/>
              <a:buChar char="•"/>
            </a:pPr>
            <a:endParaRPr lang="en-US" dirty="0"/>
          </a:p>
          <a:p>
            <a:pPr marL="457200" indent="-457200">
              <a:lnSpc>
                <a:spcPct val="150000"/>
              </a:lnSpc>
              <a:buFont typeface="Arial" panose="020B0604020202020204" pitchFamily="34" charset="0"/>
              <a:buChar char="•"/>
            </a:pPr>
            <a:r>
              <a:rPr lang="en-US" dirty="0"/>
              <a:t>Closing Date - 28 April 2023</a:t>
            </a:r>
            <a:endParaRPr lang="en-US" dirty="0">
              <a:cs typeface="Calibri"/>
            </a:endParaRPr>
          </a:p>
          <a:p>
            <a:pPr marL="457200" indent="-457200">
              <a:lnSpc>
                <a:spcPct val="150000"/>
              </a:lnSpc>
              <a:buFont typeface="Arial" panose="020B0604020202020204" pitchFamily="34" charset="0"/>
              <a:buChar char="•"/>
            </a:pPr>
            <a:endParaRPr lang="en-US" dirty="0"/>
          </a:p>
          <a:p>
            <a:pPr marL="457200" indent="-457200">
              <a:lnSpc>
                <a:spcPct val="150000"/>
              </a:lnSpc>
              <a:buFont typeface="Arial" panose="020B0604020202020204" pitchFamily="34" charset="0"/>
              <a:buChar char="•"/>
            </a:pPr>
            <a:r>
              <a:rPr lang="en-US" dirty="0"/>
              <a:t>Clarification Date – No clarification</a:t>
            </a:r>
          </a:p>
          <a:p>
            <a:pPr marL="457200" indent="-457200">
              <a:lnSpc>
                <a:spcPct val="150000"/>
              </a:lnSpc>
              <a:buFont typeface="Arial" panose="020B0604020202020204" pitchFamily="34" charset="0"/>
              <a:buChar char="•"/>
            </a:pPr>
            <a:endParaRPr lang="en-US" dirty="0"/>
          </a:p>
          <a:p>
            <a:pPr marL="457200" indent="-457200">
              <a:lnSpc>
                <a:spcPct val="150000"/>
              </a:lnSpc>
              <a:buFont typeface="Arial" panose="020B0604020202020204" pitchFamily="34" charset="0"/>
              <a:buChar char="•"/>
            </a:pPr>
            <a:r>
              <a:rPr lang="en-US" dirty="0"/>
              <a:t>Sites Viewing Dates – As per the attached schedule T1.1.</a:t>
            </a:r>
            <a:endParaRPr lang="en-US" dirty="0">
              <a:cs typeface="Calibri"/>
            </a:endParaRPr>
          </a:p>
          <a:p>
            <a:endParaRPr lang="en-US" dirty="0"/>
          </a:p>
        </p:txBody>
      </p:sp>
    </p:spTree>
    <p:extLst>
      <p:ext uri="{BB962C8B-B14F-4D97-AF65-F5344CB8AC3E}">
        <p14:creationId xmlns:p14="http://schemas.microsoft.com/office/powerpoint/2010/main" val="755125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b="1" dirty="0"/>
              <a:t>CONTRACTING STRATEGY</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normAutofit fontScale="92500"/>
          </a:bodyPr>
          <a:lstStyle/>
          <a:p>
            <a:pPr marL="457200" indent="-457200" algn="just">
              <a:lnSpc>
                <a:spcPct val="150000"/>
              </a:lnSpc>
              <a:buFont typeface="Arial" panose="020B0604020202020204" pitchFamily="34" charset="0"/>
              <a:buChar char="•"/>
            </a:pPr>
            <a:r>
              <a:rPr lang="en-US" dirty="0"/>
              <a:t>Engineering Procurement and Construction (EPC).</a:t>
            </a:r>
          </a:p>
          <a:p>
            <a:pPr marL="457200" indent="-457200" algn="just">
              <a:lnSpc>
                <a:spcPct val="150000"/>
              </a:lnSpc>
              <a:buFont typeface="Arial" panose="020B0604020202020204" pitchFamily="34" charset="0"/>
              <a:buChar char="•"/>
            </a:pPr>
            <a:r>
              <a:rPr lang="en-US" dirty="0"/>
              <a:t>Fidic Silver Book is Adopted  Main Conditions of Contract.</a:t>
            </a:r>
          </a:p>
          <a:p>
            <a:pPr marL="457200" indent="-457200" algn="just">
              <a:lnSpc>
                <a:spcPct val="150000"/>
              </a:lnSpc>
              <a:buFont typeface="Arial" panose="020B0604020202020204" pitchFamily="34" charset="0"/>
              <a:buChar char="•"/>
            </a:pPr>
            <a:r>
              <a:rPr lang="en-US" dirty="0"/>
              <a:t>Take Note of The Particular Conditions of Contract.</a:t>
            </a:r>
          </a:p>
          <a:p>
            <a:pPr marL="457200" indent="-457200" algn="just">
              <a:lnSpc>
                <a:spcPct val="150000"/>
              </a:lnSpc>
              <a:buFont typeface="Arial" panose="020B0604020202020204" pitchFamily="34" charset="0"/>
              <a:buChar char="•"/>
            </a:pPr>
            <a:r>
              <a:rPr lang="en-US" dirty="0"/>
              <a:t>This Bid is comprised of 2 projects forming sub-package 9.</a:t>
            </a:r>
          </a:p>
        </p:txBody>
      </p:sp>
    </p:spTree>
    <p:extLst>
      <p:ext uri="{BB962C8B-B14F-4D97-AF65-F5344CB8AC3E}">
        <p14:creationId xmlns:p14="http://schemas.microsoft.com/office/powerpoint/2010/main" val="2428094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PRE-QUALIFIERS</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marL="457200" indent="-457200" algn="just">
              <a:buFont typeface="Arial" panose="020B0604020202020204" pitchFamily="34" charset="0"/>
              <a:buChar char="•"/>
            </a:pPr>
            <a:r>
              <a:rPr lang="en-US" dirty="0"/>
              <a:t>Take Note of Local Content SBD 6.2. note above SDB 6.2. table on local content requirements declared and how the currently unknown local content will be handled. Ensure that Annexure C is fully completed.</a:t>
            </a:r>
          </a:p>
          <a:p>
            <a:pPr marL="457200" indent="-457200" algn="just">
              <a:buFont typeface="Arial" panose="020B0604020202020204" pitchFamily="34" charset="0"/>
              <a:buChar char="•"/>
            </a:pPr>
            <a:r>
              <a:rPr lang="en-US" dirty="0"/>
              <a:t>Pre-qualifier 8, proof of employment refers to all required engineering disciplines design requirements for the bid scope of work, so as the Consultant agreement should cover all applicable engineering designs requirements.</a:t>
            </a:r>
          </a:p>
        </p:txBody>
      </p:sp>
    </p:spTree>
    <p:extLst>
      <p:ext uri="{BB962C8B-B14F-4D97-AF65-F5344CB8AC3E}">
        <p14:creationId xmlns:p14="http://schemas.microsoft.com/office/powerpoint/2010/main" val="177976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b="1" dirty="0"/>
              <a:t>FUNCTIONALITY EVALUATION</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normAutofit fontScale="85000" lnSpcReduction="10000"/>
          </a:bodyPr>
          <a:lstStyle/>
          <a:p>
            <a:pPr marL="457200" indent="-457200" algn="just">
              <a:lnSpc>
                <a:spcPct val="150000"/>
              </a:lnSpc>
              <a:buFont typeface="Arial" panose="020B0604020202020204" pitchFamily="34" charset="0"/>
              <a:buChar char="•"/>
            </a:pPr>
            <a:r>
              <a:rPr lang="en-US" dirty="0"/>
              <a:t>Minimum required score to be evaluated further is 70%.</a:t>
            </a:r>
          </a:p>
          <a:p>
            <a:pPr marL="457200" indent="-457200" algn="just">
              <a:lnSpc>
                <a:spcPct val="150000"/>
              </a:lnSpc>
              <a:buFont typeface="Arial" panose="020B0604020202020204" pitchFamily="34" charset="0"/>
              <a:buChar char="•"/>
            </a:pPr>
            <a:r>
              <a:rPr lang="en-US" dirty="0"/>
              <a:t>Pay attention to each and every line requirements for the functionality evaluation given that there are sub-weights for all the criteria requirements weights. </a:t>
            </a:r>
          </a:p>
          <a:p>
            <a:pPr marL="457200" indent="-457200" algn="just">
              <a:lnSpc>
                <a:spcPct val="150000"/>
              </a:lnSpc>
              <a:buFont typeface="Arial" panose="020B0604020202020204" pitchFamily="34" charset="0"/>
              <a:buChar char="•"/>
            </a:pPr>
            <a:r>
              <a:rPr lang="en-US" dirty="0"/>
              <a:t>Financial Health (item H of the functionality) is one of the key requirements requiring attention, in particular outlining the overall cashflow and general financial management of the programme.</a:t>
            </a:r>
          </a:p>
        </p:txBody>
      </p:sp>
    </p:spTree>
    <p:extLst>
      <p:ext uri="{BB962C8B-B14F-4D97-AF65-F5344CB8AC3E}">
        <p14:creationId xmlns:p14="http://schemas.microsoft.com/office/powerpoint/2010/main" val="1224907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OBJECTIVE CRITERIA</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marL="342900" marR="0" lvl="0" indent="-342900" algn="just">
              <a:lnSpc>
                <a:spcPct val="150000"/>
              </a:lnSpc>
              <a:spcBef>
                <a:spcPts val="0"/>
              </a:spcBef>
              <a:spcAft>
                <a:spcPts val="0"/>
              </a:spcAft>
              <a:buClr>
                <a:srgbClr val="002060"/>
              </a:buClr>
              <a:buFont typeface="Arial" panose="020B0604020202020204" pitchFamily="34" charset="0"/>
              <a:buChar char="•"/>
            </a:pPr>
            <a:r>
              <a:rPr lang="en-ZA" sz="1800" dirty="0">
                <a:effectLst/>
                <a:latin typeface="Arial" panose="020B0604020202020204" pitchFamily="34" charset="0"/>
                <a:ea typeface="Calibri" panose="020F0502020204030204" pitchFamily="34" charset="0"/>
                <a:cs typeface="Times New Roman" panose="02020603050405020304" pitchFamily="18" charset="0"/>
              </a:rPr>
              <a:t>This bid document is one of approximately 48 IEP sub-packages/bids. Therefore, one Director is limited to a maximum of one award of IEP sub-packages/bid/contract. This means, if an Entity has a director/s awarded one IEP contract there will be no award of any other IEP contract to the entity. However, Rand Water reserves a right to award more than one bid to one entity or Director and no subcontracting of work to “own entities/subsidiaries”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25274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a:xfrm>
            <a:off x="838200" y="365125"/>
            <a:ext cx="8791575" cy="1325563"/>
          </a:xfrm>
        </p:spPr>
        <p:txBody>
          <a:bodyPr/>
          <a:lstStyle/>
          <a:p>
            <a:r>
              <a:rPr lang="en-US" b="1" dirty="0"/>
              <a:t>SOCIO-ECONOMIC DEVELOPMENT</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normAutofit fontScale="85000" lnSpcReduction="10000"/>
          </a:bodyPr>
          <a:lstStyle/>
          <a:p>
            <a:pPr marL="457200" indent="-457200" algn="just">
              <a:lnSpc>
                <a:spcPct val="150000"/>
              </a:lnSpc>
              <a:buFont typeface="Arial" panose="020B0604020202020204" pitchFamily="34" charset="0"/>
              <a:buChar char="•"/>
            </a:pPr>
            <a:r>
              <a:rPr lang="en-US" dirty="0"/>
              <a:t>SED requirements such as a proposed to completed in section T2.2.9 and activity schedule to align with matrix in T2.9.2. </a:t>
            </a:r>
          </a:p>
          <a:p>
            <a:pPr marL="457200" indent="-457200" algn="just">
              <a:lnSpc>
                <a:spcPct val="150000"/>
              </a:lnSpc>
              <a:buFont typeface="Arial" panose="020B0604020202020204" pitchFamily="34" charset="0"/>
              <a:buChar char="•"/>
            </a:pPr>
            <a:r>
              <a:rPr lang="en-US" dirty="0"/>
              <a:t>CSDG requirements as per BID document and pay special attention to section C3.2 where the number of candidates to be trained is outlined.</a:t>
            </a:r>
          </a:p>
          <a:p>
            <a:pPr marL="457200" indent="-457200" algn="just">
              <a:lnSpc>
                <a:spcPct val="150000"/>
              </a:lnSpc>
              <a:buFont typeface="Arial" panose="020B0604020202020204" pitchFamily="34" charset="0"/>
              <a:buChar char="•"/>
            </a:pPr>
            <a:r>
              <a:rPr lang="en-US" dirty="0"/>
              <a:t>Activity schedule does allow for the provision of these requirements and it must be completed accordingly.</a:t>
            </a:r>
          </a:p>
        </p:txBody>
      </p:sp>
    </p:spTree>
    <p:extLst>
      <p:ext uri="{BB962C8B-B14F-4D97-AF65-F5344CB8AC3E}">
        <p14:creationId xmlns:p14="http://schemas.microsoft.com/office/powerpoint/2010/main" val="1585938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RISK REGISTER</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marL="457200" indent="-457200" algn="just">
              <a:lnSpc>
                <a:spcPct val="150000"/>
              </a:lnSpc>
              <a:buFont typeface="Arial" panose="020B0604020202020204" pitchFamily="34" charset="0"/>
              <a:buChar char="•"/>
            </a:pPr>
            <a:r>
              <a:rPr lang="en-US" dirty="0"/>
              <a:t>Risks register must be completed in full and the space for additional risks is provider for on the risks register in the bid document.</a:t>
            </a:r>
          </a:p>
        </p:txBody>
      </p:sp>
    </p:spTree>
    <p:extLst>
      <p:ext uri="{BB962C8B-B14F-4D97-AF65-F5344CB8AC3E}">
        <p14:creationId xmlns:p14="http://schemas.microsoft.com/office/powerpoint/2010/main" val="356665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b="1" dirty="0"/>
              <a:t>SCOPE OF WORK (SOW)</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a:xfrm>
            <a:off x="838200" y="1235676"/>
            <a:ext cx="8244016" cy="5159567"/>
          </a:xfrm>
        </p:spPr>
        <p:txBody>
          <a:bodyPr>
            <a:normAutofit fontScale="77500" lnSpcReduction="20000"/>
          </a:bodyPr>
          <a:lstStyle/>
          <a:p>
            <a:pPr marL="457200" indent="-457200" algn="just">
              <a:lnSpc>
                <a:spcPct val="150000"/>
              </a:lnSpc>
              <a:buFont typeface="Arial" panose="020B0604020202020204" pitchFamily="34" charset="0"/>
              <a:buChar char="•"/>
            </a:pPr>
            <a:r>
              <a:rPr lang="en-US" sz="3800" dirty="0"/>
              <a:t>The SOW comprises of 6 projects as listed below</a:t>
            </a:r>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r>
              <a:rPr lang="en-US" sz="3600" dirty="0"/>
              <a:t>Refer to Annexure C3.2 SOW for more details</a:t>
            </a:r>
            <a:endParaRPr lang="en-US" sz="2300" dirty="0"/>
          </a:p>
          <a:p>
            <a:pPr algn="just">
              <a:lnSpc>
                <a:spcPct val="150000"/>
              </a:lnSpc>
            </a:pPr>
            <a:r>
              <a:rPr lang="en-US" sz="2400" dirty="0"/>
              <a:t> </a:t>
            </a:r>
          </a:p>
        </p:txBody>
      </p:sp>
      <p:graphicFrame>
        <p:nvGraphicFramePr>
          <p:cNvPr id="5" name="Table 4">
            <a:extLst>
              <a:ext uri="{FF2B5EF4-FFF2-40B4-BE49-F238E27FC236}">
                <a16:creationId xmlns:a16="http://schemas.microsoft.com/office/drawing/2014/main" id="{3FDEBA7B-1E23-2E21-7F85-9E7A27323FEA}"/>
              </a:ext>
            </a:extLst>
          </p:cNvPr>
          <p:cNvGraphicFramePr>
            <a:graphicFrameLocks noGrp="1"/>
          </p:cNvGraphicFramePr>
          <p:nvPr>
            <p:extLst>
              <p:ext uri="{D42A27DB-BD31-4B8C-83A1-F6EECF244321}">
                <p14:modId xmlns:p14="http://schemas.microsoft.com/office/powerpoint/2010/main" val="4190910010"/>
              </p:ext>
            </p:extLst>
          </p:nvPr>
        </p:nvGraphicFramePr>
        <p:xfrm>
          <a:off x="1628078" y="1984200"/>
          <a:ext cx="4988211" cy="1636329"/>
        </p:xfrm>
        <a:graphic>
          <a:graphicData uri="http://schemas.openxmlformats.org/drawingml/2006/table">
            <a:tbl>
              <a:tblPr firstRow="1" firstCol="1" bandRow="1">
                <a:tableStyleId>{5C22544A-7EE6-4342-B048-85BDC9FD1C3A}</a:tableStyleId>
              </a:tblPr>
              <a:tblGrid>
                <a:gridCol w="657921">
                  <a:extLst>
                    <a:ext uri="{9D8B030D-6E8A-4147-A177-3AD203B41FA5}">
                      <a16:colId xmlns:a16="http://schemas.microsoft.com/office/drawing/2014/main" val="2707145023"/>
                    </a:ext>
                  </a:extLst>
                </a:gridCol>
                <a:gridCol w="4330290">
                  <a:extLst>
                    <a:ext uri="{9D8B030D-6E8A-4147-A177-3AD203B41FA5}">
                      <a16:colId xmlns:a16="http://schemas.microsoft.com/office/drawing/2014/main" val="1648764747"/>
                    </a:ext>
                  </a:extLst>
                </a:gridCol>
              </a:tblGrid>
              <a:tr h="790681">
                <a:tc>
                  <a:txBody>
                    <a:bodyPr/>
                    <a:lstStyle/>
                    <a:p>
                      <a:pPr marL="0" marR="0" algn="just">
                        <a:lnSpc>
                          <a:spcPct val="115000"/>
                        </a:lnSpc>
                        <a:spcBef>
                          <a:spcPts val="0"/>
                        </a:spcBef>
                        <a:spcAft>
                          <a:spcPts val="0"/>
                        </a:spcAft>
                      </a:pPr>
                      <a:r>
                        <a:rPr lang="en-GB" sz="1050">
                          <a:effectLst/>
                        </a:rPr>
                        <a:t>Item No.</a:t>
                      </a:r>
                      <a:endParaRPr lang="en-US" sz="105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GB" sz="1050" dirty="0">
                          <a:effectLst/>
                        </a:rPr>
                        <a:t>Project Description</a:t>
                      </a:r>
                      <a:endParaRPr lang="en-US" sz="105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98509271"/>
                  </a:ext>
                </a:extLst>
              </a:tr>
              <a:tr h="422824">
                <a:tc>
                  <a:txBody>
                    <a:bodyPr/>
                    <a:lstStyle/>
                    <a:p>
                      <a:pPr marL="0" marR="0" algn="just">
                        <a:lnSpc>
                          <a:spcPct val="115000"/>
                        </a:lnSpc>
                        <a:spcBef>
                          <a:spcPts val="0"/>
                        </a:spcBef>
                        <a:spcAft>
                          <a:spcPts val="0"/>
                        </a:spcAft>
                      </a:pPr>
                      <a:r>
                        <a:rPr lang="en-GB" sz="1050">
                          <a:effectLst/>
                        </a:rPr>
                        <a:t>1</a:t>
                      </a:r>
                      <a:endParaRPr lang="en-US" sz="105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GB" sz="1400" dirty="0">
                          <a:effectLst/>
                        </a:rPr>
                        <a:t>The construction of H43 pipeline</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15688144"/>
                  </a:ext>
                </a:extLst>
              </a:tr>
              <a:tr h="422824">
                <a:tc>
                  <a:txBody>
                    <a:bodyPr/>
                    <a:lstStyle/>
                    <a:p>
                      <a:pPr marL="0" marR="0" algn="just">
                        <a:lnSpc>
                          <a:spcPct val="115000"/>
                        </a:lnSpc>
                        <a:spcBef>
                          <a:spcPts val="0"/>
                        </a:spcBef>
                        <a:spcAft>
                          <a:spcPts val="0"/>
                        </a:spcAft>
                      </a:pPr>
                      <a:r>
                        <a:rPr lang="en-GB" sz="1050">
                          <a:effectLst/>
                        </a:rPr>
                        <a:t>2</a:t>
                      </a:r>
                      <a:endParaRPr lang="en-US" sz="105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GB" sz="1400" dirty="0">
                          <a:effectLst/>
                        </a:rPr>
                        <a:t>The construction of H14 pipeline</a:t>
                      </a:r>
                      <a:r>
                        <a:rPr lang="en-ZA" sz="1400" dirty="0">
                          <a:effectLst/>
                        </a:rPr>
                        <a:t>  </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672029"/>
                  </a:ext>
                </a:extLst>
              </a:tr>
            </a:tbl>
          </a:graphicData>
        </a:graphic>
      </p:graphicFrame>
    </p:spTree>
    <p:extLst>
      <p:ext uri="{BB962C8B-B14F-4D97-AF65-F5344CB8AC3E}">
        <p14:creationId xmlns:p14="http://schemas.microsoft.com/office/powerpoint/2010/main" val="4011770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ANNEXURE</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marL="457200" indent="-457200">
              <a:lnSpc>
                <a:spcPct val="150000"/>
              </a:lnSpc>
              <a:buFont typeface="Arial" panose="020B0604020202020204" pitchFamily="34" charset="0"/>
              <a:buChar char="•"/>
            </a:pPr>
            <a:r>
              <a:rPr lang="en-US" b="1" dirty="0"/>
              <a:t>C4 </a:t>
            </a:r>
            <a:r>
              <a:rPr lang="en-US" dirty="0"/>
              <a:t>- Site Information – GPS coordinates for each site.</a:t>
            </a:r>
          </a:p>
          <a:p>
            <a:pPr marL="457200" indent="-457200">
              <a:lnSpc>
                <a:spcPct val="150000"/>
              </a:lnSpc>
              <a:buFont typeface="Arial" panose="020B0604020202020204" pitchFamily="34" charset="0"/>
              <a:buChar char="•"/>
            </a:pPr>
            <a:r>
              <a:rPr lang="en-US" b="1" dirty="0"/>
              <a:t>C2.2. </a:t>
            </a:r>
            <a:r>
              <a:rPr lang="en-US" dirty="0"/>
              <a:t>- Activity Schedules</a:t>
            </a:r>
          </a:p>
          <a:p>
            <a:pPr marL="457200" indent="-457200">
              <a:lnSpc>
                <a:spcPct val="150000"/>
              </a:lnSpc>
              <a:buFont typeface="Arial" panose="020B0604020202020204" pitchFamily="34" charset="0"/>
              <a:buChar char="•"/>
            </a:pPr>
            <a:r>
              <a:rPr lang="en-US" b="1" dirty="0"/>
              <a:t>C3.2. </a:t>
            </a:r>
            <a:r>
              <a:rPr lang="en-US" dirty="0"/>
              <a:t>-</a:t>
            </a:r>
            <a:r>
              <a:rPr lang="en-US" b="1" dirty="0"/>
              <a:t> </a:t>
            </a:r>
            <a:r>
              <a:rPr lang="en-US" dirty="0"/>
              <a:t>Scope of Work and Related Information such as available drawings and reports.</a:t>
            </a:r>
          </a:p>
        </p:txBody>
      </p:sp>
    </p:spTree>
    <p:extLst>
      <p:ext uri="{BB962C8B-B14F-4D97-AF65-F5344CB8AC3E}">
        <p14:creationId xmlns:p14="http://schemas.microsoft.com/office/powerpoint/2010/main" val="922995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A87E53-0EDE-E445-A6F0-6A67E90BA143}"/>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2464032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51AD339-EC80-3549-B772-53C4D2CDE566}" vid="{A608C48D-EE34-F241-88D9-B8D1117F3CC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21AE150B8FD6C45A32A1D3AC9BF05C9" ma:contentTypeVersion="0" ma:contentTypeDescription="Create a new document." ma:contentTypeScope="" ma:versionID="cd773dbff62c6be54c1e3e0d2f87955a">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22F070C-A039-4986-9107-78971DFC5663}">
  <ds:schemaRefs>
    <ds:schemaRef ds:uri="http://schemas.microsoft.com/office/2006/documentManagement/types"/>
    <ds:schemaRef ds:uri="http://www.w3.org/XML/1998/namespace"/>
    <ds:schemaRef ds:uri="http://purl.org/dc/terms/"/>
    <ds:schemaRef ds:uri="http://purl.org/dc/elements/1.1/"/>
    <ds:schemaRef ds:uri="http://schemas.microsoft.com/office/2006/metadata/properties"/>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547F6232-EDF5-4738-B3D1-EA3110942E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1259C102-E9F5-4929-81CE-F093ABC041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198</TotalTime>
  <Words>510</Words>
  <Application>Microsoft Office PowerPoint</Application>
  <PresentationFormat>Widescreen</PresentationFormat>
  <Paragraphs>62</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BID CLARIFICATION</vt:lpstr>
      <vt:lpstr>CONTENT</vt:lpstr>
      <vt:lpstr>KEY DATES</vt:lpstr>
      <vt:lpstr>CONTRACTING STRATEGY</vt:lpstr>
      <vt:lpstr>PRE-QUALIFIERS</vt:lpstr>
      <vt:lpstr>FUNCTIONALITY EVALUATION</vt:lpstr>
      <vt:lpstr>OBJECTIVE CRITERIA</vt:lpstr>
      <vt:lpstr>SOCIO-ECONOMIC DEVELOPMENT</vt:lpstr>
      <vt:lpstr>RISK REGISTER</vt:lpstr>
      <vt:lpstr>SCOPE OF WORK (SOW)</vt:lpstr>
      <vt:lpstr>ANNEXURE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Dominic Zaca</dc:creator>
  <cp:lastModifiedBy>Trudy Padayachee</cp:lastModifiedBy>
  <cp:revision>27</cp:revision>
  <dcterms:created xsi:type="dcterms:W3CDTF">2021-11-09T12:56:26Z</dcterms:created>
  <dcterms:modified xsi:type="dcterms:W3CDTF">2023-01-12T12:16:01Z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0x010100021AE150B8FD6C45A32A1D3AC9BF05C9</vt:lpwstr>
  </property>
</Properties>
</file>