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4"/>
    <p:sldMasterId id="2147483780" r:id="rId5"/>
    <p:sldMasterId id="2147483811" r:id="rId6"/>
  </p:sldMasterIdLst>
  <p:notesMasterIdLst>
    <p:notesMasterId r:id="rId27"/>
  </p:notesMasterIdLst>
  <p:handoutMasterIdLst>
    <p:handoutMasterId r:id="rId28"/>
  </p:handoutMasterIdLst>
  <p:sldIdLst>
    <p:sldId id="2050" r:id="rId7"/>
    <p:sldId id="2071" r:id="rId8"/>
    <p:sldId id="1822" r:id="rId9"/>
    <p:sldId id="1823" r:id="rId10"/>
    <p:sldId id="2145707784" r:id="rId11"/>
    <p:sldId id="2145707786" r:id="rId12"/>
    <p:sldId id="2145707787" r:id="rId13"/>
    <p:sldId id="2145707749" r:id="rId14"/>
    <p:sldId id="2056" r:id="rId15"/>
    <p:sldId id="2145707775" r:id="rId16"/>
    <p:sldId id="2145707776" r:id="rId17"/>
    <p:sldId id="2145707777" r:id="rId18"/>
    <p:sldId id="2145707778" r:id="rId19"/>
    <p:sldId id="2145707774" r:id="rId20"/>
    <p:sldId id="2145707780" r:id="rId21"/>
    <p:sldId id="2145707781" r:id="rId22"/>
    <p:sldId id="2145707782" r:id="rId23"/>
    <p:sldId id="2145707783" r:id="rId24"/>
    <p:sldId id="2145707747" r:id="rId25"/>
    <p:sldId id="2145707772" r:id="rId26"/>
  </p:sldIdLst>
  <p:sldSz cx="12192000" cy="6858000"/>
  <p:notesSz cx="6742113"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21FE4F6-86EE-4F6C-89E2-11A5FC97EB31}">
          <p14:sldIdLst>
            <p14:sldId id="2050"/>
            <p14:sldId id="2071"/>
            <p14:sldId id="1822"/>
            <p14:sldId id="1823"/>
            <p14:sldId id="2145707784"/>
            <p14:sldId id="2145707786"/>
            <p14:sldId id="2145707787"/>
            <p14:sldId id="2145707749"/>
            <p14:sldId id="2056"/>
            <p14:sldId id="2145707775"/>
            <p14:sldId id="2145707776"/>
            <p14:sldId id="2145707777"/>
            <p14:sldId id="2145707778"/>
            <p14:sldId id="2145707774"/>
            <p14:sldId id="2145707780"/>
            <p14:sldId id="2145707781"/>
            <p14:sldId id="2145707782"/>
            <p14:sldId id="2145707783"/>
            <p14:sldId id="2145707747"/>
            <p14:sldId id="2145707772"/>
          </p14:sldIdLst>
        </p14:section>
      </p14:sectionLst>
    </p:ext>
    <p:ext uri="{EFAFB233-063F-42B5-8137-9DF3F51BA10A}">
      <p15:sldGuideLst xmlns:p15="http://schemas.microsoft.com/office/powerpoint/2012/main">
        <p15:guide id="1" orient="horz" pos="436" userDrawn="1">
          <p15:clr>
            <a:srgbClr val="A4A3A4"/>
          </p15:clr>
        </p15:guide>
        <p15:guide id="2" pos="18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3C2B"/>
    <a:srgbClr val="7DBA02"/>
    <a:srgbClr val="FDC60D"/>
    <a:srgbClr val="959B51"/>
    <a:srgbClr val="F37920"/>
    <a:srgbClr val="0098AF"/>
    <a:srgbClr val="8CBE3A"/>
    <a:srgbClr val="E42313"/>
    <a:srgbClr val="D32E11"/>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7570" autoAdjust="0"/>
  </p:normalViewPr>
  <p:slideViewPr>
    <p:cSldViewPr snapToGrid="0">
      <p:cViewPr varScale="1">
        <p:scale>
          <a:sx n="57" d="100"/>
          <a:sy n="57" d="100"/>
        </p:scale>
        <p:origin x="1176" y="78"/>
      </p:cViewPr>
      <p:guideLst>
        <p:guide orient="horz" pos="436"/>
        <p:guide pos="18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D26062-7206-42FE-A191-BB5A3F24A240}"/>
              </a:ext>
            </a:extLst>
          </p:cNvPr>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FB410131-BC1B-4C83-BAA0-CD13BC2812C6}"/>
              </a:ext>
            </a:extLst>
          </p:cNvPr>
          <p:cNvSpPr>
            <a:spLocks noGrp="1"/>
          </p:cNvSpPr>
          <p:nvPr>
            <p:ph type="dt" sz="quarter" idx="1"/>
          </p:nvPr>
        </p:nvSpPr>
        <p:spPr>
          <a:xfrm>
            <a:off x="3818971" y="0"/>
            <a:ext cx="2921582" cy="495348"/>
          </a:xfrm>
          <a:prstGeom prst="rect">
            <a:avLst/>
          </a:prstGeom>
        </p:spPr>
        <p:txBody>
          <a:bodyPr vert="horz" lIns="91440" tIns="45720" rIns="91440" bIns="45720" rtlCol="0"/>
          <a:lstStyle>
            <a:lvl1pPr algn="r">
              <a:defRPr sz="1200"/>
            </a:lvl1pPr>
          </a:lstStyle>
          <a:p>
            <a:fld id="{43E9E0EE-1DCB-4F30-B077-464F007E46A9}" type="datetimeFigureOut">
              <a:rPr lang="en-GB" smtClean="0"/>
              <a:t>15/10/2025</a:t>
            </a:fld>
            <a:endParaRPr lang="en-GB" dirty="0"/>
          </a:p>
        </p:txBody>
      </p:sp>
      <p:sp>
        <p:nvSpPr>
          <p:cNvPr id="4" name="Footer Placeholder 3">
            <a:extLst>
              <a:ext uri="{FF2B5EF4-FFF2-40B4-BE49-F238E27FC236}">
                <a16:creationId xmlns:a16="http://schemas.microsoft.com/office/drawing/2014/main" id="{83B17F80-520F-4F97-9BFD-F218B23CB8E9}"/>
              </a:ext>
            </a:extLst>
          </p:cNvPr>
          <p:cNvSpPr>
            <a:spLocks noGrp="1"/>
          </p:cNvSpPr>
          <p:nvPr>
            <p:ph type="ftr" sz="quarter" idx="2"/>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64D9C2C7-6FAF-40EA-AAF4-3EFD6C389A42}"/>
              </a:ext>
            </a:extLst>
          </p:cNvPr>
          <p:cNvSpPr>
            <a:spLocks noGrp="1"/>
          </p:cNvSpPr>
          <p:nvPr>
            <p:ph type="sldNum" sz="quarter" idx="3"/>
          </p:nvPr>
        </p:nvSpPr>
        <p:spPr>
          <a:xfrm>
            <a:off x="3818971" y="9377317"/>
            <a:ext cx="2921582" cy="495347"/>
          </a:xfrm>
          <a:prstGeom prst="rect">
            <a:avLst/>
          </a:prstGeom>
        </p:spPr>
        <p:txBody>
          <a:bodyPr vert="horz" lIns="91440" tIns="45720" rIns="91440" bIns="45720" rtlCol="0" anchor="b"/>
          <a:lstStyle>
            <a:lvl1pPr algn="r">
              <a:defRPr sz="1200"/>
            </a:lvl1pPr>
          </a:lstStyle>
          <a:p>
            <a:fld id="{6AFBB4C9-A071-41E4-892E-F03D70EA8B87}" type="slidenum">
              <a:rPr lang="en-GB" smtClean="0"/>
              <a:t>‹#›</a:t>
            </a:fld>
            <a:endParaRPr lang="en-GB" dirty="0"/>
          </a:p>
        </p:txBody>
      </p:sp>
    </p:spTree>
    <p:extLst>
      <p:ext uri="{BB962C8B-B14F-4D97-AF65-F5344CB8AC3E}">
        <p14:creationId xmlns:p14="http://schemas.microsoft.com/office/powerpoint/2010/main" val="1246125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18971" y="0"/>
            <a:ext cx="2921582" cy="495348"/>
          </a:xfrm>
          <a:prstGeom prst="rect">
            <a:avLst/>
          </a:prstGeom>
        </p:spPr>
        <p:txBody>
          <a:bodyPr vert="horz" lIns="91440" tIns="45720" rIns="91440" bIns="45720" rtlCol="0"/>
          <a:lstStyle>
            <a:lvl1pPr algn="r">
              <a:defRPr sz="1200"/>
            </a:lvl1pPr>
          </a:lstStyle>
          <a:p>
            <a:fld id="{19CE7D0A-618D-469D-A0F6-7E10C3D47CE6}" type="datetimeFigureOut">
              <a:rPr lang="en-GB" smtClean="0"/>
              <a:t>15/10/2025</a:t>
            </a:fld>
            <a:endParaRPr lang="en-GB" dirty="0"/>
          </a:p>
        </p:txBody>
      </p:sp>
      <p:sp>
        <p:nvSpPr>
          <p:cNvPr id="4" name="Slide Image Placeholder 3"/>
          <p:cNvSpPr>
            <a:spLocks noGrp="1" noRot="1" noChangeAspect="1"/>
          </p:cNvSpPr>
          <p:nvPr>
            <p:ph type="sldImg" idx="2"/>
          </p:nvPr>
        </p:nvSpPr>
        <p:spPr>
          <a:xfrm>
            <a:off x="409575" y="1233488"/>
            <a:ext cx="5922963" cy="3332162"/>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4212" y="4751219"/>
            <a:ext cx="5393690" cy="38873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18971" y="9377317"/>
            <a:ext cx="2921582" cy="495347"/>
          </a:xfrm>
          <a:prstGeom prst="rect">
            <a:avLst/>
          </a:prstGeom>
        </p:spPr>
        <p:txBody>
          <a:bodyPr vert="horz" lIns="91440" tIns="45720" rIns="91440" bIns="45720" rtlCol="0" anchor="b"/>
          <a:lstStyle>
            <a:lvl1pPr algn="r">
              <a:defRPr sz="1200"/>
            </a:lvl1pPr>
          </a:lstStyle>
          <a:p>
            <a:fld id="{42843C31-A911-4174-806B-8AA6C10B71FB}" type="slidenum">
              <a:rPr lang="en-GB" smtClean="0"/>
              <a:t>‹#›</a:t>
            </a:fld>
            <a:endParaRPr lang="en-GB" dirty="0"/>
          </a:p>
        </p:txBody>
      </p:sp>
    </p:spTree>
    <p:extLst>
      <p:ext uri="{BB962C8B-B14F-4D97-AF65-F5344CB8AC3E}">
        <p14:creationId xmlns:p14="http://schemas.microsoft.com/office/powerpoint/2010/main" val="3461644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1</a:t>
            </a:fld>
            <a:endParaRPr lang="en-GB" dirty="0"/>
          </a:p>
        </p:txBody>
      </p:sp>
    </p:spTree>
    <p:extLst>
      <p:ext uri="{BB962C8B-B14F-4D97-AF65-F5344CB8AC3E}">
        <p14:creationId xmlns:p14="http://schemas.microsoft.com/office/powerpoint/2010/main" val="2483017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9</a:t>
            </a:fld>
            <a:endParaRPr lang="en-GB" dirty="0"/>
          </a:p>
        </p:txBody>
      </p:sp>
    </p:spTree>
    <p:extLst>
      <p:ext uri="{BB962C8B-B14F-4D97-AF65-F5344CB8AC3E}">
        <p14:creationId xmlns:p14="http://schemas.microsoft.com/office/powerpoint/2010/main" val="745310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5298C-6FEF-D22A-B926-A36B6CC14A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AEC220-8E63-51C2-87AB-2E91ACBBBE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201405-8592-D849-E66B-EB7F0F059EFD}"/>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BE5C3865-C0D4-0588-1800-DA5FD84DA50E}"/>
              </a:ext>
            </a:extLst>
          </p:cNvPr>
          <p:cNvSpPr>
            <a:spLocks noGrp="1"/>
          </p:cNvSpPr>
          <p:nvPr>
            <p:ph type="sldNum" sz="quarter" idx="5"/>
          </p:nvPr>
        </p:nvSpPr>
        <p:spPr/>
        <p:txBody>
          <a:bodyPr/>
          <a:lstStyle/>
          <a:p>
            <a:fld id="{42843C31-A911-4174-806B-8AA6C10B71FB}" type="slidenum">
              <a:rPr lang="en-GB" smtClean="0"/>
              <a:t>10</a:t>
            </a:fld>
            <a:endParaRPr lang="en-GB" dirty="0"/>
          </a:p>
        </p:txBody>
      </p:sp>
    </p:spTree>
    <p:extLst>
      <p:ext uri="{BB962C8B-B14F-4D97-AF65-F5344CB8AC3E}">
        <p14:creationId xmlns:p14="http://schemas.microsoft.com/office/powerpoint/2010/main" val="917067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9038E-6334-9D14-0333-B12423AA88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6FBCE7-22D8-B8FA-CC27-555AD7AE5A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6F5718-590A-D4A3-A08A-F56E010FC14D}"/>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4FDC3B45-473E-7A08-98AF-716A30FA5924}"/>
              </a:ext>
            </a:extLst>
          </p:cNvPr>
          <p:cNvSpPr>
            <a:spLocks noGrp="1"/>
          </p:cNvSpPr>
          <p:nvPr>
            <p:ph type="sldNum" sz="quarter" idx="5"/>
          </p:nvPr>
        </p:nvSpPr>
        <p:spPr/>
        <p:txBody>
          <a:bodyPr/>
          <a:lstStyle/>
          <a:p>
            <a:fld id="{42843C31-A911-4174-806B-8AA6C10B71FB}" type="slidenum">
              <a:rPr lang="en-GB" smtClean="0"/>
              <a:t>11</a:t>
            </a:fld>
            <a:endParaRPr lang="en-GB" dirty="0"/>
          </a:p>
        </p:txBody>
      </p:sp>
    </p:spTree>
    <p:extLst>
      <p:ext uri="{BB962C8B-B14F-4D97-AF65-F5344CB8AC3E}">
        <p14:creationId xmlns:p14="http://schemas.microsoft.com/office/powerpoint/2010/main" val="2845608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6D9F4-2F03-4769-5F65-910A4EECCC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0D8E82-B8B6-16B4-95BD-421894AB37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D1C548-C0FE-C008-1531-F3D2D7ADF824}"/>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E19E20EE-6C81-15B4-E6AA-60509CD4C25F}"/>
              </a:ext>
            </a:extLst>
          </p:cNvPr>
          <p:cNvSpPr>
            <a:spLocks noGrp="1"/>
          </p:cNvSpPr>
          <p:nvPr>
            <p:ph type="sldNum" sz="quarter" idx="5"/>
          </p:nvPr>
        </p:nvSpPr>
        <p:spPr/>
        <p:txBody>
          <a:bodyPr/>
          <a:lstStyle/>
          <a:p>
            <a:fld id="{42843C31-A911-4174-806B-8AA6C10B71FB}" type="slidenum">
              <a:rPr lang="en-GB" smtClean="0"/>
              <a:t>12</a:t>
            </a:fld>
            <a:endParaRPr lang="en-GB" dirty="0"/>
          </a:p>
        </p:txBody>
      </p:sp>
    </p:spTree>
    <p:extLst>
      <p:ext uri="{BB962C8B-B14F-4D97-AF65-F5344CB8AC3E}">
        <p14:creationId xmlns:p14="http://schemas.microsoft.com/office/powerpoint/2010/main" val="3554607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71434-5684-7FB3-5D9C-5325D4BE4B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D363EC-7241-35DC-9D2A-D2374125C7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E99D7A-5CC6-D7B4-12B6-9581146A4D28}"/>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A580EA15-A4C3-44D3-6D06-98CBE21DF902}"/>
              </a:ext>
            </a:extLst>
          </p:cNvPr>
          <p:cNvSpPr>
            <a:spLocks noGrp="1"/>
          </p:cNvSpPr>
          <p:nvPr>
            <p:ph type="sldNum" sz="quarter" idx="5"/>
          </p:nvPr>
        </p:nvSpPr>
        <p:spPr/>
        <p:txBody>
          <a:bodyPr/>
          <a:lstStyle/>
          <a:p>
            <a:fld id="{42843C31-A911-4174-806B-8AA6C10B71FB}" type="slidenum">
              <a:rPr lang="en-GB" smtClean="0"/>
              <a:t>13</a:t>
            </a:fld>
            <a:endParaRPr lang="en-GB" dirty="0"/>
          </a:p>
        </p:txBody>
      </p:sp>
    </p:spTree>
    <p:extLst>
      <p:ext uri="{BB962C8B-B14F-4D97-AF65-F5344CB8AC3E}">
        <p14:creationId xmlns:p14="http://schemas.microsoft.com/office/powerpoint/2010/main" val="3946948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A104E-9FEB-12BE-6B8A-432C743B89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8FB346-49F3-09FC-ACC2-D0A9DCA734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6BFA66-7379-6ABD-5D7D-DCF533B75BB5}"/>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22150D7B-FB70-E9D2-12D8-126D83F64135}"/>
              </a:ext>
            </a:extLst>
          </p:cNvPr>
          <p:cNvSpPr>
            <a:spLocks noGrp="1"/>
          </p:cNvSpPr>
          <p:nvPr>
            <p:ph type="sldNum" sz="quarter" idx="5"/>
          </p:nvPr>
        </p:nvSpPr>
        <p:spPr/>
        <p:txBody>
          <a:bodyPr/>
          <a:lstStyle/>
          <a:p>
            <a:fld id="{42843C31-A911-4174-806B-8AA6C10B71FB}" type="slidenum">
              <a:rPr lang="en-GB" smtClean="0"/>
              <a:t>14</a:t>
            </a:fld>
            <a:endParaRPr lang="en-GB" dirty="0"/>
          </a:p>
        </p:txBody>
      </p:sp>
    </p:spTree>
    <p:extLst>
      <p:ext uri="{BB962C8B-B14F-4D97-AF65-F5344CB8AC3E}">
        <p14:creationId xmlns:p14="http://schemas.microsoft.com/office/powerpoint/2010/main" val="26289756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796B2-A526-9299-38A3-F37A205581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263D42-B880-0459-443F-8974922CAC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BD5625-859D-C6D1-24AF-77E37A09B4FB}"/>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6523298F-FF01-A553-7A22-6D5C0839F4BA}"/>
              </a:ext>
            </a:extLst>
          </p:cNvPr>
          <p:cNvSpPr>
            <a:spLocks noGrp="1"/>
          </p:cNvSpPr>
          <p:nvPr>
            <p:ph type="sldNum" sz="quarter" idx="5"/>
          </p:nvPr>
        </p:nvSpPr>
        <p:spPr/>
        <p:txBody>
          <a:bodyPr/>
          <a:lstStyle/>
          <a:p>
            <a:fld id="{42843C31-A911-4174-806B-8AA6C10B71FB}" type="slidenum">
              <a:rPr lang="en-GB" smtClean="0"/>
              <a:t>15</a:t>
            </a:fld>
            <a:endParaRPr lang="en-GB" dirty="0"/>
          </a:p>
        </p:txBody>
      </p:sp>
    </p:spTree>
    <p:extLst>
      <p:ext uri="{BB962C8B-B14F-4D97-AF65-F5344CB8AC3E}">
        <p14:creationId xmlns:p14="http://schemas.microsoft.com/office/powerpoint/2010/main" val="1217797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053DF-DCEB-6F47-64A1-74393C5F38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45A76A-BF38-9695-B7B9-838A434EB9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9E5CFB-F420-50BF-5A94-EBC85E8BF5B4}"/>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656317D9-451C-6998-C188-A7505A7B1725}"/>
              </a:ext>
            </a:extLst>
          </p:cNvPr>
          <p:cNvSpPr>
            <a:spLocks noGrp="1"/>
          </p:cNvSpPr>
          <p:nvPr>
            <p:ph type="sldNum" sz="quarter" idx="5"/>
          </p:nvPr>
        </p:nvSpPr>
        <p:spPr/>
        <p:txBody>
          <a:bodyPr/>
          <a:lstStyle/>
          <a:p>
            <a:fld id="{42843C31-A911-4174-806B-8AA6C10B71FB}" type="slidenum">
              <a:rPr lang="en-GB" smtClean="0"/>
              <a:t>16</a:t>
            </a:fld>
            <a:endParaRPr lang="en-GB" dirty="0"/>
          </a:p>
        </p:txBody>
      </p:sp>
    </p:spTree>
    <p:extLst>
      <p:ext uri="{BB962C8B-B14F-4D97-AF65-F5344CB8AC3E}">
        <p14:creationId xmlns:p14="http://schemas.microsoft.com/office/powerpoint/2010/main" val="476671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8199E-812B-5FB4-6773-285EFBD50C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AB1AB7-2AFC-0D9D-A4F9-6D6CA5E72A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D632A6-2E9E-81B1-61C3-708BFA39002F}"/>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7DA5E215-17CB-7D59-B754-F9FD28569244}"/>
              </a:ext>
            </a:extLst>
          </p:cNvPr>
          <p:cNvSpPr>
            <a:spLocks noGrp="1"/>
          </p:cNvSpPr>
          <p:nvPr>
            <p:ph type="sldNum" sz="quarter" idx="5"/>
          </p:nvPr>
        </p:nvSpPr>
        <p:spPr/>
        <p:txBody>
          <a:bodyPr/>
          <a:lstStyle/>
          <a:p>
            <a:fld id="{42843C31-A911-4174-806B-8AA6C10B71FB}" type="slidenum">
              <a:rPr lang="en-GB" smtClean="0"/>
              <a:t>17</a:t>
            </a:fld>
            <a:endParaRPr lang="en-GB" dirty="0"/>
          </a:p>
        </p:txBody>
      </p:sp>
    </p:spTree>
    <p:extLst>
      <p:ext uri="{BB962C8B-B14F-4D97-AF65-F5344CB8AC3E}">
        <p14:creationId xmlns:p14="http://schemas.microsoft.com/office/powerpoint/2010/main" val="2813384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0B888-DCFF-53B4-1464-8EBFBDD7BD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7BF991-5608-7F13-A105-028FFFE92F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E07A6F-6697-C324-0113-647EFE2C6E35}"/>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72B87AF8-DA92-E5B7-5C82-A97BDE3F62C6}"/>
              </a:ext>
            </a:extLst>
          </p:cNvPr>
          <p:cNvSpPr>
            <a:spLocks noGrp="1"/>
          </p:cNvSpPr>
          <p:nvPr>
            <p:ph type="sldNum" sz="quarter" idx="5"/>
          </p:nvPr>
        </p:nvSpPr>
        <p:spPr/>
        <p:txBody>
          <a:bodyPr/>
          <a:lstStyle/>
          <a:p>
            <a:fld id="{42843C31-A911-4174-806B-8AA6C10B71FB}" type="slidenum">
              <a:rPr lang="en-GB" smtClean="0"/>
              <a:t>18</a:t>
            </a:fld>
            <a:endParaRPr lang="en-GB" dirty="0"/>
          </a:p>
        </p:txBody>
      </p:sp>
    </p:spTree>
    <p:extLst>
      <p:ext uri="{BB962C8B-B14F-4D97-AF65-F5344CB8AC3E}">
        <p14:creationId xmlns:p14="http://schemas.microsoft.com/office/powerpoint/2010/main" val="29149958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emf"/></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5.xml"/><Relationship Id="rId6" Type="http://schemas.openxmlformats.org/officeDocument/2006/relationships/image" Target="../media/image24.jpg"/><Relationship Id="rId5" Type="http://schemas.openxmlformats.org/officeDocument/2006/relationships/image" Target="../media/image17.png"/><Relationship Id="rId4" Type="http://schemas.openxmlformats.org/officeDocument/2006/relationships/image" Target="../media/image16.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6.xml"/><Relationship Id="rId6" Type="http://schemas.openxmlformats.org/officeDocument/2006/relationships/image" Target="../media/image24.jpg"/><Relationship Id="rId5" Type="http://schemas.openxmlformats.org/officeDocument/2006/relationships/image" Target="../media/image25.png"/><Relationship Id="rId4" Type="http://schemas.openxmlformats.org/officeDocument/2006/relationships/image" Target="../media/image16.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7.xml"/><Relationship Id="rId6" Type="http://schemas.openxmlformats.org/officeDocument/2006/relationships/image" Target="../media/image24.jpg"/><Relationship Id="rId5" Type="http://schemas.openxmlformats.org/officeDocument/2006/relationships/image" Target="../media/image26.png"/><Relationship Id="rId4" Type="http://schemas.openxmlformats.org/officeDocument/2006/relationships/image" Target="../media/image16.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8.xml"/><Relationship Id="rId4" Type="http://schemas.openxmlformats.org/officeDocument/2006/relationships/image" Target="../media/image16.emf"/></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Master" Target="../slideMasters/slideMaster3.xml"/><Relationship Id="rId4" Type="http://schemas.openxmlformats.org/officeDocument/2006/relationships/image" Target="../media/image3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938308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505147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80047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037340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2900451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dirty="0"/>
          </a:p>
        </p:txBody>
      </p:sp>
    </p:spTree>
    <p:extLst>
      <p:ext uri="{BB962C8B-B14F-4D97-AF65-F5344CB8AC3E}">
        <p14:creationId xmlns:p14="http://schemas.microsoft.com/office/powerpoint/2010/main" val="2928581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5851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4608551" y="1078100"/>
            <a:ext cx="5071263" cy="2585323"/>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574970" y="395211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8" name="Picture 7" descr="Train tracks with train cars on each side&#10;&#10;Description automatically generated">
            <a:extLst>
              <a:ext uri="{FF2B5EF4-FFF2-40B4-BE49-F238E27FC236}">
                <a16:creationId xmlns:a16="http://schemas.microsoft.com/office/drawing/2014/main" id="{2ED9AAEA-3731-AD3D-0F78-72016945F36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271"/>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984614" y="1239087"/>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3285615" y="3772254"/>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4" name="Picture 3" descr="A yellow pipes on a building&#10;&#10;Description automatically generated with medium confidence">
            <a:extLst>
              <a:ext uri="{FF2B5EF4-FFF2-40B4-BE49-F238E27FC236}">
                <a16:creationId xmlns:a16="http://schemas.microsoft.com/office/drawing/2014/main" id="{9EB74ED6-8907-4B51-479C-FDD3F66E7F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Tree>
    <p:extLst>
      <p:ext uri="{BB962C8B-B14F-4D97-AF65-F5344CB8AC3E}">
        <p14:creationId xmlns:p14="http://schemas.microsoft.com/office/powerpoint/2010/main" val="4674954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p:txBody>
          <a:bodyPr/>
          <a:lstStyle>
            <a:lvl1pPr>
              <a:defRPr/>
            </a:lvl1pPr>
          </a:lstStyle>
          <a:p>
            <a:r>
              <a:rPr lang="en-US" dirty="0"/>
              <a:t>CLICK TO EDIT CUSTOM SLIDE</a:t>
            </a:r>
            <a:endParaRPr lang="en-GB" dirty="0"/>
          </a:p>
        </p:txBody>
      </p:sp>
    </p:spTree>
    <p:extLst>
      <p:ext uri="{BB962C8B-B14F-4D97-AF65-F5344CB8AC3E}">
        <p14:creationId xmlns:p14="http://schemas.microsoft.com/office/powerpoint/2010/main" val="17945379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1.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819311433"/>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1" name="object 8">
            <a:extLst>
              <a:ext uri="{FF2B5EF4-FFF2-40B4-BE49-F238E27FC236}">
                <a16:creationId xmlns:a16="http://schemas.microsoft.com/office/drawing/2014/main" id="{EDA1C25F-7D43-4095-A0B8-45700D5B151C}"/>
              </a:ext>
            </a:extLst>
          </p:cNvPr>
          <p:cNvSpPr/>
          <p:nvPr userDrawn="1"/>
        </p:nvSpPr>
        <p:spPr>
          <a:xfrm>
            <a:off x="8499929" y="4854262"/>
            <a:ext cx="3250324" cy="169443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6" y="2085874"/>
            <a:ext cx="3329183" cy="3902732"/>
          </a:xfrm>
          <a:prstGeom prst="rect">
            <a:avLst/>
          </a:prstGeom>
        </p:spPr>
        <p:txBody>
          <a:bodyPr/>
          <a:lstStyle>
            <a:lvl1pPr marL="7521" marR="361381" indent="-189904" algn="l">
              <a:lnSpc>
                <a:spcPct val="165300"/>
              </a:lnSpc>
              <a:spcBef>
                <a:spcPts val="56"/>
              </a:spcBef>
              <a:buNone/>
              <a:defRPr sz="20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400" dirty="0">
                <a:solidFill>
                  <a:schemeClr val="accent5"/>
                </a:solidFill>
              </a:rPr>
              <a:t>Section heading here</a:t>
            </a:r>
          </a:p>
          <a:p>
            <a:r>
              <a:rPr lang="en-GB" sz="1800" dirty="0"/>
              <a:t>Normal text here and here and here and here</a:t>
            </a:r>
            <a:endParaRPr lang="en-GB" sz="2400" dirty="0"/>
          </a:p>
        </p:txBody>
      </p:sp>
      <p:pic>
        <p:nvPicPr>
          <p:cNvPr id="12" name="Picture 11">
            <a:extLst>
              <a:ext uri="{FF2B5EF4-FFF2-40B4-BE49-F238E27FC236}">
                <a16:creationId xmlns:a16="http://schemas.microsoft.com/office/drawing/2014/main" id="{5DE8A4C4-F89C-4196-9B13-39D203050D55}"/>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10408861" y="116875"/>
            <a:ext cx="1335337" cy="988105"/>
          </a:xfrm>
          <a:prstGeom prst="rect">
            <a:avLst/>
          </a:prstGeom>
        </p:spPr>
      </p:pic>
    </p:spTree>
    <p:extLst>
      <p:ext uri="{BB962C8B-B14F-4D97-AF65-F5344CB8AC3E}">
        <p14:creationId xmlns:p14="http://schemas.microsoft.com/office/powerpoint/2010/main" val="4014625511"/>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83083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5051478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dirty="0"/>
          </a:p>
        </p:txBody>
      </p:sp>
    </p:spTree>
    <p:extLst>
      <p:ext uri="{BB962C8B-B14F-4D97-AF65-F5344CB8AC3E}">
        <p14:creationId xmlns:p14="http://schemas.microsoft.com/office/powerpoint/2010/main" val="292858130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58258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058515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4608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Tree>
    <p:extLst>
      <p:ext uri="{BB962C8B-B14F-4D97-AF65-F5344CB8AC3E}">
        <p14:creationId xmlns:p14="http://schemas.microsoft.com/office/powerpoint/2010/main" val="4674954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1.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829602014"/>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1" name="object 8">
            <a:extLst>
              <a:ext uri="{FF2B5EF4-FFF2-40B4-BE49-F238E27FC236}">
                <a16:creationId xmlns:a16="http://schemas.microsoft.com/office/drawing/2014/main" id="{EDA1C25F-7D43-4095-A0B8-45700D5B151C}"/>
              </a:ext>
            </a:extLst>
          </p:cNvPr>
          <p:cNvSpPr/>
          <p:nvPr userDrawn="1"/>
        </p:nvSpPr>
        <p:spPr>
          <a:xfrm>
            <a:off x="8499929" y="4854262"/>
            <a:ext cx="3250324" cy="169443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6" y="2085874"/>
            <a:ext cx="3329183" cy="3902732"/>
          </a:xfrm>
          <a:prstGeom prst="rect">
            <a:avLst/>
          </a:prstGeom>
        </p:spPr>
        <p:txBody>
          <a:bodyPr/>
          <a:lstStyle>
            <a:lvl1pPr marL="7521" marR="361381" indent="-189904" algn="l">
              <a:lnSpc>
                <a:spcPct val="165300"/>
              </a:lnSpc>
              <a:spcBef>
                <a:spcPts val="56"/>
              </a:spcBef>
              <a:buNone/>
              <a:defRPr sz="20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400" dirty="0">
                <a:solidFill>
                  <a:schemeClr val="accent5"/>
                </a:solidFill>
              </a:rPr>
              <a:t>Section heading here</a:t>
            </a:r>
          </a:p>
          <a:p>
            <a:r>
              <a:rPr lang="en-GB" sz="1800" dirty="0"/>
              <a:t>Normal text here and here and here and here</a:t>
            </a:r>
            <a:endParaRPr lang="en-GB" sz="2400" dirty="0"/>
          </a:p>
        </p:txBody>
      </p:sp>
      <p:pic>
        <p:nvPicPr>
          <p:cNvPr id="8" name="Picture 7">
            <a:extLst>
              <a:ext uri="{FF2B5EF4-FFF2-40B4-BE49-F238E27FC236}">
                <a16:creationId xmlns:a16="http://schemas.microsoft.com/office/drawing/2014/main" id="{4B2875A8-5858-41C5-9133-0B72927E38A9}"/>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0546762" y="16185"/>
            <a:ext cx="1148040" cy="1151110"/>
          </a:xfrm>
          <a:prstGeom prst="rect">
            <a:avLst/>
          </a:prstGeom>
        </p:spPr>
      </p:pic>
    </p:spTree>
    <p:extLst>
      <p:ext uri="{BB962C8B-B14F-4D97-AF65-F5344CB8AC3E}">
        <p14:creationId xmlns:p14="http://schemas.microsoft.com/office/powerpoint/2010/main" val="2505765510"/>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3.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586956505"/>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7" y="2085874"/>
            <a:ext cx="2995808" cy="3902732"/>
          </a:xfrm>
          <a:prstGeom prst="rect">
            <a:avLst/>
          </a:prstGeom>
        </p:spPr>
        <p:txBody>
          <a:bodyPr/>
          <a:lstStyle>
            <a:lvl1pPr marL="7521" marR="361381" indent="-189904" algn="l">
              <a:lnSpc>
                <a:spcPct val="165300"/>
              </a:lnSpc>
              <a:spcBef>
                <a:spcPts val="56"/>
              </a:spcBef>
              <a:buNone/>
              <a:defRPr sz="17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000" dirty="0">
                <a:solidFill>
                  <a:schemeClr val="accent5"/>
                </a:solidFill>
              </a:rPr>
              <a:t>Section heading here</a:t>
            </a:r>
          </a:p>
          <a:p>
            <a:r>
              <a:rPr lang="en-GB" sz="1600" dirty="0"/>
              <a:t>Normal text here and here and here and here</a:t>
            </a:r>
            <a:endParaRPr lang="en-GB" sz="2000" dirty="0"/>
          </a:p>
          <a:p>
            <a:pPr marL="197049" marR="3008">
              <a:lnSpc>
                <a:spcPct val="100600"/>
              </a:lnSpc>
            </a:pPr>
            <a:endParaRPr lang="en-GB" sz="1600" dirty="0"/>
          </a:p>
        </p:txBody>
      </p:sp>
      <p:sp>
        <p:nvSpPr>
          <p:cNvPr id="11" name="object 8">
            <a:extLst>
              <a:ext uri="{FF2B5EF4-FFF2-40B4-BE49-F238E27FC236}">
                <a16:creationId xmlns:a16="http://schemas.microsoft.com/office/drawing/2014/main" id="{B7093058-1C72-42EE-AFD4-C6A337F2FC13}"/>
              </a:ext>
            </a:extLst>
          </p:cNvPr>
          <p:cNvSpPr/>
          <p:nvPr userDrawn="1"/>
        </p:nvSpPr>
        <p:spPr>
          <a:xfrm>
            <a:off x="8580474" y="3407791"/>
            <a:ext cx="3205788" cy="3090186"/>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pic>
        <p:nvPicPr>
          <p:cNvPr id="8" name="Picture 7">
            <a:extLst>
              <a:ext uri="{FF2B5EF4-FFF2-40B4-BE49-F238E27FC236}">
                <a16:creationId xmlns:a16="http://schemas.microsoft.com/office/drawing/2014/main" id="{B1DAEEFD-DCFE-4D14-85F4-4BB3537514EB}"/>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0546762" y="16185"/>
            <a:ext cx="1148040" cy="1151110"/>
          </a:xfrm>
          <a:prstGeom prst="rect">
            <a:avLst/>
          </a:prstGeom>
        </p:spPr>
      </p:pic>
    </p:spTree>
    <p:extLst>
      <p:ext uri="{BB962C8B-B14F-4D97-AF65-F5344CB8AC3E}">
        <p14:creationId xmlns:p14="http://schemas.microsoft.com/office/powerpoint/2010/main" val="968992233"/>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2.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840417611"/>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6" y="2085874"/>
            <a:ext cx="2967233" cy="3902732"/>
          </a:xfrm>
          <a:prstGeom prst="rect">
            <a:avLst/>
          </a:prstGeom>
        </p:spPr>
        <p:txBody>
          <a:bodyPr/>
          <a:lstStyle>
            <a:lvl1pPr marL="7521" marR="361381" indent="-189904" algn="l">
              <a:lnSpc>
                <a:spcPct val="165300"/>
              </a:lnSpc>
              <a:spcBef>
                <a:spcPts val="56"/>
              </a:spcBef>
              <a:buNone/>
              <a:defRPr sz="17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000" dirty="0">
                <a:solidFill>
                  <a:schemeClr val="accent5"/>
                </a:solidFill>
              </a:rPr>
              <a:t>Section heading here</a:t>
            </a:r>
          </a:p>
          <a:p>
            <a:r>
              <a:rPr lang="en-GB" sz="1600" dirty="0"/>
              <a:t>Normal text here and here and here and here</a:t>
            </a:r>
            <a:endParaRPr lang="en-GB" sz="2000" dirty="0"/>
          </a:p>
          <a:p>
            <a:pPr marL="197049" marR="3008" indent="-189904">
              <a:lnSpc>
                <a:spcPct val="100600"/>
              </a:lnSpc>
              <a:spcBef>
                <a:spcPts val="56"/>
              </a:spcBef>
            </a:pPr>
            <a:endParaRPr lang="en-GB" sz="1600" b="1"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8" name="object 8">
            <a:extLst>
              <a:ext uri="{FF2B5EF4-FFF2-40B4-BE49-F238E27FC236}">
                <a16:creationId xmlns:a16="http://schemas.microsoft.com/office/drawing/2014/main" id="{558145CC-D3BC-4C88-AA7C-565A0C5BCABE}"/>
              </a:ext>
            </a:extLst>
          </p:cNvPr>
          <p:cNvSpPr/>
          <p:nvPr userDrawn="1"/>
        </p:nvSpPr>
        <p:spPr>
          <a:xfrm>
            <a:off x="8189297" y="4958505"/>
            <a:ext cx="3821367" cy="151913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pic>
        <p:nvPicPr>
          <p:cNvPr id="9" name="Picture 8">
            <a:extLst>
              <a:ext uri="{FF2B5EF4-FFF2-40B4-BE49-F238E27FC236}">
                <a16:creationId xmlns:a16="http://schemas.microsoft.com/office/drawing/2014/main" id="{87852083-73B7-4C88-A80A-3A49B3A5C48D}"/>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0546762" y="16185"/>
            <a:ext cx="1148040" cy="1151110"/>
          </a:xfrm>
          <a:prstGeom prst="rect">
            <a:avLst/>
          </a:prstGeom>
        </p:spPr>
      </p:pic>
    </p:spTree>
    <p:extLst>
      <p:ext uri="{BB962C8B-B14F-4D97-AF65-F5344CB8AC3E}">
        <p14:creationId xmlns:p14="http://schemas.microsoft.com/office/powerpoint/2010/main" val="1434576533"/>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SLIDE ">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736691219"/>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2119" y="1591"/>
                        <a:ext cx="2116" cy="1587"/>
                      </a:xfrm>
                      <a:prstGeom prst="rect">
                        <a:avLst/>
                      </a:prstGeom>
                    </p:spPr>
                  </p:pic>
                </p:oleObj>
              </mc:Fallback>
            </mc:AlternateContent>
          </a:graphicData>
        </a:graphic>
      </p:graphicFrame>
      <p:sp>
        <p:nvSpPr>
          <p:cNvPr id="2" name="Title 1"/>
          <p:cNvSpPr>
            <a:spLocks noGrp="1"/>
          </p:cNvSpPr>
          <p:nvPr>
            <p:ph type="title" hasCustomPrompt="1"/>
          </p:nvPr>
        </p:nvSpPr>
        <p:spPr/>
        <p:txBody>
          <a:bodyPr/>
          <a:lstStyle>
            <a:lvl1pPr>
              <a:defRPr sz="2800" b="1">
                <a:solidFill>
                  <a:schemeClr val="tx1">
                    <a:lumMod val="50000"/>
                    <a:lumOff val="50000"/>
                  </a:schemeClr>
                </a:solidFill>
              </a:defRPr>
            </a:lvl1pPr>
          </a:lstStyle>
          <a:p>
            <a:r>
              <a:rPr lang="en-US" dirty="0"/>
              <a:t>CLICK TO ADD TITLE</a:t>
            </a:r>
            <a:br>
              <a:rPr lang="en-US" dirty="0"/>
            </a:br>
            <a:r>
              <a:rPr lang="en-US" dirty="0"/>
              <a:t>ON TWO LINES IF NECESSARY</a:t>
            </a:r>
            <a:endParaRPr lang="en-ZA" dirty="0"/>
          </a:p>
        </p:txBody>
      </p:sp>
    </p:spTree>
    <p:extLst>
      <p:ext uri="{BB962C8B-B14F-4D97-AF65-F5344CB8AC3E}">
        <p14:creationId xmlns:p14="http://schemas.microsoft.com/office/powerpoint/2010/main" val="203884312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p:txBody>
          <a:bodyPr/>
          <a:lstStyle>
            <a:lvl1pPr>
              <a:defRPr/>
            </a:lvl1pPr>
          </a:lstStyle>
          <a:p>
            <a:r>
              <a:rPr lang="en-US" dirty="0"/>
              <a:t>CLICK TO EDIT CUSTOM SLIDE</a:t>
            </a:r>
            <a:endParaRPr lang="en-GB" dirty="0"/>
          </a:p>
        </p:txBody>
      </p:sp>
    </p:spTree>
    <p:extLst>
      <p:ext uri="{BB962C8B-B14F-4D97-AF65-F5344CB8AC3E}">
        <p14:creationId xmlns:p14="http://schemas.microsoft.com/office/powerpoint/2010/main" val="134515182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F89E258-1D79-4E25-B592-51F1147856D6}"/>
              </a:ext>
            </a:extLst>
          </p:cNvPr>
          <p:cNvSpPr>
            <a:spLocks noGrp="1"/>
          </p:cNvSpPr>
          <p:nvPr>
            <p:ph type="ctrTitle" hasCustomPrompt="1"/>
          </p:nvPr>
        </p:nvSpPr>
        <p:spPr>
          <a:xfrm>
            <a:off x="589941" y="356990"/>
            <a:ext cx="9145218" cy="661832"/>
          </a:xfrm>
          <a:prstGeom prst="rect">
            <a:avLst/>
          </a:prstGeom>
        </p:spPr>
        <p:txBody>
          <a:bodyPr anchor="b"/>
          <a:lstStyle>
            <a:lvl1pPr algn="l">
              <a:defRPr sz="2800" b="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US" dirty="0"/>
              <a:t>SLIDE TITLE GOES HERE</a:t>
            </a:r>
            <a:br>
              <a:rPr lang="en-US" dirty="0"/>
            </a:br>
            <a:r>
              <a:rPr lang="en-US" dirty="0"/>
              <a:t>ON TWO LINES IF NECESSARY</a:t>
            </a:r>
          </a:p>
        </p:txBody>
      </p:sp>
      <p:sp>
        <p:nvSpPr>
          <p:cNvPr id="7" name="Text Placeholder 2">
            <a:extLst>
              <a:ext uri="{FF2B5EF4-FFF2-40B4-BE49-F238E27FC236}">
                <a16:creationId xmlns:a16="http://schemas.microsoft.com/office/drawing/2014/main" id="{87644EA8-7028-42E5-833F-BAD05B8F4B77}"/>
              </a:ext>
            </a:extLst>
          </p:cNvPr>
          <p:cNvSpPr>
            <a:spLocks noGrp="1"/>
          </p:cNvSpPr>
          <p:nvPr>
            <p:ph idx="1"/>
          </p:nvPr>
        </p:nvSpPr>
        <p:spPr>
          <a:xfrm>
            <a:off x="568328" y="1201381"/>
            <a:ext cx="11055343" cy="5299629"/>
          </a:xfrm>
          <a:prstGeom prst="rect">
            <a:avLst/>
          </a:prstGeom>
        </p:spPr>
        <p:txBody>
          <a:bodyPr vert="horz" lIns="36000" tIns="18000" rIns="0" bIns="1800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9" name="object 11">
            <a:extLst>
              <a:ext uri="{FF2B5EF4-FFF2-40B4-BE49-F238E27FC236}">
                <a16:creationId xmlns:a16="http://schemas.microsoft.com/office/drawing/2014/main" id="{235ED689-9638-443C-9A10-E043942A6629}"/>
              </a:ext>
            </a:extLst>
          </p:cNvPr>
          <p:cNvSpPr/>
          <p:nvPr userDrawn="1"/>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dirty="0">
              <a:latin typeface="Tahoma Regular"/>
            </a:endParaRPr>
          </a:p>
        </p:txBody>
      </p:sp>
    </p:spTree>
    <p:extLst>
      <p:ext uri="{BB962C8B-B14F-4D97-AF65-F5344CB8AC3E}">
        <p14:creationId xmlns:p14="http://schemas.microsoft.com/office/powerpoint/2010/main" val="24443257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4. 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8F99CAC-C0C8-2644-91FF-26FA30833BBF}"/>
              </a:ext>
            </a:extLst>
          </p:cNvPr>
          <p:cNvSpPr>
            <a:spLocks noGrp="1"/>
          </p:cNvSpPr>
          <p:nvPr>
            <p:ph type="subTitle" idx="1" hasCustomPrompt="1"/>
          </p:nvPr>
        </p:nvSpPr>
        <p:spPr>
          <a:xfrm>
            <a:off x="632602" y="1720557"/>
            <a:ext cx="5534399" cy="4256497"/>
          </a:xfrm>
          <a:prstGeom prst="rect">
            <a:avLst/>
          </a:prstGeom>
        </p:spPr>
        <p:txBody>
          <a:bodyPr/>
          <a:lstStyle>
            <a:lvl1pPr marL="7521" marR="3008" indent="0" algn="l">
              <a:lnSpc>
                <a:spcPct val="144400"/>
              </a:lnSpc>
              <a:spcBef>
                <a:spcPts val="56"/>
              </a:spcBef>
              <a:buFont typeface="Arial" panose="020B0604020202020204" pitchFamily="34" charset="0"/>
              <a:buNone/>
              <a:defRPr sz="1720">
                <a:solidFill>
                  <a:schemeClr val="tx1">
                    <a:lumMod val="50000"/>
                    <a:lumOff val="50000"/>
                  </a:schemeClr>
                </a:solidFill>
              </a:defRPr>
            </a:lvl1pPr>
            <a:lvl2pPr marL="541508" indent="-270754" algn="l">
              <a:spcBef>
                <a:spcPts val="0"/>
              </a:spcBef>
              <a:buFont typeface="Arial" panose="020B0604020202020204" pitchFamily="34" charset="0"/>
              <a:buChar char="•"/>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7521" marR="3008">
              <a:lnSpc>
                <a:spcPct val="144400"/>
              </a:lnSpc>
              <a:spcBef>
                <a:spcPts val="56"/>
              </a:spcBef>
            </a:pP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Lorem ipsum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dolor</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sit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amet</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consectetuer</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adipiscing</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elit</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sed</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diam</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6"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nonummy</a:t>
            </a:r>
            <a:r>
              <a:rPr lang="en-GB" sz="1717" spc="6"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nibh</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euismod</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tincidunt</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ut</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laoreet</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dolore </a:t>
            </a:r>
            <a:r>
              <a:rPr lang="en-GB" sz="1717" spc="6"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magna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aliquam</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6"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erat</a:t>
            </a:r>
            <a:r>
              <a:rPr lang="en-GB" sz="1717" spc="-6"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volutpat</a:t>
            </a:r>
            <a:r>
              <a:rPr lang="en-GB" sz="1717"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Ut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wisi</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enim</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ad  minim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veniam</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quis</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nostrud</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12"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exerci</a:t>
            </a:r>
            <a:r>
              <a:rPr lang="en-GB" sz="1717" spc="-12"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tation</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ullamcorper</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suscipit</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lobortis</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nisl</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ut</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aliquip</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15"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ex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ea</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6"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commodo</a:t>
            </a:r>
            <a:r>
              <a:rPr lang="en-GB" sz="1717" spc="6"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consequat</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a:t>
            </a:r>
            <a:endParaRPr lang="en-GB" sz="1717"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5" name="Picture Placeholder 4">
            <a:extLst>
              <a:ext uri="{FF2B5EF4-FFF2-40B4-BE49-F238E27FC236}">
                <a16:creationId xmlns:a16="http://schemas.microsoft.com/office/drawing/2014/main" id="{A4A892B8-0B4A-6249-9EFA-E629D609104A}"/>
              </a:ext>
            </a:extLst>
          </p:cNvPr>
          <p:cNvSpPr>
            <a:spLocks noGrp="1"/>
          </p:cNvSpPr>
          <p:nvPr>
            <p:ph type="pic" sz="quarter" idx="13" hasCustomPrompt="1"/>
          </p:nvPr>
        </p:nvSpPr>
        <p:spPr>
          <a:xfrm>
            <a:off x="6303292" y="1720850"/>
            <a:ext cx="5357066" cy="4256088"/>
          </a:xfrm>
          <a:prstGeom prst="rect">
            <a:avLst/>
          </a:prstGeom>
        </p:spPr>
        <p:txBody>
          <a:bodyPr/>
          <a:lstStyle>
            <a:lvl1pPr marL="0" indent="0">
              <a:buNone/>
              <a:defRPr sz="17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US" dirty="0"/>
              <a:t>Insert picture here</a:t>
            </a:r>
          </a:p>
        </p:txBody>
      </p:sp>
      <p:sp>
        <p:nvSpPr>
          <p:cNvPr id="6" name="Title 1">
            <a:extLst>
              <a:ext uri="{FF2B5EF4-FFF2-40B4-BE49-F238E27FC236}">
                <a16:creationId xmlns:a16="http://schemas.microsoft.com/office/drawing/2014/main" id="{5F89E258-1D79-4E25-B592-51F1147856D6}"/>
              </a:ext>
            </a:extLst>
          </p:cNvPr>
          <p:cNvSpPr>
            <a:spLocks noGrp="1"/>
          </p:cNvSpPr>
          <p:nvPr>
            <p:ph type="ctrTitle" hasCustomPrompt="1"/>
          </p:nvPr>
        </p:nvSpPr>
        <p:spPr>
          <a:xfrm>
            <a:off x="589941" y="356990"/>
            <a:ext cx="9145218" cy="661832"/>
          </a:xfrm>
          <a:prstGeom prst="rect">
            <a:avLst/>
          </a:prstGeom>
        </p:spPr>
        <p:txBody>
          <a:bodyPr anchor="b"/>
          <a:lstStyle>
            <a:lvl1pPr algn="l">
              <a:defRPr sz="2800" b="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US" dirty="0"/>
              <a:t>SLIDE TITLE GOES HERE</a:t>
            </a:r>
            <a:br>
              <a:rPr lang="en-US" dirty="0"/>
            </a:br>
            <a:r>
              <a:rPr lang="en-US" dirty="0"/>
              <a:t>ON TWO LINES IF NECESSARY</a:t>
            </a:r>
          </a:p>
        </p:txBody>
      </p:sp>
    </p:spTree>
    <p:extLst>
      <p:ext uri="{BB962C8B-B14F-4D97-AF65-F5344CB8AC3E}">
        <p14:creationId xmlns:p14="http://schemas.microsoft.com/office/powerpoint/2010/main" val="251000721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3" name="Picture 2" descr="A train tracks with cars and a sunset&#10;&#10;Description automatically generated with medium confidence">
            <a:extLst>
              <a:ext uri="{FF2B5EF4-FFF2-40B4-BE49-F238E27FC236}">
                <a16:creationId xmlns:a16="http://schemas.microsoft.com/office/drawing/2014/main" id="{3147F54D-D543-4196-B594-B003C2E8DA4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367"/>
          <a:stretch/>
        </p:blipFill>
        <p:spPr>
          <a:xfrm>
            <a:off x="-1" y="-1"/>
            <a:ext cx="12192000" cy="6858001"/>
          </a:xfrm>
          <a:prstGeom prst="rect">
            <a:avLst/>
          </a:prstGeom>
        </p:spPr>
      </p:pic>
      <p:pic>
        <p:nvPicPr>
          <p:cNvPr id="4" name="Picture 3">
            <a:extLst>
              <a:ext uri="{FF2B5EF4-FFF2-40B4-BE49-F238E27FC236}">
                <a16:creationId xmlns:a16="http://schemas.microsoft.com/office/drawing/2014/main" id="{4DCE2317-9465-B44C-889D-A5E7352B423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1"/>
            <a:ext cx="12192000" cy="6857519"/>
          </a:xfrm>
          <a:prstGeom prst="rect">
            <a:avLst/>
          </a:prstGeom>
        </p:spPr>
      </p:pic>
      <p:sp>
        <p:nvSpPr>
          <p:cNvPr id="31" name="object 4">
            <a:extLst>
              <a:ext uri="{FF2B5EF4-FFF2-40B4-BE49-F238E27FC236}">
                <a16:creationId xmlns:a16="http://schemas.microsoft.com/office/drawing/2014/main" id="{61CF7A6D-5685-6042-A629-3C5635BBC234}"/>
              </a:ext>
            </a:extLst>
          </p:cNvPr>
          <p:cNvSpPr/>
          <p:nvPr userDrawn="1"/>
        </p:nvSpPr>
        <p:spPr>
          <a:xfrm>
            <a:off x="635835" y="2664176"/>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1092" dirty="0"/>
          </a:p>
        </p:txBody>
      </p:sp>
      <p:pic>
        <p:nvPicPr>
          <p:cNvPr id="34" name="Picture 33" descr="A logo with red and green triangles&#10;&#10;Description automatically generated">
            <a:extLst>
              <a:ext uri="{FF2B5EF4-FFF2-40B4-BE49-F238E27FC236}">
                <a16:creationId xmlns:a16="http://schemas.microsoft.com/office/drawing/2014/main" id="{6444630C-4069-4300-B12E-119C448A38D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11097" y="292171"/>
            <a:ext cx="1306287" cy="1149532"/>
          </a:xfrm>
          <a:prstGeom prst="rect">
            <a:avLst/>
          </a:prstGeom>
        </p:spPr>
      </p:pic>
    </p:spTree>
    <p:extLst>
      <p:ext uri="{BB962C8B-B14F-4D97-AF65-F5344CB8AC3E}">
        <p14:creationId xmlns:p14="http://schemas.microsoft.com/office/powerpoint/2010/main" val="202044249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pic>
        <p:nvPicPr>
          <p:cNvPr id="3" name="Picture Placeholder 115">
            <a:extLst>
              <a:ext uri="{FF2B5EF4-FFF2-40B4-BE49-F238E27FC236}">
                <a16:creationId xmlns:a16="http://schemas.microsoft.com/office/drawing/2014/main" id="{8ABCC69D-851C-32AF-7D03-CAE41ECB7C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0" y="-182880"/>
            <a:ext cx="12192000" cy="7040880"/>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pic>
      <p:sp>
        <p:nvSpPr>
          <p:cNvPr id="86" name="Text Placeholder 18"/>
          <p:cNvSpPr>
            <a:spLocks noGrp="1"/>
          </p:cNvSpPr>
          <p:nvPr>
            <p:ph type="body" sz="quarter" idx="13"/>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lvl="0"/>
            <a:r>
              <a:rPr lang="en-US"/>
              <a:t>Click to edit Master text styles</a:t>
            </a:r>
          </a:p>
        </p:txBody>
      </p:sp>
      <p:sp>
        <p:nvSpPr>
          <p:cNvPr id="2" name="Title 1"/>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pic>
        <p:nvPicPr>
          <p:cNvPr id="5" name="Picture 4" descr="A white logo on a black background&#10;&#10;Description automatically generated">
            <a:extLst>
              <a:ext uri="{FF2B5EF4-FFF2-40B4-BE49-F238E27FC236}">
                <a16:creationId xmlns:a16="http://schemas.microsoft.com/office/drawing/2014/main" id="{13F64139-80ED-4CA4-92BF-CCDE96992F5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175966" y="134910"/>
            <a:ext cx="1580608" cy="1390935"/>
          </a:xfrm>
          <a:prstGeom prst="rect">
            <a:avLst/>
          </a:prstGeom>
        </p:spPr>
      </p:pic>
    </p:spTree>
    <p:extLst>
      <p:ext uri="{BB962C8B-B14F-4D97-AF65-F5344CB8AC3E}">
        <p14:creationId xmlns:p14="http://schemas.microsoft.com/office/powerpoint/2010/main" val="65162642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ags" Target="../tags/tag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2.emf"/><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tags" Target="../tags/tag3.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theme" Target="../theme/theme2.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31" Type="http://schemas.openxmlformats.org/officeDocument/2006/relationships/image" Target="../media/image1.emf"/><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 Id="rId30" Type="http://schemas.openxmlformats.org/officeDocument/2006/relationships/oleObject" Target="../embeddings/oleObject1.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image" Target="../media/image1.emf"/><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oleObject" Target="../embeddings/oleObject1.bin"/><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tags" Target="../tags/tag4.xml"/><Relationship Id="rId5" Type="http://schemas.openxmlformats.org/officeDocument/2006/relationships/slideLayout" Target="../slideLayouts/slideLayout62.xml"/><Relationship Id="rId10" Type="http://schemas.openxmlformats.org/officeDocument/2006/relationships/theme" Target="../theme/theme3.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image" Target="../media/image24.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2"/>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3" imgW="421" imgH="420" progId="TCLayout.ActiveDocument.1">
                  <p:embed/>
                </p:oleObj>
              </mc:Choice>
              <mc:Fallback>
                <p:oleObj name="think-cell Slide" r:id="rId33" imgW="421" imgH="420" progId="TCLayout.ActiveDocument.1">
                  <p:embed/>
                  <p:pic>
                    <p:nvPicPr>
                      <p:cNvPr id="4" name="Object 3" hidden="1"/>
                      <p:cNvPicPr/>
                      <p:nvPr/>
                    </p:nvPicPr>
                    <p:blipFill>
                      <a:blip r:embed="rId34"/>
                      <a:stretch>
                        <a:fillRect/>
                      </a:stretch>
                    </p:blipFill>
                    <p:spPr>
                      <a:xfrm>
                        <a:off x="2119" y="1591"/>
                        <a:ext cx="2116" cy="1587"/>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pic>
        <p:nvPicPr>
          <p:cNvPr id="3" name="Picture 2">
            <a:extLst>
              <a:ext uri="{FF2B5EF4-FFF2-40B4-BE49-F238E27FC236}">
                <a16:creationId xmlns:a16="http://schemas.microsoft.com/office/drawing/2014/main" id="{E5342909-EEA3-22BC-20EC-DD8352F176C2}"/>
              </a:ext>
            </a:extLst>
          </p:cNvPr>
          <p:cNvPicPr>
            <a:picLocks noChangeAspect="1"/>
          </p:cNvPicPr>
          <p:nvPr userDrawn="1"/>
        </p:nvPicPr>
        <p:blipFill>
          <a:blip r:embed="rId35"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30" r:id="rId1"/>
    <p:sldLayoutId id="2147483744" r:id="rId2"/>
    <p:sldLayoutId id="2147483747" r:id="rId3"/>
    <p:sldLayoutId id="2147483753" r:id="rId4"/>
    <p:sldLayoutId id="2147483757" r:id="rId5"/>
    <p:sldLayoutId id="2147483808" r:id="rId6"/>
    <p:sldLayoutId id="2147483806" r:id="rId7"/>
    <p:sldLayoutId id="2147483807" r:id="rId8"/>
    <p:sldLayoutId id="2147483750" r:id="rId9"/>
    <p:sldLayoutId id="2147483756" r:id="rId10"/>
    <p:sldLayoutId id="2147483749" r:id="rId11"/>
    <p:sldLayoutId id="2147483752" r:id="rId12"/>
    <p:sldLayoutId id="2147483779" r:id="rId13"/>
    <p:sldLayoutId id="2147483755" r:id="rId14"/>
    <p:sldLayoutId id="2147483776" r:id="rId15"/>
    <p:sldLayoutId id="2147483778" r:id="rId16"/>
    <p:sldLayoutId id="2147483751" r:id="rId17"/>
    <p:sldLayoutId id="2147483739" r:id="rId18"/>
    <p:sldLayoutId id="2147483734" r:id="rId19"/>
    <p:sldLayoutId id="2147483745" r:id="rId20"/>
    <p:sldLayoutId id="2147483728" r:id="rId21"/>
    <p:sldLayoutId id="2147483746" r:id="rId22"/>
    <p:sldLayoutId id="2147483736" r:id="rId23"/>
    <p:sldLayoutId id="2147483738" r:id="rId24"/>
    <p:sldLayoutId id="2147483740" r:id="rId25"/>
    <p:sldLayoutId id="2147483732" r:id="rId26"/>
    <p:sldLayoutId id="2147483733" r:id="rId27"/>
    <p:sldLayoutId id="2147483743" r:id="rId28"/>
    <p:sldLayoutId id="2147483809" r:id="rId29"/>
    <p:sldLayoutId id="2147483810" r:id="rId30"/>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9"/>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0" imgW="421" imgH="420" progId="TCLayout.ActiveDocument.1">
                  <p:embed/>
                </p:oleObj>
              </mc:Choice>
              <mc:Fallback>
                <p:oleObj name="think-cell Slide" r:id="rId30" imgW="421" imgH="420" progId="TCLayout.ActiveDocument.1">
                  <p:embed/>
                  <p:pic>
                    <p:nvPicPr>
                      <p:cNvPr id="4" name="Object 3" hidden="1"/>
                      <p:cNvPicPr/>
                      <p:nvPr/>
                    </p:nvPicPr>
                    <p:blipFill>
                      <a:blip r:embed="rId31"/>
                      <a:stretch>
                        <a:fillRect/>
                      </a:stretch>
                    </p:blipFill>
                    <p:spPr>
                      <a:xfrm>
                        <a:off x="2119" y="1591"/>
                        <a:ext cx="2116" cy="1587"/>
                      </a:xfrm>
                      <a:prstGeom prst="rect">
                        <a:avLst/>
                      </a:prstGeom>
                    </p:spPr>
                  </p:pic>
                </p:oleObj>
              </mc:Fallback>
            </mc:AlternateContent>
          </a:graphicData>
        </a:graphic>
      </p:graphicFrame>
      <p:grpSp>
        <p:nvGrpSpPr>
          <p:cNvPr id="208" name="Group 207">
            <a:extLst>
              <a:ext uri="{FF2B5EF4-FFF2-40B4-BE49-F238E27FC236}">
                <a16:creationId xmlns:a16="http://schemas.microsoft.com/office/drawing/2014/main" id="{FC8C16CD-EABE-B174-F203-60F2C5DDB2BD}"/>
              </a:ext>
            </a:extLst>
          </p:cNvPr>
          <p:cNvGrpSpPr/>
          <p:nvPr userDrawn="1"/>
        </p:nvGrpSpPr>
        <p:grpSpPr>
          <a:xfrm>
            <a:off x="10522168" y="260005"/>
            <a:ext cx="1431967" cy="973734"/>
            <a:chOff x="10366157" y="302263"/>
            <a:chExt cx="1394705" cy="948396"/>
          </a:xfrm>
        </p:grpSpPr>
        <p:sp>
          <p:nvSpPr>
            <p:cNvPr id="209" name="object 28">
              <a:extLst>
                <a:ext uri="{FF2B5EF4-FFF2-40B4-BE49-F238E27FC236}">
                  <a16:creationId xmlns:a16="http://schemas.microsoft.com/office/drawing/2014/main" id="{6E773E17-8EE7-2EBB-C07D-470AB8BA4F8C}"/>
                </a:ext>
              </a:extLst>
            </p:cNvPr>
            <p:cNvSpPr/>
            <p:nvPr/>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0" name="object 29">
              <a:extLst>
                <a:ext uri="{FF2B5EF4-FFF2-40B4-BE49-F238E27FC236}">
                  <a16:creationId xmlns:a16="http://schemas.microsoft.com/office/drawing/2014/main" id="{A9BBCCA1-D2C9-0073-8150-EF7EC50A2649}"/>
                </a:ext>
              </a:extLst>
            </p:cNvPr>
            <p:cNvSpPr/>
            <p:nvPr/>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nvGrpSpPr>
            <p:cNvPr id="211" name="object 30">
              <a:extLst>
                <a:ext uri="{FF2B5EF4-FFF2-40B4-BE49-F238E27FC236}">
                  <a16:creationId xmlns:a16="http://schemas.microsoft.com/office/drawing/2014/main" id="{C63CE11A-7B41-ADC7-F175-47E897852661}"/>
                </a:ext>
              </a:extLst>
            </p:cNvPr>
            <p:cNvGrpSpPr/>
            <p:nvPr/>
          </p:nvGrpSpPr>
          <p:grpSpPr>
            <a:xfrm>
              <a:off x="10674915" y="302263"/>
              <a:ext cx="1085947" cy="122368"/>
              <a:chOff x="-1" y="-1"/>
              <a:chExt cx="1085945" cy="122366"/>
            </a:xfrm>
          </p:grpSpPr>
          <p:sp>
            <p:nvSpPr>
              <p:cNvPr id="212" name="Shape">
                <a:extLst>
                  <a:ext uri="{FF2B5EF4-FFF2-40B4-BE49-F238E27FC236}">
                    <a16:creationId xmlns:a16="http://schemas.microsoft.com/office/drawing/2014/main" id="{F612E393-F414-DC88-2045-14DA35B327CA}"/>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3" name="Shape">
                <a:extLst>
                  <a:ext uri="{FF2B5EF4-FFF2-40B4-BE49-F238E27FC236}">
                    <a16:creationId xmlns:a16="http://schemas.microsoft.com/office/drawing/2014/main" id="{33452A30-51AA-04F4-E737-CBFE876C36F5}"/>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4" name="Shape">
                <a:extLst>
                  <a:ext uri="{FF2B5EF4-FFF2-40B4-BE49-F238E27FC236}">
                    <a16:creationId xmlns:a16="http://schemas.microsoft.com/office/drawing/2014/main" id="{1903EED1-483F-48A2-F8AC-55205B55EA5B}"/>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5" name="Shape">
                <a:extLst>
                  <a:ext uri="{FF2B5EF4-FFF2-40B4-BE49-F238E27FC236}">
                    <a16:creationId xmlns:a16="http://schemas.microsoft.com/office/drawing/2014/main" id="{084D58E9-ED01-715E-498F-CDCF8F0D5A8F}"/>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6" name="Shape">
                <a:extLst>
                  <a:ext uri="{FF2B5EF4-FFF2-40B4-BE49-F238E27FC236}">
                    <a16:creationId xmlns:a16="http://schemas.microsoft.com/office/drawing/2014/main" id="{09378A92-2FFF-09CE-49F7-A623DAF4FDE1}"/>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7" name="Shape">
                <a:extLst>
                  <a:ext uri="{FF2B5EF4-FFF2-40B4-BE49-F238E27FC236}">
                    <a16:creationId xmlns:a16="http://schemas.microsoft.com/office/drawing/2014/main" id="{BAA34797-BD1C-C171-ADCA-381BF5A29547}"/>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8" name="Shape">
                <a:extLst>
                  <a:ext uri="{FF2B5EF4-FFF2-40B4-BE49-F238E27FC236}">
                    <a16:creationId xmlns:a16="http://schemas.microsoft.com/office/drawing/2014/main" id="{9E174C78-C63D-3316-D131-0DDB182589E4}"/>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9" name="Shape">
                <a:extLst>
                  <a:ext uri="{FF2B5EF4-FFF2-40B4-BE49-F238E27FC236}">
                    <a16:creationId xmlns:a16="http://schemas.microsoft.com/office/drawing/2014/main" id="{B3D6561B-58C0-B00B-9114-57EBC4F1BE75}"/>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0" name="Shape">
                <a:extLst>
                  <a:ext uri="{FF2B5EF4-FFF2-40B4-BE49-F238E27FC236}">
                    <a16:creationId xmlns:a16="http://schemas.microsoft.com/office/drawing/2014/main" id="{C91EBE74-344D-8CE0-517C-416261A7E4BB}"/>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1" name="Shape">
                <a:extLst>
                  <a:ext uri="{FF2B5EF4-FFF2-40B4-BE49-F238E27FC236}">
                    <a16:creationId xmlns:a16="http://schemas.microsoft.com/office/drawing/2014/main" id="{3CF5A47B-B13B-2A01-E655-77C052F5ED5B}"/>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2" name="Shape">
                <a:extLst>
                  <a:ext uri="{FF2B5EF4-FFF2-40B4-BE49-F238E27FC236}">
                    <a16:creationId xmlns:a16="http://schemas.microsoft.com/office/drawing/2014/main" id="{CCD62E07-89B6-8D14-845F-6FAE05758330}"/>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3" name="Rectangle">
                <a:extLst>
                  <a:ext uri="{FF2B5EF4-FFF2-40B4-BE49-F238E27FC236}">
                    <a16:creationId xmlns:a16="http://schemas.microsoft.com/office/drawing/2014/main" id="{7D8D2A43-5404-B777-2E6D-EE66FC00E4A3}"/>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4" name="Rectangle">
                <a:extLst>
                  <a:ext uri="{FF2B5EF4-FFF2-40B4-BE49-F238E27FC236}">
                    <a16:creationId xmlns:a16="http://schemas.microsoft.com/office/drawing/2014/main" id="{1E236254-F0B3-D421-6557-050DC6D8C8C4}"/>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5" name="Shape">
                <a:extLst>
                  <a:ext uri="{FF2B5EF4-FFF2-40B4-BE49-F238E27FC236}">
                    <a16:creationId xmlns:a16="http://schemas.microsoft.com/office/drawing/2014/main" id="{2A7C2351-8844-3A3A-B755-905CDFF2264B}"/>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6" name="Shape">
                <a:extLst>
                  <a:ext uri="{FF2B5EF4-FFF2-40B4-BE49-F238E27FC236}">
                    <a16:creationId xmlns:a16="http://schemas.microsoft.com/office/drawing/2014/main" id="{BAB90295-C7AF-C9FB-D56A-059CDDB4832E}"/>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7" name="Shape">
                <a:extLst>
                  <a:ext uri="{FF2B5EF4-FFF2-40B4-BE49-F238E27FC236}">
                    <a16:creationId xmlns:a16="http://schemas.microsoft.com/office/drawing/2014/main" id="{103EF502-B5E0-E8B0-A065-87DA09C585B4}"/>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8" name="Rectangle">
                <a:extLst>
                  <a:ext uri="{FF2B5EF4-FFF2-40B4-BE49-F238E27FC236}">
                    <a16:creationId xmlns:a16="http://schemas.microsoft.com/office/drawing/2014/main" id="{65BFCBCD-8725-AE81-A662-BB13870064AD}"/>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grpSp>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48" r:id="rId9"/>
    <p:sldLayoutId id="2147483789" r:id="rId10"/>
    <p:sldLayoutId id="2147483790" r:id="rId11"/>
    <p:sldLayoutId id="2147483754"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 id="2147483800" r:id="rId22"/>
    <p:sldLayoutId id="2147483801" r:id="rId23"/>
    <p:sldLayoutId id="2147483802" r:id="rId24"/>
    <p:sldLayoutId id="2147483803" r:id="rId25"/>
    <p:sldLayoutId id="2147483804" r:id="rId26"/>
    <p:sldLayoutId id="2147483805" r:id="rId27"/>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1"/>
            </p:custDataLst>
            <p:extLst>
              <p:ext uri="{D42A27DB-BD31-4B8C-83A1-F6EECF244321}">
                <p14:modId xmlns:p14="http://schemas.microsoft.com/office/powerpoint/2010/main" val="914880257"/>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12" imgW="421" imgH="420" progId="TCLayout.ActiveDocument.1">
                  <p:embed/>
                </p:oleObj>
              </mc:Choice>
              <mc:Fallback>
                <p:oleObj name="think-cell Slide" r:id="rId12" imgW="421" imgH="420" progId="TCLayout.ActiveDocument.1">
                  <p:embed/>
                  <p:pic>
                    <p:nvPicPr>
                      <p:cNvPr id="4" name="Object 3" hidden="1"/>
                      <p:cNvPicPr/>
                      <p:nvPr/>
                    </p:nvPicPr>
                    <p:blipFill>
                      <a:blip r:embed="rId13"/>
                      <a:stretch>
                        <a:fillRect/>
                      </a:stretch>
                    </p:blipFill>
                    <p:spPr>
                      <a:xfrm>
                        <a:off x="2119" y="1591"/>
                        <a:ext cx="2116" cy="1587"/>
                      </a:xfrm>
                      <a:prstGeom prst="rect">
                        <a:avLst/>
                      </a:prstGeom>
                    </p:spPr>
                  </p:pic>
                </p:oleObj>
              </mc:Fallback>
            </mc:AlternateContent>
          </a:graphicData>
        </a:graphic>
      </p:graphicFrame>
      <p:sp>
        <p:nvSpPr>
          <p:cNvPr id="2" name="Title Placeholder 1"/>
          <p:cNvSpPr>
            <a:spLocks noGrp="1"/>
          </p:cNvSpPr>
          <p:nvPr>
            <p:ph type="title"/>
          </p:nvPr>
        </p:nvSpPr>
        <p:spPr>
          <a:xfrm>
            <a:off x="618755" y="276058"/>
            <a:ext cx="10457775" cy="720105"/>
          </a:xfrm>
          <a:prstGeom prst="rect">
            <a:avLst/>
          </a:prstGeom>
        </p:spPr>
        <p:txBody>
          <a:bodyPr vert="horz" lIns="0" tIns="0" rIns="0" bIns="0" rtlCol="0" anchor="ctr">
            <a:noAutofit/>
          </a:bodyPr>
          <a:lstStyle/>
          <a:p>
            <a:r>
              <a:rPr lang="en-US" dirty="0"/>
              <a:t>CLICK TO EDIT MASTER SLIDE</a:t>
            </a:r>
            <a:endParaRPr lang="en-ZA" dirty="0"/>
          </a:p>
        </p:txBody>
      </p:sp>
      <p:sp>
        <p:nvSpPr>
          <p:cNvPr id="3" name="Text Placeholder 2"/>
          <p:cNvSpPr>
            <a:spLocks noGrp="1"/>
          </p:cNvSpPr>
          <p:nvPr>
            <p:ph type="body" idx="1"/>
          </p:nvPr>
        </p:nvSpPr>
        <p:spPr>
          <a:xfrm>
            <a:off x="568329" y="1200483"/>
            <a:ext cx="11055343" cy="5299629"/>
          </a:xfrm>
          <a:prstGeom prst="rect">
            <a:avLst/>
          </a:prstGeom>
        </p:spPr>
        <p:txBody>
          <a:bodyPr vert="horz" lIns="36000" tIns="18000" rIns="0" bIns="1800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7" name="Rectangle 6"/>
          <p:cNvSpPr/>
          <p:nvPr userDrawn="1"/>
        </p:nvSpPr>
        <p:spPr>
          <a:xfrm>
            <a:off x="443786" y="62927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tx1">
                    <a:lumMod val="50000"/>
                    <a:lumOff val="50000"/>
                  </a:schemeClr>
                </a:solidFill>
                <a:latin typeface="Tahoma"/>
              </a:rPr>
              <a:pPr algn="r" fontAlgn="auto">
                <a:spcBef>
                  <a:spcPts val="0"/>
                </a:spcBef>
                <a:spcAft>
                  <a:spcPts val="0"/>
                </a:spcAft>
              </a:pPr>
              <a:t>‹#›</a:t>
            </a:fld>
            <a:endParaRPr lang="en-ZA" sz="767" b="1" dirty="0">
              <a:solidFill>
                <a:schemeClr val="tx1">
                  <a:lumMod val="50000"/>
                  <a:lumOff val="50000"/>
                </a:schemeClr>
              </a:solidFill>
              <a:latin typeface="Tahoma"/>
            </a:endParaRPr>
          </a:p>
        </p:txBody>
      </p:sp>
      <p:sp>
        <p:nvSpPr>
          <p:cNvPr id="13" name="object 6">
            <a:extLst>
              <a:ext uri="{FF2B5EF4-FFF2-40B4-BE49-F238E27FC236}">
                <a16:creationId xmlns:a16="http://schemas.microsoft.com/office/drawing/2014/main" id="{C94C95BE-8722-4D8D-93E0-75343B78F809}"/>
              </a:ext>
            </a:extLst>
          </p:cNvPr>
          <p:cNvSpPr/>
          <p:nvPr userDrawn="1"/>
        </p:nvSpPr>
        <p:spPr>
          <a:xfrm>
            <a:off x="568328" y="1121575"/>
            <a:ext cx="11055343" cy="45719"/>
          </a:xfrm>
          <a:custGeom>
            <a:avLst/>
            <a:gdLst/>
            <a:ahLst/>
            <a:cxnLst/>
            <a:rect l="l" t="t" r="r" b="b"/>
            <a:pathLst>
              <a:path w="18230215">
                <a:moveTo>
                  <a:pt x="0" y="0"/>
                </a:moveTo>
                <a:lnTo>
                  <a:pt x="18229780" y="0"/>
                </a:lnTo>
              </a:path>
            </a:pathLst>
          </a:custGeom>
          <a:ln w="20941">
            <a:solidFill>
              <a:srgbClr val="8B8E91"/>
            </a:solidFill>
          </a:ln>
        </p:spPr>
        <p:txBody>
          <a:bodyPr wrap="square" lIns="0" tIns="0" rIns="0" bIns="0" rtlCol="0"/>
          <a:lstStyle/>
          <a:p>
            <a:endParaRPr sz="637" b="0" i="0" dirty="0">
              <a:latin typeface="Tahoma Regular"/>
            </a:endParaRPr>
          </a:p>
        </p:txBody>
      </p:sp>
      <p:sp>
        <p:nvSpPr>
          <p:cNvPr id="14" name="object 11">
            <a:extLst>
              <a:ext uri="{FF2B5EF4-FFF2-40B4-BE49-F238E27FC236}">
                <a16:creationId xmlns:a16="http://schemas.microsoft.com/office/drawing/2014/main" id="{8828F517-37FB-4E03-B217-C275D9590891}"/>
              </a:ext>
            </a:extLst>
          </p:cNvPr>
          <p:cNvSpPr/>
          <p:nvPr userDrawn="1"/>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dirty="0">
              <a:latin typeface="Tahoma Regular"/>
            </a:endParaRPr>
          </a:p>
        </p:txBody>
      </p:sp>
      <p:pic>
        <p:nvPicPr>
          <p:cNvPr id="5" name="Picture 4">
            <a:extLst>
              <a:ext uri="{FF2B5EF4-FFF2-40B4-BE49-F238E27FC236}">
                <a16:creationId xmlns:a16="http://schemas.microsoft.com/office/drawing/2014/main" id="{FD0567A0-C0A7-4B1B-AE7B-212F10FDF1C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10546762" y="16185"/>
            <a:ext cx="1148040" cy="1151110"/>
          </a:xfrm>
          <a:prstGeom prst="rect">
            <a:avLst/>
          </a:prstGeom>
        </p:spPr>
      </p:pic>
    </p:spTree>
    <p:extLst>
      <p:ext uri="{BB962C8B-B14F-4D97-AF65-F5344CB8AC3E}">
        <p14:creationId xmlns:p14="http://schemas.microsoft.com/office/powerpoint/2010/main" val="2904594525"/>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Lst>
  <p:hf hdr="0" ftr="0" dt="0"/>
  <p:txStyles>
    <p:titleStyle>
      <a:lvl1pPr algn="l" defTabSz="779173" rtl="0" eaLnBrk="1" latinLnBrk="0" hangingPunct="1">
        <a:spcBef>
          <a:spcPct val="0"/>
        </a:spcBef>
        <a:buNone/>
        <a:defRPr sz="2800" b="1" kern="1200" cap="none" spc="0" baseline="0">
          <a:solidFill>
            <a:schemeClr val="tx1">
              <a:lumMod val="50000"/>
              <a:lumOff val="50000"/>
            </a:schemeClr>
          </a:solidFill>
          <a:latin typeface="+mj-lt"/>
          <a:ea typeface="+mj-ea"/>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p15:clr>
            <a:srgbClr val="F26B43"/>
          </p15:clr>
        </p15:guide>
        <p15:guide id="4" orient="horz" pos="4156">
          <p15:clr>
            <a:srgbClr val="F26B43"/>
          </p15:clr>
        </p15:guide>
        <p15:guide id="5" orient="horz" pos="2432">
          <p15:clr>
            <a:srgbClr val="F26B43"/>
          </p15:clr>
        </p15:guide>
        <p15:guide id="7" orient="horz" pos="70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23.xml"/><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23.xml"/><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A14B454B-CB1D-648B-83F6-BBB8A99D24D0}"/>
              </a:ext>
            </a:extLst>
          </p:cNvPr>
          <p:cNvSpPr/>
          <p:nvPr/>
        </p:nvSpPr>
        <p:spPr>
          <a:xfrm>
            <a:off x="11522075" y="6475413"/>
            <a:ext cx="669925" cy="382587"/>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1" fontAlgn="auto" hangingPunct="1">
              <a:lnSpc>
                <a:spcPct val="110000"/>
              </a:lnSpc>
              <a:spcBef>
                <a:spcPts val="92"/>
              </a:spcBef>
              <a:spcAft>
                <a:spcPts val="92"/>
              </a:spcAft>
              <a:defRPr/>
            </a:pPr>
            <a:endParaRPr lang="en-US" sz="923" dirty="0">
              <a:solidFill>
                <a:schemeClr val="tx1"/>
              </a:solidFill>
            </a:endParaRPr>
          </a:p>
        </p:txBody>
      </p:sp>
      <p:sp>
        <p:nvSpPr>
          <p:cNvPr id="3" name="Rectangle 2">
            <a:extLst>
              <a:ext uri="{FF2B5EF4-FFF2-40B4-BE49-F238E27FC236}">
                <a16:creationId xmlns:a16="http://schemas.microsoft.com/office/drawing/2014/main" id="{7FF35B6E-91B4-9023-CCDF-683A26C6DB4F}"/>
              </a:ext>
            </a:extLst>
          </p:cNvPr>
          <p:cNvSpPr/>
          <p:nvPr/>
        </p:nvSpPr>
        <p:spPr>
          <a:xfrm>
            <a:off x="11588750" y="6534150"/>
            <a:ext cx="520700" cy="214313"/>
          </a:xfrm>
          <a:prstGeom prst="rect">
            <a:avLst/>
          </a:prstGeom>
        </p:spPr>
        <p:txBody>
          <a:bodyPr lIns="0" tIns="0" rIns="0" bIns="46012" anchor="b"/>
          <a:lstStyle/>
          <a:p>
            <a:pPr algn="r" eaLnBrk="1" fontAlgn="auto" hangingPunct="1">
              <a:spcBef>
                <a:spcPts val="0"/>
              </a:spcBef>
              <a:spcAft>
                <a:spcPts val="0"/>
              </a:spcAft>
              <a:defRPr/>
            </a:pPr>
            <a:fld id="{13165505-8E3C-43F6-B9F1-1A10D06E55D2}" type="slidenum">
              <a:rPr lang="en-ZA" sz="900" b="1">
                <a:solidFill>
                  <a:schemeClr val="bg1"/>
                </a:solidFill>
                <a:latin typeface="Tahoma"/>
              </a:rPr>
              <a:pPr algn="r" eaLnBrk="1" fontAlgn="auto" hangingPunct="1">
                <a:spcBef>
                  <a:spcPts val="0"/>
                </a:spcBef>
                <a:spcAft>
                  <a:spcPts val="0"/>
                </a:spcAft>
                <a:defRPr/>
              </a:pPr>
              <a:t>1</a:t>
            </a:fld>
            <a:endParaRPr lang="en-ZA" sz="767" b="1" dirty="0">
              <a:solidFill>
                <a:schemeClr val="bg1"/>
              </a:solidFill>
              <a:latin typeface="Tahoma"/>
            </a:endParaRPr>
          </a:p>
        </p:txBody>
      </p:sp>
      <p:sp>
        <p:nvSpPr>
          <p:cNvPr id="47112" name="Text Placeholder 521">
            <a:extLst>
              <a:ext uri="{FF2B5EF4-FFF2-40B4-BE49-F238E27FC236}">
                <a16:creationId xmlns:a16="http://schemas.microsoft.com/office/drawing/2014/main" id="{837DF1C1-1761-8393-89C5-4D959401EB0F}"/>
              </a:ext>
            </a:extLst>
          </p:cNvPr>
          <p:cNvSpPr>
            <a:spLocks noGrp="1" noChangeArrowheads="1"/>
          </p:cNvSpPr>
          <p:nvPr>
            <p:ph type="body" sz="quarter" idx="13"/>
          </p:nvPr>
        </p:nvSpPr>
        <p:spPr bwMode="auto">
          <a:xfrm>
            <a:off x="227166" y="118534"/>
            <a:ext cx="11713784" cy="477340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rIns="91440" bIns="45720" numCol="1" anchor="t" anchorCtr="0" compatLnSpc="1">
            <a:prstTxWarp prst="textNoShape">
              <a:avLst/>
            </a:prstTxWarp>
          </a:bodyPr>
          <a:lstStyle/>
          <a:p>
            <a:pPr algn="l"/>
            <a:r>
              <a:rPr lang="en-US" sz="3600" b="1" kern="0" spc="10" dirty="0">
                <a:solidFill>
                  <a:schemeClr val="bg1"/>
                </a:solidFill>
                <a:latin typeface="+mj-lt"/>
              </a:rPr>
              <a:t>HOAC-VAR-52627</a:t>
            </a:r>
          </a:p>
          <a:p>
            <a:pPr algn="just"/>
            <a:r>
              <a:rPr lang="en-US" altLang="en-US" sz="2400" b="1" kern="0" spc="10" dirty="0">
                <a:solidFill>
                  <a:schemeClr val="bg1"/>
                </a:solidFill>
                <a:latin typeface="+mj-lt"/>
                <a:ea typeface="Apex New Medium"/>
                <a:cs typeface="Apex New Medium"/>
              </a:rPr>
              <a:t>REQUEST FOR PROPOSAL (RFP) FOR THE SUPPLY AND DELIVERY OF</a:t>
            </a:r>
          </a:p>
          <a:p>
            <a:pPr algn="just"/>
            <a:r>
              <a:rPr lang="en-US" altLang="en-US" sz="2400" b="1" kern="0" spc="10" dirty="0">
                <a:solidFill>
                  <a:schemeClr val="bg1"/>
                </a:solidFill>
                <a:latin typeface="+mj-lt"/>
                <a:ea typeface="Apex New Medium"/>
                <a:cs typeface="Apex New Medium"/>
              </a:rPr>
              <a:t> CORPORATE UNIFORM CLOTHING TO TRANSNET RAIL INFRASTRUCTURE</a:t>
            </a:r>
          </a:p>
          <a:p>
            <a:pPr algn="just"/>
            <a:r>
              <a:rPr lang="en-US" altLang="en-US" sz="2400" b="1" kern="0" spc="10" dirty="0">
                <a:solidFill>
                  <a:schemeClr val="bg1"/>
                </a:solidFill>
                <a:latin typeface="+mj-lt"/>
                <a:ea typeface="Apex New Medium"/>
                <a:cs typeface="Apex New Medium"/>
              </a:rPr>
              <a:t>MANAGER AND CORPORATE SECURITY UNIFORM TO TRANSNET SOC </a:t>
            </a:r>
          </a:p>
          <a:p>
            <a:pPr algn="just"/>
            <a:r>
              <a:rPr lang="en-US" altLang="en-US" sz="2400" b="1" kern="0" spc="10" dirty="0">
                <a:solidFill>
                  <a:schemeClr val="bg1"/>
                </a:solidFill>
                <a:latin typeface="+mj-lt"/>
                <a:ea typeface="Apex New Medium"/>
                <a:cs typeface="Apex New Medium"/>
              </a:rPr>
              <a:t>OPERATING DIVISIONS ON AN “AS AND WHEN REQUIRED BASIS” FOR A </a:t>
            </a:r>
          </a:p>
          <a:p>
            <a:pPr algn="just"/>
            <a:r>
              <a:rPr lang="en-US" altLang="en-US" sz="2400" b="1" kern="0" spc="10" dirty="0">
                <a:solidFill>
                  <a:schemeClr val="bg1"/>
                </a:solidFill>
                <a:latin typeface="+mj-lt"/>
                <a:ea typeface="Apex New Medium"/>
                <a:cs typeface="Apex New Medium"/>
              </a:rPr>
              <a:t>PERIOD OF FIVE (05) YEARS.</a:t>
            </a:r>
          </a:p>
          <a:p>
            <a:pPr algn="just"/>
            <a:r>
              <a:rPr lang="en-US" altLang="en-US" sz="2400" b="1" kern="0" spc="10" dirty="0">
                <a:solidFill>
                  <a:schemeClr val="bg1"/>
                </a:solidFill>
                <a:latin typeface="+mj-lt"/>
                <a:ea typeface="Apex New Medium"/>
                <a:cs typeface="Apex New Medium"/>
              </a:rPr>
              <a:t>Date: 15 October 2025</a:t>
            </a:r>
          </a:p>
          <a:p>
            <a:pPr algn="just"/>
            <a:r>
              <a:rPr lang="en-US" altLang="en-US" sz="2400" b="1" kern="0" spc="10" dirty="0">
                <a:solidFill>
                  <a:schemeClr val="bg1"/>
                </a:solidFill>
                <a:latin typeface="+mj-lt"/>
                <a:ea typeface="Apex New Medium"/>
                <a:cs typeface="Apex New Medium"/>
              </a:rPr>
              <a:t>Time: 10:00am</a:t>
            </a:r>
            <a:endParaRPr lang="en-ZA" altLang="en-US" sz="2400" b="1" dirty="0">
              <a:solidFill>
                <a:schemeClr val="bg1"/>
              </a:solidFill>
              <a:latin typeface="Tahoma" panose="020B0604030504040204" pitchFamily="34" charset="0"/>
              <a:ea typeface="Apex New Medium"/>
              <a:cs typeface="Apex New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C9CB4-919D-B32F-5073-A0E6834B01BB}"/>
              </a:ext>
            </a:extLst>
          </p:cNvPr>
          <p:cNvSpPr>
            <a:spLocks noGrp="1"/>
          </p:cNvSpPr>
          <p:nvPr>
            <p:ph type="title"/>
          </p:nvPr>
        </p:nvSpPr>
        <p:spPr>
          <a:xfrm>
            <a:off x="641436" y="1061440"/>
            <a:ext cx="10822684" cy="523220"/>
          </a:xfrm>
        </p:spPr>
        <p:txBody>
          <a:bodyPr/>
          <a:lstStyle/>
          <a:p>
            <a:r>
              <a:rPr lang="en-ZA" dirty="0"/>
              <a:t>Content</a:t>
            </a:r>
          </a:p>
        </p:txBody>
      </p:sp>
      <p:sp>
        <p:nvSpPr>
          <p:cNvPr id="3" name="Subtitle 2">
            <a:extLst>
              <a:ext uri="{FF2B5EF4-FFF2-40B4-BE49-F238E27FC236}">
                <a16:creationId xmlns:a16="http://schemas.microsoft.com/office/drawing/2014/main" id="{5CA84DDD-6E27-450D-1803-B6834500D670}"/>
              </a:ext>
            </a:extLst>
          </p:cNvPr>
          <p:cNvSpPr>
            <a:spLocks noGrp="1"/>
          </p:cNvSpPr>
          <p:nvPr>
            <p:ph type="subTitle" idx="1"/>
          </p:nvPr>
        </p:nvSpPr>
        <p:spPr>
          <a:xfrm>
            <a:off x="641435" y="1584660"/>
            <a:ext cx="10822684" cy="4683405"/>
          </a:xfrm>
        </p:spPr>
        <p:txBody>
          <a:bodyPr/>
          <a:lstStyle/>
          <a:p>
            <a:pPr marL="0" marR="0" lvl="0" indent="0" algn="l" defTabSz="914400" rtl="0" eaLnBrk="1" fontAlgn="auto" latinLnBrk="0" hangingPunct="1">
              <a:lnSpc>
                <a:spcPct val="150000"/>
              </a:lnSpc>
              <a:spcBef>
                <a:spcPct val="0"/>
              </a:spcBef>
              <a:spcAft>
                <a:spcPct val="0"/>
              </a:spcAft>
              <a:buClrTx/>
              <a:buSzTx/>
              <a:buFont typeface="Arial" pitchFamily="34" charset="0"/>
              <a:buNone/>
              <a:tabLst/>
              <a:defRPr/>
            </a:pPr>
            <a:r>
              <a:rPr kumimoji="0" lang="en-US" sz="1800" b="1" i="0" u="none" strike="noStrike" kern="1200" cap="none" spc="0" normalizeH="0" baseline="0" noProof="0" dirty="0">
                <a:ln>
                  <a:noFill/>
                </a:ln>
                <a:solidFill>
                  <a:srgbClr val="000000">
                    <a:lumMod val="50000"/>
                    <a:lumOff val="50000"/>
                  </a:srgbClr>
                </a:solidFill>
                <a:effectLst/>
                <a:uLnTx/>
                <a:uFillTx/>
                <a:latin typeface="Tahoma" panose="020B0604030504040204" pitchFamily="34" charset="0"/>
                <a:ea typeface="Tahoma" panose="020B0604030504040204" pitchFamily="34" charset="0"/>
                <a:cs typeface="Tahoma" panose="020B0604030504040204" pitchFamily="34" charset="0"/>
              </a:rPr>
              <a:t>Discussion                                                 Presenters</a:t>
            </a:r>
            <a:r>
              <a:rPr kumimoji="0" lang="en-US" sz="16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p>
          <a:p>
            <a:pPr marL="0" marR="0" lvl="0" indent="0" algn="l" defTabSz="914400" rtl="0" eaLnBrk="1" fontAlgn="auto" latinLnBrk="0" hangingPunct="1">
              <a:lnSpc>
                <a:spcPct val="150000"/>
              </a:lnSpc>
              <a:spcBef>
                <a:spcPct val="0"/>
              </a:spcBef>
              <a:spcAft>
                <a:spcPct val="0"/>
              </a:spcAft>
              <a:buClrTx/>
              <a:buSzTx/>
              <a:buFont typeface="Arial" pitchFamily="34" charset="0"/>
              <a:buNone/>
              <a:tabLst/>
              <a:defRPr/>
            </a:pPr>
            <a:r>
              <a:rPr lang="en-US" sz="1800" dirty="0">
                <a:solidFill>
                  <a:srgbClr val="000000">
                    <a:lumMod val="50000"/>
                    <a:lumOff val="50000"/>
                  </a:srgbClr>
                </a:solidFill>
                <a:latin typeface="Tahoma" panose="020B0604030504040204" pitchFamily="34" charset="0"/>
                <a:ea typeface="Tahoma" panose="020B0604030504040204" pitchFamily="34" charset="0"/>
              </a:rPr>
              <a:t>Welcome	</a:t>
            </a:r>
            <a:r>
              <a:rPr kumimoji="0" lang="en-US" sz="1800" b="0" i="0" u="none" strike="noStrike" kern="1200" cap="none" spc="0" normalizeH="0" baseline="0" noProof="0" dirty="0">
                <a:ln>
                  <a:noFill/>
                </a:ln>
                <a:solidFill>
                  <a:srgbClr val="000000">
                    <a:lumMod val="50000"/>
                    <a:lumOff val="50000"/>
                  </a:srgbClr>
                </a:solidFill>
                <a:effectLst/>
                <a:uLnTx/>
                <a:uFillTx/>
                <a:latin typeface="Tahoma" panose="020B0604030504040204" pitchFamily="34" charset="0"/>
                <a:ea typeface="Tahoma" panose="020B0604030504040204" pitchFamily="34" charset="0"/>
                <a:cs typeface="Tahoma" panose="020B0604030504040204" pitchFamily="34" charset="0"/>
              </a:rPr>
              <a:t>			           	Brenda Baloyi	</a:t>
            </a:r>
          </a:p>
          <a:p>
            <a:pPr marL="0" marR="0" lvl="0" indent="0" algn="l" defTabSz="914400" rtl="0" eaLnBrk="1" fontAlgn="auto" latinLnBrk="0" hangingPunct="1">
              <a:lnSpc>
                <a:spcPct val="150000"/>
              </a:lnSpc>
              <a:spcBef>
                <a:spcPct val="0"/>
              </a:spcBef>
              <a:spcAft>
                <a:spcPct val="0"/>
              </a:spcAft>
              <a:buClrTx/>
              <a:buSzTx/>
              <a:buFont typeface="Arial" pitchFamily="34" charset="0"/>
              <a:buNone/>
              <a:tabLst/>
              <a:defRPr/>
            </a:pPr>
            <a:r>
              <a:rPr kumimoji="0" lang="en-US" sz="1800" b="0" i="0" u="none" strike="noStrike" kern="1200" cap="none" spc="0" normalizeH="0" baseline="0" noProof="0" dirty="0">
                <a:ln>
                  <a:noFill/>
                </a:ln>
                <a:solidFill>
                  <a:srgbClr val="000000">
                    <a:lumMod val="50000"/>
                    <a:lumOff val="50000"/>
                  </a:srgbClr>
                </a:solidFill>
                <a:effectLst/>
                <a:uLnTx/>
                <a:uFillTx/>
                <a:latin typeface="Tahoma" panose="020B0604030504040204" pitchFamily="34" charset="0"/>
                <a:ea typeface="Tahoma" panose="020B0604030504040204" pitchFamily="34" charset="0"/>
                <a:cs typeface="Tahoma" panose="020B0604030504040204" pitchFamily="34" charset="0"/>
              </a:rPr>
              <a:t>Safety Briefing				Lerothodi Moramang </a:t>
            </a:r>
          </a:p>
          <a:p>
            <a:pPr marL="0" marR="0" lvl="0" indent="0" algn="l" defTabSz="914400" rtl="0" eaLnBrk="1" fontAlgn="auto" latinLnBrk="0" hangingPunct="1">
              <a:lnSpc>
                <a:spcPct val="150000"/>
              </a:lnSpc>
              <a:spcBef>
                <a:spcPct val="0"/>
              </a:spcBef>
              <a:spcAft>
                <a:spcPct val="0"/>
              </a:spcAft>
              <a:buClrTx/>
              <a:buSzTx/>
              <a:buFont typeface="Arial" pitchFamily="34" charset="0"/>
              <a:buNone/>
              <a:tabLst/>
              <a:defRPr/>
            </a:pPr>
            <a:r>
              <a:rPr kumimoji="0" lang="en-US" sz="1800" b="0" i="0" u="none" strike="noStrike" kern="1200" cap="none" spc="0" normalizeH="0" baseline="0" noProof="0" dirty="0">
                <a:ln>
                  <a:noFill/>
                </a:ln>
                <a:solidFill>
                  <a:srgbClr val="000000">
                    <a:lumMod val="50000"/>
                    <a:lumOff val="50000"/>
                  </a:srgbClr>
                </a:solidFill>
                <a:effectLst/>
                <a:uLnTx/>
                <a:uFillTx/>
                <a:latin typeface="Tahoma" panose="020B0604030504040204" pitchFamily="34" charset="0"/>
                <a:ea typeface="Tahoma" panose="020B0604030504040204" pitchFamily="34" charset="0"/>
                <a:cs typeface="Tahoma" panose="020B0604030504040204" pitchFamily="34" charset="0"/>
              </a:rPr>
              <a:t>Introduction 			          	Brenda Baloyi</a:t>
            </a:r>
          </a:p>
          <a:p>
            <a:pPr marL="0" marR="0" lvl="0" indent="0" algn="l" defTabSz="914400" rtl="0" eaLnBrk="1" fontAlgn="auto" latinLnBrk="0" hangingPunct="1">
              <a:lnSpc>
                <a:spcPct val="150000"/>
              </a:lnSpc>
              <a:spcBef>
                <a:spcPct val="0"/>
              </a:spcBef>
              <a:spcAft>
                <a:spcPct val="0"/>
              </a:spcAft>
              <a:buClrTx/>
              <a:buSzTx/>
              <a:buFont typeface="Arial" pitchFamily="34" charset="0"/>
              <a:buNone/>
              <a:tabLst/>
              <a:defRPr/>
            </a:pPr>
            <a:r>
              <a:rPr kumimoji="0" lang="en-US" sz="1800" b="0" i="0" u="none" strike="noStrike" kern="1200" cap="none" spc="0" normalizeH="0" baseline="0" noProof="0" dirty="0">
                <a:ln>
                  <a:noFill/>
                </a:ln>
                <a:solidFill>
                  <a:srgbClr val="000000">
                    <a:lumMod val="50000"/>
                    <a:lumOff val="50000"/>
                  </a:srgbClr>
                </a:solidFill>
                <a:effectLst/>
                <a:uLnTx/>
                <a:uFillTx/>
                <a:latin typeface="Tahoma" panose="020B0604030504040204" pitchFamily="34" charset="0"/>
                <a:ea typeface="Tahoma" panose="020B0604030504040204" pitchFamily="34" charset="0"/>
                <a:cs typeface="Tahoma" panose="020B0604030504040204" pitchFamily="34" charset="0"/>
              </a:rPr>
              <a:t>Ground rules  			 	Brenda Baloyi</a:t>
            </a:r>
          </a:p>
          <a:p>
            <a:pPr marL="0" marR="0" lvl="0" indent="0" algn="l" defTabSz="914400" rtl="0" eaLnBrk="1" fontAlgn="auto" latinLnBrk="0" hangingPunct="1">
              <a:lnSpc>
                <a:spcPct val="150000"/>
              </a:lnSpc>
              <a:spcBef>
                <a:spcPct val="0"/>
              </a:spcBef>
              <a:spcAft>
                <a:spcPct val="0"/>
              </a:spcAft>
              <a:buClrTx/>
              <a:buSzTx/>
              <a:buFont typeface="Arial" pitchFamily="34" charset="0"/>
              <a:buNone/>
              <a:tabLst/>
              <a:defRPr/>
            </a:pPr>
            <a:r>
              <a:rPr kumimoji="0" lang="en-US" sz="1800" b="0" i="0" u="none" strike="noStrike" kern="1200" cap="none" spc="0" normalizeH="0" baseline="0" noProof="0" dirty="0">
                <a:ln>
                  <a:noFill/>
                </a:ln>
                <a:solidFill>
                  <a:srgbClr val="000000">
                    <a:lumMod val="50000"/>
                    <a:lumOff val="50000"/>
                  </a:srgbClr>
                </a:solidFill>
                <a:effectLst/>
                <a:uLnTx/>
                <a:uFillTx/>
                <a:latin typeface="Tahoma" panose="020B0604030504040204" pitchFamily="34" charset="0"/>
                <a:ea typeface="Tahoma" panose="020B0604030504040204" pitchFamily="34" charset="0"/>
                <a:cs typeface="Tahoma" panose="020B0604030504040204" pitchFamily="34" charset="0"/>
              </a:rPr>
              <a:t>RFP timelines			 	Brenda Baloyi</a:t>
            </a:r>
          </a:p>
          <a:p>
            <a:pPr marL="0" marR="0" lvl="0" indent="0" algn="l" defTabSz="914400" rtl="0" eaLnBrk="1" fontAlgn="auto" latinLnBrk="0" hangingPunct="1">
              <a:lnSpc>
                <a:spcPct val="150000"/>
              </a:lnSpc>
              <a:spcBef>
                <a:spcPct val="0"/>
              </a:spcBef>
              <a:spcAft>
                <a:spcPct val="0"/>
              </a:spcAft>
              <a:buClrTx/>
              <a:buSzTx/>
              <a:buFont typeface="Arial" pitchFamily="34" charset="0"/>
              <a:buNone/>
              <a:tabLst/>
              <a:defRPr/>
            </a:pPr>
            <a:r>
              <a:rPr kumimoji="0" lang="en-US" sz="1800" b="0" i="0" u="none" strike="noStrike" kern="1200" cap="none" spc="0" normalizeH="0" baseline="0" noProof="0" dirty="0">
                <a:ln>
                  <a:noFill/>
                </a:ln>
                <a:solidFill>
                  <a:srgbClr val="000000">
                    <a:lumMod val="50000"/>
                    <a:lumOff val="50000"/>
                  </a:srgbClr>
                </a:solidFill>
                <a:effectLst/>
                <a:uLnTx/>
                <a:uFillTx/>
                <a:latin typeface="Tahoma" panose="020B0604030504040204" pitchFamily="34" charset="0"/>
                <a:ea typeface="Tahoma" panose="020B0604030504040204" pitchFamily="34" charset="0"/>
                <a:cs typeface="Tahoma" panose="020B0604030504040204" pitchFamily="34" charset="0"/>
              </a:rPr>
              <a:t>Scope of work			             Cor du_Plooy</a:t>
            </a:r>
          </a:p>
          <a:p>
            <a:pPr marL="0" marR="0" lvl="0" indent="0" algn="l" defTabSz="914400" rtl="0" eaLnBrk="1" fontAlgn="auto" latinLnBrk="0" hangingPunct="1">
              <a:lnSpc>
                <a:spcPct val="150000"/>
              </a:lnSpc>
              <a:spcBef>
                <a:spcPct val="0"/>
              </a:spcBef>
              <a:spcAft>
                <a:spcPct val="0"/>
              </a:spcAft>
              <a:buClrTx/>
              <a:buSzTx/>
              <a:buFont typeface="Arial" pitchFamily="34" charset="0"/>
              <a:buNone/>
              <a:tabLst/>
              <a:defRPr/>
            </a:pPr>
            <a:r>
              <a:rPr lang="en-US" sz="1800" dirty="0">
                <a:solidFill>
                  <a:srgbClr val="000000">
                    <a:lumMod val="50000"/>
                    <a:lumOff val="50000"/>
                  </a:srgbClr>
                </a:solidFill>
                <a:latin typeface="Tahoma" panose="020B0604030504040204" pitchFamily="34" charset="0"/>
                <a:ea typeface="Tahoma" panose="020B0604030504040204" pitchFamily="34" charset="0"/>
              </a:rPr>
              <a:t>Evaluation Criteria			Brenda Baloyi</a:t>
            </a:r>
          </a:p>
          <a:p>
            <a:pPr marL="0" marR="0" lvl="0" indent="0" algn="l" defTabSz="914400" rtl="0" eaLnBrk="1" fontAlgn="auto" latinLnBrk="0" hangingPunct="1">
              <a:lnSpc>
                <a:spcPct val="150000"/>
              </a:lnSpc>
              <a:spcBef>
                <a:spcPct val="0"/>
              </a:spcBef>
              <a:spcAft>
                <a:spcPct val="0"/>
              </a:spcAft>
              <a:buClrTx/>
              <a:buSzTx/>
              <a:buFont typeface="Arial" pitchFamily="34" charset="0"/>
              <a:buNone/>
              <a:tabLst/>
              <a:defRPr/>
            </a:pPr>
            <a:r>
              <a:rPr kumimoji="0" lang="en-US" sz="1800" b="0" i="0" u="none" strike="noStrike" kern="1200" cap="none" spc="0" normalizeH="0" baseline="0" noProof="0" dirty="0">
                <a:ln>
                  <a:noFill/>
                </a:ln>
                <a:solidFill>
                  <a:srgbClr val="000000">
                    <a:lumMod val="50000"/>
                    <a:lumOff val="50000"/>
                  </a:srgbClr>
                </a:solidFill>
                <a:effectLst/>
                <a:uLnTx/>
                <a:uFillTx/>
                <a:latin typeface="Tahoma" panose="020B0604030504040204" pitchFamily="34" charset="0"/>
                <a:ea typeface="Tahoma" panose="020B0604030504040204" pitchFamily="34" charset="0"/>
                <a:cs typeface="Tahoma" panose="020B0604030504040204" pitchFamily="34" charset="0"/>
              </a:rPr>
              <a:t>Specific Goals				Lindokuhle Qangule	 </a:t>
            </a:r>
            <a:endParaRPr lang="en-ZA" dirty="0"/>
          </a:p>
        </p:txBody>
      </p:sp>
    </p:spTree>
    <p:extLst>
      <p:ext uri="{BB962C8B-B14F-4D97-AF65-F5344CB8AC3E}">
        <p14:creationId xmlns:p14="http://schemas.microsoft.com/office/powerpoint/2010/main" val="3328566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988B4-1502-48B1-93F6-AB40F3775C94}"/>
              </a:ext>
            </a:extLst>
          </p:cNvPr>
          <p:cNvSpPr>
            <a:spLocks noGrp="1"/>
          </p:cNvSpPr>
          <p:nvPr>
            <p:ph type="title"/>
          </p:nvPr>
        </p:nvSpPr>
        <p:spPr/>
        <p:txBody>
          <a:bodyPr/>
          <a:lstStyle/>
          <a:p>
            <a:r>
              <a:rPr kumimoji="0" lang="en-GB" sz="2800" b="1" i="0" u="none" strike="noStrike" kern="1200" cap="none" spc="0" normalizeH="0" baseline="0" noProof="0" dirty="0">
                <a:ln>
                  <a:noFill/>
                </a:ln>
                <a:solidFill>
                  <a:srgbClr val="000000">
                    <a:lumMod val="50000"/>
                    <a:lumOff val="50000"/>
                  </a:srgbClr>
                </a:solidFill>
                <a:effectLst/>
                <a:uLnTx/>
                <a:uFillTx/>
                <a:latin typeface="Tahoma"/>
                <a:ea typeface="+mj-ea"/>
                <a:cs typeface="+mj-cs"/>
              </a:rPr>
              <a:t>    Ground Rules</a:t>
            </a:r>
            <a:endParaRPr lang="en-ZA" dirty="0"/>
          </a:p>
        </p:txBody>
      </p:sp>
      <p:sp>
        <p:nvSpPr>
          <p:cNvPr id="3" name="Subtitle 3">
            <a:extLst>
              <a:ext uri="{FF2B5EF4-FFF2-40B4-BE49-F238E27FC236}">
                <a16:creationId xmlns:a16="http://schemas.microsoft.com/office/drawing/2014/main" id="{F58D9891-8E85-43D6-982E-D826203494AC}"/>
              </a:ext>
            </a:extLst>
          </p:cNvPr>
          <p:cNvSpPr txBox="1">
            <a:spLocks/>
          </p:cNvSpPr>
          <p:nvPr/>
        </p:nvSpPr>
        <p:spPr>
          <a:xfrm>
            <a:off x="408757" y="1303996"/>
            <a:ext cx="11266408" cy="3811343"/>
          </a:xfrm>
          <a:prstGeom prst="rect">
            <a:avLst/>
          </a:prstGeom>
        </p:spPr>
        <p:txBody>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marL="285750" indent="-285750">
              <a:lnSpc>
                <a:spcPct val="100000"/>
              </a:lnSpc>
              <a:spcAft>
                <a:spcPts val="0"/>
              </a:spcAft>
              <a:buFont typeface="Wingdings" panose="05000000000000000000" pitchFamily="2" charset="2"/>
              <a:buChar char="§"/>
              <a:defRPr/>
            </a:pPr>
            <a:r>
              <a:rPr lang="en-US" sz="1800" dirty="0">
                <a:solidFill>
                  <a:srgbClr val="000000">
                    <a:lumMod val="50000"/>
                    <a:lumOff val="50000"/>
                  </a:srgbClr>
                </a:solidFill>
                <a:cs typeface="Arial" panose="020B0604020202020204" pitchFamily="34" charset="0"/>
              </a:rPr>
              <a:t>Attendees are to ensure that their speakers are on mute </a:t>
            </a:r>
          </a:p>
          <a:p>
            <a:pPr marL="285750" indent="-285750">
              <a:lnSpc>
                <a:spcPct val="100000"/>
              </a:lnSpc>
              <a:spcAft>
                <a:spcPts val="0"/>
              </a:spcAft>
              <a:buFont typeface="Wingdings" panose="05000000000000000000" pitchFamily="2" charset="2"/>
              <a:buChar char="§"/>
              <a:defRPr/>
            </a:pPr>
            <a:r>
              <a:rPr lang="en-US" sz="1800" dirty="0">
                <a:solidFill>
                  <a:srgbClr val="000000">
                    <a:lumMod val="50000"/>
                    <a:lumOff val="50000"/>
                  </a:srgbClr>
                </a:solidFill>
                <a:cs typeface="Arial" panose="020B0604020202020204" pitchFamily="34" charset="0"/>
              </a:rPr>
              <a:t>RFP document will not be issued in this meeting </a:t>
            </a:r>
          </a:p>
          <a:p>
            <a:pPr marL="285750" indent="-285750">
              <a:lnSpc>
                <a:spcPct val="100000"/>
              </a:lnSpc>
              <a:spcAft>
                <a:spcPts val="0"/>
              </a:spcAft>
              <a:buFont typeface="Wingdings" panose="05000000000000000000" pitchFamily="2" charset="2"/>
              <a:buChar char="§"/>
              <a:defRPr/>
            </a:pPr>
            <a:r>
              <a:rPr lang="en-US" sz="1800" dirty="0">
                <a:solidFill>
                  <a:srgbClr val="000000">
                    <a:lumMod val="50000"/>
                    <a:lumOff val="50000"/>
                  </a:srgbClr>
                </a:solidFill>
                <a:cs typeface="Arial" panose="020B0604020202020204" pitchFamily="34" charset="0"/>
              </a:rPr>
              <a:t>Late comers will be allowed however  information will not be repeated for their benefit.</a:t>
            </a:r>
          </a:p>
          <a:p>
            <a:pPr marL="285750" indent="-285750">
              <a:lnSpc>
                <a:spcPct val="100000"/>
              </a:lnSpc>
              <a:spcAft>
                <a:spcPts val="0"/>
              </a:spcAft>
              <a:buFont typeface="Wingdings" panose="05000000000000000000" pitchFamily="2" charset="2"/>
              <a:buChar char="§"/>
              <a:defRPr/>
            </a:pPr>
            <a:r>
              <a:rPr lang="en-US" sz="1800" dirty="0">
                <a:solidFill>
                  <a:srgbClr val="000000">
                    <a:lumMod val="50000"/>
                    <a:lumOff val="50000"/>
                  </a:srgbClr>
                </a:solidFill>
                <a:cs typeface="Arial" panose="020B0604020202020204" pitchFamily="34" charset="0"/>
              </a:rPr>
              <a:t>Questions will be allowed by raising a hand after every section of the presentation –Procurement, Technical and Specific Goals </a:t>
            </a:r>
          </a:p>
          <a:p>
            <a:pPr marL="285750" indent="-285750">
              <a:lnSpc>
                <a:spcPct val="100000"/>
              </a:lnSpc>
              <a:spcAft>
                <a:spcPts val="0"/>
              </a:spcAft>
              <a:buFont typeface="Wingdings" panose="05000000000000000000" pitchFamily="2" charset="2"/>
              <a:buChar char="§"/>
              <a:defRPr/>
            </a:pPr>
            <a:r>
              <a:rPr lang="en-US" sz="1800" dirty="0">
                <a:solidFill>
                  <a:srgbClr val="000000">
                    <a:lumMod val="50000"/>
                    <a:lumOff val="50000"/>
                  </a:srgbClr>
                </a:solidFill>
                <a:cs typeface="Arial" panose="020B0604020202020204" pitchFamily="34" charset="0"/>
              </a:rPr>
              <a:t>The meeting is recorded, minutes and presentation will be published on NT e-tender portal.</a:t>
            </a:r>
          </a:p>
          <a:p>
            <a:pPr marL="285750" indent="-285750">
              <a:lnSpc>
                <a:spcPct val="100000"/>
              </a:lnSpc>
              <a:spcAft>
                <a:spcPts val="0"/>
              </a:spcAft>
              <a:buFont typeface="Wingdings" panose="05000000000000000000" pitchFamily="2" charset="2"/>
              <a:buChar char="§"/>
              <a:defRPr/>
            </a:pPr>
            <a:r>
              <a:rPr lang="en-US" sz="1800" dirty="0">
                <a:solidFill>
                  <a:srgbClr val="000000">
                    <a:lumMod val="50000"/>
                    <a:lumOff val="50000"/>
                  </a:srgbClr>
                </a:solidFill>
                <a:cs typeface="Arial" panose="020B0604020202020204" pitchFamily="34" charset="0"/>
              </a:rPr>
              <a:t>Attendees are required to remain for the entire briefing session as important information pertaining to the RFP will be presented.</a:t>
            </a:r>
            <a:endParaRPr lang="en-ZA" sz="1800" dirty="0">
              <a:solidFill>
                <a:srgbClr val="000000">
                  <a:lumMod val="50000"/>
                  <a:lumOff val="50000"/>
                </a:srgbClr>
              </a:solidFill>
              <a:cs typeface="Arial" panose="020B0604020202020204" pitchFamily="34" charset="0"/>
            </a:endParaRPr>
          </a:p>
        </p:txBody>
      </p:sp>
    </p:spTree>
    <p:extLst>
      <p:ext uri="{BB962C8B-B14F-4D97-AF65-F5344CB8AC3E}">
        <p14:creationId xmlns:p14="http://schemas.microsoft.com/office/powerpoint/2010/main" val="3651609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E46A7-05DB-41A6-8316-9A884B4D98BE}"/>
              </a:ext>
            </a:extLst>
          </p:cNvPr>
          <p:cNvSpPr>
            <a:spLocks noGrp="1"/>
          </p:cNvSpPr>
          <p:nvPr>
            <p:ph type="title"/>
          </p:nvPr>
        </p:nvSpPr>
        <p:spPr/>
        <p:txBody>
          <a:bodyPr/>
          <a:lstStyle/>
          <a:p>
            <a:r>
              <a:rPr lang="en-ZA" b="0" dirty="0">
                <a:latin typeface="+mn-lt"/>
              </a:rPr>
              <a:t>     </a:t>
            </a:r>
            <a:br>
              <a:rPr lang="en-ZA" b="0" dirty="0">
                <a:latin typeface="+mn-lt"/>
              </a:rPr>
            </a:br>
            <a:r>
              <a:rPr lang="en-ZA" b="0" dirty="0">
                <a:latin typeface="+mn-lt"/>
              </a:rPr>
              <a:t>	RFP Timelines</a:t>
            </a:r>
          </a:p>
        </p:txBody>
      </p:sp>
      <p:sp>
        <p:nvSpPr>
          <p:cNvPr id="3" name="Subtitle 2">
            <a:extLst>
              <a:ext uri="{FF2B5EF4-FFF2-40B4-BE49-F238E27FC236}">
                <a16:creationId xmlns:a16="http://schemas.microsoft.com/office/drawing/2014/main" id="{9CF53E59-B000-4AFE-A185-F1B95D55DC86}"/>
              </a:ext>
            </a:extLst>
          </p:cNvPr>
          <p:cNvSpPr txBox="1">
            <a:spLocks/>
          </p:cNvSpPr>
          <p:nvPr/>
        </p:nvSpPr>
        <p:spPr>
          <a:xfrm>
            <a:off x="514554" y="849086"/>
            <a:ext cx="11263463" cy="6221185"/>
          </a:xfrm>
          <a:prstGeom prst="rect">
            <a:avLst/>
          </a:prstGeom>
        </p:spPr>
        <p:txBody>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a:lnSpc>
                <a:spcPct val="100000"/>
              </a:lnSpc>
              <a:spcAft>
                <a:spcPts val="0"/>
              </a:spcAft>
            </a:pPr>
            <a:r>
              <a:rPr lang="en-US" sz="1800" b="1" dirty="0">
                <a:solidFill>
                  <a:schemeClr val="tx1"/>
                </a:solidFill>
                <a:cs typeface="Arial" panose="020B0604020202020204" pitchFamily="34" charset="0"/>
              </a:rPr>
              <a:t>Timelines</a:t>
            </a:r>
          </a:p>
          <a:p>
            <a:pPr>
              <a:lnSpc>
                <a:spcPct val="100000"/>
              </a:lnSpc>
              <a:spcAft>
                <a:spcPts val="0"/>
              </a:spcAft>
            </a:pPr>
            <a:r>
              <a:rPr lang="en-US" sz="1800" dirty="0">
                <a:solidFill>
                  <a:srgbClr val="000000">
                    <a:lumMod val="50000"/>
                    <a:lumOff val="50000"/>
                  </a:srgbClr>
                </a:solidFill>
                <a:cs typeface="Arial" panose="020B0604020202020204" pitchFamily="34" charset="0"/>
              </a:rPr>
              <a:t>ISSUE DATE:			07 October 2025</a:t>
            </a:r>
          </a:p>
          <a:p>
            <a:pPr>
              <a:lnSpc>
                <a:spcPct val="100000"/>
              </a:lnSpc>
              <a:spcAft>
                <a:spcPts val="0"/>
              </a:spcAft>
            </a:pPr>
            <a:r>
              <a:rPr lang="en-US" sz="1800" dirty="0">
                <a:solidFill>
                  <a:srgbClr val="000000">
                    <a:lumMod val="50000"/>
                    <a:lumOff val="50000"/>
                  </a:srgbClr>
                </a:solidFill>
                <a:cs typeface="Arial" panose="020B0604020202020204" pitchFamily="34" charset="0"/>
              </a:rPr>
              <a:t>Briefing Session:		15 October 2025 10:00 AM</a:t>
            </a:r>
          </a:p>
          <a:p>
            <a:pPr>
              <a:lnSpc>
                <a:spcPct val="100000"/>
              </a:lnSpc>
              <a:spcAft>
                <a:spcPts val="0"/>
              </a:spcAft>
            </a:pPr>
            <a:r>
              <a:rPr lang="en-US" sz="1800" dirty="0">
                <a:solidFill>
                  <a:srgbClr val="000000">
                    <a:lumMod val="50000"/>
                    <a:lumOff val="50000"/>
                  </a:srgbClr>
                </a:solidFill>
                <a:cs typeface="Arial" panose="020B0604020202020204" pitchFamily="34" charset="0"/>
              </a:rPr>
              <a:t>Clarification deadline 		18 November 2025 16:00 ( Page 9 of the RFP document)</a:t>
            </a:r>
          </a:p>
          <a:p>
            <a:pPr>
              <a:lnSpc>
                <a:spcPct val="100000"/>
              </a:lnSpc>
              <a:spcAft>
                <a:spcPts val="0"/>
              </a:spcAft>
            </a:pPr>
            <a:r>
              <a:rPr lang="en-US" sz="1800" dirty="0">
                <a:solidFill>
                  <a:srgbClr val="000000">
                    <a:lumMod val="50000"/>
                    <a:lumOff val="50000"/>
                  </a:srgbClr>
                </a:solidFill>
                <a:cs typeface="Arial" panose="020B0604020202020204" pitchFamily="34" charset="0"/>
              </a:rPr>
              <a:t>Closing Date:			25 November 2025</a:t>
            </a:r>
          </a:p>
          <a:p>
            <a:pPr>
              <a:lnSpc>
                <a:spcPct val="100000"/>
              </a:lnSpc>
              <a:spcAft>
                <a:spcPts val="0"/>
              </a:spcAft>
            </a:pPr>
            <a:r>
              <a:rPr lang="en-US" sz="1800" dirty="0">
                <a:solidFill>
                  <a:srgbClr val="000000">
                    <a:lumMod val="50000"/>
                    <a:lumOff val="50000"/>
                  </a:srgbClr>
                </a:solidFill>
                <a:cs typeface="Arial" panose="020B0604020202020204" pitchFamily="34" charset="0"/>
              </a:rPr>
              <a:t>Closing Time:			10:00 AM</a:t>
            </a:r>
          </a:p>
          <a:p>
            <a:pPr>
              <a:lnSpc>
                <a:spcPct val="100000"/>
              </a:lnSpc>
              <a:spcAft>
                <a:spcPts val="0"/>
              </a:spcAft>
            </a:pPr>
            <a:r>
              <a:rPr lang="en-US" sz="1800" dirty="0">
                <a:solidFill>
                  <a:srgbClr val="000000">
                    <a:lumMod val="50000"/>
                    <a:lumOff val="50000"/>
                  </a:srgbClr>
                </a:solidFill>
                <a:cs typeface="Arial" panose="020B0604020202020204" pitchFamily="34" charset="0"/>
              </a:rPr>
              <a:t>Closing address		 Via electronic tender submission system</a:t>
            </a:r>
          </a:p>
          <a:p>
            <a:pPr>
              <a:lnSpc>
                <a:spcPct val="100000"/>
              </a:lnSpc>
              <a:spcAft>
                <a:spcPts val="0"/>
              </a:spcAft>
            </a:pPr>
            <a:r>
              <a:rPr lang="en-US" sz="1800" dirty="0">
                <a:solidFill>
                  <a:srgbClr val="000000">
                    <a:lumMod val="50000"/>
                    <a:lumOff val="50000"/>
                  </a:srgbClr>
                </a:solidFill>
                <a:cs typeface="Arial" panose="020B0604020202020204" pitchFamily="34" charset="0"/>
              </a:rPr>
              <a:t>Bid Validity Period:		14 August 2026</a:t>
            </a:r>
          </a:p>
          <a:p>
            <a:pPr algn="just">
              <a:lnSpc>
                <a:spcPct val="100000"/>
              </a:lnSpc>
              <a:spcAft>
                <a:spcPts val="0"/>
              </a:spcAft>
            </a:pPr>
            <a:r>
              <a:rPr lang="en-US" sz="1800" dirty="0">
                <a:solidFill>
                  <a:srgbClr val="000000">
                    <a:lumMod val="50000"/>
                    <a:lumOff val="50000"/>
                  </a:srgbClr>
                </a:solidFill>
                <a:cs typeface="Arial" panose="020B0604020202020204" pitchFamily="34" charset="0"/>
              </a:rPr>
              <a:t>Each company must register its profile using its company details and use the corresponding registered profile to log an intent to bid as well as submitting any bid. (Page 7 of the RFP document)</a:t>
            </a:r>
          </a:p>
          <a:p>
            <a:pPr>
              <a:lnSpc>
                <a:spcPct val="100000"/>
              </a:lnSpc>
              <a:spcAft>
                <a:spcPts val="0"/>
              </a:spcAft>
            </a:pPr>
            <a:endParaRPr lang="en-US" sz="1800" dirty="0">
              <a:solidFill>
                <a:srgbClr val="000000">
                  <a:lumMod val="50000"/>
                  <a:lumOff val="50000"/>
                </a:srgbClr>
              </a:solidFill>
              <a:cs typeface="Arial" panose="020B0604020202020204" pitchFamily="34" charset="0"/>
            </a:endParaRPr>
          </a:p>
          <a:p>
            <a:pPr>
              <a:lnSpc>
                <a:spcPct val="100000"/>
              </a:lnSpc>
              <a:spcAft>
                <a:spcPts val="0"/>
              </a:spcAft>
            </a:pPr>
            <a:endParaRPr lang="en-US" sz="1800" b="1" u="sng" dirty="0">
              <a:solidFill>
                <a:srgbClr val="000000">
                  <a:lumMod val="50000"/>
                  <a:lumOff val="50000"/>
                </a:srgbClr>
              </a:solidFill>
              <a:cs typeface="Arial" panose="020B0604020202020204" pitchFamily="34" charset="0"/>
            </a:endParaRPr>
          </a:p>
          <a:p>
            <a:pPr>
              <a:spcAft>
                <a:spcPts val="0"/>
              </a:spcAft>
            </a:pPr>
            <a:r>
              <a:rPr lang="en-US" sz="1100" dirty="0">
                <a:solidFill>
                  <a:schemeClr val="tx1"/>
                </a:solidFill>
              </a:rPr>
              <a:t>	</a:t>
            </a:r>
          </a:p>
          <a:p>
            <a:endParaRPr lang="en-ZA" dirty="0">
              <a:solidFill>
                <a:schemeClr val="tx1"/>
              </a:solidFill>
            </a:endParaRPr>
          </a:p>
        </p:txBody>
      </p:sp>
    </p:spTree>
    <p:extLst>
      <p:ext uri="{BB962C8B-B14F-4D97-AF65-F5344CB8AC3E}">
        <p14:creationId xmlns:p14="http://schemas.microsoft.com/office/powerpoint/2010/main" val="1979595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34F5A-4F21-0F02-1829-01839CFC12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F708D1-9A01-24F7-60D8-1A51BCD8ABAB}"/>
              </a:ext>
            </a:extLst>
          </p:cNvPr>
          <p:cNvSpPr>
            <a:spLocks noGrp="1"/>
          </p:cNvSpPr>
          <p:nvPr>
            <p:ph type="title"/>
          </p:nvPr>
        </p:nvSpPr>
        <p:spPr/>
        <p:txBody>
          <a:bodyPr/>
          <a:lstStyle/>
          <a:p>
            <a:r>
              <a:rPr lang="en-ZA" b="0" dirty="0">
                <a:latin typeface="+mn-lt"/>
              </a:rPr>
              <a:t>     </a:t>
            </a:r>
            <a:br>
              <a:rPr lang="en-ZA" b="0" dirty="0">
                <a:latin typeface="+mn-lt"/>
              </a:rPr>
            </a:br>
            <a:r>
              <a:rPr lang="en-ZA" b="0" dirty="0">
                <a:latin typeface="+mn-lt"/>
              </a:rPr>
              <a:t>	Technical Points </a:t>
            </a:r>
          </a:p>
        </p:txBody>
      </p:sp>
      <p:sp>
        <p:nvSpPr>
          <p:cNvPr id="3" name="Subtitle 2">
            <a:extLst>
              <a:ext uri="{FF2B5EF4-FFF2-40B4-BE49-F238E27FC236}">
                <a16:creationId xmlns:a16="http://schemas.microsoft.com/office/drawing/2014/main" id="{91075DA5-15FE-80D5-4514-971C6BD84D55}"/>
              </a:ext>
            </a:extLst>
          </p:cNvPr>
          <p:cNvSpPr txBox="1">
            <a:spLocks/>
          </p:cNvSpPr>
          <p:nvPr/>
        </p:nvSpPr>
        <p:spPr>
          <a:xfrm>
            <a:off x="514554" y="849086"/>
            <a:ext cx="11263463" cy="6221185"/>
          </a:xfrm>
          <a:prstGeom prst="rect">
            <a:avLst/>
          </a:prstGeom>
        </p:spPr>
        <p:txBody>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a:lnSpc>
                <a:spcPct val="100000"/>
              </a:lnSpc>
              <a:spcAft>
                <a:spcPts val="0"/>
              </a:spcAft>
            </a:pPr>
            <a:endParaRPr lang="en-US" sz="1800" b="1" dirty="0">
              <a:solidFill>
                <a:schemeClr val="tx1"/>
              </a:solidFill>
              <a:cs typeface="Arial" panose="020B0604020202020204" pitchFamily="34" charset="0"/>
            </a:endParaRPr>
          </a:p>
          <a:p>
            <a:pPr>
              <a:lnSpc>
                <a:spcPct val="100000"/>
              </a:lnSpc>
              <a:spcAft>
                <a:spcPts val="0"/>
              </a:spcAft>
            </a:pPr>
            <a:r>
              <a:rPr lang="en-US" sz="2400" dirty="0">
                <a:solidFill>
                  <a:srgbClr val="000000">
                    <a:lumMod val="50000"/>
                    <a:lumOff val="50000"/>
                  </a:srgbClr>
                </a:solidFill>
                <a:cs typeface="Arial" panose="020B0604020202020204" pitchFamily="34" charset="0"/>
              </a:rPr>
              <a:t>Bidders are to note the following clauses 3, 4 and 5 under section 3.</a:t>
            </a:r>
          </a:p>
          <a:p>
            <a:pPr>
              <a:lnSpc>
                <a:spcPct val="100000"/>
              </a:lnSpc>
              <a:spcAft>
                <a:spcPts val="0"/>
              </a:spcAft>
            </a:pPr>
            <a:r>
              <a:rPr lang="en-US" sz="2400" dirty="0">
                <a:solidFill>
                  <a:srgbClr val="000000">
                    <a:lumMod val="50000"/>
                    <a:lumOff val="50000"/>
                  </a:srgbClr>
                </a:solidFill>
                <a:cs typeface="Arial" panose="020B0604020202020204" pitchFamily="34" charset="0"/>
              </a:rPr>
              <a:t>Clause 3: Scope of Requirements</a:t>
            </a:r>
          </a:p>
          <a:p>
            <a:pPr algn="just">
              <a:lnSpc>
                <a:spcPct val="100000"/>
              </a:lnSpc>
              <a:spcAft>
                <a:spcPts val="0"/>
              </a:spcAft>
            </a:pPr>
            <a:r>
              <a:rPr lang="en-US" sz="2400" dirty="0">
                <a:solidFill>
                  <a:srgbClr val="000000">
                    <a:lumMod val="50000"/>
                    <a:lumOff val="50000"/>
                  </a:srgbClr>
                </a:solidFill>
                <a:cs typeface="Arial" panose="020B0604020202020204" pitchFamily="34" charset="0"/>
              </a:rPr>
              <a:t>Bidders have an option to choose the category which they are tendering for. Bidders must price all items on the selected category.</a:t>
            </a:r>
          </a:p>
          <a:p>
            <a:pPr>
              <a:lnSpc>
                <a:spcPct val="100000"/>
              </a:lnSpc>
              <a:spcAft>
                <a:spcPts val="0"/>
              </a:spcAft>
            </a:pPr>
            <a:endParaRPr lang="en-US" sz="2400" dirty="0">
              <a:solidFill>
                <a:srgbClr val="000000">
                  <a:lumMod val="50000"/>
                  <a:lumOff val="50000"/>
                </a:srgbClr>
              </a:solidFill>
              <a:cs typeface="Arial" panose="020B0604020202020204" pitchFamily="34" charset="0"/>
            </a:endParaRPr>
          </a:p>
          <a:p>
            <a:pPr>
              <a:lnSpc>
                <a:spcPct val="100000"/>
              </a:lnSpc>
              <a:spcAft>
                <a:spcPts val="0"/>
              </a:spcAft>
            </a:pPr>
            <a:r>
              <a:rPr lang="en-US" sz="2400" dirty="0">
                <a:solidFill>
                  <a:srgbClr val="000000">
                    <a:lumMod val="50000"/>
                    <a:lumOff val="50000"/>
                  </a:srgbClr>
                </a:solidFill>
                <a:cs typeface="Arial" panose="020B0604020202020204" pitchFamily="34" charset="0"/>
              </a:rPr>
              <a:t>Clause 4: Technical Requirements </a:t>
            </a:r>
          </a:p>
          <a:p>
            <a:pPr algn="just">
              <a:lnSpc>
                <a:spcPct val="100000"/>
              </a:lnSpc>
              <a:spcAft>
                <a:spcPts val="0"/>
              </a:spcAft>
            </a:pPr>
            <a:r>
              <a:rPr lang="en-US" sz="2400" dirty="0">
                <a:solidFill>
                  <a:srgbClr val="000000">
                    <a:lumMod val="50000"/>
                    <a:lumOff val="50000"/>
                  </a:srgbClr>
                </a:solidFill>
                <a:cs typeface="Arial" panose="020B0604020202020204" pitchFamily="34" charset="0"/>
              </a:rPr>
              <a:t>Bidders will be required to submit a complete (all pages and valid) South African National Accreditation System (SANAS) Accredited Manufacturing Capability Report with the bid documents. The report must make reference to each of the specific clothing items being tendered for.</a:t>
            </a:r>
          </a:p>
          <a:p>
            <a:pPr algn="just">
              <a:lnSpc>
                <a:spcPct val="100000"/>
              </a:lnSpc>
              <a:spcAft>
                <a:spcPts val="0"/>
              </a:spcAft>
            </a:pPr>
            <a:r>
              <a:rPr lang="en-US" sz="2400" dirty="0">
                <a:solidFill>
                  <a:srgbClr val="000000">
                    <a:lumMod val="50000"/>
                    <a:lumOff val="50000"/>
                  </a:srgbClr>
                </a:solidFill>
                <a:cs typeface="Arial" panose="020B0604020202020204" pitchFamily="34" charset="0"/>
              </a:rPr>
              <a:t>In the event that the bidder is not the actual manufacturer, the bidder will be disqualified and will not progress to further stages of the bid adjudication.</a:t>
            </a:r>
          </a:p>
          <a:p>
            <a:pPr>
              <a:lnSpc>
                <a:spcPct val="100000"/>
              </a:lnSpc>
              <a:spcAft>
                <a:spcPts val="0"/>
              </a:spcAft>
            </a:pPr>
            <a:endParaRPr lang="en-US" sz="2400" dirty="0">
              <a:solidFill>
                <a:srgbClr val="000000">
                  <a:lumMod val="50000"/>
                  <a:lumOff val="50000"/>
                </a:srgbClr>
              </a:solidFill>
              <a:cs typeface="Arial" panose="020B0604020202020204" pitchFamily="34" charset="0"/>
            </a:endParaRPr>
          </a:p>
          <a:p>
            <a:pPr>
              <a:lnSpc>
                <a:spcPct val="100000"/>
              </a:lnSpc>
              <a:spcAft>
                <a:spcPts val="0"/>
              </a:spcAft>
            </a:pPr>
            <a:endParaRPr lang="en-US" sz="2400" dirty="0">
              <a:solidFill>
                <a:srgbClr val="000000">
                  <a:lumMod val="50000"/>
                  <a:lumOff val="50000"/>
                </a:srgbClr>
              </a:solidFill>
              <a:cs typeface="Arial" panose="020B0604020202020204" pitchFamily="34" charset="0"/>
            </a:endParaRPr>
          </a:p>
          <a:p>
            <a:pPr>
              <a:lnSpc>
                <a:spcPct val="100000"/>
              </a:lnSpc>
              <a:spcAft>
                <a:spcPts val="0"/>
              </a:spcAft>
            </a:pPr>
            <a:r>
              <a:rPr lang="en-US" sz="2400" dirty="0">
                <a:solidFill>
                  <a:srgbClr val="000000">
                    <a:lumMod val="50000"/>
                    <a:lumOff val="50000"/>
                  </a:srgbClr>
                </a:solidFill>
                <a:cs typeface="Arial" panose="020B0604020202020204" pitchFamily="34" charset="0"/>
              </a:rPr>
              <a:t>Clause 5: Special Conditions </a:t>
            </a:r>
          </a:p>
          <a:p>
            <a:pPr>
              <a:lnSpc>
                <a:spcPct val="100000"/>
              </a:lnSpc>
              <a:spcAft>
                <a:spcPts val="0"/>
              </a:spcAft>
            </a:pPr>
            <a:endParaRPr lang="en-US" sz="1800" b="1" u="sng" dirty="0">
              <a:solidFill>
                <a:srgbClr val="000000">
                  <a:lumMod val="50000"/>
                  <a:lumOff val="50000"/>
                </a:srgbClr>
              </a:solidFill>
              <a:cs typeface="Arial" panose="020B0604020202020204" pitchFamily="34" charset="0"/>
            </a:endParaRPr>
          </a:p>
          <a:p>
            <a:pPr>
              <a:spcAft>
                <a:spcPts val="0"/>
              </a:spcAft>
            </a:pPr>
            <a:r>
              <a:rPr lang="en-US" sz="1100" dirty="0">
                <a:solidFill>
                  <a:schemeClr val="tx1"/>
                </a:solidFill>
              </a:rPr>
              <a:t>	</a:t>
            </a:r>
          </a:p>
          <a:p>
            <a:endParaRPr lang="en-ZA" dirty="0">
              <a:solidFill>
                <a:schemeClr val="tx1"/>
              </a:solidFill>
            </a:endParaRPr>
          </a:p>
        </p:txBody>
      </p:sp>
    </p:spTree>
    <p:extLst>
      <p:ext uri="{BB962C8B-B14F-4D97-AF65-F5344CB8AC3E}">
        <p14:creationId xmlns:p14="http://schemas.microsoft.com/office/powerpoint/2010/main" val="3614606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12473-FF1A-878F-A701-A12C4305AE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A9ABDB-E0BE-C6BF-013C-BD3A3DC002AE}"/>
              </a:ext>
            </a:extLst>
          </p:cNvPr>
          <p:cNvSpPr>
            <a:spLocks noGrp="1"/>
          </p:cNvSpPr>
          <p:nvPr>
            <p:ph type="title"/>
          </p:nvPr>
        </p:nvSpPr>
        <p:spPr/>
        <p:txBody>
          <a:bodyPr/>
          <a:lstStyle/>
          <a:p>
            <a:r>
              <a:rPr lang="en-ZA" b="0" dirty="0">
                <a:latin typeface="+mn-lt"/>
              </a:rPr>
              <a:t>     </a:t>
            </a:r>
            <a:br>
              <a:rPr lang="en-ZA" b="0" dirty="0">
                <a:latin typeface="+mn-lt"/>
              </a:rPr>
            </a:br>
            <a:r>
              <a:rPr lang="en-ZA" b="0" dirty="0">
                <a:latin typeface="+mn-lt"/>
              </a:rPr>
              <a:t>	Technical Points </a:t>
            </a:r>
          </a:p>
        </p:txBody>
      </p:sp>
      <p:sp>
        <p:nvSpPr>
          <p:cNvPr id="3" name="Subtitle 2">
            <a:extLst>
              <a:ext uri="{FF2B5EF4-FFF2-40B4-BE49-F238E27FC236}">
                <a16:creationId xmlns:a16="http://schemas.microsoft.com/office/drawing/2014/main" id="{41036AA4-F4BE-F7BD-9A7F-8090A44CAA00}"/>
              </a:ext>
            </a:extLst>
          </p:cNvPr>
          <p:cNvSpPr txBox="1">
            <a:spLocks/>
          </p:cNvSpPr>
          <p:nvPr/>
        </p:nvSpPr>
        <p:spPr>
          <a:xfrm>
            <a:off x="514554" y="849086"/>
            <a:ext cx="11263463" cy="6221185"/>
          </a:xfrm>
          <a:prstGeom prst="rect">
            <a:avLst/>
          </a:prstGeom>
        </p:spPr>
        <p:txBody>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a:lnSpc>
                <a:spcPct val="100000"/>
              </a:lnSpc>
              <a:spcAft>
                <a:spcPts val="0"/>
              </a:spcAft>
            </a:pPr>
            <a:r>
              <a:rPr lang="en-US" sz="2400" dirty="0">
                <a:solidFill>
                  <a:srgbClr val="000000">
                    <a:lumMod val="50000"/>
                    <a:lumOff val="50000"/>
                  </a:srgbClr>
                </a:solidFill>
                <a:cs typeface="Arial" panose="020B0604020202020204" pitchFamily="34" charset="0"/>
              </a:rPr>
              <a:t>Clause 5: Special Conditions </a:t>
            </a:r>
          </a:p>
          <a:p>
            <a:pPr>
              <a:lnSpc>
                <a:spcPct val="100000"/>
              </a:lnSpc>
              <a:spcAft>
                <a:spcPts val="0"/>
              </a:spcAft>
            </a:pPr>
            <a:endParaRPr lang="en-US" sz="2400" dirty="0">
              <a:solidFill>
                <a:srgbClr val="000000">
                  <a:lumMod val="50000"/>
                  <a:lumOff val="50000"/>
                </a:srgbClr>
              </a:solidFill>
              <a:cs typeface="Arial" panose="020B0604020202020204" pitchFamily="34" charset="0"/>
            </a:endParaRPr>
          </a:p>
          <a:p>
            <a:pPr algn="just">
              <a:lnSpc>
                <a:spcPct val="100000"/>
              </a:lnSpc>
              <a:spcAft>
                <a:spcPts val="0"/>
              </a:spcAft>
            </a:pPr>
            <a:r>
              <a:rPr lang="en-ZA" dirty="0">
                <a:solidFill>
                  <a:schemeClr val="tx1"/>
                </a:solidFill>
              </a:rPr>
              <a:t>5.3 Pre-Assessment samples are not required at the tendering stage. The preferred bidder will be required to submit samples within 30 days of acceptance. The preferred bidder will be required to submit two samples of different sizes e.g., size 87 and 102. In the event of non-garment items (socks, caps, badges belts, neck ties &amp; scarfs) two of each different item to be submitted. When the samples are approved, one sealed sample will be returned for reference purpose. It will also be required that a QA report accompany the samples</a:t>
            </a:r>
            <a:endParaRPr lang="en-US" sz="1800" b="1" u="sng" dirty="0">
              <a:solidFill>
                <a:schemeClr val="tx1"/>
              </a:solidFill>
              <a:cs typeface="Arial" panose="020B0604020202020204" pitchFamily="34" charset="0"/>
            </a:endParaRPr>
          </a:p>
          <a:p>
            <a:pPr>
              <a:spcAft>
                <a:spcPts val="0"/>
              </a:spcAft>
            </a:pPr>
            <a:endParaRPr lang="en-US" sz="1100" dirty="0">
              <a:solidFill>
                <a:schemeClr val="tx1"/>
              </a:solidFill>
            </a:endParaRPr>
          </a:p>
          <a:p>
            <a:pPr algn="just">
              <a:spcAft>
                <a:spcPts val="0"/>
              </a:spcAft>
            </a:pPr>
            <a:r>
              <a:rPr lang="en-ZA" dirty="0">
                <a:solidFill>
                  <a:schemeClr val="tx1"/>
                </a:solidFill>
              </a:rPr>
              <a:t>Samples must be fully compliant i.e., Logo requitements and Labelling requirements. Specification 286.21 (LAB) In the event of Category 6 -10, the item number must be displayed on the packaging. </a:t>
            </a:r>
            <a:endParaRPr lang="en-US" sz="1100" dirty="0">
              <a:solidFill>
                <a:schemeClr val="tx1"/>
              </a:solidFill>
            </a:endParaRPr>
          </a:p>
          <a:p>
            <a:pPr algn="just"/>
            <a:r>
              <a:rPr lang="en-US" dirty="0">
                <a:solidFill>
                  <a:schemeClr val="tx1"/>
                </a:solidFill>
              </a:rPr>
              <a:t>For those who are not acquainted with the Transnet items, please note each different size (garments / shoes) do have a different item number; therefore, must be aligned accordingly.</a:t>
            </a:r>
            <a:endParaRPr lang="en-ZA" dirty="0">
              <a:solidFill>
                <a:schemeClr val="tx1"/>
              </a:solidFill>
            </a:endParaRPr>
          </a:p>
        </p:txBody>
      </p:sp>
    </p:spTree>
    <p:extLst>
      <p:ext uri="{BB962C8B-B14F-4D97-AF65-F5344CB8AC3E}">
        <p14:creationId xmlns:p14="http://schemas.microsoft.com/office/powerpoint/2010/main" val="3428257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8C028-A540-C5D0-9507-BE4AF3BCB7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FBA12D-08A5-C8EE-4D2D-4EDB79CDC6D6}"/>
              </a:ext>
            </a:extLst>
          </p:cNvPr>
          <p:cNvSpPr>
            <a:spLocks noGrp="1"/>
          </p:cNvSpPr>
          <p:nvPr>
            <p:ph type="title"/>
          </p:nvPr>
        </p:nvSpPr>
        <p:spPr/>
        <p:txBody>
          <a:bodyPr/>
          <a:lstStyle/>
          <a:p>
            <a:r>
              <a:rPr lang="en-ZA" b="0" dirty="0">
                <a:latin typeface="+mn-lt"/>
              </a:rPr>
              <a:t>     </a:t>
            </a:r>
            <a:br>
              <a:rPr lang="en-ZA" b="0" dirty="0">
                <a:latin typeface="+mn-lt"/>
              </a:rPr>
            </a:br>
            <a:r>
              <a:rPr lang="en-ZA" b="0" dirty="0">
                <a:latin typeface="+mn-lt"/>
              </a:rPr>
              <a:t>	Technical Points </a:t>
            </a:r>
          </a:p>
        </p:txBody>
      </p:sp>
      <p:sp>
        <p:nvSpPr>
          <p:cNvPr id="3" name="Subtitle 2">
            <a:extLst>
              <a:ext uri="{FF2B5EF4-FFF2-40B4-BE49-F238E27FC236}">
                <a16:creationId xmlns:a16="http://schemas.microsoft.com/office/drawing/2014/main" id="{1DDE174F-91FE-890F-D9AD-35D9B5EAAC7E}"/>
              </a:ext>
            </a:extLst>
          </p:cNvPr>
          <p:cNvSpPr txBox="1">
            <a:spLocks/>
          </p:cNvSpPr>
          <p:nvPr/>
        </p:nvSpPr>
        <p:spPr>
          <a:xfrm>
            <a:off x="514554" y="849086"/>
            <a:ext cx="11263463" cy="6221185"/>
          </a:xfrm>
          <a:prstGeom prst="rect">
            <a:avLst/>
          </a:prstGeom>
        </p:spPr>
        <p:txBody>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a:lnSpc>
                <a:spcPct val="100000"/>
              </a:lnSpc>
              <a:spcAft>
                <a:spcPts val="0"/>
              </a:spcAft>
            </a:pPr>
            <a:r>
              <a:rPr lang="en-US" sz="2400" dirty="0">
                <a:solidFill>
                  <a:schemeClr val="tx1"/>
                </a:solidFill>
                <a:cs typeface="Arial" panose="020B0604020202020204" pitchFamily="34" charset="0"/>
              </a:rPr>
              <a:t>Clause 5: Special Conditions </a:t>
            </a:r>
          </a:p>
          <a:p>
            <a:pPr marL="342900" indent="-342900" algn="just">
              <a:lnSpc>
                <a:spcPct val="100000"/>
              </a:lnSpc>
              <a:spcAft>
                <a:spcPts val="0"/>
              </a:spcAft>
              <a:buFont typeface="Arial" panose="020B0604020202020204" pitchFamily="34" charset="0"/>
              <a:buChar char="•"/>
            </a:pPr>
            <a:r>
              <a:rPr lang="en-US" dirty="0">
                <a:solidFill>
                  <a:schemeClr val="tx1"/>
                </a:solidFill>
                <a:cs typeface="Arial" panose="020B0604020202020204" pitchFamily="34" charset="0"/>
              </a:rPr>
              <a:t>The successful bidder will be allowed to borrow samples.</a:t>
            </a:r>
          </a:p>
          <a:p>
            <a:pPr marL="342900" indent="-342900" algn="just">
              <a:lnSpc>
                <a:spcPct val="100000"/>
              </a:lnSpc>
              <a:spcAft>
                <a:spcPts val="0"/>
              </a:spcAft>
              <a:buFont typeface="Arial" panose="020B0604020202020204" pitchFamily="34" charset="0"/>
              <a:buChar char="•"/>
            </a:pPr>
            <a:endParaRPr lang="en-US" dirty="0">
              <a:solidFill>
                <a:schemeClr val="tx1"/>
              </a:solidFill>
              <a:cs typeface="Arial" panose="020B0604020202020204" pitchFamily="34" charset="0"/>
            </a:endParaRPr>
          </a:p>
          <a:p>
            <a:pPr marL="342900" indent="-342900" algn="just">
              <a:lnSpc>
                <a:spcPct val="100000"/>
              </a:lnSpc>
              <a:spcAft>
                <a:spcPts val="0"/>
              </a:spcAft>
              <a:buFont typeface="Arial" panose="020B0604020202020204" pitchFamily="34" charset="0"/>
              <a:buChar char="•"/>
            </a:pPr>
            <a:r>
              <a:rPr lang="en-US" dirty="0">
                <a:solidFill>
                  <a:schemeClr val="tx1"/>
                </a:solidFill>
                <a:cs typeface="Arial" panose="020B0604020202020204" pitchFamily="34" charset="0"/>
              </a:rPr>
              <a:t>Samples can be viewed by appointment at Warehouse 762 Langlaagte.</a:t>
            </a:r>
          </a:p>
          <a:p>
            <a:pPr marL="342900" indent="-342900" algn="just">
              <a:lnSpc>
                <a:spcPct val="100000"/>
              </a:lnSpc>
              <a:spcAft>
                <a:spcPts val="0"/>
              </a:spcAft>
              <a:buFont typeface="Arial" panose="020B0604020202020204" pitchFamily="34" charset="0"/>
              <a:buChar char="•"/>
            </a:pPr>
            <a:endParaRPr lang="en-US" dirty="0">
              <a:solidFill>
                <a:schemeClr val="tx1"/>
              </a:solidFill>
              <a:cs typeface="Arial" panose="020B0604020202020204" pitchFamily="34" charset="0"/>
            </a:endParaRPr>
          </a:p>
          <a:p>
            <a:pPr marL="342900" indent="-342900" algn="just">
              <a:lnSpc>
                <a:spcPct val="100000"/>
              </a:lnSpc>
              <a:spcAft>
                <a:spcPts val="0"/>
              </a:spcAft>
              <a:buFont typeface="Arial" panose="020B0604020202020204" pitchFamily="34" charset="0"/>
              <a:buChar char="•"/>
            </a:pPr>
            <a:r>
              <a:rPr lang="en-US" dirty="0">
                <a:solidFill>
                  <a:schemeClr val="tx1"/>
                </a:solidFill>
                <a:cs typeface="Arial" panose="020B0604020202020204" pitchFamily="34" charset="0"/>
              </a:rPr>
              <a:t>Also, as a reminder, take note of the garment and bulk packaging requirements of Transnet. (Specification 286.21 (PAC)</a:t>
            </a:r>
          </a:p>
          <a:p>
            <a:pPr marL="342900" indent="-342900" algn="just">
              <a:lnSpc>
                <a:spcPct val="100000"/>
              </a:lnSpc>
              <a:spcAft>
                <a:spcPts val="0"/>
              </a:spcAft>
              <a:buFont typeface="Arial" panose="020B0604020202020204" pitchFamily="34" charset="0"/>
              <a:buChar char="•"/>
            </a:pPr>
            <a:endParaRPr lang="en-US" dirty="0">
              <a:solidFill>
                <a:schemeClr val="tx1"/>
              </a:solidFill>
              <a:cs typeface="Arial" panose="020B0604020202020204" pitchFamily="34" charset="0"/>
            </a:endParaRPr>
          </a:p>
          <a:p>
            <a:pPr marL="342900" indent="-342900" algn="just">
              <a:lnSpc>
                <a:spcPct val="100000"/>
              </a:lnSpc>
              <a:spcAft>
                <a:spcPts val="0"/>
              </a:spcAft>
              <a:buFont typeface="Arial" panose="020B0604020202020204" pitchFamily="34" charset="0"/>
              <a:buChar char="•"/>
            </a:pPr>
            <a:r>
              <a:rPr lang="en-US" dirty="0">
                <a:solidFill>
                  <a:schemeClr val="tx1"/>
                </a:solidFill>
                <a:cs typeface="Arial" panose="020B0604020202020204" pitchFamily="34" charset="0"/>
              </a:rPr>
              <a:t>Note: Categories 7 (catalogue item 52 &amp; 53) &amp; Category 9 (Catalogue item 40 &amp; 41) These are Security items, the color is Black and not Blue as per the description.</a:t>
            </a:r>
          </a:p>
          <a:p>
            <a:pPr>
              <a:lnSpc>
                <a:spcPct val="100000"/>
              </a:lnSpc>
              <a:spcAft>
                <a:spcPts val="0"/>
              </a:spcAft>
            </a:pPr>
            <a:endParaRPr lang="en-US" sz="2400" dirty="0">
              <a:solidFill>
                <a:srgbClr val="000000">
                  <a:lumMod val="50000"/>
                  <a:lumOff val="50000"/>
                </a:srgbClr>
              </a:solidFill>
              <a:cs typeface="Arial" panose="020B0604020202020204" pitchFamily="34" charset="0"/>
            </a:endParaRPr>
          </a:p>
        </p:txBody>
      </p:sp>
    </p:spTree>
    <p:extLst>
      <p:ext uri="{BB962C8B-B14F-4D97-AF65-F5344CB8AC3E}">
        <p14:creationId xmlns:p14="http://schemas.microsoft.com/office/powerpoint/2010/main" val="4015303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C69BD-FF74-4FFD-B02F-CEEBD38B9DA1}"/>
              </a:ext>
            </a:extLst>
          </p:cNvPr>
          <p:cNvSpPr>
            <a:spLocks noGrp="1"/>
          </p:cNvSpPr>
          <p:nvPr>
            <p:ph type="title"/>
          </p:nvPr>
        </p:nvSpPr>
        <p:spPr>
          <a:xfrm>
            <a:off x="752475" y="252792"/>
            <a:ext cx="10457775" cy="720105"/>
          </a:xfrm>
        </p:spPr>
        <p:txBody>
          <a:bodyPr/>
          <a:lstStyle/>
          <a:p>
            <a:r>
              <a:rPr lang="en-US"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Evaluation Methodology </a:t>
            </a:r>
            <a:br>
              <a:rPr lang="en-US"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br>
            <a:endParaRPr lang="en-US" dirty="0"/>
          </a:p>
        </p:txBody>
      </p:sp>
      <p:pic>
        <p:nvPicPr>
          <p:cNvPr id="4" name="Picture 3">
            <a:extLst>
              <a:ext uri="{FF2B5EF4-FFF2-40B4-BE49-F238E27FC236}">
                <a16:creationId xmlns:a16="http://schemas.microsoft.com/office/drawing/2014/main" id="{4D5CAEDB-6A8C-1E0D-C857-E558F05A527B}"/>
              </a:ext>
            </a:extLst>
          </p:cNvPr>
          <p:cNvPicPr>
            <a:picLocks noChangeAspect="1"/>
          </p:cNvPicPr>
          <p:nvPr/>
        </p:nvPicPr>
        <p:blipFill>
          <a:blip r:embed="rId2"/>
          <a:stretch>
            <a:fillRect/>
          </a:stretch>
        </p:blipFill>
        <p:spPr>
          <a:xfrm>
            <a:off x="752475" y="980733"/>
            <a:ext cx="9678458" cy="4896533"/>
          </a:xfrm>
          <a:prstGeom prst="rect">
            <a:avLst/>
          </a:prstGeom>
        </p:spPr>
      </p:pic>
    </p:spTree>
    <p:extLst>
      <p:ext uri="{BB962C8B-B14F-4D97-AF65-F5344CB8AC3E}">
        <p14:creationId xmlns:p14="http://schemas.microsoft.com/office/powerpoint/2010/main" val="3297875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ubtitle 19">
            <a:extLst>
              <a:ext uri="{FF2B5EF4-FFF2-40B4-BE49-F238E27FC236}">
                <a16:creationId xmlns:a16="http://schemas.microsoft.com/office/drawing/2014/main" id="{5742A685-F6F4-B863-53D0-2CA3E8BAE011}"/>
              </a:ext>
            </a:extLst>
          </p:cNvPr>
          <p:cNvSpPr>
            <a:spLocks noGrp="1"/>
          </p:cNvSpPr>
          <p:nvPr>
            <p:ph type="subTitle" idx="1"/>
          </p:nvPr>
        </p:nvSpPr>
        <p:spPr>
          <a:xfrm>
            <a:off x="152400" y="321732"/>
            <a:ext cx="11604171" cy="5801481"/>
          </a:xfrm>
        </p:spPr>
        <p:txBody>
          <a:bodyPr/>
          <a:lstStyle/>
          <a:p>
            <a:pPr lvl="1"/>
            <a:r>
              <a:rPr lang="en-GB" b="1" dirty="0"/>
              <a:t>STEP ONE: Test for Administrative and Substantive Responsiveness </a:t>
            </a:r>
            <a:endParaRPr lang="en-ZA" b="1" dirty="0"/>
          </a:p>
        </p:txBody>
      </p:sp>
      <p:pic>
        <p:nvPicPr>
          <p:cNvPr id="4" name="Picture 3">
            <a:extLst>
              <a:ext uri="{FF2B5EF4-FFF2-40B4-BE49-F238E27FC236}">
                <a16:creationId xmlns:a16="http://schemas.microsoft.com/office/drawing/2014/main" id="{41391924-39D9-438D-EF8D-1CBF5783BD7E}"/>
              </a:ext>
            </a:extLst>
          </p:cNvPr>
          <p:cNvPicPr>
            <a:picLocks noChangeAspect="1"/>
          </p:cNvPicPr>
          <p:nvPr/>
        </p:nvPicPr>
        <p:blipFill>
          <a:blip r:embed="rId3"/>
          <a:stretch>
            <a:fillRect/>
          </a:stretch>
        </p:blipFill>
        <p:spPr>
          <a:xfrm>
            <a:off x="5991210" y="3390894"/>
            <a:ext cx="209579" cy="76211"/>
          </a:xfrm>
          <a:prstGeom prst="rect">
            <a:avLst/>
          </a:prstGeom>
        </p:spPr>
      </p:pic>
      <p:pic>
        <p:nvPicPr>
          <p:cNvPr id="6" name="Picture 5">
            <a:extLst>
              <a:ext uri="{FF2B5EF4-FFF2-40B4-BE49-F238E27FC236}">
                <a16:creationId xmlns:a16="http://schemas.microsoft.com/office/drawing/2014/main" id="{27090D2E-33BF-5ABA-A618-9D2F57DE16B7}"/>
              </a:ext>
            </a:extLst>
          </p:cNvPr>
          <p:cNvPicPr>
            <a:picLocks noChangeAspect="1"/>
          </p:cNvPicPr>
          <p:nvPr/>
        </p:nvPicPr>
        <p:blipFill>
          <a:blip r:embed="rId3"/>
          <a:stretch>
            <a:fillRect/>
          </a:stretch>
        </p:blipFill>
        <p:spPr>
          <a:xfrm>
            <a:off x="5991210" y="3390894"/>
            <a:ext cx="209579" cy="76211"/>
          </a:xfrm>
          <a:prstGeom prst="rect">
            <a:avLst/>
          </a:prstGeom>
        </p:spPr>
      </p:pic>
      <p:pic>
        <p:nvPicPr>
          <p:cNvPr id="8" name="Picture 7">
            <a:extLst>
              <a:ext uri="{FF2B5EF4-FFF2-40B4-BE49-F238E27FC236}">
                <a16:creationId xmlns:a16="http://schemas.microsoft.com/office/drawing/2014/main" id="{01C4091E-2DC6-57C2-7F7C-CA1F701FB487}"/>
              </a:ext>
            </a:extLst>
          </p:cNvPr>
          <p:cNvPicPr>
            <a:picLocks noChangeAspect="1"/>
          </p:cNvPicPr>
          <p:nvPr/>
        </p:nvPicPr>
        <p:blipFill>
          <a:blip r:embed="rId4"/>
          <a:stretch>
            <a:fillRect/>
          </a:stretch>
        </p:blipFill>
        <p:spPr>
          <a:xfrm>
            <a:off x="694267" y="948267"/>
            <a:ext cx="10210800" cy="4775200"/>
          </a:xfrm>
          <a:prstGeom prst="rect">
            <a:avLst/>
          </a:prstGeom>
        </p:spPr>
      </p:pic>
    </p:spTree>
    <p:extLst>
      <p:ext uri="{BB962C8B-B14F-4D97-AF65-F5344CB8AC3E}">
        <p14:creationId xmlns:p14="http://schemas.microsoft.com/office/powerpoint/2010/main" val="1891436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AA615-B32A-718C-9202-CF4596EFEA56}"/>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136B691F-51E3-C232-EB1B-81FC982E6800}"/>
              </a:ext>
            </a:extLst>
          </p:cNvPr>
          <p:cNvSpPr>
            <a:spLocks noGrp="1"/>
          </p:cNvSpPr>
          <p:nvPr>
            <p:ph type="subTitle" idx="1"/>
          </p:nvPr>
        </p:nvSpPr>
        <p:spPr>
          <a:xfrm>
            <a:off x="152400" y="321732"/>
            <a:ext cx="11604171" cy="5801481"/>
          </a:xfrm>
        </p:spPr>
        <p:txBody>
          <a:bodyPr/>
          <a:lstStyle/>
          <a:p>
            <a:pPr marR="0" lvl="1" algn="l">
              <a:lnSpc>
                <a:spcPct val="150000"/>
              </a:lnSpc>
              <a:spcBef>
                <a:spcPts val="1200"/>
              </a:spcBef>
              <a:tabLst>
                <a:tab pos="540385" algn="l"/>
                <a:tab pos="720725" algn="l"/>
              </a:tabLst>
            </a:pPr>
            <a:r>
              <a:rPr lang="en-GB" sz="2000" b="1" kern="1600" dirty="0">
                <a:effectLst/>
                <a:latin typeface="Tahoma" panose="020B0604030504040204" pitchFamily="34" charset="0"/>
                <a:cs typeface="Times New Roman" panose="02020603050405020304" pitchFamily="18" charset="0"/>
              </a:rPr>
              <a:t>STEP TWO: Minimum Threshold 75% for Technical Criteria</a:t>
            </a:r>
            <a:endParaRPr lang="en-ZA" sz="2000" b="1" kern="1600" dirty="0">
              <a:effectLst/>
              <a:latin typeface="Tahoma" panose="020B060403050404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58ACE687-77E7-C2BF-DC43-5B9396672320}"/>
              </a:ext>
            </a:extLst>
          </p:cNvPr>
          <p:cNvPicPr>
            <a:picLocks noChangeAspect="1"/>
          </p:cNvPicPr>
          <p:nvPr/>
        </p:nvPicPr>
        <p:blipFill>
          <a:blip r:embed="rId3"/>
          <a:stretch>
            <a:fillRect/>
          </a:stretch>
        </p:blipFill>
        <p:spPr>
          <a:xfrm>
            <a:off x="5991210" y="3390894"/>
            <a:ext cx="209579" cy="76211"/>
          </a:xfrm>
          <a:prstGeom prst="rect">
            <a:avLst/>
          </a:prstGeom>
        </p:spPr>
      </p:pic>
      <p:pic>
        <p:nvPicPr>
          <p:cNvPr id="6" name="Picture 5">
            <a:extLst>
              <a:ext uri="{FF2B5EF4-FFF2-40B4-BE49-F238E27FC236}">
                <a16:creationId xmlns:a16="http://schemas.microsoft.com/office/drawing/2014/main" id="{B09C58C8-9039-CA8C-D1A3-837DC791A970}"/>
              </a:ext>
            </a:extLst>
          </p:cNvPr>
          <p:cNvPicPr>
            <a:picLocks noChangeAspect="1"/>
          </p:cNvPicPr>
          <p:nvPr/>
        </p:nvPicPr>
        <p:blipFill>
          <a:blip r:embed="rId3"/>
          <a:stretch>
            <a:fillRect/>
          </a:stretch>
        </p:blipFill>
        <p:spPr>
          <a:xfrm>
            <a:off x="5991210" y="3390894"/>
            <a:ext cx="209579" cy="76211"/>
          </a:xfrm>
          <a:prstGeom prst="rect">
            <a:avLst/>
          </a:prstGeom>
        </p:spPr>
      </p:pic>
      <p:pic>
        <p:nvPicPr>
          <p:cNvPr id="3" name="Picture 2">
            <a:extLst>
              <a:ext uri="{FF2B5EF4-FFF2-40B4-BE49-F238E27FC236}">
                <a16:creationId xmlns:a16="http://schemas.microsoft.com/office/drawing/2014/main" id="{96E97C7A-9473-0CC1-F0A0-AC8A2D0D8081}"/>
              </a:ext>
            </a:extLst>
          </p:cNvPr>
          <p:cNvPicPr>
            <a:picLocks noChangeAspect="1"/>
          </p:cNvPicPr>
          <p:nvPr/>
        </p:nvPicPr>
        <p:blipFill>
          <a:blip r:embed="rId4"/>
          <a:stretch>
            <a:fillRect/>
          </a:stretch>
        </p:blipFill>
        <p:spPr>
          <a:xfrm>
            <a:off x="435429" y="965201"/>
            <a:ext cx="10261600" cy="5158012"/>
          </a:xfrm>
          <a:prstGeom prst="rect">
            <a:avLst/>
          </a:prstGeom>
        </p:spPr>
      </p:pic>
    </p:spTree>
    <p:extLst>
      <p:ext uri="{BB962C8B-B14F-4D97-AF65-F5344CB8AC3E}">
        <p14:creationId xmlns:p14="http://schemas.microsoft.com/office/powerpoint/2010/main" val="2234415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50EF6-FB3C-D9D1-BB1E-0EC23D590632}"/>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FEC9CD5D-BE60-C425-413F-2FAB365DFF50}"/>
              </a:ext>
            </a:extLst>
          </p:cNvPr>
          <p:cNvSpPr>
            <a:spLocks noGrp="1"/>
          </p:cNvSpPr>
          <p:nvPr>
            <p:ph type="subTitle" idx="1"/>
          </p:nvPr>
        </p:nvSpPr>
        <p:spPr>
          <a:xfrm>
            <a:off x="152400" y="321732"/>
            <a:ext cx="11604171" cy="5801481"/>
          </a:xfrm>
        </p:spPr>
        <p:txBody>
          <a:bodyPr/>
          <a:lstStyle/>
          <a:p>
            <a:pPr marR="0" lvl="1" algn="l">
              <a:lnSpc>
                <a:spcPct val="150000"/>
              </a:lnSpc>
              <a:spcBef>
                <a:spcPts val="1200"/>
              </a:spcBef>
              <a:tabLst>
                <a:tab pos="540385" algn="l"/>
                <a:tab pos="720725" algn="l"/>
              </a:tabLst>
            </a:pPr>
            <a:r>
              <a:rPr lang="en-GB" sz="2000" b="1" kern="1600" dirty="0">
                <a:effectLst/>
                <a:latin typeface="Tahoma" panose="020B0604030504040204" pitchFamily="34" charset="0"/>
                <a:cs typeface="Times New Roman" panose="02020603050405020304" pitchFamily="18" charset="0"/>
              </a:rPr>
              <a:t>STEP TWO: Minimum Threshold 75% for Technical Criteria</a:t>
            </a:r>
            <a:endParaRPr lang="en-ZA" sz="2000" b="1" kern="1600" dirty="0">
              <a:effectLst/>
              <a:latin typeface="Tahoma" panose="020B060403050404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A692C41-9541-412F-5A5E-AA8C81CE885B}"/>
              </a:ext>
            </a:extLst>
          </p:cNvPr>
          <p:cNvPicPr>
            <a:picLocks noChangeAspect="1"/>
          </p:cNvPicPr>
          <p:nvPr/>
        </p:nvPicPr>
        <p:blipFill>
          <a:blip r:embed="rId3"/>
          <a:stretch>
            <a:fillRect/>
          </a:stretch>
        </p:blipFill>
        <p:spPr>
          <a:xfrm>
            <a:off x="5991210" y="3390894"/>
            <a:ext cx="209579" cy="76211"/>
          </a:xfrm>
          <a:prstGeom prst="rect">
            <a:avLst/>
          </a:prstGeom>
        </p:spPr>
      </p:pic>
      <p:pic>
        <p:nvPicPr>
          <p:cNvPr id="6" name="Picture 5">
            <a:extLst>
              <a:ext uri="{FF2B5EF4-FFF2-40B4-BE49-F238E27FC236}">
                <a16:creationId xmlns:a16="http://schemas.microsoft.com/office/drawing/2014/main" id="{F681D2A3-27DE-9194-D9CD-490B62F261DE}"/>
              </a:ext>
            </a:extLst>
          </p:cNvPr>
          <p:cNvPicPr>
            <a:picLocks noChangeAspect="1"/>
          </p:cNvPicPr>
          <p:nvPr/>
        </p:nvPicPr>
        <p:blipFill>
          <a:blip r:embed="rId3"/>
          <a:stretch>
            <a:fillRect/>
          </a:stretch>
        </p:blipFill>
        <p:spPr>
          <a:xfrm>
            <a:off x="5991210" y="3390894"/>
            <a:ext cx="209579" cy="76211"/>
          </a:xfrm>
          <a:prstGeom prst="rect">
            <a:avLst/>
          </a:prstGeom>
        </p:spPr>
      </p:pic>
      <p:pic>
        <p:nvPicPr>
          <p:cNvPr id="5" name="Picture 4">
            <a:extLst>
              <a:ext uri="{FF2B5EF4-FFF2-40B4-BE49-F238E27FC236}">
                <a16:creationId xmlns:a16="http://schemas.microsoft.com/office/drawing/2014/main" id="{C8B9E890-B893-7802-D179-B6EDE4390A9B}"/>
              </a:ext>
            </a:extLst>
          </p:cNvPr>
          <p:cNvPicPr>
            <a:picLocks noChangeAspect="1"/>
          </p:cNvPicPr>
          <p:nvPr/>
        </p:nvPicPr>
        <p:blipFill>
          <a:blip r:embed="rId4"/>
          <a:stretch>
            <a:fillRect/>
          </a:stretch>
        </p:blipFill>
        <p:spPr>
          <a:xfrm>
            <a:off x="948267" y="948267"/>
            <a:ext cx="9804399" cy="5588001"/>
          </a:xfrm>
          <a:prstGeom prst="rect">
            <a:avLst/>
          </a:prstGeom>
        </p:spPr>
      </p:pic>
    </p:spTree>
    <p:extLst>
      <p:ext uri="{BB962C8B-B14F-4D97-AF65-F5344CB8AC3E}">
        <p14:creationId xmlns:p14="http://schemas.microsoft.com/office/powerpoint/2010/main" val="3755031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568C7-CE24-3B47-5986-125E9EA630B9}"/>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4B91F9DB-14EE-C7E3-14B7-D8426ED423AB}"/>
              </a:ext>
            </a:extLst>
          </p:cNvPr>
          <p:cNvSpPr>
            <a:spLocks noGrp="1"/>
          </p:cNvSpPr>
          <p:nvPr>
            <p:ph type="subTitle" idx="1"/>
          </p:nvPr>
        </p:nvSpPr>
        <p:spPr>
          <a:xfrm>
            <a:off x="152400" y="321732"/>
            <a:ext cx="11604171" cy="5801481"/>
          </a:xfrm>
        </p:spPr>
        <p:txBody>
          <a:bodyPr/>
          <a:lstStyle/>
          <a:p>
            <a:pPr marR="0" lvl="1" algn="l">
              <a:lnSpc>
                <a:spcPct val="150000"/>
              </a:lnSpc>
              <a:spcBef>
                <a:spcPts val="1200"/>
              </a:spcBef>
              <a:tabLst>
                <a:tab pos="540385" algn="l"/>
                <a:tab pos="720725" algn="l"/>
              </a:tabLst>
            </a:pPr>
            <a:r>
              <a:rPr lang="en-GB" sz="2000" b="1" kern="1600" dirty="0">
                <a:effectLst/>
                <a:latin typeface="Tahoma" panose="020B0604030504040204" pitchFamily="34" charset="0"/>
                <a:cs typeface="Times New Roman" panose="02020603050405020304" pitchFamily="18" charset="0"/>
              </a:rPr>
              <a:t>STEP TWO: Minimum Threshold 75% for Technical Criteria</a:t>
            </a:r>
            <a:endParaRPr lang="en-ZA" sz="2000" b="1" kern="1600" dirty="0">
              <a:effectLst/>
              <a:latin typeface="Tahoma" panose="020B060403050404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D293FC4A-4726-2692-AC38-A1C6653D9936}"/>
              </a:ext>
            </a:extLst>
          </p:cNvPr>
          <p:cNvPicPr>
            <a:picLocks noChangeAspect="1"/>
          </p:cNvPicPr>
          <p:nvPr/>
        </p:nvPicPr>
        <p:blipFill>
          <a:blip r:embed="rId3"/>
          <a:stretch>
            <a:fillRect/>
          </a:stretch>
        </p:blipFill>
        <p:spPr>
          <a:xfrm>
            <a:off x="5991210" y="3390894"/>
            <a:ext cx="209579" cy="76211"/>
          </a:xfrm>
          <a:prstGeom prst="rect">
            <a:avLst/>
          </a:prstGeom>
        </p:spPr>
      </p:pic>
      <p:pic>
        <p:nvPicPr>
          <p:cNvPr id="6" name="Picture 5">
            <a:extLst>
              <a:ext uri="{FF2B5EF4-FFF2-40B4-BE49-F238E27FC236}">
                <a16:creationId xmlns:a16="http://schemas.microsoft.com/office/drawing/2014/main" id="{45530BED-B072-C07B-795D-9DB354941911}"/>
              </a:ext>
            </a:extLst>
          </p:cNvPr>
          <p:cNvPicPr>
            <a:picLocks noChangeAspect="1"/>
          </p:cNvPicPr>
          <p:nvPr/>
        </p:nvPicPr>
        <p:blipFill>
          <a:blip r:embed="rId3"/>
          <a:stretch>
            <a:fillRect/>
          </a:stretch>
        </p:blipFill>
        <p:spPr>
          <a:xfrm>
            <a:off x="5991210" y="3390894"/>
            <a:ext cx="209579" cy="76211"/>
          </a:xfrm>
          <a:prstGeom prst="rect">
            <a:avLst/>
          </a:prstGeom>
        </p:spPr>
      </p:pic>
      <p:pic>
        <p:nvPicPr>
          <p:cNvPr id="3" name="Picture 2">
            <a:extLst>
              <a:ext uri="{FF2B5EF4-FFF2-40B4-BE49-F238E27FC236}">
                <a16:creationId xmlns:a16="http://schemas.microsoft.com/office/drawing/2014/main" id="{9830CE02-8A92-020A-211A-95E610AE7B30}"/>
              </a:ext>
            </a:extLst>
          </p:cNvPr>
          <p:cNvPicPr>
            <a:picLocks noChangeAspect="1"/>
          </p:cNvPicPr>
          <p:nvPr/>
        </p:nvPicPr>
        <p:blipFill>
          <a:blip r:embed="rId4"/>
          <a:stretch>
            <a:fillRect/>
          </a:stretch>
        </p:blipFill>
        <p:spPr>
          <a:xfrm>
            <a:off x="1456267" y="1114101"/>
            <a:ext cx="9635066" cy="5202031"/>
          </a:xfrm>
          <a:prstGeom prst="rect">
            <a:avLst/>
          </a:prstGeom>
        </p:spPr>
      </p:pic>
    </p:spTree>
    <p:extLst>
      <p:ext uri="{BB962C8B-B14F-4D97-AF65-F5344CB8AC3E}">
        <p14:creationId xmlns:p14="http://schemas.microsoft.com/office/powerpoint/2010/main" val="4111227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81EC1-33E6-5641-C923-D29086155427}"/>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634B7DBC-0987-A071-6724-EF3F34DCE294}"/>
              </a:ext>
            </a:extLst>
          </p:cNvPr>
          <p:cNvSpPr>
            <a:spLocks noGrp="1"/>
          </p:cNvSpPr>
          <p:nvPr>
            <p:ph type="subTitle" idx="1"/>
          </p:nvPr>
        </p:nvSpPr>
        <p:spPr>
          <a:xfrm>
            <a:off x="152400" y="321732"/>
            <a:ext cx="11604171" cy="5801481"/>
          </a:xfrm>
        </p:spPr>
        <p:txBody>
          <a:bodyPr/>
          <a:lstStyle/>
          <a:p>
            <a:pPr marR="0" lvl="1" algn="l">
              <a:lnSpc>
                <a:spcPct val="150000"/>
              </a:lnSpc>
              <a:spcBef>
                <a:spcPts val="1200"/>
              </a:spcBef>
              <a:tabLst>
                <a:tab pos="540385" algn="l"/>
                <a:tab pos="720725" algn="l"/>
              </a:tabLst>
            </a:pPr>
            <a:r>
              <a:rPr lang="en-GB" sz="2000" b="1" kern="1600" dirty="0">
                <a:effectLst/>
                <a:latin typeface="Tahoma" panose="020B0604030504040204" pitchFamily="34" charset="0"/>
                <a:cs typeface="Times New Roman" panose="02020603050405020304" pitchFamily="18" charset="0"/>
              </a:rPr>
              <a:t>STEP TWO: Minimum Threshold 75% for Technical Criteria</a:t>
            </a:r>
            <a:endParaRPr lang="en-ZA" sz="2000" b="1" kern="1600" dirty="0">
              <a:effectLst/>
              <a:latin typeface="Tahoma" panose="020B060403050404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65E6D0DF-865A-589F-97F6-20D92DAF9C5C}"/>
              </a:ext>
            </a:extLst>
          </p:cNvPr>
          <p:cNvPicPr>
            <a:picLocks noChangeAspect="1"/>
          </p:cNvPicPr>
          <p:nvPr/>
        </p:nvPicPr>
        <p:blipFill>
          <a:blip r:embed="rId3"/>
          <a:stretch>
            <a:fillRect/>
          </a:stretch>
        </p:blipFill>
        <p:spPr>
          <a:xfrm>
            <a:off x="5991210" y="3390894"/>
            <a:ext cx="209579" cy="76211"/>
          </a:xfrm>
          <a:prstGeom prst="rect">
            <a:avLst/>
          </a:prstGeom>
        </p:spPr>
      </p:pic>
      <p:pic>
        <p:nvPicPr>
          <p:cNvPr id="6" name="Picture 5">
            <a:extLst>
              <a:ext uri="{FF2B5EF4-FFF2-40B4-BE49-F238E27FC236}">
                <a16:creationId xmlns:a16="http://schemas.microsoft.com/office/drawing/2014/main" id="{06D1DB28-6113-BB2A-B580-7B4823982460}"/>
              </a:ext>
            </a:extLst>
          </p:cNvPr>
          <p:cNvPicPr>
            <a:picLocks noChangeAspect="1"/>
          </p:cNvPicPr>
          <p:nvPr/>
        </p:nvPicPr>
        <p:blipFill>
          <a:blip r:embed="rId3"/>
          <a:stretch>
            <a:fillRect/>
          </a:stretch>
        </p:blipFill>
        <p:spPr>
          <a:xfrm>
            <a:off x="5991210" y="3390894"/>
            <a:ext cx="209579" cy="76211"/>
          </a:xfrm>
          <a:prstGeom prst="rect">
            <a:avLst/>
          </a:prstGeom>
        </p:spPr>
      </p:pic>
      <p:pic>
        <p:nvPicPr>
          <p:cNvPr id="5" name="Picture 4">
            <a:extLst>
              <a:ext uri="{FF2B5EF4-FFF2-40B4-BE49-F238E27FC236}">
                <a16:creationId xmlns:a16="http://schemas.microsoft.com/office/drawing/2014/main" id="{08E15A05-74C8-F3BF-5B24-E89B8755E6D5}"/>
              </a:ext>
            </a:extLst>
          </p:cNvPr>
          <p:cNvPicPr>
            <a:picLocks noChangeAspect="1"/>
          </p:cNvPicPr>
          <p:nvPr/>
        </p:nvPicPr>
        <p:blipFill>
          <a:blip r:embed="rId4"/>
          <a:stretch>
            <a:fillRect/>
          </a:stretch>
        </p:blipFill>
        <p:spPr>
          <a:xfrm>
            <a:off x="1320800" y="1100667"/>
            <a:ext cx="8771467" cy="4419600"/>
          </a:xfrm>
          <a:prstGeom prst="rect">
            <a:avLst/>
          </a:prstGeom>
        </p:spPr>
      </p:pic>
    </p:spTree>
    <p:extLst>
      <p:ext uri="{BB962C8B-B14F-4D97-AF65-F5344CB8AC3E}">
        <p14:creationId xmlns:p14="http://schemas.microsoft.com/office/powerpoint/2010/main" val="1360405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84527-1E18-2224-154E-C35F29D4A616}"/>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14AC1DC0-8B6D-6E81-D486-27CF04E47438}"/>
              </a:ext>
            </a:extLst>
          </p:cNvPr>
          <p:cNvSpPr>
            <a:spLocks noGrp="1"/>
          </p:cNvSpPr>
          <p:nvPr>
            <p:ph type="subTitle" idx="1"/>
          </p:nvPr>
        </p:nvSpPr>
        <p:spPr>
          <a:xfrm>
            <a:off x="1094013" y="372534"/>
            <a:ext cx="10662558" cy="5750680"/>
          </a:xfrm>
        </p:spPr>
        <p:txBody>
          <a:bodyPr/>
          <a:lstStyle/>
          <a:p>
            <a:pPr algn="l"/>
            <a:r>
              <a:rPr lang="en-US" sz="3200" b="1" dirty="0"/>
              <a:t>Pricing Schedule </a:t>
            </a:r>
          </a:p>
          <a:p>
            <a:pPr algn="l"/>
            <a:endParaRPr lang="en-US" sz="3200" b="1" dirty="0"/>
          </a:p>
          <a:p>
            <a:pPr algn="just"/>
            <a:r>
              <a:rPr lang="en-US" sz="2800" dirty="0"/>
              <a:t>NB: Bidders have the option to choose which category/s they want to tender for; bidders can choose to bid for all categories. All items per category on the price schedule(s) must be priced for and failure to do so will result in bidders to being disqualified for the specific category.</a:t>
            </a:r>
          </a:p>
        </p:txBody>
      </p:sp>
    </p:spTree>
    <p:extLst>
      <p:ext uri="{BB962C8B-B14F-4D97-AF65-F5344CB8AC3E}">
        <p14:creationId xmlns:p14="http://schemas.microsoft.com/office/powerpoint/2010/main" val="1610744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E126A-708E-B812-D435-24C585A4561C}"/>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E43B46E7-F6C7-0A1C-F126-03B543717DA0}"/>
              </a:ext>
            </a:extLst>
          </p:cNvPr>
          <p:cNvSpPr>
            <a:spLocks noGrp="1"/>
          </p:cNvSpPr>
          <p:nvPr>
            <p:ph type="subTitle" idx="1"/>
          </p:nvPr>
        </p:nvSpPr>
        <p:spPr>
          <a:xfrm>
            <a:off x="1094013" y="372534"/>
            <a:ext cx="10662558" cy="5750680"/>
          </a:xfrm>
        </p:spPr>
        <p:txBody>
          <a:bodyPr/>
          <a:lstStyle/>
          <a:p>
            <a:pPr algn="l"/>
            <a:r>
              <a:rPr lang="en-US" sz="3200" b="1" dirty="0"/>
              <a:t>Returnable Documents </a:t>
            </a:r>
          </a:p>
          <a:p>
            <a:pPr algn="l"/>
            <a:endParaRPr lang="en-US" sz="3200" b="1" dirty="0"/>
          </a:p>
        </p:txBody>
      </p:sp>
      <p:graphicFrame>
        <p:nvGraphicFramePr>
          <p:cNvPr id="2" name="Table 1">
            <a:extLst>
              <a:ext uri="{FF2B5EF4-FFF2-40B4-BE49-F238E27FC236}">
                <a16:creationId xmlns:a16="http://schemas.microsoft.com/office/drawing/2014/main" id="{360A18C0-406A-C2A3-7476-AD96138F4EBB}"/>
              </a:ext>
            </a:extLst>
          </p:cNvPr>
          <p:cNvGraphicFramePr>
            <a:graphicFrameLocks noGrp="1"/>
          </p:cNvGraphicFramePr>
          <p:nvPr>
            <p:extLst>
              <p:ext uri="{D42A27DB-BD31-4B8C-83A1-F6EECF244321}">
                <p14:modId xmlns:p14="http://schemas.microsoft.com/office/powerpoint/2010/main" val="773625300"/>
              </p:ext>
            </p:extLst>
          </p:nvPr>
        </p:nvGraphicFramePr>
        <p:xfrm>
          <a:off x="778933" y="1219200"/>
          <a:ext cx="9973734" cy="1382275"/>
        </p:xfrm>
        <a:graphic>
          <a:graphicData uri="http://schemas.openxmlformats.org/drawingml/2006/table">
            <a:tbl>
              <a:tblPr firstRow="1" firstCol="1" lastRow="1" lastCol="1" bandRow="1" bandCol="1"/>
              <a:tblGrid>
                <a:gridCol w="8546411">
                  <a:extLst>
                    <a:ext uri="{9D8B030D-6E8A-4147-A177-3AD203B41FA5}">
                      <a16:colId xmlns:a16="http://schemas.microsoft.com/office/drawing/2014/main" val="858962702"/>
                    </a:ext>
                  </a:extLst>
                </a:gridCol>
                <a:gridCol w="1427323">
                  <a:extLst>
                    <a:ext uri="{9D8B030D-6E8A-4147-A177-3AD203B41FA5}">
                      <a16:colId xmlns:a16="http://schemas.microsoft.com/office/drawing/2014/main" val="3166773584"/>
                    </a:ext>
                  </a:extLst>
                </a:gridCol>
              </a:tblGrid>
              <a:tr h="539892">
                <a:tc>
                  <a:txBody>
                    <a:bodyPr/>
                    <a:lstStyle/>
                    <a:p>
                      <a:pPr marL="0" marR="0" algn="ctr">
                        <a:lnSpc>
                          <a:spcPct val="150000"/>
                        </a:lnSpc>
                        <a:spcBef>
                          <a:spcPts val="300"/>
                        </a:spcBef>
                        <a:buNone/>
                      </a:pPr>
                      <a:r>
                        <a:rPr lang="en-GB" sz="1600" b="1"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MANDATORY RETURNABLE DOCUMENTS</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marL="0" marR="0" algn="ctr">
                        <a:lnSpc>
                          <a:spcPct val="150000"/>
                        </a:lnSpc>
                        <a:spcBef>
                          <a:spcPts val="300"/>
                        </a:spcBef>
                        <a:buNone/>
                      </a:pPr>
                      <a:r>
                        <a:rPr lang="en-GB" sz="160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SUBMITTED</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ctr">
                        <a:lnSpc>
                          <a:spcPct val="150000"/>
                        </a:lnSpc>
                        <a:spcBef>
                          <a:spcPts val="300"/>
                        </a:spcBef>
                        <a:buNone/>
                      </a:pPr>
                      <a:r>
                        <a:rPr lang="en-GB" sz="160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[Yes/No]</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extLst>
                  <a:ext uri="{0D108BD9-81ED-4DB2-BD59-A6C34878D82A}">
                    <a16:rowId xmlns:a16="http://schemas.microsoft.com/office/drawing/2014/main" val="1742789469"/>
                  </a:ext>
                </a:extLst>
              </a:tr>
              <a:tr h="662375">
                <a:tc>
                  <a:txBody>
                    <a:bodyPr/>
                    <a:lstStyle/>
                    <a:p>
                      <a:pPr marL="0" marR="0" algn="just">
                        <a:lnSpc>
                          <a:spcPct val="150000"/>
                        </a:lnSpc>
                        <a:spcBef>
                          <a:spcPts val="300"/>
                        </a:spcBef>
                        <a:buNone/>
                      </a:pPr>
                      <a:r>
                        <a:rPr lang="en-GB" sz="16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SECTION 4: Pricing and Delivery Schedules completed in full for the tendered category</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300"/>
                        </a:spcBef>
                        <a:buNone/>
                      </a:pPr>
                      <a:r>
                        <a:rPr lang="en-GB" sz="1600" dirty="0">
                          <a:effectLst/>
                          <a:latin typeface="Tahoma" panose="020B0604030504040204" pitchFamily="34" charset="0"/>
                          <a:ea typeface="Times New Roman" panose="02020603050405020304" pitchFamily="18" charset="0"/>
                          <a:cs typeface="Tahoma" panose="020B0604030504040204" pitchFamily="34" charset="0"/>
                        </a:rPr>
                        <a:t> </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872334"/>
                  </a:ext>
                </a:extLst>
              </a:tr>
            </a:tbl>
          </a:graphicData>
        </a:graphic>
      </p:graphicFrame>
    </p:spTree>
    <p:extLst>
      <p:ext uri="{BB962C8B-B14F-4D97-AF65-F5344CB8AC3E}">
        <p14:creationId xmlns:p14="http://schemas.microsoft.com/office/powerpoint/2010/main" val="224949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59C0F-D0A9-AA09-6876-4EAAA5BB2248}"/>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A34D19A4-565E-35E1-082D-26DFF3BA1C1C}"/>
              </a:ext>
            </a:extLst>
          </p:cNvPr>
          <p:cNvSpPr>
            <a:spLocks noGrp="1"/>
          </p:cNvSpPr>
          <p:nvPr>
            <p:ph type="subTitle" idx="1"/>
          </p:nvPr>
        </p:nvSpPr>
        <p:spPr>
          <a:xfrm>
            <a:off x="1094013" y="372534"/>
            <a:ext cx="10662558" cy="5750680"/>
          </a:xfrm>
        </p:spPr>
        <p:txBody>
          <a:bodyPr/>
          <a:lstStyle/>
          <a:p>
            <a:pPr algn="l"/>
            <a:r>
              <a:rPr lang="en-US" sz="3200" b="1" dirty="0"/>
              <a:t>Returnable Documents</a:t>
            </a:r>
          </a:p>
          <a:p>
            <a:pPr algn="l"/>
            <a:endParaRPr lang="en-US" sz="3200" b="1" dirty="0"/>
          </a:p>
        </p:txBody>
      </p:sp>
      <p:graphicFrame>
        <p:nvGraphicFramePr>
          <p:cNvPr id="4" name="Table 3">
            <a:extLst>
              <a:ext uri="{FF2B5EF4-FFF2-40B4-BE49-F238E27FC236}">
                <a16:creationId xmlns:a16="http://schemas.microsoft.com/office/drawing/2014/main" id="{8645CE90-C2BE-F052-1D07-FBC82C035A41}"/>
              </a:ext>
            </a:extLst>
          </p:cNvPr>
          <p:cNvGraphicFramePr>
            <a:graphicFrameLocks noGrp="1"/>
          </p:cNvGraphicFramePr>
          <p:nvPr>
            <p:extLst>
              <p:ext uri="{D42A27DB-BD31-4B8C-83A1-F6EECF244321}">
                <p14:modId xmlns:p14="http://schemas.microsoft.com/office/powerpoint/2010/main" val="841494877"/>
              </p:ext>
            </p:extLst>
          </p:nvPr>
        </p:nvGraphicFramePr>
        <p:xfrm>
          <a:off x="1094014" y="999067"/>
          <a:ext cx="10003974" cy="5300667"/>
        </p:xfrm>
        <a:graphic>
          <a:graphicData uri="http://schemas.openxmlformats.org/drawingml/2006/table">
            <a:tbl>
              <a:tblPr firstRow="1" firstCol="1" lastRow="1" lastCol="1" bandRow="1" bandCol="1"/>
              <a:tblGrid>
                <a:gridCol w="8152706">
                  <a:extLst>
                    <a:ext uri="{9D8B030D-6E8A-4147-A177-3AD203B41FA5}">
                      <a16:colId xmlns:a16="http://schemas.microsoft.com/office/drawing/2014/main" val="1319499446"/>
                    </a:ext>
                  </a:extLst>
                </a:gridCol>
                <a:gridCol w="1851268">
                  <a:extLst>
                    <a:ext uri="{9D8B030D-6E8A-4147-A177-3AD203B41FA5}">
                      <a16:colId xmlns:a16="http://schemas.microsoft.com/office/drawing/2014/main" val="1996938516"/>
                    </a:ext>
                  </a:extLst>
                </a:gridCol>
              </a:tblGrid>
              <a:tr h="820781">
                <a:tc>
                  <a:txBody>
                    <a:bodyPr/>
                    <a:lstStyle/>
                    <a:p>
                      <a:pPr marL="0" marR="0" algn="ctr">
                        <a:lnSpc>
                          <a:spcPct val="150000"/>
                        </a:lnSpc>
                        <a:spcBef>
                          <a:spcPts val="300"/>
                        </a:spcBef>
                        <a:buNone/>
                      </a:pPr>
                      <a:r>
                        <a:rPr lang="en-GB" sz="1400" b="1" u="sng"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RETURNABLE DOCUMENTS USED FOR SCORING</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marL="360045" marR="0" indent="-269875" algn="l">
                        <a:lnSpc>
                          <a:spcPct val="150000"/>
                        </a:lnSpc>
                        <a:spcBef>
                          <a:spcPts val="300"/>
                        </a:spcBef>
                        <a:buNone/>
                      </a:pPr>
                      <a:r>
                        <a:rPr lang="en-GB" sz="140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SUBMITTED </a:t>
                      </a:r>
                      <a:endParaRPr lang="en-ZA" sz="140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ctr">
                        <a:lnSpc>
                          <a:spcPct val="150000"/>
                        </a:lnSpc>
                        <a:spcBef>
                          <a:spcPts val="300"/>
                        </a:spcBef>
                        <a:spcAft>
                          <a:spcPts val="300"/>
                        </a:spcAft>
                        <a:buNone/>
                      </a:pPr>
                      <a:r>
                        <a:rPr lang="en-GB" sz="140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[Yes or No]</a:t>
                      </a:r>
                      <a:endParaRPr lang="en-ZA" sz="14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extLst>
                  <a:ext uri="{0D108BD9-81ED-4DB2-BD59-A6C34878D82A}">
                    <a16:rowId xmlns:a16="http://schemas.microsoft.com/office/drawing/2014/main" val="908244995"/>
                  </a:ext>
                </a:extLst>
              </a:tr>
              <a:tr h="1016220">
                <a:tc>
                  <a:txBody>
                    <a:bodyPr/>
                    <a:lstStyle/>
                    <a:p>
                      <a:pPr marL="0" marR="0" algn="just">
                        <a:lnSpc>
                          <a:spcPct val="150000"/>
                        </a:lnSpc>
                        <a:spcBef>
                          <a:spcPts val="300"/>
                        </a:spcBef>
                        <a:buNone/>
                      </a:pPr>
                      <a:r>
                        <a:rPr lang="en-GB" sz="1400" dirty="0">
                          <a:effectLst/>
                          <a:latin typeface="Tahoma" panose="020B0604030504040204" pitchFamily="34" charset="0"/>
                          <a:ea typeface="Times New Roman" panose="02020603050405020304" pitchFamily="18" charset="0"/>
                          <a:cs typeface="Tahoma" panose="020B0604030504040204" pitchFamily="34" charset="0"/>
                        </a:rPr>
                        <a:t>ANNEXURE B – Declaration Certificate for Local Production and Content [SBD6.2]</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pPr>
                      <a:r>
                        <a:rPr lang="en-GB" sz="1400" dirty="0">
                          <a:effectLst/>
                          <a:latin typeface="Tahoma" panose="020B0604030504040204" pitchFamily="34" charset="0"/>
                          <a:ea typeface="Times New Roman" panose="02020603050405020304" pitchFamily="18" charset="0"/>
                          <a:cs typeface="Tahoma" panose="020B0604030504040204" pitchFamily="34" charset="0"/>
                        </a:rPr>
                        <a:t>(SBD6.2 must be completed and submitted even if a complete Local Content exemption letter from DTI has been obtained)</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noFill/>
                  </a:tcPr>
                </a:tc>
                <a:tc>
                  <a:txBody>
                    <a:bodyPr/>
                    <a:lstStyle/>
                    <a:p>
                      <a:pPr marL="0" marR="0" algn="just">
                        <a:lnSpc>
                          <a:spcPct val="150000"/>
                        </a:lnSpc>
                        <a:spcBef>
                          <a:spcPts val="300"/>
                        </a:spcBef>
                        <a:buNone/>
                      </a:pPr>
                      <a:r>
                        <a:rPr lang="en-GB" sz="1400">
                          <a:effectLst/>
                          <a:latin typeface="Tahoma" panose="020B0604030504040204" pitchFamily="34" charset="0"/>
                          <a:ea typeface="Times New Roman" panose="02020603050405020304" pitchFamily="18" charset="0"/>
                          <a:cs typeface="Tahoma" panose="020B0604030504040204" pitchFamily="34" charset="0"/>
                        </a:rPr>
                        <a:t> </a:t>
                      </a:r>
                      <a:endParaRPr lang="en-ZA" sz="14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3450471"/>
                  </a:ext>
                </a:extLst>
              </a:tr>
              <a:tr h="1016220">
                <a:tc>
                  <a:txBody>
                    <a:bodyPr/>
                    <a:lstStyle/>
                    <a:p>
                      <a:pPr marL="0" marR="0" algn="just">
                        <a:lnSpc>
                          <a:spcPct val="150000"/>
                        </a:lnSpc>
                        <a:spcBef>
                          <a:spcPts val="300"/>
                        </a:spcBef>
                        <a:buNone/>
                      </a:pPr>
                      <a:r>
                        <a:rPr lang="en-GB" sz="1400" dirty="0">
                          <a:effectLst/>
                          <a:latin typeface="Tahoma" panose="020B0604030504040204" pitchFamily="34" charset="0"/>
                          <a:ea typeface="Times New Roman" panose="02020603050405020304" pitchFamily="18" charset="0"/>
                          <a:cs typeface="Tahoma" panose="020B0604030504040204" pitchFamily="34" charset="0"/>
                        </a:rPr>
                        <a:t>ANNEXURE C – Local Content Declaration: Summary Schedule</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pPr>
                      <a:r>
                        <a:rPr lang="en-GB" sz="1400" dirty="0">
                          <a:effectLst/>
                          <a:latin typeface="Tahoma" panose="020B0604030504040204" pitchFamily="34" charset="0"/>
                          <a:ea typeface="Times New Roman" panose="02020603050405020304" pitchFamily="18" charset="0"/>
                          <a:cs typeface="Tahoma" panose="020B0604030504040204" pitchFamily="34" charset="0"/>
                        </a:rPr>
                        <a:t>(Annexure C must be completed and submitted even if a complete Local Content exemption letter from DTI has been obtained)</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just">
                        <a:lnSpc>
                          <a:spcPct val="150000"/>
                        </a:lnSpc>
                        <a:spcBef>
                          <a:spcPts val="300"/>
                        </a:spcBef>
                        <a:buNone/>
                      </a:pPr>
                      <a:r>
                        <a:rPr lang="en-GB" sz="1400">
                          <a:effectLst/>
                          <a:latin typeface="Tahoma" panose="020B0604030504040204" pitchFamily="34" charset="0"/>
                          <a:ea typeface="Times New Roman" panose="02020603050405020304" pitchFamily="18" charset="0"/>
                          <a:cs typeface="Tahoma" panose="020B0604030504040204" pitchFamily="34" charset="0"/>
                        </a:rPr>
                        <a:t> </a:t>
                      </a:r>
                      <a:endParaRPr lang="en-ZA" sz="14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82460665"/>
                  </a:ext>
                </a:extLst>
              </a:tr>
              <a:tr h="635011">
                <a:tc>
                  <a:txBody>
                    <a:bodyPr/>
                    <a:lstStyle/>
                    <a:p>
                      <a:pPr marL="0" marR="0" algn="just">
                        <a:lnSpc>
                          <a:spcPct val="150000"/>
                        </a:lnSpc>
                        <a:spcBef>
                          <a:spcPts val="300"/>
                        </a:spcBef>
                        <a:buNone/>
                      </a:pPr>
                      <a:r>
                        <a:rPr lang="en-GB" sz="1400" dirty="0">
                          <a:effectLst/>
                          <a:latin typeface="Tahoma" panose="020B0604030504040204" pitchFamily="34" charset="0"/>
                          <a:ea typeface="Times New Roman" panose="02020603050405020304" pitchFamily="18" charset="0"/>
                          <a:cs typeface="Tahoma" panose="020B0604030504040204" pitchFamily="34" charset="0"/>
                        </a:rPr>
                        <a:t>B-BBEE Certificate / Sworn- Affidavit / B-BBEE CIPC Certificate (in case of JV, a consolidated scorecard will be accepted) as per DTIC guideline</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just">
                        <a:lnSpc>
                          <a:spcPct val="150000"/>
                        </a:lnSpc>
                        <a:spcBef>
                          <a:spcPts val="300"/>
                        </a:spcBef>
                        <a:buNone/>
                      </a:pPr>
                      <a:r>
                        <a:rPr lang="en-GB" sz="1400">
                          <a:effectLst/>
                          <a:latin typeface="Tahoma" panose="020B0604030504040204" pitchFamily="34" charset="0"/>
                          <a:ea typeface="Times New Roman" panose="02020603050405020304" pitchFamily="18" charset="0"/>
                          <a:cs typeface="Tahoma" panose="020B0604030504040204" pitchFamily="34" charset="0"/>
                        </a:rPr>
                        <a:t> </a:t>
                      </a:r>
                      <a:endParaRPr lang="en-ZA" sz="14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0012319"/>
                  </a:ext>
                </a:extLst>
              </a:tr>
              <a:tr h="294356">
                <a:tc>
                  <a:txBody>
                    <a:bodyPr/>
                    <a:lstStyle/>
                    <a:p>
                      <a:pPr marL="0" marR="0" algn="just">
                        <a:lnSpc>
                          <a:spcPct val="150000"/>
                        </a:lnSpc>
                        <a:spcBef>
                          <a:spcPts val="300"/>
                        </a:spcBef>
                        <a:buNone/>
                      </a:pPr>
                      <a:r>
                        <a:rPr lang="en-GB" sz="14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Delivery lead time</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just">
                        <a:lnSpc>
                          <a:spcPct val="150000"/>
                        </a:lnSpc>
                        <a:spcBef>
                          <a:spcPts val="300"/>
                        </a:spcBef>
                        <a:buNone/>
                      </a:pPr>
                      <a:r>
                        <a:rPr lang="en-GB" sz="1400">
                          <a:effectLst/>
                          <a:latin typeface="Tahoma" panose="020B0604030504040204" pitchFamily="34" charset="0"/>
                          <a:ea typeface="Times New Roman" panose="02020603050405020304" pitchFamily="18" charset="0"/>
                          <a:cs typeface="Tahoma" panose="020B0604030504040204" pitchFamily="34" charset="0"/>
                        </a:rPr>
                        <a:t> </a:t>
                      </a:r>
                      <a:endParaRPr lang="en-ZA" sz="14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9345284"/>
                  </a:ext>
                </a:extLst>
              </a:tr>
              <a:tr h="635011">
                <a:tc>
                  <a:txBody>
                    <a:bodyPr/>
                    <a:lstStyle/>
                    <a:p>
                      <a:pPr marL="0" marR="0" algn="just">
                        <a:lnSpc>
                          <a:spcPct val="150000"/>
                        </a:lnSpc>
                        <a:spcBef>
                          <a:spcPts val="300"/>
                        </a:spcBef>
                        <a:buNone/>
                      </a:pPr>
                      <a:r>
                        <a:rPr lang="en-GB" sz="14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Valid Manufacturing Capability report issued SANAS approved accreditation agency (In line with the category tendered for)</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noFill/>
                  </a:tcPr>
                </a:tc>
                <a:tc>
                  <a:txBody>
                    <a:bodyPr/>
                    <a:lstStyle/>
                    <a:p>
                      <a:pPr marL="0" marR="0" algn="just">
                        <a:lnSpc>
                          <a:spcPct val="150000"/>
                        </a:lnSpc>
                        <a:spcBef>
                          <a:spcPts val="300"/>
                        </a:spcBef>
                        <a:buNone/>
                      </a:pPr>
                      <a:r>
                        <a:rPr lang="en-GB" sz="1400">
                          <a:effectLst/>
                          <a:latin typeface="Tahoma" panose="020B0604030504040204" pitchFamily="34" charset="0"/>
                          <a:ea typeface="Times New Roman" panose="02020603050405020304" pitchFamily="18" charset="0"/>
                          <a:cs typeface="Tahoma" panose="020B0604030504040204" pitchFamily="34" charset="0"/>
                        </a:rPr>
                        <a:t> </a:t>
                      </a:r>
                      <a:endParaRPr lang="en-ZA" sz="14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0694097"/>
                  </a:ext>
                </a:extLst>
              </a:tr>
              <a:tr h="294356">
                <a:tc>
                  <a:txBody>
                    <a:bodyPr/>
                    <a:lstStyle/>
                    <a:p>
                      <a:pPr marL="0" marR="0" algn="just">
                        <a:lnSpc>
                          <a:spcPct val="150000"/>
                        </a:lnSpc>
                        <a:spcBef>
                          <a:spcPts val="300"/>
                        </a:spcBef>
                        <a:buNone/>
                      </a:pPr>
                      <a:r>
                        <a:rPr lang="en-GB" sz="14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Reference letters</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noFill/>
                  </a:tcPr>
                </a:tc>
                <a:tc>
                  <a:txBody>
                    <a:bodyPr/>
                    <a:lstStyle/>
                    <a:p>
                      <a:pPr marL="0" marR="0" algn="just">
                        <a:lnSpc>
                          <a:spcPct val="150000"/>
                        </a:lnSpc>
                        <a:spcBef>
                          <a:spcPts val="300"/>
                        </a:spcBef>
                        <a:buNone/>
                      </a:pPr>
                      <a:r>
                        <a:rPr lang="en-GB" sz="1400">
                          <a:effectLst/>
                          <a:latin typeface="Tahoma" panose="020B0604030504040204" pitchFamily="34" charset="0"/>
                          <a:ea typeface="Times New Roman" panose="02020603050405020304" pitchFamily="18" charset="0"/>
                          <a:cs typeface="Tahoma" panose="020B0604030504040204" pitchFamily="34" charset="0"/>
                        </a:rPr>
                        <a:t> </a:t>
                      </a:r>
                      <a:endParaRPr lang="en-ZA" sz="14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25824169"/>
                  </a:ext>
                </a:extLst>
              </a:tr>
              <a:tr h="294356">
                <a:tc>
                  <a:txBody>
                    <a:bodyPr/>
                    <a:lstStyle/>
                    <a:p>
                      <a:pPr marL="0" marR="0" algn="just">
                        <a:lnSpc>
                          <a:spcPct val="150000"/>
                        </a:lnSpc>
                        <a:spcBef>
                          <a:spcPts val="300"/>
                        </a:spcBef>
                        <a:buNone/>
                      </a:pPr>
                      <a:r>
                        <a:rPr lang="en-GB" sz="14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Memorandum of Understanding (MOU)</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noFill/>
                  </a:tcPr>
                </a:tc>
                <a:tc>
                  <a:txBody>
                    <a:bodyPr/>
                    <a:lstStyle/>
                    <a:p>
                      <a:pPr marL="0" marR="0" algn="just">
                        <a:lnSpc>
                          <a:spcPct val="150000"/>
                        </a:lnSpc>
                        <a:spcBef>
                          <a:spcPts val="300"/>
                        </a:spcBef>
                        <a:buNone/>
                      </a:pPr>
                      <a:r>
                        <a:rPr lang="en-GB" sz="1400" dirty="0">
                          <a:effectLst/>
                          <a:latin typeface="Tahoma" panose="020B0604030504040204" pitchFamily="34" charset="0"/>
                          <a:ea typeface="Times New Roman" panose="02020603050405020304" pitchFamily="18" charset="0"/>
                          <a:cs typeface="Tahoma" panose="020B0604030504040204" pitchFamily="34" charset="0"/>
                        </a:rPr>
                        <a:t> </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7582531"/>
                  </a:ext>
                </a:extLst>
              </a:tr>
              <a:tr h="294356">
                <a:tc>
                  <a:txBody>
                    <a:bodyPr/>
                    <a:lstStyle/>
                    <a:p>
                      <a:pPr marL="0" marR="0" algn="just">
                        <a:lnSpc>
                          <a:spcPct val="150000"/>
                        </a:lnSpc>
                        <a:spcBef>
                          <a:spcPts val="300"/>
                        </a:spcBef>
                        <a:buNone/>
                      </a:pPr>
                      <a:r>
                        <a:rPr lang="en-GB" sz="14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SECTION 10: Job-Creation Schedule</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just">
                        <a:lnSpc>
                          <a:spcPct val="150000"/>
                        </a:lnSpc>
                        <a:spcBef>
                          <a:spcPts val="300"/>
                        </a:spcBef>
                        <a:buNone/>
                      </a:pPr>
                      <a:r>
                        <a:rPr lang="en-GB" sz="1400" dirty="0">
                          <a:effectLst/>
                          <a:latin typeface="Tahoma" panose="020B0604030504040204" pitchFamily="34" charset="0"/>
                          <a:ea typeface="Times New Roman" panose="02020603050405020304" pitchFamily="18" charset="0"/>
                          <a:cs typeface="Tahoma" panose="020B0604030504040204" pitchFamily="34" charset="0"/>
                        </a:rPr>
                        <a:t> </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11729265"/>
                  </a:ext>
                </a:extLst>
              </a:tr>
            </a:tbl>
          </a:graphicData>
        </a:graphic>
      </p:graphicFrame>
    </p:spTree>
    <p:extLst>
      <p:ext uri="{BB962C8B-B14F-4D97-AF65-F5344CB8AC3E}">
        <p14:creationId xmlns:p14="http://schemas.microsoft.com/office/powerpoint/2010/main" val="4008161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415E2-B08D-9E78-AA49-8CEC359D082F}"/>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71DCE27F-A5C1-F6AE-5104-DDD04B51C11B}"/>
              </a:ext>
            </a:extLst>
          </p:cNvPr>
          <p:cNvSpPr>
            <a:spLocks noGrp="1"/>
          </p:cNvSpPr>
          <p:nvPr>
            <p:ph type="subTitle" idx="1"/>
          </p:nvPr>
        </p:nvSpPr>
        <p:spPr>
          <a:xfrm>
            <a:off x="1094013" y="372534"/>
            <a:ext cx="10662558" cy="5750680"/>
          </a:xfrm>
        </p:spPr>
        <p:txBody>
          <a:bodyPr/>
          <a:lstStyle/>
          <a:p>
            <a:pPr algn="l"/>
            <a:r>
              <a:rPr lang="en-US" sz="3200" b="1" dirty="0"/>
              <a:t>Returnable Documents</a:t>
            </a:r>
          </a:p>
          <a:p>
            <a:pPr algn="l"/>
            <a:endParaRPr lang="en-US" sz="3200" b="1" dirty="0"/>
          </a:p>
        </p:txBody>
      </p:sp>
      <p:graphicFrame>
        <p:nvGraphicFramePr>
          <p:cNvPr id="2" name="Table 1">
            <a:extLst>
              <a:ext uri="{FF2B5EF4-FFF2-40B4-BE49-F238E27FC236}">
                <a16:creationId xmlns:a16="http://schemas.microsoft.com/office/drawing/2014/main" id="{73A70987-7C5A-58A7-32D1-43F0B5E3F589}"/>
              </a:ext>
            </a:extLst>
          </p:cNvPr>
          <p:cNvGraphicFramePr>
            <a:graphicFrameLocks noGrp="1"/>
          </p:cNvGraphicFramePr>
          <p:nvPr>
            <p:extLst>
              <p:ext uri="{D42A27DB-BD31-4B8C-83A1-F6EECF244321}">
                <p14:modId xmlns:p14="http://schemas.microsoft.com/office/powerpoint/2010/main" val="3181063425"/>
              </p:ext>
            </p:extLst>
          </p:nvPr>
        </p:nvGraphicFramePr>
        <p:xfrm>
          <a:off x="1094013" y="1049867"/>
          <a:ext cx="10522253" cy="5392826"/>
        </p:xfrm>
        <a:graphic>
          <a:graphicData uri="http://schemas.openxmlformats.org/drawingml/2006/table">
            <a:tbl>
              <a:tblPr firstRow="1" firstCol="1" lastRow="1" lastCol="1" bandRow="1" bandCol="1"/>
              <a:tblGrid>
                <a:gridCol w="9204684">
                  <a:extLst>
                    <a:ext uri="{9D8B030D-6E8A-4147-A177-3AD203B41FA5}">
                      <a16:colId xmlns:a16="http://schemas.microsoft.com/office/drawing/2014/main" val="2014055042"/>
                    </a:ext>
                  </a:extLst>
                </a:gridCol>
                <a:gridCol w="1317569">
                  <a:extLst>
                    <a:ext uri="{9D8B030D-6E8A-4147-A177-3AD203B41FA5}">
                      <a16:colId xmlns:a16="http://schemas.microsoft.com/office/drawing/2014/main" val="45207779"/>
                    </a:ext>
                  </a:extLst>
                </a:gridCol>
              </a:tblGrid>
              <a:tr h="1445493">
                <a:tc>
                  <a:txBody>
                    <a:bodyPr/>
                    <a:lstStyle/>
                    <a:p>
                      <a:pPr marL="360045" marR="0" algn="just">
                        <a:lnSpc>
                          <a:spcPct val="150000"/>
                        </a:lnSpc>
                        <a:spcBef>
                          <a:spcPts val="300"/>
                        </a:spcBef>
                        <a:buNone/>
                      </a:pPr>
                      <a:r>
                        <a:rPr lang="en-GB" sz="1600" b="1"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p>
                      <a:pPr marL="360045" marR="0" algn="just">
                        <a:lnSpc>
                          <a:spcPct val="150000"/>
                        </a:lnSpc>
                        <a:spcBef>
                          <a:spcPts val="300"/>
                        </a:spcBef>
                        <a:buNone/>
                      </a:pPr>
                      <a:r>
                        <a:rPr lang="en-GB" sz="1600" b="1"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ESSENTIAL</a:t>
                      </a:r>
                      <a:r>
                        <a:rPr lang="en-GB" sz="1600" b="1" kern="1200" dirty="0">
                          <a:solidFill>
                            <a:srgbClr val="FF0000"/>
                          </a:solidFill>
                          <a:effectLst/>
                          <a:latin typeface="Tahoma" panose="020B0604030504040204" pitchFamily="34" charset="0"/>
                          <a:ea typeface="Times New Roman" panose="02020603050405020304" pitchFamily="18" charset="0"/>
                          <a:cs typeface="Tahoma" panose="020B0604030504040204" pitchFamily="34" charset="0"/>
                        </a:rPr>
                        <a:t> </a:t>
                      </a:r>
                      <a:r>
                        <a:rPr lang="en-GB" sz="1600" b="1"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RETURNABLE DOCUMENTS &amp; SCHEDULES </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2120" marR="12120" marT="699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360045" marR="0" indent="-269875" algn="l">
                        <a:lnSpc>
                          <a:spcPct val="150000"/>
                        </a:lnSpc>
                        <a:spcBef>
                          <a:spcPts val="300"/>
                        </a:spcBef>
                        <a:buNone/>
                      </a:pPr>
                      <a:r>
                        <a:rPr lang="en-GB" sz="160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SUBMITTED </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p>
                      <a:pPr marL="90170" marR="0" algn="l">
                        <a:lnSpc>
                          <a:spcPct val="150000"/>
                        </a:lnSpc>
                        <a:spcBef>
                          <a:spcPts val="300"/>
                        </a:spcBef>
                        <a:buNone/>
                      </a:pPr>
                      <a:r>
                        <a:rPr lang="en-GB" sz="160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[Yes or No]</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318479647"/>
                  </a:ext>
                </a:extLst>
              </a:tr>
              <a:tr h="537237">
                <a:tc>
                  <a:txBody>
                    <a:bodyPr/>
                    <a:lstStyle/>
                    <a:p>
                      <a:pPr marL="0" marR="0" algn="just">
                        <a:lnSpc>
                          <a:spcPct val="115000"/>
                        </a:lnSpc>
                        <a:spcBef>
                          <a:spcPts val="300"/>
                        </a:spcBef>
                        <a:buNone/>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In the case of Joint Ventures, a copy of the Joint Venture Agreement or written confirmation of the intention to enter into a Joint Venture Agreement</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2120" marR="12120" marT="699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60045" marR="0" algn="just">
                        <a:lnSpc>
                          <a:spcPct val="115000"/>
                        </a:lnSpc>
                        <a:spcBef>
                          <a:spcPts val="300"/>
                        </a:spcBef>
                        <a:buNone/>
                      </a:pPr>
                      <a:r>
                        <a:rPr lang="en-GB" sz="16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8789922"/>
                  </a:ext>
                </a:extLst>
              </a:tr>
              <a:tr h="537237">
                <a:tc>
                  <a:txBody>
                    <a:bodyPr/>
                    <a:lstStyle/>
                    <a:p>
                      <a:pPr marL="0" marR="0" algn="just">
                        <a:lnSpc>
                          <a:spcPct val="115000"/>
                        </a:lnSpc>
                        <a:spcBef>
                          <a:spcPts val="300"/>
                        </a:spcBef>
                        <a:buNone/>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Latest Financial Statements signed by your Accounting Officer or latest Audited Financial Statements plus 2 previous years</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2120" marR="12120" marT="699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60045" marR="0" algn="just">
                        <a:lnSpc>
                          <a:spcPct val="115000"/>
                        </a:lnSpc>
                        <a:spcBef>
                          <a:spcPts val="300"/>
                        </a:spcBef>
                        <a:buNone/>
                      </a:pPr>
                      <a:r>
                        <a:rPr lang="en-GB" sz="16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3881467"/>
                  </a:ext>
                </a:extLst>
              </a:tr>
              <a:tr h="257966">
                <a:tc>
                  <a:txBody>
                    <a:bodyPr/>
                    <a:lstStyle/>
                    <a:p>
                      <a:pPr marL="0" marR="0" algn="just">
                        <a:lnSpc>
                          <a:spcPct val="115000"/>
                        </a:lnSpc>
                        <a:spcBef>
                          <a:spcPts val="300"/>
                        </a:spcBef>
                        <a:buNone/>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SECTION 1: SBD1 Form</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2120" marR="12120" marT="699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60045" marR="0" algn="just">
                        <a:lnSpc>
                          <a:spcPct val="115000"/>
                        </a:lnSpc>
                        <a:spcBef>
                          <a:spcPts val="300"/>
                        </a:spcBef>
                        <a:buNone/>
                      </a:pPr>
                      <a:r>
                        <a:rPr lang="en-GB" sz="16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22363918"/>
                  </a:ext>
                </a:extLst>
              </a:tr>
              <a:tr h="257966">
                <a:tc>
                  <a:txBody>
                    <a:bodyPr/>
                    <a:lstStyle/>
                    <a:p>
                      <a:pPr marL="0" marR="0" algn="just">
                        <a:lnSpc>
                          <a:spcPct val="115000"/>
                        </a:lnSpc>
                        <a:spcBef>
                          <a:spcPts val="300"/>
                        </a:spcBef>
                        <a:buNone/>
                      </a:pPr>
                      <a:r>
                        <a:rPr lang="en-GB" sz="1600">
                          <a:effectLst/>
                          <a:latin typeface="Tahoma" panose="020B0604030504040204" pitchFamily="34" charset="0"/>
                          <a:ea typeface="Times New Roman" panose="02020603050405020304" pitchFamily="18" charset="0"/>
                          <a:cs typeface="Times New Roman" panose="02020603050405020304" pitchFamily="18" charset="0"/>
                        </a:rPr>
                        <a:t>SECTION 5 : Proposal Form and List of Returnable documents</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12120" marR="12120" marT="699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60045" marR="0" algn="just">
                        <a:lnSpc>
                          <a:spcPct val="115000"/>
                        </a:lnSpc>
                        <a:spcBef>
                          <a:spcPts val="300"/>
                        </a:spcBef>
                        <a:buNone/>
                      </a:pPr>
                      <a:r>
                        <a:rPr lang="en-GB" sz="16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85900213"/>
                  </a:ext>
                </a:extLst>
              </a:tr>
              <a:tr h="537237">
                <a:tc>
                  <a:txBody>
                    <a:bodyPr/>
                    <a:lstStyle/>
                    <a:p>
                      <a:pPr marL="0" marR="0" algn="just">
                        <a:lnSpc>
                          <a:spcPct val="115000"/>
                        </a:lnSpc>
                        <a:spcBef>
                          <a:spcPts val="300"/>
                        </a:spcBef>
                        <a:buNone/>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SECTION 6 : Certificate Of Acquaintance with RFP, Terms &amp; Conditions &amp; Applicable Documents</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2120" marR="12120" marT="699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60045" marR="0" algn="just">
                        <a:lnSpc>
                          <a:spcPct val="115000"/>
                        </a:lnSpc>
                        <a:spcBef>
                          <a:spcPts val="300"/>
                        </a:spcBef>
                        <a:buNone/>
                      </a:pPr>
                      <a:r>
                        <a:rPr lang="en-GB" sz="16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3001703"/>
                  </a:ext>
                </a:extLst>
              </a:tr>
              <a:tr h="257966">
                <a:tc>
                  <a:txBody>
                    <a:bodyPr/>
                    <a:lstStyle/>
                    <a:p>
                      <a:pPr marL="0" marR="0" algn="just">
                        <a:lnSpc>
                          <a:spcPct val="115000"/>
                        </a:lnSpc>
                        <a:spcBef>
                          <a:spcPts val="300"/>
                        </a:spcBef>
                        <a:buNone/>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SECTION 7 : RFP Declaration and Breach of Law Form</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2120" marR="12120" marT="699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60045" marR="0" algn="just">
                        <a:lnSpc>
                          <a:spcPct val="115000"/>
                        </a:lnSpc>
                        <a:spcBef>
                          <a:spcPts val="300"/>
                        </a:spcBef>
                        <a:buNone/>
                      </a:pPr>
                      <a:r>
                        <a:rPr lang="en-GB" sz="16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0042163"/>
                  </a:ext>
                </a:extLst>
              </a:tr>
              <a:tr h="257966">
                <a:tc>
                  <a:txBody>
                    <a:bodyPr/>
                    <a:lstStyle/>
                    <a:p>
                      <a:pPr marL="0" marR="0" algn="just">
                        <a:lnSpc>
                          <a:spcPct val="115000"/>
                        </a:lnSpc>
                        <a:spcBef>
                          <a:spcPts val="300"/>
                        </a:spcBef>
                        <a:buNone/>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SECTION 9 : B-BBEE Preference Claim Form</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2120" marR="12120" marT="699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60045" marR="0" algn="just">
                        <a:lnSpc>
                          <a:spcPct val="115000"/>
                        </a:lnSpc>
                        <a:spcBef>
                          <a:spcPts val="300"/>
                        </a:spcBef>
                        <a:buNone/>
                      </a:pPr>
                      <a:r>
                        <a:rPr lang="en-GB" sz="16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25363037"/>
                  </a:ext>
                </a:extLst>
              </a:tr>
              <a:tr h="257966">
                <a:tc>
                  <a:txBody>
                    <a:bodyPr/>
                    <a:lstStyle/>
                    <a:p>
                      <a:pPr marL="0" marR="0" algn="just">
                        <a:lnSpc>
                          <a:spcPct val="115000"/>
                        </a:lnSpc>
                        <a:spcBef>
                          <a:spcPts val="300"/>
                        </a:spcBef>
                        <a:buNone/>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SECTION 11: Protection of Personal Information</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2120" marR="12120" marT="699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60045" marR="0" algn="just">
                        <a:lnSpc>
                          <a:spcPct val="115000"/>
                        </a:lnSpc>
                        <a:spcBef>
                          <a:spcPts val="300"/>
                        </a:spcBef>
                        <a:buNone/>
                      </a:pPr>
                      <a:r>
                        <a:rPr lang="en-GB" sz="16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87818646"/>
                  </a:ext>
                </a:extLst>
              </a:tr>
              <a:tr h="257966">
                <a:tc>
                  <a:txBody>
                    <a:bodyPr/>
                    <a:lstStyle/>
                    <a:p>
                      <a:pPr marL="0" marR="0" algn="just">
                        <a:lnSpc>
                          <a:spcPct val="115000"/>
                        </a:lnSpc>
                        <a:spcBef>
                          <a:spcPts val="300"/>
                        </a:spcBef>
                        <a:buNone/>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ANNEXURE D – Imported Content Declaration: Supporting Schedule to Annexure C </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2120" marR="12120" marT="699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60045" marR="0" algn="just">
                        <a:lnSpc>
                          <a:spcPct val="115000"/>
                        </a:lnSpc>
                        <a:spcBef>
                          <a:spcPts val="300"/>
                        </a:spcBef>
                        <a:buNone/>
                      </a:pPr>
                      <a:r>
                        <a:rPr lang="en-GB" sz="16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8338155"/>
                  </a:ext>
                </a:extLst>
              </a:tr>
              <a:tr h="257966">
                <a:tc>
                  <a:txBody>
                    <a:bodyPr/>
                    <a:lstStyle/>
                    <a:p>
                      <a:pPr marL="0" marR="0" algn="just">
                        <a:lnSpc>
                          <a:spcPct val="115000"/>
                        </a:lnSpc>
                        <a:spcBef>
                          <a:spcPts val="300"/>
                        </a:spcBef>
                        <a:buNone/>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ANNEXURE E – Local Content Declaration: Supporting Schedule to Annexure C </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2120" marR="12120" marT="699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60045" marR="0" algn="just">
                        <a:lnSpc>
                          <a:spcPct val="115000"/>
                        </a:lnSpc>
                        <a:spcBef>
                          <a:spcPts val="300"/>
                        </a:spcBef>
                        <a:buNone/>
                      </a:pPr>
                      <a:r>
                        <a:rPr lang="en-GB" sz="16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9674862"/>
                  </a:ext>
                </a:extLst>
              </a:tr>
              <a:tr h="257966">
                <a:tc>
                  <a:txBody>
                    <a:bodyPr/>
                    <a:lstStyle/>
                    <a:p>
                      <a:pPr marL="0" marR="0" algn="just">
                        <a:lnSpc>
                          <a:spcPct val="115000"/>
                        </a:lnSpc>
                        <a:spcBef>
                          <a:spcPts val="300"/>
                        </a:spcBef>
                        <a:buNone/>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ANNEXURE A.1: CORPORATE UNIFORM CLOTHING SPECIFICATIONS AND CATALOGUE</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2120" marR="12120" marT="699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60045" marR="0" algn="just">
                        <a:lnSpc>
                          <a:spcPct val="115000"/>
                        </a:lnSpc>
                        <a:spcBef>
                          <a:spcPts val="300"/>
                        </a:spcBef>
                        <a:buNone/>
                      </a:pPr>
                      <a:r>
                        <a:rPr lang="en-GB" sz="16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0646675"/>
                  </a:ext>
                </a:extLst>
              </a:tr>
              <a:tr h="257966">
                <a:tc>
                  <a:txBody>
                    <a:bodyPr/>
                    <a:lstStyle/>
                    <a:p>
                      <a:pPr marL="0" marR="0" algn="just">
                        <a:lnSpc>
                          <a:spcPct val="115000"/>
                        </a:lnSpc>
                        <a:spcBef>
                          <a:spcPts val="300"/>
                        </a:spcBef>
                        <a:buNone/>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ANNEXURE A.2: CORPORATE SECURITY UNIFORM SPECIFICATIONS AND CATALOGUE</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2120" marR="12120" marT="699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60045" marR="0" algn="just">
                        <a:lnSpc>
                          <a:spcPct val="115000"/>
                        </a:lnSpc>
                        <a:spcBef>
                          <a:spcPts val="300"/>
                        </a:spcBef>
                        <a:buNone/>
                      </a:pPr>
                      <a:r>
                        <a:rPr lang="en-GB" sz="16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44597619"/>
                  </a:ext>
                </a:extLst>
              </a:tr>
            </a:tbl>
          </a:graphicData>
        </a:graphic>
      </p:graphicFrame>
    </p:spTree>
    <p:extLst>
      <p:ext uri="{BB962C8B-B14F-4D97-AF65-F5344CB8AC3E}">
        <p14:creationId xmlns:p14="http://schemas.microsoft.com/office/powerpoint/2010/main" val="15734178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7DE9F-7FA0-F0C1-B752-A932DD4C736D}"/>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94F8CA23-EB25-B5BA-8472-B20AA60D3C00}"/>
              </a:ext>
            </a:extLst>
          </p:cNvPr>
          <p:cNvSpPr>
            <a:spLocks noGrp="1"/>
          </p:cNvSpPr>
          <p:nvPr>
            <p:ph type="subTitle" idx="1"/>
          </p:nvPr>
        </p:nvSpPr>
        <p:spPr>
          <a:xfrm>
            <a:off x="1094013" y="372534"/>
            <a:ext cx="10662558" cy="5750680"/>
          </a:xfrm>
        </p:spPr>
        <p:txBody>
          <a:bodyPr/>
          <a:lstStyle/>
          <a:p>
            <a:pPr algn="l"/>
            <a:r>
              <a:rPr lang="en-US" sz="3200" b="1" dirty="0"/>
              <a:t>Returnable Documents</a:t>
            </a:r>
          </a:p>
          <a:p>
            <a:pPr algn="l"/>
            <a:endParaRPr lang="en-US" sz="3200" b="1" dirty="0"/>
          </a:p>
        </p:txBody>
      </p:sp>
      <p:graphicFrame>
        <p:nvGraphicFramePr>
          <p:cNvPr id="2" name="Table 1">
            <a:extLst>
              <a:ext uri="{FF2B5EF4-FFF2-40B4-BE49-F238E27FC236}">
                <a16:creationId xmlns:a16="http://schemas.microsoft.com/office/drawing/2014/main" id="{20EC20E6-81E9-7446-146D-754374F79D68}"/>
              </a:ext>
            </a:extLst>
          </p:cNvPr>
          <p:cNvGraphicFramePr>
            <a:graphicFrameLocks noGrp="1"/>
          </p:cNvGraphicFramePr>
          <p:nvPr>
            <p:extLst>
              <p:ext uri="{D42A27DB-BD31-4B8C-83A1-F6EECF244321}">
                <p14:modId xmlns:p14="http://schemas.microsoft.com/office/powerpoint/2010/main" val="2685879985"/>
              </p:ext>
            </p:extLst>
          </p:nvPr>
        </p:nvGraphicFramePr>
        <p:xfrm>
          <a:off x="435429" y="897467"/>
          <a:ext cx="10757504" cy="5190971"/>
        </p:xfrm>
        <a:graphic>
          <a:graphicData uri="http://schemas.openxmlformats.org/drawingml/2006/table">
            <a:tbl>
              <a:tblPr firstRow="1" firstCol="1" lastRow="1" lastCol="1" bandRow="1" bandCol="1"/>
              <a:tblGrid>
                <a:gridCol w="8796597">
                  <a:extLst>
                    <a:ext uri="{9D8B030D-6E8A-4147-A177-3AD203B41FA5}">
                      <a16:colId xmlns:a16="http://schemas.microsoft.com/office/drawing/2014/main" val="1793465494"/>
                    </a:ext>
                  </a:extLst>
                </a:gridCol>
                <a:gridCol w="1960907">
                  <a:extLst>
                    <a:ext uri="{9D8B030D-6E8A-4147-A177-3AD203B41FA5}">
                      <a16:colId xmlns:a16="http://schemas.microsoft.com/office/drawing/2014/main" val="2220272356"/>
                    </a:ext>
                  </a:extLst>
                </a:gridCol>
              </a:tblGrid>
              <a:tr h="754776">
                <a:tc>
                  <a:txBody>
                    <a:bodyPr/>
                    <a:lstStyle/>
                    <a:p>
                      <a:pPr marL="360045" marR="0" algn="just">
                        <a:lnSpc>
                          <a:spcPct val="150000"/>
                        </a:lnSpc>
                        <a:spcBef>
                          <a:spcPts val="300"/>
                        </a:spcBef>
                        <a:buNone/>
                      </a:pPr>
                      <a:r>
                        <a:rPr lang="en-GB" sz="1800" b="1"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800" dirty="0">
                        <a:effectLst/>
                        <a:latin typeface="Tahoma" panose="020B0604030504040204" pitchFamily="34" charset="0"/>
                        <a:ea typeface="Times New Roman" panose="02020603050405020304" pitchFamily="18" charset="0"/>
                        <a:cs typeface="Times New Roman" panose="02020603050405020304" pitchFamily="18" charset="0"/>
                      </a:endParaRPr>
                    </a:p>
                    <a:p>
                      <a:pPr marL="360045" marR="0" algn="just">
                        <a:lnSpc>
                          <a:spcPct val="150000"/>
                        </a:lnSpc>
                        <a:spcBef>
                          <a:spcPts val="300"/>
                        </a:spcBef>
                        <a:buNone/>
                      </a:pPr>
                      <a:r>
                        <a:rPr lang="en-GB" sz="1800" b="1"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ESSENTIAL</a:t>
                      </a:r>
                      <a:r>
                        <a:rPr lang="en-GB" sz="1800" b="1" kern="1200" dirty="0">
                          <a:solidFill>
                            <a:srgbClr val="FF0000"/>
                          </a:solidFill>
                          <a:effectLst/>
                          <a:latin typeface="Tahoma" panose="020B0604030504040204" pitchFamily="34" charset="0"/>
                          <a:ea typeface="Times New Roman" panose="02020603050405020304" pitchFamily="18" charset="0"/>
                          <a:cs typeface="Tahoma" panose="020B0604030504040204" pitchFamily="34" charset="0"/>
                        </a:rPr>
                        <a:t> </a:t>
                      </a:r>
                      <a:r>
                        <a:rPr lang="en-GB" sz="1800" b="1"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RETURNABLE DOCUMENTS &amp; SCHEDULES </a:t>
                      </a:r>
                      <a:endParaRPr lang="en-ZA" sz="18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2120" marR="12120" marT="699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360045" marR="0" indent="-269875" algn="l">
                        <a:lnSpc>
                          <a:spcPct val="150000"/>
                        </a:lnSpc>
                        <a:spcBef>
                          <a:spcPts val="300"/>
                        </a:spcBef>
                        <a:buNone/>
                      </a:pPr>
                      <a:r>
                        <a:rPr lang="en-GB" sz="180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SUBMITTED </a:t>
                      </a:r>
                      <a:endParaRPr lang="en-ZA" sz="1800">
                        <a:effectLst/>
                        <a:latin typeface="Tahoma" panose="020B0604030504040204" pitchFamily="34" charset="0"/>
                        <a:ea typeface="Times New Roman" panose="02020603050405020304" pitchFamily="18" charset="0"/>
                        <a:cs typeface="Times New Roman" panose="02020603050405020304" pitchFamily="18" charset="0"/>
                      </a:endParaRPr>
                    </a:p>
                    <a:p>
                      <a:pPr marL="90170" marR="0" algn="l">
                        <a:lnSpc>
                          <a:spcPct val="150000"/>
                        </a:lnSpc>
                        <a:spcBef>
                          <a:spcPts val="300"/>
                        </a:spcBef>
                        <a:buNone/>
                      </a:pPr>
                      <a:r>
                        <a:rPr lang="en-GB" sz="180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[Yes or No]</a:t>
                      </a:r>
                      <a:endParaRPr lang="en-ZA" sz="18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451026270"/>
                  </a:ext>
                </a:extLst>
              </a:tr>
              <a:tr h="201535">
                <a:tc>
                  <a:txBody>
                    <a:bodyPr/>
                    <a:lstStyle/>
                    <a:p>
                      <a:pPr marL="0" marR="0" algn="just">
                        <a:lnSpc>
                          <a:spcPct val="115000"/>
                        </a:lnSpc>
                        <a:spcBef>
                          <a:spcPts val="300"/>
                        </a:spcBef>
                        <a:buNone/>
                      </a:pPr>
                      <a:endParaRPr lang="en-ZA" sz="18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2120" marR="12120" marT="699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60045" marR="0" algn="just">
                        <a:lnSpc>
                          <a:spcPct val="115000"/>
                        </a:lnSpc>
                        <a:spcBef>
                          <a:spcPts val="300"/>
                        </a:spcBef>
                        <a:buNone/>
                      </a:pPr>
                      <a:r>
                        <a:rPr lang="en-GB" sz="18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8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03875259"/>
                  </a:ext>
                </a:extLst>
              </a:tr>
              <a:tr h="201535">
                <a:tc>
                  <a:txBody>
                    <a:bodyPr/>
                    <a:lstStyle/>
                    <a:p>
                      <a:pPr marL="0" marR="0" algn="just">
                        <a:lnSpc>
                          <a:spcPct val="115000"/>
                        </a:lnSpc>
                        <a:spcBef>
                          <a:spcPts val="300"/>
                        </a:spcBef>
                        <a:buNone/>
                      </a:pPr>
                      <a:r>
                        <a:rPr lang="en-GB" sz="1800" dirty="0">
                          <a:effectLst/>
                          <a:latin typeface="Tahoma" panose="020B0604030504040204" pitchFamily="34" charset="0"/>
                          <a:ea typeface="Times New Roman" panose="02020603050405020304" pitchFamily="18" charset="0"/>
                          <a:cs typeface="Times New Roman" panose="02020603050405020304" pitchFamily="18" charset="0"/>
                        </a:rPr>
                        <a:t>ANNEXURE D: IMPORTED CONTENT DECLARATION - SUPPORTING SCHEDULE TO ANNEX C</a:t>
                      </a:r>
                      <a:endParaRPr lang="en-ZA" sz="18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2120" marR="12120" marT="699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60045" marR="0" algn="just">
                        <a:lnSpc>
                          <a:spcPct val="115000"/>
                        </a:lnSpc>
                        <a:spcBef>
                          <a:spcPts val="300"/>
                        </a:spcBef>
                        <a:buNone/>
                      </a:pPr>
                      <a:r>
                        <a:rPr lang="en-GB" sz="18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8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48521037"/>
                  </a:ext>
                </a:extLst>
              </a:tr>
              <a:tr h="201535">
                <a:tc>
                  <a:txBody>
                    <a:bodyPr/>
                    <a:lstStyle/>
                    <a:p>
                      <a:pPr marL="0" marR="0" algn="just">
                        <a:lnSpc>
                          <a:spcPct val="115000"/>
                        </a:lnSpc>
                        <a:spcBef>
                          <a:spcPts val="300"/>
                        </a:spcBef>
                        <a:buNone/>
                      </a:pPr>
                      <a:r>
                        <a:rPr lang="en-GB" sz="1800" dirty="0">
                          <a:effectLst/>
                          <a:latin typeface="Tahoma" panose="020B0604030504040204" pitchFamily="34" charset="0"/>
                          <a:ea typeface="Times New Roman" panose="02020603050405020304" pitchFamily="18" charset="0"/>
                          <a:cs typeface="Times New Roman" panose="02020603050405020304" pitchFamily="18" charset="0"/>
                        </a:rPr>
                        <a:t>ANNEXURE E: LOCAL CONTENT DECLARATION - SUPPORTING SCHEDULE TO ANNEX C</a:t>
                      </a:r>
                      <a:endParaRPr lang="en-ZA" sz="18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2120" marR="12120" marT="699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60045" marR="0" algn="just">
                        <a:lnSpc>
                          <a:spcPct val="115000"/>
                        </a:lnSpc>
                        <a:spcBef>
                          <a:spcPts val="300"/>
                        </a:spcBef>
                        <a:buNone/>
                      </a:pPr>
                      <a:r>
                        <a:rPr lang="en-GB" sz="18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8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0147356"/>
                  </a:ext>
                </a:extLst>
              </a:tr>
              <a:tr h="201535">
                <a:tc>
                  <a:txBody>
                    <a:bodyPr/>
                    <a:lstStyle/>
                    <a:p>
                      <a:pPr marL="0" marR="0" algn="just">
                        <a:lnSpc>
                          <a:spcPct val="115000"/>
                        </a:lnSpc>
                        <a:spcBef>
                          <a:spcPts val="300"/>
                        </a:spcBef>
                        <a:buNone/>
                      </a:pPr>
                      <a:r>
                        <a:rPr lang="en-GB" sz="1800">
                          <a:effectLst/>
                          <a:latin typeface="Tahoma" panose="020B0604030504040204" pitchFamily="34" charset="0"/>
                          <a:ea typeface="Times New Roman" panose="02020603050405020304" pitchFamily="18" charset="0"/>
                          <a:cs typeface="Times New Roman" panose="02020603050405020304" pitchFamily="18" charset="0"/>
                        </a:rPr>
                        <a:t>ANNEXURE G: TRANSNET’S GENERAL BID CONDITIONS</a:t>
                      </a:r>
                      <a:endParaRPr lang="en-ZA" sz="1800">
                        <a:effectLst/>
                        <a:latin typeface="Tahoma" panose="020B0604030504040204" pitchFamily="34" charset="0"/>
                        <a:ea typeface="Times New Roman" panose="02020603050405020304" pitchFamily="18" charset="0"/>
                        <a:cs typeface="Times New Roman" panose="02020603050405020304" pitchFamily="18" charset="0"/>
                      </a:endParaRPr>
                    </a:p>
                  </a:txBody>
                  <a:tcPr marL="12120" marR="12120" marT="699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60045" marR="0" algn="just">
                        <a:lnSpc>
                          <a:spcPct val="115000"/>
                        </a:lnSpc>
                        <a:spcBef>
                          <a:spcPts val="300"/>
                        </a:spcBef>
                        <a:buNone/>
                      </a:pPr>
                      <a:r>
                        <a:rPr lang="en-GB" sz="18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8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28795777"/>
                  </a:ext>
                </a:extLst>
              </a:tr>
              <a:tr h="205822">
                <a:tc>
                  <a:txBody>
                    <a:bodyPr/>
                    <a:lstStyle/>
                    <a:p>
                      <a:pPr marL="0" marR="0" algn="just">
                        <a:lnSpc>
                          <a:spcPct val="115000"/>
                        </a:lnSpc>
                        <a:spcBef>
                          <a:spcPts val="300"/>
                        </a:spcBef>
                        <a:buNone/>
                      </a:pPr>
                      <a:r>
                        <a:rPr lang="en-GB" sz="1800">
                          <a:effectLst/>
                          <a:latin typeface="Tahoma" panose="020B0604030504040204" pitchFamily="34" charset="0"/>
                          <a:ea typeface="Times New Roman" panose="02020603050405020304" pitchFamily="18" charset="0"/>
                          <a:cs typeface="Times New Roman" panose="02020603050405020304" pitchFamily="18" charset="0"/>
                        </a:rPr>
                        <a:t>ANNEXURE H: MASTER AGREEMENT</a:t>
                      </a:r>
                      <a:endParaRPr lang="en-ZA" sz="1800">
                        <a:effectLst/>
                        <a:latin typeface="Tahoma" panose="020B0604030504040204" pitchFamily="34" charset="0"/>
                        <a:ea typeface="Times New Roman" panose="02020603050405020304" pitchFamily="18" charset="0"/>
                        <a:cs typeface="Times New Roman" panose="02020603050405020304" pitchFamily="18" charset="0"/>
                      </a:endParaRPr>
                    </a:p>
                  </a:txBody>
                  <a:tcPr marL="21442" marR="21442" marT="699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60045" marR="0" algn="l">
                        <a:lnSpc>
                          <a:spcPct val="115000"/>
                        </a:lnSpc>
                        <a:spcBef>
                          <a:spcPts val="300"/>
                        </a:spcBef>
                        <a:buNone/>
                      </a:pPr>
                      <a:r>
                        <a:rPr lang="en-GB" sz="18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8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19025282"/>
                  </a:ext>
                </a:extLst>
              </a:tr>
              <a:tr h="217079">
                <a:tc>
                  <a:txBody>
                    <a:bodyPr/>
                    <a:lstStyle/>
                    <a:p>
                      <a:pPr marL="0" marR="0" algn="just">
                        <a:lnSpc>
                          <a:spcPct val="115000"/>
                        </a:lnSpc>
                        <a:spcBef>
                          <a:spcPts val="300"/>
                        </a:spcBef>
                        <a:buNone/>
                      </a:pPr>
                      <a:r>
                        <a:rPr lang="en-GB" sz="1800">
                          <a:effectLst/>
                          <a:latin typeface="Tahoma" panose="020B0604030504040204" pitchFamily="34" charset="0"/>
                          <a:ea typeface="Times New Roman" panose="02020603050405020304" pitchFamily="18" charset="0"/>
                          <a:cs typeface="Times New Roman" panose="02020603050405020304" pitchFamily="18" charset="0"/>
                        </a:rPr>
                        <a:t>ANNEXURE I: TRANSNET’S SUPPLIER INTEGRITY PACT</a:t>
                      </a:r>
                      <a:endParaRPr lang="en-ZA" sz="1800">
                        <a:effectLst/>
                        <a:latin typeface="Tahoma" panose="020B0604030504040204" pitchFamily="34" charset="0"/>
                        <a:ea typeface="Times New Roman" panose="02020603050405020304" pitchFamily="18" charset="0"/>
                        <a:cs typeface="Times New Roman" panose="02020603050405020304" pitchFamily="18" charset="0"/>
                      </a:endParaRPr>
                    </a:p>
                  </a:txBody>
                  <a:tcPr marL="21442" marR="21442" marT="699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60045" marR="0" algn="just">
                        <a:lnSpc>
                          <a:spcPct val="115000"/>
                        </a:lnSpc>
                        <a:spcBef>
                          <a:spcPts val="300"/>
                        </a:spcBef>
                        <a:buNone/>
                      </a:pPr>
                      <a:r>
                        <a:rPr lang="en-GB" sz="18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8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40094760"/>
                  </a:ext>
                </a:extLst>
              </a:tr>
              <a:tr h="431356">
                <a:tc>
                  <a:txBody>
                    <a:bodyPr/>
                    <a:lstStyle/>
                    <a:p>
                      <a:pPr marL="0" marR="0" algn="just">
                        <a:lnSpc>
                          <a:spcPct val="115000"/>
                        </a:lnSpc>
                        <a:spcBef>
                          <a:spcPts val="300"/>
                        </a:spcBef>
                        <a:buNone/>
                      </a:pPr>
                      <a:r>
                        <a:rPr lang="en-GB" sz="1800">
                          <a:effectLst/>
                          <a:latin typeface="Tahoma" panose="020B0604030504040204" pitchFamily="34" charset="0"/>
                          <a:ea typeface="Times New Roman" panose="02020603050405020304" pitchFamily="18" charset="0"/>
                          <a:cs typeface="Times New Roman" panose="02020603050405020304" pitchFamily="18" charset="0"/>
                        </a:rPr>
                        <a:t>ANNEXURE J: NON-DISCLOSURE AGREEMENT</a:t>
                      </a:r>
                      <a:endParaRPr lang="en-ZA" sz="1800">
                        <a:effectLst/>
                        <a:latin typeface="Tahoma" panose="020B0604030504040204" pitchFamily="34" charset="0"/>
                        <a:ea typeface="Times New Roman" panose="02020603050405020304" pitchFamily="18" charset="0"/>
                        <a:cs typeface="Times New Roman" panose="02020603050405020304" pitchFamily="18" charset="0"/>
                      </a:endParaRPr>
                    </a:p>
                  </a:txBody>
                  <a:tcPr marL="21442" marR="21442" marT="699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60045" marR="0" algn="just">
                        <a:lnSpc>
                          <a:spcPct val="115000"/>
                        </a:lnSpc>
                        <a:spcBef>
                          <a:spcPts val="300"/>
                        </a:spcBef>
                        <a:buNone/>
                      </a:pPr>
                      <a:r>
                        <a:rPr lang="en-GB" sz="18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8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24826329"/>
                  </a:ext>
                </a:extLst>
              </a:tr>
              <a:tr h="360907">
                <a:tc>
                  <a:txBody>
                    <a:bodyPr/>
                    <a:lstStyle/>
                    <a:p>
                      <a:pPr marL="0" marR="0" algn="just">
                        <a:lnSpc>
                          <a:spcPct val="115000"/>
                        </a:lnSpc>
                        <a:spcBef>
                          <a:spcPts val="300"/>
                        </a:spcBef>
                        <a:buNone/>
                      </a:pPr>
                      <a:r>
                        <a:rPr lang="en-GB" sz="1800">
                          <a:effectLst/>
                          <a:latin typeface="Tahoma" panose="020B0604030504040204" pitchFamily="34" charset="0"/>
                          <a:ea typeface="Times New Roman" panose="02020603050405020304" pitchFamily="18" charset="0"/>
                          <a:cs typeface="Times New Roman" panose="02020603050405020304" pitchFamily="18" charset="0"/>
                        </a:rPr>
                        <a:t>Valid letter of good standing from the department of labour.</a:t>
                      </a:r>
                      <a:endParaRPr lang="en-ZA" sz="1800">
                        <a:effectLst/>
                        <a:latin typeface="Tahoma" panose="020B0604030504040204" pitchFamily="34" charset="0"/>
                        <a:ea typeface="Times New Roman" panose="02020603050405020304" pitchFamily="18" charset="0"/>
                        <a:cs typeface="Times New Roman" panose="02020603050405020304" pitchFamily="18" charset="0"/>
                      </a:endParaRPr>
                    </a:p>
                  </a:txBody>
                  <a:tcPr marL="21442" marR="21442" marT="699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60045" marR="0" algn="just">
                        <a:lnSpc>
                          <a:spcPct val="115000"/>
                        </a:lnSpc>
                        <a:spcBef>
                          <a:spcPts val="300"/>
                        </a:spcBef>
                        <a:buNone/>
                      </a:pPr>
                      <a:r>
                        <a:rPr lang="en-GB" sz="18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8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61974971"/>
                  </a:ext>
                </a:extLst>
              </a:tr>
              <a:tr h="225778">
                <a:tc>
                  <a:txBody>
                    <a:bodyPr/>
                    <a:lstStyle/>
                    <a:p>
                      <a:pPr marL="0" marR="0" algn="just">
                        <a:lnSpc>
                          <a:spcPct val="115000"/>
                        </a:lnSpc>
                        <a:spcBef>
                          <a:spcPts val="300"/>
                        </a:spcBef>
                        <a:buNone/>
                      </a:pPr>
                      <a:r>
                        <a:rPr lang="en-GB" sz="1800" dirty="0">
                          <a:effectLst/>
                          <a:latin typeface="Tahoma" panose="020B0604030504040204" pitchFamily="34" charset="0"/>
                          <a:ea typeface="Times New Roman" panose="02020603050405020304" pitchFamily="18" charset="0"/>
                          <a:cs typeface="Times New Roman" panose="02020603050405020304" pitchFamily="18" charset="0"/>
                        </a:rPr>
                        <a:t>CSD registration report</a:t>
                      </a:r>
                      <a:endParaRPr lang="en-ZA" sz="18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21442" marR="21442" marT="699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60045" marR="0" algn="just">
                        <a:lnSpc>
                          <a:spcPct val="115000"/>
                        </a:lnSpc>
                        <a:spcBef>
                          <a:spcPts val="300"/>
                        </a:spcBef>
                        <a:buNone/>
                      </a:pPr>
                      <a:r>
                        <a:rPr lang="en-GB" sz="18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8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62078569"/>
                  </a:ext>
                </a:extLst>
              </a:tr>
              <a:tr h="416934">
                <a:tc>
                  <a:txBody>
                    <a:bodyPr/>
                    <a:lstStyle/>
                    <a:p>
                      <a:pPr marL="0" marR="0" algn="just">
                        <a:lnSpc>
                          <a:spcPct val="115000"/>
                        </a:lnSpc>
                        <a:spcBef>
                          <a:spcPts val="300"/>
                        </a:spcBef>
                        <a:buNone/>
                      </a:pPr>
                      <a:r>
                        <a:rPr lang="en-GB" sz="1800" dirty="0">
                          <a:effectLst/>
                          <a:latin typeface="Tahoma" panose="020B0604030504040204" pitchFamily="34" charset="0"/>
                          <a:ea typeface="Times New Roman" panose="02020603050405020304" pitchFamily="18" charset="0"/>
                          <a:cs typeface="Times New Roman" panose="02020603050405020304" pitchFamily="18" charset="0"/>
                        </a:rPr>
                        <a:t>Tax Clearance Certificate or electronic access PIN obtained from SARS’s new Tax Compliance Status (TCS) system [Consortia / Joint Ventures must submit a separate Tax Clearance Certificate for each party]</a:t>
                      </a:r>
                      <a:endParaRPr lang="en-ZA" sz="18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21442" marR="21442" marT="699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60045" marR="0" algn="just">
                        <a:lnSpc>
                          <a:spcPct val="115000"/>
                        </a:lnSpc>
                        <a:spcBef>
                          <a:spcPts val="300"/>
                        </a:spcBef>
                        <a:buNone/>
                      </a:pPr>
                      <a:r>
                        <a:rPr lang="en-GB" sz="18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8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0666989"/>
                  </a:ext>
                </a:extLst>
              </a:tr>
            </a:tbl>
          </a:graphicData>
        </a:graphic>
      </p:graphicFrame>
    </p:spTree>
    <p:extLst>
      <p:ext uri="{BB962C8B-B14F-4D97-AF65-F5344CB8AC3E}">
        <p14:creationId xmlns:p14="http://schemas.microsoft.com/office/powerpoint/2010/main" val="1554170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B445C1EF-EF18-4FFE-8A51-5D8D70B5B26D}"/>
              </a:ext>
            </a:extLst>
          </p:cNvPr>
          <p:cNvSpPr txBox="1"/>
          <p:nvPr/>
        </p:nvSpPr>
        <p:spPr>
          <a:xfrm>
            <a:off x="4206591" y="2626679"/>
            <a:ext cx="3778818" cy="577035"/>
          </a:xfrm>
          <a:prstGeom prst="rect">
            <a:avLst/>
          </a:prstGeom>
        </p:spPr>
        <p:txBody>
          <a:bodyPr vert="horz" wrap="square" lIns="0" tIns="7701" rIns="0" bIns="0" rtlCol="0">
            <a:spAutoFit/>
          </a:bodyPr>
          <a:lstStyle/>
          <a:p>
            <a:pPr marL="7701">
              <a:spcBef>
                <a:spcPts val="61"/>
              </a:spcBef>
            </a:pPr>
            <a:r>
              <a:rPr lang="en-ZA" sz="3699" b="1" dirty="0">
                <a:latin typeface="Tahoma" panose="020B0604030504040204" pitchFamily="34" charset="0"/>
                <a:cs typeface="Tahoma" panose="020B0604030504040204" pitchFamily="34" charset="0"/>
              </a:rPr>
              <a:t>	QUESTIONS?</a:t>
            </a:r>
            <a:endParaRPr sz="3699" b="1" dirty="0">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86259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1E6E2647-351D-BE49-BC4B-698A8004223D}"/>
              </a:ext>
            </a:extLst>
          </p:cNvPr>
          <p:cNvSpPr txBox="1"/>
          <p:nvPr/>
        </p:nvSpPr>
        <p:spPr>
          <a:xfrm>
            <a:off x="614117" y="5637504"/>
            <a:ext cx="2883537" cy="577035"/>
          </a:xfrm>
          <a:prstGeom prst="rect">
            <a:avLst/>
          </a:prstGeom>
        </p:spPr>
        <p:txBody>
          <a:bodyPr vert="horz" wrap="square" lIns="0" tIns="7701" rIns="0" bIns="0" rtlCol="0">
            <a:spAutoFit/>
          </a:bodyPr>
          <a:lstStyle/>
          <a:p>
            <a:pPr marL="7701" marR="0" lvl="0" indent="0" algn="l" defTabSz="457200" rtl="0" eaLnBrk="1" fontAlgn="auto" latinLnBrk="0" hangingPunct="1">
              <a:lnSpc>
                <a:spcPct val="100000"/>
              </a:lnSpc>
              <a:spcBef>
                <a:spcPts val="61"/>
              </a:spcBef>
              <a:spcAft>
                <a:spcPts val="0"/>
              </a:spcAft>
              <a:buClrTx/>
              <a:buSzTx/>
              <a:buFontTx/>
              <a:buNone/>
              <a:tabLst/>
              <a:defRPr/>
            </a:pPr>
            <a:r>
              <a:rPr kumimoji="0" sz="3699" b="1" i="0" u="none" strike="noStrike" kern="1200" cap="none" spc="0" normalizeH="0" baseline="0" noProof="0" dirty="0">
                <a:ln>
                  <a:noFill/>
                </a:ln>
                <a:solidFill>
                  <a:srgbClr val="FFFFFF"/>
                </a:solidFill>
                <a:effectLst/>
                <a:uLnTx/>
                <a:uFillTx/>
                <a:latin typeface="Tahoma" panose="020B0604030504040204" pitchFamily="34" charset="0"/>
                <a:ea typeface="+mn-ea"/>
                <a:cs typeface="Tahoma" panose="020B0604030504040204" pitchFamily="34" charset="0"/>
              </a:rPr>
              <a:t>THANK</a:t>
            </a:r>
            <a:r>
              <a:rPr kumimoji="0" sz="3699" b="1" i="0" u="none" strike="noStrike" kern="1200" cap="none" spc="-88" normalizeH="0" baseline="0" noProof="0" dirty="0">
                <a:ln>
                  <a:noFill/>
                </a:ln>
                <a:solidFill>
                  <a:srgbClr val="FFFFFF"/>
                </a:solidFill>
                <a:effectLst/>
                <a:uLnTx/>
                <a:uFillTx/>
                <a:latin typeface="Tahoma" panose="020B0604030504040204" pitchFamily="34" charset="0"/>
                <a:ea typeface="+mn-ea"/>
                <a:cs typeface="Tahoma" panose="020B0604030504040204" pitchFamily="34" charset="0"/>
              </a:rPr>
              <a:t> </a:t>
            </a:r>
            <a:r>
              <a:rPr kumimoji="0" sz="3699" b="1" i="0" u="none" strike="noStrike" kern="1200" cap="none" spc="-52" normalizeH="0" baseline="0" noProof="0" dirty="0">
                <a:ln>
                  <a:noFill/>
                </a:ln>
                <a:solidFill>
                  <a:srgbClr val="FFFFFF"/>
                </a:solidFill>
                <a:effectLst/>
                <a:uLnTx/>
                <a:uFillTx/>
                <a:latin typeface="Tahoma" panose="020B0604030504040204" pitchFamily="34" charset="0"/>
                <a:ea typeface="+mn-ea"/>
                <a:cs typeface="Tahoma" panose="020B0604030504040204" pitchFamily="34" charset="0"/>
              </a:rPr>
              <a:t>YOU</a:t>
            </a:r>
            <a:endParaRPr kumimoji="0" sz="3699" b="1" i="0" u="none" strike="noStrike" kern="1200" cap="none" spc="0" normalizeH="0" baseline="0" noProof="0" dirty="0">
              <a:ln>
                <a:noFill/>
              </a:ln>
              <a:solidFill>
                <a:srgbClr val="000000"/>
              </a:solidFill>
              <a:effectLst/>
              <a:uLnTx/>
              <a:uFillTx/>
              <a:latin typeface="Tahoma" panose="020B0604030504040204" pitchFamily="34" charset="0"/>
              <a:ea typeface="+mn-ea"/>
              <a:cs typeface="Tahoma" panose="020B0604030504040204" pitchFamily="34" charset="0"/>
            </a:endParaRPr>
          </a:p>
        </p:txBody>
      </p:sp>
    </p:spTree>
    <p:extLst>
      <p:ext uri="{BB962C8B-B14F-4D97-AF65-F5344CB8AC3E}">
        <p14:creationId xmlns:p14="http://schemas.microsoft.com/office/powerpoint/2010/main" val="1310700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2.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3.xml><?xml version="1.0" encoding="utf-8"?>
<a:theme xmlns:a="http://schemas.openxmlformats.org/drawingml/2006/main" name="2_TEMPLATE MASTER">
  <a:themeElements>
    <a:clrScheme name="Transnet">
      <a:dk1>
        <a:srgbClr val="000000"/>
      </a:dk1>
      <a:lt1>
        <a:sysClr val="window" lastClr="FFFFFF"/>
      </a:lt1>
      <a:dk2>
        <a:srgbClr val="69614E"/>
      </a:dk2>
      <a:lt2>
        <a:srgbClr val="C2BBAD"/>
      </a:lt2>
      <a:accent1>
        <a:srgbClr val="A1A250"/>
      </a:accent1>
      <a:accent2>
        <a:srgbClr val="6F90A7"/>
      </a:accent2>
      <a:accent3>
        <a:srgbClr val="84B5BD"/>
      </a:accent3>
      <a:accent4>
        <a:srgbClr val="C7B400"/>
      </a:accent4>
      <a:accent5>
        <a:srgbClr val="E42313"/>
      </a:accent5>
      <a:accent6>
        <a:srgbClr val="95C11F"/>
      </a:accent6>
      <a:hlink>
        <a:srgbClr val="00B0F0"/>
      </a:hlink>
      <a:folHlink>
        <a:srgbClr val="7030A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w="12700">
          <a:solidFill>
            <a:schemeClr val="tx1"/>
          </a:solidFill>
        </a:ln>
      </a:spPr>
      <a:bodyPr wrap="square" lIns="36000" tIns="36000" rIns="36000" bIns="36000" rtlCol="0" anchor="ctr"/>
      <a:lstStyle>
        <a:defPPr algn="ctr">
          <a:lnSpc>
            <a:spcPct val="110000"/>
          </a:lnSpc>
          <a:spcBef>
            <a:spcPts val="92"/>
          </a:spcBef>
          <a:spcAft>
            <a:spcPts val="92"/>
          </a:spcAft>
          <a:defRPr sz="923"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5cbe607-9ae0-4d12-8a29-cada72e15ef4">
      <Terms xmlns="http://schemas.microsoft.com/office/infopath/2007/PartnerControls"/>
    </lcf76f155ced4ddcb4097134ff3c332f>
    <TaxCatchAll xmlns="44c25235-c876-4f6b-bb72-6c23548345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C345FC18277864DB7E837C4B6B456E0" ma:contentTypeVersion="16" ma:contentTypeDescription="Create a new document." ma:contentTypeScope="" ma:versionID="41679f5958159f3a445e0b06b66b61e3">
  <xsd:schema xmlns:xsd="http://www.w3.org/2001/XMLSchema" xmlns:xs="http://www.w3.org/2001/XMLSchema" xmlns:p="http://schemas.microsoft.com/office/2006/metadata/properties" xmlns:ns2="85cbe607-9ae0-4d12-8a29-cada72e15ef4" xmlns:ns3="44c25235-c876-4f6b-bb72-6c2354834594" targetNamespace="http://schemas.microsoft.com/office/2006/metadata/properties" ma:root="true" ma:fieldsID="be4bede1b225dbf47367a767b26db2b4" ns2:_="" ns3:_="">
    <xsd:import namespace="85cbe607-9ae0-4d12-8a29-cada72e15ef4"/>
    <xsd:import namespace="44c25235-c876-4f6b-bb72-6c2354834594"/>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ServiceAutoKeyPoints" minOccurs="0"/>
                <xsd:element ref="ns2:MediaServiceKeyPoints" minOccurs="0"/>
                <xsd:element ref="ns2:MediaLengthInSecond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cbe607-9ae0-4d12-8a29-cada72e15e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0d3a02f-48ce-4ca0-977e-7dcfa0419a1b"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c25235-c876-4f6b-bb72-6c235483459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c049bf15-8a12-4b94-8127-fe530b2a3145}" ma:internalName="TaxCatchAll" ma:showField="CatchAllData" ma:web="44c25235-c876-4f6b-bb72-6c2354834594">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8E53A0D-FF07-4C70-A30E-133F516FC611}">
  <ds:schemaRefs>
    <ds:schemaRef ds:uri="http://schemas.microsoft.com/sharepoint/v3/contenttype/forms"/>
  </ds:schemaRefs>
</ds:datastoreItem>
</file>

<file path=customXml/itemProps2.xml><?xml version="1.0" encoding="utf-8"?>
<ds:datastoreItem xmlns:ds="http://schemas.openxmlformats.org/officeDocument/2006/customXml" ds:itemID="{C64AA3A9-A820-4959-AB84-868C8A0F9BD7}">
  <ds:schemaRefs>
    <ds:schemaRef ds:uri="44c25235-c876-4f6b-bb72-6c2354834594"/>
    <ds:schemaRef ds:uri="85cbe607-9ae0-4d12-8a29-cada72e15ef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735679D-D21C-4EF2-8D32-B20B42996AFF}">
  <ds:schemaRefs>
    <ds:schemaRef ds:uri="44c25235-c876-4f6b-bb72-6c2354834594"/>
    <ds:schemaRef ds:uri="85cbe607-9ae0-4d12-8a29-cada72e15ef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2882</TotalTime>
  <Words>1356</Words>
  <Application>Microsoft Office PowerPoint</Application>
  <PresentationFormat>Widescreen</PresentationFormat>
  <Paragraphs>172</Paragraphs>
  <Slides>20</Slides>
  <Notes>11</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20</vt:i4>
      </vt:variant>
    </vt:vector>
  </HeadingPairs>
  <TitlesOfParts>
    <vt:vector size="33" baseType="lpstr">
      <vt:lpstr>Apex New Bold</vt:lpstr>
      <vt:lpstr>Apex New Book</vt:lpstr>
      <vt:lpstr>Apex New Medium</vt:lpstr>
      <vt:lpstr>Apex New Medium Italic</vt:lpstr>
      <vt:lpstr>Arial</vt:lpstr>
      <vt:lpstr>Calibri</vt:lpstr>
      <vt:lpstr>Tahoma</vt:lpstr>
      <vt:lpstr>Tahoma Regular</vt:lpstr>
      <vt:lpstr>Wingdings</vt:lpstr>
      <vt:lpstr>1_TEMPLATE MASTER</vt:lpstr>
      <vt:lpstr>1_TEMPLATE MASTER</vt:lpstr>
      <vt:lpstr>2_TEMPLATE MASTER</vt:lpstr>
      <vt:lpstr>think-cell Slide</vt:lpstr>
      <vt:lpstr>PowerPoint Presentation</vt:lpstr>
      <vt:lpstr>Content</vt:lpstr>
      <vt:lpstr>    Ground Rules</vt:lpstr>
      <vt:lpstr>       RFP Timelines</vt:lpstr>
      <vt:lpstr>       Technical Points </vt:lpstr>
      <vt:lpstr>       Technical Points </vt:lpstr>
      <vt:lpstr>       Technical Points </vt:lpstr>
      <vt:lpstr>Evaluation Methodology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Strauss</dc:creator>
  <cp:lastModifiedBy>Brenda Baloyi   Transnet Freight Rail   JHB</cp:lastModifiedBy>
  <cp:revision>36</cp:revision>
  <cp:lastPrinted>2020-07-17T12:09:20Z</cp:lastPrinted>
  <dcterms:created xsi:type="dcterms:W3CDTF">2020-05-19T16:46:16Z</dcterms:created>
  <dcterms:modified xsi:type="dcterms:W3CDTF">2025-10-15T07:11:22Z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0x01010005B3FA49BB89C04CB5943FD913F3E997</vt:lpwstr>
  </property>
  <property fmtid="{D5CDD505-2E9C-101B-9397-08002B2CF9AE}" pid="3" name="MediaServiceImageTags">
    <vt:lpwstr/>
  </property>
  <property fmtid="{D5CDD505-2E9C-101B-9397-08002B2CF9AE}" pid="4" name="MSIP_Label_58cf86ee-526f-4536-9daf-d1ee8064d50e_Enabled">
    <vt:lpwstr>true</vt:lpwstr>
  </property>
  <property fmtid="{D5CDD505-2E9C-101B-9397-08002B2CF9AE}" pid="5" name="MSIP_Label_58cf86ee-526f-4536-9daf-d1ee8064d50e_SetDate">
    <vt:lpwstr>2025-10-03T10:01:05Z</vt:lpwstr>
  </property>
  <property fmtid="{D5CDD505-2E9C-101B-9397-08002B2CF9AE}" pid="6" name="MSIP_Label_58cf86ee-526f-4536-9daf-d1ee8064d50e_Method">
    <vt:lpwstr>Standard</vt:lpwstr>
  </property>
  <property fmtid="{D5CDD505-2E9C-101B-9397-08002B2CF9AE}" pid="7" name="MSIP_Label_58cf86ee-526f-4536-9daf-d1ee8064d50e_Name">
    <vt:lpwstr>Internal Only Information</vt:lpwstr>
  </property>
  <property fmtid="{D5CDD505-2E9C-101B-9397-08002B2CF9AE}" pid="8" name="MSIP_Label_58cf86ee-526f-4536-9daf-d1ee8064d50e_SiteId">
    <vt:lpwstr>a1a39996-f913-4016-a58a-361c60dec580</vt:lpwstr>
  </property>
  <property fmtid="{D5CDD505-2E9C-101B-9397-08002B2CF9AE}" pid="9" name="MSIP_Label_58cf86ee-526f-4536-9daf-d1ee8064d50e_ActionId">
    <vt:lpwstr>2b4ea14e-ecc9-4cf6-9d81-9371a006db7f</vt:lpwstr>
  </property>
  <property fmtid="{D5CDD505-2E9C-101B-9397-08002B2CF9AE}" pid="10" name="MSIP_Label_58cf86ee-526f-4536-9daf-d1ee8064d50e_ContentBits">
    <vt:lpwstr>0</vt:lpwstr>
  </property>
  <property fmtid="{D5CDD505-2E9C-101B-9397-08002B2CF9AE}" pid="11" name="MSIP_Label_58cf86ee-526f-4536-9daf-d1ee8064d50e_Tag">
    <vt:lpwstr>10, 3, 0, 1</vt:lpwstr>
  </property>
</Properties>
</file>