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 id="2147483658" r:id="rId7"/>
  </p:sldMasterIdLst>
  <p:notesMasterIdLst>
    <p:notesMasterId r:id="rId20"/>
  </p:notesMasterIdLst>
  <p:sldIdLst>
    <p:sldId id="295" r:id="rId8"/>
    <p:sldId id="313" r:id="rId9"/>
    <p:sldId id="304" r:id="rId10"/>
    <p:sldId id="315" r:id="rId11"/>
    <p:sldId id="305" r:id="rId12"/>
    <p:sldId id="314" r:id="rId13"/>
    <p:sldId id="280" r:id="rId14"/>
    <p:sldId id="307" r:id="rId15"/>
    <p:sldId id="308" r:id="rId16"/>
    <p:sldId id="309" r:id="rId17"/>
    <p:sldId id="312" r:id="rId18"/>
    <p:sldId id="311"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C3C3"/>
    <a:srgbClr val="CDB6AA"/>
    <a:srgbClr val="ACC3C3"/>
    <a:srgbClr val="E4BC7F"/>
    <a:srgbClr val="C2C382"/>
    <a:srgbClr val="CA9987"/>
    <a:srgbClr val="B49180"/>
    <a:srgbClr val="82A5A5"/>
    <a:srgbClr val="D69B40"/>
    <a:srgbClr val="A3A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5"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2025/08/19</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 y="4118011"/>
            <a:ext cx="12191985" cy="2464126"/>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 y="4118011"/>
            <a:ext cx="12191985" cy="2464126"/>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5"/>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Title 1">
            <a:extLst>
              <a:ext uri="{FF2B5EF4-FFF2-40B4-BE49-F238E27FC236}">
                <a16:creationId xmlns:a16="http://schemas.microsoft.com/office/drawing/2014/main" id="{9A5B62EC-B6C1-F2E0-BCEA-0FBCE2710A8C}"/>
              </a:ext>
            </a:extLst>
          </p:cNvPr>
          <p:cNvSpPr>
            <a:spLocks noGrp="1"/>
          </p:cNvSpPr>
          <p:nvPr>
            <p:ph type="title"/>
          </p:nvPr>
        </p:nvSpPr>
        <p:spPr>
          <a:xfrm>
            <a:off x="361681" y="205769"/>
            <a:ext cx="9511777" cy="666000"/>
          </a:xfrm>
        </p:spPr>
        <p:txBody>
          <a:bodyPr>
            <a:noAutofit/>
          </a:bodyPr>
          <a:lstStyle/>
          <a:p>
            <a:r>
              <a:rPr lang="en-US"/>
              <a:t>Click to edit Master title style</a:t>
            </a:r>
            <a:endParaRPr lang="en-ZA" dirty="0"/>
          </a:p>
        </p:txBody>
      </p:sp>
      <p:sp>
        <p:nvSpPr>
          <p:cNvPr id="5" name="Content Placeholder 2">
            <a:extLst>
              <a:ext uri="{FF2B5EF4-FFF2-40B4-BE49-F238E27FC236}">
                <a16:creationId xmlns:a16="http://schemas.microsoft.com/office/drawing/2014/main" id="{E8C84CC2-2711-547D-23F8-A313AB59ECF8}"/>
              </a:ext>
            </a:extLst>
          </p:cNvPr>
          <p:cNvSpPr>
            <a:spLocks noGrp="1"/>
          </p:cNvSpPr>
          <p:nvPr>
            <p:ph idx="1"/>
          </p:nvPr>
        </p:nvSpPr>
        <p:spPr>
          <a:xfrm>
            <a:off x="361681" y="1223493"/>
            <a:ext cx="11383851" cy="48590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24167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801110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4.bin"/><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3.xml"/><Relationship Id="rId7"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oleObject" Target="../embeddings/oleObject4.bin"/><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1"/>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2"/>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2540211694"/>
      </p:ext>
    </p:extLst>
  </p:cSld>
  <p:clrMap bg1="lt1" tx1="dk1" bg2="lt2" tx2="dk2" accent1="accent1" accent2="accent2" accent3="accent3" accent4="accent4" accent5="accent5" accent6="accent6" hlink="hlink" folHlink="folHlink"/>
  <p:sldLayoutIdLst>
    <p:sldLayoutId id="2147483659" r:id="rId1"/>
    <p:sldLayoutId id="2147483660"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mailto:Stuartcj@eskom.co.za"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hyperlink" Target="https://www.eskom.co.za/tenders/"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440238" y="2129114"/>
            <a:ext cx="7295501" cy="676275"/>
          </a:xfrm>
        </p:spPr>
        <p:txBody>
          <a:bodyPr>
            <a:normAutofit fontScale="90000"/>
          </a:bodyPr>
          <a:lstStyle/>
          <a:p>
            <a:pPr algn="l"/>
            <a:br>
              <a:rPr lang="en-US" dirty="0"/>
            </a:br>
            <a:r>
              <a:rPr lang="en-US" b="1" dirty="0"/>
              <a:t>Compulsory Tender Clarification</a:t>
            </a:r>
            <a:br>
              <a:rPr lang="en-US" dirty="0"/>
            </a:br>
            <a:r>
              <a:rPr lang="en-US" dirty="0"/>
              <a:t>E1656GXPOU: Onsite Machining and Line Boring at Drakensberg Pumped Storage Scheme for a</a:t>
            </a:r>
            <a:br>
              <a:rPr lang="en-US" dirty="0"/>
            </a:br>
            <a:r>
              <a:rPr lang="en-US" dirty="0"/>
              <a:t>period of 5 years</a:t>
            </a:r>
          </a:p>
        </p:txBody>
      </p:sp>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p:txBody>
          <a:bodyPr/>
          <a:lstStyle/>
          <a:p>
            <a:r>
              <a:rPr lang="en-US" dirty="0">
                <a:latin typeface="Gill Sans MT" panose="020B0502020104020203" pitchFamily="34" charset="0"/>
              </a:rPr>
              <a:t>Presented by: Christelle Stuart</a:t>
            </a:r>
          </a:p>
          <a:p>
            <a:endParaRPr lang="en-US" dirty="0">
              <a:latin typeface="Gill Sans MT" panose="020B0502020104020203" pitchFamily="34" charset="0"/>
            </a:endParaRP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latin typeface="Gill Sans MT" panose="020B0502020104020203" pitchFamily="34" charset="0"/>
              </a:rPr>
              <a:t>Date : 08 August 2025</a:t>
            </a:r>
          </a:p>
        </p:txBody>
      </p:sp>
      <p:pic>
        <p:nvPicPr>
          <p:cNvPr id="12" name="Picture Placeholder 11">
            <a:extLst>
              <a:ext uri="{FF2B5EF4-FFF2-40B4-BE49-F238E27FC236}">
                <a16:creationId xmlns:a16="http://schemas.microsoft.com/office/drawing/2014/main" id="{7A67D64F-AB05-8402-5AAA-9017ADDDC4CF}"/>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6709" r="16709"/>
          <a:stretch>
            <a:fillRect/>
          </a:stretch>
        </p:blipFill>
        <p:spPr/>
      </p:pic>
      <p:pic>
        <p:nvPicPr>
          <p:cNvPr id="9" name="Picture Placeholder 8" descr="A couple of men looking at windmills&#10;&#10;Description automatically generated">
            <a:extLst>
              <a:ext uri="{FF2B5EF4-FFF2-40B4-BE49-F238E27FC236}">
                <a16:creationId xmlns:a16="http://schemas.microsoft.com/office/drawing/2014/main" id="{FFBD1EF7-2CDB-C03B-400E-8370239DFE7A}"/>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21096" t="16158" r="23284" b="395"/>
          <a:stretch/>
        </p:blipFill>
        <p:spPr>
          <a:xfrm>
            <a:off x="981350" y="2527772"/>
            <a:ext cx="3294850" cy="3294850"/>
          </a:xfrm>
        </p:spPr>
      </p:pic>
    </p:spTree>
    <p:extLst>
      <p:ext uri="{BB962C8B-B14F-4D97-AF65-F5344CB8AC3E}">
        <p14:creationId xmlns:p14="http://schemas.microsoft.com/office/powerpoint/2010/main" val="33552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4BAA-6D45-E1CD-0398-6BDDFBCC8B52}"/>
              </a:ext>
            </a:extLst>
          </p:cNvPr>
          <p:cNvSpPr>
            <a:spLocks noGrp="1"/>
          </p:cNvSpPr>
          <p:nvPr>
            <p:ph type="title"/>
          </p:nvPr>
        </p:nvSpPr>
        <p:spPr/>
        <p:txBody>
          <a:bodyPr/>
          <a:lstStyle/>
          <a:p>
            <a:r>
              <a:rPr lang="en-US" sz="3200" b="1" dirty="0">
                <a:latin typeface="Gill Sans MT" panose="020B0502020104020203" pitchFamily="34" charset="0"/>
              </a:rPr>
              <a:t>Agenda</a:t>
            </a:r>
            <a:endParaRPr lang="en-ZA" sz="3200" b="1" dirty="0">
              <a:latin typeface="Gill Sans MT" panose="020B0502020104020203" pitchFamily="34" charset="0"/>
            </a:endParaRPr>
          </a:p>
        </p:txBody>
      </p:sp>
      <p:graphicFrame>
        <p:nvGraphicFramePr>
          <p:cNvPr id="8" name="Table 8">
            <a:extLst>
              <a:ext uri="{FF2B5EF4-FFF2-40B4-BE49-F238E27FC236}">
                <a16:creationId xmlns:a16="http://schemas.microsoft.com/office/drawing/2014/main" id="{ABC0A1AA-51AA-A7B0-8324-A5A821A29A84}"/>
              </a:ext>
            </a:extLst>
          </p:cNvPr>
          <p:cNvGraphicFramePr>
            <a:graphicFrameLocks noGrp="1"/>
          </p:cNvGraphicFramePr>
          <p:nvPr>
            <p:ph idx="1"/>
            <p:extLst>
              <p:ext uri="{D42A27DB-BD31-4B8C-83A1-F6EECF244321}">
                <p14:modId xmlns:p14="http://schemas.microsoft.com/office/powerpoint/2010/main" val="907322363"/>
              </p:ext>
            </p:extLst>
          </p:nvPr>
        </p:nvGraphicFramePr>
        <p:xfrm>
          <a:off x="361681" y="1100138"/>
          <a:ext cx="11384231" cy="4754880"/>
        </p:xfrm>
        <a:graphic>
          <a:graphicData uri="http://schemas.openxmlformats.org/drawingml/2006/table">
            <a:tbl>
              <a:tblPr firstRow="1" bandRow="1">
                <a:tableStyleId>{5C22544A-7EE6-4342-B048-85BDC9FD1C3A}</a:tableStyleId>
              </a:tblPr>
              <a:tblGrid>
                <a:gridCol w="1057300">
                  <a:extLst>
                    <a:ext uri="{9D8B030D-6E8A-4147-A177-3AD203B41FA5}">
                      <a16:colId xmlns:a16="http://schemas.microsoft.com/office/drawing/2014/main" val="1278120896"/>
                    </a:ext>
                  </a:extLst>
                </a:gridCol>
                <a:gridCol w="6067568">
                  <a:extLst>
                    <a:ext uri="{9D8B030D-6E8A-4147-A177-3AD203B41FA5}">
                      <a16:colId xmlns:a16="http://schemas.microsoft.com/office/drawing/2014/main" val="2128259941"/>
                    </a:ext>
                  </a:extLst>
                </a:gridCol>
                <a:gridCol w="4259363">
                  <a:extLst>
                    <a:ext uri="{9D8B030D-6E8A-4147-A177-3AD203B41FA5}">
                      <a16:colId xmlns:a16="http://schemas.microsoft.com/office/drawing/2014/main" val="2048959460"/>
                    </a:ext>
                  </a:extLst>
                </a:gridCol>
              </a:tblGrid>
              <a:tr h="364854">
                <a:tc>
                  <a:txBody>
                    <a:bodyPr/>
                    <a:lstStyle/>
                    <a:p>
                      <a:r>
                        <a:rPr lang="en-US" sz="2000" dirty="0">
                          <a:latin typeface="Gill Sans MT" panose="020B0502020104020203" pitchFamily="34" charset="0"/>
                        </a:rPr>
                        <a:t>Item</a:t>
                      </a:r>
                      <a:endParaRPr lang="en-ZA" sz="2000" dirty="0">
                        <a:latin typeface="Gill Sans MT" panose="020B0502020104020203" pitchFamily="34" charset="0"/>
                      </a:endParaRPr>
                    </a:p>
                  </a:txBody>
                  <a:tcPr/>
                </a:tc>
                <a:tc>
                  <a:txBody>
                    <a:bodyPr/>
                    <a:lstStyle/>
                    <a:p>
                      <a:r>
                        <a:rPr lang="en-US" sz="2000" dirty="0">
                          <a:latin typeface="Gill Sans MT" panose="020B0502020104020203" pitchFamily="34" charset="0"/>
                        </a:rPr>
                        <a:t>Topic Discussion</a:t>
                      </a:r>
                      <a:endParaRPr lang="en-ZA" sz="2000" dirty="0">
                        <a:latin typeface="Gill Sans MT" panose="020B0502020104020203" pitchFamily="34" charset="0"/>
                      </a:endParaRPr>
                    </a:p>
                  </a:txBody>
                  <a:tcPr/>
                </a:tc>
                <a:tc>
                  <a:txBody>
                    <a:bodyPr/>
                    <a:lstStyle/>
                    <a:p>
                      <a:r>
                        <a:rPr lang="en-US" sz="2000" dirty="0">
                          <a:latin typeface="Gill Sans MT" panose="020B0502020104020203" pitchFamily="34" charset="0"/>
                        </a:rPr>
                        <a:t>Presenter </a:t>
                      </a:r>
                      <a:endParaRPr lang="en-ZA" sz="2000" dirty="0">
                        <a:latin typeface="Gill Sans MT" panose="020B0502020104020203" pitchFamily="34" charset="0"/>
                      </a:endParaRPr>
                    </a:p>
                  </a:txBody>
                  <a:tcPr/>
                </a:tc>
                <a:extLst>
                  <a:ext uri="{0D108BD9-81ED-4DB2-BD59-A6C34878D82A}">
                    <a16:rowId xmlns:a16="http://schemas.microsoft.com/office/drawing/2014/main" val="1036404107"/>
                  </a:ext>
                </a:extLst>
              </a:tr>
              <a:tr h="364854">
                <a:tc>
                  <a:txBody>
                    <a:bodyPr/>
                    <a:lstStyle/>
                    <a:p>
                      <a:r>
                        <a:rPr lang="en-US" sz="2000" dirty="0">
                          <a:latin typeface="Gill Sans MT" panose="020B0502020104020203" pitchFamily="34" charset="0"/>
                        </a:rPr>
                        <a:t>1.</a:t>
                      </a:r>
                      <a:endParaRPr lang="en-ZA" sz="2000"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Welcome and Introduction </a:t>
                      </a:r>
                      <a:endParaRPr lang="en-ZA" sz="1800" dirty="0">
                        <a:latin typeface="Gill Sans MT" panose="020B0502020104020203" pitchFamily="34" charset="0"/>
                      </a:endParaRPr>
                    </a:p>
                  </a:txBody>
                  <a:tcPr/>
                </a:tc>
                <a:tc>
                  <a:txBody>
                    <a:bodyPr/>
                    <a:lstStyle/>
                    <a:p>
                      <a:r>
                        <a:rPr lang="en-US" dirty="0">
                          <a:latin typeface="Gill Sans MT" panose="020B0502020104020203" pitchFamily="34" charset="0"/>
                        </a:rPr>
                        <a:t>Christelle Stuart/Cross-Functional Team</a:t>
                      </a:r>
                      <a:endParaRPr lang="en-ZA" dirty="0">
                        <a:latin typeface="Gill Sans MT" panose="020B0502020104020203" pitchFamily="34" charset="0"/>
                      </a:endParaRPr>
                    </a:p>
                  </a:txBody>
                  <a:tcPr/>
                </a:tc>
                <a:extLst>
                  <a:ext uri="{0D108BD9-81ED-4DB2-BD59-A6C34878D82A}">
                    <a16:rowId xmlns:a16="http://schemas.microsoft.com/office/drawing/2014/main" val="3988505280"/>
                  </a:ext>
                </a:extLst>
              </a:tr>
              <a:tr h="364854">
                <a:tc>
                  <a:txBody>
                    <a:bodyPr/>
                    <a:lstStyle/>
                    <a:p>
                      <a:r>
                        <a:rPr lang="en-US" sz="2000" dirty="0">
                          <a:latin typeface="Gill Sans MT" panose="020B0502020104020203" pitchFamily="34" charset="0"/>
                        </a:rPr>
                        <a:t>2.</a:t>
                      </a:r>
                      <a:endParaRPr lang="en-ZA" sz="2000"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Safety Message</a:t>
                      </a:r>
                      <a:endParaRPr lang="en-ZA" sz="1800" dirty="0">
                        <a:latin typeface="Gill Sans MT" panose="020B0502020104020203" pitchFamily="34" charset="0"/>
                      </a:endParaRPr>
                    </a:p>
                  </a:txBody>
                  <a:tcPr/>
                </a:tc>
                <a:tc>
                  <a:txBody>
                    <a:bodyPr/>
                    <a:lstStyle/>
                    <a:p>
                      <a:r>
                        <a:rPr lang="en-US" dirty="0">
                          <a:latin typeface="Gill Sans MT" panose="020B0502020104020203" pitchFamily="34" charset="0"/>
                        </a:rPr>
                        <a:t>Christelle / Phumlani Ntombela</a:t>
                      </a:r>
                      <a:endParaRPr lang="en-ZA" dirty="0">
                        <a:latin typeface="Gill Sans MT" panose="020B0502020104020203" pitchFamily="34" charset="0"/>
                      </a:endParaRPr>
                    </a:p>
                  </a:txBody>
                  <a:tcPr/>
                </a:tc>
                <a:extLst>
                  <a:ext uri="{0D108BD9-81ED-4DB2-BD59-A6C34878D82A}">
                    <a16:rowId xmlns:a16="http://schemas.microsoft.com/office/drawing/2014/main" val="1569713351"/>
                  </a:ext>
                </a:extLst>
              </a:tr>
              <a:tr h="536229">
                <a:tc>
                  <a:txBody>
                    <a:bodyPr/>
                    <a:lstStyle/>
                    <a:p>
                      <a:r>
                        <a:rPr lang="en-US" sz="2000" dirty="0">
                          <a:latin typeface="Gill Sans MT" panose="020B0502020104020203" pitchFamily="34" charset="0"/>
                        </a:rPr>
                        <a:t>3.</a:t>
                      </a:r>
                      <a:endParaRPr lang="en-ZA" sz="2000"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Commercial Requirements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CIDB</a:t>
                      </a:r>
                    </a:p>
                  </a:txBody>
                  <a:tcPr/>
                </a:tc>
                <a:tc>
                  <a:txBody>
                    <a:bodyPr/>
                    <a:lstStyle/>
                    <a:p>
                      <a:r>
                        <a:rPr lang="en-US" dirty="0">
                          <a:latin typeface="Gill Sans MT" panose="020B0502020104020203" pitchFamily="34" charset="0"/>
                        </a:rPr>
                        <a:t>Christelle Stuart</a:t>
                      </a:r>
                      <a:endParaRPr lang="en-ZA" dirty="0">
                        <a:latin typeface="Gill Sans MT" panose="020B0502020104020203" pitchFamily="34" charset="0"/>
                      </a:endParaRPr>
                    </a:p>
                  </a:txBody>
                  <a:tcPr/>
                </a:tc>
                <a:extLst>
                  <a:ext uri="{0D108BD9-81ED-4DB2-BD59-A6C34878D82A}">
                    <a16:rowId xmlns:a16="http://schemas.microsoft.com/office/drawing/2014/main" val="1505545512"/>
                  </a:ext>
                </a:extLst>
              </a:tr>
              <a:tr h="364854">
                <a:tc>
                  <a:txBody>
                    <a:bodyPr/>
                    <a:lstStyle/>
                    <a:p>
                      <a:r>
                        <a:rPr lang="en-US" sz="2000" dirty="0">
                          <a:latin typeface="Gill Sans MT" panose="020B0502020104020203" pitchFamily="34" charset="0"/>
                        </a:rPr>
                        <a:t>4.</a:t>
                      </a:r>
                      <a:endParaRPr lang="en-ZA" sz="2000"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E-Tendering Presentation</a:t>
                      </a:r>
                      <a:endParaRPr lang="en-ZA" sz="1800" dirty="0">
                        <a:latin typeface="Gill Sans MT" panose="020B0502020104020203" pitchFamily="34" charset="0"/>
                      </a:endParaRPr>
                    </a:p>
                  </a:txBody>
                  <a:tcPr/>
                </a:tc>
                <a:tc>
                  <a:txBody>
                    <a:bodyPr/>
                    <a:lstStyle/>
                    <a:p>
                      <a:r>
                        <a:rPr lang="en-US" dirty="0">
                          <a:latin typeface="Gill Sans MT" panose="020B0502020104020203" pitchFamily="34" charset="0"/>
                        </a:rPr>
                        <a:t>Christelle Stuart</a:t>
                      </a:r>
                      <a:endParaRPr lang="en-ZA" dirty="0">
                        <a:latin typeface="Gill Sans MT" panose="020B0502020104020203" pitchFamily="34" charset="0"/>
                      </a:endParaRPr>
                    </a:p>
                  </a:txBody>
                  <a:tcPr/>
                </a:tc>
                <a:extLst>
                  <a:ext uri="{0D108BD9-81ED-4DB2-BD59-A6C34878D82A}">
                    <a16:rowId xmlns:a16="http://schemas.microsoft.com/office/drawing/2014/main" val="614477663"/>
                  </a:ext>
                </a:extLst>
              </a:tr>
              <a:tr h="364854">
                <a:tc>
                  <a:txBody>
                    <a:bodyPr/>
                    <a:lstStyle/>
                    <a:p>
                      <a:r>
                        <a:rPr lang="en-US" sz="2000" dirty="0">
                          <a:latin typeface="Gill Sans MT" panose="020B0502020104020203" pitchFamily="34" charset="0"/>
                        </a:rPr>
                        <a:t>5.</a:t>
                      </a:r>
                      <a:endParaRPr lang="en-ZA" sz="2000"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NEC Pricing Schedule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Gill Sans MT" panose="020B0502020104020203" pitchFamily="34" charset="0"/>
                        </a:rPr>
                        <a:t>Christelle Stuart</a:t>
                      </a:r>
                      <a:endParaRPr lang="en-ZA" dirty="0">
                        <a:latin typeface="Gill Sans MT" panose="020B0502020104020203" pitchFamily="34" charset="0"/>
                      </a:endParaRPr>
                    </a:p>
                  </a:txBody>
                  <a:tcPr/>
                </a:tc>
                <a:extLst>
                  <a:ext uri="{0D108BD9-81ED-4DB2-BD59-A6C34878D82A}">
                    <a16:rowId xmlns:a16="http://schemas.microsoft.com/office/drawing/2014/main" val="3834790355"/>
                  </a:ext>
                </a:extLst>
              </a:tr>
              <a:tr h="364854">
                <a:tc>
                  <a:txBody>
                    <a:bodyPr/>
                    <a:lstStyle/>
                    <a:p>
                      <a:r>
                        <a:rPr lang="en-US" sz="2000" dirty="0">
                          <a:latin typeface="Gill Sans MT" panose="020B0502020104020203" pitchFamily="34" charset="0"/>
                        </a:rPr>
                        <a:t>6.</a:t>
                      </a:r>
                      <a:endParaRPr lang="en-ZA" sz="2000"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Technical Evaluation Criteria</a:t>
                      </a:r>
                    </a:p>
                  </a:txBody>
                  <a:tcPr/>
                </a:tc>
                <a:tc>
                  <a:txBody>
                    <a:bodyPr/>
                    <a:lstStyle/>
                    <a:p>
                      <a:r>
                        <a:rPr lang="en-US" dirty="0">
                          <a:latin typeface="Gill Sans MT" panose="020B0502020104020203" pitchFamily="34" charset="0"/>
                        </a:rPr>
                        <a:t>Christo du Preez</a:t>
                      </a:r>
                      <a:endParaRPr lang="en-ZA" dirty="0">
                        <a:latin typeface="Gill Sans MT" panose="020B0502020104020203" pitchFamily="34" charset="0"/>
                      </a:endParaRPr>
                    </a:p>
                  </a:txBody>
                  <a:tcPr/>
                </a:tc>
                <a:extLst>
                  <a:ext uri="{0D108BD9-81ED-4DB2-BD59-A6C34878D82A}">
                    <a16:rowId xmlns:a16="http://schemas.microsoft.com/office/drawing/2014/main" val="1355894388"/>
                  </a:ext>
                </a:extLst>
              </a:tr>
              <a:tr h="341466">
                <a:tc>
                  <a:txBody>
                    <a:bodyPr/>
                    <a:lstStyle/>
                    <a:p>
                      <a:r>
                        <a:rPr lang="en-US" dirty="0">
                          <a:latin typeface="Gill Sans MT" panose="020B0502020104020203" pitchFamily="34" charset="0"/>
                        </a:rPr>
                        <a:t>7.</a:t>
                      </a:r>
                      <a:endParaRPr lang="en-ZA"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Technical Scope </a:t>
                      </a:r>
                      <a:endParaRPr lang="en-ZA" sz="1800" dirty="0">
                        <a:latin typeface="Gill Sans MT" panose="020B0502020104020203" pitchFamily="34" charset="0"/>
                      </a:endParaRPr>
                    </a:p>
                  </a:txBody>
                  <a:tcPr/>
                </a:tc>
                <a:tc>
                  <a:txBody>
                    <a:bodyPr/>
                    <a:lstStyle/>
                    <a:p>
                      <a:r>
                        <a:rPr lang="en-US" dirty="0">
                          <a:latin typeface="Gill Sans MT" panose="020B0502020104020203" pitchFamily="34" charset="0"/>
                        </a:rPr>
                        <a:t>Christo du Preez</a:t>
                      </a:r>
                      <a:endParaRPr lang="en-ZA" dirty="0">
                        <a:latin typeface="Gill Sans MT" panose="020B0502020104020203" pitchFamily="34" charset="0"/>
                      </a:endParaRPr>
                    </a:p>
                  </a:txBody>
                  <a:tcPr/>
                </a:tc>
                <a:extLst>
                  <a:ext uri="{0D108BD9-81ED-4DB2-BD59-A6C34878D82A}">
                    <a16:rowId xmlns:a16="http://schemas.microsoft.com/office/drawing/2014/main" val="2696265246"/>
                  </a:ext>
                </a:extLst>
              </a:tr>
              <a:tr h="589379">
                <a:tc>
                  <a:txBody>
                    <a:bodyPr/>
                    <a:lstStyle/>
                    <a:p>
                      <a:r>
                        <a:rPr lang="en-US" dirty="0">
                          <a:latin typeface="Gill Sans MT" panose="020B0502020104020203" pitchFamily="34" charset="0"/>
                        </a:rPr>
                        <a:t>8.</a:t>
                      </a:r>
                      <a:endParaRPr lang="en-ZA" dirty="0">
                        <a:latin typeface="Gill Sans MT" panose="020B0502020104020203" pitchFamily="34" charset="0"/>
                      </a:endParaRPr>
                    </a:p>
                  </a:txBody>
                  <a:tcPr/>
                </a:tc>
                <a:tc>
                  <a:txBody>
                    <a:bodyPr/>
                    <a:lstStyle/>
                    <a:p>
                      <a:r>
                        <a:rPr lang="en-US" sz="1800" b="1" dirty="0">
                          <a:latin typeface="Gill Sans MT" panose="020B0502020104020203" pitchFamily="34" charset="0"/>
                        </a:rPr>
                        <a:t>Contractual Requirements </a:t>
                      </a:r>
                    </a:p>
                    <a:p>
                      <a:pPr marL="0" indent="0">
                        <a:buFont typeface="Wingdings" panose="05000000000000000000" pitchFamily="2" charset="2"/>
                        <a:buNone/>
                      </a:pPr>
                      <a:r>
                        <a:rPr lang="en-US" sz="1800" dirty="0">
                          <a:latin typeface="Gill Sans MT" panose="020B0502020104020203" pitchFamily="34" charset="0"/>
                        </a:rPr>
                        <a:t>Safety, Quality, SDL&amp;I, Financial Due Diligence</a:t>
                      </a:r>
                      <a:endParaRPr lang="en-ZA" sz="1800" dirty="0">
                        <a:latin typeface="Gill Sans MT" panose="020B0502020104020203" pitchFamily="34" charset="0"/>
                      </a:endParaRPr>
                    </a:p>
                  </a:txBody>
                  <a:tcPr/>
                </a:tc>
                <a:tc>
                  <a:txBody>
                    <a:bodyPr/>
                    <a:lstStyle/>
                    <a:p>
                      <a:r>
                        <a:rPr lang="en-US" dirty="0">
                          <a:latin typeface="Gill Sans MT" panose="020B0502020104020203" pitchFamily="34" charset="0"/>
                        </a:rPr>
                        <a:t>Christelle Stuart/Thokozile Kolweni/Phinda Ndabula </a:t>
                      </a:r>
                      <a:endParaRPr lang="en-ZA" dirty="0">
                        <a:latin typeface="Gill Sans MT" panose="020B0502020104020203" pitchFamily="34" charset="0"/>
                      </a:endParaRPr>
                    </a:p>
                  </a:txBody>
                  <a:tcPr/>
                </a:tc>
                <a:extLst>
                  <a:ext uri="{0D108BD9-81ED-4DB2-BD59-A6C34878D82A}">
                    <a16:rowId xmlns:a16="http://schemas.microsoft.com/office/drawing/2014/main" val="2146508963"/>
                  </a:ext>
                </a:extLst>
              </a:tr>
              <a:tr h="341466">
                <a:tc>
                  <a:txBody>
                    <a:bodyPr/>
                    <a:lstStyle/>
                    <a:p>
                      <a:r>
                        <a:rPr lang="en-US" dirty="0">
                          <a:latin typeface="Gill Sans MT" panose="020B0502020104020203" pitchFamily="34" charset="0"/>
                        </a:rPr>
                        <a:t>9.</a:t>
                      </a:r>
                      <a:endParaRPr lang="en-ZA" dirty="0">
                        <a:latin typeface="Gill Sans MT" panose="020B05020201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anose="020B0502020104020203" pitchFamily="34" charset="0"/>
                        </a:rPr>
                        <a:t>General</a:t>
                      </a:r>
                      <a:endParaRPr lang="en-ZA" sz="1800" dirty="0">
                        <a:latin typeface="Gill Sans MT" panose="020B0502020104020203" pitchFamily="34" charset="0"/>
                      </a:endParaRPr>
                    </a:p>
                  </a:txBody>
                  <a:tcPr/>
                </a:tc>
                <a:tc>
                  <a:txBody>
                    <a:bodyPr/>
                    <a:lstStyle/>
                    <a:p>
                      <a:r>
                        <a:rPr lang="en-US" dirty="0">
                          <a:latin typeface="Gill Sans MT" panose="020B0502020104020203" pitchFamily="34" charset="0"/>
                        </a:rPr>
                        <a:t>ALL</a:t>
                      </a:r>
                      <a:endParaRPr lang="en-ZA" dirty="0">
                        <a:latin typeface="Gill Sans MT" panose="020B0502020104020203" pitchFamily="34" charset="0"/>
                      </a:endParaRPr>
                    </a:p>
                  </a:txBody>
                  <a:tcPr/>
                </a:tc>
                <a:extLst>
                  <a:ext uri="{0D108BD9-81ED-4DB2-BD59-A6C34878D82A}">
                    <a16:rowId xmlns:a16="http://schemas.microsoft.com/office/drawing/2014/main" val="682096789"/>
                  </a:ext>
                </a:extLst>
              </a:tr>
              <a:tr h="341466">
                <a:tc>
                  <a:txBody>
                    <a:bodyPr/>
                    <a:lstStyle/>
                    <a:p>
                      <a:r>
                        <a:rPr lang="en-US" dirty="0">
                          <a:latin typeface="Gill Sans MT" panose="020B0502020104020203" pitchFamily="34" charset="0"/>
                        </a:rPr>
                        <a:t>10.</a:t>
                      </a:r>
                      <a:endParaRPr lang="en-ZA" dirty="0">
                        <a:latin typeface="Gill Sans MT" panose="020B0502020104020203" pitchFamily="34" charset="0"/>
                      </a:endParaRPr>
                    </a:p>
                  </a:txBody>
                  <a:tcPr/>
                </a:tc>
                <a:tc>
                  <a:txBody>
                    <a:bodyPr/>
                    <a:lstStyle/>
                    <a:p>
                      <a:r>
                        <a:rPr lang="en-US" dirty="0">
                          <a:latin typeface="Gill Sans MT" panose="020B0502020104020203" pitchFamily="34" charset="0"/>
                        </a:rPr>
                        <a:t>Questions </a:t>
                      </a:r>
                      <a:endParaRPr lang="en-ZA" dirty="0">
                        <a:latin typeface="Gill Sans MT" panose="020B0502020104020203" pitchFamily="34" charset="0"/>
                      </a:endParaRPr>
                    </a:p>
                  </a:txBody>
                  <a:tcPr/>
                </a:tc>
                <a:tc>
                  <a:txBody>
                    <a:bodyPr/>
                    <a:lstStyle/>
                    <a:p>
                      <a:r>
                        <a:rPr lang="en-US" dirty="0">
                          <a:latin typeface="Gill Sans MT" panose="020B0502020104020203" pitchFamily="34" charset="0"/>
                        </a:rPr>
                        <a:t>ALL</a:t>
                      </a:r>
                      <a:endParaRPr lang="en-ZA" dirty="0">
                        <a:latin typeface="Gill Sans MT" panose="020B0502020104020203" pitchFamily="34" charset="0"/>
                      </a:endParaRPr>
                    </a:p>
                  </a:txBody>
                  <a:tcPr/>
                </a:tc>
                <a:extLst>
                  <a:ext uri="{0D108BD9-81ED-4DB2-BD59-A6C34878D82A}">
                    <a16:rowId xmlns:a16="http://schemas.microsoft.com/office/drawing/2014/main" val="676116358"/>
                  </a:ext>
                </a:extLst>
              </a:tr>
            </a:tbl>
          </a:graphicData>
        </a:graphic>
      </p:graphicFrame>
    </p:spTree>
    <p:extLst>
      <p:ext uri="{BB962C8B-B14F-4D97-AF65-F5344CB8AC3E}">
        <p14:creationId xmlns:p14="http://schemas.microsoft.com/office/powerpoint/2010/main" val="965938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sz="3200" b="1" dirty="0">
                <a:latin typeface="Gill Sans MT" panose="020B0502020104020203" pitchFamily="34" charset="0"/>
              </a:rPr>
              <a:t>Commercial Requirements </a:t>
            </a:r>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r>
              <a:rPr lang="en-US" dirty="0"/>
              <a:t>Non-compulsory Clarification Meeting : Tender : </a:t>
            </a:r>
            <a:r>
              <a:rPr lang="en-US" dirty="0">
                <a:latin typeface="Gill Sans MT" panose="020B0502020104020203" pitchFamily="34" charset="0"/>
              </a:rPr>
              <a:t>E1022GXPEAK</a:t>
            </a:r>
            <a:endParaRPr lang="en-ZA" dirty="0"/>
          </a:p>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7" name="Content Placeholder 6">
            <a:extLst>
              <a:ext uri="{FF2B5EF4-FFF2-40B4-BE49-F238E27FC236}">
                <a16:creationId xmlns:a16="http://schemas.microsoft.com/office/drawing/2014/main" id="{C964A014-CD68-A012-423E-55AF72B43341}"/>
              </a:ext>
            </a:extLst>
          </p:cNvPr>
          <p:cNvSpPr>
            <a:spLocks noGrp="1"/>
          </p:cNvSpPr>
          <p:nvPr>
            <p:ph idx="1"/>
          </p:nvPr>
        </p:nvSpPr>
        <p:spPr/>
        <p:txBody>
          <a:bodyPr>
            <a:normAutofit/>
          </a:bodyPr>
          <a:lstStyle/>
          <a:p>
            <a:pPr marL="0" indent="0">
              <a:buNone/>
            </a:pPr>
            <a:r>
              <a:rPr lang="en-US" sz="2000" b="1" dirty="0">
                <a:latin typeface="Gill Sans MT" panose="020B0502020104020203" pitchFamily="34" charset="0"/>
              </a:rPr>
              <a:t>Deadline for Tender Submission :</a:t>
            </a:r>
          </a:p>
          <a:p>
            <a:pPr marL="0" indent="0">
              <a:buNone/>
            </a:pPr>
            <a:r>
              <a:rPr lang="en-US" sz="2000" dirty="0">
                <a:latin typeface="Gill Sans MT" panose="020B0502020104020203" pitchFamily="34" charset="0"/>
              </a:rPr>
              <a:t>Tuesday, 09 September 2025 at 10h00 (South African Standard Time)</a:t>
            </a:r>
          </a:p>
          <a:p>
            <a:pPr marL="0" indent="0">
              <a:buNone/>
            </a:pPr>
            <a:r>
              <a:rPr lang="en-US" sz="2000" dirty="0">
                <a:latin typeface="Gill Sans MT" panose="020B0502020104020203" pitchFamily="34" charset="0"/>
              </a:rPr>
              <a:t>Tenders to be submitted online via Eskom E-Tendering Platform. </a:t>
            </a:r>
          </a:p>
          <a:p>
            <a:pPr marL="0" indent="0">
              <a:buNone/>
            </a:pPr>
            <a:r>
              <a:rPr lang="en-US" sz="2000" b="1" dirty="0">
                <a:latin typeface="Gill Sans MT" panose="020B0502020104020203" pitchFamily="34" charset="0"/>
              </a:rPr>
              <a:t>Deadline for Clarification Questions:</a:t>
            </a:r>
          </a:p>
          <a:p>
            <a:pPr marL="0" indent="0">
              <a:buNone/>
            </a:pPr>
            <a:r>
              <a:rPr lang="en-US" sz="2000" dirty="0">
                <a:latin typeface="Gill Sans MT" panose="020B0502020104020203" pitchFamily="34" charset="0"/>
              </a:rPr>
              <a:t>5 working days prior to tender closing (02 September 2025)</a:t>
            </a:r>
            <a:endParaRPr lang="en-US" sz="2000" b="1" dirty="0">
              <a:latin typeface="Gill Sans MT" panose="020B0502020104020203" pitchFamily="34" charset="0"/>
            </a:endParaRPr>
          </a:p>
          <a:p>
            <a:pPr marL="0" indent="0">
              <a:buNone/>
            </a:pPr>
            <a:r>
              <a:rPr lang="en-US" sz="2000" b="1" dirty="0">
                <a:latin typeface="Gill Sans MT" panose="020B0502020104020203" pitchFamily="34" charset="0"/>
              </a:rPr>
              <a:t>Process for Submitting Clarification Questions :</a:t>
            </a:r>
          </a:p>
          <a:p>
            <a:pPr marL="0" indent="0">
              <a:buNone/>
            </a:pPr>
            <a:r>
              <a:rPr lang="en-US" sz="2000" dirty="0">
                <a:latin typeface="Gill Sans MT" panose="020B0502020104020203" pitchFamily="34" charset="0"/>
              </a:rPr>
              <a:t>Clarification questions must be made in writing and send to the Buyer, Christelle Stuart via e-mail </a:t>
            </a:r>
            <a:r>
              <a:rPr lang="en-US" sz="2000" dirty="0">
                <a:latin typeface="Gill Sans MT" panose="020B0502020104020203" pitchFamily="34" charset="0"/>
                <a:hlinkClick r:id="rId2"/>
              </a:rPr>
              <a:t>Stuartcj@eskom.co.za</a:t>
            </a:r>
            <a:r>
              <a:rPr lang="en-US" sz="2000" dirty="0">
                <a:latin typeface="Gill Sans MT" panose="020B0502020104020203" pitchFamily="34" charset="0"/>
              </a:rPr>
              <a:t> </a:t>
            </a:r>
          </a:p>
          <a:p>
            <a:pPr marL="0" indent="0">
              <a:buNone/>
            </a:pPr>
            <a:r>
              <a:rPr lang="en-US" sz="2000" dirty="0">
                <a:latin typeface="Gill Sans MT" panose="020B0502020104020203" pitchFamily="34" charset="0"/>
              </a:rPr>
              <a:t>Clarification questions will be recorded onto an Eskom Template and uploaded on the Eskom Tender Bulletin. </a:t>
            </a:r>
          </a:p>
          <a:p>
            <a:pPr marL="0" indent="0">
              <a:buNone/>
            </a:pPr>
            <a:r>
              <a:rPr lang="en-US" sz="2000" b="1" dirty="0">
                <a:latin typeface="Gill Sans MT" panose="020B0502020104020203" pitchFamily="34" charset="0"/>
              </a:rPr>
              <a:t>How to access clarification answers :</a:t>
            </a:r>
          </a:p>
          <a:p>
            <a:pPr marL="0" indent="0">
              <a:buNone/>
            </a:pPr>
            <a:r>
              <a:rPr lang="en-US" sz="2000" dirty="0">
                <a:latin typeface="Gill Sans MT" panose="020B0502020104020203" pitchFamily="34" charset="0"/>
              </a:rPr>
              <a:t>Tenderers can access the clarification answers via the same platforms where the Tender Documents have been loaded (i.e., National Treasury Tender Portal and Eskom E-Tendering Website. </a:t>
            </a:r>
          </a:p>
        </p:txBody>
      </p:sp>
    </p:spTree>
    <p:extLst>
      <p:ext uri="{BB962C8B-B14F-4D97-AF65-F5344CB8AC3E}">
        <p14:creationId xmlns:p14="http://schemas.microsoft.com/office/powerpoint/2010/main" val="3114450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6393-CD87-00A5-EBB1-2B5413172F9E}"/>
              </a:ext>
            </a:extLst>
          </p:cNvPr>
          <p:cNvSpPr>
            <a:spLocks noGrp="1"/>
          </p:cNvSpPr>
          <p:nvPr>
            <p:ph type="title"/>
          </p:nvPr>
        </p:nvSpPr>
        <p:spPr/>
        <p:txBody>
          <a:bodyPr/>
          <a:lstStyle/>
          <a:p>
            <a:r>
              <a:rPr lang="en-US" dirty="0"/>
              <a:t>CIDB Requirements</a:t>
            </a:r>
            <a:endParaRPr lang="en-ZA" dirty="0"/>
          </a:p>
        </p:txBody>
      </p:sp>
      <p:sp>
        <p:nvSpPr>
          <p:cNvPr id="3" name="Content Placeholder 2">
            <a:extLst>
              <a:ext uri="{FF2B5EF4-FFF2-40B4-BE49-F238E27FC236}">
                <a16:creationId xmlns:a16="http://schemas.microsoft.com/office/drawing/2014/main" id="{B3B31EC2-C9B9-64B5-CD9D-97FB0DC55B0E}"/>
              </a:ext>
            </a:extLst>
          </p:cNvPr>
          <p:cNvSpPr>
            <a:spLocks noGrp="1"/>
          </p:cNvSpPr>
          <p:nvPr>
            <p:ph idx="1"/>
          </p:nvPr>
        </p:nvSpPr>
        <p:spPr/>
        <p:txBody>
          <a:bodyPr/>
          <a:lstStyle/>
          <a:p>
            <a:r>
              <a:rPr lang="en-US" sz="2000" dirty="0">
                <a:latin typeface="Gill Sans MT" panose="020B0502020104020203" pitchFamily="34" charset="0"/>
              </a:rPr>
              <a:t>Construction Industry Development Board (CIDB) registration grade of 4ME OR 4CE or higher for this scope of work is applicable</a:t>
            </a:r>
          </a:p>
          <a:p>
            <a:r>
              <a:rPr lang="en-ZA" sz="2000" dirty="0">
                <a:latin typeface="Gill Sans MT" panose="020B0502020104020203" pitchFamily="34" charset="0"/>
              </a:rPr>
              <a:t>Refer Attachment 1 - </a:t>
            </a:r>
            <a:r>
              <a:rPr lang="en-US" sz="2000" dirty="0">
                <a:latin typeface="Gill Sans MT" panose="020B0502020104020203" pitchFamily="34" charset="0"/>
              </a:rPr>
              <a:t>CIDB Contract Skills Development Goals (CSDG) </a:t>
            </a:r>
            <a:r>
              <a:rPr lang="en-ZA" sz="2000" dirty="0">
                <a:latin typeface="Gill Sans MT" panose="020B0502020104020203" pitchFamily="34" charset="0"/>
              </a:rPr>
              <a:t>Forms</a:t>
            </a:r>
          </a:p>
          <a:p>
            <a:pPr marL="0" indent="0">
              <a:buNone/>
            </a:pPr>
            <a:endParaRPr lang="en-ZA" dirty="0"/>
          </a:p>
        </p:txBody>
      </p:sp>
    </p:spTree>
    <p:extLst>
      <p:ext uri="{BB962C8B-B14F-4D97-AF65-F5344CB8AC3E}">
        <p14:creationId xmlns:p14="http://schemas.microsoft.com/office/powerpoint/2010/main" val="3614087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4BAD6-5160-3A61-4227-F3AD54EF4ADD}"/>
              </a:ext>
            </a:extLst>
          </p:cNvPr>
          <p:cNvSpPr>
            <a:spLocks noGrp="1"/>
          </p:cNvSpPr>
          <p:nvPr>
            <p:ph type="title"/>
          </p:nvPr>
        </p:nvSpPr>
        <p:spPr/>
        <p:txBody>
          <a:bodyPr/>
          <a:lstStyle/>
          <a:p>
            <a:r>
              <a:rPr lang="en-US" sz="3200" b="1" dirty="0">
                <a:latin typeface="Gill Sans MT" panose="020B0502020104020203" pitchFamily="34" charset="0"/>
              </a:rPr>
              <a:t>Eskom E-Tendering </a:t>
            </a:r>
            <a:endParaRPr lang="en-ZA" sz="3200" b="1" dirty="0">
              <a:latin typeface="Gill Sans MT" panose="020B0502020104020203" pitchFamily="34" charset="0"/>
            </a:endParaRPr>
          </a:p>
        </p:txBody>
      </p:sp>
      <p:sp>
        <p:nvSpPr>
          <p:cNvPr id="3" name="Content Placeholder 2">
            <a:extLst>
              <a:ext uri="{FF2B5EF4-FFF2-40B4-BE49-F238E27FC236}">
                <a16:creationId xmlns:a16="http://schemas.microsoft.com/office/drawing/2014/main" id="{4FB705A9-E3BC-9F99-3D78-367C1DD98509}"/>
              </a:ext>
            </a:extLst>
          </p:cNvPr>
          <p:cNvSpPr>
            <a:spLocks noGrp="1"/>
          </p:cNvSpPr>
          <p:nvPr>
            <p:ph idx="1"/>
          </p:nvPr>
        </p:nvSpPr>
        <p:spPr/>
        <p:txBody>
          <a:bodyPr>
            <a:normAutofit/>
          </a:bodyPr>
          <a:lstStyle/>
          <a:p>
            <a:pPr marL="0" indent="0">
              <a:buNone/>
            </a:pPr>
            <a:r>
              <a:rPr lang="en-US" sz="2800" dirty="0">
                <a:latin typeface="Gill Sans MT" panose="020B0502020104020203" pitchFamily="34" charset="0"/>
              </a:rPr>
              <a:t>Eskom has introduced a new solution for submitting tenders. </a:t>
            </a:r>
          </a:p>
          <a:p>
            <a:pPr marL="0" indent="0">
              <a:buNone/>
            </a:pPr>
            <a:endParaRPr lang="en-US" sz="2800" dirty="0">
              <a:latin typeface="Gill Sans MT" panose="020B0502020104020203" pitchFamily="34" charset="0"/>
            </a:endParaRPr>
          </a:p>
          <a:p>
            <a:pPr marL="0" indent="0">
              <a:buNone/>
            </a:pPr>
            <a:r>
              <a:rPr lang="en-US" sz="2800" dirty="0">
                <a:latin typeface="Gill Sans MT" panose="020B0502020104020203" pitchFamily="34" charset="0"/>
              </a:rPr>
              <a:t>Tenderers will now be submitted via Eskom’s e-tendering page and via the link: </a:t>
            </a:r>
          </a:p>
          <a:p>
            <a:pPr marL="0" indent="0">
              <a:buNone/>
            </a:pPr>
            <a:endParaRPr lang="en-US" sz="2800" dirty="0">
              <a:latin typeface="Gill Sans MT" panose="020B0502020104020203" pitchFamily="34" charset="0"/>
              <a:hlinkClick r:id="rId2"/>
            </a:endParaRPr>
          </a:p>
          <a:p>
            <a:pPr marL="0" indent="0">
              <a:buNone/>
            </a:pPr>
            <a:r>
              <a:rPr lang="en-US" sz="2800" dirty="0">
                <a:latin typeface="Gill Sans MT" panose="020B0502020104020203" pitchFamily="34" charset="0"/>
                <a:hlinkClick r:id="rId2"/>
              </a:rPr>
              <a:t>https://www.eskom.co.za/tenders/</a:t>
            </a:r>
            <a:r>
              <a:rPr lang="en-US" sz="2800" dirty="0">
                <a:latin typeface="Gill Sans MT" panose="020B0502020104020203" pitchFamily="34" charset="0"/>
              </a:rPr>
              <a:t>  </a:t>
            </a:r>
          </a:p>
          <a:p>
            <a:pPr marL="0" indent="0">
              <a:buNone/>
            </a:pPr>
            <a:endParaRPr lang="en-US" sz="2800" dirty="0">
              <a:latin typeface="Gill Sans MT" panose="020B0502020104020203" pitchFamily="34" charset="0"/>
            </a:endParaRPr>
          </a:p>
          <a:p>
            <a:pPr marL="0" indent="0">
              <a:buNone/>
            </a:pPr>
            <a:r>
              <a:rPr lang="en-US" sz="2800" dirty="0">
                <a:latin typeface="Gill Sans MT" panose="020B0502020104020203" pitchFamily="34" charset="0"/>
              </a:rPr>
              <a:t>E-Tendering Help Manual for suppliers:</a:t>
            </a:r>
          </a:p>
          <a:p>
            <a:pPr marL="0" indent="0">
              <a:buNone/>
            </a:pPr>
            <a:r>
              <a:rPr lang="en-US" sz="2800" dirty="0">
                <a:latin typeface="Gill Sans MT" panose="020B0502020104020203" pitchFamily="34" charset="0"/>
              </a:rPr>
              <a:t>Refer: Annexure L</a:t>
            </a:r>
          </a:p>
        </p:txBody>
      </p:sp>
    </p:spTree>
    <p:extLst>
      <p:ext uri="{BB962C8B-B14F-4D97-AF65-F5344CB8AC3E}">
        <p14:creationId xmlns:p14="http://schemas.microsoft.com/office/powerpoint/2010/main" val="2877193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0226-CC41-C49B-BF82-3A3B70DF030C}"/>
              </a:ext>
            </a:extLst>
          </p:cNvPr>
          <p:cNvSpPr>
            <a:spLocks noGrp="1"/>
          </p:cNvSpPr>
          <p:nvPr>
            <p:ph type="title"/>
          </p:nvPr>
        </p:nvSpPr>
        <p:spPr/>
        <p:txBody>
          <a:bodyPr/>
          <a:lstStyle/>
          <a:p>
            <a:r>
              <a:rPr lang="en-US" dirty="0"/>
              <a:t>NEC Pricing Schedule</a:t>
            </a:r>
            <a:endParaRPr lang="en-ZA" dirty="0"/>
          </a:p>
        </p:txBody>
      </p:sp>
      <p:sp>
        <p:nvSpPr>
          <p:cNvPr id="3" name="Content Placeholder 2">
            <a:extLst>
              <a:ext uri="{FF2B5EF4-FFF2-40B4-BE49-F238E27FC236}">
                <a16:creationId xmlns:a16="http://schemas.microsoft.com/office/drawing/2014/main" id="{78EDD52C-AF01-0F9A-1C22-65C1E5DD48D6}"/>
              </a:ext>
            </a:extLst>
          </p:cNvPr>
          <p:cNvSpPr>
            <a:spLocks noGrp="1"/>
          </p:cNvSpPr>
          <p:nvPr>
            <p:ph idx="1"/>
          </p:nvPr>
        </p:nvSpPr>
        <p:spPr/>
        <p:txBody>
          <a:bodyPr/>
          <a:lstStyle/>
          <a:p>
            <a:r>
              <a:rPr lang="en-US" sz="2000" dirty="0">
                <a:solidFill>
                  <a:srgbClr val="000000"/>
                </a:solidFill>
                <a:latin typeface="Gill Sans MT" panose="020B0502020104020203" pitchFamily="34" charset="0"/>
              </a:rPr>
              <a:t>The NEC Form of Offer and Acceptance must be signed.</a:t>
            </a:r>
          </a:p>
          <a:p>
            <a:r>
              <a:rPr lang="en-US" sz="2000" b="0" i="0" u="none" strike="noStrike" baseline="0" dirty="0">
                <a:solidFill>
                  <a:srgbClr val="000000"/>
                </a:solidFill>
                <a:latin typeface="Gill Sans MT" panose="020B0502020104020203" pitchFamily="34" charset="0"/>
              </a:rPr>
              <a:t>Suppliers who fail to submit the above at tender closing, will be disqualified.	</a:t>
            </a:r>
          </a:p>
          <a:p>
            <a:r>
              <a:rPr lang="en-US" sz="2000" b="0" i="0" u="none" strike="noStrike" baseline="0" dirty="0">
                <a:solidFill>
                  <a:srgbClr val="000000"/>
                </a:solidFill>
                <a:latin typeface="Gill Sans MT" panose="020B0502020104020203" pitchFamily="34" charset="0"/>
              </a:rPr>
              <a:t>For e-tendering, the price schedule needs to be submitted in PDF(signed) . Please note the pricing schedule must be completed within the NEC . A Pricing schedule submitted on a company letterhead will not be accepted.	</a:t>
            </a:r>
          </a:p>
          <a:p>
            <a:r>
              <a:rPr lang="en-ZA" sz="2000" dirty="0">
                <a:solidFill>
                  <a:srgbClr val="000000"/>
                </a:solidFill>
                <a:latin typeface="Gill Sans MT" panose="020B0502020104020203" pitchFamily="34" charset="0"/>
              </a:rPr>
              <a:t>Refer Tender returnables on ITT, page 18 where the above information is stated.</a:t>
            </a:r>
          </a:p>
          <a:p>
            <a:pPr marL="0" indent="0">
              <a:buNone/>
            </a:pPr>
            <a:endParaRPr lang="en-ZA" dirty="0"/>
          </a:p>
        </p:txBody>
      </p:sp>
    </p:spTree>
    <p:extLst>
      <p:ext uri="{BB962C8B-B14F-4D97-AF65-F5344CB8AC3E}">
        <p14:creationId xmlns:p14="http://schemas.microsoft.com/office/powerpoint/2010/main" val="202855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sz="3200" b="1" dirty="0">
                <a:latin typeface="Gill Sans MT" panose="020B0502020104020203" pitchFamily="34" charset="0"/>
              </a:rPr>
              <a:t>Tender Returnables </a:t>
            </a:r>
          </a:p>
        </p:txBody>
      </p:sp>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marL="0" indent="0">
              <a:buNone/>
            </a:pPr>
            <a:r>
              <a:rPr lang="en-US" sz="3200" dirty="0">
                <a:latin typeface="Gill Sans MT" panose="020B0502020104020203" pitchFamily="34" charset="0"/>
              </a:rPr>
              <a:t>Refer to pages 15 to 20 of Invitation to Tender Document </a:t>
            </a:r>
          </a:p>
          <a:p>
            <a:pPr marL="0" indent="0">
              <a:buNone/>
            </a:pPr>
            <a:endParaRPr lang="en-US" sz="3200" dirty="0">
              <a:latin typeface="Gill Sans MT" panose="020B0502020104020203" pitchFamily="34" charset="0"/>
            </a:endParaRPr>
          </a:p>
          <a:p>
            <a:pPr marL="0" indent="0">
              <a:buNone/>
            </a:pPr>
            <a:r>
              <a:rPr lang="en-US" sz="3200" dirty="0">
                <a:latin typeface="Gill Sans MT" panose="020B0502020104020203" pitchFamily="34" charset="0"/>
              </a:rPr>
              <a:t>This section outlines all tender returnables required and their respective due dates by when these should be submitted. </a:t>
            </a:r>
          </a:p>
          <a:p>
            <a:pPr marL="0" indent="0">
              <a:buNone/>
            </a:pPr>
            <a:endParaRPr lang="en-US" sz="2400" dirty="0">
              <a:latin typeface="Gill Sans MT" panose="020B0502020104020203" pitchFamily="34" charset="0"/>
            </a:endParaRPr>
          </a:p>
          <a:p>
            <a:pPr marL="0" indent="0">
              <a:buNone/>
            </a:pPr>
            <a:endParaRPr lang="en-US" sz="2400" dirty="0">
              <a:latin typeface="Gill Sans MT" panose="020B0502020104020203" pitchFamily="34" charset="0"/>
            </a:endParaRPr>
          </a:p>
          <a:p>
            <a:pPr marL="0" indent="0">
              <a:buNone/>
            </a:pPr>
            <a:endParaRPr lang="en-US" sz="2400" dirty="0">
              <a:latin typeface="Gill Sans MT" panose="020B0502020104020203" pitchFamily="34" charset="0"/>
            </a:endParaRPr>
          </a:p>
          <a:p>
            <a:pPr marL="0" indent="0">
              <a:buNone/>
            </a:pPr>
            <a:endParaRPr lang="en-US" sz="2400" dirty="0">
              <a:latin typeface="Gill Sans MT" panose="020B0502020104020203" pitchFamily="34" charset="0"/>
            </a:endParaRPr>
          </a:p>
          <a:p>
            <a:pPr marL="0" indent="0">
              <a:buNone/>
            </a:pPr>
            <a:endParaRPr lang="en-US" sz="2400" dirty="0">
              <a:latin typeface="Gill Sans MT" panose="020B0502020104020203" pitchFamily="34" charset="0"/>
            </a:endParaRPr>
          </a:p>
          <a:p>
            <a:pPr marL="0" indent="0">
              <a:buNone/>
            </a:pPr>
            <a:r>
              <a:rPr lang="en-US" sz="2400" b="1" dirty="0">
                <a:latin typeface="Gill Sans MT" panose="020B0502020104020203" pitchFamily="34" charset="0"/>
              </a:rPr>
              <a:t>Note : Display ITT Pages 15 to 20 </a:t>
            </a:r>
          </a:p>
          <a:p>
            <a:pPr marL="0" indent="0">
              <a:buNone/>
            </a:pPr>
            <a:endParaRPr lang="en-US" sz="2400" b="1" dirty="0">
              <a:latin typeface="Gill Sans MT" panose="020B0502020104020203" pitchFamily="34" charset="0"/>
            </a:endParaRPr>
          </a:p>
          <a:p>
            <a:pPr marL="0" indent="0">
              <a:buNone/>
            </a:pPr>
            <a:endParaRPr lang="en-US" sz="2000" dirty="0">
              <a:latin typeface="Gill Sans MT" panose="020B0502020104020203" pitchFamily="34" charset="0"/>
            </a:endParaRPr>
          </a:p>
        </p:txBody>
      </p:sp>
      <p:sp>
        <p:nvSpPr>
          <p:cNvPr id="4" name="Footer Placeholder 4">
            <a:extLst>
              <a:ext uri="{FF2B5EF4-FFF2-40B4-BE49-F238E27FC236}">
                <a16:creationId xmlns:a16="http://schemas.microsoft.com/office/drawing/2014/main" id="{95F1F094-5331-2964-1B3F-709AA929626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r>
              <a:rPr lang="en-US" dirty="0"/>
              <a:t>Non-compulsory Clarification Meeting : Tender : </a:t>
            </a:r>
            <a:r>
              <a:rPr lang="en-US" dirty="0">
                <a:latin typeface="Gill Sans MT" panose="020B0502020104020203" pitchFamily="34" charset="0"/>
              </a:rPr>
              <a:t>E1022GXPEAK</a:t>
            </a:r>
            <a:endParaRPr lang="en-ZA" dirty="0"/>
          </a:p>
          <a:p>
            <a:endParaRPr lang="en-ZA"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7</a:t>
            </a:fld>
            <a:endParaRPr lang="en-ZA" dirty="0"/>
          </a:p>
        </p:txBody>
      </p:sp>
    </p:spTree>
    <p:extLst>
      <p:ext uri="{BB962C8B-B14F-4D97-AF65-F5344CB8AC3E}">
        <p14:creationId xmlns:p14="http://schemas.microsoft.com/office/powerpoint/2010/main" val="37989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6B96D-89F4-356C-8F92-06774C1A5F6C}"/>
              </a:ext>
            </a:extLst>
          </p:cNvPr>
          <p:cNvSpPr>
            <a:spLocks noGrp="1"/>
          </p:cNvSpPr>
          <p:nvPr>
            <p:ph type="title"/>
          </p:nvPr>
        </p:nvSpPr>
        <p:spPr/>
        <p:txBody>
          <a:bodyPr/>
          <a:lstStyle/>
          <a:p>
            <a:r>
              <a:rPr lang="en-US" sz="3200" b="1" dirty="0">
                <a:latin typeface="Gill Sans MT" panose="020B0502020104020203" pitchFamily="34" charset="0"/>
              </a:rPr>
              <a:t>Technical Evaluation Criteria </a:t>
            </a:r>
            <a:endParaRPr lang="en-ZA" sz="3200" b="1" dirty="0">
              <a:latin typeface="Gill Sans MT" panose="020B0502020104020203" pitchFamily="34" charset="0"/>
            </a:endParaRPr>
          </a:p>
        </p:txBody>
      </p:sp>
      <p:sp>
        <p:nvSpPr>
          <p:cNvPr id="3" name="Content Placeholder 2">
            <a:extLst>
              <a:ext uri="{FF2B5EF4-FFF2-40B4-BE49-F238E27FC236}">
                <a16:creationId xmlns:a16="http://schemas.microsoft.com/office/drawing/2014/main" id="{0A3E963D-8AE5-CE00-00ED-CD9261783DC9}"/>
              </a:ext>
            </a:extLst>
          </p:cNvPr>
          <p:cNvSpPr>
            <a:spLocks noGrp="1"/>
          </p:cNvSpPr>
          <p:nvPr>
            <p:ph idx="1"/>
          </p:nvPr>
        </p:nvSpPr>
        <p:spPr/>
        <p:txBody>
          <a:bodyPr>
            <a:normAutofit/>
          </a:bodyPr>
          <a:lstStyle/>
          <a:p>
            <a:pPr marL="0" indent="0" algn="just">
              <a:buNone/>
            </a:pPr>
            <a:r>
              <a:rPr lang="en-US" sz="3200" dirty="0">
                <a:latin typeface="Gill Sans MT" panose="020B0502020104020203" pitchFamily="34" charset="0"/>
              </a:rPr>
              <a:t>The Technical Evaluation Criteria applicable for this Tender Enquiry No. E1656GXPOU is outlined in </a:t>
            </a:r>
            <a:r>
              <a:rPr lang="en-US" sz="3200" b="1" dirty="0">
                <a:latin typeface="Gill Sans MT" panose="020B0502020104020203" pitchFamily="34" charset="0"/>
              </a:rPr>
              <a:t>Annexure X</a:t>
            </a:r>
            <a:r>
              <a:rPr lang="en-US" sz="3200" dirty="0">
                <a:latin typeface="Gill Sans MT" panose="020B0502020104020203" pitchFamily="34" charset="0"/>
              </a:rPr>
              <a:t>(issued with this tender) and stipulated under section 3.13 of the invitation to tender document. </a:t>
            </a:r>
          </a:p>
          <a:p>
            <a:pPr marL="0" indent="0" algn="just">
              <a:buNone/>
            </a:pPr>
            <a:endParaRPr lang="en-US" sz="3200" dirty="0">
              <a:latin typeface="Gill Sans MT" panose="020B0502020104020203" pitchFamily="34" charset="0"/>
            </a:endParaRPr>
          </a:p>
          <a:p>
            <a:pPr marL="0" indent="0" algn="just">
              <a:buNone/>
            </a:pPr>
            <a:endParaRPr lang="en-US" sz="3200" dirty="0">
              <a:latin typeface="Gill Sans MT" panose="020B0502020104020203" pitchFamily="34" charset="0"/>
            </a:endParaRPr>
          </a:p>
          <a:p>
            <a:pPr marL="0" indent="0" algn="just">
              <a:buNone/>
            </a:pPr>
            <a:endParaRPr lang="en-US" sz="3200" dirty="0">
              <a:latin typeface="Gill Sans MT" panose="020B0502020104020203" pitchFamily="34" charset="0"/>
            </a:endParaRPr>
          </a:p>
          <a:p>
            <a:pPr marL="0" indent="0" algn="just">
              <a:buNone/>
            </a:pPr>
            <a:r>
              <a:rPr lang="en-US" sz="3200" b="1" dirty="0">
                <a:latin typeface="Gill Sans MT" panose="020B0502020104020203" pitchFamily="34" charset="0"/>
              </a:rPr>
              <a:t>Note</a:t>
            </a:r>
            <a:r>
              <a:rPr lang="en-US" sz="3200" dirty="0">
                <a:latin typeface="Gill Sans MT" panose="020B0502020104020203" pitchFamily="34" charset="0"/>
              </a:rPr>
              <a:t> : Display Evaluation Criteria</a:t>
            </a:r>
            <a:endParaRPr lang="en-ZA" sz="3200" dirty="0">
              <a:latin typeface="Gill Sans MT" panose="020B0502020104020203" pitchFamily="34" charset="0"/>
            </a:endParaRPr>
          </a:p>
        </p:txBody>
      </p:sp>
    </p:spTree>
    <p:extLst>
      <p:ext uri="{BB962C8B-B14F-4D97-AF65-F5344CB8AC3E}">
        <p14:creationId xmlns:p14="http://schemas.microsoft.com/office/powerpoint/2010/main" val="2272897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0C52C-FF42-7066-AEC0-2F20DF1A2D09}"/>
              </a:ext>
            </a:extLst>
          </p:cNvPr>
          <p:cNvSpPr>
            <a:spLocks noGrp="1"/>
          </p:cNvSpPr>
          <p:nvPr>
            <p:ph type="title"/>
          </p:nvPr>
        </p:nvSpPr>
        <p:spPr/>
        <p:txBody>
          <a:bodyPr/>
          <a:lstStyle/>
          <a:p>
            <a:r>
              <a:rPr lang="en-US" sz="3200" b="1" dirty="0">
                <a:latin typeface="Gill Sans MT" panose="020B0502020104020203" pitchFamily="34" charset="0"/>
              </a:rPr>
              <a:t>Contractual Requirements </a:t>
            </a:r>
            <a:endParaRPr lang="en-ZA" sz="3200" b="1" dirty="0">
              <a:latin typeface="Gill Sans MT" panose="020B0502020104020203" pitchFamily="34" charset="0"/>
            </a:endParaRPr>
          </a:p>
        </p:txBody>
      </p:sp>
      <p:sp>
        <p:nvSpPr>
          <p:cNvPr id="3" name="Content Placeholder 2">
            <a:extLst>
              <a:ext uri="{FF2B5EF4-FFF2-40B4-BE49-F238E27FC236}">
                <a16:creationId xmlns:a16="http://schemas.microsoft.com/office/drawing/2014/main" id="{F61A3EE0-B211-94A9-6AA1-041251791B24}"/>
              </a:ext>
            </a:extLst>
          </p:cNvPr>
          <p:cNvSpPr>
            <a:spLocks noGrp="1"/>
          </p:cNvSpPr>
          <p:nvPr>
            <p:ph idx="1"/>
          </p:nvPr>
        </p:nvSpPr>
        <p:spPr/>
        <p:txBody>
          <a:bodyPr>
            <a:normAutofit/>
          </a:bodyPr>
          <a:lstStyle/>
          <a:p>
            <a:pPr marL="0" indent="0">
              <a:buNone/>
            </a:pPr>
            <a:r>
              <a:rPr lang="en-US" sz="2000" b="1" u="sng" dirty="0">
                <a:latin typeface="Gill Sans MT" panose="020B0502020104020203" pitchFamily="34" charset="0"/>
              </a:rPr>
              <a:t>Mandatory Contractual Requirement</a:t>
            </a:r>
            <a:r>
              <a:rPr lang="en-US" sz="2000" b="1" dirty="0">
                <a:latin typeface="Gill Sans MT" panose="020B0502020104020203" pitchFamily="34" charset="0"/>
              </a:rPr>
              <a:t>: </a:t>
            </a:r>
          </a:p>
          <a:p>
            <a:pPr marL="0" indent="0">
              <a:buNone/>
            </a:pPr>
            <a:r>
              <a:rPr lang="en-US" sz="2000" dirty="0">
                <a:latin typeface="Gill Sans MT" panose="020B0502020104020203" pitchFamily="34" charset="0"/>
              </a:rPr>
              <a:t>Proof of CSD Number/ Registration </a:t>
            </a:r>
          </a:p>
          <a:p>
            <a:pPr marL="0" indent="0">
              <a:buNone/>
            </a:pPr>
            <a:r>
              <a:rPr lang="en-US" sz="2000" b="1" u="sng" dirty="0">
                <a:latin typeface="Gill Sans MT" panose="020B0502020104020203" pitchFamily="34" charset="0"/>
              </a:rPr>
              <a:t>Safety</a:t>
            </a:r>
            <a:r>
              <a:rPr lang="en-US" sz="2000" b="1" u="sng" dirty="0">
                <a:latin typeface="Gill Sans MT" panose="020B0502020104020203" pitchFamily="34" charset="0"/>
                <a:sym typeface="Wingdings" panose="05000000000000000000" pitchFamily="2" charset="2"/>
              </a:rPr>
              <a:t>(Annexure O-S)</a:t>
            </a:r>
            <a:endParaRPr lang="en-US" sz="2000" b="1" u="sng" dirty="0">
              <a:latin typeface="Gill Sans MT" panose="020B0502020104020203" pitchFamily="34" charset="0"/>
            </a:endParaRPr>
          </a:p>
          <a:p>
            <a:pPr marL="0" indent="0">
              <a:buNone/>
            </a:pPr>
            <a:r>
              <a:rPr lang="en-US" sz="2000" dirty="0">
                <a:latin typeface="Gill Sans MT" panose="020B0502020104020203" pitchFamily="34" charset="0"/>
              </a:rPr>
              <a:t>The following documents will be required as part of SHE Tender returnable:</a:t>
            </a:r>
          </a:p>
          <a:p>
            <a:pPr marL="0" indent="0">
              <a:buNone/>
            </a:pPr>
            <a:r>
              <a:rPr lang="en-US" sz="2000" dirty="0">
                <a:latin typeface="Gill Sans MT" panose="020B0502020104020203" pitchFamily="34" charset="0"/>
              </a:rPr>
              <a:t>The tender enquiry must be accompanied by a specific project base line risk assessment,  SHE specification,  Annexure B (Acknowledgement of SHE rules and requirements) and the applicable Annexure C (Annexure C1 - High risk): SHE tender evaluation and scoring card).</a:t>
            </a:r>
          </a:p>
          <a:p>
            <a:pPr marL="0" indent="0">
              <a:buNone/>
            </a:pPr>
            <a:r>
              <a:rPr lang="en-US" sz="2000" dirty="0">
                <a:latin typeface="Gill Sans MT" panose="020B0502020104020203" pitchFamily="34" charset="0"/>
              </a:rPr>
              <a:t>Annexure B must be returned with the supplier’s tender document whereas Annexure C1 provides guidance to suppliers on the minimum SHE evaluation which will be used for the specific tender (the appropriate annexure C will be selected prior to issuing the enquiry). </a:t>
            </a:r>
          </a:p>
          <a:p>
            <a:pPr marL="0" indent="0">
              <a:buNone/>
            </a:pPr>
            <a:r>
              <a:rPr lang="en-US" sz="2000" dirty="0">
                <a:latin typeface="Gill Sans MT" panose="020B0502020104020203" pitchFamily="34" charset="0"/>
              </a:rPr>
              <a:t>Only the SHE criteria sent out with the tender enquiry will be evaluated. The SHE professional will conduct the OHS evaluation</a:t>
            </a:r>
            <a:r>
              <a:rPr lang="en-US" sz="2000" b="1" dirty="0">
                <a:latin typeface="Gill Sans MT" panose="020B0502020104020203" pitchFamily="34" charset="0"/>
              </a:rPr>
              <a:t>.</a:t>
            </a:r>
          </a:p>
          <a:p>
            <a:pPr marL="0" indent="0">
              <a:buNone/>
            </a:pPr>
            <a:endParaRPr lang="en-US" sz="2000" b="1" dirty="0">
              <a:latin typeface="Gill Sans MT" panose="020B0502020104020203" pitchFamily="34" charset="0"/>
            </a:endParaRPr>
          </a:p>
          <a:p>
            <a:endParaRPr lang="en-ZA" dirty="0"/>
          </a:p>
        </p:txBody>
      </p:sp>
    </p:spTree>
    <p:extLst>
      <p:ext uri="{BB962C8B-B14F-4D97-AF65-F5344CB8AC3E}">
        <p14:creationId xmlns:p14="http://schemas.microsoft.com/office/powerpoint/2010/main" val="498326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1A25-0872-2EC1-5D0C-E6A941308258}"/>
              </a:ext>
            </a:extLst>
          </p:cNvPr>
          <p:cNvSpPr>
            <a:spLocks noGrp="1"/>
          </p:cNvSpPr>
          <p:nvPr>
            <p:ph type="title"/>
          </p:nvPr>
        </p:nvSpPr>
        <p:spPr/>
        <p:txBody>
          <a:bodyPr/>
          <a:lstStyle/>
          <a:p>
            <a:r>
              <a:rPr lang="en-US" sz="2800" b="1" dirty="0"/>
              <a:t>Contractual Requirements Continued </a:t>
            </a:r>
            <a:endParaRPr lang="en-ZA" sz="2800" b="1" dirty="0"/>
          </a:p>
        </p:txBody>
      </p:sp>
      <p:sp>
        <p:nvSpPr>
          <p:cNvPr id="3" name="Content Placeholder 2">
            <a:extLst>
              <a:ext uri="{FF2B5EF4-FFF2-40B4-BE49-F238E27FC236}">
                <a16:creationId xmlns:a16="http://schemas.microsoft.com/office/drawing/2014/main" id="{EE12BBF4-5789-BB04-AB62-77A4D5E2199D}"/>
              </a:ext>
            </a:extLst>
          </p:cNvPr>
          <p:cNvSpPr>
            <a:spLocks noGrp="1"/>
          </p:cNvSpPr>
          <p:nvPr>
            <p:ph idx="1"/>
          </p:nvPr>
        </p:nvSpPr>
        <p:spPr/>
        <p:txBody>
          <a:bodyPr>
            <a:normAutofit/>
          </a:bodyPr>
          <a:lstStyle/>
          <a:p>
            <a:pPr marL="0" indent="0">
              <a:buNone/>
            </a:pPr>
            <a:r>
              <a:rPr lang="en-US" sz="2200" b="1" u="sng" dirty="0">
                <a:latin typeface="Gill Sans MT" panose="020B0502020104020203" pitchFamily="34" charset="0"/>
              </a:rPr>
              <a:t>Quality</a:t>
            </a:r>
            <a:r>
              <a:rPr lang="en-US" sz="2200" b="1" u="sng" dirty="0">
                <a:latin typeface="Gill Sans MT" panose="020B0502020104020203" pitchFamily="34" charset="0"/>
                <a:sym typeface="Wingdings" panose="05000000000000000000" pitchFamily="2" charset="2"/>
              </a:rPr>
              <a:t>(Annexure T-W)</a:t>
            </a:r>
            <a:endParaRPr lang="en-US" sz="2200" b="1" u="sng" dirty="0">
              <a:latin typeface="Gill Sans MT" panose="020B0502020104020203" pitchFamily="34" charset="0"/>
            </a:endParaRPr>
          </a:p>
          <a:p>
            <a:pPr marL="0" indent="0">
              <a:buNone/>
            </a:pPr>
            <a:r>
              <a:rPr lang="en-US" sz="2200" b="1" dirty="0">
                <a:latin typeface="Gill Sans MT" panose="020B0502020104020203" pitchFamily="34" charset="0"/>
              </a:rPr>
              <a:t>The requirements that may be applicable to the tenders are as follows:</a:t>
            </a:r>
          </a:p>
          <a:p>
            <a:pPr marL="0" indent="0">
              <a:buNone/>
            </a:pPr>
            <a:r>
              <a:rPr lang="en-US" sz="2200" dirty="0">
                <a:latin typeface="Gill Sans MT" panose="020B0502020104020203" pitchFamily="34" charset="0"/>
              </a:rPr>
              <a:t>• Category 3 quality criteria listing all returnables.</a:t>
            </a:r>
          </a:p>
          <a:p>
            <a:pPr marL="0" indent="0">
              <a:buNone/>
            </a:pPr>
            <a:r>
              <a:rPr lang="en-US" sz="2200" dirty="0">
                <a:latin typeface="Gill Sans MT" panose="020B0502020104020203" pitchFamily="34" charset="0"/>
              </a:rPr>
              <a:t>• Category 3 form A for section E of the criteria.</a:t>
            </a:r>
          </a:p>
          <a:p>
            <a:pPr marL="0" indent="0">
              <a:buNone/>
            </a:pPr>
            <a:r>
              <a:rPr lang="en-US" sz="2200" dirty="0">
                <a:latin typeface="Gill Sans MT" panose="020B0502020104020203" pitchFamily="34" charset="0"/>
              </a:rPr>
              <a:t>• CQP  and  QCP  templates  for  section  C  &amp;  D respectively.</a:t>
            </a:r>
          </a:p>
          <a:p>
            <a:pPr marL="0" indent="0">
              <a:buNone/>
            </a:pPr>
            <a:r>
              <a:rPr lang="en-US" sz="2200" dirty="0">
                <a:latin typeface="Gill Sans MT" panose="020B0502020104020203" pitchFamily="34" charset="0"/>
              </a:rPr>
              <a:t>• Supplier QM specification (QM 58) for reference only.</a:t>
            </a:r>
          </a:p>
          <a:p>
            <a:pPr marL="0" indent="0">
              <a:buNone/>
            </a:pPr>
            <a:r>
              <a:rPr lang="en-US" sz="2200" b="1" u="sng" dirty="0">
                <a:latin typeface="Gill Sans MT" panose="020B0502020104020203" pitchFamily="34" charset="0"/>
              </a:rPr>
              <a:t>SDL&amp;I:</a:t>
            </a:r>
          </a:p>
          <a:p>
            <a:pPr marL="0" indent="0">
              <a:buNone/>
            </a:pPr>
            <a:r>
              <a:rPr lang="en-US" sz="2200" dirty="0">
                <a:latin typeface="Gill Sans MT" panose="020B0502020104020203" pitchFamily="34" charset="0"/>
              </a:rPr>
              <a:t>SDL&amp;I Undertaking has been issued with the invitation to tender as </a:t>
            </a:r>
            <a:r>
              <a:rPr lang="en-US" sz="2200" b="1" dirty="0">
                <a:latin typeface="Gill Sans MT" panose="020B0502020104020203" pitchFamily="34" charset="0"/>
              </a:rPr>
              <a:t>Annexure N(SDL&amp;I) Strategy Setting Report</a:t>
            </a:r>
            <a:r>
              <a:rPr lang="en-US" sz="2200" dirty="0">
                <a:latin typeface="Gill Sans MT" panose="020B0502020104020203" pitchFamily="34" charset="0"/>
              </a:rPr>
              <a:t>. </a:t>
            </a:r>
          </a:p>
          <a:p>
            <a:pPr marL="0" indent="0">
              <a:buNone/>
            </a:pPr>
            <a:r>
              <a:rPr lang="en-US" sz="2200" b="1" u="sng" dirty="0">
                <a:latin typeface="Gill Sans MT" panose="020B0502020104020203" pitchFamily="34" charset="0"/>
              </a:rPr>
              <a:t>Financial Due Diligence</a:t>
            </a:r>
            <a:r>
              <a:rPr lang="en-US" sz="2200" dirty="0">
                <a:latin typeface="Gill Sans MT" panose="020B0502020104020203" pitchFamily="34" charset="0"/>
              </a:rPr>
              <a:t>: </a:t>
            </a:r>
          </a:p>
          <a:p>
            <a:pPr marL="0" indent="0">
              <a:buNone/>
            </a:pPr>
            <a:r>
              <a:rPr lang="en-US" sz="2200" dirty="0">
                <a:latin typeface="Gill Sans MT" panose="020B0502020104020203" pitchFamily="34" charset="0"/>
              </a:rPr>
              <a:t>Evaluation of the Financial reports / statements may be requested prior contract award to determine if the tenderer is of a financial risk to Eskom. </a:t>
            </a:r>
            <a:endParaRPr lang="en-ZA" sz="2200" dirty="0">
              <a:latin typeface="Gill Sans MT" panose="020B0502020104020203" pitchFamily="34" charset="0"/>
            </a:endParaRPr>
          </a:p>
          <a:p>
            <a:endParaRPr lang="en-ZA" dirty="0"/>
          </a:p>
        </p:txBody>
      </p:sp>
    </p:spTree>
    <p:extLst>
      <p:ext uri="{BB962C8B-B14F-4D97-AF65-F5344CB8AC3E}">
        <p14:creationId xmlns:p14="http://schemas.microsoft.com/office/powerpoint/2010/main" val="3547808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CA929-066B-3E7A-C8D4-EED58287B780}"/>
              </a:ext>
            </a:extLst>
          </p:cNvPr>
          <p:cNvSpPr>
            <a:spLocks noGrp="1"/>
          </p:cNvSpPr>
          <p:nvPr>
            <p:ph type="title"/>
          </p:nvPr>
        </p:nvSpPr>
        <p:spPr/>
        <p:txBody>
          <a:bodyPr/>
          <a:lstStyle/>
          <a:p>
            <a:r>
              <a:rPr lang="en-US" sz="3200" b="1" dirty="0">
                <a:latin typeface="Gill Sans MT" panose="020B0502020104020203" pitchFamily="34" charset="0"/>
              </a:rPr>
              <a:t>Questions ???</a:t>
            </a:r>
            <a:endParaRPr lang="en-ZA" sz="3200" b="1" dirty="0">
              <a:latin typeface="Gill Sans MT" panose="020B0502020104020203" pitchFamily="34" charset="0"/>
            </a:endParaRPr>
          </a:p>
        </p:txBody>
      </p:sp>
      <p:graphicFrame>
        <p:nvGraphicFramePr>
          <p:cNvPr id="10" name="Table 10">
            <a:extLst>
              <a:ext uri="{FF2B5EF4-FFF2-40B4-BE49-F238E27FC236}">
                <a16:creationId xmlns:a16="http://schemas.microsoft.com/office/drawing/2014/main" id="{2D2BF9D2-9C50-E4A1-04CF-E76CBACA2608}"/>
              </a:ext>
            </a:extLst>
          </p:cNvPr>
          <p:cNvGraphicFramePr>
            <a:graphicFrameLocks noGrp="1"/>
          </p:cNvGraphicFramePr>
          <p:nvPr>
            <p:ph idx="1"/>
            <p:extLst>
              <p:ext uri="{D42A27DB-BD31-4B8C-83A1-F6EECF244321}">
                <p14:modId xmlns:p14="http://schemas.microsoft.com/office/powerpoint/2010/main" val="3329042707"/>
              </p:ext>
            </p:extLst>
          </p:nvPr>
        </p:nvGraphicFramePr>
        <p:xfrm>
          <a:off x="361950" y="1223963"/>
          <a:ext cx="11383962" cy="3708400"/>
        </p:xfrm>
        <a:graphic>
          <a:graphicData uri="http://schemas.openxmlformats.org/drawingml/2006/table">
            <a:tbl>
              <a:tblPr firstRow="1" bandRow="1">
                <a:tableStyleId>{5C22544A-7EE6-4342-B048-85BDC9FD1C3A}</a:tableStyleId>
              </a:tblPr>
              <a:tblGrid>
                <a:gridCol w="3794654">
                  <a:extLst>
                    <a:ext uri="{9D8B030D-6E8A-4147-A177-3AD203B41FA5}">
                      <a16:colId xmlns:a16="http://schemas.microsoft.com/office/drawing/2014/main" val="4252876791"/>
                    </a:ext>
                  </a:extLst>
                </a:gridCol>
                <a:gridCol w="3794654">
                  <a:extLst>
                    <a:ext uri="{9D8B030D-6E8A-4147-A177-3AD203B41FA5}">
                      <a16:colId xmlns:a16="http://schemas.microsoft.com/office/drawing/2014/main" val="981656075"/>
                    </a:ext>
                  </a:extLst>
                </a:gridCol>
                <a:gridCol w="3794654">
                  <a:extLst>
                    <a:ext uri="{9D8B030D-6E8A-4147-A177-3AD203B41FA5}">
                      <a16:colId xmlns:a16="http://schemas.microsoft.com/office/drawing/2014/main" val="4050540909"/>
                    </a:ext>
                  </a:extLst>
                </a:gridCol>
              </a:tblGrid>
              <a:tr h="370840">
                <a:tc>
                  <a:txBody>
                    <a:bodyPr/>
                    <a:lstStyle/>
                    <a:p>
                      <a:r>
                        <a:rPr lang="en-US" dirty="0"/>
                        <a:t>Tenderer</a:t>
                      </a:r>
                      <a:endParaRPr lang="en-ZA" dirty="0"/>
                    </a:p>
                  </a:txBody>
                  <a:tcPr/>
                </a:tc>
                <a:tc>
                  <a:txBody>
                    <a:bodyPr/>
                    <a:lstStyle/>
                    <a:p>
                      <a:r>
                        <a:rPr lang="en-US" dirty="0"/>
                        <a:t>Tenderer Question</a:t>
                      </a:r>
                      <a:endParaRPr lang="en-ZA" dirty="0"/>
                    </a:p>
                  </a:txBody>
                  <a:tcPr/>
                </a:tc>
                <a:tc>
                  <a:txBody>
                    <a:bodyPr/>
                    <a:lstStyle/>
                    <a:p>
                      <a:r>
                        <a:rPr lang="en-US" dirty="0"/>
                        <a:t>Eskom’s Response </a:t>
                      </a:r>
                      <a:endParaRPr lang="en-ZA" dirty="0"/>
                    </a:p>
                  </a:txBody>
                  <a:tcPr/>
                </a:tc>
                <a:extLst>
                  <a:ext uri="{0D108BD9-81ED-4DB2-BD59-A6C34878D82A}">
                    <a16:rowId xmlns:a16="http://schemas.microsoft.com/office/drawing/2014/main" val="262546582"/>
                  </a:ext>
                </a:extLst>
              </a:tr>
              <a:tr h="370840">
                <a:tc>
                  <a:txBody>
                    <a:bodyPr/>
                    <a:lstStyle/>
                    <a:p>
                      <a:endParaRPr lang="en-ZA"/>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1662218844"/>
                  </a:ext>
                </a:extLst>
              </a:tr>
              <a:tr h="370840">
                <a:tc>
                  <a:txBody>
                    <a:bodyPr/>
                    <a:lstStyle/>
                    <a:p>
                      <a:endParaRPr lang="en-ZA"/>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1582780790"/>
                  </a:ext>
                </a:extLst>
              </a:tr>
              <a:tr h="370840">
                <a:tc>
                  <a:txBody>
                    <a:bodyPr/>
                    <a:lstStyle/>
                    <a:p>
                      <a:endParaRPr lang="en-ZA"/>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1732628900"/>
                  </a:ext>
                </a:extLst>
              </a:tr>
              <a:tr h="370840">
                <a:tc>
                  <a:txBody>
                    <a:bodyPr/>
                    <a:lstStyle/>
                    <a:p>
                      <a:endParaRPr lang="en-ZA"/>
                    </a:p>
                  </a:txBody>
                  <a:tcPr/>
                </a:tc>
                <a:tc>
                  <a:txBody>
                    <a:bodyPr/>
                    <a:lstStyle/>
                    <a:p>
                      <a:endParaRPr lang="en-ZA" dirty="0"/>
                    </a:p>
                  </a:txBody>
                  <a:tcPr/>
                </a:tc>
                <a:tc>
                  <a:txBody>
                    <a:bodyPr/>
                    <a:lstStyle/>
                    <a:p>
                      <a:endParaRPr lang="en-ZA"/>
                    </a:p>
                  </a:txBody>
                  <a:tcPr/>
                </a:tc>
                <a:extLst>
                  <a:ext uri="{0D108BD9-81ED-4DB2-BD59-A6C34878D82A}">
                    <a16:rowId xmlns:a16="http://schemas.microsoft.com/office/drawing/2014/main" val="17759204"/>
                  </a:ext>
                </a:extLst>
              </a:tr>
              <a:tr h="370840">
                <a:tc>
                  <a:txBody>
                    <a:bodyPr/>
                    <a:lstStyle/>
                    <a:p>
                      <a:endParaRPr lang="en-ZA"/>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114525219"/>
                  </a:ext>
                </a:extLst>
              </a:tr>
              <a:tr h="370840">
                <a:tc>
                  <a:txBody>
                    <a:bodyPr/>
                    <a:lstStyle/>
                    <a:p>
                      <a:endParaRPr lang="en-ZA"/>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3533187331"/>
                  </a:ext>
                </a:extLst>
              </a:tr>
              <a:tr h="370840">
                <a:tc>
                  <a:txBody>
                    <a:bodyPr/>
                    <a:lstStyle/>
                    <a:p>
                      <a:endParaRPr lang="en-ZA"/>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3210650488"/>
                  </a:ext>
                </a:extLst>
              </a:tr>
              <a:tr h="370840">
                <a:tc>
                  <a:txBody>
                    <a:bodyPr/>
                    <a:lstStyle/>
                    <a:p>
                      <a:endParaRPr lang="en-ZA"/>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1524720873"/>
                  </a:ext>
                </a:extLst>
              </a:tr>
              <a:tr h="370840">
                <a:tc>
                  <a:txBody>
                    <a:bodyPr/>
                    <a:lstStyle/>
                    <a:p>
                      <a:endParaRPr lang="en-ZA" dirty="0"/>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3517047840"/>
                  </a:ext>
                </a:extLst>
              </a:tr>
            </a:tbl>
          </a:graphicData>
        </a:graphic>
      </p:graphicFrame>
    </p:spTree>
    <p:extLst>
      <p:ext uri="{BB962C8B-B14F-4D97-AF65-F5344CB8AC3E}">
        <p14:creationId xmlns:p14="http://schemas.microsoft.com/office/powerpoint/2010/main" val="3234326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0FD48-7F0A-1D48-6F27-E7460C599E28}"/>
              </a:ext>
            </a:extLst>
          </p:cNvPr>
          <p:cNvSpPr>
            <a:spLocks noGrp="1"/>
          </p:cNvSpPr>
          <p:nvPr>
            <p:ph type="ctrTitle"/>
          </p:nvPr>
        </p:nvSpPr>
        <p:spPr/>
        <p:txBody>
          <a:bodyPr>
            <a:normAutofit fontScale="90000"/>
          </a:bodyPr>
          <a:lstStyle/>
          <a:p>
            <a:pPr algn="ctr"/>
            <a:r>
              <a:rPr lang="en-US" sz="3600" dirty="0">
                <a:latin typeface="Gill Sans MT" panose="020B0502020104020203" pitchFamily="34" charset="0"/>
              </a:rPr>
              <a:t>End of Presentation </a:t>
            </a:r>
            <a:br>
              <a:rPr lang="en-US" sz="3600" dirty="0">
                <a:latin typeface="Gill Sans MT" panose="020B0502020104020203" pitchFamily="34" charset="0"/>
              </a:rPr>
            </a:br>
            <a:br>
              <a:rPr lang="en-US" sz="3600" dirty="0">
                <a:latin typeface="Gill Sans MT" panose="020B0502020104020203" pitchFamily="34" charset="0"/>
              </a:rPr>
            </a:br>
            <a:r>
              <a:rPr lang="en-US" sz="3600" dirty="0">
                <a:latin typeface="Gill Sans MT" panose="020B0502020104020203" pitchFamily="34" charset="0"/>
              </a:rPr>
              <a:t>Thank you </a:t>
            </a:r>
            <a:endParaRPr lang="en-ZA" sz="3600" dirty="0">
              <a:latin typeface="Gill Sans MT" panose="020B0502020104020203" pitchFamily="34" charset="0"/>
            </a:endParaRPr>
          </a:p>
        </p:txBody>
      </p:sp>
      <p:pic>
        <p:nvPicPr>
          <p:cNvPr id="8" name="Picture Placeholder 7" descr="A large nuclear power plant with smoke coming out of it&#10;&#10;Description automatically generated">
            <a:extLst>
              <a:ext uri="{FF2B5EF4-FFF2-40B4-BE49-F238E27FC236}">
                <a16:creationId xmlns:a16="http://schemas.microsoft.com/office/drawing/2014/main" id="{618637FC-2D2A-52B1-EA7E-175C09F363AE}"/>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08" b="108"/>
          <a:stretch>
            <a:fillRect/>
          </a:stretch>
        </p:blipFill>
        <p:spPr/>
      </p:pic>
      <p:pic>
        <p:nvPicPr>
          <p:cNvPr id="6" name="Picture Placeholder 5" descr="A couple of men looking at windmills&#10;&#10;Description automatically generated">
            <a:extLst>
              <a:ext uri="{FF2B5EF4-FFF2-40B4-BE49-F238E27FC236}">
                <a16:creationId xmlns:a16="http://schemas.microsoft.com/office/drawing/2014/main" id="{46C73E9C-8EE4-7954-CE46-28CCEDFADD3D}"/>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76183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3.xml><?xml version="1.0" encoding="utf-8"?>
<?mso-contentType ?>
<SharedContentType xmlns="Microsoft.SharePoint.Taxonomy.ContentTypeSync" SourceId="69b1b3ef-f17b-48c7-a7c8-8ad8b283852f" ContentTypeId="0x0101000D8B3899A4805C44A2FA507CBAF83E58"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9BE856-C36E-49CB-B93F-A353B87410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7FBBC9-AAD7-4C6C-A5E2-1B418E581B76}">
  <ds:schemaRefs>
    <ds:schemaRef ds:uri="http://schemas.microsoft.com/office/2006/metadata/properties"/>
    <ds:schemaRef ds:uri="http://www.w3.org/XML/1998/namespace"/>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openxmlformats.org/package/2006/metadata/core-properties"/>
    <ds:schemaRef ds:uri="2c7ddca0-f18f-4514-89ec-cfc256175ba5"/>
  </ds:schemaRefs>
</ds:datastoreItem>
</file>

<file path=customXml/itemProps3.xml><?xml version="1.0" encoding="utf-8"?>
<ds:datastoreItem xmlns:ds="http://schemas.openxmlformats.org/officeDocument/2006/customXml" ds:itemID="{17078CBE-E64E-489B-9316-7D3D0FF7A385}">
  <ds:schemaRefs>
    <ds:schemaRef ds:uri="Microsoft.SharePoint.Taxonomy.ContentTypeSync"/>
  </ds:schemaRefs>
</ds:datastoreItem>
</file>

<file path=customXml/itemProps4.xml><?xml version="1.0" encoding="utf-8"?>
<ds:datastoreItem xmlns:ds="http://schemas.openxmlformats.org/officeDocument/2006/customXml" ds:itemID="{9F8C55A5-22DE-4D45-8F5C-ACF0955A7B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11317</TotalTime>
  <Words>807</Words>
  <Application>Microsoft Office PowerPoint</Application>
  <PresentationFormat>Widescreen</PresentationFormat>
  <Paragraphs>111</Paragraphs>
  <Slides>12</Slides>
  <Notes>0</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12</vt:i4>
      </vt:variant>
    </vt:vector>
  </HeadingPairs>
  <TitlesOfParts>
    <vt:vector size="21" baseType="lpstr">
      <vt:lpstr>Arial</vt:lpstr>
      <vt:lpstr>Calibri</vt:lpstr>
      <vt:lpstr>Courier New</vt:lpstr>
      <vt:lpstr>Gill Sans MT</vt:lpstr>
      <vt:lpstr>Wingdings</vt:lpstr>
      <vt:lpstr>Office Theme</vt:lpstr>
      <vt:lpstr>Content Slide Master</vt:lpstr>
      <vt:lpstr>1_Content Slide Master</vt:lpstr>
      <vt:lpstr>think-cell Slide</vt:lpstr>
      <vt:lpstr> Compulsory Tender Clarification E1656GXPOU: Onsite Machining and Line Boring at Drakensberg Pumped Storage Scheme for a period of 5 years</vt:lpstr>
      <vt:lpstr>Agenda</vt:lpstr>
      <vt:lpstr>Commercial Requirements </vt:lpstr>
      <vt:lpstr>CIDB Requirements</vt:lpstr>
      <vt:lpstr>Eskom E-Tendering </vt:lpstr>
      <vt:lpstr>NEC Pricing Schedule</vt:lpstr>
      <vt:lpstr>Tender Returnables </vt:lpstr>
      <vt:lpstr>Technical Evaluation Criteria </vt:lpstr>
      <vt:lpstr>Contractual Requirements </vt:lpstr>
      <vt:lpstr>Contractual Requirements Continued </vt:lpstr>
      <vt:lpstr>Questions ???</vt:lpstr>
      <vt:lpstr>End of Presentation   Thank you </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Blue 16x9</dc:title>
  <dc:creator>Hanlie Smit</dc:creator>
  <cp:lastModifiedBy>Christelle Stuart</cp:lastModifiedBy>
  <cp:revision>37</cp:revision>
  <dcterms:created xsi:type="dcterms:W3CDTF">2020-01-06T09:48:40Z</dcterms:created>
  <dcterms:modified xsi:type="dcterms:W3CDTF">2025-08-19T14:15:58Z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