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2" r:id="rId5"/>
  </p:sldMasterIdLst>
  <p:notesMasterIdLst>
    <p:notesMasterId r:id="rId18"/>
  </p:notesMasterIdLst>
  <p:sldIdLst>
    <p:sldId id="295" r:id="rId6"/>
    <p:sldId id="321" r:id="rId7"/>
    <p:sldId id="330" r:id="rId8"/>
    <p:sldId id="323" r:id="rId9"/>
    <p:sldId id="324" r:id="rId10"/>
    <p:sldId id="326" r:id="rId11"/>
    <p:sldId id="325" r:id="rId12"/>
    <p:sldId id="333" r:id="rId13"/>
    <p:sldId id="328" r:id="rId14"/>
    <p:sldId id="332" r:id="rId15"/>
    <p:sldId id="329" r:id="rId16"/>
    <p:sldId id="298" r:id="rId17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B6AA"/>
    <a:srgbClr val="ACC3C3"/>
    <a:srgbClr val="E4BC7F"/>
    <a:srgbClr val="C2C382"/>
    <a:srgbClr val="CA9987"/>
    <a:srgbClr val="B49180"/>
    <a:srgbClr val="82A5A5"/>
    <a:srgbClr val="D69B40"/>
    <a:srgbClr val="A3A543"/>
    <a:srgbClr val="B066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2026/02/10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emf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07F45E-2B15-7373-829E-FA06F90D6D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102" name="Picture Placeholder 101">
            <a:extLst>
              <a:ext uri="{FF2B5EF4-FFF2-40B4-BE49-F238E27FC236}">
                <a16:creationId xmlns:a16="http://schemas.microsoft.com/office/drawing/2014/main" id="{C4067DE9-8827-ACDD-EA61-EE0F0A4416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7349" y="42912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104" name="Picture Placeholder 103">
            <a:extLst>
              <a:ext uri="{FF2B5EF4-FFF2-40B4-BE49-F238E27FC236}">
                <a16:creationId xmlns:a16="http://schemas.microsoft.com/office/drawing/2014/main" id="{B5312EC4-EEAC-7185-C191-930CB9ED57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1350" y="25277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0BAC82-9DB7-9CA7-748B-B6106F432A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669C941-D846-CAA6-9EF5-7B15E34B19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00524" y="2500271"/>
            <a:ext cx="3294850" cy="3360318"/>
          </a:xfrm>
          <a:custGeom>
            <a:avLst/>
            <a:gdLst>
              <a:gd name="connsiteX0" fmla="*/ 1647425 w 3294850"/>
              <a:gd name="connsiteY0" fmla="*/ 0 h 3360318"/>
              <a:gd name="connsiteX1" fmla="*/ 3294850 w 3294850"/>
              <a:gd name="connsiteY1" fmla="*/ 1680159 h 3360318"/>
              <a:gd name="connsiteX2" fmla="*/ 1647425 w 3294850"/>
              <a:gd name="connsiteY2" fmla="*/ 3360318 h 3360318"/>
              <a:gd name="connsiteX3" fmla="*/ 1157531 w 3294850"/>
              <a:gd name="connsiteY3" fmla="*/ 3284782 h 3360318"/>
              <a:gd name="connsiteX4" fmla="*/ 1121439 w 3294850"/>
              <a:gd name="connsiteY4" fmla="*/ 3271309 h 3360318"/>
              <a:gd name="connsiteX5" fmla="*/ 1123633 w 3294850"/>
              <a:gd name="connsiteY5" fmla="*/ 3268653 h 3360318"/>
              <a:gd name="connsiteX6" fmla="*/ 1285660 w 3294850"/>
              <a:gd name="connsiteY6" fmla="*/ 2738764 h 3360318"/>
              <a:gd name="connsiteX7" fmla="*/ 336937 w 3294850"/>
              <a:gd name="connsiteY7" fmla="*/ 1791026 h 3360318"/>
              <a:gd name="connsiteX8" fmla="*/ 54816 w 3294850"/>
              <a:gd name="connsiteY8" fmla="*/ 1833635 h 3360318"/>
              <a:gd name="connsiteX9" fmla="*/ 8438 w 3294850"/>
              <a:gd name="connsiteY9" fmla="*/ 1850592 h 3360318"/>
              <a:gd name="connsiteX10" fmla="*/ 0 w 3294850"/>
              <a:gd name="connsiteY10" fmla="*/ 1680159 h 3360318"/>
              <a:gd name="connsiteX11" fmla="*/ 1647425 w 3294850"/>
              <a:gd name="connsiteY11" fmla="*/ 0 h 336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360318">
                <a:moveTo>
                  <a:pt x="1647425" y="0"/>
                </a:moveTo>
                <a:cubicBezTo>
                  <a:pt x="2557273" y="0"/>
                  <a:pt x="3294850" y="752233"/>
                  <a:pt x="3294850" y="1680159"/>
                </a:cubicBezTo>
                <a:cubicBezTo>
                  <a:pt x="3294850" y="2608085"/>
                  <a:pt x="2557273" y="3360318"/>
                  <a:pt x="1647425" y="3360318"/>
                </a:cubicBezTo>
                <a:cubicBezTo>
                  <a:pt x="1476829" y="3360318"/>
                  <a:pt x="1312289" y="3333873"/>
                  <a:pt x="1157531" y="3284782"/>
                </a:cubicBezTo>
                <a:lnTo>
                  <a:pt x="1121439" y="3271309"/>
                </a:lnTo>
                <a:lnTo>
                  <a:pt x="1123633" y="3268653"/>
                </a:lnTo>
                <a:cubicBezTo>
                  <a:pt x="1225929" y="3117394"/>
                  <a:pt x="1285660" y="2935047"/>
                  <a:pt x="1285660" y="2738764"/>
                </a:cubicBezTo>
                <a:cubicBezTo>
                  <a:pt x="1285660" y="2215343"/>
                  <a:pt x="860902" y="1791026"/>
                  <a:pt x="336937" y="1791026"/>
                </a:cubicBezTo>
                <a:cubicBezTo>
                  <a:pt x="238694" y="1791026"/>
                  <a:pt x="143938" y="1805944"/>
                  <a:pt x="54816" y="1833635"/>
                </a:cubicBezTo>
                <a:lnTo>
                  <a:pt x="8438" y="1850592"/>
                </a:lnTo>
                <a:lnTo>
                  <a:pt x="0" y="1680159"/>
                </a:lnTo>
                <a:cubicBezTo>
                  <a:pt x="0" y="752233"/>
                  <a:pt x="737577" y="0"/>
                  <a:pt x="164742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9B1B5BA-3EE2-ED8A-DA67-E8E259990A5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9084" y="4283752"/>
            <a:ext cx="1916916" cy="1916915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 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634911-A5D7-8BE2-2352-7421B9E94B8F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02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4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35C61B-929A-C0EC-5C58-CD9ED99EF7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91" y="1468981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E6140-30DC-D3CB-A911-288044C11D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92760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1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10" Type="http://schemas.openxmlformats.org/officeDocument/2006/relationships/image" Target="../media/image3.emf"/><Relationship Id="rId4" Type="http://schemas.openxmlformats.org/officeDocument/2006/relationships/theme" Target="../theme/theme2.xml"/><Relationship Id="rId9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1B89DF-EAC8-9D04-A4FE-29DE4D44D1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DCE3E3-9DDD-720F-B114-D73CEB41A5F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234592" y="544512"/>
            <a:ext cx="1422400" cy="368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DB45C7-CE4D-C529-B1D9-402A7799F83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29719" y="550086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6" r:id="rId2"/>
    <p:sldLayoutId id="2147483650" r:id="rId3"/>
    <p:sldLayoutId id="2147483657" r:id="rId4"/>
    <p:sldLayoutId id="214748365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3981-0676-B4BE-E2C1-016DCD399B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Security Services Clarification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ACADA-DE41-379E-EBA9-025F5F59D2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Lerato Mapane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3E007-85FD-6A38-301F-BC4870BEDB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10/02/2026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E5F77460-8E9F-1567-7170-702027539A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2F19F1E-CB43-D25A-2C75-6E321D77C0C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524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0853B-FCFC-4D06-3AC2-068A205217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6438" y="263525"/>
            <a:ext cx="9020658" cy="3539849"/>
          </a:xfrm>
        </p:spPr>
        <p:txBody>
          <a:bodyPr>
            <a:normAutofit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dirty="0"/>
              <a:t>PART A (OHS requirements)</a:t>
            </a:r>
            <a:br>
              <a:rPr lang="en-US" dirty="0"/>
            </a:br>
            <a:r>
              <a:rPr lang="en-US" dirty="0"/>
              <a:t>and</a:t>
            </a:r>
            <a:br>
              <a:rPr lang="en-US" dirty="0"/>
            </a:br>
            <a:r>
              <a:rPr lang="en-US" dirty="0"/>
              <a:t>Part B (Tender </a:t>
            </a:r>
            <a:r>
              <a:rPr lang="en-US" dirty="0" err="1"/>
              <a:t>returnables</a:t>
            </a:r>
            <a:r>
              <a:rPr lang="en-US" dirty="0"/>
              <a:t>)</a:t>
            </a:r>
            <a:endParaRPr lang="en-ZA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C08DDF-C895-E716-4627-DF5F61DE88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03896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D2F42-2C02-4FF7-E056-42665EF8F2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PART A</a:t>
            </a:r>
            <a:endParaRPr lang="en-ZA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B9FF6B-8CD4-3D1B-C772-69BF72D95F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81865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8B69A-8F8F-42C4-6980-EB499AC4E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Categories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91B4E-DBF8-4023-DB54-EC1FE9632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In terms of 32-726 Contract and Contractor OHS Management Standard ,Safety requirements are categorized into 3 risk categories such as:</a:t>
            </a:r>
          </a:p>
          <a:p>
            <a:pPr marL="0" indent="0">
              <a:buNone/>
            </a:pPr>
            <a:endParaRPr lang="en-US" sz="20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/>
              <a:t>Low Risk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/>
              <a:t>Medium Risk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/>
              <a:t>High Risk </a:t>
            </a:r>
          </a:p>
          <a:p>
            <a:r>
              <a:rPr lang="en-US" sz="2000" dirty="0"/>
              <a:t>CCTV installation falls </a:t>
            </a:r>
            <a:r>
              <a:rPr lang="en-US" sz="2000"/>
              <a:t>on medium </a:t>
            </a:r>
            <a:r>
              <a:rPr lang="en-US" sz="2000" dirty="0"/>
              <a:t>category. </a:t>
            </a:r>
          </a:p>
          <a:p>
            <a:pPr marL="0" indent="0">
              <a:buNone/>
            </a:pPr>
            <a:endParaRPr lang="en-US" sz="20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/>
              <a:t>The following documentation is therefore required: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49587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0D667-A091-4EAA-C282-8CDAD1EAC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3200" b="1" dirty="0"/>
              <a:t>1. </a:t>
            </a:r>
            <a:r>
              <a:rPr lang="en-ZA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Annexure B: Acknowledgement Form for Eskom OHS legal and other requirements</a:t>
            </a:r>
            <a:r>
              <a:rPr lang="en-ZA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Z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ZA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D18A9-2543-74F4-3C05-6C18256FA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Annexure B form. </a:t>
            </a:r>
          </a:p>
          <a:p>
            <a:endParaRPr lang="en-US" sz="20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/>
              <a:t>Shall be signed by the Owner/CEO/MD and 2 witnesses.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35218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8461-2E56-DDB2-0485-F2D2C2662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2. OHS Baseline Risk Assessment</a:t>
            </a:r>
            <a:endParaRPr lang="en-ZA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76A24-D731-E8AA-F342-EA1CC388F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681" y="1263249"/>
            <a:ext cx="11383851" cy="4859022"/>
          </a:xfrm>
        </p:spPr>
        <p:txBody>
          <a:bodyPr/>
          <a:lstStyle/>
          <a:p>
            <a:r>
              <a:rPr lang="en-ZA" sz="2000" dirty="0">
                <a:effectLst/>
                <a:latin typeface="+mn-lt"/>
                <a:ea typeface="Times New Roman" panose="02020603050405020304" pitchFamily="18" charset="0"/>
              </a:rPr>
              <a:t>Identification, assessment, and management of OHS risks related to the scope of work. </a:t>
            </a:r>
          </a:p>
          <a:p>
            <a:r>
              <a:rPr lang="en-ZA" sz="2000" dirty="0">
                <a:effectLst/>
                <a:latin typeface="+mn-lt"/>
                <a:ea typeface="Times New Roman" panose="02020603050405020304" pitchFamily="18" charset="0"/>
              </a:rPr>
              <a:t>The methodology used for the risk assessment must be provided together with the BRA</a:t>
            </a:r>
          </a:p>
          <a:p>
            <a:r>
              <a:rPr lang="en-US" sz="2000" dirty="0">
                <a:latin typeface="+mn-lt"/>
              </a:rPr>
              <a:t>Risks should be inline with the scope of work .</a:t>
            </a:r>
          </a:p>
          <a:p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332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CF861-60D1-361C-5913-4960197AB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3. Occupational Health &amp; Safety Plan (OHS) Plan</a:t>
            </a:r>
            <a:endParaRPr lang="en-ZA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D0B34-1B38-ABCB-226F-49B474683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20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Must 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address the project scope of work OHS risk(s) and aligned with  the health and safety specification </a:t>
            </a:r>
            <a:endParaRPr lang="en-ZA" sz="2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150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C585A-0E68-CDF4-FFD0-D898F4B01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4. Costing for Health and Safety management</a:t>
            </a:r>
            <a:br>
              <a:rPr lang="en-US" dirty="0"/>
            </a:b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97A3A-903B-C605-7E7E-60578B115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  <a:tab pos="252095" algn="l"/>
                <a:tab pos="575945" algn="l"/>
                <a:tab pos="828040" algn="l"/>
                <a:tab pos="1332230" algn="l"/>
                <a:tab pos="1583690" algn="l"/>
                <a:tab pos="1835785" algn="l"/>
                <a:tab pos="2087880" algn="l"/>
                <a:tab pos="2339975" algn="l"/>
                <a:tab pos="2592070" algn="l"/>
                <a:tab pos="2844165" algn="l"/>
              </a:tabLst>
            </a:pPr>
            <a:r>
              <a:rPr lang="en-ZA" sz="20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costing must be based on the overall scope of work/service to be performed.</a:t>
            </a:r>
            <a:endParaRPr lang="en-ZA" sz="2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  <a:tab pos="252095" algn="l"/>
                <a:tab pos="575945" algn="l"/>
                <a:tab pos="828040" algn="l"/>
                <a:tab pos="1332230" algn="l"/>
                <a:tab pos="1583690" algn="l"/>
                <a:tab pos="1835785" algn="l"/>
                <a:tab pos="2087880" algn="l"/>
                <a:tab pos="2339975" algn="l"/>
                <a:tab pos="2592070" algn="l"/>
                <a:tab pos="2844165" algn="l"/>
              </a:tabLst>
            </a:pPr>
            <a:r>
              <a:rPr lang="en-ZA" sz="20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scope of work and the risk assessment may serve as a guideline.</a:t>
            </a:r>
            <a:endParaRPr lang="en-ZA" sz="2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66147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CE4F7-CA4F-E198-A8CB-341291246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5. OHS Policy</a:t>
            </a:r>
            <a:endParaRPr lang="en-ZA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4790E-655C-6A20-4DF4-4FED5B682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submitted policy must comply to OHS Act Section 7 </a:t>
            </a:r>
            <a:endParaRPr lang="en-ZA" sz="2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An employer to prepare a written statement concerning the protection of the health and safety of his employees at work, including a description of his organization and arrangements for carrying out and reviewing that policy.</a:t>
            </a: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Shall be signed by the Owner / CEO  of the company.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The acronym used shall be as per the OHS Act section 16.1 CEO</a:t>
            </a:r>
          </a:p>
          <a:p>
            <a:endParaRPr lang="en-US" sz="2000" dirty="0">
              <a:latin typeface="+mn-lt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35498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D2F42-2C02-4FF7-E056-42665EF8F2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PART B Tender </a:t>
            </a:r>
            <a:r>
              <a:rPr lang="en-US" dirty="0" err="1">
                <a:solidFill>
                  <a:srgbClr val="002060"/>
                </a:solidFill>
              </a:rPr>
              <a:t>Returnables</a:t>
            </a:r>
            <a:endParaRPr lang="en-ZA" dirty="0">
              <a:solidFill>
                <a:srgbClr val="002060"/>
              </a:solidFill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B9FF6B-8CD4-3D1B-C772-69BF72D95F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55691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B6F85-76B9-3213-5017-CBDA1F90A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Safety Tender Returnable</a:t>
            </a:r>
            <a:endParaRPr lang="en-ZA" sz="32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79DC4E0-772D-60DF-4003-8C31DF48EA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9666628"/>
              </p:ext>
            </p:extLst>
          </p:nvPr>
        </p:nvGraphicFramePr>
        <p:xfrm>
          <a:off x="361950" y="1314451"/>
          <a:ext cx="11383963" cy="3267170"/>
        </p:xfrm>
        <a:graphic>
          <a:graphicData uri="http://schemas.openxmlformats.org/drawingml/2006/table">
            <a:tbl>
              <a:tblPr/>
              <a:tblGrid>
                <a:gridCol w="11383963">
                  <a:extLst>
                    <a:ext uri="{9D8B030D-6E8A-4147-A177-3AD203B41FA5}">
                      <a16:colId xmlns:a16="http://schemas.microsoft.com/office/drawing/2014/main" val="305744194"/>
                    </a:ext>
                  </a:extLst>
                </a:gridCol>
              </a:tblGrid>
              <a:tr h="326717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Char char=""/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Annexure B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Char char=""/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Health and Safety plan/OHS manual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Char char=""/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Baseline OHS risk assessment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Char char=""/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Valid letter of good standing or equivalent (LOGs)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Char char=""/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OHS policy (must be signed)</a:t>
                      </a: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None/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endParaRPr lang="en-Z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9073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3874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DC2FB7-74F8-06E4-4917-0D216147B7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9CB3681-172E-C17E-FCE3-2BB8DA8179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391833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B0A6D8BFE48B5B4C98C9B506E18E4C4F" ma:contentTypeVersion="2" ma:contentTypeDescription="Upload an image." ma:contentTypeScope="" ma:versionID="faf5921d99471c51c746d233a2595df0">
  <xsd:schema xmlns:xsd="http://www.w3.org/2001/XMLSchema" xmlns:xs="http://www.w3.org/2001/XMLSchema" xmlns:p="http://schemas.microsoft.com/office/2006/metadata/properties" xmlns:ns1="http://schemas.microsoft.com/sharepoint/v3" xmlns:ns2="9AA987DC-C9A7-4495-B0EB-A7EB0F9343F3" xmlns:ns3="http://schemas.microsoft.com/sharepoint/v3/fields" xmlns:ns4="b066638b-8533-4687-a48b-8877f492106b" targetNamespace="http://schemas.microsoft.com/office/2006/metadata/properties" ma:root="true" ma:fieldsID="83d4262b44be4079de954f019704b229" ns1:_="" ns2:_="" ns3:_="" ns4:_="">
    <xsd:import namespace="http://schemas.microsoft.com/sharepoint/v3"/>
    <xsd:import namespace="9AA987DC-C9A7-4495-B0EB-A7EB0F9343F3"/>
    <xsd:import namespace="http://schemas.microsoft.com/sharepoint/v3/fields"/>
    <xsd:import namespace="b066638b-8533-4687-a48b-8877f492106b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  <xsd:element ref="ns4:Gallery_x0020_Keywor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A987DC-C9A7-4495-B0EB-A7EB0F9343F3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66638b-8533-4687-a48b-8877f492106b" elementFormDefault="qualified">
    <xsd:import namespace="http://schemas.microsoft.com/office/2006/documentManagement/types"/>
    <xsd:import namespace="http://schemas.microsoft.com/office/infopath/2007/PartnerControls"/>
    <xsd:element name="Gallery_x0020_Keywords" ma:index="29" nillable="true" ma:displayName="Gallery Keywords" ma:internalName="Gallery_x0020_Keywords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allery_x0020_Keywords xmlns="b066638b-8533-4687-a48b-8877f492106b" xsi:nil="true"/>
    <ImageCreateDate xmlns="9AA987DC-C9A7-4495-B0EB-A7EB0F9343F3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Props1.xml><?xml version="1.0" encoding="utf-8"?>
<ds:datastoreItem xmlns:ds="http://schemas.openxmlformats.org/officeDocument/2006/customXml" ds:itemID="{BEA031EA-53D5-474F-8205-0E1513F096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C14A18-89E5-4E51-A111-2EDA3AAE8F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AA987DC-C9A7-4495-B0EB-A7EB0F9343F3"/>
    <ds:schemaRef ds:uri="http://schemas.microsoft.com/sharepoint/v3/fields"/>
    <ds:schemaRef ds:uri="b066638b-8533-4687-a48b-8877f49210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90325F2-1199-4A7E-B87D-734C0A3EB286}">
  <ds:schemaRefs>
    <ds:schemaRef ds:uri="http://purl.org/dc/dcmitype/"/>
    <ds:schemaRef ds:uri="http://schemas.microsoft.com/sharepoint/v3/field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b066638b-8533-4687-a48b-8877f492106b"/>
    <ds:schemaRef ds:uri="http://schemas.microsoft.com/office/2006/metadata/properties"/>
    <ds:schemaRef ds:uri="http://purl.org/dc/elements/1.1/"/>
    <ds:schemaRef ds:uri="http://purl.org/dc/terms/"/>
    <ds:schemaRef ds:uri="http://schemas.openxmlformats.org/package/2006/metadata/core-properties"/>
    <ds:schemaRef ds:uri="9AA987DC-C9A7-4495-B0EB-A7EB0F9343F3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4518</TotalTime>
  <Words>334</Words>
  <Application>Microsoft Office PowerPoint</Application>
  <PresentationFormat>Widescreen</PresentationFormat>
  <Paragraphs>44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Courier New</vt:lpstr>
      <vt:lpstr>Symbol</vt:lpstr>
      <vt:lpstr>Wingdings</vt:lpstr>
      <vt:lpstr>Office Theme</vt:lpstr>
      <vt:lpstr>Content Slide Master</vt:lpstr>
      <vt:lpstr>think-cell Slide</vt:lpstr>
      <vt:lpstr>Security Services Clarification Meeting</vt:lpstr>
      <vt:lpstr>  PART A (OHS requirements) and Part B (Tender returnables)</vt:lpstr>
      <vt:lpstr>PART A</vt:lpstr>
      <vt:lpstr>Risk Categories</vt:lpstr>
      <vt:lpstr>1. Annexure B: Acknowledgement Form for Eskom OHS legal and other requirements  </vt:lpstr>
      <vt:lpstr>2. OHS Baseline Risk Assessment</vt:lpstr>
      <vt:lpstr>3. Occupational Health &amp; Safety Plan (OHS) Plan</vt:lpstr>
      <vt:lpstr>4. Costing for Health and Safety management </vt:lpstr>
      <vt:lpstr>5. OHS Policy</vt:lpstr>
      <vt:lpstr>PART B Tender Returnables</vt:lpstr>
      <vt:lpstr>Safety Tender Returnable</vt:lpstr>
      <vt:lpstr>Conclusion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Lerato Mapane</cp:lastModifiedBy>
  <cp:revision>46</cp:revision>
  <dcterms:created xsi:type="dcterms:W3CDTF">2020-01-06T09:48:40Z</dcterms:created>
  <dcterms:modified xsi:type="dcterms:W3CDTF">2026-02-10T07:06:42Z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0x0101009148F5A04DDD49CBA7127AADA5FB792B00AADE34325A8B49CDA8BB4DB53328F21400B0A6D8BFE48B5B4C98C9B506E18E4C4F</vt:lpwstr>
  </property>
</Properties>
</file>