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2"/>
  </p:notesMasterIdLst>
  <p:handoutMasterIdLst>
    <p:handoutMasterId r:id="rId13"/>
  </p:handoutMasterIdLst>
  <p:sldIdLst>
    <p:sldId id="308" r:id="rId6"/>
    <p:sldId id="279" r:id="rId7"/>
    <p:sldId id="312" r:id="rId8"/>
    <p:sldId id="313" r:id="rId9"/>
    <p:sldId id="311" r:id="rId10"/>
    <p:sldId id="298" r:id="rId11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  <p188:author id="{D79AB687-66EF-374A-C922-09BFC2B7CB4E}" name="Mvuseleli Hermanus" initials="MH" userId="S::HermanMV@eskom.co.za::0b0625b8-bacb-49b5-8b1b-758902d1c5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C97A00"/>
    <a:srgbClr val="B49180"/>
    <a:srgbClr val="CDB6AA"/>
    <a:srgbClr val="ACC3C3"/>
    <a:srgbClr val="E4BC7F"/>
    <a:srgbClr val="C2C382"/>
    <a:srgbClr val="CA9987"/>
    <a:srgbClr val="82A5A5"/>
    <a:srgbClr val="D69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77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F54B74-01AC-4FEC-8BEC-53B18F75FB6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3BBB61-4F6F-4168-B590-2BF9B00757C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NEC Supply Contract (SC3)</a:t>
          </a:r>
        </a:p>
      </dgm:t>
    </dgm:pt>
    <dgm:pt modelId="{0C05E4F0-7850-46B4-A732-180A36EBA88A}" type="parTrans" cxnId="{3B79B37F-63A1-4138-8ADD-2AB01A7BC3D9}">
      <dgm:prSet/>
      <dgm:spPr/>
      <dgm:t>
        <a:bodyPr/>
        <a:lstStyle/>
        <a:p>
          <a:endParaRPr lang="en-US"/>
        </a:p>
      </dgm:t>
    </dgm:pt>
    <dgm:pt modelId="{D7117632-5ED1-4F70-B5A5-7D8B0280DDBB}" type="sibTrans" cxnId="{3B79B37F-63A1-4138-8ADD-2AB01A7BC3D9}">
      <dgm:prSet/>
      <dgm:spPr/>
      <dgm:t>
        <a:bodyPr/>
        <a:lstStyle/>
        <a:p>
          <a:endParaRPr lang="en-US"/>
        </a:p>
      </dgm:t>
    </dgm:pt>
    <dgm:pt modelId="{D3BE0611-4B74-48A4-A6B9-EFD27412C19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Supply and deliver to site of 2X Infrared Camera Kits for the Western Grid</a:t>
          </a:r>
          <a:endParaRPr lang="en-US" dirty="0"/>
        </a:p>
      </dgm:t>
    </dgm:pt>
    <dgm:pt modelId="{9448A1E4-CAFE-40E2-9AA4-65B478965077}" type="parTrans" cxnId="{18AA32DE-399B-4DD8-AC29-4E0BE54FD361}">
      <dgm:prSet/>
      <dgm:spPr/>
      <dgm:t>
        <a:bodyPr/>
        <a:lstStyle/>
        <a:p>
          <a:endParaRPr lang="en-US"/>
        </a:p>
      </dgm:t>
    </dgm:pt>
    <dgm:pt modelId="{11FBBB53-4AF9-4F5C-A535-985BA82CAE05}" type="sibTrans" cxnId="{18AA32DE-399B-4DD8-AC29-4E0BE54FD361}">
      <dgm:prSet/>
      <dgm:spPr/>
      <dgm:t>
        <a:bodyPr/>
        <a:lstStyle/>
        <a:p>
          <a:endParaRPr lang="en-US"/>
        </a:p>
      </dgm:t>
    </dgm:pt>
    <dgm:pt modelId="{60F8CD38-B5FD-4C87-91E2-D951D586FB1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Area:</a:t>
          </a:r>
          <a:r>
            <a:rPr lang="en-GB" dirty="0"/>
            <a:t>- </a:t>
          </a:r>
          <a:r>
            <a:rPr lang="en-ZA" dirty="0"/>
            <a:t> </a:t>
          </a:r>
          <a:r>
            <a:rPr lang="en-GB" dirty="0"/>
            <a:t>34 Field Street, Worcester 6850</a:t>
          </a:r>
          <a:endParaRPr lang="en-ZA" dirty="0">
            <a:ea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n-US" dirty="0"/>
        </a:p>
      </dgm:t>
    </dgm:pt>
    <dgm:pt modelId="{A6B8933A-C908-4F7E-9876-8258282D24F5}" type="parTrans" cxnId="{53892D46-9452-4731-8701-E6DB7B9A75D9}">
      <dgm:prSet/>
      <dgm:spPr/>
      <dgm:t>
        <a:bodyPr/>
        <a:lstStyle/>
        <a:p>
          <a:endParaRPr lang="en-US"/>
        </a:p>
      </dgm:t>
    </dgm:pt>
    <dgm:pt modelId="{53530676-2FCB-459A-B3F9-2A89FECC6B4B}" type="sibTrans" cxnId="{53892D46-9452-4731-8701-E6DB7B9A75D9}">
      <dgm:prSet/>
      <dgm:spPr/>
      <dgm:t>
        <a:bodyPr/>
        <a:lstStyle/>
        <a:p>
          <a:endParaRPr lang="en-US"/>
        </a:p>
      </dgm:t>
    </dgm:pt>
    <dgm:pt modelId="{520831F4-B6DA-48C9-B172-6FD0BE0DEE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Commencement date: As soon as the contract has been awarded</a:t>
          </a:r>
        </a:p>
      </dgm:t>
    </dgm:pt>
    <dgm:pt modelId="{D6C4F408-A1CF-45BC-AB02-C1B81DD12C1A}" type="parTrans" cxnId="{DAF2E495-12F2-4BAC-94A9-AB0607A3FBC5}">
      <dgm:prSet/>
      <dgm:spPr/>
      <dgm:t>
        <a:bodyPr/>
        <a:lstStyle/>
        <a:p>
          <a:endParaRPr lang="en-US"/>
        </a:p>
      </dgm:t>
    </dgm:pt>
    <dgm:pt modelId="{46EEC0C7-F82A-4B0B-BB9F-736FA8340BEC}" type="sibTrans" cxnId="{DAF2E495-12F2-4BAC-94A9-AB0607A3FBC5}">
      <dgm:prSet/>
      <dgm:spPr/>
      <dgm:t>
        <a:bodyPr/>
        <a:lstStyle/>
        <a:p>
          <a:endParaRPr lang="en-US"/>
        </a:p>
      </dgm:t>
    </dgm:pt>
    <dgm:pt modelId="{B6869B07-C53F-41E2-A33D-A8E85BF78566}" type="pres">
      <dgm:prSet presAssocID="{0DF54B74-01AC-4FEC-8BEC-53B18F75FB60}" presName="root" presStyleCnt="0">
        <dgm:presLayoutVars>
          <dgm:dir/>
          <dgm:resizeHandles val="exact"/>
        </dgm:presLayoutVars>
      </dgm:prSet>
      <dgm:spPr/>
    </dgm:pt>
    <dgm:pt modelId="{26C644AD-F1BF-414F-B590-61CE5BEAC537}" type="pres">
      <dgm:prSet presAssocID="{E23BBB61-4F6F-4168-B590-2BF9B00757C4}" presName="compNode" presStyleCnt="0"/>
      <dgm:spPr/>
    </dgm:pt>
    <dgm:pt modelId="{6B9CA93E-EF55-4515-944E-7302D19EC861}" type="pres">
      <dgm:prSet presAssocID="{E23BBB61-4F6F-4168-B590-2BF9B00757C4}" presName="bgRect" presStyleLbl="bgShp" presStyleIdx="0" presStyleCnt="4"/>
      <dgm:spPr/>
    </dgm:pt>
    <dgm:pt modelId="{8DB3144C-7535-4E42-AA4E-0806D7DB62DA}" type="pres">
      <dgm:prSet presAssocID="{E23BBB61-4F6F-4168-B590-2BF9B00757C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58748164-37A8-483C-A111-1EBB6CAEF9DB}" type="pres">
      <dgm:prSet presAssocID="{E23BBB61-4F6F-4168-B590-2BF9B00757C4}" presName="spaceRect" presStyleCnt="0"/>
      <dgm:spPr/>
    </dgm:pt>
    <dgm:pt modelId="{09325651-4A91-4089-AA7A-98806A36DD72}" type="pres">
      <dgm:prSet presAssocID="{E23BBB61-4F6F-4168-B590-2BF9B00757C4}" presName="parTx" presStyleLbl="revTx" presStyleIdx="0" presStyleCnt="4">
        <dgm:presLayoutVars>
          <dgm:chMax val="0"/>
          <dgm:chPref val="0"/>
        </dgm:presLayoutVars>
      </dgm:prSet>
      <dgm:spPr/>
    </dgm:pt>
    <dgm:pt modelId="{7F6BBAFF-BA91-4FBA-A4EF-A22027B1942C}" type="pres">
      <dgm:prSet presAssocID="{D7117632-5ED1-4F70-B5A5-7D8B0280DDBB}" presName="sibTrans" presStyleCnt="0"/>
      <dgm:spPr/>
    </dgm:pt>
    <dgm:pt modelId="{C64D2A48-9E9F-4B76-A49D-5EA3C1A0DA14}" type="pres">
      <dgm:prSet presAssocID="{D3BE0611-4B74-48A4-A6B9-EFD27412C194}" presName="compNode" presStyleCnt="0"/>
      <dgm:spPr/>
    </dgm:pt>
    <dgm:pt modelId="{0F50B51D-865A-462C-951E-C99276F98FD3}" type="pres">
      <dgm:prSet presAssocID="{D3BE0611-4B74-48A4-A6B9-EFD27412C194}" presName="bgRect" presStyleLbl="bgShp" presStyleIdx="1" presStyleCnt="4"/>
      <dgm:spPr/>
    </dgm:pt>
    <dgm:pt modelId="{FBF7F93F-7CA6-424B-B4BB-E274F83B972B}" type="pres">
      <dgm:prSet presAssocID="{D3BE0611-4B74-48A4-A6B9-EFD27412C19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AD56961D-5A5E-4B83-8B93-712B13AE1EC2}" type="pres">
      <dgm:prSet presAssocID="{D3BE0611-4B74-48A4-A6B9-EFD27412C194}" presName="spaceRect" presStyleCnt="0"/>
      <dgm:spPr/>
    </dgm:pt>
    <dgm:pt modelId="{8D5E9611-5701-4B36-9E09-21B960526985}" type="pres">
      <dgm:prSet presAssocID="{D3BE0611-4B74-48A4-A6B9-EFD27412C194}" presName="parTx" presStyleLbl="revTx" presStyleIdx="1" presStyleCnt="4">
        <dgm:presLayoutVars>
          <dgm:chMax val="0"/>
          <dgm:chPref val="0"/>
        </dgm:presLayoutVars>
      </dgm:prSet>
      <dgm:spPr/>
    </dgm:pt>
    <dgm:pt modelId="{C6D4C54B-FC5C-439C-9ACA-C667D74DA93A}" type="pres">
      <dgm:prSet presAssocID="{11FBBB53-4AF9-4F5C-A535-985BA82CAE05}" presName="sibTrans" presStyleCnt="0"/>
      <dgm:spPr/>
    </dgm:pt>
    <dgm:pt modelId="{5EA25781-D5C9-4395-AAED-5E728E8B8F10}" type="pres">
      <dgm:prSet presAssocID="{60F8CD38-B5FD-4C87-91E2-D951D586FB17}" presName="compNode" presStyleCnt="0"/>
      <dgm:spPr/>
    </dgm:pt>
    <dgm:pt modelId="{B7CEE1EB-4B48-44D4-89EF-F78DA856FCD6}" type="pres">
      <dgm:prSet presAssocID="{60F8CD38-B5FD-4C87-91E2-D951D586FB17}" presName="bgRect" presStyleLbl="bgShp" presStyleIdx="2" presStyleCnt="4"/>
      <dgm:spPr/>
    </dgm:pt>
    <dgm:pt modelId="{69F59C6A-9B46-4BD4-8CC2-EB8F0A2C01EB}" type="pres">
      <dgm:prSet presAssocID="{60F8CD38-B5FD-4C87-91E2-D951D586FB1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 Sign"/>
        </a:ext>
      </dgm:extLst>
    </dgm:pt>
    <dgm:pt modelId="{37A0698F-F7C5-471D-B048-675A3733E161}" type="pres">
      <dgm:prSet presAssocID="{60F8CD38-B5FD-4C87-91E2-D951D586FB17}" presName="spaceRect" presStyleCnt="0"/>
      <dgm:spPr/>
    </dgm:pt>
    <dgm:pt modelId="{823EEC99-C73A-45A3-A6A0-795F6545DDB5}" type="pres">
      <dgm:prSet presAssocID="{60F8CD38-B5FD-4C87-91E2-D951D586FB17}" presName="parTx" presStyleLbl="revTx" presStyleIdx="2" presStyleCnt="4">
        <dgm:presLayoutVars>
          <dgm:chMax val="0"/>
          <dgm:chPref val="0"/>
        </dgm:presLayoutVars>
      </dgm:prSet>
      <dgm:spPr/>
    </dgm:pt>
    <dgm:pt modelId="{F7B0462C-8801-471F-A30E-6888728D217E}" type="pres">
      <dgm:prSet presAssocID="{53530676-2FCB-459A-B3F9-2A89FECC6B4B}" presName="sibTrans" presStyleCnt="0"/>
      <dgm:spPr/>
    </dgm:pt>
    <dgm:pt modelId="{E350E2D5-5265-4D93-8AA7-90F7EED219E6}" type="pres">
      <dgm:prSet presAssocID="{520831F4-B6DA-48C9-B172-6FD0BE0DEED8}" presName="compNode" presStyleCnt="0"/>
      <dgm:spPr/>
    </dgm:pt>
    <dgm:pt modelId="{628AFC6F-0CBD-4879-AD87-4FDFB701093B}" type="pres">
      <dgm:prSet presAssocID="{520831F4-B6DA-48C9-B172-6FD0BE0DEED8}" presName="bgRect" presStyleLbl="bgShp" presStyleIdx="3" presStyleCnt="4"/>
      <dgm:spPr/>
    </dgm:pt>
    <dgm:pt modelId="{C32C5A8D-1C7D-48A8-8C43-8E68E5C339A1}" type="pres">
      <dgm:prSet presAssocID="{520831F4-B6DA-48C9-B172-6FD0BE0DEED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A3564E95-EB9B-49A3-88AD-A261FDB10957}" type="pres">
      <dgm:prSet presAssocID="{520831F4-B6DA-48C9-B172-6FD0BE0DEED8}" presName="spaceRect" presStyleCnt="0"/>
      <dgm:spPr/>
    </dgm:pt>
    <dgm:pt modelId="{13D120D3-870A-44C0-A661-C5E518565811}" type="pres">
      <dgm:prSet presAssocID="{520831F4-B6DA-48C9-B172-6FD0BE0DEED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3892D46-9452-4731-8701-E6DB7B9A75D9}" srcId="{0DF54B74-01AC-4FEC-8BEC-53B18F75FB60}" destId="{60F8CD38-B5FD-4C87-91E2-D951D586FB17}" srcOrd="2" destOrd="0" parTransId="{A6B8933A-C908-4F7E-9876-8258282D24F5}" sibTransId="{53530676-2FCB-459A-B3F9-2A89FECC6B4B}"/>
    <dgm:cxn modelId="{A1B53671-329A-4638-B8CE-E8D2C4B4D201}" type="presOf" srcId="{0DF54B74-01AC-4FEC-8BEC-53B18F75FB60}" destId="{B6869B07-C53F-41E2-A33D-A8E85BF78566}" srcOrd="0" destOrd="0" presId="urn:microsoft.com/office/officeart/2018/2/layout/IconVerticalSolidList"/>
    <dgm:cxn modelId="{C36EE174-142C-4932-AD51-61540F0FF80F}" type="presOf" srcId="{D3BE0611-4B74-48A4-A6B9-EFD27412C194}" destId="{8D5E9611-5701-4B36-9E09-21B960526985}" srcOrd="0" destOrd="0" presId="urn:microsoft.com/office/officeart/2018/2/layout/IconVerticalSolidList"/>
    <dgm:cxn modelId="{3B79B37F-63A1-4138-8ADD-2AB01A7BC3D9}" srcId="{0DF54B74-01AC-4FEC-8BEC-53B18F75FB60}" destId="{E23BBB61-4F6F-4168-B590-2BF9B00757C4}" srcOrd="0" destOrd="0" parTransId="{0C05E4F0-7850-46B4-A732-180A36EBA88A}" sibTransId="{D7117632-5ED1-4F70-B5A5-7D8B0280DDBB}"/>
    <dgm:cxn modelId="{DAF2E495-12F2-4BAC-94A9-AB0607A3FBC5}" srcId="{0DF54B74-01AC-4FEC-8BEC-53B18F75FB60}" destId="{520831F4-B6DA-48C9-B172-6FD0BE0DEED8}" srcOrd="3" destOrd="0" parTransId="{D6C4F408-A1CF-45BC-AB02-C1B81DD12C1A}" sibTransId="{46EEC0C7-F82A-4B0B-BB9F-736FA8340BEC}"/>
    <dgm:cxn modelId="{BC2685AB-64F6-4EF7-8631-3997EC37CE16}" type="presOf" srcId="{60F8CD38-B5FD-4C87-91E2-D951D586FB17}" destId="{823EEC99-C73A-45A3-A6A0-795F6545DDB5}" srcOrd="0" destOrd="0" presId="urn:microsoft.com/office/officeart/2018/2/layout/IconVerticalSolidList"/>
    <dgm:cxn modelId="{0BFEECB9-535C-4D56-8C2E-DF3A12836190}" type="presOf" srcId="{E23BBB61-4F6F-4168-B590-2BF9B00757C4}" destId="{09325651-4A91-4089-AA7A-98806A36DD72}" srcOrd="0" destOrd="0" presId="urn:microsoft.com/office/officeart/2018/2/layout/IconVerticalSolidList"/>
    <dgm:cxn modelId="{16A4E2C3-CB19-44A1-9EEE-54D82CADD2F4}" type="presOf" srcId="{520831F4-B6DA-48C9-B172-6FD0BE0DEED8}" destId="{13D120D3-870A-44C0-A661-C5E518565811}" srcOrd="0" destOrd="0" presId="urn:microsoft.com/office/officeart/2018/2/layout/IconVerticalSolidList"/>
    <dgm:cxn modelId="{18AA32DE-399B-4DD8-AC29-4E0BE54FD361}" srcId="{0DF54B74-01AC-4FEC-8BEC-53B18F75FB60}" destId="{D3BE0611-4B74-48A4-A6B9-EFD27412C194}" srcOrd="1" destOrd="0" parTransId="{9448A1E4-CAFE-40E2-9AA4-65B478965077}" sibTransId="{11FBBB53-4AF9-4F5C-A535-985BA82CAE05}"/>
    <dgm:cxn modelId="{616618E6-DB9C-4617-A31F-73A8DF0D42EC}" type="presParOf" srcId="{B6869B07-C53F-41E2-A33D-A8E85BF78566}" destId="{26C644AD-F1BF-414F-B590-61CE5BEAC537}" srcOrd="0" destOrd="0" presId="urn:microsoft.com/office/officeart/2018/2/layout/IconVerticalSolidList"/>
    <dgm:cxn modelId="{02C46C36-8712-4E06-ADB2-79FD2FF389D6}" type="presParOf" srcId="{26C644AD-F1BF-414F-B590-61CE5BEAC537}" destId="{6B9CA93E-EF55-4515-944E-7302D19EC861}" srcOrd="0" destOrd="0" presId="urn:microsoft.com/office/officeart/2018/2/layout/IconVerticalSolidList"/>
    <dgm:cxn modelId="{8E4E78B3-E50D-4FEC-9E26-96E35DC587B4}" type="presParOf" srcId="{26C644AD-F1BF-414F-B590-61CE5BEAC537}" destId="{8DB3144C-7535-4E42-AA4E-0806D7DB62DA}" srcOrd="1" destOrd="0" presId="urn:microsoft.com/office/officeart/2018/2/layout/IconVerticalSolidList"/>
    <dgm:cxn modelId="{4C46AEBB-DF5F-48B2-B534-AFAE6CC6DE07}" type="presParOf" srcId="{26C644AD-F1BF-414F-B590-61CE5BEAC537}" destId="{58748164-37A8-483C-A111-1EBB6CAEF9DB}" srcOrd="2" destOrd="0" presId="urn:microsoft.com/office/officeart/2018/2/layout/IconVerticalSolidList"/>
    <dgm:cxn modelId="{9F22C2F6-6A0B-4364-8A99-285BA96DAA93}" type="presParOf" srcId="{26C644AD-F1BF-414F-B590-61CE5BEAC537}" destId="{09325651-4A91-4089-AA7A-98806A36DD72}" srcOrd="3" destOrd="0" presId="urn:microsoft.com/office/officeart/2018/2/layout/IconVerticalSolidList"/>
    <dgm:cxn modelId="{88530008-C583-43EE-ADF5-F00FA2F7AC23}" type="presParOf" srcId="{B6869B07-C53F-41E2-A33D-A8E85BF78566}" destId="{7F6BBAFF-BA91-4FBA-A4EF-A22027B1942C}" srcOrd="1" destOrd="0" presId="urn:microsoft.com/office/officeart/2018/2/layout/IconVerticalSolidList"/>
    <dgm:cxn modelId="{ACB490FD-D2B4-4B9F-BF23-BD050E60AA5F}" type="presParOf" srcId="{B6869B07-C53F-41E2-A33D-A8E85BF78566}" destId="{C64D2A48-9E9F-4B76-A49D-5EA3C1A0DA14}" srcOrd="2" destOrd="0" presId="urn:microsoft.com/office/officeart/2018/2/layout/IconVerticalSolidList"/>
    <dgm:cxn modelId="{BD4B5042-833D-4DE6-A7F6-E4CA3AF0C001}" type="presParOf" srcId="{C64D2A48-9E9F-4B76-A49D-5EA3C1A0DA14}" destId="{0F50B51D-865A-462C-951E-C99276F98FD3}" srcOrd="0" destOrd="0" presId="urn:microsoft.com/office/officeart/2018/2/layout/IconVerticalSolidList"/>
    <dgm:cxn modelId="{0076A096-BAE7-461B-AC00-C4B229536738}" type="presParOf" srcId="{C64D2A48-9E9F-4B76-A49D-5EA3C1A0DA14}" destId="{FBF7F93F-7CA6-424B-B4BB-E274F83B972B}" srcOrd="1" destOrd="0" presId="urn:microsoft.com/office/officeart/2018/2/layout/IconVerticalSolidList"/>
    <dgm:cxn modelId="{944CB7AA-CF17-496E-B87C-1DD0444D25ED}" type="presParOf" srcId="{C64D2A48-9E9F-4B76-A49D-5EA3C1A0DA14}" destId="{AD56961D-5A5E-4B83-8B93-712B13AE1EC2}" srcOrd="2" destOrd="0" presId="urn:microsoft.com/office/officeart/2018/2/layout/IconVerticalSolidList"/>
    <dgm:cxn modelId="{1C1DBB33-C1C4-472D-B26F-732E105C5C2D}" type="presParOf" srcId="{C64D2A48-9E9F-4B76-A49D-5EA3C1A0DA14}" destId="{8D5E9611-5701-4B36-9E09-21B960526985}" srcOrd="3" destOrd="0" presId="urn:microsoft.com/office/officeart/2018/2/layout/IconVerticalSolidList"/>
    <dgm:cxn modelId="{2EC68DF4-84AA-4296-BF8D-4610BF3B57DC}" type="presParOf" srcId="{B6869B07-C53F-41E2-A33D-A8E85BF78566}" destId="{C6D4C54B-FC5C-439C-9ACA-C667D74DA93A}" srcOrd="3" destOrd="0" presId="urn:microsoft.com/office/officeart/2018/2/layout/IconVerticalSolidList"/>
    <dgm:cxn modelId="{87B52D0B-318D-486C-9BE8-D6258C237D00}" type="presParOf" srcId="{B6869B07-C53F-41E2-A33D-A8E85BF78566}" destId="{5EA25781-D5C9-4395-AAED-5E728E8B8F10}" srcOrd="4" destOrd="0" presId="urn:microsoft.com/office/officeart/2018/2/layout/IconVerticalSolidList"/>
    <dgm:cxn modelId="{87ABBC3C-DA67-4E4A-B0FF-8C33B526A91B}" type="presParOf" srcId="{5EA25781-D5C9-4395-AAED-5E728E8B8F10}" destId="{B7CEE1EB-4B48-44D4-89EF-F78DA856FCD6}" srcOrd="0" destOrd="0" presId="urn:microsoft.com/office/officeart/2018/2/layout/IconVerticalSolidList"/>
    <dgm:cxn modelId="{C8136BF7-8CBD-4131-90E8-2F6D209A331C}" type="presParOf" srcId="{5EA25781-D5C9-4395-AAED-5E728E8B8F10}" destId="{69F59C6A-9B46-4BD4-8CC2-EB8F0A2C01EB}" srcOrd="1" destOrd="0" presId="urn:microsoft.com/office/officeart/2018/2/layout/IconVerticalSolidList"/>
    <dgm:cxn modelId="{EA0161F2-CAEA-41DE-88F6-F6CC482FC050}" type="presParOf" srcId="{5EA25781-D5C9-4395-AAED-5E728E8B8F10}" destId="{37A0698F-F7C5-471D-B048-675A3733E161}" srcOrd="2" destOrd="0" presId="urn:microsoft.com/office/officeart/2018/2/layout/IconVerticalSolidList"/>
    <dgm:cxn modelId="{759DA3CE-F39D-40DF-B787-97EA3C2AFF71}" type="presParOf" srcId="{5EA25781-D5C9-4395-AAED-5E728E8B8F10}" destId="{823EEC99-C73A-45A3-A6A0-795F6545DDB5}" srcOrd="3" destOrd="0" presId="urn:microsoft.com/office/officeart/2018/2/layout/IconVerticalSolidList"/>
    <dgm:cxn modelId="{51D32112-621E-4E5B-B9FE-DD562EC2E04F}" type="presParOf" srcId="{B6869B07-C53F-41E2-A33D-A8E85BF78566}" destId="{F7B0462C-8801-471F-A30E-6888728D217E}" srcOrd="5" destOrd="0" presId="urn:microsoft.com/office/officeart/2018/2/layout/IconVerticalSolidList"/>
    <dgm:cxn modelId="{6D418B0B-FA0E-42DF-91FD-2000280B45B6}" type="presParOf" srcId="{B6869B07-C53F-41E2-A33D-A8E85BF78566}" destId="{E350E2D5-5265-4D93-8AA7-90F7EED219E6}" srcOrd="6" destOrd="0" presId="urn:microsoft.com/office/officeart/2018/2/layout/IconVerticalSolidList"/>
    <dgm:cxn modelId="{64C4081B-B0C0-4955-8298-9F869D1A5A0F}" type="presParOf" srcId="{E350E2D5-5265-4D93-8AA7-90F7EED219E6}" destId="{628AFC6F-0CBD-4879-AD87-4FDFB701093B}" srcOrd="0" destOrd="0" presId="urn:microsoft.com/office/officeart/2018/2/layout/IconVerticalSolidList"/>
    <dgm:cxn modelId="{B64DF80C-8635-4382-AC8F-D3D53B6AD66E}" type="presParOf" srcId="{E350E2D5-5265-4D93-8AA7-90F7EED219E6}" destId="{C32C5A8D-1C7D-48A8-8C43-8E68E5C339A1}" srcOrd="1" destOrd="0" presId="urn:microsoft.com/office/officeart/2018/2/layout/IconVerticalSolidList"/>
    <dgm:cxn modelId="{0638E14F-E764-429B-B151-14AFDEF55F69}" type="presParOf" srcId="{E350E2D5-5265-4D93-8AA7-90F7EED219E6}" destId="{A3564E95-EB9B-49A3-88AD-A261FDB10957}" srcOrd="2" destOrd="0" presId="urn:microsoft.com/office/officeart/2018/2/layout/IconVerticalSolidList"/>
    <dgm:cxn modelId="{C4503005-642A-4174-AFEA-AA7788AD2817}" type="presParOf" srcId="{E350E2D5-5265-4D93-8AA7-90F7EED219E6}" destId="{13D120D3-870A-44C0-A661-C5E51856581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CA93E-EF55-4515-944E-7302D19EC861}">
      <dsp:nvSpPr>
        <dsp:cNvPr id="0" name=""/>
        <dsp:cNvSpPr/>
      </dsp:nvSpPr>
      <dsp:spPr>
        <a:xfrm>
          <a:off x="0" y="2016"/>
          <a:ext cx="8537889" cy="1022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3144C-7535-4E42-AA4E-0806D7DB62DA}">
      <dsp:nvSpPr>
        <dsp:cNvPr id="0" name=""/>
        <dsp:cNvSpPr/>
      </dsp:nvSpPr>
      <dsp:spPr>
        <a:xfrm>
          <a:off x="309186" y="231989"/>
          <a:ext cx="562156" cy="5621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325651-4A91-4089-AA7A-98806A36DD72}">
      <dsp:nvSpPr>
        <dsp:cNvPr id="0" name=""/>
        <dsp:cNvSpPr/>
      </dsp:nvSpPr>
      <dsp:spPr>
        <a:xfrm>
          <a:off x="1180528" y="2016"/>
          <a:ext cx="7357360" cy="1022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73" tIns="108173" rIns="108173" bIns="10817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NEC Supply Contract (SC3)</a:t>
          </a:r>
        </a:p>
      </dsp:txBody>
      <dsp:txXfrm>
        <a:off x="1180528" y="2016"/>
        <a:ext cx="7357360" cy="1022102"/>
      </dsp:txXfrm>
    </dsp:sp>
    <dsp:sp modelId="{0F50B51D-865A-462C-951E-C99276F98FD3}">
      <dsp:nvSpPr>
        <dsp:cNvPr id="0" name=""/>
        <dsp:cNvSpPr/>
      </dsp:nvSpPr>
      <dsp:spPr>
        <a:xfrm>
          <a:off x="0" y="1279645"/>
          <a:ext cx="8537889" cy="1022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7F93F-7CA6-424B-B4BB-E274F83B972B}">
      <dsp:nvSpPr>
        <dsp:cNvPr id="0" name=""/>
        <dsp:cNvSpPr/>
      </dsp:nvSpPr>
      <dsp:spPr>
        <a:xfrm>
          <a:off x="309186" y="1509618"/>
          <a:ext cx="562156" cy="5621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E9611-5701-4B36-9E09-21B960526985}">
      <dsp:nvSpPr>
        <dsp:cNvPr id="0" name=""/>
        <dsp:cNvSpPr/>
      </dsp:nvSpPr>
      <dsp:spPr>
        <a:xfrm>
          <a:off x="1180528" y="1279645"/>
          <a:ext cx="7357360" cy="1022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73" tIns="108173" rIns="108173" bIns="10817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Supply and deliver to site of 2X Infrared Camera Kits for the Western Grid</a:t>
          </a:r>
          <a:endParaRPr lang="en-US" sz="2200" kern="1200" dirty="0"/>
        </a:p>
      </dsp:txBody>
      <dsp:txXfrm>
        <a:off x="1180528" y="1279645"/>
        <a:ext cx="7357360" cy="1022102"/>
      </dsp:txXfrm>
    </dsp:sp>
    <dsp:sp modelId="{B7CEE1EB-4B48-44D4-89EF-F78DA856FCD6}">
      <dsp:nvSpPr>
        <dsp:cNvPr id="0" name=""/>
        <dsp:cNvSpPr/>
      </dsp:nvSpPr>
      <dsp:spPr>
        <a:xfrm>
          <a:off x="0" y="2557273"/>
          <a:ext cx="8537889" cy="1022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59C6A-9B46-4BD4-8CC2-EB8F0A2C01EB}">
      <dsp:nvSpPr>
        <dsp:cNvPr id="0" name=""/>
        <dsp:cNvSpPr/>
      </dsp:nvSpPr>
      <dsp:spPr>
        <a:xfrm>
          <a:off x="309186" y="2787247"/>
          <a:ext cx="562156" cy="5621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EEC99-C73A-45A3-A6A0-795F6545DDB5}">
      <dsp:nvSpPr>
        <dsp:cNvPr id="0" name=""/>
        <dsp:cNvSpPr/>
      </dsp:nvSpPr>
      <dsp:spPr>
        <a:xfrm>
          <a:off x="1180528" y="2557273"/>
          <a:ext cx="7357360" cy="1022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73" tIns="108173" rIns="108173" bIns="10817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Area:</a:t>
          </a:r>
          <a:r>
            <a:rPr lang="en-GB" sz="2200" kern="1200" dirty="0"/>
            <a:t>- </a:t>
          </a:r>
          <a:r>
            <a:rPr lang="en-ZA" sz="2200" kern="1200" dirty="0"/>
            <a:t> </a:t>
          </a:r>
          <a:r>
            <a:rPr lang="en-GB" sz="2200" kern="1200" dirty="0"/>
            <a:t>34 Field Street, Worcester 6850</a:t>
          </a:r>
          <a:endParaRPr lang="en-ZA" sz="2200" kern="1200" dirty="0">
            <a:ea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977900"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1180528" y="2557273"/>
        <a:ext cx="7357360" cy="1022102"/>
      </dsp:txXfrm>
    </dsp:sp>
    <dsp:sp modelId="{628AFC6F-0CBD-4879-AD87-4FDFB701093B}">
      <dsp:nvSpPr>
        <dsp:cNvPr id="0" name=""/>
        <dsp:cNvSpPr/>
      </dsp:nvSpPr>
      <dsp:spPr>
        <a:xfrm>
          <a:off x="0" y="3834902"/>
          <a:ext cx="8537889" cy="102210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A8D-1C7D-48A8-8C43-8E68E5C339A1}">
      <dsp:nvSpPr>
        <dsp:cNvPr id="0" name=""/>
        <dsp:cNvSpPr/>
      </dsp:nvSpPr>
      <dsp:spPr>
        <a:xfrm>
          <a:off x="309186" y="4064875"/>
          <a:ext cx="562156" cy="5621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120D3-870A-44C0-A661-C5E518565811}">
      <dsp:nvSpPr>
        <dsp:cNvPr id="0" name=""/>
        <dsp:cNvSpPr/>
      </dsp:nvSpPr>
      <dsp:spPr>
        <a:xfrm>
          <a:off x="1180528" y="3834902"/>
          <a:ext cx="7357360" cy="1022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73" tIns="108173" rIns="108173" bIns="10817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Commencement date: As soon as the contract has been awarded</a:t>
          </a:r>
        </a:p>
      </dsp:txBody>
      <dsp:txXfrm>
        <a:off x="1180528" y="3834902"/>
        <a:ext cx="7357360" cy="1022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BD9282-C947-B498-1209-9F72C6FB98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1633D-5525-5F4F-A948-D6C66D6980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4139C-246D-6B46-9EE2-42EA320013E0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C0D6C-7D8E-8E9F-D2A5-7232EFB4E6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FF044-D2CD-125F-5224-AB6C2B8717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07892-FD0B-214F-BC9D-A9830EFE2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97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2026/04/29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3A01C5B-442A-C6E0-BE0C-DC64696956E0}"/>
              </a:ext>
            </a:extLst>
          </p:cNvPr>
          <p:cNvGrpSpPr/>
          <p:nvPr userDrawn="1"/>
        </p:nvGrpSpPr>
        <p:grpSpPr>
          <a:xfrm>
            <a:off x="-636" y="4773022"/>
            <a:ext cx="9144635" cy="1891088"/>
            <a:chOff x="-635" y="4132045"/>
            <a:chExt cx="12192636" cy="25320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29DF11-AE19-7F82-C78F-6594AD281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635" y="4132045"/>
              <a:ext cx="12192636" cy="2476628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E123655-D9ED-B752-66D6-917D529A4320}"/>
                </a:ext>
              </a:extLst>
            </p:cNvPr>
            <p:cNvSpPr/>
            <p:nvPr userDrawn="1"/>
          </p:nvSpPr>
          <p:spPr>
            <a:xfrm>
              <a:off x="0" y="6574096"/>
              <a:ext cx="12192000" cy="9001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A371A78-3F4F-82D4-5623-702FB5FDF8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5945" y="1404739"/>
            <a:ext cx="7117691" cy="676275"/>
          </a:xfrm>
          <a:prstGeom prst="rect">
            <a:avLst/>
          </a:prstGeom>
        </p:spPr>
        <p:txBody>
          <a:bodyPr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of </a:t>
            </a:r>
            <a:r>
              <a:rPr lang="en-US" b="1" dirty="0"/>
              <a:t>Presentation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406396-5566-5AA2-1CEC-23D52BE3846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95853" y="2219372"/>
            <a:ext cx="3937000" cy="3568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2BC918-7C1D-160B-CF00-BD1E992CD8E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823" y="4043151"/>
            <a:ext cx="2260600" cy="2044700"/>
          </a:xfrm>
          <a:prstGeom prst="rect">
            <a:avLst/>
          </a:prstGeom>
        </p:spPr>
      </p:pic>
      <p:sp>
        <p:nvSpPr>
          <p:cNvPr id="14" name="Picture Placeholder 101">
            <a:extLst>
              <a:ext uri="{FF2B5EF4-FFF2-40B4-BE49-F238E27FC236}">
                <a16:creationId xmlns:a16="http://schemas.microsoft.com/office/drawing/2014/main" id="{3027C245-9C24-DE97-8616-F563EA571E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7759" y="411458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5" name="Picture Placeholder 103">
            <a:extLst>
              <a:ext uri="{FF2B5EF4-FFF2-40B4-BE49-F238E27FC236}">
                <a16:creationId xmlns:a16="http://schemas.microsoft.com/office/drawing/2014/main" id="{B0DADC15-9E5A-8DF6-C1BA-DD253A8C8D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1760" y="235106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699002"/>
            <a:ext cx="9144000" cy="1910845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30" y="2241803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699002"/>
            <a:ext cx="9144000" cy="18954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699002"/>
            <a:ext cx="9144000" cy="1910846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699002"/>
            <a:ext cx="3086100" cy="18954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30" y="2241803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6100" y="4699002"/>
            <a:ext cx="3086100" cy="18954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72200" y="4699002"/>
            <a:ext cx="2971800" cy="18954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47946" y="2867100"/>
            <a:ext cx="415386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9144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E6872-6532-3EB4-3798-F8A0F7CB594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8994" y="1523633"/>
            <a:ext cx="3937000" cy="3568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933207-2E75-6027-2E16-EBC739ADF74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7964" y="3347412"/>
            <a:ext cx="2260600" cy="2044700"/>
          </a:xfrm>
          <a:prstGeom prst="rect">
            <a:avLst/>
          </a:prstGeom>
        </p:spPr>
      </p:pic>
      <p:sp>
        <p:nvSpPr>
          <p:cNvPr id="8" name="Picture Placeholder 101">
            <a:extLst>
              <a:ext uri="{FF2B5EF4-FFF2-40B4-BE49-F238E27FC236}">
                <a16:creationId xmlns:a16="http://schemas.microsoft.com/office/drawing/2014/main" id="{9E1A961B-21B0-F9BE-F9ED-BCBCAAE402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0900" y="34188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9" name="Picture Placeholder 103">
            <a:extLst>
              <a:ext uri="{FF2B5EF4-FFF2-40B4-BE49-F238E27FC236}">
                <a16:creationId xmlns:a16="http://schemas.microsoft.com/office/drawing/2014/main" id="{9E6C53A4-BD95-030D-0AEB-78E5C0598E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4901" y="16553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6"/>
            <a:ext cx="9144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6"/>
            <a:ext cx="9144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5" Type="http://schemas.openxmlformats.org/officeDocument/2006/relationships/theme" Target="../theme/theme2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3" name="Picture 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8DEA5A1A-1690-F0FD-0DB0-1F94EEC2C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2285" y="149092"/>
            <a:ext cx="2529496" cy="9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5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261" y="1223493"/>
            <a:ext cx="8537888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262" y="205769"/>
            <a:ext cx="7133833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BACB19-F199-8A23-1ACA-2F035ACFA7F6}"/>
              </a:ext>
            </a:extLst>
          </p:cNvPr>
          <p:cNvGrpSpPr/>
          <p:nvPr userDrawn="1"/>
        </p:nvGrpSpPr>
        <p:grpSpPr>
          <a:xfrm>
            <a:off x="6800006" y="171358"/>
            <a:ext cx="2148924" cy="651617"/>
            <a:chOff x="7522435" y="1661173"/>
            <a:chExt cx="2715828" cy="82351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626F61B-5735-B0A2-805E-88B4488F18A4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14" name="Picture 13" descr="A black and white logo&#10;&#10;Description automatically generated">
              <a:extLst>
                <a:ext uri="{FF2B5EF4-FFF2-40B4-BE49-F238E27FC236}">
                  <a16:creationId xmlns:a16="http://schemas.microsoft.com/office/drawing/2014/main" id="{EE694A6B-3BB1-14B6-E83C-6661C498D1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rgbClr val="1D3E88"/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Technical%20Evaluation%20Criteria%20-%20Consumables%20signed.pdf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27F04-1480-2BC6-24B0-66924895B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71" y="1404739"/>
            <a:ext cx="8446165" cy="582173"/>
          </a:xfrm>
        </p:spPr>
        <p:txBody>
          <a:bodyPr/>
          <a:lstStyle/>
          <a:p>
            <a:r>
              <a:rPr lang="en-GB" sz="2800" b="1" dirty="0"/>
              <a:t>Supply and deliver to site of 2X Infrared Camera Kits for the Western Grid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57C3E4-2418-DB01-B8C5-F89565FFE14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6FEA7-5511-DAD9-9131-525F6F69DEE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0E05272-C4BA-AC33-735C-A47B5DECB2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DBC227-D60B-A548-8B72-FD942419C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24" descr="Several wind turbines in a field&#10;&#10;Description automatically generated">
            <a:extLst>
              <a:ext uri="{FF2B5EF4-FFF2-40B4-BE49-F238E27FC236}">
                <a16:creationId xmlns:a16="http://schemas.microsoft.com/office/drawing/2014/main" id="{2E06C6FD-ABFC-FEC5-6400-E9627D3754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" b="192"/>
          <a:stretch/>
        </p:blipFill>
        <p:spPr>
          <a:xfrm>
            <a:off x="991760" y="235106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</p:pic>
      <p:pic>
        <p:nvPicPr>
          <p:cNvPr id="8" name="Picture Placeholder 20" descr="A group of houses with solar panels&#10;&#10;Description automatically generated">
            <a:extLst>
              <a:ext uri="{FF2B5EF4-FFF2-40B4-BE49-F238E27FC236}">
                <a16:creationId xmlns:a16="http://schemas.microsoft.com/office/drawing/2014/main" id="{F89F69F0-F647-2969-B34D-7806ADE09A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471" y="4114726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6A41E01-5C92-4128-D94A-C619F7B1FC5C}"/>
              </a:ext>
            </a:extLst>
          </p:cNvPr>
          <p:cNvSpPr txBox="1">
            <a:spLocks/>
          </p:cNvSpPr>
          <p:nvPr/>
        </p:nvSpPr>
        <p:spPr>
          <a:xfrm>
            <a:off x="3060686" y="2847705"/>
            <a:ext cx="5752951" cy="441649"/>
          </a:xfrm>
          <a:prstGeom prst="rect">
            <a:avLst/>
          </a:prstGeom>
        </p:spPr>
        <p:txBody>
          <a:bodyPr/>
          <a:lstStyle>
            <a:lvl1pPr marL="0" indent="0" algn="r" defTabSz="685783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2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-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Ø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Viwe Hermanus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2535C41-EBA4-C41D-6A8A-CE629D9509DB}"/>
              </a:ext>
            </a:extLst>
          </p:cNvPr>
          <p:cNvSpPr txBox="1">
            <a:spLocks/>
          </p:cNvSpPr>
          <p:nvPr/>
        </p:nvSpPr>
        <p:spPr>
          <a:xfrm>
            <a:off x="4432853" y="3527027"/>
            <a:ext cx="4380783" cy="327025"/>
          </a:xfrm>
          <a:prstGeom prst="rect">
            <a:avLst/>
          </a:prstGeom>
        </p:spPr>
        <p:txBody>
          <a:bodyPr/>
          <a:lstStyle>
            <a:lvl1pPr marL="0" indent="0" algn="r" defTabSz="685783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105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-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Ø"/>
              <a:defRPr sz="105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Date: 30 April 2026</a:t>
            </a:r>
          </a:p>
        </p:txBody>
      </p:sp>
    </p:spTree>
    <p:extLst>
      <p:ext uri="{BB962C8B-B14F-4D97-AF65-F5344CB8AC3E}">
        <p14:creationId xmlns:p14="http://schemas.microsoft.com/office/powerpoint/2010/main" val="13897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Contract Details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 marL="0" indent="0">
              <a:spcBef>
                <a:spcPct val="30000"/>
              </a:spcBef>
              <a:spcAft>
                <a:spcPct val="0"/>
              </a:spcAft>
              <a:buNone/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66292"/>
            <a:ext cx="8093568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66292"/>
            <a:ext cx="260797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7E4BE364-F956-DC18-73F8-918C3363E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067194"/>
              </p:ext>
            </p:extLst>
          </p:nvPr>
        </p:nvGraphicFramePr>
        <p:xfrm>
          <a:off x="361681" y="1223493"/>
          <a:ext cx="8537889" cy="485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D95D9-F832-ED6F-E23B-52CF50569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CC084-3C9F-55E2-151D-150232CE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Clauses applicable to the contract</a:t>
            </a:r>
            <a:endParaRPr lang="en-US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B612EDA-9929-A01A-235F-185531AA3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66292"/>
            <a:ext cx="8093568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0E87C1-3D32-5149-2B61-DEF95221D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66292"/>
            <a:ext cx="260797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3</a:t>
            </a:fld>
            <a:endParaRPr lang="en-ZA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3461702-73DC-3D84-5E3A-D674B8B58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886028"/>
              </p:ext>
            </p:extLst>
          </p:nvPr>
        </p:nvGraphicFramePr>
        <p:xfrm>
          <a:off x="0" y="985520"/>
          <a:ext cx="9144000" cy="633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709">
                  <a:extLst>
                    <a:ext uri="{9D8B030D-6E8A-4147-A177-3AD203B41FA5}">
                      <a16:colId xmlns:a16="http://schemas.microsoft.com/office/drawing/2014/main" val="2711012618"/>
                    </a:ext>
                  </a:extLst>
                </a:gridCol>
                <a:gridCol w="1771651">
                  <a:extLst>
                    <a:ext uri="{9D8B030D-6E8A-4147-A177-3AD203B41FA5}">
                      <a16:colId xmlns:a16="http://schemas.microsoft.com/office/drawing/2014/main" val="3019293601"/>
                    </a:ext>
                  </a:extLst>
                </a:gridCol>
                <a:gridCol w="6263640">
                  <a:extLst>
                    <a:ext uri="{9D8B030D-6E8A-4147-A177-3AD203B41FA5}">
                      <a16:colId xmlns:a16="http://schemas.microsoft.com/office/drawing/2014/main" val="3333634167"/>
                    </a:ext>
                  </a:extLst>
                </a:gridCol>
              </a:tblGrid>
              <a:tr h="302517">
                <a:tc>
                  <a:txBody>
                    <a:bodyPr/>
                    <a:lstStyle/>
                    <a:p>
                      <a:r>
                        <a:rPr lang="en-US" dirty="0"/>
                        <a:t>CLAUSE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009120"/>
                  </a:ext>
                </a:extLst>
              </a:tr>
              <a:tr h="335390">
                <a:tc gridSpan="3">
                  <a:txBody>
                    <a:bodyPr/>
                    <a:lstStyle/>
                    <a:p>
                      <a:r>
                        <a:rPr lang="en-US" sz="1400" b="1" dirty="0"/>
                        <a:t>Main Option A </a:t>
                      </a:r>
                      <a:r>
                        <a:rPr lang="en-US" sz="1400" b="0" dirty="0"/>
                        <a:t>-  </a:t>
                      </a: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Priced contract with a pricelist Dispute resolution W1 </a:t>
                      </a:r>
                      <a:endParaRPr lang="en-ZA" sz="1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13377"/>
                  </a:ext>
                </a:extLst>
              </a:tr>
              <a:tr h="335390">
                <a:tc gridSpan="3">
                  <a:txBody>
                    <a:bodyPr/>
                    <a:lstStyle/>
                    <a:p>
                      <a:r>
                        <a:rPr lang="en-US" sz="1400" b="1" dirty="0"/>
                        <a:t>Secondary Clauses</a:t>
                      </a:r>
                      <a:endParaRPr lang="en-ZA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167023"/>
                  </a:ext>
                </a:extLst>
              </a:tr>
              <a:tr h="335390"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16327"/>
                  </a:ext>
                </a:extLst>
              </a:tr>
              <a:tr h="1396231">
                <a:tc>
                  <a:txBody>
                    <a:bodyPr/>
                    <a:lstStyle/>
                    <a:p>
                      <a:r>
                        <a:rPr lang="en-US" sz="1400" b="0" dirty="0"/>
                        <a:t>X1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Price adjustment for inflation 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prices of all goods will remain fixed for the </a:t>
                      </a:r>
                    </a:p>
                    <a:p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Duration of the contract.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648999"/>
                  </a:ext>
                </a:extLst>
              </a:tr>
              <a:tr h="744657">
                <a:tc>
                  <a:txBody>
                    <a:bodyPr/>
                    <a:lstStyle/>
                    <a:p>
                      <a:r>
                        <a:rPr lang="en-US" sz="1400" b="0" dirty="0"/>
                        <a:t>X2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Changes in the law 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783551"/>
                  </a:ext>
                </a:extLst>
              </a:tr>
              <a:tr h="744657">
                <a:tc>
                  <a:txBody>
                    <a:bodyPr/>
                    <a:lstStyle/>
                    <a:p>
                      <a:r>
                        <a:rPr lang="en-US" sz="1400" b="0" dirty="0"/>
                        <a:t>X2.1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Changes in the law 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Republic of South Africa is a compensation event if it occurs after the Contract Date 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38693"/>
                  </a:ext>
                </a:extLst>
              </a:tr>
              <a:tr h="961848">
                <a:tc>
                  <a:txBody>
                    <a:bodyPr/>
                    <a:lstStyle/>
                    <a:p>
                      <a:r>
                        <a:rPr lang="en-US" sz="1400" b="0" dirty="0"/>
                        <a:t>X7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Delay damages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0.5% per day to maximum of 5 % value of a purchase order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20353"/>
                  </a:ext>
                </a:extLst>
              </a:tr>
              <a:tr h="1179040">
                <a:tc>
                  <a:txBody>
                    <a:bodyPr/>
                    <a:lstStyle/>
                    <a:p>
                      <a:r>
                        <a:rPr lang="en-US" sz="1400" b="0" dirty="0"/>
                        <a:t>Z</a:t>
                      </a: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ZA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additional conditions of contract </a:t>
                      </a:r>
                      <a:endParaRPr lang="en-ZA" sz="14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are 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Z1 to Z15 always apply for NTCSA 	</a:t>
                      </a:r>
                    </a:p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666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56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53835-4D32-7B00-AC9D-6AC123231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084C-BBA8-4C91-69FD-B19963F2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Scope of 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036D6-0FE1-6B74-8D58-3A5EA1994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 algn="just">
              <a:tabLst>
                <a:tab pos="226695" algn="l"/>
              </a:tabLst>
            </a:pPr>
            <a:r>
              <a:rPr lang="en-GB" sz="1800" dirty="0"/>
              <a:t>Supply and deliver to site of 2X Infrared Camera Kits for the Western Grid</a:t>
            </a:r>
          </a:p>
          <a:p>
            <a:pPr marL="0" indent="0" algn="just">
              <a:buNone/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26695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Detailed Specification of the </a:t>
            </a:r>
            <a:r>
              <a:rPr lang="en-GB" sz="1800" dirty="0"/>
              <a:t>2X Infrared Camera Kits </a:t>
            </a:r>
            <a:r>
              <a:rPr lang="en-GB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on NEC page 16 – 17</a:t>
            </a:r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226695" algn="l"/>
              </a:tabLst>
            </a:pPr>
            <a:r>
              <a:rPr lang="en-US" sz="1800" b="1" dirty="0"/>
              <a:t>Supply Requirements</a:t>
            </a:r>
          </a:p>
          <a:p>
            <a:pPr marL="0" indent="0" algn="just">
              <a:buNone/>
              <a:tabLst>
                <a:tab pos="226695" algn="l"/>
              </a:tabLst>
            </a:pPr>
            <a:endParaRPr lang="en-ZA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26695" algn="l"/>
              </a:tabLst>
            </a:pPr>
            <a:r>
              <a:rPr lang="en-US" sz="1800" dirty="0"/>
              <a:t>The Supplier to take note of the requirements stipulated in the NEC – Page 20</a:t>
            </a:r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1" dirty="0"/>
              <a:t>Rejection or return of defective Goods </a:t>
            </a:r>
            <a:endParaRPr lang="en-ZA" sz="1800" dirty="0"/>
          </a:p>
          <a:p>
            <a:pPr lvl="0"/>
            <a:r>
              <a:rPr lang="en-GB" sz="1800" i="1" dirty="0"/>
              <a:t>The Purchaser</a:t>
            </a:r>
            <a:r>
              <a:rPr lang="en-GB" sz="1800" dirty="0"/>
              <a:t> reserves the right to inspect the goods upon delivery. The period for the correction of defects after delivery is eight (8) weeks.</a:t>
            </a:r>
            <a:endParaRPr lang="en-ZA" sz="1800" dirty="0"/>
          </a:p>
          <a:p>
            <a:pPr lvl="0"/>
            <a:r>
              <a:rPr lang="en-GB" sz="1800" i="1" dirty="0"/>
              <a:t>The Purchaser</a:t>
            </a:r>
            <a:r>
              <a:rPr lang="en-GB" sz="1800" dirty="0"/>
              <a:t> shall notify the </a:t>
            </a:r>
            <a:r>
              <a:rPr lang="en-GB" sz="1800" i="1" dirty="0"/>
              <a:t>Supplier</a:t>
            </a:r>
            <a:r>
              <a:rPr lang="en-GB" sz="1800" dirty="0"/>
              <a:t> in writing of the rejection, specifying the nature of the defect or non-conformance.</a:t>
            </a:r>
          </a:p>
          <a:p>
            <a:pPr marL="0" lvl="0" indent="0">
              <a:buNone/>
            </a:pPr>
            <a:endParaRPr lang="en-ZA" sz="1800" dirty="0"/>
          </a:p>
          <a:p>
            <a:r>
              <a:rPr lang="en-GB" sz="1800" dirty="0"/>
              <a:t> </a:t>
            </a:r>
            <a:r>
              <a:rPr lang="en-ZA" sz="1800" b="1" dirty="0"/>
              <a:t>Upon receipt of such notice, </a:t>
            </a:r>
            <a:r>
              <a:rPr lang="en-ZA" sz="1800" b="1" i="1" dirty="0"/>
              <a:t>the Supplier</a:t>
            </a:r>
            <a:r>
              <a:rPr lang="en-ZA" sz="1800" b="1" dirty="0"/>
              <a:t> shall, at its own cost:</a:t>
            </a:r>
            <a:endParaRPr lang="en-ZA" sz="1800" dirty="0"/>
          </a:p>
          <a:p>
            <a:pPr lvl="0"/>
            <a:r>
              <a:rPr lang="en-ZA" sz="1800" dirty="0"/>
              <a:t>Collect the rejected Goods</a:t>
            </a:r>
          </a:p>
          <a:p>
            <a:pPr lvl="0"/>
            <a:r>
              <a:rPr lang="en-ZA" sz="1800" dirty="0"/>
              <a:t>Repair or replace the Goods</a:t>
            </a:r>
          </a:p>
          <a:p>
            <a:pPr lvl="0"/>
            <a:r>
              <a:rPr lang="en-ZA" sz="1800" dirty="0"/>
              <a:t>Remedy the defect within reasonable time / as agreed with the </a:t>
            </a:r>
            <a:r>
              <a:rPr lang="en-ZA" sz="1800" i="1" dirty="0"/>
              <a:t>Purchaser’s representative</a:t>
            </a:r>
            <a:endParaRPr lang="en-ZA" sz="1800" dirty="0"/>
          </a:p>
          <a:p>
            <a:pPr lvl="0"/>
            <a:r>
              <a:rPr lang="en-GB" sz="1800" dirty="0"/>
              <a:t>All risks and costs associated with rejected goods shall remain with the </a:t>
            </a:r>
            <a:r>
              <a:rPr lang="en-GB" sz="1800" i="1" dirty="0"/>
              <a:t>Supplier</a:t>
            </a:r>
            <a:r>
              <a:rPr lang="en-GB" sz="1800" dirty="0"/>
              <a:t> until acceptance by the </a:t>
            </a:r>
            <a:r>
              <a:rPr lang="en-GB" sz="1800" i="1" dirty="0"/>
              <a:t>Purchaser.</a:t>
            </a:r>
            <a:endParaRPr lang="en-ZA" sz="1800" dirty="0"/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26695" algn="l"/>
              </a:tabLst>
            </a:pPr>
            <a:endParaRPr lang="en-GB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6DC9223-EB83-71F6-248E-B214728B5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66292"/>
            <a:ext cx="8093568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2322105-D1C9-C7A4-D356-8629E5199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66292"/>
            <a:ext cx="260797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038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65CD-6987-AE33-530E-279994DE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Technical evaluation criteria 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0563E-39A5-0015-9565-F2CB896DB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>
              <a:hlinkClick r:id="rId2" action="ppaction://hlinkfile"/>
            </a:endParaRPr>
          </a:p>
          <a:p>
            <a:r>
              <a:rPr lang="en-US" sz="1800" dirty="0">
                <a:hlinkClick r:id="rId2" action="ppaction://hlinkfile"/>
              </a:rPr>
              <a:t>Technical evaluation criteria 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Tenderers are required to score a minimum </a:t>
            </a:r>
            <a:r>
              <a:rPr lang="en-US" sz="1800"/>
              <a:t>of 100% </a:t>
            </a:r>
            <a:r>
              <a:rPr lang="en-US" sz="1800" dirty="0"/>
              <a:t>to be evaluated further.</a:t>
            </a:r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317831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61469EC-EAAC-5A99-ACFF-4167DEF0D4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962" y="1677172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noFill/>
          </a:ln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21F7A443-D9FD-823C-A4CE-52C4209FB9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114" y="3420807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FD266D1C1FED4CB3FCAC2B8A65254D" ma:contentTypeVersion="15" ma:contentTypeDescription="Create a new document." ma:contentTypeScope="" ma:versionID="31bae44c2d5926684ed7b1d6e208e159">
  <xsd:schema xmlns:xsd="http://www.w3.org/2001/XMLSchema" xmlns:xs="http://www.w3.org/2001/XMLSchema" xmlns:p="http://schemas.microsoft.com/office/2006/metadata/properties" xmlns:ns2="9dcbbbe0-33f4-4495-a835-a8d3aeecfc53" xmlns:ns3="c1bba7c4-3cfe-4019-90b1-4f4f2d7a4018" targetNamespace="http://schemas.microsoft.com/office/2006/metadata/properties" ma:root="true" ma:fieldsID="888f3464c33204888032d12180a4713f" ns2:_="" ns3:_="">
    <xsd:import namespace="9dcbbbe0-33f4-4495-a835-a8d3aeecfc53"/>
    <xsd:import namespace="c1bba7c4-3cfe-4019-90b1-4f4f2d7a4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bbbe0-33f4-4495-a835-a8d3aeecfc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5fa3029-581b-4330-9c67-5ed5a891e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ba7c4-3cfe-4019-90b1-4f4f2d7a401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8b541d7-edd8-4d2c-8c53-207f74bde388}" ma:internalName="TaxCatchAll" ma:showField="CatchAllData" ma:web="c1bba7c4-3cfe-4019-90b1-4f4f2d7a4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cbbbe0-33f4-4495-a835-a8d3aeecfc53">
      <Terms xmlns="http://schemas.microsoft.com/office/infopath/2007/PartnerControls"/>
    </lcf76f155ced4ddcb4097134ff3c332f>
    <TaxCatchAll xmlns="c1bba7c4-3cfe-4019-90b1-4f4f2d7a4018" xsi:nil="true"/>
  </documentManagement>
</p:properties>
</file>

<file path=customXml/itemProps1.xml><?xml version="1.0" encoding="utf-8"?>
<ds:datastoreItem xmlns:ds="http://schemas.openxmlformats.org/officeDocument/2006/customXml" ds:itemID="{5552DD74-D24D-45D8-90D1-5253C0FBEE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9DE8D1-4F6A-43B1-9125-F63DA22BB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bbbe0-33f4-4495-a835-a8d3aeecfc53"/>
    <ds:schemaRef ds:uri="c1bba7c4-3cfe-4019-90b1-4f4f2d7a4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DF8036-5220-4916-A0BE-3D6596340CE4}">
  <ds:schemaRefs>
    <ds:schemaRef ds:uri="http://schemas.microsoft.com/office/2006/metadata/properties"/>
    <ds:schemaRef ds:uri="http://schemas.microsoft.com/office/infopath/2007/PartnerControls"/>
    <ds:schemaRef ds:uri="9dcbbbe0-33f4-4495-a835-a8d3aeecfc53"/>
    <ds:schemaRef ds:uri="c1bba7c4-3cfe-4019-90b1-4f4f2d7a4018"/>
  </ds:schemaRefs>
</ds:datastoreItem>
</file>

<file path=docMetadata/LabelInfo.xml><?xml version="1.0" encoding="utf-8"?>
<clbl:labelList xmlns:clbl="http://schemas.microsoft.com/office/2020/mipLabelMetadata">
  <clbl:label id="{dd17a35c-9c67-4dda-b948-74ee3b80cf57}" enabled="1" method="Standard" siteId="{93aedbdc-cc67-4652-aa12-d250a876ae7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4110</TotalTime>
  <Words>357</Words>
  <Application>Microsoft Office PowerPoint</Application>
  <PresentationFormat>On-screen Show (4:3)</PresentationFormat>
  <Paragraphs>70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Supply and deliver to site of 2X Infrared Camera Kits for the Western Grid</vt:lpstr>
      <vt:lpstr>Contract Details</vt:lpstr>
      <vt:lpstr>Clauses applicable to the contract</vt:lpstr>
      <vt:lpstr>Scope of work </vt:lpstr>
      <vt:lpstr>Technical evaluation criteria 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Viwe Hermanus</cp:lastModifiedBy>
  <cp:revision>73</cp:revision>
  <dcterms:created xsi:type="dcterms:W3CDTF">2020-01-06T09:48:40Z</dcterms:created>
  <dcterms:modified xsi:type="dcterms:W3CDTF">2026-04-29T12:50:05Z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0x010100E7FD266D1C1FED4CB3FCAC2B8A65254D</vt:lpwstr>
  </property>
</Properties>
</file>