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heme/theme4.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4"/>
    <p:sldMasterId id="2147483659" r:id="rId5"/>
    <p:sldMasterId id="2147483664" r:id="rId6"/>
  </p:sldMasterIdLst>
  <p:notesMasterIdLst>
    <p:notesMasterId r:id="rId15"/>
  </p:notesMasterIdLst>
  <p:sldIdLst>
    <p:sldId id="314" r:id="rId7"/>
    <p:sldId id="279" r:id="rId8"/>
    <p:sldId id="315" r:id="rId9"/>
    <p:sldId id="309" r:id="rId10"/>
    <p:sldId id="318" r:id="rId11"/>
    <p:sldId id="319" r:id="rId12"/>
    <p:sldId id="316" r:id="rId13"/>
    <p:sldId id="307" r:id="rId14"/>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CDB6AA"/>
    <a:srgbClr val="ACC3C3"/>
    <a:srgbClr val="E4BC7F"/>
    <a:srgbClr val="C2C382"/>
    <a:srgbClr val="CA9987"/>
    <a:srgbClr val="B49180"/>
    <a:srgbClr val="82A5A5"/>
    <a:srgbClr val="D69B40"/>
    <a:srgbClr val="A3A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63" autoAdjust="0"/>
    <p:restoredTop sz="94660"/>
  </p:normalViewPr>
  <p:slideViewPr>
    <p:cSldViewPr snapToGrid="0">
      <p:cViewPr>
        <p:scale>
          <a:sx n="62" d="100"/>
          <a:sy n="62" d="100"/>
        </p:scale>
        <p:origin x="127" y="-4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2026/04/07</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7.emf"/><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1.emf"/><Relationship Id="rId4" Type="http://schemas.openxmlformats.org/officeDocument/2006/relationships/oleObject" Target="../embeddings/oleObject2.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18" name="Picture 17">
            <a:extLst>
              <a:ext uri="{FF2B5EF4-FFF2-40B4-BE49-F238E27FC236}">
                <a16:creationId xmlns:a16="http://schemas.microsoft.com/office/drawing/2014/main" id="{6B085070-5ABA-31E7-632F-0611553009D7}"/>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6" name="Rectangle 25">
            <a:extLst>
              <a:ext uri="{FF2B5EF4-FFF2-40B4-BE49-F238E27FC236}">
                <a16:creationId xmlns:a16="http://schemas.microsoft.com/office/drawing/2014/main" id="{7AF18338-7987-F843-7A24-C7E061E84633}"/>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69916C4-EAFC-9D67-10B5-FCFACF7D35E1}"/>
              </a:ext>
            </a:extLst>
          </p:cNvPr>
          <p:cNvPicPr>
            <a:picLocks noChangeAspect="1"/>
          </p:cNvPicPr>
          <p:nvPr userDrawn="1"/>
        </p:nvPicPr>
        <p:blipFill>
          <a:blip r:embed="rId7"/>
          <a:stretch>
            <a:fillRect/>
          </a:stretch>
        </p:blipFill>
        <p:spPr>
          <a:xfrm>
            <a:off x="818261" y="2110042"/>
            <a:ext cx="3937000" cy="3568700"/>
          </a:xfrm>
          <a:prstGeom prst="rect">
            <a:avLst/>
          </a:prstGeom>
        </p:spPr>
      </p:pic>
      <p:pic>
        <p:nvPicPr>
          <p:cNvPr id="3" name="Picture 2">
            <a:extLst>
              <a:ext uri="{FF2B5EF4-FFF2-40B4-BE49-F238E27FC236}">
                <a16:creationId xmlns:a16="http://schemas.microsoft.com/office/drawing/2014/main" id="{DAEA18EA-0E1F-240D-DE7C-C9CC84E0816C}"/>
              </a:ext>
            </a:extLst>
          </p:cNvPr>
          <p:cNvPicPr>
            <a:picLocks noChangeAspect="1"/>
          </p:cNvPicPr>
          <p:nvPr userDrawn="1"/>
        </p:nvPicPr>
        <p:blipFill>
          <a:blip r:embed="rId8"/>
          <a:stretch>
            <a:fillRect/>
          </a:stretch>
        </p:blipFill>
        <p:spPr>
          <a:xfrm>
            <a:off x="427231" y="3933821"/>
            <a:ext cx="2260600" cy="2044700"/>
          </a:xfrm>
          <a:prstGeom prst="rect">
            <a:avLst/>
          </a:prstGeom>
        </p:spPr>
      </p:pic>
      <p:sp>
        <p:nvSpPr>
          <p:cNvPr id="4" name="Picture Placeholder 101">
            <a:extLst>
              <a:ext uri="{FF2B5EF4-FFF2-40B4-BE49-F238E27FC236}">
                <a16:creationId xmlns:a16="http://schemas.microsoft.com/office/drawing/2014/main" id="{BA61F4DB-F9E7-C717-1797-CE92AFF6F58C}"/>
              </a:ext>
            </a:extLst>
          </p:cNvPr>
          <p:cNvSpPr>
            <a:spLocks noGrp="1"/>
          </p:cNvSpPr>
          <p:nvPr>
            <p:ph type="pic" sz="quarter" idx="15" hasCustomPrompt="1"/>
          </p:nvPr>
        </p:nvSpPr>
        <p:spPr>
          <a:xfrm>
            <a:off x="720167" y="4005258"/>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103">
            <a:extLst>
              <a:ext uri="{FF2B5EF4-FFF2-40B4-BE49-F238E27FC236}">
                <a16:creationId xmlns:a16="http://schemas.microsoft.com/office/drawing/2014/main" id="{3E772CB1-2E91-063A-38F9-D7BCE95D7181}"/>
              </a:ext>
            </a:extLst>
          </p:cNvPr>
          <p:cNvSpPr>
            <a:spLocks noGrp="1"/>
          </p:cNvSpPr>
          <p:nvPr>
            <p:ph type="pic" sz="quarter" idx="13" hasCustomPrompt="1"/>
          </p:nvPr>
        </p:nvSpPr>
        <p:spPr>
          <a:xfrm>
            <a:off x="1314168" y="2241733"/>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9" name="Rectangle 3">
            <a:extLst>
              <a:ext uri="{FF2B5EF4-FFF2-40B4-BE49-F238E27FC236}">
                <a16:creationId xmlns:a16="http://schemas.microsoft.com/office/drawing/2014/main" id="{12C33341-4EC4-CA2A-1DCC-EBC4ADFBDCDB}"/>
              </a:ext>
            </a:extLst>
          </p:cNvPr>
          <p:cNvSpPr>
            <a:spLocks noGrp="1" noChangeArrowheads="1"/>
          </p:cNvSpPr>
          <p:nvPr>
            <p:ph type="ctrTitle" hasCustomPrompt="1"/>
          </p:nvPr>
        </p:nvSpPr>
        <p:spPr>
          <a:xfrm>
            <a:off x="5383708" y="1457094"/>
            <a:ext cx="6343001" cy="676275"/>
          </a:xfrm>
          <a:prstGeom prst="rect">
            <a:avLst/>
          </a:prstGeom>
        </p:spPr>
        <p:txBody>
          <a:bodyPr anchor="b">
            <a:normAutofit/>
          </a:bodyPr>
          <a:lstStyle>
            <a:lvl1pPr algn="r">
              <a:defRPr sz="3200" b="0">
                <a:solidFill>
                  <a:schemeClr val="bg1"/>
                </a:solidFill>
                <a:latin typeface="+mj-lt"/>
                <a:cs typeface="Arial" panose="020B0604020202020204" pitchFamily="34" charset="0"/>
              </a:defRPr>
            </a:lvl1pPr>
          </a:lstStyle>
          <a:p>
            <a:r>
              <a:rPr lang="en-US" noProof="0" dirty="0"/>
              <a:t>Title of Presentation</a:t>
            </a:r>
            <a:endParaRPr lang="en-ZA" noProof="0" dirty="0"/>
          </a:p>
        </p:txBody>
      </p:sp>
    </p:spTree>
    <p:extLst>
      <p:ext uri="{BB962C8B-B14F-4D97-AF65-F5344CB8AC3E}">
        <p14:creationId xmlns:p14="http://schemas.microsoft.com/office/powerpoint/2010/main" val="2705575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6"/>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00141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6"/>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90472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40" y="2867099"/>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F5A2E1B3-D2A0-E520-6EEF-E94074B84256}"/>
              </a:ext>
            </a:extLst>
          </p:cNvPr>
          <p:cNvPicPr>
            <a:picLocks noChangeAspect="1"/>
          </p:cNvPicPr>
          <p:nvPr userDrawn="1"/>
        </p:nvPicPr>
        <p:blipFill>
          <a:blip r:embed="rId6"/>
          <a:stretch>
            <a:fillRect/>
          </a:stretch>
        </p:blipFill>
        <p:spPr>
          <a:xfrm>
            <a:off x="818261" y="1529471"/>
            <a:ext cx="3937000" cy="3568700"/>
          </a:xfrm>
          <a:prstGeom prst="rect">
            <a:avLst/>
          </a:prstGeom>
        </p:spPr>
      </p:pic>
      <p:pic>
        <p:nvPicPr>
          <p:cNvPr id="9" name="Picture 8">
            <a:extLst>
              <a:ext uri="{FF2B5EF4-FFF2-40B4-BE49-F238E27FC236}">
                <a16:creationId xmlns:a16="http://schemas.microsoft.com/office/drawing/2014/main" id="{67552414-F8DB-56D3-1E47-029CA76AFA54}"/>
              </a:ext>
            </a:extLst>
          </p:cNvPr>
          <p:cNvPicPr>
            <a:picLocks noChangeAspect="1"/>
          </p:cNvPicPr>
          <p:nvPr userDrawn="1"/>
        </p:nvPicPr>
        <p:blipFill>
          <a:blip r:embed="rId7"/>
          <a:stretch>
            <a:fillRect/>
          </a:stretch>
        </p:blipFill>
        <p:spPr>
          <a:xfrm>
            <a:off x="427231" y="3353250"/>
            <a:ext cx="2260600" cy="2044700"/>
          </a:xfrm>
          <a:prstGeom prst="rect">
            <a:avLst/>
          </a:prstGeom>
        </p:spPr>
      </p:pic>
      <p:sp>
        <p:nvSpPr>
          <p:cNvPr id="10" name="Picture Placeholder 101">
            <a:extLst>
              <a:ext uri="{FF2B5EF4-FFF2-40B4-BE49-F238E27FC236}">
                <a16:creationId xmlns:a16="http://schemas.microsoft.com/office/drawing/2014/main" id="{301501E1-4BEF-E23F-D908-DD33B0BF36D3}"/>
              </a:ext>
            </a:extLst>
          </p:cNvPr>
          <p:cNvSpPr>
            <a:spLocks noGrp="1"/>
          </p:cNvSpPr>
          <p:nvPr>
            <p:ph type="pic" sz="quarter" idx="15" hasCustomPrompt="1"/>
          </p:nvPr>
        </p:nvSpPr>
        <p:spPr>
          <a:xfrm>
            <a:off x="720167" y="342468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11" name="Picture Placeholder 103">
            <a:extLst>
              <a:ext uri="{FF2B5EF4-FFF2-40B4-BE49-F238E27FC236}">
                <a16:creationId xmlns:a16="http://schemas.microsoft.com/office/drawing/2014/main" id="{B8401596-002A-0928-7FB2-207F2EE4114C}"/>
              </a:ext>
            </a:extLst>
          </p:cNvPr>
          <p:cNvSpPr>
            <a:spLocks noGrp="1"/>
          </p:cNvSpPr>
          <p:nvPr>
            <p:ph type="pic" sz="quarter" idx="13" hasCustomPrompt="1"/>
          </p:nvPr>
        </p:nvSpPr>
        <p:spPr>
          <a:xfrm>
            <a:off x="1314168" y="166116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Tree>
    <p:extLst>
      <p:ext uri="{BB962C8B-B14F-4D97-AF65-F5344CB8AC3E}">
        <p14:creationId xmlns:p14="http://schemas.microsoft.com/office/powerpoint/2010/main" val="2224955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024278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24123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4228195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956155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1.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3.xml"/><Relationship Id="rId4" Type="http://schemas.openxmlformats.org/officeDocument/2006/relationships/tags" Target="../tags/tag2.xml"/><Relationship Id="rId9" Type="http://schemas.openxmlformats.org/officeDocument/2006/relationships/image" Target="../media/image3.emf"/></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slideLayout" Target="../slideLayouts/slideLayout5.xml"/><Relationship Id="rId7" Type="http://schemas.openxmlformats.org/officeDocument/2006/relationships/tags" Target="../tags/tag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ags" Target="../tags/tag8.xml"/><Relationship Id="rId5" Type="http://schemas.openxmlformats.org/officeDocument/2006/relationships/theme" Target="../theme/theme2.xml"/><Relationship Id="rId10" Type="http://schemas.openxmlformats.org/officeDocument/2006/relationships/image" Target="../media/image4.png"/><Relationship Id="rId4" Type="http://schemas.openxmlformats.org/officeDocument/2006/relationships/slideLayout" Target="../slideLayouts/slideLayout6.xml"/><Relationship Id="rId9"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9.xml"/><Relationship Id="rId7" Type="http://schemas.openxmlformats.org/officeDocument/2006/relationships/tags" Target="../tags/tag1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ags" Target="../tags/tag18.xml"/><Relationship Id="rId5" Type="http://schemas.openxmlformats.org/officeDocument/2006/relationships/theme" Target="../theme/theme3.xml"/><Relationship Id="rId10" Type="http://schemas.openxmlformats.org/officeDocument/2006/relationships/image" Target="../media/image8.png"/><Relationship Id="rId4" Type="http://schemas.openxmlformats.org/officeDocument/2006/relationships/slideLayout" Target="../slideLayouts/slideLayout10.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7" name="Picture 6" descr="A black screen with white text&#10;&#10;Description automatically generated">
            <a:extLst>
              <a:ext uri="{FF2B5EF4-FFF2-40B4-BE49-F238E27FC236}">
                <a16:creationId xmlns:a16="http://schemas.microsoft.com/office/drawing/2014/main" id="{6B88D3B3-9103-9A07-36E3-D7FA1556BAFC}"/>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9006825" y="178910"/>
            <a:ext cx="3025916" cy="1106941"/>
          </a:xfrm>
          <a:prstGeom prst="rect">
            <a:avLst/>
          </a:prstGeom>
        </p:spPr>
      </p:pic>
    </p:spTree>
    <p:extLst>
      <p:ext uri="{BB962C8B-B14F-4D97-AF65-F5344CB8AC3E}">
        <p14:creationId xmlns:p14="http://schemas.microsoft.com/office/powerpoint/2010/main" val="385044326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hf hdr="0" dt="0"/>
  <p:txStyles>
    <p:titleStyle>
      <a:lvl1pPr algn="l" defTabSz="914377"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grpSp>
        <p:nvGrpSpPr>
          <p:cNvPr id="23" name="Group 22">
            <a:extLst>
              <a:ext uri="{FF2B5EF4-FFF2-40B4-BE49-F238E27FC236}">
                <a16:creationId xmlns:a16="http://schemas.microsoft.com/office/drawing/2014/main" id="{A198892C-3B58-8843-4E69-B1E42E9824CB}"/>
              </a:ext>
            </a:extLst>
          </p:cNvPr>
          <p:cNvGrpSpPr/>
          <p:nvPr userDrawn="1"/>
        </p:nvGrpSpPr>
        <p:grpSpPr>
          <a:xfrm>
            <a:off x="9733443" y="171358"/>
            <a:ext cx="2148924" cy="651617"/>
            <a:chOff x="7522435" y="1661173"/>
            <a:chExt cx="2715828" cy="823519"/>
          </a:xfrm>
        </p:grpSpPr>
        <p:sp>
          <p:nvSpPr>
            <p:cNvPr id="24" name="Freeform 23">
              <a:extLst>
                <a:ext uri="{FF2B5EF4-FFF2-40B4-BE49-F238E27FC236}">
                  <a16:creationId xmlns:a16="http://schemas.microsoft.com/office/drawing/2014/main" id="{A8F0EFDE-1C73-CEE7-B895-29C3ED656925}"/>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5" name="Picture 24" descr="A black and white logo&#10;&#10;Description automatically generated">
              <a:extLst>
                <a:ext uri="{FF2B5EF4-FFF2-40B4-BE49-F238E27FC236}">
                  <a16:creationId xmlns:a16="http://schemas.microsoft.com/office/drawing/2014/main" id="{23B9E0D4-C21E-F6B7-D922-AE9183361DD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Tree>
    <p:extLst>
      <p:ext uri="{BB962C8B-B14F-4D97-AF65-F5344CB8AC3E}">
        <p14:creationId xmlns:p14="http://schemas.microsoft.com/office/powerpoint/2010/main" val="321988362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Lst>
  <p:txStyles>
    <p:titleStyle>
      <a:lvl1pPr algn="l" defTabSz="914377"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7.bin"/><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image" Target="../media/image14.png"/><Relationship Id="rId1" Type="http://schemas.openxmlformats.org/officeDocument/2006/relationships/slideLayout" Target="../slideLayouts/slideLayout9.xml"/><Relationship Id="rId4" Type="http://schemas.openxmlformats.org/officeDocument/2006/relationships/image" Target="../media/image15.wmf"/></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6E3FEA5-A775-056A-0983-BF5E78389C82}"/>
              </a:ext>
            </a:extLst>
          </p:cNvPr>
          <p:cNvSpPr>
            <a:spLocks noGrp="1"/>
          </p:cNvSpPr>
          <p:nvPr>
            <p:ph type="pic" sz="quarter" idx="15"/>
          </p:nvPr>
        </p:nvSpPr>
        <p:spPr/>
        <p:txBody>
          <a:bodyPr/>
          <a:lstStyle/>
          <a:p>
            <a:endParaRPr lang="en-US"/>
          </a:p>
        </p:txBody>
      </p:sp>
      <p:sp>
        <p:nvSpPr>
          <p:cNvPr id="13" name="Picture Placeholder 12">
            <a:extLst>
              <a:ext uri="{FF2B5EF4-FFF2-40B4-BE49-F238E27FC236}">
                <a16:creationId xmlns:a16="http://schemas.microsoft.com/office/drawing/2014/main" id="{A8CD09AD-C45A-5CE5-6A89-00FA98E608FA}"/>
              </a:ext>
            </a:extLst>
          </p:cNvPr>
          <p:cNvSpPr>
            <a:spLocks noGrp="1"/>
          </p:cNvSpPr>
          <p:nvPr>
            <p:ph type="pic" sz="quarter" idx="13"/>
          </p:nvPr>
        </p:nvSpPr>
        <p:spPr/>
        <p:txBody>
          <a:bodyPr/>
          <a:lstStyle/>
          <a:p>
            <a:endParaRPr lang="en-US"/>
          </a:p>
        </p:txBody>
      </p:sp>
      <p:sp>
        <p:nvSpPr>
          <p:cNvPr id="12" name="Title 11">
            <a:extLst>
              <a:ext uri="{FF2B5EF4-FFF2-40B4-BE49-F238E27FC236}">
                <a16:creationId xmlns:a16="http://schemas.microsoft.com/office/drawing/2014/main" id="{1B53E9CF-B0B4-E2B5-EA75-4887178A5887}"/>
              </a:ext>
            </a:extLst>
          </p:cNvPr>
          <p:cNvSpPr>
            <a:spLocks noGrp="1"/>
          </p:cNvSpPr>
          <p:nvPr>
            <p:ph type="ctrTitle"/>
          </p:nvPr>
        </p:nvSpPr>
        <p:spPr>
          <a:xfrm>
            <a:off x="4521200" y="1327639"/>
            <a:ext cx="7327428" cy="1172817"/>
          </a:xfrm>
        </p:spPr>
        <p:txBody>
          <a:bodyPr>
            <a:noAutofit/>
          </a:bodyPr>
          <a:lstStyle/>
          <a:p>
            <a:r>
              <a:rPr lang="en-ZA" sz="2400" b="1" dirty="0"/>
              <a:t>Quality Clarification Meeting</a:t>
            </a:r>
            <a:br>
              <a:rPr lang="en-ZA" sz="1800" b="1" dirty="0"/>
            </a:br>
            <a:r>
              <a:rPr lang="en-ZA" sz="1600" dirty="0"/>
              <a:t>The supply, delivery, testing and training/support of 6 x portable dissolved gas analysers for Gromis, </a:t>
            </a:r>
            <a:r>
              <a:rPr lang="en-ZA" sz="1600" dirty="0" err="1"/>
              <a:t>Oranjemond</a:t>
            </a:r>
            <a:r>
              <a:rPr lang="en-ZA" sz="1600" dirty="0"/>
              <a:t>, Upington, Helios, Olien and Kronos substations and, the supply, delivery, installation, testing and commissioning of 2 x fixed dissolved gas analysers for Gromis and </a:t>
            </a:r>
            <a:r>
              <a:rPr lang="en-ZA" sz="1600" dirty="0" err="1"/>
              <a:t>Paulputs</a:t>
            </a:r>
            <a:r>
              <a:rPr lang="en-ZA" sz="1600" dirty="0"/>
              <a:t> Substations.</a:t>
            </a:r>
            <a:endParaRPr lang="en-US" sz="1600" dirty="0"/>
          </a:p>
        </p:txBody>
      </p:sp>
      <p:pic>
        <p:nvPicPr>
          <p:cNvPr id="8" name="Picture Placeholder 9" descr="A group of men in a power line&#10;&#10;Description automatically generated">
            <a:extLst>
              <a:ext uri="{FF2B5EF4-FFF2-40B4-BE49-F238E27FC236}">
                <a16:creationId xmlns:a16="http://schemas.microsoft.com/office/drawing/2014/main" id="{82D95222-E527-835A-40D8-5BDF5077DAA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20128" y="4017255"/>
            <a:ext cx="1895475" cy="1895475"/>
          </a:xfrm>
          <a:prstGeom prst="ellipse">
            <a:avLst/>
          </a:prstGeom>
          <a:solidFill>
            <a:srgbClr val="C97A00"/>
          </a:solidFill>
          <a:ln>
            <a:noFill/>
          </a:ln>
        </p:spPr>
      </p:pic>
      <p:pic>
        <p:nvPicPr>
          <p:cNvPr id="9" name="Picture Placeholder 7" descr="A power line in the snow&#10;&#10;Description automatically generated">
            <a:extLst>
              <a:ext uri="{FF2B5EF4-FFF2-40B4-BE49-F238E27FC236}">
                <a16:creationId xmlns:a16="http://schemas.microsoft.com/office/drawing/2014/main" id="{79B4FCB5-4316-B142-E3BA-48AD6A2A83D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24089" y="2249658"/>
            <a:ext cx="3294063" cy="3294063"/>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
        <p:nvSpPr>
          <p:cNvPr id="15" name="Title 1">
            <a:extLst>
              <a:ext uri="{FF2B5EF4-FFF2-40B4-BE49-F238E27FC236}">
                <a16:creationId xmlns:a16="http://schemas.microsoft.com/office/drawing/2014/main" id="{8A12FD97-8C45-519E-B16A-741E7E5A67D6}"/>
              </a:ext>
            </a:extLst>
          </p:cNvPr>
          <p:cNvSpPr txBox="1">
            <a:spLocks/>
          </p:cNvSpPr>
          <p:nvPr/>
        </p:nvSpPr>
        <p:spPr>
          <a:xfrm>
            <a:off x="6379754" y="3487782"/>
            <a:ext cx="5498226" cy="676275"/>
          </a:xfrm>
          <a:prstGeom prst="rect">
            <a:avLst/>
          </a:prstGeom>
        </p:spPr>
        <p:txBody>
          <a:bodyPr/>
          <a:lstStyle>
            <a:lvl1pPr algn="r" defTabSz="914377" rtl="0" eaLnBrk="1" latinLnBrk="0" hangingPunct="1">
              <a:lnSpc>
                <a:spcPct val="90000"/>
              </a:lnSpc>
              <a:spcBef>
                <a:spcPct val="0"/>
              </a:spcBef>
              <a:buNone/>
              <a:defRPr sz="3200" kern="1200">
                <a:solidFill>
                  <a:schemeClr val="bg1"/>
                </a:solidFill>
                <a:latin typeface="+mj-lt"/>
                <a:ea typeface="+mj-ea"/>
                <a:cs typeface="+mj-cs"/>
              </a:defRPr>
            </a:lvl1pPr>
          </a:lstStyle>
          <a:p>
            <a:pPr marL="0" marR="0" lvl="0" indent="0" algn="r" defTabSz="914377"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Date:</a:t>
            </a:r>
          </a:p>
          <a:p>
            <a:pPr marL="0" marR="0" lvl="0" indent="0" algn="r" defTabSz="914377" rtl="0" eaLnBrk="1" fontAlgn="auto" latinLnBrk="0" hangingPunct="1">
              <a:lnSpc>
                <a:spcPct val="90000"/>
              </a:lnSpc>
              <a:spcBef>
                <a:spcPct val="0"/>
              </a:spcBef>
              <a:spcAft>
                <a:spcPts val="0"/>
              </a:spcAft>
              <a:buClrTx/>
              <a:buSzTx/>
              <a:buFontTx/>
              <a:buNone/>
              <a:tabLst/>
              <a:defRPr/>
            </a:pPr>
            <a:r>
              <a:rPr lang="en-US" sz="1600" dirty="0">
                <a:solidFill>
                  <a:srgbClr val="FFFFFF"/>
                </a:solidFill>
                <a:latin typeface="Arial" panose="020B0604020202020204" pitchFamily="34" charset="0"/>
                <a:cs typeface="Arial" panose="020B0604020202020204" pitchFamily="34" charset="0"/>
              </a:rPr>
              <a:t>07/04/2026</a:t>
            </a: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endParaRPr>
          </a:p>
        </p:txBody>
      </p:sp>
      <p:sp>
        <p:nvSpPr>
          <p:cNvPr id="16" name="Rectangle 3">
            <a:extLst>
              <a:ext uri="{FF2B5EF4-FFF2-40B4-BE49-F238E27FC236}">
                <a16:creationId xmlns:a16="http://schemas.microsoft.com/office/drawing/2014/main" id="{DEA250EA-022A-3858-BEE9-75A4ECD79339}"/>
              </a:ext>
            </a:extLst>
          </p:cNvPr>
          <p:cNvSpPr txBox="1">
            <a:spLocks noChangeArrowheads="1"/>
          </p:cNvSpPr>
          <p:nvPr/>
        </p:nvSpPr>
        <p:spPr>
          <a:xfrm>
            <a:off x="5534979" y="2667510"/>
            <a:ext cx="6343001" cy="676275"/>
          </a:xfrm>
          <a:prstGeom prst="rect">
            <a:avLst/>
          </a:prstGeom>
        </p:spPr>
        <p:txBody>
          <a:bodyPr anchor="b">
            <a:noAutofit/>
          </a:bodyPr>
          <a:lstStyle>
            <a:lvl1pPr algn="r" defTabSz="914377" rtl="0" eaLnBrk="1" latinLnBrk="0" hangingPunct="1">
              <a:lnSpc>
                <a:spcPct val="90000"/>
              </a:lnSpc>
              <a:spcBef>
                <a:spcPct val="0"/>
              </a:spcBef>
              <a:buNone/>
              <a:defRPr sz="3200" b="0" kern="1200">
                <a:solidFill>
                  <a:schemeClr val="bg1"/>
                </a:solidFill>
                <a:latin typeface="+mj-lt"/>
                <a:ea typeface="+mj-ea"/>
                <a:cs typeface="Arial" panose="020B0604020202020204" pitchFamily="34" charset="0"/>
              </a:defRPr>
            </a:lvl1pPr>
          </a:lstStyle>
          <a:p>
            <a:pPr marL="0" marR="0" lvl="0" indent="0" algn="r" defTabSz="914377"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83725B"/>
                </a:solidFill>
                <a:effectLst/>
                <a:uLnTx/>
                <a:uFillTx/>
                <a:latin typeface="Arial" panose="020B0604020202020204"/>
                <a:ea typeface="+mj-ea"/>
                <a:cs typeface="Arial" panose="020B0604020202020204" pitchFamily="34" charset="0"/>
              </a:rPr>
              <a:t>Presented by:</a:t>
            </a:r>
          </a:p>
          <a:p>
            <a:pPr marL="0" marR="0" lvl="0" indent="0" algn="r" defTabSz="914377" rtl="0" eaLnBrk="1" fontAlgn="auto" latinLnBrk="0" hangingPunct="1">
              <a:lnSpc>
                <a:spcPct val="90000"/>
              </a:lnSpc>
              <a:spcBef>
                <a:spcPct val="0"/>
              </a:spcBef>
              <a:spcAft>
                <a:spcPts val="0"/>
              </a:spcAft>
              <a:buClrTx/>
              <a:buSzTx/>
              <a:buFontTx/>
              <a:buNone/>
              <a:tabLst/>
              <a:defRPr/>
            </a:pPr>
            <a:r>
              <a:rPr lang="en-ZA" altLang="en-US" sz="1600" b="0">
                <a:solidFill>
                  <a:schemeClr val="bg1"/>
                </a:solidFill>
                <a:latin typeface="+mn-lt"/>
                <a:ea typeface="+mn-ea"/>
                <a:cs typeface="+mn-cs"/>
              </a:rPr>
              <a:t>Gold Mametja</a:t>
            </a:r>
            <a:br>
              <a:rPr lang="en-ZA" altLang="en-US" sz="1600" b="0" dirty="0">
                <a:solidFill>
                  <a:schemeClr val="bg1"/>
                </a:solidFill>
                <a:latin typeface="+mn-lt"/>
                <a:ea typeface="+mn-ea"/>
                <a:cs typeface="+mn-cs"/>
              </a:rPr>
            </a:br>
            <a:r>
              <a:rPr lang="en-ZA" altLang="en-US" sz="1600" b="0" dirty="0">
                <a:solidFill>
                  <a:schemeClr val="bg1"/>
                </a:solidFill>
                <a:latin typeface="+mn-lt"/>
                <a:ea typeface="+mn-ea"/>
                <a:cs typeface="+mn-cs"/>
              </a:rPr>
              <a:t>TPD (Transmission Projects Delivery) – Western Portfolio</a:t>
            </a:r>
            <a:endParaRPr kumimoji="0" lang="en-ZA" sz="1600" b="1" i="0" u="none" strike="noStrike" kern="1200" cap="none" spc="0" normalizeH="0" baseline="0" noProof="0" dirty="0">
              <a:ln>
                <a:noFill/>
              </a:ln>
              <a:solidFill>
                <a:srgbClr val="83725B"/>
              </a:solidFill>
              <a:effectLst/>
              <a:uLnTx/>
              <a:uFillTx/>
              <a:latin typeface="Arial" panose="020B0604020202020204"/>
              <a:ea typeface="+mj-ea"/>
              <a:cs typeface="Arial" panose="020B0604020202020204" pitchFamily="34" charset="0"/>
            </a:endParaRPr>
          </a:p>
        </p:txBody>
      </p:sp>
    </p:spTree>
    <p:extLst>
      <p:ext uri="{BB962C8B-B14F-4D97-AF65-F5344CB8AC3E}">
        <p14:creationId xmlns:p14="http://schemas.microsoft.com/office/powerpoint/2010/main" val="3024019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sz="2400" dirty="0"/>
              <a:t>Evaluation Criteria</a:t>
            </a:r>
            <a:endParaRPr lang="en-US" dirty="0"/>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p:txBody>
          <a:bodyPr/>
          <a:lstStyle/>
          <a:p>
            <a:pPr>
              <a:spcBef>
                <a:spcPct val="30000"/>
              </a:spcBef>
              <a:spcAft>
                <a:spcPct val="0"/>
              </a:spcAft>
              <a:defRPr/>
            </a:pPr>
            <a:endParaRPr lang="en-ZA" altLang="en-US" kern="0" dirty="0"/>
          </a:p>
          <a:p>
            <a:pPr>
              <a:spcBef>
                <a:spcPct val="30000"/>
              </a:spcBef>
              <a:spcAft>
                <a:spcPct val="0"/>
              </a:spcAft>
            </a:pPr>
            <a:endParaRPr lang="en-ZA" dirty="0"/>
          </a:p>
          <a:p>
            <a:pPr marL="0" indent="0">
              <a:buNone/>
            </a:pPr>
            <a:endParaRPr lang="en-US" dirty="0"/>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
        <p:nvSpPr>
          <p:cNvPr id="6" name="Content Placeholder 3">
            <a:extLst>
              <a:ext uri="{FF2B5EF4-FFF2-40B4-BE49-F238E27FC236}">
                <a16:creationId xmlns:a16="http://schemas.microsoft.com/office/drawing/2014/main" id="{99B696A9-00FF-797A-10B3-4B035056723B}"/>
              </a:ext>
            </a:extLst>
          </p:cNvPr>
          <p:cNvSpPr txBox="1">
            <a:spLocks/>
          </p:cNvSpPr>
          <p:nvPr/>
        </p:nvSpPr>
        <p:spPr>
          <a:xfrm>
            <a:off x="361950" y="1223963"/>
            <a:ext cx="11383963" cy="48593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800" dirty="0">
                <a:solidFill>
                  <a:schemeClr val="tx1"/>
                </a:solidFill>
              </a:rPr>
              <a:t>From the various categories of evaluations from within TPD (Transmission Projects Delivery), this enquiry has been selected to be executed under Conventional Requirements aligned with line items of Category 3.</a:t>
            </a:r>
          </a:p>
          <a:p>
            <a:pPr marL="0" indent="0">
              <a:lnSpc>
                <a:spcPct val="100000"/>
              </a:lnSpc>
              <a:buFont typeface="Wingdings" panose="05000000000000000000" pitchFamily="2" charset="2"/>
              <a:buNone/>
            </a:pPr>
            <a:endParaRPr lang="en-US" sz="1800" dirty="0">
              <a:solidFill>
                <a:schemeClr val="tx1"/>
              </a:solidFill>
            </a:endParaRPr>
          </a:p>
          <a:p>
            <a:pPr marL="0" indent="0">
              <a:lnSpc>
                <a:spcPct val="100000"/>
              </a:lnSpc>
              <a:buFont typeface="Wingdings" panose="05000000000000000000" pitchFamily="2" charset="2"/>
              <a:buNone/>
            </a:pPr>
            <a:r>
              <a:rPr lang="en-US" sz="1800" dirty="0">
                <a:solidFill>
                  <a:schemeClr val="tx1"/>
                </a:solidFill>
              </a:rPr>
              <a:t>Returnable submissions must comply with NTCSA’s Certification of ISO 9001:2015 – Quality Management Systems - Requirements.</a:t>
            </a:r>
          </a:p>
          <a:p>
            <a:pPr marL="0" indent="0">
              <a:lnSpc>
                <a:spcPct val="100000"/>
              </a:lnSpc>
              <a:buFont typeface="Wingdings" panose="05000000000000000000" pitchFamily="2" charset="2"/>
              <a:buNone/>
            </a:pPr>
            <a:endParaRPr lang="en-US" sz="1800" dirty="0">
              <a:solidFill>
                <a:schemeClr val="tx1"/>
              </a:solidFill>
            </a:endParaRPr>
          </a:p>
          <a:p>
            <a:pPr marL="0" indent="0">
              <a:lnSpc>
                <a:spcPct val="100000"/>
              </a:lnSpc>
              <a:buFont typeface="Wingdings" panose="05000000000000000000" pitchFamily="2" charset="2"/>
              <a:buNone/>
            </a:pPr>
            <a:r>
              <a:rPr lang="en-US" sz="1800" dirty="0">
                <a:solidFill>
                  <a:schemeClr val="tx1"/>
                </a:solidFill>
              </a:rPr>
              <a:t>The following documents are supplied to tenderers as part of the enquiry:</a:t>
            </a:r>
          </a:p>
          <a:p>
            <a:pPr marL="0" indent="0">
              <a:lnSpc>
                <a:spcPct val="100000"/>
              </a:lnSpc>
              <a:buFont typeface="Wingdings" panose="05000000000000000000" pitchFamily="2" charset="2"/>
              <a:buNone/>
            </a:pPr>
            <a:endParaRPr lang="en-US" sz="1800" b="1" dirty="0">
              <a:solidFill>
                <a:schemeClr val="tx1"/>
              </a:solidFill>
            </a:endParaRPr>
          </a:p>
          <a:p>
            <a:pPr marL="0" indent="0">
              <a:buNone/>
            </a:pPr>
            <a:r>
              <a:rPr lang="en-US" sz="1800" b="1" dirty="0">
                <a:solidFill>
                  <a:schemeClr val="tx1"/>
                </a:solidFill>
              </a:rPr>
              <a:t>1. FORM A - </a:t>
            </a:r>
            <a:r>
              <a:rPr lang="en-ZA" sz="1800" dirty="0"/>
              <a:t>559-586306088 </a:t>
            </a:r>
            <a:r>
              <a:rPr lang="en-US" sz="1800" dirty="0">
                <a:solidFill>
                  <a:schemeClr val="tx1"/>
                </a:solidFill>
              </a:rPr>
              <a:t>_</a:t>
            </a:r>
            <a:r>
              <a:rPr lang="en-ZA" sz="1800" dirty="0"/>
              <a:t>Tender &amp; </a:t>
            </a:r>
            <a:r>
              <a:rPr lang="en-ZA" sz="1800" dirty="0" err="1"/>
              <a:t>Sheqs</a:t>
            </a:r>
            <a:r>
              <a:rPr lang="en-ZA" sz="1800" dirty="0"/>
              <a:t> Requirements For Pc &amp; Conventional </a:t>
            </a:r>
            <a:r>
              <a:rPr lang="en-US" sz="1800" dirty="0">
                <a:solidFill>
                  <a:schemeClr val="tx1"/>
                </a:solidFill>
              </a:rPr>
              <a:t>Rev 1</a:t>
            </a:r>
          </a:p>
          <a:p>
            <a:pPr marL="0" indent="0">
              <a:buNone/>
            </a:pPr>
            <a:r>
              <a:rPr lang="en-ZA" sz="1800" b="1" dirty="0">
                <a:solidFill>
                  <a:schemeClr val="tx1"/>
                </a:solidFill>
              </a:rPr>
              <a:t>2. List of Tender Returnable Documents </a:t>
            </a:r>
            <a:r>
              <a:rPr lang="en-ZA" sz="1800" dirty="0">
                <a:solidFill>
                  <a:schemeClr val="tx1"/>
                </a:solidFill>
              </a:rPr>
              <a:t>- </a:t>
            </a:r>
            <a:r>
              <a:rPr lang="en-US" sz="1800" dirty="0">
                <a:solidFill>
                  <a:schemeClr val="tx1"/>
                </a:solidFill>
              </a:rPr>
              <a:t>240-12248652 Category 3_Rev 6 </a:t>
            </a:r>
            <a:endParaRPr lang="en-US" sz="1800" b="1" dirty="0">
              <a:solidFill>
                <a:schemeClr val="tx1"/>
              </a:solidFill>
            </a:endParaRPr>
          </a:p>
          <a:p>
            <a:pPr marL="0" indent="0" algn="just">
              <a:lnSpc>
                <a:spcPct val="100000"/>
              </a:lnSpc>
              <a:buNone/>
            </a:pPr>
            <a:r>
              <a:rPr lang="en-ZA" sz="1800" b="1" dirty="0">
                <a:solidFill>
                  <a:schemeClr val="tx1"/>
                </a:solidFill>
              </a:rPr>
              <a:t>3. QM58</a:t>
            </a:r>
            <a:r>
              <a:rPr lang="en-ZA" sz="1800" dirty="0">
                <a:solidFill>
                  <a:schemeClr val="tx1"/>
                </a:solidFill>
              </a:rPr>
              <a:t> - 240-105658000 Supplier Quality Management Specification (3)</a:t>
            </a:r>
          </a:p>
        </p:txBody>
      </p:sp>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sz="2400" b="1" dirty="0"/>
              <a:t>1. Form A</a:t>
            </a:r>
            <a:endParaRPr lang="en-US" b="1" dirty="0"/>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p:txBody>
          <a:bodyPr/>
          <a:lstStyle/>
          <a:p>
            <a:pPr>
              <a:spcBef>
                <a:spcPct val="30000"/>
              </a:spcBef>
              <a:spcAft>
                <a:spcPct val="0"/>
              </a:spcAft>
              <a:defRPr/>
            </a:pPr>
            <a:endParaRPr lang="en-ZA" altLang="en-US" kern="0" dirty="0"/>
          </a:p>
          <a:p>
            <a:pPr>
              <a:spcBef>
                <a:spcPct val="30000"/>
              </a:spcBef>
              <a:spcAft>
                <a:spcPct val="0"/>
              </a:spcAft>
            </a:pPr>
            <a:endParaRPr lang="en-ZA" dirty="0"/>
          </a:p>
          <a:p>
            <a:pPr marL="0" indent="0">
              <a:buNone/>
            </a:pPr>
            <a:endParaRPr lang="en-US" dirty="0"/>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DDB22D99-676E-2F99-7EB7-B3FC8CD95808}"/>
              </a:ext>
            </a:extLst>
          </p:cNvPr>
          <p:cNvSpPr txBox="1"/>
          <p:nvPr/>
        </p:nvSpPr>
        <p:spPr>
          <a:xfrm>
            <a:off x="505985" y="1179382"/>
            <a:ext cx="4588529" cy="3365024"/>
          </a:xfrm>
          <a:prstGeom prst="rect">
            <a:avLst/>
          </a:prstGeom>
          <a:noFill/>
        </p:spPr>
        <p:txBody>
          <a:bodyPr wrap="square">
            <a:spAutoFit/>
          </a:bodyPr>
          <a:lstStyle/>
          <a:p>
            <a:pPr marL="0" indent="0">
              <a:lnSpc>
                <a:spcPct val="150000"/>
              </a:lnSpc>
              <a:buNone/>
            </a:pPr>
            <a:r>
              <a:rPr lang="en-US" dirty="0">
                <a:solidFill>
                  <a:schemeClr val="tx1"/>
                </a:solidFill>
              </a:rPr>
              <a:t>The supplier shall complete and sign Form A (Enquiry/Contract/Quality Requirements for Supplier Quality Management Specification 240-105658000/ QM 58 and ISO 9001). </a:t>
            </a:r>
            <a:r>
              <a:rPr lang="en-ZA" dirty="0">
                <a:solidFill>
                  <a:schemeClr val="tx1"/>
                </a:solidFill>
                <a:latin typeface="+mj-lt"/>
              </a:rPr>
              <a:t>This document </a:t>
            </a:r>
            <a:r>
              <a:rPr lang="en-ZA" dirty="0">
                <a:solidFill>
                  <a:schemeClr val="tx1"/>
                </a:solidFill>
                <a:latin typeface="+mj-lt"/>
                <a:ea typeface="Times New Roman" panose="02020603050405020304" pitchFamily="18" charset="0"/>
              </a:rPr>
              <a:t>confirms the supplier being a participant and must be returned with other submissions (Section E of List of Tender Returnable Documents).</a:t>
            </a:r>
            <a:endParaRPr lang="en-ZA" dirty="0">
              <a:solidFill>
                <a:schemeClr val="tx1"/>
              </a:solidFill>
            </a:endParaRPr>
          </a:p>
        </p:txBody>
      </p:sp>
      <p:pic>
        <p:nvPicPr>
          <p:cNvPr id="12" name="Picture 11">
            <a:extLst>
              <a:ext uri="{FF2B5EF4-FFF2-40B4-BE49-F238E27FC236}">
                <a16:creationId xmlns:a16="http://schemas.microsoft.com/office/drawing/2014/main" id="{EF1AFD99-533C-56E4-BA32-67108BA2E025}"/>
              </a:ext>
            </a:extLst>
          </p:cNvPr>
          <p:cNvPicPr>
            <a:picLocks noChangeAspect="1"/>
          </p:cNvPicPr>
          <p:nvPr/>
        </p:nvPicPr>
        <p:blipFill>
          <a:blip r:embed="rId2"/>
          <a:srcRect l="27887" t="53069" r="32938" b="27987"/>
          <a:stretch>
            <a:fillRect/>
          </a:stretch>
        </p:blipFill>
        <p:spPr>
          <a:xfrm>
            <a:off x="6248708" y="5092130"/>
            <a:ext cx="5294053" cy="1439954"/>
          </a:xfrm>
          <a:prstGeom prst="rect">
            <a:avLst/>
          </a:prstGeom>
        </p:spPr>
      </p:pic>
      <p:pic>
        <p:nvPicPr>
          <p:cNvPr id="14" name="Picture 13">
            <a:extLst>
              <a:ext uri="{FF2B5EF4-FFF2-40B4-BE49-F238E27FC236}">
                <a16:creationId xmlns:a16="http://schemas.microsoft.com/office/drawing/2014/main" id="{E8CDBFCD-2168-4B47-C4BB-B762B7E0DFD5}"/>
              </a:ext>
            </a:extLst>
          </p:cNvPr>
          <p:cNvPicPr>
            <a:picLocks noChangeAspect="1"/>
          </p:cNvPicPr>
          <p:nvPr/>
        </p:nvPicPr>
        <p:blipFill>
          <a:blip r:embed="rId3"/>
          <a:srcRect l="18312" t="19433" r="22208" b="17840"/>
          <a:stretch>
            <a:fillRect/>
          </a:stretch>
        </p:blipFill>
        <p:spPr>
          <a:xfrm>
            <a:off x="6248709" y="1333900"/>
            <a:ext cx="5294053" cy="3140438"/>
          </a:xfrm>
          <a:prstGeom prst="rect">
            <a:avLst/>
          </a:prstGeom>
        </p:spPr>
      </p:pic>
      <p:sp>
        <p:nvSpPr>
          <p:cNvPr id="15" name="TextBox 14">
            <a:extLst>
              <a:ext uri="{FF2B5EF4-FFF2-40B4-BE49-F238E27FC236}">
                <a16:creationId xmlns:a16="http://schemas.microsoft.com/office/drawing/2014/main" id="{EE4D80C3-0537-DA0D-F4B6-7DD4952B04B3}"/>
              </a:ext>
            </a:extLst>
          </p:cNvPr>
          <p:cNvSpPr txBox="1"/>
          <p:nvPr/>
        </p:nvSpPr>
        <p:spPr>
          <a:xfrm>
            <a:off x="505985" y="5874862"/>
            <a:ext cx="4588529" cy="456535"/>
          </a:xfrm>
          <a:prstGeom prst="rect">
            <a:avLst/>
          </a:prstGeom>
          <a:noFill/>
        </p:spPr>
        <p:txBody>
          <a:bodyPr wrap="square">
            <a:spAutoFit/>
          </a:bodyPr>
          <a:lstStyle/>
          <a:p>
            <a:pPr marL="0" indent="0">
              <a:lnSpc>
                <a:spcPct val="150000"/>
              </a:lnSpc>
              <a:buNone/>
            </a:pPr>
            <a:r>
              <a:rPr lang="en-US" dirty="0">
                <a:solidFill>
                  <a:schemeClr val="tx1"/>
                </a:solidFill>
              </a:rPr>
              <a:t>Contractor to fill in…..</a:t>
            </a:r>
            <a:endParaRPr lang="en-ZA" dirty="0">
              <a:solidFill>
                <a:schemeClr val="tx1"/>
              </a:solidFill>
            </a:endParaRPr>
          </a:p>
        </p:txBody>
      </p:sp>
      <p:sp>
        <p:nvSpPr>
          <p:cNvPr id="16" name="TextBox 15">
            <a:extLst>
              <a:ext uri="{FF2B5EF4-FFF2-40B4-BE49-F238E27FC236}">
                <a16:creationId xmlns:a16="http://schemas.microsoft.com/office/drawing/2014/main" id="{1BF5A826-4584-EC71-C47C-5C09A8C12E5E}"/>
              </a:ext>
            </a:extLst>
          </p:cNvPr>
          <p:cNvSpPr txBox="1"/>
          <p:nvPr/>
        </p:nvSpPr>
        <p:spPr>
          <a:xfrm>
            <a:off x="505985" y="5220073"/>
            <a:ext cx="4588529" cy="456535"/>
          </a:xfrm>
          <a:prstGeom prst="rect">
            <a:avLst/>
          </a:prstGeom>
          <a:noFill/>
        </p:spPr>
        <p:txBody>
          <a:bodyPr wrap="square">
            <a:spAutoFit/>
          </a:bodyPr>
          <a:lstStyle/>
          <a:p>
            <a:pPr marL="0" indent="0">
              <a:lnSpc>
                <a:spcPct val="150000"/>
              </a:lnSpc>
              <a:buNone/>
            </a:pPr>
            <a:r>
              <a:rPr lang="en-US" dirty="0">
                <a:solidFill>
                  <a:schemeClr val="tx1"/>
                </a:solidFill>
              </a:rPr>
              <a:t>NTCSA Quality/Project Manager……</a:t>
            </a:r>
            <a:endParaRPr lang="en-ZA" dirty="0">
              <a:solidFill>
                <a:schemeClr val="tx1"/>
              </a:solidFill>
            </a:endParaRPr>
          </a:p>
        </p:txBody>
      </p:sp>
      <p:cxnSp>
        <p:nvCxnSpPr>
          <p:cNvPr id="18" name="Straight Connector 17">
            <a:extLst>
              <a:ext uri="{FF2B5EF4-FFF2-40B4-BE49-F238E27FC236}">
                <a16:creationId xmlns:a16="http://schemas.microsoft.com/office/drawing/2014/main" id="{CDC1EAD1-93F5-6847-2E65-E0CD8774776A}"/>
              </a:ext>
            </a:extLst>
          </p:cNvPr>
          <p:cNvCxnSpPr>
            <a:cxnSpLocks/>
          </p:cNvCxnSpPr>
          <p:nvPr/>
        </p:nvCxnSpPr>
        <p:spPr>
          <a:xfrm flipH="1">
            <a:off x="505985" y="4809330"/>
            <a:ext cx="11036776" cy="1623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20" name="Arrow: Right 19">
            <a:extLst>
              <a:ext uri="{FF2B5EF4-FFF2-40B4-BE49-F238E27FC236}">
                <a16:creationId xmlns:a16="http://schemas.microsoft.com/office/drawing/2014/main" id="{D9C7247F-2C6F-A57A-A304-31F668B2C707}"/>
              </a:ext>
            </a:extLst>
          </p:cNvPr>
          <p:cNvSpPr/>
          <p:nvPr/>
        </p:nvSpPr>
        <p:spPr>
          <a:xfrm>
            <a:off x="4538546" y="5385584"/>
            <a:ext cx="1507390" cy="250051"/>
          </a:xfrm>
          <a:prstGeom prst="rightArrow">
            <a:avLst>
              <a:gd name="adj1" fmla="val 26929"/>
              <a:gd name="adj2"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Arrow: Right 20">
            <a:extLst>
              <a:ext uri="{FF2B5EF4-FFF2-40B4-BE49-F238E27FC236}">
                <a16:creationId xmlns:a16="http://schemas.microsoft.com/office/drawing/2014/main" id="{0B7B191D-5B04-2046-83AE-3AD4B4DD4105}"/>
              </a:ext>
            </a:extLst>
          </p:cNvPr>
          <p:cNvSpPr/>
          <p:nvPr/>
        </p:nvSpPr>
        <p:spPr>
          <a:xfrm>
            <a:off x="4538546" y="6045199"/>
            <a:ext cx="1507390" cy="250051"/>
          </a:xfrm>
          <a:prstGeom prst="rightArrow">
            <a:avLst>
              <a:gd name="adj1" fmla="val 26929"/>
              <a:gd name="adj2"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TextBox 21">
            <a:extLst>
              <a:ext uri="{FF2B5EF4-FFF2-40B4-BE49-F238E27FC236}">
                <a16:creationId xmlns:a16="http://schemas.microsoft.com/office/drawing/2014/main" id="{952059AC-6B52-2C08-68AF-04FD7A33161B}"/>
              </a:ext>
            </a:extLst>
          </p:cNvPr>
          <p:cNvSpPr txBox="1"/>
          <p:nvPr/>
        </p:nvSpPr>
        <p:spPr>
          <a:xfrm>
            <a:off x="10819717" y="2633626"/>
            <a:ext cx="333387" cy="456535"/>
          </a:xfrm>
          <a:prstGeom prst="rect">
            <a:avLst/>
          </a:prstGeom>
          <a:noFill/>
        </p:spPr>
        <p:txBody>
          <a:bodyPr wrap="square">
            <a:spAutoFit/>
          </a:bodyPr>
          <a:lstStyle/>
          <a:p>
            <a:pPr marL="0" indent="0">
              <a:lnSpc>
                <a:spcPct val="150000"/>
              </a:lnSpc>
              <a:buNone/>
            </a:pPr>
            <a:r>
              <a:rPr lang="en-US" dirty="0">
                <a:solidFill>
                  <a:schemeClr val="tx1"/>
                </a:solidFill>
              </a:rPr>
              <a:t>X</a:t>
            </a:r>
            <a:endParaRPr lang="en-ZA" dirty="0">
              <a:solidFill>
                <a:schemeClr val="tx1"/>
              </a:solidFill>
            </a:endParaRPr>
          </a:p>
        </p:txBody>
      </p:sp>
      <p:sp>
        <p:nvSpPr>
          <p:cNvPr id="10" name="TextBox 9">
            <a:extLst>
              <a:ext uri="{FF2B5EF4-FFF2-40B4-BE49-F238E27FC236}">
                <a16:creationId xmlns:a16="http://schemas.microsoft.com/office/drawing/2014/main" id="{DCBFEF4A-6086-24B2-80C9-A0F696662515}"/>
              </a:ext>
            </a:extLst>
          </p:cNvPr>
          <p:cNvSpPr txBox="1"/>
          <p:nvPr/>
        </p:nvSpPr>
        <p:spPr>
          <a:xfrm>
            <a:off x="7653215" y="5393107"/>
            <a:ext cx="2896138" cy="215444"/>
          </a:xfrm>
          <a:prstGeom prst="rect">
            <a:avLst/>
          </a:prstGeom>
          <a:noFill/>
        </p:spPr>
        <p:txBody>
          <a:bodyPr wrap="square">
            <a:spAutoFit/>
          </a:bodyPr>
          <a:lstStyle/>
          <a:p>
            <a:r>
              <a:rPr lang="en-ZA" sz="800" dirty="0">
                <a:solidFill>
                  <a:srgbClr val="080808"/>
                </a:solidFill>
              </a:rPr>
              <a:t>Gold Mametja                 Quality Advisor           02/03/2026</a:t>
            </a:r>
          </a:p>
        </p:txBody>
      </p:sp>
    </p:spTree>
    <p:extLst>
      <p:ext uri="{BB962C8B-B14F-4D97-AF65-F5344CB8AC3E}">
        <p14:creationId xmlns:p14="http://schemas.microsoft.com/office/powerpoint/2010/main" val="3422369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a:xfrm>
            <a:off x="361682" y="200819"/>
            <a:ext cx="9511777" cy="686294"/>
          </a:xfrm>
        </p:spPr>
        <p:txBody>
          <a:bodyPr/>
          <a:lstStyle/>
          <a:p>
            <a:r>
              <a:rPr lang="en-ZA" b="1" dirty="0"/>
              <a:t>Quality Management Requirements</a:t>
            </a:r>
            <a:endParaRPr lang="en-US" b="1" dirty="0"/>
          </a:p>
        </p:txBody>
      </p:sp>
      <p:sp>
        <p:nvSpPr>
          <p:cNvPr id="4" name="Footer Placeholder 4">
            <a:extLst>
              <a:ext uri="{FF2B5EF4-FFF2-40B4-BE49-F238E27FC236}">
                <a16:creationId xmlns:a16="http://schemas.microsoft.com/office/drawing/2014/main" id="{95F1F094-5331-2964-1B3F-709AA929626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4</a:t>
            </a:fld>
            <a:endParaRPr lang="en-ZA" dirty="0"/>
          </a:p>
        </p:txBody>
      </p:sp>
      <p:sp>
        <p:nvSpPr>
          <p:cNvPr id="8" name="TextBox 7">
            <a:extLst>
              <a:ext uri="{FF2B5EF4-FFF2-40B4-BE49-F238E27FC236}">
                <a16:creationId xmlns:a16="http://schemas.microsoft.com/office/drawing/2014/main" id="{33D1BA3C-D30B-7410-D3A0-21924F9C825C}"/>
              </a:ext>
            </a:extLst>
          </p:cNvPr>
          <p:cNvSpPr txBox="1"/>
          <p:nvPr/>
        </p:nvSpPr>
        <p:spPr>
          <a:xfrm>
            <a:off x="606380" y="1843556"/>
            <a:ext cx="10791424" cy="4247317"/>
          </a:xfrm>
          <a:prstGeom prst="rect">
            <a:avLst/>
          </a:prstGeom>
          <a:noFill/>
        </p:spPr>
        <p:txBody>
          <a:bodyPr wrap="square">
            <a:spAutoFit/>
          </a:bodyPr>
          <a:lstStyle/>
          <a:p>
            <a:pPr marL="285750" indent="-285750">
              <a:buFont typeface="Arial" panose="020B0604020202020204" pitchFamily="34" charset="0"/>
              <a:buChar char="•"/>
            </a:pPr>
            <a:r>
              <a:rPr lang="en-ZA" dirty="0"/>
              <a:t>Valid certification of a QMS by an ISO Accredited Body or an QMS that is not certified but complies with ISO 9001:2015.</a:t>
            </a:r>
          </a:p>
          <a:p>
            <a:pPr marL="285750" indent="-285750">
              <a:buFont typeface="Arial" panose="020B0604020202020204" pitchFamily="34" charset="0"/>
              <a:buChar char="•"/>
            </a:pPr>
            <a:r>
              <a:rPr lang="en-ZA" dirty="0"/>
              <a:t>Quality file containing information that confirms compliance to QM58 and containing information required for evaluations as indicated in the evaluation checklist (240-12248652).</a:t>
            </a:r>
          </a:p>
          <a:p>
            <a:pPr marL="285750" indent="-285750">
              <a:buFont typeface="Arial" panose="020B0604020202020204" pitchFamily="34" charset="0"/>
              <a:buChar char="•"/>
            </a:pPr>
            <a:r>
              <a:rPr lang="en-ZA" dirty="0"/>
              <a:t>A Contract Quality Plan (CQP) must be developed and maintained by the PC Contractor. Any changes and/or revisions to the CQP must be communicated to the Project Manager.</a:t>
            </a:r>
          </a:p>
          <a:p>
            <a:pPr marL="285750" indent="-285750">
              <a:buFont typeface="Arial" panose="020B0604020202020204" pitchFamily="34" charset="0"/>
              <a:buChar char="•"/>
            </a:pPr>
            <a:r>
              <a:rPr lang="en-ZA" dirty="0"/>
              <a:t>A project Inspection and Test Plan (ITP) that details the stages of the contract intervention points, along with the types of inspections, testing and witnessing.</a:t>
            </a:r>
          </a:p>
          <a:p>
            <a:pPr marL="285750" indent="-285750">
              <a:buFont typeface="Arial" panose="020B0604020202020204" pitchFamily="34" charset="0"/>
              <a:buChar char="•"/>
            </a:pPr>
            <a:r>
              <a:rPr lang="en-ZA" dirty="0"/>
              <a:t>Manage his operations and processes in compliance with approved Inspection and Test Plans (ITP), Method Statements, and Supplier Quality Management Specifications (240-105658000.</a:t>
            </a:r>
          </a:p>
          <a:p>
            <a:pPr marL="285750" indent="-285750">
              <a:buFont typeface="Arial" panose="020B0604020202020204" pitchFamily="34" charset="0"/>
              <a:buChar char="•"/>
            </a:pPr>
            <a:r>
              <a:rPr lang="en-ZA" dirty="0"/>
              <a:t>Subcontractor QCPs and ITPs should be sufficiently detailed to cover all activities related to quality control.</a:t>
            </a:r>
          </a:p>
          <a:p>
            <a:pPr marL="285750" indent="-285750">
              <a:buFont typeface="Arial" panose="020B0604020202020204" pitchFamily="34" charset="0"/>
              <a:buChar char="•"/>
            </a:pPr>
            <a:r>
              <a:rPr lang="en-ZA" dirty="0"/>
              <a:t>NCR’s raised by Projects Delivery (PD) to determine root causes and corrective action must be formally addressed by Contractors within 14 calendar days after the issue date in order for them to be reviewed, assessed and accepted/approved.</a:t>
            </a:r>
          </a:p>
        </p:txBody>
      </p:sp>
      <p:sp>
        <p:nvSpPr>
          <p:cNvPr id="10" name="TextBox 9">
            <a:extLst>
              <a:ext uri="{FF2B5EF4-FFF2-40B4-BE49-F238E27FC236}">
                <a16:creationId xmlns:a16="http://schemas.microsoft.com/office/drawing/2014/main" id="{8A0E9975-B54E-147D-E7F7-ED9780D08975}"/>
              </a:ext>
            </a:extLst>
          </p:cNvPr>
          <p:cNvSpPr txBox="1"/>
          <p:nvPr/>
        </p:nvSpPr>
        <p:spPr>
          <a:xfrm>
            <a:off x="361679" y="1228792"/>
            <a:ext cx="11513645" cy="369332"/>
          </a:xfrm>
          <a:prstGeom prst="rect">
            <a:avLst/>
          </a:prstGeom>
          <a:noFill/>
        </p:spPr>
        <p:txBody>
          <a:bodyPr wrap="square">
            <a:spAutoFit/>
          </a:bodyPr>
          <a:lstStyle/>
          <a:p>
            <a:r>
              <a:rPr lang="en-ZA" dirty="0"/>
              <a:t>The Contractor should provide objective evidence of documented but not limited to:</a:t>
            </a:r>
          </a:p>
        </p:txBody>
      </p:sp>
    </p:spTree>
    <p:extLst>
      <p:ext uri="{BB962C8B-B14F-4D97-AF65-F5344CB8AC3E}">
        <p14:creationId xmlns:p14="http://schemas.microsoft.com/office/powerpoint/2010/main" val="948369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ZA" sz="2400" b="1" dirty="0">
                <a:effectLst/>
                <a:latin typeface="Arial" panose="020B0604020202020204" pitchFamily="34" charset="0"/>
                <a:ea typeface="Calibri" panose="020F0502020204030204" pitchFamily="34" charset="0"/>
                <a:cs typeface="Times New Roman" panose="02020603050405020304" pitchFamily="18" charset="0"/>
              </a:rPr>
              <a:t>2. List of Tender </a:t>
            </a:r>
            <a:r>
              <a:rPr lang="en-ZA" sz="2400" b="1" dirty="0">
                <a:latin typeface="Arial" panose="020B0604020202020204" pitchFamily="34" charset="0"/>
                <a:ea typeface="Calibri" panose="020F0502020204030204" pitchFamily="34" charset="0"/>
                <a:cs typeface="Times New Roman" panose="02020603050405020304" pitchFamily="18" charset="0"/>
              </a:rPr>
              <a:t>Returnable Documents…</a:t>
            </a:r>
            <a:endParaRPr lang="en-US" b="1" dirty="0"/>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p:txBody>
          <a:bodyPr/>
          <a:lstStyle/>
          <a:p>
            <a:pPr>
              <a:spcBef>
                <a:spcPct val="30000"/>
              </a:spcBef>
              <a:spcAft>
                <a:spcPct val="0"/>
              </a:spcAft>
              <a:defRPr/>
            </a:pPr>
            <a:endParaRPr lang="en-ZA" altLang="en-US" kern="0" dirty="0"/>
          </a:p>
          <a:p>
            <a:pPr>
              <a:spcBef>
                <a:spcPct val="30000"/>
              </a:spcBef>
              <a:spcAft>
                <a:spcPct val="0"/>
              </a:spcAft>
            </a:pPr>
            <a:endParaRPr lang="en-ZA" dirty="0"/>
          </a:p>
          <a:p>
            <a:pPr marL="0" indent="0">
              <a:buNone/>
            </a:pPr>
            <a:endParaRPr lang="en-US" dirty="0"/>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graphicFrame>
        <p:nvGraphicFramePr>
          <p:cNvPr id="7" name="Content Placeholder 4">
            <a:extLst>
              <a:ext uri="{FF2B5EF4-FFF2-40B4-BE49-F238E27FC236}">
                <a16:creationId xmlns:a16="http://schemas.microsoft.com/office/drawing/2014/main" id="{07B86177-F208-B51E-14A3-8C32A76B2FD7}"/>
              </a:ext>
            </a:extLst>
          </p:cNvPr>
          <p:cNvGraphicFramePr>
            <a:graphicFrameLocks/>
          </p:cNvGraphicFramePr>
          <p:nvPr/>
        </p:nvGraphicFramePr>
        <p:xfrm>
          <a:off x="539552" y="2750207"/>
          <a:ext cx="11016344" cy="2053468"/>
        </p:xfrm>
        <a:graphic>
          <a:graphicData uri="http://schemas.openxmlformats.org/drawingml/2006/table">
            <a:tbl>
              <a:tblPr firstRow="1" firstCol="1" bandRow="1"/>
              <a:tblGrid>
                <a:gridCol w="4071347">
                  <a:extLst>
                    <a:ext uri="{9D8B030D-6E8A-4147-A177-3AD203B41FA5}">
                      <a16:colId xmlns:a16="http://schemas.microsoft.com/office/drawing/2014/main" val="2143816531"/>
                    </a:ext>
                  </a:extLst>
                </a:gridCol>
                <a:gridCol w="5010179">
                  <a:extLst>
                    <a:ext uri="{9D8B030D-6E8A-4147-A177-3AD203B41FA5}">
                      <a16:colId xmlns:a16="http://schemas.microsoft.com/office/drawing/2014/main" val="816381395"/>
                    </a:ext>
                  </a:extLst>
                </a:gridCol>
                <a:gridCol w="1099931">
                  <a:extLst>
                    <a:ext uri="{9D8B030D-6E8A-4147-A177-3AD203B41FA5}">
                      <a16:colId xmlns:a16="http://schemas.microsoft.com/office/drawing/2014/main" val="1106449049"/>
                    </a:ext>
                  </a:extLst>
                </a:gridCol>
                <a:gridCol w="834887">
                  <a:extLst>
                    <a:ext uri="{9D8B030D-6E8A-4147-A177-3AD203B41FA5}">
                      <a16:colId xmlns:a16="http://schemas.microsoft.com/office/drawing/2014/main" val="2229238237"/>
                    </a:ext>
                  </a:extLst>
                </a:gridCol>
              </a:tblGrid>
              <a:tr h="0">
                <a:tc>
                  <a:txBody>
                    <a:bodyPr/>
                    <a:lstStyle/>
                    <a:p>
                      <a:pPr>
                        <a:lnSpc>
                          <a:spcPct val="107000"/>
                        </a:lnSpc>
                        <a:spcAft>
                          <a:spcPts val="800"/>
                        </a:spcAft>
                      </a:pP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Category 3: Quality Requirements</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Deliverables to be evaluated indicator = 1</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Weights</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8193561"/>
                  </a:ext>
                </a:extLst>
              </a:tr>
              <a:tr h="0">
                <a:tc gridSpan="3">
                  <a:txBody>
                    <a:bodyPr/>
                    <a:lstStyle/>
                    <a:p>
                      <a:pPr algn="ctr">
                        <a:lnSpc>
                          <a:spcPct val="107000"/>
                        </a:lnSpc>
                        <a:spcAft>
                          <a:spcPts val="800"/>
                        </a:spcAft>
                      </a:pPr>
                      <a:r>
                        <a:rPr lang="en-ZA" sz="11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SECTION A: Quality Management System Requirements ISO 9001Objective evidence of documented QMS that is not certified but complies with ISO 9001</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hMerge="1">
                  <a:txBody>
                    <a:bodyPr/>
                    <a:lstStyle/>
                    <a:p>
                      <a:endParaRPr lang="en-ZA"/>
                    </a:p>
                  </a:txBody>
                  <a:tcPr/>
                </a:tc>
                <a:tc hMerge="1">
                  <a:txBody>
                    <a:bodyPr/>
                    <a:lstStyle/>
                    <a:p>
                      <a:endParaRPr lang="en-ZA"/>
                    </a:p>
                  </a:txBody>
                  <a:tcPr/>
                </a:tc>
                <a:tc>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9655224"/>
                  </a:ext>
                </a:extLst>
              </a:tr>
              <a:tr h="0">
                <a:tc gridSpan="2">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Apply (Yes=1)</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2504520"/>
                  </a:ext>
                </a:extLst>
              </a:tr>
              <a:tr h="0">
                <a:tc gridSpan="2">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A.1 QMS Manual or a document that defines and describes the QMS and its scope.</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8">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25%</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5194231"/>
                  </a:ext>
                </a:extLst>
              </a:tr>
              <a:tr h="0">
                <a:tc gridSpan="2">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A.2 Quality Policy Approved by top management.</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3201651514"/>
                  </a:ext>
                </a:extLst>
              </a:tr>
              <a:tr h="0">
                <a:tc gridSpan="2">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A.3 Quality Objectives Approved by top management.</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839616427"/>
                  </a:ext>
                </a:extLst>
              </a:tr>
              <a:tr h="0">
                <a:tc gridSpan="2">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A.4 Control of documented information</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3743437376"/>
                  </a:ext>
                </a:extLst>
              </a:tr>
              <a:tr h="0">
                <a:tc gridSpan="2">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A.5 Documented information for Control of nonconforming outputs</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1939351545"/>
                  </a:ext>
                </a:extLst>
              </a:tr>
              <a:tr h="0">
                <a:tc gridSpan="2">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A.6 Documented information for Nonconformity and Corrective action</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209841671"/>
                  </a:ext>
                </a:extLst>
              </a:tr>
              <a:tr h="0">
                <a:tc gridSpan="2">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A.7 Documented information for Internal audit</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3938122460"/>
                  </a:ext>
                </a:extLst>
              </a:tr>
              <a:tr h="0">
                <a:tc gridSpan="2">
                  <a:txBody>
                    <a:bodyPr/>
                    <a:lstStyle/>
                    <a:p>
                      <a:pPr algn="ctr">
                        <a:lnSpc>
                          <a:spcPct val="107000"/>
                        </a:lnSpc>
                        <a:spcAft>
                          <a:spcPts val="800"/>
                        </a:spcAft>
                      </a:pP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Section A Score</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a:lnSpc>
                          <a:spcPct val="107000"/>
                        </a:lnSpc>
                        <a:spcAft>
                          <a:spcPts val="800"/>
                        </a:spcAft>
                      </a:pP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7</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1853638549"/>
                  </a:ext>
                </a:extLst>
              </a:tr>
            </a:tbl>
          </a:graphicData>
        </a:graphic>
      </p:graphicFrame>
      <p:graphicFrame>
        <p:nvGraphicFramePr>
          <p:cNvPr id="8" name="Table 7">
            <a:extLst>
              <a:ext uri="{FF2B5EF4-FFF2-40B4-BE49-F238E27FC236}">
                <a16:creationId xmlns:a16="http://schemas.microsoft.com/office/drawing/2014/main" id="{C669FEA6-456F-BED1-D8B5-27F412639957}"/>
              </a:ext>
            </a:extLst>
          </p:cNvPr>
          <p:cNvGraphicFramePr>
            <a:graphicFrameLocks noGrp="1"/>
          </p:cNvGraphicFramePr>
          <p:nvPr/>
        </p:nvGraphicFramePr>
        <p:xfrm>
          <a:off x="539552" y="5038954"/>
          <a:ext cx="11029596" cy="851855"/>
        </p:xfrm>
        <a:graphic>
          <a:graphicData uri="http://schemas.openxmlformats.org/drawingml/2006/table">
            <a:tbl>
              <a:tblPr firstRow="1" firstCol="1" bandRow="1"/>
              <a:tblGrid>
                <a:gridCol w="9081526">
                  <a:extLst>
                    <a:ext uri="{9D8B030D-6E8A-4147-A177-3AD203B41FA5}">
                      <a16:colId xmlns:a16="http://schemas.microsoft.com/office/drawing/2014/main" val="1071748646"/>
                    </a:ext>
                  </a:extLst>
                </a:gridCol>
                <a:gridCol w="1126435">
                  <a:extLst>
                    <a:ext uri="{9D8B030D-6E8A-4147-A177-3AD203B41FA5}">
                      <a16:colId xmlns:a16="http://schemas.microsoft.com/office/drawing/2014/main" val="1592111267"/>
                    </a:ext>
                  </a:extLst>
                </a:gridCol>
                <a:gridCol w="821635">
                  <a:extLst>
                    <a:ext uri="{9D8B030D-6E8A-4147-A177-3AD203B41FA5}">
                      <a16:colId xmlns:a16="http://schemas.microsoft.com/office/drawing/2014/main" val="1632934333"/>
                    </a:ext>
                  </a:extLst>
                </a:gridCol>
              </a:tblGrid>
              <a:tr h="0">
                <a:tc gridSpan="2">
                  <a:txBody>
                    <a:bodyPr/>
                    <a:lstStyle/>
                    <a:p>
                      <a:pPr algn="ctr">
                        <a:lnSpc>
                          <a:spcPct val="107000"/>
                        </a:lnSpc>
                        <a:spcAft>
                          <a:spcPts val="800"/>
                        </a:spcAft>
                      </a:pPr>
                      <a:r>
                        <a:rPr lang="en-ZA" sz="11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SECTION B: Evidence of QMS in operation (Tender Quality Requirements -Ref 240-105658000 /240-105658000)</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hMerge="1">
                  <a:txBody>
                    <a:bodyPr/>
                    <a:lstStyle/>
                    <a:p>
                      <a:endParaRPr lang="en-ZA"/>
                    </a:p>
                  </a:txBody>
                  <a:tcPr/>
                </a:tc>
                <a:tc>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4341493"/>
                  </a:ext>
                </a:extLst>
              </a:tr>
              <a:tr h="0">
                <a:tc>
                  <a:txBody>
                    <a:bodyPr/>
                    <a:lstStyle/>
                    <a:p>
                      <a:pPr algn="ctr">
                        <a:lnSpc>
                          <a:spcPct val="107000"/>
                        </a:lnSpc>
                        <a:spcAft>
                          <a:spcPts val="800"/>
                        </a:spcAft>
                      </a:pP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Apply (Yes=1)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3912020"/>
                  </a:ext>
                </a:extLst>
              </a:tr>
              <a:tr h="0">
                <a:tc>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B.1 Documented information for defined roles, responsibilities and authorities</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25%</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3037867"/>
                  </a:ext>
                </a:extLst>
              </a:tr>
              <a:tr h="0">
                <a:tc>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B.2 Documented information for Control of Externally Provided Processes, Products and Services</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238983527"/>
                  </a:ext>
                </a:extLst>
              </a:tr>
              <a:tr h="0">
                <a:tc>
                  <a:txBody>
                    <a:bodyPr/>
                    <a:lstStyle/>
                    <a:p>
                      <a:pPr algn="ctr">
                        <a:lnSpc>
                          <a:spcPct val="107000"/>
                        </a:lnSpc>
                        <a:spcAft>
                          <a:spcPts val="800"/>
                        </a:spcAft>
                      </a:pP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Section B Score</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1861754104"/>
                  </a:ext>
                </a:extLst>
              </a:tr>
            </a:tbl>
          </a:graphicData>
        </a:graphic>
      </p:graphicFrame>
      <p:sp>
        <p:nvSpPr>
          <p:cNvPr id="9" name="TextBox 8">
            <a:extLst>
              <a:ext uri="{FF2B5EF4-FFF2-40B4-BE49-F238E27FC236}">
                <a16:creationId xmlns:a16="http://schemas.microsoft.com/office/drawing/2014/main" id="{C6122E69-F201-A206-2197-2B47BE659517}"/>
              </a:ext>
            </a:extLst>
          </p:cNvPr>
          <p:cNvSpPr txBox="1"/>
          <p:nvPr/>
        </p:nvSpPr>
        <p:spPr>
          <a:xfrm>
            <a:off x="503583" y="1229590"/>
            <a:ext cx="11184834" cy="1323439"/>
          </a:xfrm>
          <a:prstGeom prst="rect">
            <a:avLst/>
          </a:prstGeom>
          <a:noFill/>
        </p:spPr>
        <p:txBody>
          <a:bodyPr wrap="square">
            <a:spAutoFit/>
          </a:bodyPr>
          <a:lstStyle/>
          <a:p>
            <a:pPr algn="just"/>
            <a:r>
              <a:rPr lang="en-US" sz="1600" dirty="0"/>
              <a:t>This document consists of five sections in which the supplier is guided to submit objective evidence of a </a:t>
            </a:r>
            <a:r>
              <a:rPr lang="en-US" sz="1600" b="1" dirty="0"/>
              <a:t>developed QMS </a:t>
            </a:r>
            <a:r>
              <a:rPr lang="en-US" sz="1600" dirty="0"/>
              <a:t>that complies with </a:t>
            </a:r>
            <a:r>
              <a:rPr lang="en-US" sz="1600" b="1" dirty="0"/>
              <a:t>ISO 9001, </a:t>
            </a:r>
            <a:r>
              <a:rPr lang="en-US" sz="1600" dirty="0"/>
              <a:t>or the latest applicable revisions (Section A &amp; B). The QMS should drive all the supplier’s business management processes to ensure that all of NTCSA’s requirements are fully met on a consistent basis (Section C &amp; D).</a:t>
            </a:r>
            <a:r>
              <a:rPr lang="en-ZA" sz="1600" dirty="0">
                <a:latin typeface="+mj-lt"/>
                <a:ea typeface="Times New Roman" panose="02020603050405020304" pitchFamily="18" charset="0"/>
              </a:rPr>
              <a:t> </a:t>
            </a:r>
            <a:r>
              <a:rPr lang="en-ZA" sz="1600" dirty="0">
                <a:effectLst/>
                <a:latin typeface="+mj-lt"/>
                <a:ea typeface="Times New Roman" panose="02020603050405020304" pitchFamily="18" charset="0"/>
              </a:rPr>
              <a:t>In the absence of an ISO certification in Section A, a quality manual and other requirements should be submitted as listed.</a:t>
            </a:r>
          </a:p>
        </p:txBody>
      </p:sp>
    </p:spTree>
    <p:extLst>
      <p:ext uri="{BB962C8B-B14F-4D97-AF65-F5344CB8AC3E}">
        <p14:creationId xmlns:p14="http://schemas.microsoft.com/office/powerpoint/2010/main" val="3208191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ZA" sz="2400" b="1" dirty="0">
                <a:effectLst/>
                <a:latin typeface="Arial" panose="020B0604020202020204" pitchFamily="34" charset="0"/>
                <a:ea typeface="Calibri" panose="020F0502020204030204" pitchFamily="34" charset="0"/>
                <a:cs typeface="Times New Roman" panose="02020603050405020304" pitchFamily="18" charset="0"/>
              </a:rPr>
              <a:t>2. List of Tender </a:t>
            </a:r>
            <a:r>
              <a:rPr lang="en-ZA" sz="2400" b="1" dirty="0">
                <a:latin typeface="Arial" panose="020B0604020202020204" pitchFamily="34" charset="0"/>
                <a:ea typeface="Calibri" panose="020F0502020204030204" pitchFamily="34" charset="0"/>
                <a:cs typeface="Times New Roman" panose="02020603050405020304" pitchFamily="18" charset="0"/>
              </a:rPr>
              <a:t>Returnable Documents…continued</a:t>
            </a:r>
            <a:endParaRPr lang="en-US" b="1" dirty="0"/>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p:txBody>
          <a:bodyPr/>
          <a:lstStyle/>
          <a:p>
            <a:pPr>
              <a:spcBef>
                <a:spcPct val="30000"/>
              </a:spcBef>
              <a:spcAft>
                <a:spcPct val="0"/>
              </a:spcAft>
              <a:defRPr/>
            </a:pPr>
            <a:endParaRPr lang="en-ZA" altLang="en-US" kern="0" dirty="0"/>
          </a:p>
          <a:p>
            <a:pPr>
              <a:spcBef>
                <a:spcPct val="30000"/>
              </a:spcBef>
              <a:spcAft>
                <a:spcPct val="0"/>
              </a:spcAft>
            </a:pPr>
            <a:endParaRPr lang="en-ZA" dirty="0"/>
          </a:p>
          <a:p>
            <a:pPr marL="0" indent="0">
              <a:buNone/>
            </a:pPr>
            <a:endParaRPr lang="en-US" dirty="0"/>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graphicFrame>
        <p:nvGraphicFramePr>
          <p:cNvPr id="7" name="Content Placeholder 4">
            <a:extLst>
              <a:ext uri="{FF2B5EF4-FFF2-40B4-BE49-F238E27FC236}">
                <a16:creationId xmlns:a16="http://schemas.microsoft.com/office/drawing/2014/main" id="{5A574757-3950-4248-636C-F09BC40A56E2}"/>
              </a:ext>
            </a:extLst>
          </p:cNvPr>
          <p:cNvGraphicFramePr>
            <a:graphicFrameLocks/>
          </p:cNvGraphicFramePr>
          <p:nvPr/>
        </p:nvGraphicFramePr>
        <p:xfrm>
          <a:off x="539552" y="2804256"/>
          <a:ext cx="11016344" cy="962471"/>
        </p:xfrm>
        <a:graphic>
          <a:graphicData uri="http://schemas.openxmlformats.org/drawingml/2006/table">
            <a:tbl>
              <a:tblPr firstRow="1" firstCol="1" bandRow="1"/>
              <a:tblGrid>
                <a:gridCol w="9068274">
                  <a:extLst>
                    <a:ext uri="{9D8B030D-6E8A-4147-A177-3AD203B41FA5}">
                      <a16:colId xmlns:a16="http://schemas.microsoft.com/office/drawing/2014/main" val="625137745"/>
                    </a:ext>
                  </a:extLst>
                </a:gridCol>
                <a:gridCol w="1020417">
                  <a:extLst>
                    <a:ext uri="{9D8B030D-6E8A-4147-A177-3AD203B41FA5}">
                      <a16:colId xmlns:a16="http://schemas.microsoft.com/office/drawing/2014/main" val="3674287290"/>
                    </a:ext>
                  </a:extLst>
                </a:gridCol>
                <a:gridCol w="927653">
                  <a:extLst>
                    <a:ext uri="{9D8B030D-6E8A-4147-A177-3AD203B41FA5}">
                      <a16:colId xmlns:a16="http://schemas.microsoft.com/office/drawing/2014/main" val="3861476180"/>
                    </a:ext>
                  </a:extLst>
                </a:gridCol>
              </a:tblGrid>
              <a:tr h="0">
                <a:tc gridSpan="2">
                  <a:txBody>
                    <a:bodyPr/>
                    <a:lstStyle/>
                    <a:p>
                      <a:pPr algn="ctr">
                        <a:lnSpc>
                          <a:spcPct val="107000"/>
                        </a:lnSpc>
                        <a:spcAft>
                          <a:spcPts val="800"/>
                        </a:spcAft>
                      </a:pPr>
                      <a:r>
                        <a:rPr lang="en-ZA" sz="11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SECTION D: Quality Control Plan Requirements (Ref QM-58 or 240-109253302)</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ZA" sz="11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QCP /Checklist/ ITP (Quality Control Plans) as per Scope of Works (Ref ISO 10005 &amp; 240-105658000)</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hMerge="1">
                  <a:txBody>
                    <a:bodyPr/>
                    <a:lstStyle/>
                    <a:p>
                      <a:endParaRPr lang="en-ZA"/>
                    </a:p>
                  </a:txBody>
                  <a:tcPr/>
                </a:tc>
                <a:tc>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075664"/>
                  </a:ext>
                </a:extLst>
              </a:tr>
              <a:tr h="0">
                <a:tc>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NB! Draft/Example of an Inspection and Test Plan (ITP) or Quality Control Plan (QCP) on similar and/ or previous work done</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Apply (Yes=1)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20%</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0665524"/>
                  </a:ext>
                </a:extLst>
              </a:tr>
              <a:tr h="0">
                <a:tc>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3290708180"/>
                  </a:ext>
                </a:extLst>
              </a:tr>
              <a:tr h="147955">
                <a:tc>
                  <a:txBody>
                    <a:bodyPr/>
                    <a:lstStyle/>
                    <a:p>
                      <a:pPr algn="ctr">
                        <a:lnSpc>
                          <a:spcPct val="107000"/>
                        </a:lnSpc>
                        <a:spcAft>
                          <a:spcPts val="800"/>
                        </a:spcAft>
                      </a:pPr>
                      <a:r>
                        <a:rPr lang="en-ZA" sz="11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Section D Score</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1045851788"/>
                  </a:ext>
                </a:extLst>
              </a:tr>
            </a:tbl>
          </a:graphicData>
        </a:graphic>
      </p:graphicFrame>
      <p:graphicFrame>
        <p:nvGraphicFramePr>
          <p:cNvPr id="8" name="Table 7">
            <a:extLst>
              <a:ext uri="{FF2B5EF4-FFF2-40B4-BE49-F238E27FC236}">
                <a16:creationId xmlns:a16="http://schemas.microsoft.com/office/drawing/2014/main" id="{93F59783-65E1-0B97-6A37-8459D7AB5937}"/>
              </a:ext>
            </a:extLst>
          </p:cNvPr>
          <p:cNvGraphicFramePr>
            <a:graphicFrameLocks noGrp="1"/>
          </p:cNvGraphicFramePr>
          <p:nvPr/>
        </p:nvGraphicFramePr>
        <p:xfrm>
          <a:off x="535008" y="4130896"/>
          <a:ext cx="11007635" cy="1118364"/>
        </p:xfrm>
        <a:graphic>
          <a:graphicData uri="http://schemas.openxmlformats.org/drawingml/2006/table">
            <a:tbl>
              <a:tblPr firstRow="1" firstCol="1" bandRow="1"/>
              <a:tblGrid>
                <a:gridCol w="9086070">
                  <a:extLst>
                    <a:ext uri="{9D8B030D-6E8A-4147-A177-3AD203B41FA5}">
                      <a16:colId xmlns:a16="http://schemas.microsoft.com/office/drawing/2014/main" val="709320484"/>
                    </a:ext>
                  </a:extLst>
                </a:gridCol>
                <a:gridCol w="1020418">
                  <a:extLst>
                    <a:ext uri="{9D8B030D-6E8A-4147-A177-3AD203B41FA5}">
                      <a16:colId xmlns:a16="http://schemas.microsoft.com/office/drawing/2014/main" val="2606384228"/>
                    </a:ext>
                  </a:extLst>
                </a:gridCol>
                <a:gridCol w="901147">
                  <a:extLst>
                    <a:ext uri="{9D8B030D-6E8A-4147-A177-3AD203B41FA5}">
                      <a16:colId xmlns:a16="http://schemas.microsoft.com/office/drawing/2014/main" val="1364293763"/>
                    </a:ext>
                  </a:extLst>
                </a:gridCol>
              </a:tblGrid>
              <a:tr h="0">
                <a:tc gridSpan="2">
                  <a:txBody>
                    <a:bodyPr/>
                    <a:lstStyle/>
                    <a:p>
                      <a:pPr algn="ctr">
                        <a:lnSpc>
                          <a:spcPct val="100000"/>
                        </a:lnSpc>
                        <a:spcAft>
                          <a:spcPts val="800"/>
                        </a:spcAft>
                      </a:pPr>
                      <a:r>
                        <a:rPr lang="en-ZA" sz="11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SECTION E: User defined additional Requirements &amp; miscellaneous (Ref 240-105658000)</a:t>
                      </a:r>
                      <a:endParaRPr lang="en-ZA" sz="11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800"/>
                        </a:spcAft>
                      </a:pPr>
                      <a:r>
                        <a:rPr lang="en-ZA" sz="11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Customer specific requirements &amp; other standards and required can be listed and evaluated here</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hMerge="1">
                  <a:txBody>
                    <a:bodyPr/>
                    <a:lstStyle/>
                    <a:p>
                      <a:endParaRPr lang="en-ZA"/>
                    </a:p>
                  </a:txBody>
                  <a:tcPr/>
                </a:tc>
                <a:tc>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2656776"/>
                  </a:ext>
                </a:extLst>
              </a:tr>
              <a:tr h="0">
                <a:tc>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NB! Draft/Example of an Inspection and Test Plan (ITP) or Quality Control Plan (QCP) on similar and/ or previous work done</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Apply (Yes=1)</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10%</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439637"/>
                  </a:ext>
                </a:extLst>
              </a:tr>
              <a:tr h="0">
                <a:tc>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E.1 Form A is completed and signed.</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4047727592"/>
                  </a:ext>
                </a:extLst>
              </a:tr>
              <a:tr h="0">
                <a:tc>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E.2 Add other requirements (if applicable) as per the scope of work and/ or specification</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3641183198"/>
                  </a:ext>
                </a:extLst>
              </a:tr>
              <a:tr h="147955">
                <a:tc>
                  <a:txBody>
                    <a:bodyPr/>
                    <a:lstStyle/>
                    <a:p>
                      <a:pPr algn="ctr">
                        <a:lnSpc>
                          <a:spcPct val="107000"/>
                        </a:lnSpc>
                        <a:spcAft>
                          <a:spcPts val="800"/>
                        </a:spcAft>
                      </a:pP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Section E Score</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1122603392"/>
                  </a:ext>
                </a:extLst>
              </a:tr>
            </a:tbl>
          </a:graphicData>
        </a:graphic>
      </p:graphicFrame>
      <p:graphicFrame>
        <p:nvGraphicFramePr>
          <p:cNvPr id="9" name="Table 8">
            <a:extLst>
              <a:ext uri="{FF2B5EF4-FFF2-40B4-BE49-F238E27FC236}">
                <a16:creationId xmlns:a16="http://schemas.microsoft.com/office/drawing/2014/main" id="{CFE986EE-F884-B07C-13A0-0EC18D59FBCC}"/>
              </a:ext>
            </a:extLst>
          </p:cNvPr>
          <p:cNvGraphicFramePr>
            <a:graphicFrameLocks noGrp="1"/>
          </p:cNvGraphicFramePr>
          <p:nvPr/>
        </p:nvGraphicFramePr>
        <p:xfrm>
          <a:off x="539552" y="1312699"/>
          <a:ext cx="10989839" cy="1141858"/>
        </p:xfrm>
        <a:graphic>
          <a:graphicData uri="http://schemas.openxmlformats.org/drawingml/2006/table">
            <a:tbl>
              <a:tblPr firstRow="1" firstCol="1" bandRow="1"/>
              <a:tblGrid>
                <a:gridCol w="9081526">
                  <a:extLst>
                    <a:ext uri="{9D8B030D-6E8A-4147-A177-3AD203B41FA5}">
                      <a16:colId xmlns:a16="http://schemas.microsoft.com/office/drawing/2014/main" val="3252552517"/>
                    </a:ext>
                  </a:extLst>
                </a:gridCol>
                <a:gridCol w="993913">
                  <a:extLst>
                    <a:ext uri="{9D8B030D-6E8A-4147-A177-3AD203B41FA5}">
                      <a16:colId xmlns:a16="http://schemas.microsoft.com/office/drawing/2014/main" val="1560801273"/>
                    </a:ext>
                  </a:extLst>
                </a:gridCol>
                <a:gridCol w="914400">
                  <a:extLst>
                    <a:ext uri="{9D8B030D-6E8A-4147-A177-3AD203B41FA5}">
                      <a16:colId xmlns:a16="http://schemas.microsoft.com/office/drawing/2014/main" val="1240014141"/>
                    </a:ext>
                  </a:extLst>
                </a:gridCol>
              </a:tblGrid>
              <a:tr h="0">
                <a:tc gridSpan="2">
                  <a:txBody>
                    <a:bodyPr/>
                    <a:lstStyle/>
                    <a:p>
                      <a:pPr algn="ctr">
                        <a:lnSpc>
                          <a:spcPct val="107000"/>
                        </a:lnSpc>
                        <a:spcAft>
                          <a:spcPts val="800"/>
                        </a:spcAft>
                      </a:pPr>
                      <a:r>
                        <a:rPr lang="en-ZA" sz="11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SECTION C: Contract Quality Plan Requirements (Ref 240-105658000 and 240-109253698).</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ZA" sz="11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Draft Contract Quality Plan specific to the scope of work as described in the tender documents (Ref ISO 10005</a:t>
                      </a: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hMerge="1">
                  <a:txBody>
                    <a:bodyPr/>
                    <a:lstStyle/>
                    <a:p>
                      <a:endParaRPr lang="en-ZA"/>
                    </a:p>
                  </a:txBody>
                  <a:tcPr/>
                </a:tc>
                <a:tc>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5612887"/>
                  </a:ext>
                </a:extLst>
              </a:tr>
              <a:tr h="0">
                <a:tc>
                  <a:txBody>
                    <a:bodyPr/>
                    <a:lstStyle/>
                    <a:p>
                      <a:pPr algn="ctr">
                        <a:lnSpc>
                          <a:spcPct val="107000"/>
                        </a:lnSpc>
                        <a:spcAft>
                          <a:spcPts val="800"/>
                        </a:spcAft>
                      </a:pP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Apply (Yes=1)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3883475"/>
                  </a:ext>
                </a:extLst>
              </a:tr>
              <a:tr h="0">
                <a:tc>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NB! Draft Contract/Project Quality Plan has important QA deliverables</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20%</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8843850"/>
                  </a:ext>
                </a:extLst>
              </a:tr>
              <a:tr h="0">
                <a:tc>
                  <a:txBody>
                    <a:bodyPr/>
                    <a:lstStyle/>
                    <a:p>
                      <a:pPr algn="ctr">
                        <a:lnSpc>
                          <a:spcPct val="107000"/>
                        </a:lnSpc>
                        <a:spcAft>
                          <a:spcPts val="800"/>
                        </a:spcAft>
                      </a:pPr>
                      <a:r>
                        <a:rPr lang="en-ZA" sz="11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Section C Score</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11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endParaRPr lang="en-ZA"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extLst>
                  <a:ext uri="{0D108BD9-81ED-4DB2-BD59-A6C34878D82A}">
                    <a16:rowId xmlns:a16="http://schemas.microsoft.com/office/drawing/2014/main" val="4212625352"/>
                  </a:ext>
                </a:extLst>
              </a:tr>
            </a:tbl>
          </a:graphicData>
        </a:graphic>
      </p:graphicFrame>
      <p:sp>
        <p:nvSpPr>
          <p:cNvPr id="12" name="Title 1">
            <a:extLst>
              <a:ext uri="{FF2B5EF4-FFF2-40B4-BE49-F238E27FC236}">
                <a16:creationId xmlns:a16="http://schemas.microsoft.com/office/drawing/2014/main" id="{ECE81473-2A93-263E-7233-DC6064E4BCD9}"/>
              </a:ext>
            </a:extLst>
          </p:cNvPr>
          <p:cNvSpPr txBox="1">
            <a:spLocks/>
          </p:cNvSpPr>
          <p:nvPr/>
        </p:nvSpPr>
        <p:spPr>
          <a:xfrm>
            <a:off x="10142874" y="5486183"/>
            <a:ext cx="1629951" cy="4571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bg1"/>
                </a:solidFill>
                <a:latin typeface="+mj-lt"/>
                <a:ea typeface="+mj-ea"/>
                <a:cs typeface="+mj-cs"/>
              </a:defRPr>
            </a:lvl1pPr>
          </a:lstStyle>
          <a:p>
            <a:r>
              <a:rPr lang="en-ZA"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Threshold = 80%</a:t>
            </a:r>
            <a:endParaRPr lang="en-ZA" sz="1400" b="1" dirty="0">
              <a:solidFill>
                <a:schemeClr val="tx1"/>
              </a:solidFill>
            </a:endParaRPr>
          </a:p>
        </p:txBody>
      </p:sp>
      <p:graphicFrame>
        <p:nvGraphicFramePr>
          <p:cNvPr id="13" name="Object 12">
            <a:extLst>
              <a:ext uri="{FF2B5EF4-FFF2-40B4-BE49-F238E27FC236}">
                <a16:creationId xmlns:a16="http://schemas.microsoft.com/office/drawing/2014/main" id="{582C11D1-571A-09DA-0E61-035ABC015864}"/>
              </a:ext>
            </a:extLst>
          </p:cNvPr>
          <p:cNvGraphicFramePr>
            <a:graphicFrameLocks noChangeAspect="1"/>
          </p:cNvGraphicFramePr>
          <p:nvPr/>
        </p:nvGraphicFramePr>
        <p:xfrm>
          <a:off x="4946468" y="5327921"/>
          <a:ext cx="1149532" cy="969918"/>
        </p:xfrm>
        <a:graphic>
          <a:graphicData uri="http://schemas.openxmlformats.org/presentationml/2006/ole">
            <mc:AlternateContent xmlns:mc="http://schemas.openxmlformats.org/markup-compatibility/2006">
              <mc:Choice xmlns:v="urn:schemas-microsoft-com:vml" Requires="v">
                <p:oleObj name="Acrobat Document" showAsIcon="1" r:id="rId2" imgW="914400" imgH="771480" progId="AcroExch.Document.DC">
                  <p:embed/>
                </p:oleObj>
              </mc:Choice>
              <mc:Fallback>
                <p:oleObj name="Acrobat Document" showAsIcon="1" r:id="rId2" imgW="914400" imgH="771480" progId="AcroExch.Document.DC">
                  <p:embed/>
                  <p:pic>
                    <p:nvPicPr>
                      <p:cNvPr id="13" name="Object 12">
                        <a:extLst>
                          <a:ext uri="{FF2B5EF4-FFF2-40B4-BE49-F238E27FC236}">
                            <a16:creationId xmlns:a16="http://schemas.microsoft.com/office/drawing/2014/main" id="{582C11D1-571A-09DA-0E61-035ABC015864}"/>
                          </a:ext>
                        </a:extLst>
                      </p:cNvPr>
                      <p:cNvPicPr/>
                      <p:nvPr/>
                    </p:nvPicPr>
                    <p:blipFill>
                      <a:blip r:embed="rId3"/>
                      <a:stretch>
                        <a:fillRect/>
                      </a:stretch>
                    </p:blipFill>
                    <p:spPr>
                      <a:xfrm>
                        <a:off x="4946468" y="5327921"/>
                        <a:ext cx="1149532" cy="969918"/>
                      </a:xfrm>
                      <a:prstGeom prst="rect">
                        <a:avLst/>
                      </a:prstGeom>
                    </p:spPr>
                  </p:pic>
                </p:oleObj>
              </mc:Fallback>
            </mc:AlternateContent>
          </a:graphicData>
        </a:graphic>
      </p:graphicFrame>
    </p:spTree>
    <p:extLst>
      <p:ext uri="{BB962C8B-B14F-4D97-AF65-F5344CB8AC3E}">
        <p14:creationId xmlns:p14="http://schemas.microsoft.com/office/powerpoint/2010/main" val="3994524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sz="2400" b="1" dirty="0"/>
              <a:t>3. QM58</a:t>
            </a:r>
            <a:endParaRPr lang="en-US" b="1" dirty="0"/>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p:txBody>
          <a:bodyPr/>
          <a:lstStyle/>
          <a:p>
            <a:pPr>
              <a:spcBef>
                <a:spcPct val="30000"/>
              </a:spcBef>
              <a:spcAft>
                <a:spcPct val="0"/>
              </a:spcAft>
              <a:defRPr/>
            </a:pPr>
            <a:endParaRPr lang="en-ZA" altLang="en-US" kern="0" dirty="0"/>
          </a:p>
          <a:p>
            <a:pPr>
              <a:spcBef>
                <a:spcPct val="30000"/>
              </a:spcBef>
              <a:spcAft>
                <a:spcPct val="0"/>
              </a:spcAft>
            </a:pPr>
            <a:endParaRPr lang="en-ZA" dirty="0"/>
          </a:p>
          <a:p>
            <a:pPr marL="0" indent="0">
              <a:buNone/>
            </a:pPr>
            <a:endParaRPr lang="en-US" dirty="0"/>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pic>
        <p:nvPicPr>
          <p:cNvPr id="6" name="Content Placeholder 5">
            <a:extLst>
              <a:ext uri="{FF2B5EF4-FFF2-40B4-BE49-F238E27FC236}">
                <a16:creationId xmlns:a16="http://schemas.microsoft.com/office/drawing/2014/main" id="{5F574E6C-1037-C01B-2B29-940681AAA426}"/>
              </a:ext>
            </a:extLst>
          </p:cNvPr>
          <p:cNvPicPr>
            <a:picLocks noChangeAspect="1"/>
          </p:cNvPicPr>
          <p:nvPr/>
        </p:nvPicPr>
        <p:blipFill rotWithShape="1">
          <a:blip r:embed="rId2"/>
          <a:srcRect l="31679" t="6972" r="31883" b="11846"/>
          <a:stretch/>
        </p:blipFill>
        <p:spPr>
          <a:xfrm>
            <a:off x="6747602" y="1113927"/>
            <a:ext cx="3977482" cy="4982074"/>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914AEBB4-998B-EA86-3297-B23A0A39BC70}"/>
              </a:ext>
            </a:extLst>
          </p:cNvPr>
          <p:cNvSpPr txBox="1"/>
          <p:nvPr/>
        </p:nvSpPr>
        <p:spPr>
          <a:xfrm>
            <a:off x="304800" y="1263318"/>
            <a:ext cx="5527964" cy="2118529"/>
          </a:xfrm>
          <a:prstGeom prst="rect">
            <a:avLst/>
          </a:prstGeom>
          <a:noFill/>
        </p:spPr>
        <p:txBody>
          <a:bodyPr wrap="square">
            <a:spAutoFit/>
          </a:bodyPr>
          <a:lstStyle/>
          <a:p>
            <a:pPr marL="0" indent="0" algn="just">
              <a:lnSpc>
                <a:spcPct val="150000"/>
              </a:lnSpc>
              <a:buNone/>
            </a:pPr>
            <a:r>
              <a:rPr lang="en-ZA" sz="1800" dirty="0">
                <a:solidFill>
                  <a:schemeClr val="tx1"/>
                </a:solidFill>
                <a:latin typeface="+mj-lt"/>
                <a:ea typeface="Times New Roman" panose="02020603050405020304" pitchFamily="18" charset="0"/>
              </a:rPr>
              <a:t>The ‘QM58’ Quality Management document is a reference specification from which contractors have to understand and adhere to the requirements of Eskom’s quality expectations. </a:t>
            </a:r>
            <a:r>
              <a:rPr lang="en-ZA" dirty="0">
                <a:latin typeface="+mj-lt"/>
                <a:ea typeface="Times New Roman" panose="02020603050405020304" pitchFamily="18" charset="0"/>
              </a:rPr>
              <a:t>Reference of the Category 3 requirements are in </a:t>
            </a:r>
            <a:r>
              <a:rPr lang="en-ZA" sz="1800" dirty="0">
                <a:solidFill>
                  <a:schemeClr val="tx1"/>
                </a:solidFill>
                <a:latin typeface="+mj-lt"/>
                <a:ea typeface="Times New Roman" panose="02020603050405020304" pitchFamily="18" charset="0"/>
              </a:rPr>
              <a:t>Clause 3.5.4.</a:t>
            </a:r>
            <a:endParaRPr lang="en-US" sz="1800" b="1" dirty="0">
              <a:solidFill>
                <a:schemeClr val="tx1"/>
              </a:solidFill>
            </a:endParaRPr>
          </a:p>
        </p:txBody>
      </p:sp>
      <p:graphicFrame>
        <p:nvGraphicFramePr>
          <p:cNvPr id="11" name="Object 10">
            <a:extLst>
              <a:ext uri="{FF2B5EF4-FFF2-40B4-BE49-F238E27FC236}">
                <a16:creationId xmlns:a16="http://schemas.microsoft.com/office/drawing/2014/main" id="{C520447E-A754-9661-5A0E-91FC1FF33057}"/>
              </a:ext>
            </a:extLst>
          </p:cNvPr>
          <p:cNvGraphicFramePr>
            <a:graphicFrameLocks noChangeAspect="1"/>
          </p:cNvGraphicFramePr>
          <p:nvPr>
            <p:extLst>
              <p:ext uri="{D42A27DB-BD31-4B8C-83A1-F6EECF244321}">
                <p14:modId xmlns:p14="http://schemas.microsoft.com/office/powerpoint/2010/main" val="3806432019"/>
              </p:ext>
            </p:extLst>
          </p:nvPr>
        </p:nvGraphicFramePr>
        <p:xfrm>
          <a:off x="2062475" y="4481794"/>
          <a:ext cx="1674638" cy="1412976"/>
        </p:xfrm>
        <a:graphic>
          <a:graphicData uri="http://schemas.openxmlformats.org/presentationml/2006/ole">
            <mc:AlternateContent xmlns:mc="http://schemas.openxmlformats.org/markup-compatibility/2006">
              <mc:Choice xmlns:v="urn:schemas-microsoft-com:vml" Requires="v">
                <p:oleObj name="Acrobat Document" showAsIcon="1" r:id="rId3" imgW="914400" imgH="771480" progId="AcroExch.Document.DC">
                  <p:embed/>
                </p:oleObj>
              </mc:Choice>
              <mc:Fallback>
                <p:oleObj name="Acrobat Document" showAsIcon="1" r:id="rId3" imgW="914400" imgH="771480" progId="AcroExch.Document.DC">
                  <p:embed/>
                  <p:pic>
                    <p:nvPicPr>
                      <p:cNvPr id="9" name="Object 8">
                        <a:extLst>
                          <a:ext uri="{FF2B5EF4-FFF2-40B4-BE49-F238E27FC236}">
                            <a16:creationId xmlns:a16="http://schemas.microsoft.com/office/drawing/2014/main" id="{CEB80322-8691-7D56-751A-BD52FDEB46B8}"/>
                          </a:ext>
                        </a:extLst>
                      </p:cNvPr>
                      <p:cNvPicPr/>
                      <p:nvPr/>
                    </p:nvPicPr>
                    <p:blipFill>
                      <a:blip r:embed="rId4"/>
                      <a:stretch>
                        <a:fillRect/>
                      </a:stretch>
                    </p:blipFill>
                    <p:spPr>
                      <a:xfrm>
                        <a:off x="2062475" y="4481794"/>
                        <a:ext cx="1674638" cy="1412976"/>
                      </a:xfrm>
                      <a:prstGeom prst="rect">
                        <a:avLst/>
                      </a:prstGeom>
                    </p:spPr>
                  </p:pic>
                </p:oleObj>
              </mc:Fallback>
            </mc:AlternateContent>
          </a:graphicData>
        </a:graphic>
      </p:graphicFrame>
    </p:spTree>
    <p:extLst>
      <p:ext uri="{BB962C8B-B14F-4D97-AF65-F5344CB8AC3E}">
        <p14:creationId xmlns:p14="http://schemas.microsoft.com/office/powerpoint/2010/main" val="327797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Conclusion</a:t>
            </a:r>
          </a:p>
        </p:txBody>
      </p:sp>
      <p:pic>
        <p:nvPicPr>
          <p:cNvPr id="5" name="Picture Placeholder 4">
            <a:extLst>
              <a:ext uri="{FF2B5EF4-FFF2-40B4-BE49-F238E27FC236}">
                <a16:creationId xmlns:a16="http://schemas.microsoft.com/office/drawing/2014/main" id="{5EAD2719-A108-14FA-3D7A-D668FA5A259F}"/>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1333037" y="1651335"/>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p:spPr>
      </p:pic>
      <p:pic>
        <p:nvPicPr>
          <p:cNvPr id="8" name="Picture Placeholder 7">
            <a:extLst>
              <a:ext uri="{FF2B5EF4-FFF2-40B4-BE49-F238E27FC236}">
                <a16:creationId xmlns:a16="http://schemas.microsoft.com/office/drawing/2014/main" id="{E2C57C52-6723-79BE-E47B-9C9B7E2BA215}"/>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p:blipFill>
        <p:spPr>
          <a:xfrm>
            <a:off x="724937" y="3429621"/>
            <a:ext cx="1895475" cy="1895475"/>
          </a:xfrm>
          <a:prstGeom prst="ellipse">
            <a:avLst/>
          </a:prstGeom>
        </p:spPr>
      </p:pic>
    </p:spTree>
    <p:extLst>
      <p:ext uri="{BB962C8B-B14F-4D97-AF65-F5344CB8AC3E}">
        <p14:creationId xmlns:p14="http://schemas.microsoft.com/office/powerpoint/2010/main" val="34957485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2.xml><?xml version="1.0" encoding="utf-8"?>
<a:theme xmlns:a="http://schemas.openxmlformats.org/drawingml/2006/main" name="1_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3.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B0A6D8BFE48B5B4C98C9B506E18E4C4F" ma:contentTypeVersion="2" ma:contentTypeDescription="Upload an image." ma:contentTypeScope="" ma:versionID="faf5921d99471c51c746d233a2595df0">
  <xsd:schema xmlns:xsd="http://www.w3.org/2001/XMLSchema" xmlns:xs="http://www.w3.org/2001/XMLSchema" xmlns:p="http://schemas.microsoft.com/office/2006/metadata/properties" xmlns:ns1="http://schemas.microsoft.com/sharepoint/v3" xmlns:ns2="9AA987DC-C9A7-4495-B0EB-A7EB0F9343F3" xmlns:ns3="http://schemas.microsoft.com/sharepoint/v3/fields" xmlns:ns4="b066638b-8533-4687-a48b-8877f492106b" targetNamespace="http://schemas.microsoft.com/office/2006/metadata/properties" ma:root="true" ma:fieldsID="83d4262b44be4079de954f019704b229" ns1:_="" ns2:_="" ns3:_="" ns4:_="">
    <xsd:import namespace="http://schemas.microsoft.com/sharepoint/v3"/>
    <xsd:import namespace="9AA987DC-C9A7-4495-B0EB-A7EB0F9343F3"/>
    <xsd:import namespace="http://schemas.microsoft.com/sharepoint/v3/fields"/>
    <xsd:import namespace="b066638b-8533-4687-a48b-8877f492106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Gallery_x0020_Keywor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AA987DC-C9A7-4495-B0EB-A7EB0F9343F3"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6638b-8533-4687-a48b-8877f492106b" elementFormDefault="qualified">
    <xsd:import namespace="http://schemas.microsoft.com/office/2006/documentManagement/types"/>
    <xsd:import namespace="http://schemas.microsoft.com/office/infopath/2007/PartnerControls"/>
    <xsd:element name="Gallery_x0020_Keywords" ma:index="29" nillable="true" ma:displayName="Gallery Keywords" ma:internalName="Gallery_x0020_Keyword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Gallery_x0020_Keywords xmlns="b066638b-8533-4687-a48b-8877f492106b" xsi:nil="true"/>
    <ImageCreateDate xmlns="9AA987DC-C9A7-4495-B0EB-A7EB0F9343F3"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BEA031EA-53D5-474F-8205-0E1513F09603}">
  <ds:schemaRefs>
    <ds:schemaRef ds:uri="http://schemas.microsoft.com/sharepoint/v3/contenttype/forms"/>
  </ds:schemaRefs>
</ds:datastoreItem>
</file>

<file path=customXml/itemProps2.xml><?xml version="1.0" encoding="utf-8"?>
<ds:datastoreItem xmlns:ds="http://schemas.openxmlformats.org/officeDocument/2006/customXml" ds:itemID="{D4C14A18-89E5-4E51-A111-2EDA3AAE8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AA987DC-C9A7-4495-B0EB-A7EB0F9343F3"/>
    <ds:schemaRef ds:uri="http://schemas.microsoft.com/sharepoint/v3/fields"/>
    <ds:schemaRef ds:uri="b066638b-8533-4687-a48b-8877f4921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0325F2-1199-4A7E-B87D-734C0A3EB286}">
  <ds:schemaRefs>
    <ds:schemaRef ds:uri="http://schemas.microsoft.com/office/2006/metadata/properties"/>
    <ds:schemaRef ds:uri="http://schemas.microsoft.com/office/infopath/2007/PartnerControls"/>
    <ds:schemaRef ds:uri="b066638b-8533-4687-a48b-8877f492106b"/>
    <ds:schemaRef ds:uri="9AA987DC-C9A7-4495-B0EB-A7EB0F9343F3"/>
    <ds:schemaRef ds:uri="http://schemas.microsoft.com/sharepoint/v3"/>
    <ds:schemaRef ds:uri="http://schemas.microsoft.com/sharepoint/v3/fields"/>
  </ds:schemaRefs>
</ds:datastoreItem>
</file>

<file path=docProps/app.xml><?xml version="1.0" encoding="utf-8"?>
<Properties xmlns="http://schemas.openxmlformats.org/officeDocument/2006/extended-properties" xmlns:vt="http://schemas.openxmlformats.org/officeDocument/2006/docPropsVTypes">
  <Template/>
  <TotalTime>7663</TotalTime>
  <Words>1066</Words>
  <Application>Microsoft Office PowerPoint</Application>
  <PresentationFormat>Widescreen</PresentationFormat>
  <Paragraphs>118</Paragraphs>
  <Slides>8</Slides>
  <Notes>0</Notes>
  <HiddenSlides>0</HiddenSlides>
  <MMClips>0</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2</vt:i4>
      </vt:variant>
      <vt:variant>
        <vt:lpstr>Slide Titles</vt:lpstr>
      </vt:variant>
      <vt:variant>
        <vt:i4>8</vt:i4>
      </vt:variant>
    </vt:vector>
  </HeadingPairs>
  <TitlesOfParts>
    <vt:vector size="17" baseType="lpstr">
      <vt:lpstr>Arial</vt:lpstr>
      <vt:lpstr>Calibri</vt:lpstr>
      <vt:lpstr>Courier New</vt:lpstr>
      <vt:lpstr>Wingdings</vt:lpstr>
      <vt:lpstr>Content Slide Master</vt:lpstr>
      <vt:lpstr>1_Office Theme</vt:lpstr>
      <vt:lpstr>1_Content Slide Master</vt:lpstr>
      <vt:lpstr>think-cell Slide</vt:lpstr>
      <vt:lpstr>Acrobat Document</vt:lpstr>
      <vt:lpstr>Quality Clarification Meeting The supply, delivery, testing and training/support of 6 x portable dissolved gas analysers for Gromis, Oranjemond, Upington, Helios, Olien and Kronos substations and, the supply, delivery, installation, testing and commissioning of 2 x fixed dissolved gas analysers for Gromis and Paulputs Substations.</vt:lpstr>
      <vt:lpstr>Evaluation Criteria</vt:lpstr>
      <vt:lpstr>1. Form A</vt:lpstr>
      <vt:lpstr>Quality Management Requirements</vt:lpstr>
      <vt:lpstr>2. List of Tender Returnable Documents…</vt:lpstr>
      <vt:lpstr>2. List of Tender Returnable Documents…continued</vt:lpstr>
      <vt:lpstr>3. QM58</vt:lpstr>
      <vt:lpstr>Conclusion</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Gold Mametja</cp:lastModifiedBy>
  <cp:revision>57</cp:revision>
  <dcterms:created xsi:type="dcterms:W3CDTF">2020-01-06T09:48:40Z</dcterms:created>
  <dcterms:modified xsi:type="dcterms:W3CDTF">2026-04-07T10:28:32Z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0x0101009148F5A04DDD49CBA7127AADA5FB792B00AADE34325A8B49CDA8BB4DB53328F21400B0A6D8BFE48B5B4C98C9B506E18E4C4F</vt:lpwstr>
  </property>
</Properties>
</file>