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5"/>
    <p:sldMasterId id="2147483658" r:id="rId6"/>
  </p:sldMasterIdLst>
  <p:notesMasterIdLst>
    <p:notesMasterId r:id="rId25"/>
  </p:notesMasterIdLst>
  <p:sldIdLst>
    <p:sldId id="295" r:id="rId7"/>
    <p:sldId id="279" r:id="rId8"/>
    <p:sldId id="305" r:id="rId9"/>
    <p:sldId id="304" r:id="rId10"/>
    <p:sldId id="306" r:id="rId11"/>
    <p:sldId id="307" r:id="rId12"/>
    <p:sldId id="327" r:id="rId13"/>
    <p:sldId id="308" r:id="rId14"/>
    <p:sldId id="309" r:id="rId15"/>
    <p:sldId id="311" r:id="rId16"/>
    <p:sldId id="318" r:id="rId17"/>
    <p:sldId id="321" r:id="rId18"/>
    <p:sldId id="319" r:id="rId19"/>
    <p:sldId id="320" r:id="rId20"/>
    <p:sldId id="322" r:id="rId21"/>
    <p:sldId id="323" r:id="rId22"/>
    <p:sldId id="324" r:id="rId23"/>
    <p:sldId id="326" r:id="rId24"/>
  </p:sldIdLst>
  <p:sldSz cx="9144000" cy="6858000" type="screen4x3"/>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C3C3"/>
    <a:srgbClr val="CDB6AA"/>
    <a:srgbClr val="ACC3C3"/>
    <a:srgbClr val="E4BC7F"/>
    <a:srgbClr val="C2C382"/>
    <a:srgbClr val="CA9987"/>
    <a:srgbClr val="B49180"/>
    <a:srgbClr val="82A5A5"/>
    <a:srgbClr val="D69B40"/>
    <a:srgbClr val="A3A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67" d="100"/>
          <a:sy n="67" d="100"/>
        </p:scale>
        <p:origin x="12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2025/04/03</a:t>
            </a:fld>
            <a:endParaRPr lang="en-ZA"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9.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3330180" y="1404740"/>
            <a:ext cx="5471626" cy="676275"/>
          </a:xfrm>
          <a:prstGeom prst="rect">
            <a:avLst/>
          </a:prstGeom>
        </p:spPr>
        <p:txBody>
          <a:bodyPr anchor="b">
            <a:normAutofit/>
          </a:bodyPr>
          <a:lstStyle>
            <a:lvl1pPr algn="r">
              <a:defRPr sz="21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572000" y="2924226"/>
            <a:ext cx="4229806" cy="365126"/>
          </a:xfrm>
          <a:prstGeom prst="rect">
            <a:avLst/>
          </a:prstGeom>
        </p:spPr>
        <p:txBody>
          <a:bodyPr>
            <a:noAutofit/>
          </a:bodyPr>
          <a:lstStyle>
            <a:lvl1pPr marL="0" indent="0" algn="r">
              <a:buFontTx/>
              <a:buNone/>
              <a:defRPr sz="15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571624" y="3527028"/>
            <a:ext cx="4230182" cy="327025"/>
          </a:xfrm>
          <a:prstGeom prst="rect">
            <a:avLst/>
          </a:prstGeom>
        </p:spPr>
        <p:txBody>
          <a:bodyPr>
            <a:noAutofit/>
          </a:bodyPr>
          <a:lstStyle>
            <a:lvl1pPr marL="0" indent="0" algn="r">
              <a:buNone/>
              <a:defRPr sz="135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2" name="Picture 1">
            <a:extLst>
              <a:ext uri="{FF2B5EF4-FFF2-40B4-BE49-F238E27FC236}">
                <a16:creationId xmlns:a16="http://schemas.microsoft.com/office/drawing/2014/main" id="{1B9949DC-E233-BDB6-7DD2-17F85931A9B8}"/>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 y="4734042"/>
            <a:ext cx="9143997" cy="1848096"/>
          </a:xfrm>
          <a:prstGeom prst="rect">
            <a:avLst/>
          </a:prstGeom>
        </p:spPr>
      </p:pic>
      <p:pic>
        <p:nvPicPr>
          <p:cNvPr id="3" name="Picture 2">
            <a:extLst>
              <a:ext uri="{FF2B5EF4-FFF2-40B4-BE49-F238E27FC236}">
                <a16:creationId xmlns:a16="http://schemas.microsoft.com/office/drawing/2014/main" id="{12DE6B2B-5B2A-E5ED-09F0-5BA5C1EAA8BD}"/>
              </a:ext>
            </a:extLst>
          </p:cNvPr>
          <p:cNvPicPr>
            <a:picLocks noChangeAspect="1"/>
          </p:cNvPicPr>
          <p:nvPr userDrawn="1"/>
        </p:nvPicPr>
        <p:blipFill>
          <a:blip r:embed="rId7"/>
          <a:stretch>
            <a:fillRect/>
          </a:stretch>
        </p:blipFill>
        <p:spPr>
          <a:xfrm>
            <a:off x="485443" y="2396081"/>
            <a:ext cx="3937000" cy="3568700"/>
          </a:xfrm>
          <a:prstGeom prst="rect">
            <a:avLst/>
          </a:prstGeom>
        </p:spPr>
      </p:pic>
      <p:pic>
        <p:nvPicPr>
          <p:cNvPr id="5" name="Picture 4">
            <a:extLst>
              <a:ext uri="{FF2B5EF4-FFF2-40B4-BE49-F238E27FC236}">
                <a16:creationId xmlns:a16="http://schemas.microsoft.com/office/drawing/2014/main" id="{163BC362-B566-90FE-9C1D-311BA8A10548}"/>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6" name="Picture Placeholder 101">
            <a:extLst>
              <a:ext uri="{FF2B5EF4-FFF2-40B4-BE49-F238E27FC236}">
                <a16:creationId xmlns:a16="http://schemas.microsoft.com/office/drawing/2014/main" id="{59C3DA41-32E8-2765-02D4-6393724EBCEB}"/>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8" name="Picture Placeholder 103">
            <a:extLst>
              <a:ext uri="{FF2B5EF4-FFF2-40B4-BE49-F238E27FC236}">
                <a16:creationId xmlns:a16="http://schemas.microsoft.com/office/drawing/2014/main" id="{A629C709-3B85-3316-EC53-D4468BCF87A3}"/>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9" name="Rectangle 8">
            <a:extLst>
              <a:ext uri="{FF2B5EF4-FFF2-40B4-BE49-F238E27FC236}">
                <a16:creationId xmlns:a16="http://schemas.microsoft.com/office/drawing/2014/main" id="{74C54BF1-3145-9B6F-538E-3EA4A8A794F2}"/>
              </a:ext>
            </a:extLst>
          </p:cNvPr>
          <p:cNvSpPr/>
          <p:nvPr userDrawn="1"/>
        </p:nvSpPr>
        <p:spPr>
          <a:xfrm>
            <a:off x="0" y="6582138"/>
            <a:ext cx="9144000" cy="8197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93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Rectangle 3">
            <a:extLst>
              <a:ext uri="{FF2B5EF4-FFF2-40B4-BE49-F238E27FC236}">
                <a16:creationId xmlns:a16="http://schemas.microsoft.com/office/drawing/2014/main" id="{277D0044-CF23-3C77-91AF-6281114FC1E3}"/>
              </a:ext>
            </a:extLst>
          </p:cNvPr>
          <p:cNvSpPr>
            <a:spLocks noGrp="1" noChangeArrowheads="1"/>
          </p:cNvSpPr>
          <p:nvPr>
            <p:ph type="ctrTitle" hasCustomPrompt="1"/>
          </p:nvPr>
        </p:nvSpPr>
        <p:spPr>
          <a:xfrm>
            <a:off x="3330180" y="1404740"/>
            <a:ext cx="5471626" cy="676275"/>
          </a:xfrm>
          <a:prstGeom prst="rect">
            <a:avLst/>
          </a:prstGeom>
        </p:spPr>
        <p:txBody>
          <a:bodyPr anchor="b">
            <a:normAutofit/>
          </a:bodyPr>
          <a:lstStyle>
            <a:lvl1pPr algn="r">
              <a:defRPr sz="21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5" name="Subtitle 4">
            <a:extLst>
              <a:ext uri="{FF2B5EF4-FFF2-40B4-BE49-F238E27FC236}">
                <a16:creationId xmlns:a16="http://schemas.microsoft.com/office/drawing/2014/main" id="{B0A8789D-9CB1-48F9-9852-CD83F2C2717C}"/>
              </a:ext>
            </a:extLst>
          </p:cNvPr>
          <p:cNvSpPr>
            <a:spLocks noGrp="1" noChangeArrowheads="1"/>
          </p:cNvSpPr>
          <p:nvPr>
            <p:ph type="subTitle" idx="1" hasCustomPrompt="1"/>
          </p:nvPr>
        </p:nvSpPr>
        <p:spPr>
          <a:xfrm>
            <a:off x="4572000" y="2924226"/>
            <a:ext cx="4229806" cy="365126"/>
          </a:xfrm>
          <a:prstGeom prst="rect">
            <a:avLst/>
          </a:prstGeom>
        </p:spPr>
        <p:txBody>
          <a:bodyPr>
            <a:noAutofit/>
          </a:bodyPr>
          <a:lstStyle>
            <a:lvl1pPr marL="0" indent="0" algn="r">
              <a:buFontTx/>
              <a:buNone/>
              <a:defRPr sz="15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 name="Text Placeholder 68">
            <a:extLst>
              <a:ext uri="{FF2B5EF4-FFF2-40B4-BE49-F238E27FC236}">
                <a16:creationId xmlns:a16="http://schemas.microsoft.com/office/drawing/2014/main" id="{732D47F4-1CA1-078C-DB08-BF1978FD350C}"/>
              </a:ext>
            </a:extLst>
          </p:cNvPr>
          <p:cNvSpPr>
            <a:spLocks noGrp="1"/>
          </p:cNvSpPr>
          <p:nvPr>
            <p:ph type="body" sz="quarter" idx="10" hasCustomPrompt="1"/>
          </p:nvPr>
        </p:nvSpPr>
        <p:spPr>
          <a:xfrm>
            <a:off x="4571624" y="3527028"/>
            <a:ext cx="4230182" cy="327025"/>
          </a:xfrm>
          <a:prstGeom prst="rect">
            <a:avLst/>
          </a:prstGeom>
        </p:spPr>
        <p:txBody>
          <a:bodyPr>
            <a:noAutofit/>
          </a:bodyPr>
          <a:lstStyle>
            <a:lvl1pPr marL="0" indent="0" algn="r">
              <a:buNone/>
              <a:defRPr sz="135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 name="Picture 7">
            <a:extLst>
              <a:ext uri="{FF2B5EF4-FFF2-40B4-BE49-F238E27FC236}">
                <a16:creationId xmlns:a16="http://schemas.microsoft.com/office/drawing/2014/main" id="{6143DC07-F988-B545-81F5-E8C2B866B934}"/>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 y="4734042"/>
            <a:ext cx="9143997" cy="1848096"/>
          </a:xfrm>
          <a:prstGeom prst="rect">
            <a:avLst/>
          </a:prstGeom>
        </p:spPr>
      </p:pic>
      <p:sp>
        <p:nvSpPr>
          <p:cNvPr id="10" name="Rectangle 9">
            <a:extLst>
              <a:ext uri="{FF2B5EF4-FFF2-40B4-BE49-F238E27FC236}">
                <a16:creationId xmlns:a16="http://schemas.microsoft.com/office/drawing/2014/main" id="{7FF21372-E495-B98E-2D7E-7AD293642033}"/>
              </a:ext>
            </a:extLst>
          </p:cNvPr>
          <p:cNvSpPr/>
          <p:nvPr userDrawn="1"/>
        </p:nvSpPr>
        <p:spPr>
          <a:xfrm>
            <a:off x="0" y="6582138"/>
            <a:ext cx="9144000" cy="8197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4AA8762-BB9A-17B2-6A55-C73ACC84EABB}"/>
              </a:ext>
            </a:extLst>
          </p:cNvPr>
          <p:cNvPicPr>
            <a:picLocks noChangeAspect="1"/>
          </p:cNvPicPr>
          <p:nvPr userDrawn="1"/>
        </p:nvPicPr>
        <p:blipFill>
          <a:blip r:embed="rId7"/>
          <a:stretch>
            <a:fillRect/>
          </a:stretch>
        </p:blipFill>
        <p:spPr>
          <a:xfrm>
            <a:off x="485443" y="2396081"/>
            <a:ext cx="3937000" cy="3568700"/>
          </a:xfrm>
          <a:prstGeom prst="rect">
            <a:avLst/>
          </a:prstGeom>
        </p:spPr>
      </p:pic>
      <p:pic>
        <p:nvPicPr>
          <p:cNvPr id="12" name="Picture 11">
            <a:extLst>
              <a:ext uri="{FF2B5EF4-FFF2-40B4-BE49-F238E27FC236}">
                <a16:creationId xmlns:a16="http://schemas.microsoft.com/office/drawing/2014/main" id="{674C0EA0-6B35-FB1D-F3B1-02E455D05E03}"/>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4" name="Content Placeholder 8">
            <a:extLst>
              <a:ext uri="{FF2B5EF4-FFF2-40B4-BE49-F238E27FC236}">
                <a16:creationId xmlns:a16="http://schemas.microsoft.com/office/drawing/2014/main" id="{ED3B9508-DF8C-B131-6354-12D86454BB4E}"/>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5"/>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5" name="Content Placeholder 12">
            <a:extLst>
              <a:ext uri="{FF2B5EF4-FFF2-40B4-BE49-F238E27FC236}">
                <a16:creationId xmlns:a16="http://schemas.microsoft.com/office/drawing/2014/main" id="{18136C2E-2299-8C78-0F7C-78D9FD0F10F3}"/>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Tree>
    <p:extLst>
      <p:ext uri="{BB962C8B-B14F-4D97-AF65-F5344CB8AC3E}">
        <p14:creationId xmlns:p14="http://schemas.microsoft.com/office/powerpoint/2010/main" val="2066402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9144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30" y="2241803"/>
            <a:ext cx="4757251"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7"/>
            <a:ext cx="91440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42566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9144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7"/>
            <a:ext cx="30861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30" y="2241803"/>
            <a:ext cx="4757251"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3086100" y="4142877"/>
            <a:ext cx="30861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6172200" y="4142877"/>
            <a:ext cx="29718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75287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772107" y="2867100"/>
            <a:ext cx="4029699"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9144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A8EF81F0-E287-666F-9C3B-78B63A818E58}"/>
              </a:ext>
            </a:extLst>
          </p:cNvPr>
          <p:cNvPicPr>
            <a:picLocks noChangeAspect="1"/>
          </p:cNvPicPr>
          <p:nvPr userDrawn="1"/>
        </p:nvPicPr>
        <p:blipFill>
          <a:blip r:embed="rId6"/>
          <a:stretch>
            <a:fillRect/>
          </a:stretch>
        </p:blipFill>
        <p:spPr>
          <a:xfrm>
            <a:off x="485443" y="2396081"/>
            <a:ext cx="3937000" cy="3568700"/>
          </a:xfrm>
          <a:prstGeom prst="rect">
            <a:avLst/>
          </a:prstGeom>
        </p:spPr>
      </p:pic>
      <p:pic>
        <p:nvPicPr>
          <p:cNvPr id="9" name="Picture 8">
            <a:extLst>
              <a:ext uri="{FF2B5EF4-FFF2-40B4-BE49-F238E27FC236}">
                <a16:creationId xmlns:a16="http://schemas.microsoft.com/office/drawing/2014/main" id="{8061E25B-B188-3CED-1200-DE39BD6500EC}"/>
              </a:ext>
            </a:extLst>
          </p:cNvPr>
          <p:cNvPicPr>
            <a:picLocks noChangeAspect="1"/>
          </p:cNvPicPr>
          <p:nvPr userDrawn="1"/>
        </p:nvPicPr>
        <p:blipFill>
          <a:blip r:embed="rId7"/>
          <a:stretch>
            <a:fillRect/>
          </a:stretch>
        </p:blipFill>
        <p:spPr>
          <a:xfrm>
            <a:off x="94413" y="4219860"/>
            <a:ext cx="2260600" cy="2044700"/>
          </a:xfrm>
          <a:prstGeom prst="rect">
            <a:avLst/>
          </a:prstGeom>
        </p:spPr>
      </p:pic>
      <p:sp>
        <p:nvSpPr>
          <p:cNvPr id="10" name="Picture Placeholder 101">
            <a:extLst>
              <a:ext uri="{FF2B5EF4-FFF2-40B4-BE49-F238E27FC236}">
                <a16:creationId xmlns:a16="http://schemas.microsoft.com/office/drawing/2014/main" id="{356697D4-A80F-90F7-BC43-D2AB37991BA8}"/>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1" name="Picture Placeholder 103">
            <a:extLst>
              <a:ext uri="{FF2B5EF4-FFF2-40B4-BE49-F238E27FC236}">
                <a16:creationId xmlns:a16="http://schemas.microsoft.com/office/drawing/2014/main" id="{C2DA6134-FDBE-BAE5-A28C-540A9FBF2AA7}"/>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411128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Title 1">
            <a:extLst>
              <a:ext uri="{FF2B5EF4-FFF2-40B4-BE49-F238E27FC236}">
                <a16:creationId xmlns:a16="http://schemas.microsoft.com/office/drawing/2014/main" id="{9A5B62EC-B6C1-F2E0-BCEA-0FBCE2710A8C}"/>
              </a:ext>
            </a:extLst>
          </p:cNvPr>
          <p:cNvSpPr>
            <a:spLocks noGrp="1"/>
          </p:cNvSpPr>
          <p:nvPr>
            <p:ph type="title"/>
          </p:nvPr>
        </p:nvSpPr>
        <p:spPr>
          <a:xfrm>
            <a:off x="271262" y="205769"/>
            <a:ext cx="7133833" cy="666000"/>
          </a:xfrm>
        </p:spPr>
        <p:txBody>
          <a:bodyPr>
            <a:noAutofit/>
          </a:bodyPr>
          <a:lstStyle/>
          <a:p>
            <a:r>
              <a:rPr lang="en-US"/>
              <a:t>Click to edit Master title style</a:t>
            </a:r>
            <a:endParaRPr lang="en-ZA" dirty="0"/>
          </a:p>
        </p:txBody>
      </p:sp>
      <p:sp>
        <p:nvSpPr>
          <p:cNvPr id="5" name="Content Placeholder 2">
            <a:extLst>
              <a:ext uri="{FF2B5EF4-FFF2-40B4-BE49-F238E27FC236}">
                <a16:creationId xmlns:a16="http://schemas.microsoft.com/office/drawing/2014/main" id="{E8C84CC2-2711-547D-23F8-A313AB59ECF8}"/>
              </a:ext>
            </a:extLst>
          </p:cNvPr>
          <p:cNvSpPr>
            <a:spLocks noGrp="1"/>
          </p:cNvSpPr>
          <p:nvPr>
            <p:ph idx="1"/>
          </p:nvPr>
        </p:nvSpPr>
        <p:spPr>
          <a:xfrm>
            <a:off x="271261" y="1223493"/>
            <a:ext cx="8537888" cy="48590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241671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801110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oleObject" Target="../embeddings/oleObject10.bin"/><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1" name="Object 10" hidden="1"/>
          <p:cNvGraphicFramePr>
            <a:graphicFrameLocks noChangeAspect="1"/>
          </p:cNvGraphicFramePr>
          <p:nvPr userDrawn="1">
            <p:custDataLst>
              <p:tags r:id="rId10"/>
            </p:custDataLst>
            <p:extLst>
              <p:ext uri="{D42A27DB-BD31-4B8C-83A1-F6EECF244321}">
                <p14:modId xmlns:p14="http://schemas.microsoft.com/office/powerpoint/2010/main" val="3272767211"/>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12" imgW="270" imgH="270" progId="TCLayout.ActiveDocument.1">
                  <p:embed/>
                </p:oleObj>
              </mc:Choice>
              <mc:Fallback>
                <p:oleObj name="think-cell Slide" r:id="rId12" imgW="270" imgH="270" progId="TCLayout.ActiveDocument.1">
                  <p:embed/>
                  <p:pic>
                    <p:nvPicPr>
                      <p:cNvPr id="11" name="Object 10" hidden="1"/>
                      <p:cNvPicPr/>
                      <p:nvPr/>
                    </p:nvPicPr>
                    <p:blipFill>
                      <a:blip r:embed="rId13"/>
                      <a:stretch>
                        <a:fillRect/>
                      </a:stretch>
                    </p:blipFill>
                    <p:spPr>
                      <a:xfrm>
                        <a:off x="1192" y="1588"/>
                        <a:ext cx="1191" cy="1588"/>
                      </a:xfrm>
                      <a:prstGeom prst="rect">
                        <a:avLst/>
                      </a:prstGeom>
                    </p:spPr>
                  </p:pic>
                </p:oleObj>
              </mc:Fallback>
            </mc:AlternateContent>
          </a:graphicData>
        </a:graphic>
      </p:graphicFrame>
      <p:sp>
        <p:nvSpPr>
          <p:cNvPr id="10" name="Rectangle 9" hidden="1"/>
          <p:cNvSpPr/>
          <p:nvPr userDrawn="1">
            <p:custDataLst>
              <p:tags r:id="rId11"/>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271261" y="1223493"/>
            <a:ext cx="8537888"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271263" y="205769"/>
            <a:ext cx="6562230"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sp>
        <p:nvSpPr>
          <p:cNvPr id="15" name="Rectangle 14">
            <a:extLst>
              <a:ext uri="{FF2B5EF4-FFF2-40B4-BE49-F238E27FC236}">
                <a16:creationId xmlns:a16="http://schemas.microsoft.com/office/drawing/2014/main" id="{B56DB893-999D-78A5-DBD6-5B38A7382F94}"/>
              </a:ext>
            </a:extLst>
          </p:cNvPr>
          <p:cNvSpPr/>
          <p:nvPr userDrawn="1"/>
        </p:nvSpPr>
        <p:spPr>
          <a:xfrm>
            <a:off x="0" y="6176966"/>
            <a:ext cx="9144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7" name="Picture 6">
            <a:extLst>
              <a:ext uri="{FF2B5EF4-FFF2-40B4-BE49-F238E27FC236}">
                <a16:creationId xmlns:a16="http://schemas.microsoft.com/office/drawing/2014/main" id="{86835256-4A79-C457-42EA-3B132774EF72}"/>
              </a:ext>
            </a:extLst>
          </p:cNvPr>
          <p:cNvPicPr>
            <a:picLocks noChangeAspect="1"/>
          </p:cNvPicPr>
          <p:nvPr userDrawn="1"/>
        </p:nvPicPr>
        <p:blipFill>
          <a:blip r:embed="rId14"/>
          <a:stretch>
            <a:fillRect/>
          </a:stretch>
        </p:blipFill>
        <p:spPr>
          <a:xfrm>
            <a:off x="7401938" y="355671"/>
            <a:ext cx="1422400" cy="368300"/>
          </a:xfrm>
          <a:prstGeom prst="rect">
            <a:avLst/>
          </a:prstGeom>
        </p:spPr>
      </p:pic>
      <p:pic>
        <p:nvPicPr>
          <p:cNvPr id="8" name="Picture 7">
            <a:extLst>
              <a:ext uri="{FF2B5EF4-FFF2-40B4-BE49-F238E27FC236}">
                <a16:creationId xmlns:a16="http://schemas.microsoft.com/office/drawing/2014/main" id="{9B7E07D3-4A90-6E1D-B090-8BC507CBDC1B}"/>
              </a:ext>
            </a:extLst>
          </p:cNvPr>
          <p:cNvPicPr>
            <a:picLocks noChangeAspect="1"/>
          </p:cNvPicPr>
          <p:nvPr userDrawn="1"/>
        </p:nvPicPr>
        <p:blipFill>
          <a:blip r:embed="rId15"/>
          <a:stretch>
            <a:fillRect/>
          </a:stretch>
        </p:blipFill>
        <p:spPr>
          <a:xfrm>
            <a:off x="6997065" y="361245"/>
            <a:ext cx="241300" cy="368300"/>
          </a:xfrm>
          <a:prstGeom prst="rect">
            <a:avLst/>
          </a:prstGeom>
        </p:spPr>
      </p:pic>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62" r:id="rId3"/>
    <p:sldLayoutId id="2147483656" r:id="rId4"/>
    <p:sldLayoutId id="2147483650" r:id="rId5"/>
    <p:sldLayoutId id="2147483657" r:id="rId6"/>
    <p:sldLayoutId id="2147483655" r:id="rId7"/>
    <p:sldLayoutId id="2147483661" r:id="rId8"/>
  </p:sldLayoutIdLst>
  <p:txStyles>
    <p:titleStyle>
      <a:lvl1pPr algn="l" defTabSz="685783"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rgbClr val="1D3E88"/>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192" y="1588"/>
                        <a:ext cx="1191"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271261" y="1223493"/>
            <a:ext cx="8537888"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271263" y="205769"/>
            <a:ext cx="6562230"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7" name="Picture 6">
            <a:extLst>
              <a:ext uri="{FF2B5EF4-FFF2-40B4-BE49-F238E27FC236}">
                <a16:creationId xmlns:a16="http://schemas.microsoft.com/office/drawing/2014/main" id="{5727B543-9919-2A25-BF19-541523B04A2A}"/>
              </a:ext>
            </a:extLst>
          </p:cNvPr>
          <p:cNvPicPr>
            <a:picLocks noChangeAspect="1"/>
          </p:cNvPicPr>
          <p:nvPr userDrawn="1"/>
        </p:nvPicPr>
        <p:blipFill>
          <a:blip r:embed="rId8"/>
          <a:stretch>
            <a:fillRect/>
          </a:stretch>
        </p:blipFill>
        <p:spPr>
          <a:xfrm>
            <a:off x="7401938" y="355671"/>
            <a:ext cx="1422400" cy="368300"/>
          </a:xfrm>
          <a:prstGeom prst="rect">
            <a:avLst/>
          </a:prstGeom>
        </p:spPr>
      </p:pic>
      <p:pic>
        <p:nvPicPr>
          <p:cNvPr id="8" name="Picture 7">
            <a:extLst>
              <a:ext uri="{FF2B5EF4-FFF2-40B4-BE49-F238E27FC236}">
                <a16:creationId xmlns:a16="http://schemas.microsoft.com/office/drawing/2014/main" id="{A7598339-800F-6745-3F4B-1F6ABC19E583}"/>
              </a:ext>
            </a:extLst>
          </p:cNvPr>
          <p:cNvPicPr>
            <a:picLocks noChangeAspect="1"/>
          </p:cNvPicPr>
          <p:nvPr userDrawn="1"/>
        </p:nvPicPr>
        <p:blipFill>
          <a:blip r:embed="rId9"/>
          <a:stretch>
            <a:fillRect/>
          </a:stretch>
        </p:blipFill>
        <p:spPr>
          <a:xfrm>
            <a:off x="6997065" y="361245"/>
            <a:ext cx="241300" cy="368300"/>
          </a:xfrm>
          <a:prstGeom prst="rect">
            <a:avLst/>
          </a:prstGeom>
        </p:spPr>
      </p:pic>
    </p:spTree>
    <p:extLst>
      <p:ext uri="{BB962C8B-B14F-4D97-AF65-F5344CB8AC3E}">
        <p14:creationId xmlns:p14="http://schemas.microsoft.com/office/powerpoint/2010/main" val="2540211694"/>
      </p:ext>
    </p:extLst>
  </p:cSld>
  <p:clrMap bg1="lt1" tx1="dk1" bg2="lt2" tx2="dk2" accent1="accent1" accent2="accent2" accent3="accent3" accent4="accent4" accent5="accent5" accent6="accent6" hlink="hlink" folHlink="folHlink"/>
  <p:sldLayoutIdLst>
    <p:sldLayoutId id="2147483659" r:id="rId1"/>
    <p:sldLayoutId id="2147483660" r:id="rId2"/>
  </p:sldLayoutIdLst>
  <p:txStyles>
    <p:titleStyle>
      <a:lvl1pPr algn="l" defTabSz="685783"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rgbClr val="1D3E88"/>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RamushT@eskom.co.z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D896258-C4F6-FE63-0CFE-306847F5FE4F}"/>
              </a:ext>
            </a:extLst>
          </p:cNvPr>
          <p:cNvSpPr>
            <a:spLocks noGrp="1"/>
          </p:cNvSpPr>
          <p:nvPr>
            <p:ph type="ctrTitle"/>
          </p:nvPr>
        </p:nvSpPr>
        <p:spPr>
          <a:xfrm>
            <a:off x="3143892" y="1181528"/>
            <a:ext cx="5863398" cy="1613043"/>
          </a:xfrm>
        </p:spPr>
        <p:txBody>
          <a:bodyPr>
            <a:noAutofit/>
          </a:bodyPr>
          <a:lstStyle/>
          <a:p>
            <a:r>
              <a:rPr lang="en-US" altLang="en-US" sz="1800" b="1" dirty="0"/>
              <a:t>Clarification Meeting for the </a:t>
            </a:r>
            <a:r>
              <a:rPr lang="en-US" sz="1800" b="1" dirty="0"/>
              <a:t>Supply and Delivery of Branded Personal Protective Equipment (PPE) and Uniform for The Eskom Real Estate Employees as Per Applicable Eskom Specifications on As and When Required Basis for The Period Of 3 Years.</a:t>
            </a:r>
            <a:br>
              <a:rPr lang="en-US" sz="1800" b="1" dirty="0"/>
            </a:br>
            <a:br>
              <a:rPr lang="en-US" sz="1800" b="1" dirty="0"/>
            </a:br>
            <a:r>
              <a:rPr lang="en-US" sz="1800" b="1" dirty="0"/>
              <a:t>MWP2916CX-R</a:t>
            </a:r>
          </a:p>
        </p:txBody>
      </p:sp>
      <p:sp>
        <p:nvSpPr>
          <p:cNvPr id="12" name="Text Placeholder 11">
            <a:extLst>
              <a:ext uri="{FF2B5EF4-FFF2-40B4-BE49-F238E27FC236}">
                <a16:creationId xmlns:a16="http://schemas.microsoft.com/office/drawing/2014/main" id="{3812007D-EDEF-F902-7F72-AB3FAE6A9414}"/>
              </a:ext>
            </a:extLst>
          </p:cNvPr>
          <p:cNvSpPr>
            <a:spLocks noGrp="1"/>
          </p:cNvSpPr>
          <p:nvPr>
            <p:ph type="body" sz="quarter" idx="10"/>
          </p:nvPr>
        </p:nvSpPr>
        <p:spPr>
          <a:xfrm>
            <a:off x="4571624" y="3729518"/>
            <a:ext cx="4230182" cy="400311"/>
          </a:xfrm>
        </p:spPr>
        <p:txBody>
          <a:bodyPr/>
          <a:lstStyle/>
          <a:p>
            <a:r>
              <a:rPr lang="en-US" sz="1400" b="1" dirty="0"/>
              <a:t>03 April 2025</a:t>
            </a:r>
          </a:p>
        </p:txBody>
      </p:sp>
      <p:pic>
        <p:nvPicPr>
          <p:cNvPr id="10" name="Picture Placeholder 9">
            <a:extLst>
              <a:ext uri="{FF2B5EF4-FFF2-40B4-BE49-F238E27FC236}">
                <a16:creationId xmlns:a16="http://schemas.microsoft.com/office/drawing/2014/main" id="{E5F77460-8E9F-1567-7170-702027539AA5}"/>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prstGeom prst="ellipse">
            <a:avLst/>
          </a:prstGeom>
        </p:spPr>
      </p:pic>
      <p:pic>
        <p:nvPicPr>
          <p:cNvPr id="14" name="Picture Placeholder 13">
            <a:extLst>
              <a:ext uri="{FF2B5EF4-FFF2-40B4-BE49-F238E27FC236}">
                <a16:creationId xmlns:a16="http://schemas.microsoft.com/office/drawing/2014/main" id="{22F19F1E-CB43-D25A-2C75-6E321D77C0C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p:spPr>
      </p:pic>
      <p:sp>
        <p:nvSpPr>
          <p:cNvPr id="3" name="Subtitle 2">
            <a:extLst>
              <a:ext uri="{FF2B5EF4-FFF2-40B4-BE49-F238E27FC236}">
                <a16:creationId xmlns:a16="http://schemas.microsoft.com/office/drawing/2014/main" id="{C2795FEC-F840-196C-6A98-41BD6B430DFF}"/>
              </a:ext>
            </a:extLst>
          </p:cNvPr>
          <p:cNvSpPr>
            <a:spLocks noGrp="1"/>
          </p:cNvSpPr>
          <p:nvPr>
            <p:ph type="subTitle" idx="1"/>
          </p:nvPr>
        </p:nvSpPr>
        <p:spPr>
          <a:xfrm>
            <a:off x="4572000" y="2924226"/>
            <a:ext cx="4229806" cy="322408"/>
          </a:xfrm>
        </p:spPr>
        <p:txBody>
          <a:bodyPr/>
          <a:lstStyle/>
          <a:p>
            <a:r>
              <a:rPr lang="en-US" dirty="0"/>
              <a:t>P</a:t>
            </a:r>
            <a:r>
              <a:rPr lang="en-ZA" dirty="0"/>
              <a:t>resented by: Ms. Tumelo Ramushu</a:t>
            </a:r>
            <a:endParaRPr lang="en-US" dirty="0"/>
          </a:p>
        </p:txBody>
      </p:sp>
    </p:spTree>
    <p:extLst>
      <p:ext uri="{BB962C8B-B14F-4D97-AF65-F5344CB8AC3E}">
        <p14:creationId xmlns:p14="http://schemas.microsoft.com/office/powerpoint/2010/main" val="33552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ZA" altLang="en-US" sz="2000" b="1" dirty="0"/>
              <a:t>AGENDA</a:t>
            </a:r>
            <a:endParaRPr lang="en-US" sz="2000"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graphicFrame>
        <p:nvGraphicFramePr>
          <p:cNvPr id="22" name="Table 22">
            <a:extLst>
              <a:ext uri="{FF2B5EF4-FFF2-40B4-BE49-F238E27FC236}">
                <a16:creationId xmlns:a16="http://schemas.microsoft.com/office/drawing/2014/main" id="{F55F40DF-1CC9-6918-D418-B983A5B17331}"/>
              </a:ext>
            </a:extLst>
          </p:cNvPr>
          <p:cNvGraphicFramePr>
            <a:graphicFrameLocks noGrp="1"/>
          </p:cNvGraphicFramePr>
          <p:nvPr>
            <p:ph idx="1"/>
            <p:extLst>
              <p:ext uri="{D42A27DB-BD31-4B8C-83A1-F6EECF244321}">
                <p14:modId xmlns:p14="http://schemas.microsoft.com/office/powerpoint/2010/main" val="990516795"/>
              </p:ext>
            </p:extLst>
          </p:nvPr>
        </p:nvGraphicFramePr>
        <p:xfrm>
          <a:off x="271463" y="1223962"/>
          <a:ext cx="8691563" cy="4605335"/>
        </p:xfrm>
        <a:graphic>
          <a:graphicData uri="http://schemas.openxmlformats.org/drawingml/2006/table">
            <a:tbl>
              <a:tblPr firstRow="1" bandRow="1">
                <a:tableStyleId>{5C22544A-7EE6-4342-B048-85BDC9FD1C3A}</a:tableStyleId>
              </a:tblPr>
              <a:tblGrid>
                <a:gridCol w="693321">
                  <a:extLst>
                    <a:ext uri="{9D8B030D-6E8A-4147-A177-3AD203B41FA5}">
                      <a16:colId xmlns:a16="http://schemas.microsoft.com/office/drawing/2014/main" val="4130711292"/>
                    </a:ext>
                  </a:extLst>
                </a:gridCol>
                <a:gridCol w="3652460">
                  <a:extLst>
                    <a:ext uri="{9D8B030D-6E8A-4147-A177-3AD203B41FA5}">
                      <a16:colId xmlns:a16="http://schemas.microsoft.com/office/drawing/2014/main" val="510288038"/>
                    </a:ext>
                  </a:extLst>
                </a:gridCol>
                <a:gridCol w="2172891">
                  <a:extLst>
                    <a:ext uri="{9D8B030D-6E8A-4147-A177-3AD203B41FA5}">
                      <a16:colId xmlns:a16="http://schemas.microsoft.com/office/drawing/2014/main" val="3272207163"/>
                    </a:ext>
                  </a:extLst>
                </a:gridCol>
                <a:gridCol w="2172891">
                  <a:extLst>
                    <a:ext uri="{9D8B030D-6E8A-4147-A177-3AD203B41FA5}">
                      <a16:colId xmlns:a16="http://schemas.microsoft.com/office/drawing/2014/main" val="832778378"/>
                    </a:ext>
                  </a:extLst>
                </a:gridCol>
              </a:tblGrid>
              <a:tr h="766303">
                <a:tc>
                  <a:txBody>
                    <a:bodyPr/>
                    <a:lstStyle/>
                    <a:p>
                      <a:r>
                        <a:rPr lang="en-US" dirty="0"/>
                        <a:t>No.</a:t>
                      </a:r>
                      <a:endParaRPr lang="en-ZA" dirty="0"/>
                    </a:p>
                  </a:txBody>
                  <a:tcPr/>
                </a:tc>
                <a:tc>
                  <a:txBody>
                    <a:bodyPr/>
                    <a:lstStyle/>
                    <a:p>
                      <a:r>
                        <a:rPr lang="en-US" dirty="0"/>
                        <a:t>AGENDA ITEM</a:t>
                      </a:r>
                      <a:endParaRPr lang="en-ZA" dirty="0"/>
                    </a:p>
                  </a:txBody>
                  <a:tcPr/>
                </a:tc>
                <a:tc>
                  <a:txBody>
                    <a:bodyPr/>
                    <a:lstStyle/>
                    <a:p>
                      <a:r>
                        <a:rPr lang="en-US" dirty="0"/>
                        <a:t>RESPONSIBLE PERSON</a:t>
                      </a:r>
                      <a:endParaRPr lang="en-ZA" dirty="0"/>
                    </a:p>
                  </a:txBody>
                  <a:tcPr/>
                </a:tc>
                <a:tc>
                  <a:txBody>
                    <a:bodyPr/>
                    <a:lstStyle/>
                    <a:p>
                      <a:r>
                        <a:rPr lang="en-US" dirty="0"/>
                        <a:t>TIME</a:t>
                      </a:r>
                      <a:endParaRPr lang="en-ZA" dirty="0"/>
                    </a:p>
                  </a:txBody>
                  <a:tcPr/>
                </a:tc>
                <a:extLst>
                  <a:ext uri="{0D108BD9-81ED-4DB2-BD59-A6C34878D82A}">
                    <a16:rowId xmlns:a16="http://schemas.microsoft.com/office/drawing/2014/main" val="3240450314"/>
                  </a:ext>
                </a:extLst>
              </a:tr>
              <a:tr h="789414">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1</a:t>
                      </a:r>
                      <a:endParaRPr kumimoji="0" lang="en-US"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WELCOME, INTRODUCTION AND EVACUATION PROCEDURE</a:t>
                      </a:r>
                      <a:endParaRPr kumimoji="0" lang="en-US"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Tumelo Ramushu</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10:00 – 10:10</a:t>
                      </a:r>
                      <a:endParaRPr kumimoji="0" lang="en-US"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extLst>
                  <a:ext uri="{0D108BD9-81ED-4DB2-BD59-A6C34878D82A}">
                    <a16:rowId xmlns:a16="http://schemas.microsoft.com/office/drawing/2014/main" val="2732062636"/>
                  </a:ext>
                </a:extLst>
              </a:tr>
              <a:tr h="56505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2</a:t>
                      </a:r>
                      <a:endParaRPr kumimoji="0" lang="en-US"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COMMERCIAL PRESENTATION</a:t>
                      </a:r>
                      <a:endParaRPr kumimoji="0" lang="en-US" sz="1400" b="1" u="none" strike="noStrike" kern="1200" cap="none" normalizeH="0" baseline="0" noProof="0" dirty="0">
                        <a:ln>
                          <a:noFill/>
                        </a:ln>
                        <a:solidFill>
                          <a:srgbClr val="002577"/>
                        </a:solidFill>
                        <a:effectLst/>
                        <a:latin typeface="+mn-lt"/>
                        <a:ea typeface="+mn-ea"/>
                        <a:cs typeface="+mn-cs"/>
                      </a:endParaRP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Tumelo Ramushu</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10:10 – 10:30</a:t>
                      </a:r>
                      <a:endParaRPr kumimoji="0" lang="en-ZA"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extLst>
                  <a:ext uri="{0D108BD9-81ED-4DB2-BD59-A6C34878D82A}">
                    <a16:rowId xmlns:a16="http://schemas.microsoft.com/office/drawing/2014/main" val="2047370800"/>
                  </a:ext>
                </a:extLst>
              </a:tr>
              <a:tr h="789414">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3</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noProof="0" dirty="0">
                          <a:ln>
                            <a:noFill/>
                          </a:ln>
                          <a:solidFill>
                            <a:srgbClr val="002577"/>
                          </a:solidFill>
                          <a:effectLst/>
                          <a:latin typeface="+mn-lt"/>
                          <a:ea typeface="+mn-ea"/>
                          <a:cs typeface="+mn-cs"/>
                        </a:rPr>
                        <a:t>TECHNICAL PRESENTATION</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Khumbelo / Thantaswa / </a:t>
                      </a:r>
                      <a:r>
                        <a:rPr kumimoji="0" lang="en-US" sz="1400" b="1" u="none" strike="noStrike" kern="1200" cap="none" normalizeH="0" baseline="0" dirty="0" err="1">
                          <a:ln>
                            <a:noFill/>
                          </a:ln>
                          <a:solidFill>
                            <a:srgbClr val="002577"/>
                          </a:solidFill>
                          <a:effectLst/>
                          <a:latin typeface="+mn-lt"/>
                          <a:ea typeface="+mn-ea"/>
                          <a:cs typeface="+mn-cs"/>
                        </a:rPr>
                        <a:t>Khutjo</a:t>
                      </a:r>
                      <a:r>
                        <a:rPr kumimoji="0" lang="en-US" sz="1400" b="1" u="none" strike="noStrike" kern="1200" cap="none" normalizeH="0" baseline="0" dirty="0">
                          <a:ln>
                            <a:noFill/>
                          </a:ln>
                          <a:solidFill>
                            <a:srgbClr val="002577"/>
                          </a:solidFill>
                          <a:effectLst/>
                          <a:latin typeface="+mn-lt"/>
                          <a:ea typeface="+mn-ea"/>
                          <a:cs typeface="+mn-cs"/>
                        </a:rPr>
                        <a:t> / Nyiko</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10:30 – 11:15</a:t>
                      </a:r>
                      <a:endParaRPr kumimoji="0" lang="en-ZA"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extLst>
                  <a:ext uri="{0D108BD9-81ED-4DB2-BD59-A6C34878D82A}">
                    <a16:rowId xmlns:a16="http://schemas.microsoft.com/office/drawing/2014/main" val="676205995"/>
                  </a:ext>
                </a:extLst>
              </a:tr>
              <a:tr h="56505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4</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SHEQ PRESENTATION</a:t>
                      </a:r>
                      <a:endParaRPr kumimoji="0" lang="en-ZA"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Lungi / </a:t>
                      </a:r>
                      <a:r>
                        <a:rPr kumimoji="0" lang="en-US" sz="1400" b="1" u="none" strike="noStrike" kern="1200" cap="none" normalizeH="0" baseline="0" dirty="0" err="1">
                          <a:ln>
                            <a:noFill/>
                          </a:ln>
                          <a:solidFill>
                            <a:srgbClr val="002577"/>
                          </a:solidFill>
                          <a:effectLst/>
                          <a:latin typeface="+mn-lt"/>
                          <a:ea typeface="+mn-ea"/>
                          <a:cs typeface="+mn-cs"/>
                        </a:rPr>
                        <a:t>Nkateko</a:t>
                      </a:r>
                      <a:r>
                        <a:rPr kumimoji="0" lang="en-US" sz="1400" b="1" u="none" strike="noStrike" kern="1200" cap="none" normalizeH="0" baseline="0" dirty="0">
                          <a:ln>
                            <a:noFill/>
                          </a:ln>
                          <a:solidFill>
                            <a:srgbClr val="002577"/>
                          </a:solidFill>
                          <a:effectLst/>
                          <a:latin typeface="+mn-lt"/>
                          <a:ea typeface="+mn-ea"/>
                          <a:cs typeface="+mn-cs"/>
                        </a:rPr>
                        <a:t> / Bongi </a:t>
                      </a:r>
                      <a:endParaRPr kumimoji="0" lang="en-ZA"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rPr>
                        <a:t>11:15 – 11:30</a:t>
                      </a:r>
                      <a:endParaRPr kumimoji="0" lang="en-ZA"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extLst>
                  <a:ext uri="{0D108BD9-81ED-4DB2-BD59-A6C34878D82A}">
                    <a16:rowId xmlns:a16="http://schemas.microsoft.com/office/drawing/2014/main" val="2196436781"/>
                  </a:ext>
                </a:extLst>
              </a:tr>
              <a:tr h="56505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5</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noProof="0" dirty="0">
                          <a:ln>
                            <a:noFill/>
                          </a:ln>
                          <a:solidFill>
                            <a:srgbClr val="002577"/>
                          </a:solidFill>
                          <a:effectLst/>
                          <a:latin typeface="+mn-lt"/>
                          <a:ea typeface="+mn-ea"/>
                          <a:cs typeface="+mn-cs"/>
                        </a:rPr>
                        <a:t>SDL&amp;I PRESENTATION</a:t>
                      </a:r>
                    </a:p>
                  </a:txBody>
                  <a:tcPr marL="91467" marR="91467" marT="45684" marB="45684" anchor="ctr" horzOverflow="overflow"/>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Willem</a:t>
                      </a:r>
                      <a:endParaRPr kumimoji="0" lang="en-ZA" sz="1400" b="1" u="none" strike="noStrike" kern="1200" cap="none" normalizeH="0" baseline="0" dirty="0">
                        <a:ln>
                          <a:noFill/>
                        </a:ln>
                        <a:solidFill>
                          <a:srgbClr val="002577"/>
                        </a:solidFill>
                        <a:effectLst/>
                        <a:latin typeface="+mn-lt"/>
                        <a:ea typeface="+mn-ea"/>
                        <a:cs typeface="+mn-cs"/>
                      </a:endParaRPr>
                    </a:p>
                  </a:txBody>
                  <a:tcPr/>
                </a:tc>
                <a:tc>
                  <a:txBody>
                    <a:bodyPr/>
                    <a:lstStyle/>
                    <a:p>
                      <a:r>
                        <a:rPr lang="en-US" sz="1400" b="1" dirty="0"/>
                        <a:t>11:30 – 11:40</a:t>
                      </a:r>
                    </a:p>
                  </a:txBody>
                  <a:tcPr/>
                </a:tc>
                <a:extLst>
                  <a:ext uri="{0D108BD9-81ED-4DB2-BD59-A6C34878D82A}">
                    <a16:rowId xmlns:a16="http://schemas.microsoft.com/office/drawing/2014/main" val="4211277455"/>
                  </a:ext>
                </a:extLst>
              </a:tr>
              <a:tr h="56505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6</a:t>
                      </a:r>
                    </a:p>
                  </a:txBody>
                  <a:tcPr marL="91467" marR="91467" marT="45684" marB="45684"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u="none" strike="noStrike" kern="1200" cap="none" normalizeH="0" baseline="0" dirty="0">
                          <a:ln>
                            <a:noFill/>
                          </a:ln>
                          <a:solidFill>
                            <a:srgbClr val="002577"/>
                          </a:solidFill>
                          <a:effectLst/>
                          <a:latin typeface="+mn-lt"/>
                          <a:ea typeface="+mn-ea"/>
                          <a:cs typeface="+mn-cs"/>
                        </a:rPr>
                        <a:t>Q &amp; A SESSION</a:t>
                      </a:r>
                      <a:endParaRPr kumimoji="0" lang="en-ZA" sz="1400" b="1" u="none" strike="noStrike" kern="1200" cap="none" normalizeH="0" baseline="0" dirty="0">
                        <a:ln>
                          <a:noFill/>
                        </a:ln>
                        <a:solidFill>
                          <a:srgbClr val="002577"/>
                        </a:solidFill>
                        <a:effectLst/>
                        <a:latin typeface="+mn-lt"/>
                        <a:ea typeface="+mn-ea"/>
                        <a:cs typeface="+mn-cs"/>
                      </a:endParaRPr>
                    </a:p>
                  </a:txBody>
                  <a:tcPr marL="91467" marR="91467" marT="45684" marB="45684" anchor="ctr" horzOverflow="overflow"/>
                </a:tc>
                <a:tc>
                  <a:txBody>
                    <a:bodyPr/>
                    <a:lstStyle/>
                    <a:p>
                      <a:r>
                        <a:rPr lang="en-US" sz="1400" b="1" dirty="0"/>
                        <a:t>All</a:t>
                      </a:r>
                      <a:endParaRPr lang="en-ZA" sz="1400" b="1" dirty="0"/>
                    </a:p>
                  </a:txBody>
                  <a:tcPr/>
                </a:tc>
                <a:tc>
                  <a:txBody>
                    <a:bodyPr/>
                    <a:lstStyle/>
                    <a:p>
                      <a:r>
                        <a:rPr lang="en-US" sz="1400" b="1" dirty="0"/>
                        <a:t>11:40 – 12:00</a:t>
                      </a:r>
                      <a:endParaRPr lang="en-ZA" sz="1400" b="1" dirty="0"/>
                    </a:p>
                  </a:txBody>
                  <a:tcPr/>
                </a:tc>
                <a:extLst>
                  <a:ext uri="{0D108BD9-81ED-4DB2-BD59-A6C34878D82A}">
                    <a16:rowId xmlns:a16="http://schemas.microsoft.com/office/drawing/2014/main" val="3723946968"/>
                  </a:ext>
                </a:extLst>
              </a:tr>
            </a:tbl>
          </a:graphicData>
        </a:graphic>
      </p:graphicFrame>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CC03E-E14F-AA23-5C8A-21D923B7B50B}"/>
              </a:ext>
            </a:extLst>
          </p:cNvPr>
          <p:cNvSpPr>
            <a:spLocks noGrp="1"/>
          </p:cNvSpPr>
          <p:nvPr>
            <p:ph type="title"/>
          </p:nvPr>
        </p:nvSpPr>
        <p:spPr/>
        <p:txBody>
          <a:bodyPr/>
          <a:lstStyle/>
          <a:p>
            <a:r>
              <a:rPr lang="en-US" altLang="en-US" sz="2000" b="1" dirty="0"/>
              <a:t>Purpose of the clarification meeting</a:t>
            </a:r>
            <a:endParaRPr lang="en-ZA" sz="2000" b="1" dirty="0"/>
          </a:p>
        </p:txBody>
      </p:sp>
      <p:sp>
        <p:nvSpPr>
          <p:cNvPr id="3" name="Content Placeholder 2">
            <a:extLst>
              <a:ext uri="{FF2B5EF4-FFF2-40B4-BE49-F238E27FC236}">
                <a16:creationId xmlns:a16="http://schemas.microsoft.com/office/drawing/2014/main" id="{0F90EB4F-E030-014D-04AB-8097D4DA4D5C}"/>
              </a:ext>
            </a:extLst>
          </p:cNvPr>
          <p:cNvSpPr>
            <a:spLocks noGrp="1"/>
          </p:cNvSpPr>
          <p:nvPr>
            <p:ph idx="1"/>
          </p:nvPr>
        </p:nvSpPr>
        <p:spPr/>
        <p:txBody>
          <a:bodyPr>
            <a:normAutofit/>
          </a:bodyPr>
          <a:lstStyle/>
          <a:p>
            <a:pPr eaLnBrk="1" hangingPunct="1">
              <a:defRPr/>
            </a:pPr>
            <a:r>
              <a:rPr lang="en-US" altLang="en-US" sz="2000" kern="0" dirty="0"/>
              <a:t>To assist the Tenderers on the requirements for this tender.</a:t>
            </a:r>
          </a:p>
          <a:p>
            <a:pPr eaLnBrk="1" hangingPunct="1">
              <a:defRPr/>
            </a:pPr>
            <a:r>
              <a:rPr lang="en-US" altLang="en-US" sz="2000" kern="0" dirty="0"/>
              <a:t>To explain the implications of the evaluation process and the evaluation phases which the tender will be subjected to.</a:t>
            </a:r>
          </a:p>
          <a:p>
            <a:pPr eaLnBrk="1" hangingPunct="1">
              <a:defRPr/>
            </a:pPr>
            <a:r>
              <a:rPr lang="en-US" altLang="en-US" sz="2000" kern="0" dirty="0"/>
              <a:t>To assist the Tenderers with compiling of the tender documents.</a:t>
            </a:r>
          </a:p>
          <a:p>
            <a:pPr eaLnBrk="1" hangingPunct="1">
              <a:defRPr/>
            </a:pPr>
            <a:r>
              <a:rPr lang="en-US" altLang="en-US" sz="2000" kern="0" dirty="0"/>
              <a:t>To ensure that the Tenderers understand what they are required to submit.</a:t>
            </a:r>
          </a:p>
          <a:p>
            <a:pPr eaLnBrk="1" hangingPunct="1">
              <a:defRPr/>
            </a:pPr>
            <a:r>
              <a:rPr lang="en-US" altLang="en-US" sz="2000" kern="0" dirty="0"/>
              <a:t>This is </a:t>
            </a:r>
            <a:r>
              <a:rPr lang="en-US" altLang="en-US" sz="2000" b="1" u="sng" kern="0" dirty="0"/>
              <a:t>NOT</a:t>
            </a:r>
            <a:r>
              <a:rPr lang="en-US" altLang="en-US" sz="2000" kern="0" dirty="0"/>
              <a:t> a compulsory clarification meeting.</a:t>
            </a:r>
          </a:p>
          <a:p>
            <a:pPr marL="0" indent="0">
              <a:buNone/>
            </a:pPr>
            <a:endParaRPr lang="en-ZA" sz="1400" dirty="0"/>
          </a:p>
        </p:txBody>
      </p:sp>
    </p:spTree>
    <p:extLst>
      <p:ext uri="{BB962C8B-B14F-4D97-AF65-F5344CB8AC3E}">
        <p14:creationId xmlns:p14="http://schemas.microsoft.com/office/powerpoint/2010/main" val="236529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altLang="en-US" sz="2000" b="1" dirty="0"/>
              <a:t>Details of the Enquiry</a:t>
            </a:r>
            <a:r>
              <a:rPr lang="en-US" altLang="en-US" sz="2400" dirty="0"/>
              <a:t>	</a:t>
            </a:r>
            <a:endParaRPr lang="en-US" sz="2400" dirty="0"/>
          </a:p>
        </p:txBody>
      </p:sp>
      <p:sp>
        <p:nvSpPr>
          <p:cNvPr id="7" name="Content Placeholder 6">
            <a:extLst>
              <a:ext uri="{FF2B5EF4-FFF2-40B4-BE49-F238E27FC236}">
                <a16:creationId xmlns:a16="http://schemas.microsoft.com/office/drawing/2014/main" id="{C964A014-CD68-A012-423E-55AF72B43341}"/>
              </a:ext>
            </a:extLst>
          </p:cNvPr>
          <p:cNvSpPr>
            <a:spLocks noGrp="1"/>
          </p:cNvSpPr>
          <p:nvPr>
            <p:ph idx="1"/>
          </p:nvPr>
        </p:nvSpPr>
        <p:spPr/>
        <p:txBody>
          <a:bodyPr>
            <a:normAutofit/>
          </a:bodyPr>
          <a:lstStyle/>
          <a:p>
            <a:pPr marL="0" indent="0" eaLnBrk="1" hangingPunct="1">
              <a:buNone/>
              <a:defRPr/>
            </a:pPr>
            <a:r>
              <a:rPr lang="en-US" altLang="en-US" sz="2000" b="1" kern="0" dirty="0"/>
              <a:t>Closing Dates is as Follows:</a:t>
            </a:r>
            <a:endParaRPr lang="en-US" sz="2000" b="1" kern="0" dirty="0"/>
          </a:p>
          <a:p>
            <a:pPr marL="0" indent="0" eaLnBrk="1" hangingPunct="1">
              <a:buNone/>
              <a:defRPr/>
            </a:pPr>
            <a:r>
              <a:rPr lang="en-US" altLang="en-US" sz="2000" b="1" dirty="0"/>
              <a:t>10 April 2025 </a:t>
            </a:r>
            <a:r>
              <a:rPr lang="en-US" sz="2000" b="1" dirty="0"/>
              <a:t>at 10h00 (South African Standard Time)</a:t>
            </a:r>
          </a:p>
          <a:p>
            <a:pPr marL="0" indent="0" eaLnBrk="1" hangingPunct="1">
              <a:buNone/>
              <a:defRPr/>
            </a:pPr>
            <a:endParaRPr lang="en-US" sz="2000" b="1" dirty="0"/>
          </a:p>
          <a:p>
            <a:pPr eaLnBrk="1" hangingPunct="1">
              <a:buFont typeface="Arial" panose="020B0604020202020204" pitchFamily="34" charset="0"/>
              <a:buChar char="•"/>
              <a:defRPr/>
            </a:pPr>
            <a:r>
              <a:rPr lang="en-US" altLang="en-US" sz="2000" b="1" kern="0" dirty="0">
                <a:sym typeface="Wingdings" panose="05000000000000000000" pitchFamily="2" charset="2"/>
              </a:rPr>
              <a:t>Submission venue (Tender box) is as on page 01 of the invitation to tender document</a:t>
            </a:r>
          </a:p>
          <a:p>
            <a:pPr eaLnBrk="1" hangingPunct="1">
              <a:buFont typeface="Arial" panose="020B0604020202020204" pitchFamily="34" charset="0"/>
              <a:buChar char="•"/>
              <a:defRPr/>
            </a:pPr>
            <a:r>
              <a:rPr lang="en-US" altLang="en-US" sz="2000" b="1" kern="0" dirty="0">
                <a:sym typeface="Wingdings" panose="05000000000000000000" pitchFamily="2" charset="2"/>
              </a:rPr>
              <a:t>Contract duration will be for a period of three (3) years. </a:t>
            </a:r>
          </a:p>
          <a:p>
            <a:pPr eaLnBrk="1" hangingPunct="1">
              <a:buFont typeface="Arial" panose="020B0604020202020204" pitchFamily="34" charset="0"/>
              <a:buChar char="•"/>
              <a:defRPr/>
            </a:pPr>
            <a:r>
              <a:rPr lang="en-US" altLang="en-US" sz="2000" b="1" kern="0" dirty="0">
                <a:sym typeface="Wingdings" panose="05000000000000000000" pitchFamily="2" charset="2"/>
              </a:rPr>
              <a:t>This is a rate based and therefore there will be no reading out of the rates at tender closing.</a:t>
            </a:r>
          </a:p>
          <a:p>
            <a:pPr lvl="1">
              <a:buFont typeface="Arial" panose="020B0604020202020204" pitchFamily="34" charset="0"/>
              <a:buChar char="•"/>
              <a:defRPr/>
            </a:pPr>
            <a:r>
              <a:rPr lang="en-GB" sz="2000" b="1" dirty="0"/>
              <a:t>Eskom reserves the right to enter into negotiations with any one or more of the respondents.   </a:t>
            </a:r>
          </a:p>
          <a:p>
            <a:pPr lvl="1">
              <a:buFont typeface="Arial" panose="020B0604020202020204" pitchFamily="34" charset="0"/>
              <a:buChar char="•"/>
              <a:defRPr/>
            </a:pPr>
            <a:r>
              <a:rPr lang="en-GB" sz="2000" b="1" dirty="0"/>
              <a:t>Eskom reserves the right to negotiate any aspect that Eskom deems necessary. </a:t>
            </a:r>
            <a:endParaRPr lang="en-US" sz="2000" b="1"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Tree>
    <p:extLst>
      <p:ext uri="{BB962C8B-B14F-4D97-AF65-F5344CB8AC3E}">
        <p14:creationId xmlns:p14="http://schemas.microsoft.com/office/powerpoint/2010/main" val="3114450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B597-1FA8-C512-3A90-D05EB6029229}"/>
              </a:ext>
            </a:extLst>
          </p:cNvPr>
          <p:cNvSpPr>
            <a:spLocks noGrp="1"/>
          </p:cNvSpPr>
          <p:nvPr>
            <p:ph type="title"/>
          </p:nvPr>
        </p:nvSpPr>
        <p:spPr/>
        <p:txBody>
          <a:bodyPr/>
          <a:lstStyle/>
          <a:p>
            <a:r>
              <a:rPr lang="en-US" altLang="en-US" sz="2000" b="1" dirty="0"/>
              <a:t>Details of the Enquiry</a:t>
            </a:r>
            <a:endParaRPr lang="en-ZA" sz="2000" b="1" dirty="0"/>
          </a:p>
        </p:txBody>
      </p:sp>
      <p:sp>
        <p:nvSpPr>
          <p:cNvPr id="3" name="Content Placeholder 2">
            <a:extLst>
              <a:ext uri="{FF2B5EF4-FFF2-40B4-BE49-F238E27FC236}">
                <a16:creationId xmlns:a16="http://schemas.microsoft.com/office/drawing/2014/main" id="{E8A7AE0D-EE22-B94C-931F-F1FA0CEE84E9}"/>
              </a:ext>
            </a:extLst>
          </p:cNvPr>
          <p:cNvSpPr>
            <a:spLocks noGrp="1"/>
          </p:cNvSpPr>
          <p:nvPr>
            <p:ph idx="1"/>
          </p:nvPr>
        </p:nvSpPr>
        <p:spPr/>
        <p:txBody>
          <a:bodyPr/>
          <a:lstStyle/>
          <a:p>
            <a:pPr marL="0" indent="0" eaLnBrk="1" hangingPunct="1">
              <a:buNone/>
              <a:defRPr/>
            </a:pPr>
            <a:r>
              <a:rPr lang="en-US" altLang="en-US" sz="2000" b="1" u="sng" kern="0" dirty="0">
                <a:sym typeface="Wingdings" panose="05000000000000000000" pitchFamily="2" charset="2"/>
              </a:rPr>
              <a:t>NO LATE TENDERS WILL BE ACCEPTED</a:t>
            </a:r>
            <a:r>
              <a:rPr lang="en-US" altLang="en-US" sz="2000" kern="0" dirty="0">
                <a:sym typeface="Wingdings" panose="05000000000000000000" pitchFamily="2" charset="2"/>
              </a:rPr>
              <a:t>. </a:t>
            </a:r>
          </a:p>
          <a:p>
            <a:pPr marL="0" indent="0" eaLnBrk="1" hangingPunct="1">
              <a:buNone/>
              <a:defRPr/>
            </a:pPr>
            <a:endParaRPr lang="en-US" altLang="en-US" sz="2000" kern="0" dirty="0">
              <a:sym typeface="Wingdings" panose="05000000000000000000" pitchFamily="2" charset="2"/>
            </a:endParaRPr>
          </a:p>
          <a:p>
            <a:pPr eaLnBrk="1" hangingPunct="1">
              <a:buFont typeface="Arial" panose="020B0604020202020204" pitchFamily="34" charset="0"/>
              <a:buChar char="•"/>
              <a:defRPr/>
            </a:pPr>
            <a:r>
              <a:rPr lang="en-US" altLang="en-US" sz="2000" b="1" kern="0" dirty="0">
                <a:sym typeface="Wingdings" panose="05000000000000000000" pitchFamily="2" charset="2"/>
              </a:rPr>
              <a:t>Tender documents may be dropped off prior to the closing date at the Tender office as stipulated in the Invitation to Tender.</a:t>
            </a:r>
          </a:p>
          <a:p>
            <a:pPr eaLnBrk="1" hangingPunct="1">
              <a:buFont typeface="Arial" panose="020B0604020202020204" pitchFamily="34" charset="0"/>
              <a:buChar char="•"/>
              <a:defRPr/>
            </a:pPr>
            <a:r>
              <a:rPr lang="en-US" altLang="en-US" sz="2000" b="1" kern="0" dirty="0">
                <a:sym typeface="Wingdings" panose="05000000000000000000" pitchFamily="2" charset="2"/>
              </a:rPr>
              <a:t>It is advisable that you do not leave dropping your tender off at the last minute.  This may result in your tender not being received by 10h00 (South African Standard Time) on the closing date which is </a:t>
            </a:r>
            <a:r>
              <a:rPr lang="en-US" altLang="en-US" sz="2000" b="1" u="sng" kern="0" dirty="0">
                <a:sym typeface="Wingdings" panose="05000000000000000000" pitchFamily="2" charset="2"/>
              </a:rPr>
              <a:t>10 April 2025</a:t>
            </a:r>
            <a:r>
              <a:rPr lang="en-US" altLang="en-US" sz="2000" kern="0" dirty="0">
                <a:sym typeface="Wingdings" panose="05000000000000000000" pitchFamily="2" charset="2"/>
              </a:rPr>
              <a:t> </a:t>
            </a:r>
            <a:r>
              <a:rPr lang="en-US" altLang="en-US" sz="2000" b="1" kern="0" dirty="0">
                <a:sym typeface="Wingdings" panose="05000000000000000000" pitchFamily="2" charset="2"/>
              </a:rPr>
              <a:t>and</a:t>
            </a:r>
            <a:r>
              <a:rPr lang="en-US" altLang="en-US" sz="2000" kern="0" dirty="0">
                <a:sym typeface="Wingdings" panose="05000000000000000000" pitchFamily="2" charset="2"/>
              </a:rPr>
              <a:t> </a:t>
            </a:r>
            <a:r>
              <a:rPr lang="en-US" altLang="en-US" sz="2000" b="1" kern="0" dirty="0">
                <a:sym typeface="Wingdings" panose="05000000000000000000" pitchFamily="2" charset="2"/>
              </a:rPr>
              <a:t>your tender will be considered late and not accepted.  </a:t>
            </a:r>
          </a:p>
          <a:p>
            <a:endParaRPr lang="en-ZA" dirty="0"/>
          </a:p>
        </p:txBody>
      </p:sp>
    </p:spTree>
    <p:extLst>
      <p:ext uri="{BB962C8B-B14F-4D97-AF65-F5344CB8AC3E}">
        <p14:creationId xmlns:p14="http://schemas.microsoft.com/office/powerpoint/2010/main" val="3310086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418E5-A8DA-FF0D-C9EA-772361BA7390}"/>
              </a:ext>
            </a:extLst>
          </p:cNvPr>
          <p:cNvSpPr>
            <a:spLocks noGrp="1"/>
          </p:cNvSpPr>
          <p:nvPr>
            <p:ph type="title"/>
          </p:nvPr>
        </p:nvSpPr>
        <p:spPr/>
        <p:txBody>
          <a:bodyPr/>
          <a:lstStyle/>
          <a:p>
            <a:r>
              <a:rPr lang="en-US" altLang="en-US" sz="2000" b="1" dirty="0"/>
              <a:t>Eskom Tender Portal</a:t>
            </a:r>
            <a:endParaRPr lang="en-ZA" sz="2000" b="1" dirty="0"/>
          </a:p>
        </p:txBody>
      </p:sp>
      <p:sp>
        <p:nvSpPr>
          <p:cNvPr id="3" name="Content Placeholder 2">
            <a:extLst>
              <a:ext uri="{FF2B5EF4-FFF2-40B4-BE49-F238E27FC236}">
                <a16:creationId xmlns:a16="http://schemas.microsoft.com/office/drawing/2014/main" id="{12EC054D-7B5D-E352-D645-96F090ACE57E}"/>
              </a:ext>
            </a:extLst>
          </p:cNvPr>
          <p:cNvSpPr>
            <a:spLocks noGrp="1"/>
          </p:cNvSpPr>
          <p:nvPr>
            <p:ph idx="1"/>
          </p:nvPr>
        </p:nvSpPr>
        <p:spPr/>
        <p:txBody>
          <a:bodyPr>
            <a:normAutofit/>
          </a:bodyPr>
          <a:lstStyle/>
          <a:p>
            <a:pPr marL="1520825" indent="-1520825">
              <a:buNone/>
            </a:pPr>
            <a:r>
              <a:rPr lang="en-ZA" sz="2000" b="1" dirty="0"/>
              <a:t>MANDATORY </a:t>
            </a:r>
            <a:r>
              <a:rPr lang="en-US" altLang="en-US" sz="2000" b="1" dirty="0"/>
              <a:t>COMMERCIAL DOCUMENTS:</a:t>
            </a:r>
          </a:p>
          <a:p>
            <a:pPr marL="360363" indent="-360363">
              <a:buFont typeface="+mj-lt"/>
              <a:buAutoNum type="arabicPeriod"/>
              <a:tabLst>
                <a:tab pos="360363" algn="l"/>
              </a:tabLst>
            </a:pPr>
            <a:r>
              <a:rPr lang="en-US" altLang="en-US" sz="2000" b="1" dirty="0"/>
              <a:t>Invitation to Tender </a:t>
            </a:r>
            <a:r>
              <a:rPr lang="en-US" altLang="en-US" sz="2000" dirty="0"/>
              <a:t>and</a:t>
            </a:r>
          </a:p>
          <a:p>
            <a:pPr marL="360363" indent="-360363">
              <a:buFont typeface="+mj-lt"/>
              <a:buAutoNum type="arabicPeriod"/>
              <a:tabLst>
                <a:tab pos="360363" algn="l"/>
              </a:tabLst>
            </a:pPr>
            <a:r>
              <a:rPr lang="en-US" altLang="en-US" sz="2000" b="1" dirty="0"/>
              <a:t>NEC3 Supply Contract (SC3)</a:t>
            </a:r>
          </a:p>
          <a:p>
            <a:pPr marL="0" indent="0">
              <a:buNone/>
              <a:tabLst>
                <a:tab pos="360363" algn="l"/>
              </a:tabLst>
            </a:pPr>
            <a:r>
              <a:rPr lang="en-US" altLang="en-US" sz="2000" dirty="0"/>
              <a:t>These documents need to be completed and signed accordingly and returned with a quotation in the supplier's company letter-head including the below listed compliance documents:</a:t>
            </a:r>
          </a:p>
          <a:p>
            <a:pPr marL="534988" indent="-268288">
              <a:buFont typeface="Wingdings" panose="05000000000000000000" pitchFamily="2" charset="2"/>
              <a:buChar char="ü"/>
            </a:pPr>
            <a:r>
              <a:rPr lang="en-US" altLang="en-US" sz="2000" dirty="0"/>
              <a:t>Valid Letter of Good Standing</a:t>
            </a:r>
          </a:p>
          <a:p>
            <a:pPr marL="534988" indent="-268288">
              <a:buFont typeface="Wingdings" panose="05000000000000000000" pitchFamily="2" charset="2"/>
              <a:buChar char="ü"/>
            </a:pPr>
            <a:r>
              <a:rPr lang="en-US" altLang="en-US" sz="2000" dirty="0"/>
              <a:t>Valid BBBEE Certificate/Sworn Affidavit</a:t>
            </a:r>
          </a:p>
          <a:p>
            <a:pPr marL="534988" indent="-268288">
              <a:buFont typeface="Wingdings" panose="05000000000000000000" pitchFamily="2" charset="2"/>
              <a:buChar char="ü"/>
            </a:pPr>
            <a:r>
              <a:rPr lang="en-US" altLang="en-US" sz="2000" dirty="0"/>
              <a:t>Valid Tax Clearance </a:t>
            </a:r>
          </a:p>
          <a:p>
            <a:pPr marL="534988" indent="-268288">
              <a:buFont typeface="Wingdings" panose="05000000000000000000" pitchFamily="2" charset="2"/>
              <a:buChar char="ü"/>
            </a:pPr>
            <a:r>
              <a:rPr lang="en-US" altLang="en-US" sz="2000" dirty="0"/>
              <a:t>CSD Report downloaded not older than 7 days</a:t>
            </a:r>
            <a:endParaRPr lang="en-US" altLang="en-US" sz="2100" dirty="0"/>
          </a:p>
          <a:p>
            <a:pPr marL="534988" indent="-268288">
              <a:buFont typeface="Wingdings" panose="05000000000000000000" pitchFamily="2" charset="2"/>
              <a:buChar char="ü"/>
            </a:pPr>
            <a:r>
              <a:rPr lang="en-US" altLang="en-US" sz="2100" dirty="0"/>
              <a:t>SDB 6.2, </a:t>
            </a:r>
            <a:r>
              <a:rPr lang="en-ZA" sz="2100" dirty="0"/>
              <a:t>SBD 6.1</a:t>
            </a:r>
            <a:r>
              <a:rPr lang="en-US" sz="2100" dirty="0"/>
              <a:t>, </a:t>
            </a:r>
            <a:r>
              <a:rPr lang="en-ZA" sz="2100" dirty="0"/>
              <a:t>SBD4, SBD 1</a:t>
            </a:r>
          </a:p>
          <a:p>
            <a:pPr marL="534988" indent="-268288">
              <a:buFont typeface="Wingdings" panose="05000000000000000000" pitchFamily="2" charset="2"/>
              <a:buChar char="ü"/>
            </a:pPr>
            <a:r>
              <a:rPr lang="en-ZA" altLang="en-US" sz="2100" dirty="0"/>
              <a:t>PPE Technical Assessment</a:t>
            </a:r>
          </a:p>
          <a:p>
            <a:pPr marL="0" indent="0">
              <a:buNone/>
            </a:pPr>
            <a:endParaRPr lang="en-US" altLang="en-US" sz="2000" dirty="0"/>
          </a:p>
          <a:p>
            <a:endParaRPr lang="en-US" altLang="en-US" sz="2000" dirty="0"/>
          </a:p>
          <a:p>
            <a:pPr>
              <a:buFont typeface="Courier New" panose="02070309020205020404" pitchFamily="49" charset="0"/>
              <a:buChar char="o"/>
            </a:pPr>
            <a:endParaRPr lang="en-US" altLang="en-US" sz="2000" b="1" dirty="0"/>
          </a:p>
          <a:p>
            <a:endParaRPr lang="en-ZA" dirty="0"/>
          </a:p>
        </p:txBody>
      </p:sp>
    </p:spTree>
    <p:extLst>
      <p:ext uri="{BB962C8B-B14F-4D97-AF65-F5344CB8AC3E}">
        <p14:creationId xmlns:p14="http://schemas.microsoft.com/office/powerpoint/2010/main" val="755464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8A36-7EC6-99BA-80BD-F0098B87C4F6}"/>
              </a:ext>
            </a:extLst>
          </p:cNvPr>
          <p:cNvSpPr>
            <a:spLocks noGrp="1"/>
          </p:cNvSpPr>
          <p:nvPr>
            <p:ph type="title"/>
          </p:nvPr>
        </p:nvSpPr>
        <p:spPr/>
        <p:txBody>
          <a:bodyPr/>
          <a:lstStyle/>
          <a:p>
            <a:r>
              <a:rPr lang="en-US" altLang="en-US" sz="1800" b="1" dirty="0"/>
              <a:t>Eskom Tender Portal</a:t>
            </a:r>
            <a:endParaRPr lang="en-ZA" dirty="0"/>
          </a:p>
        </p:txBody>
      </p:sp>
      <p:sp>
        <p:nvSpPr>
          <p:cNvPr id="3" name="Content Placeholder 2">
            <a:extLst>
              <a:ext uri="{FF2B5EF4-FFF2-40B4-BE49-F238E27FC236}">
                <a16:creationId xmlns:a16="http://schemas.microsoft.com/office/drawing/2014/main" id="{E3979B41-ED8F-DDF2-D522-C222AF124569}"/>
              </a:ext>
            </a:extLst>
          </p:cNvPr>
          <p:cNvSpPr>
            <a:spLocks noGrp="1"/>
          </p:cNvSpPr>
          <p:nvPr>
            <p:ph idx="1"/>
          </p:nvPr>
        </p:nvSpPr>
        <p:spPr/>
        <p:txBody>
          <a:bodyPr/>
          <a:lstStyle/>
          <a:p>
            <a:pPr marL="0" indent="0">
              <a:buNone/>
              <a:tabLst>
                <a:tab pos="1254125" algn="l"/>
              </a:tabLst>
            </a:pPr>
            <a:r>
              <a:rPr lang="en-US" altLang="en-US" sz="2000" b="1" dirty="0"/>
              <a:t>Technical</a:t>
            </a:r>
            <a:r>
              <a:rPr lang="en-US" altLang="en-US" sz="2000" dirty="0"/>
              <a:t>: Return documents as per technical evaluation criteria.</a:t>
            </a:r>
          </a:p>
          <a:p>
            <a:pPr>
              <a:buFont typeface="Wingdings" panose="05000000000000000000" pitchFamily="2" charset="2"/>
              <a:buChar char="Ø"/>
              <a:tabLst>
                <a:tab pos="1254125" algn="l"/>
              </a:tabLst>
            </a:pPr>
            <a:r>
              <a:rPr lang="en-US" altLang="en-US" sz="2000" dirty="0"/>
              <a:t>Tenderers are required to submit all the required documents as per the technical evaluation criteria in order for them to be scored for technical which will help them progress to the next phase of evaluation.</a:t>
            </a:r>
          </a:p>
          <a:p>
            <a:pPr>
              <a:buFont typeface="Wingdings" panose="05000000000000000000" pitchFamily="2" charset="2"/>
              <a:buChar char="Ø"/>
              <a:tabLst>
                <a:tab pos="1254125" algn="l"/>
              </a:tabLst>
            </a:pPr>
            <a:r>
              <a:rPr lang="en-US" sz="2000" dirty="0"/>
              <a:t>T</a:t>
            </a:r>
            <a:r>
              <a:rPr lang="en-ZA" sz="2000" dirty="0" err="1"/>
              <a:t>enderers</a:t>
            </a:r>
            <a:r>
              <a:rPr lang="en-ZA" sz="2000" dirty="0"/>
              <a:t> who do not meet the threshold for functionality scoring will be disqualified and not be evaluated further.</a:t>
            </a:r>
          </a:p>
          <a:p>
            <a:pPr marL="0" indent="0">
              <a:buNone/>
              <a:tabLst>
                <a:tab pos="1254125" algn="l"/>
              </a:tabLst>
            </a:pPr>
            <a:endParaRPr lang="en-US" altLang="en-US" sz="2000" u="sng" dirty="0"/>
          </a:p>
          <a:p>
            <a:pPr marL="0" indent="0">
              <a:buNone/>
              <a:tabLst>
                <a:tab pos="1254125" algn="l"/>
              </a:tabLst>
            </a:pPr>
            <a:r>
              <a:rPr lang="en-US" altLang="en-US" sz="2000" b="1" u="sng" dirty="0"/>
              <a:t>Contractual requirements:</a:t>
            </a:r>
          </a:p>
          <a:p>
            <a:pPr marL="450850" lvl="1" indent="-450850">
              <a:buNone/>
            </a:pPr>
            <a:r>
              <a:rPr lang="en-US" altLang="en-US" sz="2000" b="1" dirty="0"/>
              <a:t>Safety and Health: </a:t>
            </a:r>
            <a:r>
              <a:rPr lang="en-US" altLang="en-US" sz="2000" dirty="0"/>
              <a:t>Return documents as per OHS requirements.</a:t>
            </a:r>
          </a:p>
          <a:p>
            <a:pPr marL="450850" lvl="1" indent="-450850">
              <a:buNone/>
            </a:pPr>
            <a:r>
              <a:rPr lang="en-US" altLang="en-US" sz="2000" b="1" dirty="0"/>
              <a:t>Environmental: </a:t>
            </a:r>
            <a:r>
              <a:rPr lang="en-US" altLang="en-US" sz="2000" dirty="0"/>
              <a:t>Return documents as per Environment requirements</a:t>
            </a:r>
            <a:endParaRPr lang="en-US" altLang="en-US" sz="2000" b="1" dirty="0"/>
          </a:p>
          <a:p>
            <a:pPr marL="450850" lvl="1" indent="-450850">
              <a:buNone/>
            </a:pPr>
            <a:r>
              <a:rPr lang="en-US" altLang="en-US" sz="2000" b="1" dirty="0"/>
              <a:t>Quality: </a:t>
            </a:r>
            <a:r>
              <a:rPr lang="en-US" altLang="en-US" sz="2000" dirty="0"/>
              <a:t>Return documents as per Quality requirements.</a:t>
            </a:r>
          </a:p>
        </p:txBody>
      </p:sp>
    </p:spTree>
    <p:extLst>
      <p:ext uri="{BB962C8B-B14F-4D97-AF65-F5344CB8AC3E}">
        <p14:creationId xmlns:p14="http://schemas.microsoft.com/office/powerpoint/2010/main" val="2223854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3CD1F-4381-0649-7E89-D89B5E18A2ED}"/>
              </a:ext>
            </a:extLst>
          </p:cNvPr>
          <p:cNvSpPr>
            <a:spLocks noGrp="1"/>
          </p:cNvSpPr>
          <p:nvPr>
            <p:ph type="title"/>
          </p:nvPr>
        </p:nvSpPr>
        <p:spPr/>
        <p:txBody>
          <a:bodyPr/>
          <a:lstStyle/>
          <a:p>
            <a:r>
              <a:rPr lang="en-US" altLang="en-US" sz="2000" b="1" dirty="0"/>
              <a:t>Eskom Tender Portal – Folder to be added</a:t>
            </a:r>
            <a:endParaRPr lang="en-ZA" sz="2000" b="1" dirty="0"/>
          </a:p>
        </p:txBody>
      </p:sp>
      <p:sp>
        <p:nvSpPr>
          <p:cNvPr id="3" name="Content Placeholder 2">
            <a:extLst>
              <a:ext uri="{FF2B5EF4-FFF2-40B4-BE49-F238E27FC236}">
                <a16:creationId xmlns:a16="http://schemas.microsoft.com/office/drawing/2014/main" id="{219D3D8B-30A3-4588-7B7D-EE0B1C54729C}"/>
              </a:ext>
            </a:extLst>
          </p:cNvPr>
          <p:cNvSpPr>
            <a:spLocks noGrp="1"/>
          </p:cNvSpPr>
          <p:nvPr>
            <p:ph idx="1"/>
          </p:nvPr>
        </p:nvSpPr>
        <p:spPr/>
        <p:txBody>
          <a:bodyPr>
            <a:normAutofit/>
          </a:bodyPr>
          <a:lstStyle/>
          <a:p>
            <a:pPr>
              <a:spcBef>
                <a:spcPts val="600"/>
              </a:spcBef>
              <a:buFont typeface="Arial" panose="020B0604020202020204" pitchFamily="34" charset="0"/>
              <a:buChar char="•"/>
            </a:pPr>
            <a:r>
              <a:rPr lang="en-US" sz="2000" dirty="0"/>
              <a:t>A folder called Addendum will be created for any addendums to this tender including questions and answers.</a:t>
            </a:r>
          </a:p>
          <a:p>
            <a:pPr>
              <a:spcBef>
                <a:spcPts val="600"/>
              </a:spcBef>
              <a:buFont typeface="Arial" panose="020B0604020202020204" pitchFamily="34" charset="0"/>
              <a:buChar char="•"/>
            </a:pPr>
            <a:r>
              <a:rPr lang="en-US" sz="2000" dirty="0"/>
              <a:t>Please check this folder regularly for any Addendum’s that may be published.  Please note that on Page 17 of the Invitation to Tender document there is a Document titled Annexure A “Acknowledgment Form” that must be completed accordingly and returned with the tender.</a:t>
            </a:r>
          </a:p>
          <a:p>
            <a:pPr>
              <a:spcBef>
                <a:spcPts val="600"/>
              </a:spcBef>
              <a:buFont typeface="Arial" panose="020B0604020202020204" pitchFamily="34" charset="0"/>
              <a:buChar char="•"/>
            </a:pPr>
            <a:r>
              <a:rPr lang="en-US" altLang="en-US" sz="2000" dirty="0"/>
              <a:t>Please note that this clarification presentation will be loaded only on the same portals that this tender is advertised – which is the Eskom Tender Bulletin and </a:t>
            </a:r>
            <a:r>
              <a:rPr lang="en-US" altLang="en-US" sz="2000" dirty="0" err="1"/>
              <a:t>eTender</a:t>
            </a:r>
            <a:r>
              <a:rPr lang="en-US" altLang="en-US" sz="2000" dirty="0"/>
              <a:t> Portal as they will serve as minutes of this clarification meeting.</a:t>
            </a:r>
          </a:p>
          <a:p>
            <a:pPr>
              <a:spcBef>
                <a:spcPts val="600"/>
              </a:spcBef>
              <a:buFont typeface="Arial" panose="020B0604020202020204" pitchFamily="34" charset="0"/>
              <a:buChar char="•"/>
            </a:pPr>
            <a:r>
              <a:rPr lang="en-US" altLang="en-US" sz="2000" dirty="0"/>
              <a:t>Please note that questions should always be sent in writing to the email address stipulated in the Invitation to Tender on page 04 which is </a:t>
            </a:r>
            <a:r>
              <a:rPr lang="en-US" altLang="en-US" sz="2000" dirty="0">
                <a:hlinkClick r:id="rId2"/>
              </a:rPr>
              <a:t>RamushT@eskom.co.za</a:t>
            </a:r>
            <a:r>
              <a:rPr lang="en-US" altLang="en-US" sz="2000" dirty="0"/>
              <a:t>. Please do not address questions to any Eskom email addresses of persons you may know working for Eskom whether they are employees in the Procurement, Safety, Quality, Technical or SDL&amp;I Sections.</a:t>
            </a:r>
            <a:endParaRPr lang="en-ZA" sz="2000" dirty="0"/>
          </a:p>
        </p:txBody>
      </p:sp>
    </p:spTree>
    <p:extLst>
      <p:ext uri="{BB962C8B-B14F-4D97-AF65-F5344CB8AC3E}">
        <p14:creationId xmlns:p14="http://schemas.microsoft.com/office/powerpoint/2010/main" val="1295380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932B8-23E9-84A8-117B-99F62AB70268}"/>
              </a:ext>
            </a:extLst>
          </p:cNvPr>
          <p:cNvSpPr>
            <a:spLocks noGrp="1"/>
          </p:cNvSpPr>
          <p:nvPr>
            <p:ph type="title"/>
          </p:nvPr>
        </p:nvSpPr>
        <p:spPr/>
        <p:txBody>
          <a:bodyPr/>
          <a:lstStyle/>
          <a:p>
            <a:r>
              <a:rPr lang="en-US" altLang="en-US" sz="2000" b="1" dirty="0"/>
              <a:t>Evaluation process and criteria: </a:t>
            </a:r>
            <a:br>
              <a:rPr lang="en-US" altLang="en-US" sz="2000" b="1" dirty="0"/>
            </a:br>
            <a:r>
              <a:rPr lang="en-US" sz="2000" b="1" dirty="0"/>
              <a:t>Basic Compliance: Commercial</a:t>
            </a:r>
            <a:endParaRPr lang="en-ZA" sz="2000" b="1" dirty="0"/>
          </a:p>
        </p:txBody>
      </p:sp>
      <p:sp>
        <p:nvSpPr>
          <p:cNvPr id="3" name="Content Placeholder 2">
            <a:extLst>
              <a:ext uri="{FF2B5EF4-FFF2-40B4-BE49-F238E27FC236}">
                <a16:creationId xmlns:a16="http://schemas.microsoft.com/office/drawing/2014/main" id="{01268C04-33C9-8FA2-74A6-0F5618023697}"/>
              </a:ext>
            </a:extLst>
          </p:cNvPr>
          <p:cNvSpPr>
            <a:spLocks noGrp="1"/>
          </p:cNvSpPr>
          <p:nvPr>
            <p:ph idx="1"/>
          </p:nvPr>
        </p:nvSpPr>
        <p:spPr>
          <a:xfrm>
            <a:off x="271263" y="1223493"/>
            <a:ext cx="8537888" cy="4859022"/>
          </a:xfrm>
        </p:spPr>
        <p:txBody>
          <a:bodyPr>
            <a:normAutofit lnSpcReduction="10000"/>
          </a:bodyPr>
          <a:lstStyle/>
          <a:p>
            <a:pPr marL="0" indent="0">
              <a:lnSpc>
                <a:spcPct val="100000"/>
              </a:lnSpc>
              <a:spcBef>
                <a:spcPts val="0"/>
              </a:spcBef>
              <a:buNone/>
            </a:pPr>
            <a:r>
              <a:rPr lang="en-US" sz="2000" dirty="0"/>
              <a:t>Basic compliance for this invitation to tender are: </a:t>
            </a:r>
            <a:endParaRPr lang="en-ZA" sz="2000" dirty="0"/>
          </a:p>
          <a:p>
            <a:pPr lvl="0">
              <a:lnSpc>
                <a:spcPct val="100000"/>
              </a:lnSpc>
              <a:spcBef>
                <a:spcPts val="0"/>
              </a:spcBef>
              <a:buFont typeface="Arial" panose="020B0604020202020204" pitchFamily="34" charset="0"/>
              <a:buChar char="•"/>
            </a:pPr>
            <a:r>
              <a:rPr lang="en-US" sz="2000" b="1" dirty="0"/>
              <a:t>Meet the eligibility criteria for a tenderer</a:t>
            </a:r>
          </a:p>
          <a:p>
            <a:pPr marL="0" lvl="0" indent="0">
              <a:lnSpc>
                <a:spcPct val="100000"/>
              </a:lnSpc>
              <a:spcBef>
                <a:spcPts val="0"/>
              </a:spcBef>
              <a:buNone/>
            </a:pPr>
            <a:endParaRPr lang="en-US" sz="2000" b="1" dirty="0"/>
          </a:p>
          <a:p>
            <a:pPr marL="0" lvl="0" indent="0">
              <a:lnSpc>
                <a:spcPct val="100000"/>
              </a:lnSpc>
              <a:spcBef>
                <a:spcPts val="0"/>
              </a:spcBef>
              <a:buNone/>
            </a:pPr>
            <a:r>
              <a:rPr lang="en-US" sz="2000" dirty="0"/>
              <a:t>As stipulated on page 04 of the invitation to tender</a:t>
            </a:r>
            <a:r>
              <a:rPr lang="en-ZA" sz="2000" dirty="0"/>
              <a:t>, </a:t>
            </a:r>
            <a:r>
              <a:rPr lang="en-US" sz="2000" dirty="0"/>
              <a:t>The tenderer shall submit </a:t>
            </a:r>
            <a:r>
              <a:rPr lang="en-US" sz="2000" b="1" dirty="0"/>
              <a:t>an original tender, </a:t>
            </a:r>
            <a:r>
              <a:rPr lang="en-US" sz="2000" dirty="0"/>
              <a:t>plus </a:t>
            </a:r>
            <a:r>
              <a:rPr lang="en-US" sz="2000" b="1" dirty="0"/>
              <a:t>1 complete </a:t>
            </a:r>
            <a:r>
              <a:rPr lang="en-US" sz="2000" dirty="0"/>
              <a:t>hard</a:t>
            </a:r>
            <a:r>
              <a:rPr lang="en-US" sz="2000" b="1" dirty="0"/>
              <a:t> </a:t>
            </a:r>
            <a:r>
              <a:rPr lang="en-US" sz="2000" dirty="0"/>
              <a:t>copy of the original tender at tender submission deadline. </a:t>
            </a:r>
            <a:r>
              <a:rPr lang="en-US" sz="2000" dirty="0">
                <a:effectLst/>
                <a:latin typeface="Arial" panose="020B0604020202020204" pitchFamily="34" charset="0"/>
                <a:ea typeface="Calibri" panose="020F0502020204030204" pitchFamily="34" charset="0"/>
              </a:rPr>
              <a:t>Eskom may also require that one (1) additional complete soft copy of the original tender is required in electronic format (USB).</a:t>
            </a:r>
          </a:p>
          <a:p>
            <a:pPr marL="0" lvl="0" indent="0">
              <a:lnSpc>
                <a:spcPct val="100000"/>
              </a:lnSpc>
              <a:spcBef>
                <a:spcPts val="0"/>
              </a:spcBef>
              <a:buNone/>
            </a:pPr>
            <a:r>
              <a:rPr lang="en-US" sz="2000" dirty="0"/>
              <a:t>Where a Tenderer does not submit 1 complete hard copy of the original tender at tender submission deadline, the tenderer will be disqualified.</a:t>
            </a:r>
          </a:p>
          <a:p>
            <a:pPr marL="0" lvl="0" indent="0">
              <a:lnSpc>
                <a:spcPct val="100000"/>
              </a:lnSpc>
              <a:spcBef>
                <a:spcPts val="0"/>
              </a:spcBef>
              <a:buNone/>
            </a:pPr>
            <a:endParaRPr lang="en-ZA" sz="2000" dirty="0"/>
          </a:p>
          <a:p>
            <a:pPr lvl="0">
              <a:lnSpc>
                <a:spcPct val="100000"/>
              </a:lnSpc>
              <a:spcBef>
                <a:spcPts val="0"/>
              </a:spcBef>
              <a:buFont typeface="Arial" panose="020B0604020202020204" pitchFamily="34" charset="0"/>
              <a:buChar char="•"/>
            </a:pPr>
            <a:r>
              <a:rPr lang="en-US" sz="2000" b="1" dirty="0"/>
              <a:t>Submit a complete original tender with commercial, technical, SHEQ and SDLI information separated in sections accordingly.</a:t>
            </a:r>
          </a:p>
          <a:p>
            <a:pPr lvl="0">
              <a:lnSpc>
                <a:spcPct val="100000"/>
              </a:lnSpc>
              <a:spcBef>
                <a:spcPts val="0"/>
              </a:spcBef>
              <a:buFont typeface="Arial" panose="020B0604020202020204" pitchFamily="34" charset="0"/>
              <a:buChar char="•"/>
            </a:pPr>
            <a:r>
              <a:rPr lang="en-ZA" sz="2000" b="1" dirty="0"/>
              <a:t>Submit a completely filled-in &amp; signed NEC3 Supply Contract (SC3)</a:t>
            </a:r>
          </a:p>
          <a:p>
            <a:pPr lvl="0">
              <a:lnSpc>
                <a:spcPct val="100000"/>
              </a:lnSpc>
              <a:spcBef>
                <a:spcPts val="0"/>
              </a:spcBef>
              <a:buFont typeface="Arial" panose="020B0604020202020204" pitchFamily="34" charset="0"/>
              <a:buChar char="•"/>
            </a:pPr>
            <a:r>
              <a:rPr lang="en-US" sz="2000" b="1" dirty="0"/>
              <a:t>Submission of the tender returnables from page 11 of the invitation to tender as per stipulated deadlines</a:t>
            </a:r>
            <a:r>
              <a:rPr lang="en-US" sz="2000" dirty="0"/>
              <a:t>.</a:t>
            </a:r>
            <a:endParaRPr lang="en-ZA" sz="2000" dirty="0"/>
          </a:p>
          <a:p>
            <a:endParaRPr lang="en-ZA" dirty="0"/>
          </a:p>
        </p:txBody>
      </p:sp>
    </p:spTree>
    <p:extLst>
      <p:ext uri="{BB962C8B-B14F-4D97-AF65-F5344CB8AC3E}">
        <p14:creationId xmlns:p14="http://schemas.microsoft.com/office/powerpoint/2010/main" val="4242468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E0A7-45C3-3EB1-875F-0FA622566CF6}"/>
              </a:ext>
            </a:extLst>
          </p:cNvPr>
          <p:cNvSpPr>
            <a:spLocks noGrp="1"/>
          </p:cNvSpPr>
          <p:nvPr>
            <p:ph type="title"/>
          </p:nvPr>
        </p:nvSpPr>
        <p:spPr/>
        <p:txBody>
          <a:bodyPr/>
          <a:lstStyle/>
          <a:p>
            <a:r>
              <a:rPr lang="en-US" altLang="en-US" sz="2000" b="1" dirty="0"/>
              <a:t>Evaluation process and criteria </a:t>
            </a:r>
            <a:r>
              <a:rPr lang="en-US" altLang="en-US" sz="2000" b="1" dirty="0" err="1"/>
              <a:t>conti</a:t>
            </a:r>
            <a:r>
              <a:rPr lang="en-US" altLang="en-US" sz="2000" b="1" dirty="0"/>
              <a:t>……</a:t>
            </a:r>
            <a:br>
              <a:rPr lang="en-US" altLang="en-US" sz="2000" b="1" dirty="0"/>
            </a:br>
            <a:endParaRPr lang="en-ZA" sz="2000" b="1" dirty="0"/>
          </a:p>
        </p:txBody>
      </p:sp>
      <p:sp>
        <p:nvSpPr>
          <p:cNvPr id="3" name="Content Placeholder 2">
            <a:extLst>
              <a:ext uri="{FF2B5EF4-FFF2-40B4-BE49-F238E27FC236}">
                <a16:creationId xmlns:a16="http://schemas.microsoft.com/office/drawing/2014/main" id="{2A5B5BB9-A925-DA32-B072-78A77CE7EFC5}"/>
              </a:ext>
            </a:extLst>
          </p:cNvPr>
          <p:cNvSpPr>
            <a:spLocks noGrp="1"/>
          </p:cNvSpPr>
          <p:nvPr>
            <p:ph idx="1"/>
          </p:nvPr>
        </p:nvSpPr>
        <p:spPr/>
        <p:txBody>
          <a:bodyPr>
            <a:normAutofit lnSpcReduction="10000"/>
          </a:bodyPr>
          <a:lstStyle/>
          <a:p>
            <a:pPr marL="0" indent="0">
              <a:buNone/>
            </a:pPr>
            <a:r>
              <a:rPr lang="en-US" sz="2000" b="1" dirty="0"/>
              <a:t>Tenderers who do not submit mandatory tender returnables as at stipulated deadlines will be disqualified.</a:t>
            </a:r>
            <a:r>
              <a:rPr lang="en-US" sz="2000" dirty="0"/>
              <a:t> </a:t>
            </a:r>
          </a:p>
          <a:p>
            <a:pPr marL="0" indent="0">
              <a:buNone/>
            </a:pPr>
            <a:endParaRPr lang="en-US" sz="2000" dirty="0"/>
          </a:p>
          <a:p>
            <a:pPr>
              <a:buFont typeface="Arial" panose="020B0604020202020204" pitchFamily="34" charset="0"/>
              <a:buChar char="•"/>
            </a:pPr>
            <a:r>
              <a:rPr lang="en-US" sz="2000" dirty="0"/>
              <a:t>Mandatory requirements - Page 14 - 18</a:t>
            </a:r>
          </a:p>
          <a:p>
            <a:pPr>
              <a:buFont typeface="Arial" panose="020B0604020202020204" pitchFamily="34" charset="0"/>
              <a:buChar char="•"/>
            </a:pPr>
            <a:r>
              <a:rPr lang="en-US" sz="2000" dirty="0"/>
              <a:t>Technical requirements - Page 07 - 09</a:t>
            </a:r>
          </a:p>
          <a:p>
            <a:endParaRPr lang="en-US" sz="2000" dirty="0"/>
          </a:p>
          <a:p>
            <a:pPr lvl="1">
              <a:lnSpc>
                <a:spcPct val="100000"/>
              </a:lnSpc>
              <a:spcBef>
                <a:spcPts val="0"/>
              </a:spcBef>
            </a:pPr>
            <a:r>
              <a:rPr lang="en-US" sz="2000" dirty="0"/>
              <a:t>All Annexures attached to the invitation to tender to be completed accordingly - do not leave blank spaces without providing the information, if not applicable indicate as such.</a:t>
            </a:r>
            <a:endParaRPr lang="en-ZA" sz="2000" dirty="0"/>
          </a:p>
          <a:p>
            <a:pPr lvl="1">
              <a:lnSpc>
                <a:spcPct val="100000"/>
              </a:lnSpc>
              <a:spcBef>
                <a:spcPts val="0"/>
              </a:spcBef>
            </a:pPr>
            <a:r>
              <a:rPr lang="en-US" sz="2000" dirty="0"/>
              <a:t>Functionality (Technical) – page 07 - 09</a:t>
            </a:r>
            <a:endParaRPr lang="en-ZA" sz="2000" dirty="0"/>
          </a:p>
          <a:p>
            <a:pPr lvl="1">
              <a:lnSpc>
                <a:spcPct val="100000"/>
              </a:lnSpc>
              <a:spcBef>
                <a:spcPts val="0"/>
              </a:spcBef>
            </a:pPr>
            <a:r>
              <a:rPr lang="en-US" sz="2000" dirty="0"/>
              <a:t>Price and Specific Goals (80/20 principle)</a:t>
            </a:r>
          </a:p>
          <a:p>
            <a:pPr lvl="1">
              <a:lnSpc>
                <a:spcPct val="100000"/>
              </a:lnSpc>
              <a:spcBef>
                <a:spcPts val="0"/>
              </a:spcBef>
            </a:pPr>
            <a:r>
              <a:rPr lang="en-US" sz="2000" dirty="0"/>
              <a:t>Objective Criteria – Not Applicable</a:t>
            </a:r>
            <a:endParaRPr lang="en-ZA" sz="2000" dirty="0"/>
          </a:p>
          <a:p>
            <a:pPr lvl="1">
              <a:lnSpc>
                <a:spcPct val="100000"/>
              </a:lnSpc>
              <a:spcBef>
                <a:spcPts val="0"/>
              </a:spcBef>
            </a:pPr>
            <a:r>
              <a:rPr lang="en-US" sz="2000" dirty="0"/>
              <a:t>Contractual requirements (SHEQ) </a:t>
            </a:r>
          </a:p>
          <a:p>
            <a:pPr lvl="1">
              <a:lnSpc>
                <a:spcPct val="100000"/>
              </a:lnSpc>
              <a:spcBef>
                <a:spcPts val="0"/>
              </a:spcBef>
            </a:pPr>
            <a:endParaRPr lang="en-US" sz="2000" dirty="0"/>
          </a:p>
          <a:p>
            <a:pPr marL="446087" lvl="1" indent="0">
              <a:lnSpc>
                <a:spcPct val="100000"/>
              </a:lnSpc>
              <a:spcBef>
                <a:spcPts val="0"/>
              </a:spcBef>
              <a:buNone/>
            </a:pPr>
            <a:r>
              <a:rPr lang="en-US" sz="2000" b="1" dirty="0"/>
              <a:t>ALL DOCUMENTS TO BE SUBMITTED AT STIPULATED DEADLINES AS PER INVITATION TO TENDER</a:t>
            </a:r>
            <a:endParaRPr lang="en-ZA" sz="2000" b="1" dirty="0"/>
          </a:p>
          <a:p>
            <a:endParaRPr lang="en-ZA" dirty="0"/>
          </a:p>
        </p:txBody>
      </p:sp>
    </p:spTree>
    <p:extLst>
      <p:ext uri="{BB962C8B-B14F-4D97-AF65-F5344CB8AC3E}">
        <p14:creationId xmlns:p14="http://schemas.microsoft.com/office/powerpoint/2010/main" val="2138798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ED218-3C9E-9F89-AEE4-43B29E3F8167}"/>
              </a:ext>
            </a:extLst>
          </p:cNvPr>
          <p:cNvSpPr>
            <a:spLocks noGrp="1"/>
          </p:cNvSpPr>
          <p:nvPr>
            <p:ph type="title"/>
          </p:nvPr>
        </p:nvSpPr>
        <p:spPr/>
        <p:txBody>
          <a:bodyPr/>
          <a:lstStyle/>
          <a:p>
            <a:r>
              <a:rPr lang="en-US" altLang="en-US" sz="2000" b="1" dirty="0"/>
              <a:t>Commercial Requirements</a:t>
            </a:r>
            <a:endParaRPr lang="en-ZA" sz="2000" b="1" dirty="0"/>
          </a:p>
        </p:txBody>
      </p:sp>
      <p:sp>
        <p:nvSpPr>
          <p:cNvPr id="3" name="Content Placeholder 2">
            <a:extLst>
              <a:ext uri="{FF2B5EF4-FFF2-40B4-BE49-F238E27FC236}">
                <a16:creationId xmlns:a16="http://schemas.microsoft.com/office/drawing/2014/main" id="{DC6CB8CB-ED6A-727C-EAA7-1478361CB171}"/>
              </a:ext>
            </a:extLst>
          </p:cNvPr>
          <p:cNvSpPr>
            <a:spLocks noGrp="1"/>
          </p:cNvSpPr>
          <p:nvPr>
            <p:ph idx="1"/>
          </p:nvPr>
        </p:nvSpPr>
        <p:spPr/>
        <p:txBody>
          <a:bodyPr/>
          <a:lstStyle/>
          <a:p>
            <a:pPr>
              <a:buFont typeface="Arial" panose="020B0604020202020204" pitchFamily="34" charset="0"/>
              <a:buChar char="•"/>
            </a:pPr>
            <a:r>
              <a:rPr lang="en-GB" sz="2000" dirty="0"/>
              <a:t>Tenderers must complete the Non-disclosure agreement (NDA) forms attached, to indicate that none of its personnel have any involvement or interest in Eskom and likewise no Eskom personnel have any involvement or interest in the respondent’s business with regard to this tender.</a:t>
            </a:r>
          </a:p>
          <a:p>
            <a:pPr>
              <a:buFont typeface="Arial" panose="020B0604020202020204" pitchFamily="34" charset="0"/>
              <a:buChar char="•"/>
            </a:pPr>
            <a:endParaRPr lang="en-ZA" sz="2000" dirty="0"/>
          </a:p>
          <a:p>
            <a:pPr eaLnBrk="1" hangingPunct="1">
              <a:buFont typeface="Arial" panose="020B0604020202020204" pitchFamily="34" charset="0"/>
              <a:buChar char="•"/>
              <a:defRPr/>
            </a:pPr>
            <a:r>
              <a:rPr lang="en-GB" sz="2000" b="1" dirty="0"/>
              <a:t> </a:t>
            </a:r>
            <a:r>
              <a:rPr lang="en-GB" sz="2000" dirty="0"/>
              <a:t>All costs incurred in the preparation, presentation/demonstration, and submission of your tender response will be for the Tenderer’s account.</a:t>
            </a:r>
          </a:p>
          <a:p>
            <a:pPr eaLnBrk="1" hangingPunct="1">
              <a:buFont typeface="Arial" panose="020B0604020202020204" pitchFamily="34" charset="0"/>
              <a:buChar char="•"/>
              <a:defRPr/>
            </a:pPr>
            <a:endParaRPr lang="en-ZA" sz="2000" dirty="0"/>
          </a:p>
          <a:p>
            <a:pPr eaLnBrk="1" hangingPunct="1">
              <a:buFont typeface="Arial" panose="020B0604020202020204" pitchFamily="34" charset="0"/>
              <a:buChar char="•"/>
              <a:defRPr/>
            </a:pPr>
            <a:r>
              <a:rPr lang="en-US" altLang="en-US" sz="2000" kern="0" dirty="0"/>
              <a:t>All queries to be addressed to the Buyer in writing. No telephone calls will be accepted for queries regarding this tender.</a:t>
            </a:r>
          </a:p>
          <a:p>
            <a:pPr eaLnBrk="1" hangingPunct="1">
              <a:buFont typeface="Arial" panose="020B0604020202020204" pitchFamily="34" charset="0"/>
              <a:buChar char="•"/>
              <a:defRPr/>
            </a:pPr>
            <a:endParaRPr lang="en-US" altLang="en-US" sz="2000" kern="0" dirty="0"/>
          </a:p>
          <a:p>
            <a:pPr eaLnBrk="1" hangingPunct="1">
              <a:buFont typeface="Arial" panose="020B0604020202020204" pitchFamily="34" charset="0"/>
              <a:buChar char="•"/>
              <a:defRPr/>
            </a:pPr>
            <a:r>
              <a:rPr lang="en-US" altLang="en-US" sz="2000" kern="0" dirty="0"/>
              <a:t>Closing time for all queries is 03 working days prior to tender closing on </a:t>
            </a:r>
            <a:br>
              <a:rPr lang="en-US" altLang="en-US" sz="2000" kern="0" dirty="0"/>
            </a:br>
            <a:r>
              <a:rPr lang="en-US" altLang="en-US" sz="2000" kern="0" dirty="0"/>
              <a:t>10 April 2025 and anything received after this date will not be answered. </a:t>
            </a:r>
          </a:p>
        </p:txBody>
      </p:sp>
    </p:spTree>
    <p:extLst>
      <p:ext uri="{BB962C8B-B14F-4D97-AF65-F5344CB8AC3E}">
        <p14:creationId xmlns:p14="http://schemas.microsoft.com/office/powerpoint/2010/main" val="2035504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43A13-8FBE-E37D-8183-EC71B2598879}"/>
              </a:ext>
            </a:extLst>
          </p:cNvPr>
          <p:cNvSpPr>
            <a:spLocks noGrp="1"/>
          </p:cNvSpPr>
          <p:nvPr>
            <p:ph type="title"/>
          </p:nvPr>
        </p:nvSpPr>
        <p:spPr/>
        <p:txBody>
          <a:bodyPr/>
          <a:lstStyle/>
          <a:p>
            <a:r>
              <a:rPr lang="en-US" altLang="en-US" sz="2000" b="1" dirty="0"/>
              <a:t>Commercial Requirements ….</a:t>
            </a:r>
            <a:r>
              <a:rPr lang="en-US" altLang="en-US" sz="2000" b="1" dirty="0" err="1"/>
              <a:t>cont</a:t>
            </a:r>
            <a:endParaRPr lang="en-ZA" sz="2000" b="1" dirty="0"/>
          </a:p>
        </p:txBody>
      </p:sp>
      <p:sp>
        <p:nvSpPr>
          <p:cNvPr id="3" name="Content Placeholder 2">
            <a:extLst>
              <a:ext uri="{FF2B5EF4-FFF2-40B4-BE49-F238E27FC236}">
                <a16:creationId xmlns:a16="http://schemas.microsoft.com/office/drawing/2014/main" id="{0A02835F-FFC3-F425-2546-4393AA0560D2}"/>
              </a:ext>
            </a:extLst>
          </p:cNvPr>
          <p:cNvSpPr>
            <a:spLocks noGrp="1"/>
          </p:cNvSpPr>
          <p:nvPr>
            <p:ph idx="1"/>
          </p:nvPr>
        </p:nvSpPr>
        <p:spPr/>
        <p:txBody>
          <a:bodyPr/>
          <a:lstStyle/>
          <a:p>
            <a:pPr>
              <a:buFont typeface="Arial" panose="020B0604020202020204" pitchFamily="34" charset="0"/>
              <a:buChar char="•"/>
            </a:pPr>
            <a:r>
              <a:rPr lang="en-GB" sz="2000" b="1" dirty="0"/>
              <a:t>No correction pen (Tippex) is to be used on any page or pages of the documents to be submitted.  And t</a:t>
            </a:r>
            <a:r>
              <a:rPr lang="en-US" sz="2000" b="1" dirty="0"/>
              <a:t>enders may not be written in pencil and must be completed in ink.</a:t>
            </a:r>
            <a:r>
              <a:rPr lang="en-US" sz="2000" dirty="0"/>
              <a:t> </a:t>
            </a:r>
            <a:r>
              <a:rPr lang="en-GB" sz="2000" b="1" dirty="0"/>
              <a:t>Failure to comply with this, your tender will be deemed commercially unacceptable.</a:t>
            </a:r>
          </a:p>
          <a:p>
            <a:pPr>
              <a:buFont typeface="Arial" panose="020B0604020202020204" pitchFamily="34" charset="0"/>
              <a:buChar char="•"/>
            </a:pPr>
            <a:endParaRPr lang="en-GB" sz="2000" b="1" dirty="0"/>
          </a:p>
          <a:p>
            <a:pPr>
              <a:buFont typeface="Arial" panose="020B0604020202020204" pitchFamily="34" charset="0"/>
              <a:buChar char="•"/>
            </a:pPr>
            <a:r>
              <a:rPr lang="en-GB" sz="2000" dirty="0"/>
              <a:t>The information contained in this document is of a confidential nature and may only be used for purpose of responding to this enquiry. This confidentiality clause extends to partners, whom you may decide to involve in preparing a response to this tender. </a:t>
            </a:r>
          </a:p>
          <a:p>
            <a:pPr>
              <a:buFont typeface="Arial" panose="020B0604020202020204" pitchFamily="34" charset="0"/>
              <a:buChar char="•"/>
            </a:pPr>
            <a:endParaRPr lang="en-GB" sz="2000" dirty="0"/>
          </a:p>
          <a:p>
            <a:pPr>
              <a:buFont typeface="Arial" panose="020B0604020202020204" pitchFamily="34" charset="0"/>
              <a:buChar char="•"/>
            </a:pPr>
            <a:r>
              <a:rPr lang="en-GB" sz="2000" dirty="0"/>
              <a:t>The tender and any supporting documents submitted as part of your response will become the property of Eskom.</a:t>
            </a:r>
            <a:endParaRPr lang="en-ZA" sz="2000" dirty="0"/>
          </a:p>
          <a:p>
            <a:endParaRPr lang="en-ZA" dirty="0"/>
          </a:p>
        </p:txBody>
      </p:sp>
    </p:spTree>
    <p:extLst>
      <p:ext uri="{BB962C8B-B14F-4D97-AF65-F5344CB8AC3E}">
        <p14:creationId xmlns:p14="http://schemas.microsoft.com/office/powerpoint/2010/main" val="1155956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ED5B4-B8C3-F445-D0E9-456E18480DB4}"/>
              </a:ext>
            </a:extLst>
          </p:cNvPr>
          <p:cNvSpPr>
            <a:spLocks noGrp="1"/>
          </p:cNvSpPr>
          <p:nvPr>
            <p:ph type="title"/>
          </p:nvPr>
        </p:nvSpPr>
        <p:spPr/>
        <p:txBody>
          <a:bodyPr/>
          <a:lstStyle/>
          <a:p>
            <a:r>
              <a:rPr lang="en-US" altLang="en-US" sz="2000" b="1" dirty="0"/>
              <a:t>Eskom Tender Portal – Tender </a:t>
            </a:r>
            <a:r>
              <a:rPr lang="en-US" altLang="en-US" sz="2000" b="1" dirty="0" err="1"/>
              <a:t>Returnables</a:t>
            </a:r>
            <a:endParaRPr lang="en-ZA" sz="2000" b="1" dirty="0"/>
          </a:p>
        </p:txBody>
      </p:sp>
      <p:sp>
        <p:nvSpPr>
          <p:cNvPr id="3" name="Content Placeholder 2">
            <a:extLst>
              <a:ext uri="{FF2B5EF4-FFF2-40B4-BE49-F238E27FC236}">
                <a16:creationId xmlns:a16="http://schemas.microsoft.com/office/drawing/2014/main" id="{39584F12-104B-A204-A91F-9C5BB40A0893}"/>
              </a:ext>
            </a:extLst>
          </p:cNvPr>
          <p:cNvSpPr>
            <a:spLocks noGrp="1"/>
          </p:cNvSpPr>
          <p:nvPr>
            <p:ph idx="1"/>
          </p:nvPr>
        </p:nvSpPr>
        <p:spPr/>
        <p:txBody>
          <a:bodyPr>
            <a:normAutofit/>
          </a:bodyPr>
          <a:lstStyle/>
          <a:p>
            <a:r>
              <a:rPr lang="en-US" altLang="en-US" sz="2000" dirty="0"/>
              <a:t>Please note that the tender documentation should be submitted in the following format:</a:t>
            </a:r>
            <a:endParaRPr lang="en-ZA" dirty="0"/>
          </a:p>
          <a:p>
            <a:endParaRPr lang="en-ZA" dirty="0"/>
          </a:p>
          <a:p>
            <a:endParaRPr lang="en-ZA" dirty="0"/>
          </a:p>
          <a:p>
            <a:endParaRPr lang="en-ZA" dirty="0"/>
          </a:p>
          <a:p>
            <a:endParaRPr lang="en-ZA" dirty="0"/>
          </a:p>
          <a:p>
            <a:endParaRPr lang="en-ZA" dirty="0"/>
          </a:p>
          <a:p>
            <a:pPr marL="0" indent="0">
              <a:buNone/>
            </a:pPr>
            <a:endParaRPr lang="en-US" altLang="en-US" sz="1050" dirty="0"/>
          </a:p>
          <a:p>
            <a:pPr marL="0" indent="0">
              <a:buNone/>
            </a:pPr>
            <a:endParaRPr lang="en-US" altLang="en-US" dirty="0"/>
          </a:p>
          <a:p>
            <a:pPr marL="0" indent="0">
              <a:buNone/>
            </a:pPr>
            <a:endParaRPr lang="en-US" altLang="en-US" sz="1050" dirty="0"/>
          </a:p>
          <a:p>
            <a:pPr marL="0" indent="0">
              <a:buNone/>
            </a:pPr>
            <a:endParaRPr lang="en-US" altLang="en-US" dirty="0"/>
          </a:p>
          <a:p>
            <a:pPr marL="0" indent="0">
              <a:buNone/>
            </a:pPr>
            <a:endParaRPr lang="en-US" altLang="en-US" sz="1050" dirty="0"/>
          </a:p>
          <a:p>
            <a:pPr marL="0" indent="0">
              <a:buNone/>
            </a:pPr>
            <a:endParaRPr lang="en-US" altLang="en-US" dirty="0"/>
          </a:p>
          <a:p>
            <a:pPr marL="0" indent="0">
              <a:buNone/>
            </a:pPr>
            <a:endParaRPr lang="en-US" altLang="en-US" sz="1050" dirty="0"/>
          </a:p>
          <a:p>
            <a:pPr marL="0" indent="0">
              <a:buNone/>
            </a:pPr>
            <a:r>
              <a:rPr lang="en-US" altLang="en-US" sz="2000" b="1" dirty="0"/>
              <a:t>Please ensure that each part is separated with a file divider from each other as each of the parts are evaluated independently i.e., you should submit an original for each part and one identical copy of each part.</a:t>
            </a:r>
            <a:endParaRPr lang="en-ZA" altLang="en-US" sz="2000" b="1" dirty="0"/>
          </a:p>
          <a:p>
            <a:endParaRPr lang="en-ZA" dirty="0"/>
          </a:p>
        </p:txBody>
      </p:sp>
      <p:graphicFrame>
        <p:nvGraphicFramePr>
          <p:cNvPr id="4" name="Table 4">
            <a:extLst>
              <a:ext uri="{FF2B5EF4-FFF2-40B4-BE49-F238E27FC236}">
                <a16:creationId xmlns:a16="http://schemas.microsoft.com/office/drawing/2014/main" id="{8DD92C45-98C2-48F1-5A04-9E2BDE528C14}"/>
              </a:ext>
            </a:extLst>
          </p:cNvPr>
          <p:cNvGraphicFramePr>
            <a:graphicFrameLocks noGrp="1"/>
          </p:cNvGraphicFramePr>
          <p:nvPr>
            <p:extLst>
              <p:ext uri="{D42A27DB-BD31-4B8C-83A1-F6EECF244321}">
                <p14:modId xmlns:p14="http://schemas.microsoft.com/office/powerpoint/2010/main" val="2880139614"/>
              </p:ext>
            </p:extLst>
          </p:nvPr>
        </p:nvGraphicFramePr>
        <p:xfrm>
          <a:off x="334851" y="2181680"/>
          <a:ext cx="8537888" cy="2491740"/>
        </p:xfrm>
        <a:graphic>
          <a:graphicData uri="http://schemas.openxmlformats.org/drawingml/2006/table">
            <a:tbl>
              <a:tblPr firstRow="1" bandRow="1">
                <a:tableStyleId>{5C22544A-7EE6-4342-B048-85BDC9FD1C3A}</a:tableStyleId>
              </a:tblPr>
              <a:tblGrid>
                <a:gridCol w="5024637">
                  <a:extLst>
                    <a:ext uri="{9D8B030D-6E8A-4147-A177-3AD203B41FA5}">
                      <a16:colId xmlns:a16="http://schemas.microsoft.com/office/drawing/2014/main" val="549056225"/>
                    </a:ext>
                  </a:extLst>
                </a:gridCol>
                <a:gridCol w="1447800">
                  <a:extLst>
                    <a:ext uri="{9D8B030D-6E8A-4147-A177-3AD203B41FA5}">
                      <a16:colId xmlns:a16="http://schemas.microsoft.com/office/drawing/2014/main" val="1982387180"/>
                    </a:ext>
                  </a:extLst>
                </a:gridCol>
                <a:gridCol w="2065451">
                  <a:extLst>
                    <a:ext uri="{9D8B030D-6E8A-4147-A177-3AD203B41FA5}">
                      <a16:colId xmlns:a16="http://schemas.microsoft.com/office/drawing/2014/main" val="4170660760"/>
                    </a:ext>
                  </a:extLst>
                </a:gridCol>
              </a:tblGrid>
              <a:tr h="246462">
                <a:tc>
                  <a:txBody>
                    <a:bodyPr/>
                    <a:lstStyle/>
                    <a:p>
                      <a:r>
                        <a:rPr lang="en-US" dirty="0"/>
                        <a:t>SECTION</a:t>
                      </a:r>
                      <a:endParaRPr lang="en-ZA" dirty="0"/>
                    </a:p>
                  </a:txBody>
                  <a:tcPr/>
                </a:tc>
                <a:tc>
                  <a:txBody>
                    <a:bodyPr/>
                    <a:lstStyle/>
                    <a:p>
                      <a:r>
                        <a:rPr lang="en-US" dirty="0"/>
                        <a:t>ORIGINAL</a:t>
                      </a:r>
                      <a:endParaRPr lang="en-ZA" dirty="0"/>
                    </a:p>
                  </a:txBody>
                  <a:tcPr/>
                </a:tc>
                <a:tc>
                  <a:txBody>
                    <a:bodyPr/>
                    <a:lstStyle/>
                    <a:p>
                      <a:r>
                        <a:rPr lang="en-US" dirty="0"/>
                        <a:t>COPY</a:t>
                      </a:r>
                      <a:endParaRPr lang="en-ZA" dirty="0"/>
                    </a:p>
                  </a:txBody>
                  <a:tcPr/>
                </a:tc>
                <a:extLst>
                  <a:ext uri="{0D108BD9-81ED-4DB2-BD59-A6C34878D82A}">
                    <a16:rowId xmlns:a16="http://schemas.microsoft.com/office/drawing/2014/main" val="930318524"/>
                  </a:ext>
                </a:extLst>
              </a:tr>
              <a:tr h="455006">
                <a:tc>
                  <a:txBody>
                    <a:bodyPr/>
                    <a:lstStyle/>
                    <a:p>
                      <a:pPr>
                        <a:spcAft>
                          <a:spcPts val="0"/>
                        </a:spcAft>
                        <a:tabLst>
                          <a:tab pos="1600200" algn="l"/>
                        </a:tabLst>
                      </a:pPr>
                      <a:r>
                        <a:rPr lang="en-GB" sz="1800" b="1" dirty="0">
                          <a:effectLst/>
                        </a:rPr>
                        <a:t>PART 1 </a:t>
                      </a:r>
                      <a:r>
                        <a:rPr lang="en-GB" sz="1800" dirty="0">
                          <a:effectLst/>
                        </a:rPr>
                        <a:t>will comprise of the </a:t>
                      </a:r>
                      <a:r>
                        <a:rPr lang="en-GB" sz="1800" u="sng" dirty="0">
                          <a:effectLst/>
                        </a:rPr>
                        <a:t>Commercial</a:t>
                      </a:r>
                      <a:r>
                        <a:rPr lang="en-GB" sz="1800" dirty="0">
                          <a:effectLst/>
                        </a:rPr>
                        <a:t> Requirements</a:t>
                      </a:r>
                      <a:endParaRPr lang="en-ZA" sz="1800" dirty="0">
                        <a:effectLst/>
                        <a:latin typeface="Times New Roman"/>
                        <a:ea typeface="Times New Roman"/>
                      </a:endParaRPr>
                    </a:p>
                  </a:txBody>
                  <a:tcPr marL="68588" marR="68588" marT="0" marB="0"/>
                </a:tc>
                <a:tc>
                  <a:txBody>
                    <a:bodyPr/>
                    <a:lstStyle/>
                    <a:p>
                      <a:pPr algn="ctr">
                        <a:spcAft>
                          <a:spcPts val="0"/>
                        </a:spcAft>
                        <a:tabLst>
                          <a:tab pos="1600200" algn="l"/>
                        </a:tabLst>
                      </a:pPr>
                      <a:r>
                        <a:rPr lang="en-GB" sz="3600" dirty="0">
                          <a:effectLst/>
                        </a:rPr>
                        <a:t>√</a:t>
                      </a:r>
                      <a:endParaRPr lang="en-ZA" sz="1100" dirty="0">
                        <a:effectLst/>
                        <a:latin typeface="Times New Roman"/>
                        <a:ea typeface="Times New Roman"/>
                      </a:endParaRPr>
                    </a:p>
                  </a:txBody>
                  <a:tcPr marL="68588" marR="68588" marT="0" marB="0"/>
                </a:tc>
                <a:tc>
                  <a:txBody>
                    <a:bodyPr/>
                    <a:lstStyle/>
                    <a:p>
                      <a:pPr algn="ctr">
                        <a:spcAft>
                          <a:spcPts val="0"/>
                        </a:spcAft>
                        <a:tabLst>
                          <a:tab pos="1600200" algn="l"/>
                        </a:tabLst>
                      </a:pPr>
                      <a:r>
                        <a:rPr lang="en-GB" sz="3600">
                          <a:effectLst/>
                        </a:rPr>
                        <a:t>√</a:t>
                      </a:r>
                      <a:endParaRPr lang="en-ZA" sz="1100">
                        <a:effectLst/>
                        <a:latin typeface="Times New Roman"/>
                        <a:ea typeface="Times New Roman"/>
                      </a:endParaRPr>
                    </a:p>
                  </a:txBody>
                  <a:tcPr marL="68588" marR="68588" marT="0" marB="0"/>
                </a:tc>
                <a:extLst>
                  <a:ext uri="{0D108BD9-81ED-4DB2-BD59-A6C34878D82A}">
                    <a16:rowId xmlns:a16="http://schemas.microsoft.com/office/drawing/2014/main" val="386688856"/>
                  </a:ext>
                </a:extLst>
              </a:tr>
              <a:tr h="455006">
                <a:tc>
                  <a:txBody>
                    <a:bodyPr/>
                    <a:lstStyle/>
                    <a:p>
                      <a:pPr>
                        <a:spcAft>
                          <a:spcPts val="0"/>
                        </a:spcAft>
                        <a:tabLst>
                          <a:tab pos="1600200" algn="l"/>
                        </a:tabLst>
                      </a:pPr>
                      <a:r>
                        <a:rPr lang="en-GB" sz="1800" b="1" kern="1200" dirty="0">
                          <a:solidFill>
                            <a:schemeClr val="dk1"/>
                          </a:solidFill>
                          <a:effectLst/>
                          <a:latin typeface="+mn-lt"/>
                          <a:ea typeface="+mn-ea"/>
                          <a:cs typeface="+mn-cs"/>
                        </a:rPr>
                        <a:t>PART 2 </a:t>
                      </a:r>
                      <a:r>
                        <a:rPr lang="en-GB" sz="1800" dirty="0">
                          <a:effectLst/>
                        </a:rPr>
                        <a:t>will comprise of the </a:t>
                      </a:r>
                      <a:r>
                        <a:rPr lang="en-GB" sz="1800" u="sng" dirty="0">
                          <a:effectLst/>
                        </a:rPr>
                        <a:t>Technical</a:t>
                      </a:r>
                      <a:r>
                        <a:rPr lang="en-GB" sz="1800" dirty="0">
                          <a:effectLst/>
                        </a:rPr>
                        <a:t> Requirements</a:t>
                      </a:r>
                      <a:endParaRPr lang="en-ZA" sz="1800" dirty="0">
                        <a:effectLst/>
                        <a:latin typeface="Times New Roman"/>
                        <a:ea typeface="Times New Roman"/>
                      </a:endParaRPr>
                    </a:p>
                  </a:txBody>
                  <a:tcPr marL="68588" marR="68588" marT="0" marB="0"/>
                </a:tc>
                <a:tc>
                  <a:txBody>
                    <a:bodyPr/>
                    <a:lstStyle/>
                    <a:p>
                      <a:pPr algn="ctr">
                        <a:spcAft>
                          <a:spcPts val="0"/>
                        </a:spcAft>
                        <a:tabLst>
                          <a:tab pos="1600200" algn="l"/>
                        </a:tabLst>
                      </a:pPr>
                      <a:r>
                        <a:rPr lang="en-GB" sz="3600" dirty="0">
                          <a:effectLst/>
                        </a:rPr>
                        <a:t>√</a:t>
                      </a:r>
                      <a:endParaRPr lang="en-ZA" sz="1100" dirty="0">
                        <a:effectLst/>
                        <a:latin typeface="Times New Roman"/>
                        <a:ea typeface="Times New Roman"/>
                      </a:endParaRPr>
                    </a:p>
                  </a:txBody>
                  <a:tcPr marL="68588" marR="68588" marT="0" marB="0"/>
                </a:tc>
                <a:tc>
                  <a:txBody>
                    <a:bodyPr/>
                    <a:lstStyle/>
                    <a:p>
                      <a:pPr algn="ctr">
                        <a:spcAft>
                          <a:spcPts val="0"/>
                        </a:spcAft>
                        <a:tabLst>
                          <a:tab pos="1600200" algn="l"/>
                        </a:tabLst>
                      </a:pPr>
                      <a:r>
                        <a:rPr lang="en-GB" sz="3600" dirty="0">
                          <a:effectLst/>
                        </a:rPr>
                        <a:t>√</a:t>
                      </a:r>
                      <a:endParaRPr lang="en-ZA" sz="1100" dirty="0">
                        <a:effectLst/>
                        <a:latin typeface="Times New Roman"/>
                        <a:ea typeface="Times New Roman"/>
                      </a:endParaRPr>
                    </a:p>
                  </a:txBody>
                  <a:tcPr marL="68588" marR="68588" marT="0" marB="0"/>
                </a:tc>
                <a:extLst>
                  <a:ext uri="{0D108BD9-81ED-4DB2-BD59-A6C34878D82A}">
                    <a16:rowId xmlns:a16="http://schemas.microsoft.com/office/drawing/2014/main" val="2508478877"/>
                  </a:ext>
                </a:extLst>
              </a:tr>
              <a:tr h="455006">
                <a:tc>
                  <a:txBody>
                    <a:bodyPr/>
                    <a:lstStyle/>
                    <a:p>
                      <a:pPr>
                        <a:spcAft>
                          <a:spcPts val="0"/>
                        </a:spcAft>
                        <a:tabLst>
                          <a:tab pos="1600200" algn="l"/>
                        </a:tabLst>
                      </a:pPr>
                      <a:r>
                        <a:rPr lang="en-GB" sz="1800" b="1" kern="1200" dirty="0">
                          <a:solidFill>
                            <a:schemeClr val="dk1"/>
                          </a:solidFill>
                          <a:effectLst/>
                          <a:latin typeface="+mn-lt"/>
                          <a:ea typeface="+mn-ea"/>
                          <a:cs typeface="+mn-cs"/>
                        </a:rPr>
                        <a:t>PART 3 </a:t>
                      </a:r>
                      <a:r>
                        <a:rPr lang="en-GB" sz="1800" dirty="0">
                          <a:effectLst/>
                        </a:rPr>
                        <a:t>will comprise of </a:t>
                      </a:r>
                      <a:r>
                        <a:rPr lang="en-GB" sz="1800" u="none" dirty="0">
                          <a:effectLst/>
                        </a:rPr>
                        <a:t>the</a:t>
                      </a:r>
                      <a:r>
                        <a:rPr lang="en-GB" sz="1800" u="none" baseline="0" dirty="0">
                          <a:effectLst/>
                        </a:rPr>
                        <a:t> </a:t>
                      </a:r>
                      <a:r>
                        <a:rPr lang="en-GB" sz="1800" u="sng" baseline="0" dirty="0">
                          <a:effectLst/>
                        </a:rPr>
                        <a:t>SHEQ </a:t>
                      </a:r>
                    </a:p>
                    <a:p>
                      <a:pPr>
                        <a:spcAft>
                          <a:spcPts val="0"/>
                        </a:spcAft>
                        <a:tabLst>
                          <a:tab pos="1600200" algn="l"/>
                        </a:tabLst>
                      </a:pPr>
                      <a:r>
                        <a:rPr lang="en-GB" sz="1800" u="none" dirty="0">
                          <a:effectLst/>
                        </a:rPr>
                        <a:t>Requirements</a:t>
                      </a:r>
                    </a:p>
                  </a:txBody>
                  <a:tcPr marL="68588" marR="68588" marT="0" marB="0"/>
                </a:tc>
                <a:tc>
                  <a:txBody>
                    <a:bodyPr/>
                    <a:lstStyle/>
                    <a:p>
                      <a:pPr algn="ctr">
                        <a:spcAft>
                          <a:spcPts val="0"/>
                        </a:spcAft>
                        <a:tabLst>
                          <a:tab pos="1600200" algn="l"/>
                        </a:tabLst>
                      </a:pPr>
                      <a:r>
                        <a:rPr lang="en-GB" sz="3600" dirty="0">
                          <a:effectLst/>
                        </a:rPr>
                        <a:t>√</a:t>
                      </a:r>
                    </a:p>
                  </a:txBody>
                  <a:tcPr marL="68588" marR="68588" marT="0" marB="0"/>
                </a:tc>
                <a:tc>
                  <a:txBody>
                    <a:bodyPr/>
                    <a:lstStyle/>
                    <a:p>
                      <a:pPr algn="ctr">
                        <a:spcAft>
                          <a:spcPts val="0"/>
                        </a:spcAft>
                        <a:tabLst>
                          <a:tab pos="1600200" algn="l"/>
                        </a:tabLst>
                      </a:pPr>
                      <a:r>
                        <a:rPr lang="en-GB" sz="3600" dirty="0">
                          <a:effectLst/>
                        </a:rPr>
                        <a:t>√</a:t>
                      </a:r>
                      <a:endParaRPr lang="en-ZA" sz="3600" dirty="0">
                        <a:effectLst/>
                        <a:latin typeface="Times New Roman"/>
                        <a:ea typeface="Times New Roman"/>
                      </a:endParaRPr>
                    </a:p>
                  </a:txBody>
                  <a:tcPr marL="68588" marR="68588" marT="0" marB="0"/>
                </a:tc>
                <a:extLst>
                  <a:ext uri="{0D108BD9-81ED-4DB2-BD59-A6C34878D82A}">
                    <a16:rowId xmlns:a16="http://schemas.microsoft.com/office/drawing/2014/main" val="479255411"/>
                  </a:ext>
                </a:extLst>
              </a:tr>
              <a:tr h="409120">
                <a:tc>
                  <a:txBody>
                    <a:bodyPr/>
                    <a:lstStyle/>
                    <a:p>
                      <a:pPr>
                        <a:spcAft>
                          <a:spcPts val="0"/>
                        </a:spcAft>
                        <a:tabLst>
                          <a:tab pos="1600200" algn="l"/>
                        </a:tabLst>
                      </a:pPr>
                      <a:r>
                        <a:rPr lang="en-GB" sz="1800" b="1" kern="1200" dirty="0">
                          <a:solidFill>
                            <a:schemeClr val="dk1"/>
                          </a:solidFill>
                          <a:effectLst/>
                          <a:latin typeface="+mn-lt"/>
                          <a:ea typeface="+mn-ea"/>
                          <a:cs typeface="+mn-cs"/>
                        </a:rPr>
                        <a:t>PART 4 </a:t>
                      </a:r>
                      <a:r>
                        <a:rPr lang="en-GB" sz="1800" dirty="0">
                          <a:effectLst/>
                        </a:rPr>
                        <a:t>will comprise of </a:t>
                      </a:r>
                      <a:r>
                        <a:rPr lang="en-GB" sz="1800" u="none" dirty="0">
                          <a:effectLst/>
                        </a:rPr>
                        <a:t>the</a:t>
                      </a:r>
                      <a:r>
                        <a:rPr lang="en-GB" sz="1800" u="none" baseline="0" dirty="0">
                          <a:effectLst/>
                        </a:rPr>
                        <a:t> </a:t>
                      </a:r>
                      <a:r>
                        <a:rPr lang="en-GB" sz="1800" u="sng" baseline="0" dirty="0">
                          <a:effectLst/>
                        </a:rPr>
                        <a:t>SDL&amp;I</a:t>
                      </a:r>
                    </a:p>
                    <a:p>
                      <a:pPr>
                        <a:spcAft>
                          <a:spcPts val="0"/>
                        </a:spcAft>
                        <a:tabLst>
                          <a:tab pos="1600200" algn="l"/>
                        </a:tabLst>
                      </a:pPr>
                      <a:r>
                        <a:rPr lang="en-GB" sz="1800" u="none" dirty="0">
                          <a:effectLst/>
                        </a:rPr>
                        <a:t>Requirements</a:t>
                      </a:r>
                    </a:p>
                  </a:txBody>
                  <a:tcPr marL="68588" marR="68588" marT="0" marB="0"/>
                </a:tc>
                <a:tc>
                  <a:txBody>
                    <a:bodyPr/>
                    <a:lstStyle/>
                    <a:p>
                      <a:pPr algn="ctr">
                        <a:spcAft>
                          <a:spcPts val="0"/>
                        </a:spcAft>
                        <a:tabLst>
                          <a:tab pos="1600200" algn="l"/>
                        </a:tabLst>
                      </a:pPr>
                      <a:r>
                        <a:rPr lang="en-GB" sz="3600" dirty="0">
                          <a:effectLst/>
                        </a:rPr>
                        <a:t>√</a:t>
                      </a:r>
                    </a:p>
                  </a:txBody>
                  <a:tcPr marL="68588" marR="68588" marT="0" marB="0"/>
                </a:tc>
                <a:tc>
                  <a:txBody>
                    <a:bodyPr/>
                    <a:lstStyle/>
                    <a:p>
                      <a:pPr algn="ctr">
                        <a:spcAft>
                          <a:spcPts val="0"/>
                        </a:spcAft>
                        <a:tabLst>
                          <a:tab pos="1600200" algn="l"/>
                        </a:tabLst>
                      </a:pPr>
                      <a:r>
                        <a:rPr lang="en-GB" sz="3600" dirty="0">
                          <a:effectLst/>
                        </a:rPr>
                        <a:t>√</a:t>
                      </a:r>
                      <a:endParaRPr lang="en-ZA" sz="3600" dirty="0">
                        <a:effectLst/>
                        <a:latin typeface="Times New Roman"/>
                        <a:ea typeface="Times New Roman"/>
                      </a:endParaRPr>
                    </a:p>
                  </a:txBody>
                  <a:tcPr marL="68588" marR="68588" marT="0" marB="0"/>
                </a:tc>
                <a:extLst>
                  <a:ext uri="{0D108BD9-81ED-4DB2-BD59-A6C34878D82A}">
                    <a16:rowId xmlns:a16="http://schemas.microsoft.com/office/drawing/2014/main" val="1524703626"/>
                  </a:ext>
                </a:extLst>
              </a:tr>
            </a:tbl>
          </a:graphicData>
        </a:graphic>
      </p:graphicFrame>
    </p:spTree>
    <p:extLst>
      <p:ext uri="{BB962C8B-B14F-4D97-AF65-F5344CB8AC3E}">
        <p14:creationId xmlns:p14="http://schemas.microsoft.com/office/powerpoint/2010/main" val="3364213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D4A5A-8124-9958-F8F1-59ED1F03DA93}"/>
              </a:ext>
            </a:extLst>
          </p:cNvPr>
          <p:cNvSpPr>
            <a:spLocks noGrp="1"/>
          </p:cNvSpPr>
          <p:nvPr>
            <p:ph type="title"/>
          </p:nvPr>
        </p:nvSpPr>
        <p:spPr/>
        <p:txBody>
          <a:bodyPr/>
          <a:lstStyle/>
          <a:p>
            <a:r>
              <a:rPr lang="en-US" altLang="en-US" sz="2000" b="1" dirty="0"/>
              <a:t>Binding of Tender Documents</a:t>
            </a:r>
            <a:endParaRPr lang="en-ZA" sz="2000" b="1" dirty="0"/>
          </a:p>
        </p:txBody>
      </p:sp>
      <p:sp>
        <p:nvSpPr>
          <p:cNvPr id="3" name="Content Placeholder 2">
            <a:extLst>
              <a:ext uri="{FF2B5EF4-FFF2-40B4-BE49-F238E27FC236}">
                <a16:creationId xmlns:a16="http://schemas.microsoft.com/office/drawing/2014/main" id="{1EB47708-2FA0-32E8-68C1-6B88B95CA6CB}"/>
              </a:ext>
            </a:extLst>
          </p:cNvPr>
          <p:cNvSpPr>
            <a:spLocks noGrp="1"/>
          </p:cNvSpPr>
          <p:nvPr>
            <p:ph idx="1"/>
          </p:nvPr>
        </p:nvSpPr>
        <p:spPr/>
        <p:txBody>
          <a:bodyPr/>
          <a:lstStyle/>
          <a:p>
            <a:pPr marL="0" indent="0">
              <a:buFontTx/>
              <a:buNone/>
              <a:defRPr/>
            </a:pPr>
            <a:r>
              <a:rPr lang="en-US" sz="2000" b="1" u="sng" dirty="0"/>
              <a:t>Tenderers must ensure:</a:t>
            </a:r>
          </a:p>
          <a:p>
            <a:pPr marL="0" indent="0">
              <a:buFontTx/>
              <a:buNone/>
              <a:defRPr/>
            </a:pPr>
            <a:endParaRPr lang="en-US" sz="2000" b="1" u="sng" dirty="0"/>
          </a:p>
          <a:p>
            <a:pPr>
              <a:buFont typeface="Arial" panose="020B0604020202020204" pitchFamily="34" charset="0"/>
              <a:buChar char="•"/>
              <a:defRPr/>
            </a:pPr>
            <a:r>
              <a:rPr lang="en-US" sz="2000" dirty="0"/>
              <a:t>Tender documents are tamper proof  - to ensure that no pages may be removed or added during the evaluation and handling process.</a:t>
            </a:r>
          </a:p>
          <a:p>
            <a:pPr>
              <a:buFont typeface="Arial" panose="020B0604020202020204" pitchFamily="34" charset="0"/>
              <a:buChar char="•"/>
              <a:defRPr/>
            </a:pPr>
            <a:endParaRPr lang="en-US" sz="2000" dirty="0"/>
          </a:p>
          <a:p>
            <a:pPr>
              <a:buFont typeface="Arial" panose="020B0604020202020204" pitchFamily="34" charset="0"/>
              <a:buChar char="•"/>
              <a:defRPr/>
            </a:pPr>
            <a:r>
              <a:rPr lang="en-US" sz="2000" dirty="0"/>
              <a:t>That the Tender document will be secure throughout the tender handling process.</a:t>
            </a:r>
          </a:p>
          <a:p>
            <a:pPr>
              <a:buFont typeface="Arial" panose="020B0604020202020204" pitchFamily="34" charset="0"/>
              <a:buChar char="•"/>
              <a:defRPr/>
            </a:pPr>
            <a:endParaRPr lang="en-US" sz="2000" dirty="0"/>
          </a:p>
          <a:p>
            <a:pPr>
              <a:buFont typeface="Arial" panose="020B0604020202020204" pitchFamily="34" charset="0"/>
              <a:buChar char="•"/>
              <a:defRPr/>
            </a:pPr>
            <a:r>
              <a:rPr lang="en-US" sz="2000" dirty="0"/>
              <a:t>That the Tender document is reasonably sized and secure  - to enable perforation and that the handling process is smooth and efficient.</a:t>
            </a:r>
          </a:p>
          <a:p>
            <a:pPr>
              <a:buFont typeface="Arial" panose="020B0604020202020204" pitchFamily="34" charset="0"/>
              <a:buChar char="•"/>
              <a:defRPr/>
            </a:pPr>
            <a:endParaRPr lang="en-US" sz="2000" dirty="0"/>
          </a:p>
          <a:p>
            <a:pPr>
              <a:buFont typeface="Arial" panose="020B0604020202020204" pitchFamily="34" charset="0"/>
              <a:buChar char="•"/>
              <a:defRPr/>
            </a:pPr>
            <a:r>
              <a:rPr lang="en-US" sz="2000" dirty="0"/>
              <a:t>Tender documents are sealed with binding tape to ensure that the documents are safe to handle as well as tamper proof.</a:t>
            </a:r>
            <a:endParaRPr lang="en-US" sz="2000" dirty="0">
              <a:solidFill>
                <a:srgbClr val="FF0000"/>
              </a:solidFill>
            </a:endParaRPr>
          </a:p>
          <a:p>
            <a:endParaRPr lang="en-ZA" dirty="0"/>
          </a:p>
        </p:txBody>
      </p:sp>
    </p:spTree>
    <p:extLst>
      <p:ext uri="{BB962C8B-B14F-4D97-AF65-F5344CB8AC3E}">
        <p14:creationId xmlns:p14="http://schemas.microsoft.com/office/powerpoint/2010/main" val="3578059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27858-5624-F5FF-3B7C-B8A67F8D3219}"/>
              </a:ext>
            </a:extLst>
          </p:cNvPr>
          <p:cNvSpPr>
            <a:spLocks noGrp="1"/>
          </p:cNvSpPr>
          <p:nvPr>
            <p:ph type="title"/>
          </p:nvPr>
        </p:nvSpPr>
        <p:spPr/>
        <p:txBody>
          <a:bodyPr/>
          <a:lstStyle/>
          <a:p>
            <a:r>
              <a:rPr lang="en-US" altLang="en-US" sz="2000" b="1" dirty="0"/>
              <a:t>Binding of Tender Documents…</a:t>
            </a:r>
            <a:r>
              <a:rPr lang="en-US" altLang="en-US" sz="2000" b="1" dirty="0" err="1"/>
              <a:t>cont</a:t>
            </a:r>
            <a:endParaRPr lang="en-ZA" sz="2000" b="1" dirty="0"/>
          </a:p>
        </p:txBody>
      </p:sp>
      <p:sp>
        <p:nvSpPr>
          <p:cNvPr id="3" name="Content Placeholder 2">
            <a:extLst>
              <a:ext uri="{FF2B5EF4-FFF2-40B4-BE49-F238E27FC236}">
                <a16:creationId xmlns:a16="http://schemas.microsoft.com/office/drawing/2014/main" id="{6846B8A9-1F40-BDF1-7C27-A1204D6E3F54}"/>
              </a:ext>
            </a:extLst>
          </p:cNvPr>
          <p:cNvSpPr>
            <a:spLocks noGrp="1"/>
          </p:cNvSpPr>
          <p:nvPr>
            <p:ph idx="1"/>
          </p:nvPr>
        </p:nvSpPr>
        <p:spPr>
          <a:xfrm>
            <a:off x="271261" y="1223492"/>
            <a:ext cx="2976764" cy="4453407"/>
          </a:xfrm>
        </p:spPr>
        <p:txBody>
          <a:bodyPr/>
          <a:lstStyle/>
          <a:p>
            <a:pPr eaLnBrk="1" hangingPunct="1">
              <a:buFont typeface="Arial" panose="020B0604020202020204" pitchFamily="34" charset="0"/>
              <a:buChar char="•"/>
              <a:defRPr/>
            </a:pPr>
            <a:r>
              <a:rPr lang="en-US" altLang="en-US" sz="2000" kern="0" dirty="0"/>
              <a:t>Lever Arch Files should not be used:</a:t>
            </a:r>
          </a:p>
          <a:p>
            <a:pPr lvl="1" eaLnBrk="1" hangingPunct="1">
              <a:buFont typeface="Arial" panose="020B0604020202020204" pitchFamily="34" charset="0"/>
              <a:buChar char="•"/>
              <a:defRPr/>
            </a:pPr>
            <a:r>
              <a:rPr lang="en-US" altLang="en-US" sz="2000" kern="0" dirty="0"/>
              <a:t>Pages may be removed </a:t>
            </a:r>
          </a:p>
          <a:p>
            <a:pPr lvl="1" eaLnBrk="1" hangingPunct="1">
              <a:buFont typeface="Arial" panose="020B0604020202020204" pitchFamily="34" charset="0"/>
              <a:buChar char="•"/>
              <a:defRPr/>
            </a:pPr>
            <a:r>
              <a:rPr lang="en-US" altLang="en-US" sz="2000" kern="0" dirty="0"/>
              <a:t>Tender Document is not tamper proof</a:t>
            </a:r>
          </a:p>
          <a:p>
            <a:pPr eaLnBrk="1" hangingPunct="1">
              <a:buFont typeface="Arial" panose="020B0604020202020204" pitchFamily="34" charset="0"/>
              <a:buChar char="•"/>
              <a:defRPr/>
            </a:pPr>
            <a:r>
              <a:rPr lang="en-US" altLang="en-US" sz="2000" kern="0" dirty="0"/>
              <a:t>File fasters pose a safety risk when handling tender documents</a:t>
            </a:r>
          </a:p>
          <a:p>
            <a:endParaRPr lang="en-ZA" dirty="0"/>
          </a:p>
        </p:txBody>
      </p:sp>
      <p:pic>
        <p:nvPicPr>
          <p:cNvPr id="7" name="Picture 6">
            <a:extLst>
              <a:ext uri="{FF2B5EF4-FFF2-40B4-BE49-F238E27FC236}">
                <a16:creationId xmlns:a16="http://schemas.microsoft.com/office/drawing/2014/main" id="{0638B257-C08C-2F52-D65E-81A82E5CC798}"/>
              </a:ext>
            </a:extLst>
          </p:cNvPr>
          <p:cNvPicPr>
            <a:picLocks noChangeAspect="1"/>
          </p:cNvPicPr>
          <p:nvPr/>
        </p:nvPicPr>
        <p:blipFill>
          <a:blip r:embed="rId2"/>
          <a:stretch>
            <a:fillRect/>
          </a:stretch>
        </p:blipFill>
        <p:spPr>
          <a:xfrm rot="10740000">
            <a:off x="3389273" y="1351696"/>
            <a:ext cx="2883658" cy="2164268"/>
          </a:xfrm>
          <a:prstGeom prst="rect">
            <a:avLst/>
          </a:prstGeom>
        </p:spPr>
      </p:pic>
      <p:pic>
        <p:nvPicPr>
          <p:cNvPr id="8" name="Picture 7">
            <a:extLst>
              <a:ext uri="{FF2B5EF4-FFF2-40B4-BE49-F238E27FC236}">
                <a16:creationId xmlns:a16="http://schemas.microsoft.com/office/drawing/2014/main" id="{8910D28C-967C-7DB0-69FD-F3C39F5E40F3}"/>
              </a:ext>
            </a:extLst>
          </p:cNvPr>
          <p:cNvPicPr>
            <a:picLocks noChangeAspect="1"/>
          </p:cNvPicPr>
          <p:nvPr/>
        </p:nvPicPr>
        <p:blipFill>
          <a:blip r:embed="rId3"/>
          <a:stretch>
            <a:fillRect/>
          </a:stretch>
        </p:blipFill>
        <p:spPr>
          <a:xfrm>
            <a:off x="5509000" y="2701185"/>
            <a:ext cx="2328874" cy="2408129"/>
          </a:xfrm>
          <a:prstGeom prst="rect">
            <a:avLst/>
          </a:prstGeom>
        </p:spPr>
      </p:pic>
      <p:pic>
        <p:nvPicPr>
          <p:cNvPr id="6" name="Picture 5">
            <a:extLst>
              <a:ext uri="{FF2B5EF4-FFF2-40B4-BE49-F238E27FC236}">
                <a16:creationId xmlns:a16="http://schemas.microsoft.com/office/drawing/2014/main" id="{F2DFEEF8-D9EA-9C93-2BBD-6B0D388A4B4D}"/>
              </a:ext>
            </a:extLst>
          </p:cNvPr>
          <p:cNvPicPr>
            <a:picLocks noChangeAspect="1"/>
          </p:cNvPicPr>
          <p:nvPr/>
        </p:nvPicPr>
        <p:blipFill>
          <a:blip r:embed="rId4"/>
          <a:stretch>
            <a:fillRect/>
          </a:stretch>
        </p:blipFill>
        <p:spPr>
          <a:xfrm>
            <a:off x="2889735" y="3540963"/>
            <a:ext cx="3401863" cy="2255716"/>
          </a:xfrm>
          <a:prstGeom prst="rect">
            <a:avLst/>
          </a:prstGeom>
        </p:spPr>
      </p:pic>
    </p:spTree>
    <p:extLst>
      <p:ext uri="{BB962C8B-B14F-4D97-AF65-F5344CB8AC3E}">
        <p14:creationId xmlns:p14="http://schemas.microsoft.com/office/powerpoint/2010/main" val="300458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8F96-29BC-D86A-789C-A92DF318D807}"/>
              </a:ext>
            </a:extLst>
          </p:cNvPr>
          <p:cNvSpPr>
            <a:spLocks noGrp="1"/>
          </p:cNvSpPr>
          <p:nvPr>
            <p:ph type="title"/>
          </p:nvPr>
        </p:nvSpPr>
        <p:spPr/>
        <p:txBody>
          <a:bodyPr/>
          <a:lstStyle/>
          <a:p>
            <a:r>
              <a:rPr lang="en-US" altLang="en-US" dirty="0"/>
              <a:t>Binding of Tender Documents</a:t>
            </a:r>
            <a:endParaRPr lang="en-ZA" dirty="0"/>
          </a:p>
        </p:txBody>
      </p:sp>
      <p:sp>
        <p:nvSpPr>
          <p:cNvPr id="3" name="Content Placeholder 2">
            <a:extLst>
              <a:ext uri="{FF2B5EF4-FFF2-40B4-BE49-F238E27FC236}">
                <a16:creationId xmlns:a16="http://schemas.microsoft.com/office/drawing/2014/main" id="{1D8C6C8B-F427-42AB-15A0-DE0D10CF8667}"/>
              </a:ext>
            </a:extLst>
          </p:cNvPr>
          <p:cNvSpPr>
            <a:spLocks noGrp="1"/>
          </p:cNvSpPr>
          <p:nvPr>
            <p:ph idx="1"/>
          </p:nvPr>
        </p:nvSpPr>
        <p:spPr>
          <a:xfrm>
            <a:off x="271260" y="1223493"/>
            <a:ext cx="3182224" cy="2554989"/>
          </a:xfrm>
        </p:spPr>
        <p:txBody>
          <a:bodyPr/>
          <a:lstStyle/>
          <a:p>
            <a:pPr eaLnBrk="1" hangingPunct="1">
              <a:defRPr/>
            </a:pPr>
            <a:r>
              <a:rPr lang="en-US" altLang="en-US" sz="2000" b="1" kern="0" dirty="0"/>
              <a:t>Ring binders should not be used:</a:t>
            </a:r>
          </a:p>
          <a:p>
            <a:pPr marL="360363" lvl="1" indent="-185738" eaLnBrk="1" hangingPunct="1">
              <a:buFont typeface="Wingdings" panose="05000000000000000000" pitchFamily="2" charset="2"/>
              <a:buChar char="ü"/>
              <a:defRPr/>
            </a:pPr>
            <a:r>
              <a:rPr lang="en-US" altLang="en-US" sz="2000" kern="0" dirty="0"/>
              <a:t>Pages may be removed </a:t>
            </a:r>
          </a:p>
          <a:p>
            <a:pPr marL="360363" lvl="1" indent="-185738" eaLnBrk="1" hangingPunct="1">
              <a:buFont typeface="Wingdings" panose="05000000000000000000" pitchFamily="2" charset="2"/>
              <a:buChar char="ü"/>
              <a:defRPr/>
            </a:pPr>
            <a:r>
              <a:rPr lang="en-US" altLang="en-US" sz="2000" kern="0" dirty="0"/>
              <a:t>Pages tend to come loose from the binding during the stamping and handle process</a:t>
            </a:r>
          </a:p>
          <a:p>
            <a:endParaRPr lang="en-ZA" dirty="0"/>
          </a:p>
        </p:txBody>
      </p:sp>
      <p:pic>
        <p:nvPicPr>
          <p:cNvPr id="4" name="Picture 3">
            <a:extLst>
              <a:ext uri="{FF2B5EF4-FFF2-40B4-BE49-F238E27FC236}">
                <a16:creationId xmlns:a16="http://schemas.microsoft.com/office/drawing/2014/main" id="{BE974B9B-1201-0AF8-FF94-7F35E7B1AD8A}"/>
              </a:ext>
            </a:extLst>
          </p:cNvPr>
          <p:cNvPicPr>
            <a:picLocks noChangeAspect="1"/>
          </p:cNvPicPr>
          <p:nvPr/>
        </p:nvPicPr>
        <p:blipFill>
          <a:blip r:embed="rId2"/>
          <a:stretch>
            <a:fillRect/>
          </a:stretch>
        </p:blipFill>
        <p:spPr>
          <a:xfrm>
            <a:off x="3453484" y="1345967"/>
            <a:ext cx="3261643" cy="2432515"/>
          </a:xfrm>
          <a:prstGeom prst="rect">
            <a:avLst/>
          </a:prstGeom>
        </p:spPr>
      </p:pic>
      <p:pic>
        <p:nvPicPr>
          <p:cNvPr id="5" name="Picture 4">
            <a:extLst>
              <a:ext uri="{FF2B5EF4-FFF2-40B4-BE49-F238E27FC236}">
                <a16:creationId xmlns:a16="http://schemas.microsoft.com/office/drawing/2014/main" id="{3E71C588-AA4B-8598-0DC2-A85B8CE6A4BE}"/>
              </a:ext>
            </a:extLst>
          </p:cNvPr>
          <p:cNvPicPr>
            <a:picLocks noChangeAspect="1"/>
          </p:cNvPicPr>
          <p:nvPr/>
        </p:nvPicPr>
        <p:blipFill>
          <a:blip r:embed="rId3"/>
          <a:stretch>
            <a:fillRect/>
          </a:stretch>
        </p:blipFill>
        <p:spPr>
          <a:xfrm>
            <a:off x="5578124" y="2976283"/>
            <a:ext cx="2274005" cy="2048434"/>
          </a:xfrm>
          <a:prstGeom prst="rect">
            <a:avLst/>
          </a:prstGeom>
        </p:spPr>
      </p:pic>
      <p:pic>
        <p:nvPicPr>
          <p:cNvPr id="6" name="Picture 5">
            <a:extLst>
              <a:ext uri="{FF2B5EF4-FFF2-40B4-BE49-F238E27FC236}">
                <a16:creationId xmlns:a16="http://schemas.microsoft.com/office/drawing/2014/main" id="{93F835C0-E93A-D04C-607C-04E10262A689}"/>
              </a:ext>
            </a:extLst>
          </p:cNvPr>
          <p:cNvPicPr>
            <a:picLocks noChangeAspect="1"/>
          </p:cNvPicPr>
          <p:nvPr/>
        </p:nvPicPr>
        <p:blipFill>
          <a:blip r:embed="rId4"/>
          <a:stretch>
            <a:fillRect/>
          </a:stretch>
        </p:blipFill>
        <p:spPr>
          <a:xfrm>
            <a:off x="3058734" y="3616503"/>
            <a:ext cx="2914141" cy="2266493"/>
          </a:xfrm>
          <a:prstGeom prst="rect">
            <a:avLst/>
          </a:prstGeom>
        </p:spPr>
      </p:pic>
    </p:spTree>
    <p:extLst>
      <p:ext uri="{BB962C8B-B14F-4D97-AF65-F5344CB8AC3E}">
        <p14:creationId xmlns:p14="http://schemas.microsoft.com/office/powerpoint/2010/main" val="1544692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0A4CB-EA7C-1597-B27B-80EC9934EEA0}"/>
              </a:ext>
            </a:extLst>
          </p:cNvPr>
          <p:cNvSpPr>
            <a:spLocks noGrp="1"/>
          </p:cNvSpPr>
          <p:nvPr>
            <p:ph type="title"/>
          </p:nvPr>
        </p:nvSpPr>
        <p:spPr/>
        <p:txBody>
          <a:bodyPr/>
          <a:lstStyle/>
          <a:p>
            <a:r>
              <a:rPr lang="en-US" altLang="en-US" sz="2000" b="1" dirty="0"/>
              <a:t>Binding of Tender Documents …. </a:t>
            </a:r>
            <a:r>
              <a:rPr lang="en-US" altLang="en-US" sz="2000" b="1" dirty="0" err="1"/>
              <a:t>cont</a:t>
            </a:r>
            <a:endParaRPr lang="en-ZA" sz="2000" b="1" dirty="0"/>
          </a:p>
        </p:txBody>
      </p:sp>
      <p:sp>
        <p:nvSpPr>
          <p:cNvPr id="3" name="Content Placeholder 2">
            <a:extLst>
              <a:ext uri="{FF2B5EF4-FFF2-40B4-BE49-F238E27FC236}">
                <a16:creationId xmlns:a16="http://schemas.microsoft.com/office/drawing/2014/main" id="{0A0AE44A-79EF-5BD3-6724-B89F027899D5}"/>
              </a:ext>
            </a:extLst>
          </p:cNvPr>
          <p:cNvSpPr>
            <a:spLocks noGrp="1"/>
          </p:cNvSpPr>
          <p:nvPr>
            <p:ph idx="1"/>
          </p:nvPr>
        </p:nvSpPr>
        <p:spPr>
          <a:xfrm>
            <a:off x="271263" y="1223493"/>
            <a:ext cx="8537888" cy="462432"/>
          </a:xfrm>
        </p:spPr>
        <p:txBody>
          <a:bodyPr/>
          <a:lstStyle/>
          <a:p>
            <a:pPr marL="0" indent="0">
              <a:buNone/>
            </a:pPr>
            <a:r>
              <a:rPr lang="en-US" altLang="en-US" sz="2000" b="1" dirty="0">
                <a:solidFill>
                  <a:schemeClr val="tx1"/>
                </a:solidFill>
              </a:rPr>
              <a:t>Tamper Proof Binding of Tender Documents</a:t>
            </a:r>
          </a:p>
          <a:p>
            <a:endParaRPr lang="en-ZA" b="1" dirty="0"/>
          </a:p>
        </p:txBody>
      </p:sp>
      <p:pic>
        <p:nvPicPr>
          <p:cNvPr id="4" name="Picture 8">
            <a:extLst>
              <a:ext uri="{FF2B5EF4-FFF2-40B4-BE49-F238E27FC236}">
                <a16:creationId xmlns:a16="http://schemas.microsoft.com/office/drawing/2014/main" id="{7C059091-EE53-8B34-CE01-77712A966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00535" y="1749274"/>
            <a:ext cx="3095625" cy="3095625"/>
          </a:xfrm>
          <a:prstGeom prst="rect">
            <a:avLst/>
          </a:prstGeom>
          <a:noFill/>
        </p:spPr>
      </p:pic>
      <p:pic>
        <p:nvPicPr>
          <p:cNvPr id="5" name="Picture 4">
            <a:extLst>
              <a:ext uri="{FF2B5EF4-FFF2-40B4-BE49-F238E27FC236}">
                <a16:creationId xmlns:a16="http://schemas.microsoft.com/office/drawing/2014/main" id="{B27833B2-AFC6-F0C2-5F2D-FE51BD2C8CC1}"/>
              </a:ext>
            </a:extLst>
          </p:cNvPr>
          <p:cNvPicPr>
            <a:picLocks noChangeAspect="1"/>
          </p:cNvPicPr>
          <p:nvPr/>
        </p:nvPicPr>
        <p:blipFill>
          <a:blip r:embed="rId3"/>
          <a:stretch>
            <a:fillRect/>
          </a:stretch>
        </p:blipFill>
        <p:spPr>
          <a:xfrm>
            <a:off x="2974521" y="1621190"/>
            <a:ext cx="5596613" cy="4554107"/>
          </a:xfrm>
          <a:prstGeom prst="rect">
            <a:avLst/>
          </a:prstGeom>
        </p:spPr>
      </p:pic>
      <p:pic>
        <p:nvPicPr>
          <p:cNvPr id="6" name="Picture 5">
            <a:extLst>
              <a:ext uri="{FF2B5EF4-FFF2-40B4-BE49-F238E27FC236}">
                <a16:creationId xmlns:a16="http://schemas.microsoft.com/office/drawing/2014/main" id="{D88070C2-665A-D64B-7C33-C08611258DA6}"/>
              </a:ext>
            </a:extLst>
          </p:cNvPr>
          <p:cNvPicPr>
            <a:picLocks noChangeAspect="1"/>
          </p:cNvPicPr>
          <p:nvPr/>
        </p:nvPicPr>
        <p:blipFill>
          <a:blip r:embed="rId4"/>
          <a:stretch>
            <a:fillRect/>
          </a:stretch>
        </p:blipFill>
        <p:spPr>
          <a:xfrm>
            <a:off x="5245414" y="1685925"/>
            <a:ext cx="2591025" cy="1920406"/>
          </a:xfrm>
          <a:prstGeom prst="rect">
            <a:avLst/>
          </a:prstGeom>
        </p:spPr>
      </p:pic>
    </p:spTree>
    <p:extLst>
      <p:ext uri="{BB962C8B-B14F-4D97-AF65-F5344CB8AC3E}">
        <p14:creationId xmlns:p14="http://schemas.microsoft.com/office/powerpoint/2010/main" val="824201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0A4CB-EA7C-1597-B27B-80EC9934EEA0}"/>
              </a:ext>
            </a:extLst>
          </p:cNvPr>
          <p:cNvSpPr>
            <a:spLocks noGrp="1"/>
          </p:cNvSpPr>
          <p:nvPr>
            <p:ph type="title"/>
          </p:nvPr>
        </p:nvSpPr>
        <p:spPr/>
        <p:txBody>
          <a:bodyPr/>
          <a:lstStyle/>
          <a:p>
            <a:r>
              <a:rPr lang="en-US" sz="2000" b="1" dirty="0"/>
              <a:t>Questions and Answer </a:t>
            </a:r>
            <a:endParaRPr lang="en-ZA" sz="2000" b="1" dirty="0"/>
          </a:p>
        </p:txBody>
      </p:sp>
      <p:sp>
        <p:nvSpPr>
          <p:cNvPr id="16" name="TextBox 15">
            <a:extLst>
              <a:ext uri="{FF2B5EF4-FFF2-40B4-BE49-F238E27FC236}">
                <a16:creationId xmlns:a16="http://schemas.microsoft.com/office/drawing/2014/main" id="{665BB725-16A2-3D58-38F7-7EEC1322A18D}"/>
              </a:ext>
            </a:extLst>
          </p:cNvPr>
          <p:cNvSpPr txBox="1"/>
          <p:nvPr/>
        </p:nvSpPr>
        <p:spPr>
          <a:xfrm>
            <a:off x="6322252" y="3073717"/>
            <a:ext cx="1702052" cy="400110"/>
          </a:xfrm>
          <a:prstGeom prst="rect">
            <a:avLst/>
          </a:prstGeom>
          <a:noFill/>
        </p:spPr>
        <p:txBody>
          <a:bodyPr wrap="square" rtlCol="0">
            <a:spAutoFit/>
          </a:bodyPr>
          <a:lstStyle/>
          <a:p>
            <a:pPr>
              <a:buClr>
                <a:schemeClr val="bg1">
                  <a:lumMod val="50000"/>
                </a:schemeClr>
              </a:buClr>
            </a:pPr>
            <a:r>
              <a:rPr lang="en-US" sz="2000" dirty="0">
                <a:solidFill>
                  <a:schemeClr val="bg1"/>
                </a:solidFill>
              </a:rPr>
              <a:t>Thank You</a:t>
            </a:r>
            <a:endParaRPr lang="en-ZA" sz="2000" dirty="0" err="1">
              <a:solidFill>
                <a:schemeClr val="bg1"/>
              </a:solidFill>
            </a:endParaRPr>
          </a:p>
        </p:txBody>
      </p:sp>
      <p:pic>
        <p:nvPicPr>
          <p:cNvPr id="20" name="Graphic 19" descr="Questions with solid fill">
            <a:extLst>
              <a:ext uri="{FF2B5EF4-FFF2-40B4-BE49-F238E27FC236}">
                <a16:creationId xmlns:a16="http://schemas.microsoft.com/office/drawing/2014/main" id="{D059FE53-989F-3809-B84F-90E68690474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08193" y="3429000"/>
            <a:ext cx="1032095" cy="914400"/>
          </a:xfrm>
          <a:prstGeom prst="rect">
            <a:avLst/>
          </a:prstGeom>
        </p:spPr>
      </p:pic>
      <p:sp>
        <p:nvSpPr>
          <p:cNvPr id="4" name="TextBox 3">
            <a:extLst>
              <a:ext uri="{FF2B5EF4-FFF2-40B4-BE49-F238E27FC236}">
                <a16:creationId xmlns:a16="http://schemas.microsoft.com/office/drawing/2014/main" id="{E2471AAA-E991-C148-A8D4-1DE5DDC645ED}"/>
              </a:ext>
            </a:extLst>
          </p:cNvPr>
          <p:cNvSpPr txBox="1"/>
          <p:nvPr/>
        </p:nvSpPr>
        <p:spPr>
          <a:xfrm>
            <a:off x="2131219" y="2704385"/>
            <a:ext cx="4576762" cy="461665"/>
          </a:xfrm>
          <a:prstGeom prst="rect">
            <a:avLst/>
          </a:prstGeom>
          <a:noFill/>
        </p:spPr>
        <p:txBody>
          <a:bodyPr wrap="square">
            <a:spAutoFit/>
          </a:bodyPr>
          <a:lstStyle/>
          <a:p>
            <a:pPr lvl="2">
              <a:buClr>
                <a:schemeClr val="bg1">
                  <a:lumMod val="50000"/>
                </a:schemeClr>
              </a:buClr>
            </a:pPr>
            <a:r>
              <a:rPr lang="en-US" sz="2400" b="1" dirty="0"/>
              <a:t>Thank</a:t>
            </a:r>
            <a:r>
              <a:rPr lang="en-US" sz="2400" dirty="0"/>
              <a:t> </a:t>
            </a:r>
            <a:r>
              <a:rPr lang="en-US" sz="2400" b="1" dirty="0"/>
              <a:t>you</a:t>
            </a:r>
            <a:endParaRPr lang="en-ZA" sz="2400" b="1" dirty="0" err="1"/>
          </a:p>
        </p:txBody>
      </p:sp>
    </p:spTree>
    <p:extLst>
      <p:ext uri="{BB962C8B-B14F-4D97-AF65-F5344CB8AC3E}">
        <p14:creationId xmlns:p14="http://schemas.microsoft.com/office/powerpoint/2010/main" val="17063309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Diane Else</DisplayName>
        <AccountId>19741</AccountId>
        <AccountType/>
      </UserInfo>
    </Owner>
  </documentManagement>
</p:properties>
</file>

<file path=customXml/item2.xml><?xml version="1.0" encoding="utf-8"?>
<?mso-contentType ?>
<SharedContentType xmlns="Microsoft.SharePoint.Taxonomy.ContentTypeSync" SourceId="69b1b3ef-f17b-48c7-a7c8-8ad8b283852f" ContentTypeId="0x0101000D8B3899A4805C44A2FA507CBAF83E58"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14E714-FB2A-4BC1-9DCD-51CAEB64081C}">
  <ds:schemaRefs>
    <ds:schemaRef ds:uri="http://purl.org/dc/dcmitype/"/>
    <ds:schemaRef ds:uri="http://www.w3.org/XML/1998/namespace"/>
    <ds:schemaRef ds:uri="http://schemas.microsoft.com/office/2006/documentManagement/types"/>
    <ds:schemaRef ds:uri="http://purl.org/dc/terms/"/>
    <ds:schemaRef ds:uri="2c7ddca0-f18f-4514-89ec-cfc256175ba5"/>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A0928BC0-11E2-49C1-89BF-39F0025E566C}">
  <ds:schemaRefs>
    <ds:schemaRef ds:uri="Microsoft.SharePoint.Taxonomy.ContentTypeSync"/>
  </ds:schemaRefs>
</ds:datastoreItem>
</file>

<file path=customXml/itemProps3.xml><?xml version="1.0" encoding="utf-8"?>
<ds:datastoreItem xmlns:ds="http://schemas.openxmlformats.org/officeDocument/2006/customXml" ds:itemID="{37DB20BD-CA18-4C48-AA9E-2E59CB9B9B9C}">
  <ds:schemaRefs>
    <ds:schemaRef ds:uri="http://schemas.microsoft.com/sharepoint/v3/contenttype/forms"/>
  </ds:schemaRefs>
</ds:datastoreItem>
</file>

<file path=customXml/itemProps4.xml><?xml version="1.0" encoding="utf-8"?>
<ds:datastoreItem xmlns:ds="http://schemas.openxmlformats.org/officeDocument/2006/customXml" ds:itemID="{320CB833-F367-48D6-A594-773C1F73C6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5267</TotalTime>
  <Words>1535</Words>
  <Application>Microsoft Office PowerPoint</Application>
  <PresentationFormat>On-screen Show (4:3)</PresentationFormat>
  <Paragraphs>174</Paragraphs>
  <Slides>18</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26" baseType="lpstr">
      <vt:lpstr>Arial</vt:lpstr>
      <vt:lpstr>Calibri</vt:lpstr>
      <vt:lpstr>Courier New</vt:lpstr>
      <vt:lpstr>Times New Roman</vt:lpstr>
      <vt:lpstr>Wingdings</vt:lpstr>
      <vt:lpstr>Content Slide Master</vt:lpstr>
      <vt:lpstr>1_Content Slide Master</vt:lpstr>
      <vt:lpstr>think-cell Slide</vt:lpstr>
      <vt:lpstr>Clarification Meeting for the Supply and Delivery of Branded Personal Protective Equipment (PPE) and Uniform for The Eskom Real Estate Employees as Per Applicable Eskom Specifications on As and When Required Basis for The Period Of 3 Years.  MWP2916CX-R</vt:lpstr>
      <vt:lpstr>AGENDA</vt:lpstr>
      <vt:lpstr>Purpose of the clarification meeting</vt:lpstr>
      <vt:lpstr>Details of the Enquiry </vt:lpstr>
      <vt:lpstr>Details of the Enquiry</vt:lpstr>
      <vt:lpstr>Eskom Tender Portal</vt:lpstr>
      <vt:lpstr>Eskom Tender Portal</vt:lpstr>
      <vt:lpstr>Eskom Tender Portal – Folder to be added</vt:lpstr>
      <vt:lpstr>Evaluation process and criteria:  Basic Compliance: Commercial</vt:lpstr>
      <vt:lpstr>Evaluation process and criteria conti…… </vt:lpstr>
      <vt:lpstr>Commercial Requirements</vt:lpstr>
      <vt:lpstr>Commercial Requirements ….cont</vt:lpstr>
      <vt:lpstr>Eskom Tender Portal – Tender Returnables</vt:lpstr>
      <vt:lpstr>Binding of Tender Documents</vt:lpstr>
      <vt:lpstr>Binding of Tender Documents…cont</vt:lpstr>
      <vt:lpstr>Binding of Tender Documents</vt:lpstr>
      <vt:lpstr>Binding of Tender Documents …. cont</vt:lpstr>
      <vt:lpstr>Questions and Answer </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Tumelo Ramushu</cp:lastModifiedBy>
  <cp:revision>60</cp:revision>
  <dcterms:created xsi:type="dcterms:W3CDTF">2020-01-06T09:48:40Z</dcterms:created>
  <dcterms:modified xsi:type="dcterms:W3CDTF">2025-04-03T08:00:01Z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