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</p:sldMasterIdLst>
  <p:notesMasterIdLst>
    <p:notesMasterId r:id="rId9"/>
  </p:notesMasterIdLst>
  <p:handoutMasterIdLst>
    <p:handoutMasterId r:id="rId10"/>
  </p:handoutMasterIdLst>
  <p:sldIdLst>
    <p:sldId id="311" r:id="rId6"/>
    <p:sldId id="279" r:id="rId7"/>
    <p:sldId id="307" r:id="rId8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0DB02B"/>
    <a:srgbClr val="D69B40"/>
    <a:srgbClr val="C97A00"/>
    <a:srgbClr val="CDB6AA"/>
    <a:srgbClr val="ACC3C3"/>
    <a:srgbClr val="E4BC7F"/>
    <a:srgbClr val="C2C382"/>
    <a:srgbClr val="CA9987"/>
    <a:srgbClr val="B49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64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2026/04/30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2.xml"/><Relationship Id="rId5" Type="http://schemas.openxmlformats.org/officeDocument/2006/relationships/theme" Target="../theme/theme2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1800" b="1" cap="all" dirty="0">
                <a:effectLst/>
                <a:latin typeface="Arial Bold" panose="020B0704020202020204" pitchFamily="34" charset="0"/>
                <a:ea typeface="Arial Bold" panose="020B0704020202020204" pitchFamily="34" charset="0"/>
                <a:cs typeface="Times New Roman" panose="02020603050405020304" pitchFamily="18" charset="0"/>
              </a:rPr>
              <a:t>CLARIFICATION meeting for the Supply and delivery of TWO INFRA-RED CAMERAS for WORCESTER &amp; STIKLAND L&amp;S DEPOTS Western grid</a:t>
            </a:r>
            <a:endParaRPr lang="en-US" dirty="0"/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May 2026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92739" y="2285333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b="1" dirty="0">
                <a:solidFill>
                  <a:schemeClr val="tx2"/>
                </a:solidFill>
              </a:rPr>
              <a:t>Marshall Felaar</a:t>
            </a:r>
            <a:endParaRPr lang="en-ZA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b="1" dirty="0"/>
              <a:t>General Responsibilities of the Contractor 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B17179-D8C4-0257-8864-05F27210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38DA9CC-E8C1-A0B1-112C-2627B299F9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1950" y="1223963"/>
            <a:ext cx="11383963" cy="4859337"/>
          </a:xfrm>
        </p:spPr>
        <p:txBody>
          <a:bodyPr/>
          <a:lstStyle/>
          <a:p>
            <a:pPr marL="0" indent="0" defTabSz="912813">
              <a:lnSpc>
                <a:spcPct val="105000"/>
              </a:lnSpc>
              <a:spcBef>
                <a:spcPts val="0"/>
              </a:spcBef>
              <a:buNone/>
            </a:pPr>
            <a:r>
              <a:rPr lang="en-US" altLang="en-US" sz="1600" b="1" dirty="0">
                <a:latin typeface="Arial" charset="0"/>
              </a:rPr>
              <a:t>E</a:t>
            </a:r>
            <a:r>
              <a:rPr lang="en-ZA" altLang="en-US" sz="1600" b="1" dirty="0" err="1">
                <a:latin typeface="Arial" charset="0"/>
              </a:rPr>
              <a:t>nvironmental</a:t>
            </a:r>
            <a:r>
              <a:rPr lang="en-ZA" altLang="en-US" sz="1600" b="1" dirty="0">
                <a:latin typeface="Arial" charset="0"/>
              </a:rPr>
              <a:t> Policy Statement must be in place:</a:t>
            </a:r>
          </a:p>
          <a:p>
            <a:pPr marL="0" indent="0" defTabSz="912813">
              <a:lnSpc>
                <a:spcPct val="105000"/>
              </a:lnSpc>
              <a:spcBef>
                <a:spcPts val="0"/>
              </a:spcBef>
              <a:buNone/>
            </a:pPr>
            <a:endParaRPr lang="en-ZA" altLang="en-US" sz="1600" dirty="0">
              <a:latin typeface="Arial" charset="0"/>
            </a:endParaRP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r>
              <a:rPr lang="en-ZA" altLang="en-US" sz="1600" dirty="0">
                <a:latin typeface="Arial" charset="0"/>
              </a:rPr>
              <a:t>The Policy must be version controlled</a:t>
            </a: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endParaRPr lang="en-ZA" altLang="en-US" sz="1600" dirty="0">
              <a:latin typeface="Arial" charset="0"/>
            </a:endParaRP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r>
              <a:rPr lang="en-ZA" altLang="en-US" sz="1600" dirty="0">
                <a:latin typeface="Arial" charset="0"/>
              </a:rPr>
              <a:t>Signature of the Top Management must be visible </a:t>
            </a: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endParaRPr lang="en-ZA" altLang="en-US" sz="1600" dirty="0">
              <a:latin typeface="Arial" charset="0"/>
            </a:endParaRP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r>
              <a:rPr lang="en-ZA" altLang="en-US" sz="1600" dirty="0">
                <a:latin typeface="Arial" charset="0"/>
              </a:rPr>
              <a:t>Commitment on continues improvement pertaining to the environmental management</a:t>
            </a: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endParaRPr lang="en-ZA" altLang="en-US" sz="1600" dirty="0">
              <a:latin typeface="Arial" charset="0"/>
            </a:endParaRP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r>
              <a:rPr lang="en-ZA" altLang="en-US" sz="1600" dirty="0">
                <a:latin typeface="Arial" charset="0"/>
              </a:rPr>
              <a:t>Environmental Legal compliance</a:t>
            </a: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endParaRPr lang="en-ZA" altLang="en-US" sz="1600" dirty="0">
              <a:latin typeface="Arial" charset="0"/>
            </a:endParaRP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r>
              <a:rPr lang="en-ZA" altLang="en-US" sz="1600" dirty="0">
                <a:latin typeface="Arial" charset="0"/>
              </a:rPr>
              <a:t>Provision for adaptabilities</a:t>
            </a: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endParaRPr lang="en-ZA" altLang="en-US" sz="1600" dirty="0">
              <a:latin typeface="Arial" charset="0"/>
            </a:endParaRP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r>
              <a:rPr lang="en-ZA" altLang="en-US" sz="1600" dirty="0">
                <a:latin typeface="Arial" charset="0"/>
              </a:rPr>
              <a:t>Integration with other policies</a:t>
            </a: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endParaRPr lang="en-ZA" altLang="en-US" sz="1600" dirty="0">
              <a:latin typeface="Arial" charset="0"/>
            </a:endParaRP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r>
              <a:rPr lang="en-ZA" altLang="en-US" sz="1600" dirty="0">
                <a:latin typeface="Arial" charset="0"/>
              </a:rPr>
              <a:t>Date</a:t>
            </a:r>
          </a:p>
          <a:p>
            <a:pPr defTabSz="912813">
              <a:lnSpc>
                <a:spcPct val="105000"/>
              </a:lnSpc>
              <a:spcBef>
                <a:spcPts val="0"/>
              </a:spcBef>
              <a:buFontTx/>
              <a:buChar char="-"/>
            </a:pPr>
            <a:endParaRPr lang="en-ZA" altLang="en-US" sz="1600" dirty="0">
              <a:latin typeface="Arial" charset="0"/>
            </a:endParaRPr>
          </a:p>
          <a:p>
            <a:pPr marL="0" indent="0" defTabSz="912813">
              <a:lnSpc>
                <a:spcPct val="105000"/>
              </a:lnSpc>
              <a:spcBef>
                <a:spcPts val="0"/>
              </a:spcBef>
              <a:buNone/>
            </a:pPr>
            <a:endParaRPr lang="en-ZA" altLang="en-US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037" y="1651335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37" y="3429621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cbbbe0-33f4-4495-a835-a8d3aeecfc53">
      <Terms xmlns="http://schemas.microsoft.com/office/infopath/2007/PartnerControls"/>
    </lcf76f155ced4ddcb4097134ff3c332f>
    <TaxCatchAll xmlns="c1bba7c4-3cfe-4019-90b1-4f4f2d7a4018" xsi:nil="true"/>
    <SharedWithUsers xmlns="c1bba7c4-3cfe-4019-90b1-4f4f2d7a4018">
      <UserInfo>
        <DisplayName>Dineo Maepa</DisplayName>
        <AccountId>24</AccountId>
        <AccountType/>
      </UserInfo>
      <UserInfo>
        <DisplayName>Amelia Adams</DisplayName>
        <AccountId>17</AccountId>
        <AccountType/>
      </UserInfo>
      <UserInfo>
        <DisplayName>Dick Jordaan</DisplayName>
        <AccountId>20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FD266D1C1FED4CB3FCAC2B8A65254D" ma:contentTypeVersion="14" ma:contentTypeDescription="Create a new document." ma:contentTypeScope="" ma:versionID="42b703481003ce12634dbf2c35059db2">
  <xsd:schema xmlns:xsd="http://www.w3.org/2001/XMLSchema" xmlns:xs="http://www.w3.org/2001/XMLSchema" xmlns:p="http://schemas.microsoft.com/office/2006/metadata/properties" xmlns:ns2="9dcbbbe0-33f4-4495-a835-a8d3aeecfc53" xmlns:ns3="c1bba7c4-3cfe-4019-90b1-4f4f2d7a4018" targetNamespace="http://schemas.microsoft.com/office/2006/metadata/properties" ma:root="true" ma:fieldsID="2e4fc466ec12fc757328ea5e9e188395" ns2:_="" ns3:_="">
    <xsd:import namespace="9dcbbbe0-33f4-4495-a835-a8d3aeecfc53"/>
    <xsd:import namespace="c1bba7c4-3cfe-4019-90b1-4f4f2d7a40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bbbe0-33f4-4495-a835-a8d3aeecfc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5fa3029-581b-4330-9c67-5ed5a891ea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ba7c4-3cfe-4019-90b1-4f4f2d7a401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8b541d7-edd8-4d2c-8c53-207f74bde388}" ma:internalName="TaxCatchAll" ma:showField="CatchAllData" ma:web="c1bba7c4-3cfe-4019-90b1-4f4f2d7a40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DEE24D-DF44-4284-9A35-85A1FDBA0B19}">
  <ds:schemaRefs>
    <ds:schemaRef ds:uri="http://schemas.microsoft.com/office/2006/metadata/properties"/>
    <ds:schemaRef ds:uri="http://schemas.openxmlformats.org/package/2006/metadata/core-properties"/>
    <ds:schemaRef ds:uri="9dcbbbe0-33f4-4495-a835-a8d3aeecfc53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terms/"/>
    <ds:schemaRef ds:uri="c1bba7c4-3cfe-4019-90b1-4f4f2d7a4018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30538CB-C667-40C4-9380-BC5585ACF4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cbbbe0-33f4-4495-a835-a8d3aeecfc53"/>
    <ds:schemaRef ds:uri="c1bba7c4-3cfe-4019-90b1-4f4f2d7a40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D1A7F0-D3CD-4B61-B97C-DAAECFDEAE1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d17a35c-9c67-4dda-b948-74ee3b80cf57}" enabled="1" method="Privileged" siteId="{93aedbdc-cc67-4652-aa12-d250a876ae79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4081</TotalTime>
  <Words>77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Bold</vt:lpstr>
      <vt:lpstr>Calibri</vt:lpstr>
      <vt:lpstr>Courier New</vt:lpstr>
      <vt:lpstr>Wingdings</vt:lpstr>
      <vt:lpstr>Office Theme</vt:lpstr>
      <vt:lpstr>Content Slide Master</vt:lpstr>
      <vt:lpstr>think-cell Slide</vt:lpstr>
      <vt:lpstr>CLARIFICATION meeting for the Supply and delivery of TWO INFRA-RED CAMERAS for WORCESTER &amp; STIKLAND L&amp;S DEPOTS Western grid</vt:lpstr>
      <vt:lpstr>General Responsibilities of the Contractor </vt:lpstr>
      <vt:lpstr>Thank you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Marshall Felaar</cp:lastModifiedBy>
  <cp:revision>80</cp:revision>
  <cp:lastPrinted>2024-01-29T10:17:28Z</cp:lastPrinted>
  <dcterms:created xsi:type="dcterms:W3CDTF">2020-01-06T09:48:40Z</dcterms:created>
  <dcterms:modified xsi:type="dcterms:W3CDTF">2026-04-30T09:01:00Z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0x010100E7FD266D1C1FED4CB3FCAC2B8A65254D</vt:lpwstr>
  </property>
  <property fmtid="{D5CDD505-2E9C-101B-9397-08002B2CF9AE}" pid="3" name="MediaServiceImageTags">
    <vt:lpwstr/>
  </property>
</Properties>
</file>