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2" r:id="rId6"/>
  </p:sldMasterIdLst>
  <p:notesMasterIdLst>
    <p:notesMasterId r:id="rId42"/>
  </p:notesMasterIdLst>
  <p:sldIdLst>
    <p:sldId id="308" r:id="rId7"/>
    <p:sldId id="281" r:id="rId8"/>
    <p:sldId id="567" r:id="rId9"/>
    <p:sldId id="578" r:id="rId10"/>
    <p:sldId id="580" r:id="rId11"/>
    <p:sldId id="547" r:id="rId12"/>
    <p:sldId id="581" r:id="rId13"/>
    <p:sldId id="564" r:id="rId14"/>
    <p:sldId id="585" r:id="rId15"/>
    <p:sldId id="583" r:id="rId16"/>
    <p:sldId id="584" r:id="rId17"/>
    <p:sldId id="586" r:id="rId18"/>
    <p:sldId id="587" r:id="rId19"/>
    <p:sldId id="588" r:id="rId20"/>
    <p:sldId id="589" r:id="rId21"/>
    <p:sldId id="590" r:id="rId22"/>
    <p:sldId id="591" r:id="rId23"/>
    <p:sldId id="594" r:id="rId24"/>
    <p:sldId id="595" r:id="rId25"/>
    <p:sldId id="593" r:id="rId26"/>
    <p:sldId id="592" r:id="rId27"/>
    <p:sldId id="596" r:id="rId28"/>
    <p:sldId id="597" r:id="rId29"/>
    <p:sldId id="599" r:id="rId30"/>
    <p:sldId id="598" r:id="rId31"/>
    <p:sldId id="600" r:id="rId32"/>
    <p:sldId id="601" r:id="rId33"/>
    <p:sldId id="603" r:id="rId34"/>
    <p:sldId id="602" r:id="rId35"/>
    <p:sldId id="604" r:id="rId36"/>
    <p:sldId id="605" r:id="rId37"/>
    <p:sldId id="606" r:id="rId38"/>
    <p:sldId id="607" r:id="rId39"/>
    <p:sldId id="608" r:id="rId40"/>
    <p:sldId id="576" r:id="rId41"/>
  </p:sldIdLst>
  <p:sldSz cx="12192000" cy="6858000"/>
  <p:notesSz cx="6858000" cy="9144000"/>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6AA"/>
    <a:srgbClr val="ACC3C3"/>
    <a:srgbClr val="E4BC7F"/>
    <a:srgbClr val="C2C382"/>
    <a:srgbClr val="CA9987"/>
    <a:srgbClr val="B49180"/>
    <a:srgbClr val="82A5A5"/>
    <a:srgbClr val="D69B40"/>
    <a:srgbClr val="A3A543"/>
    <a:srgbClr val="B066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56" d="100"/>
          <a:sy n="56" d="100"/>
        </p:scale>
        <p:origin x="10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gs" Target="tags/tag1.xml"/><Relationship Id="rId48" Type="http://schemas.microsoft.com/office/2018/10/relationships/authors" Target="author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2025/11/28</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088A5704-EFF3-07ED-F8B4-59E90EAEB0AA}"/>
              </a:ext>
            </a:extLst>
          </p:cNvPr>
          <p:cNvSpPr>
            <a:spLocks noGrp="1" noRot="1" noChangeAspect="1" noChangeArrowheads="1" noTextEdit="1"/>
          </p:cNvSpPr>
          <p:nvPr>
            <p:ph type="sldImg"/>
          </p:nvPr>
        </p:nvSpPr>
        <p:spPr>
          <a:ln/>
        </p:spPr>
      </p:sp>
      <p:sp>
        <p:nvSpPr>
          <p:cNvPr id="40963" name="Notes Placeholder 2">
            <a:extLst>
              <a:ext uri="{FF2B5EF4-FFF2-40B4-BE49-F238E27FC236}">
                <a16:creationId xmlns:a16="http://schemas.microsoft.com/office/drawing/2014/main" id="{FF39F1C6-D20A-D485-8A9D-834BEB09B1B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QMS</a:t>
            </a:r>
          </a:p>
          <a:p>
            <a:endParaRPr lang="en-ZA" altLang="en-US">
              <a:latin typeface="Arial" panose="020B0604020202020204" pitchFamily="34" charset="0"/>
              <a:cs typeface="Arial" panose="020B0604020202020204" pitchFamily="34" charset="0"/>
            </a:endParaRPr>
          </a:p>
        </p:txBody>
      </p:sp>
      <p:sp>
        <p:nvSpPr>
          <p:cNvPr id="40964" name="Slide Number Placeholder 3">
            <a:extLst>
              <a:ext uri="{FF2B5EF4-FFF2-40B4-BE49-F238E27FC236}">
                <a16:creationId xmlns:a16="http://schemas.microsoft.com/office/drawing/2014/main" id="{516113A5-33A8-21EB-2FC5-F9981052A86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5E329CC-3629-49FF-B6EB-9F8D7D804F19}" type="slidenum">
              <a:rPr lang="en-ZA" altLang="en-US" sz="1300" smtClean="0">
                <a:solidFill>
                  <a:srgbClr val="000000"/>
                </a:solidFill>
              </a:rPr>
              <a:pPr>
                <a:spcBef>
                  <a:spcPct val="0"/>
                </a:spcBef>
              </a:pPr>
              <a:t>3</a:t>
            </a:fld>
            <a:endParaRPr lang="en-ZA" altLang="en-US" sz="130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35931347-3605-C378-C8EC-89549C16B5FE}"/>
              </a:ext>
            </a:extLst>
          </p:cNvPr>
          <p:cNvSpPr>
            <a:spLocks noGrp="1" noRot="1" noChangeAspect="1" noChangeArrowheads="1" noTextEdit="1"/>
          </p:cNvSpPr>
          <p:nvPr>
            <p:ph type="sldImg"/>
          </p:nvPr>
        </p:nvSpPr>
        <p:spPr>
          <a:ln/>
        </p:spPr>
      </p:sp>
      <p:sp>
        <p:nvSpPr>
          <p:cNvPr id="43011" name="Notes Placeholder 2">
            <a:extLst>
              <a:ext uri="{FF2B5EF4-FFF2-40B4-BE49-F238E27FC236}">
                <a16:creationId xmlns:a16="http://schemas.microsoft.com/office/drawing/2014/main" id="{7DC7AD1E-F8F5-567C-69CA-90A435AA59D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QMS</a:t>
            </a:r>
          </a:p>
          <a:p>
            <a:endParaRPr lang="en-ZA" altLang="en-US">
              <a:latin typeface="Arial" panose="020B0604020202020204" pitchFamily="34" charset="0"/>
              <a:cs typeface="Arial" panose="020B0604020202020204" pitchFamily="34" charset="0"/>
            </a:endParaRPr>
          </a:p>
        </p:txBody>
      </p:sp>
      <p:sp>
        <p:nvSpPr>
          <p:cNvPr id="43012" name="Slide Number Placeholder 3">
            <a:extLst>
              <a:ext uri="{FF2B5EF4-FFF2-40B4-BE49-F238E27FC236}">
                <a16:creationId xmlns:a16="http://schemas.microsoft.com/office/drawing/2014/main" id="{E13AA57B-88CC-B388-28C4-29AA8C45415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11DC35F-7FFB-4A38-9E4D-750FC9436819}" type="slidenum">
              <a:rPr lang="en-ZA" altLang="en-US" sz="1300" smtClean="0">
                <a:solidFill>
                  <a:srgbClr val="000000"/>
                </a:solidFill>
              </a:rPr>
              <a:pPr>
                <a:spcBef>
                  <a:spcPct val="0"/>
                </a:spcBef>
              </a:pPr>
              <a:t>4</a:t>
            </a:fld>
            <a:endParaRPr lang="en-ZA" altLang="en-US" sz="130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483660DB-333D-5289-AA51-A2BB250DD09D}"/>
              </a:ext>
            </a:extLst>
          </p:cNvPr>
          <p:cNvSpPr>
            <a:spLocks noGrp="1" noRot="1" noChangeAspect="1" noChangeArrowheads="1" noTextEdit="1"/>
          </p:cNvSpPr>
          <p:nvPr>
            <p:ph type="sldImg"/>
          </p:nvPr>
        </p:nvSpPr>
        <p:spPr>
          <a:ln/>
        </p:spPr>
      </p:sp>
      <p:sp>
        <p:nvSpPr>
          <p:cNvPr id="45059" name="Notes Placeholder 2">
            <a:extLst>
              <a:ext uri="{FF2B5EF4-FFF2-40B4-BE49-F238E27FC236}">
                <a16:creationId xmlns:a16="http://schemas.microsoft.com/office/drawing/2014/main" id="{AE4A7B33-F428-C2F9-9D1C-D952CC848B4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QMS</a:t>
            </a:r>
          </a:p>
          <a:p>
            <a:endParaRPr lang="en-ZA" altLang="en-US">
              <a:latin typeface="Arial" panose="020B0604020202020204" pitchFamily="34" charset="0"/>
              <a:cs typeface="Arial" panose="020B0604020202020204" pitchFamily="34" charset="0"/>
            </a:endParaRPr>
          </a:p>
        </p:txBody>
      </p:sp>
      <p:sp>
        <p:nvSpPr>
          <p:cNvPr id="45060" name="Slide Number Placeholder 3">
            <a:extLst>
              <a:ext uri="{FF2B5EF4-FFF2-40B4-BE49-F238E27FC236}">
                <a16:creationId xmlns:a16="http://schemas.microsoft.com/office/drawing/2014/main" id="{59B55653-5FB8-2425-E687-DFEA232D824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D602F79-7ECC-4000-9DDE-4CB2CCAB873B}" type="slidenum">
              <a:rPr lang="en-ZA" altLang="en-US" sz="1300" smtClean="0">
                <a:solidFill>
                  <a:srgbClr val="000000"/>
                </a:solidFill>
              </a:rPr>
              <a:pPr>
                <a:spcBef>
                  <a:spcPct val="0"/>
                </a:spcBef>
              </a:pPr>
              <a:t>5</a:t>
            </a:fld>
            <a:endParaRPr lang="en-ZA" altLang="en-US" sz="130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494F4448-5B8D-3CD8-2B80-BC3BFAEF3CFB}"/>
              </a:ext>
            </a:extLst>
          </p:cNvPr>
          <p:cNvSpPr>
            <a:spLocks noGrp="1" noRot="1" noChangeAspect="1" noChangeArrowheads="1" noTextEdit="1"/>
          </p:cNvSpPr>
          <p:nvPr>
            <p:ph type="sldImg"/>
          </p:nvPr>
        </p:nvSpPr>
        <p:spPr>
          <a:ln/>
        </p:spPr>
      </p:sp>
      <p:sp>
        <p:nvSpPr>
          <p:cNvPr id="48131" name="Notes Placeholder 2">
            <a:extLst>
              <a:ext uri="{FF2B5EF4-FFF2-40B4-BE49-F238E27FC236}">
                <a16:creationId xmlns:a16="http://schemas.microsoft.com/office/drawing/2014/main" id="{E22E2E45-2587-6297-4BA2-B57A74D5BC0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Controls</a:t>
            </a:r>
          </a:p>
          <a:p>
            <a:endParaRPr lang="en-ZA" altLang="en-US">
              <a:latin typeface="Arial" panose="020B0604020202020204" pitchFamily="34" charset="0"/>
              <a:cs typeface="Arial" panose="020B0604020202020204" pitchFamily="34" charset="0"/>
            </a:endParaRPr>
          </a:p>
        </p:txBody>
      </p:sp>
      <p:sp>
        <p:nvSpPr>
          <p:cNvPr id="48132" name="Slide Number Placeholder 3">
            <a:extLst>
              <a:ext uri="{FF2B5EF4-FFF2-40B4-BE49-F238E27FC236}">
                <a16:creationId xmlns:a16="http://schemas.microsoft.com/office/drawing/2014/main" id="{679CE7A8-D245-ACAA-BDD4-B4EF8D9422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B36C4BA-2442-4942-A561-75ADB34E45F4}" type="slidenum">
              <a:rPr lang="en-ZA" altLang="en-US" smtClean="0"/>
              <a:pPr/>
              <a:t>7</a:t>
            </a:fld>
            <a:endParaRPr lang="en-ZA"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52F8C5FD-DA15-C1EE-77E5-06E68F267AAD}"/>
              </a:ext>
            </a:extLst>
          </p:cNvPr>
          <p:cNvSpPr>
            <a:spLocks noGrp="1" noRot="1" noChangeAspect="1" noChangeArrowheads="1" noTextEdit="1"/>
          </p:cNvSpPr>
          <p:nvPr>
            <p:ph type="sldImg"/>
          </p:nvPr>
        </p:nvSpPr>
        <p:spPr>
          <a:ln/>
        </p:spPr>
      </p:sp>
      <p:sp>
        <p:nvSpPr>
          <p:cNvPr id="54275" name="Notes Placeholder 2">
            <a:extLst>
              <a:ext uri="{FF2B5EF4-FFF2-40B4-BE49-F238E27FC236}">
                <a16:creationId xmlns:a16="http://schemas.microsoft.com/office/drawing/2014/main" id="{1471071D-C9AF-1AB5-C8E3-ACE37622B90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54276" name="Slide Number Placeholder 3">
            <a:extLst>
              <a:ext uri="{FF2B5EF4-FFF2-40B4-BE49-F238E27FC236}">
                <a16:creationId xmlns:a16="http://schemas.microsoft.com/office/drawing/2014/main" id="{6D1B06A5-445D-E15E-3944-1F95824CCAD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7375EF2-C29C-4368-A0B0-B6720C0C1807}" type="slidenum">
              <a:rPr lang="en-ZA" altLang="en-US" sz="1300" smtClean="0"/>
              <a:pPr>
                <a:spcBef>
                  <a:spcPct val="0"/>
                </a:spcBef>
              </a:pPr>
              <a:t>8</a:t>
            </a:fld>
            <a:endParaRPr lang="en-ZA" altLang="en-US"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7BDB32F2-E729-9F79-8B0D-4B0FA2626041}"/>
              </a:ext>
            </a:extLst>
          </p:cNvPr>
          <p:cNvSpPr>
            <a:spLocks noGrp="1" noRot="1" noChangeAspect="1" noChangeArrowheads="1" noTextEdit="1"/>
          </p:cNvSpPr>
          <p:nvPr>
            <p:ph type="sldImg"/>
          </p:nvPr>
        </p:nvSpPr>
        <p:spPr>
          <a:ln/>
        </p:spPr>
      </p:sp>
      <p:sp>
        <p:nvSpPr>
          <p:cNvPr id="56323" name="Notes Placeholder 2">
            <a:extLst>
              <a:ext uri="{FF2B5EF4-FFF2-40B4-BE49-F238E27FC236}">
                <a16:creationId xmlns:a16="http://schemas.microsoft.com/office/drawing/2014/main" id="{0ED65CD2-FC08-B90D-A55A-94275D87B7D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56324" name="Slide Number Placeholder 3">
            <a:extLst>
              <a:ext uri="{FF2B5EF4-FFF2-40B4-BE49-F238E27FC236}">
                <a16:creationId xmlns:a16="http://schemas.microsoft.com/office/drawing/2014/main" id="{8D6940FC-6C07-9624-8160-430476DDC7B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13AE37B-26E8-4F59-9FED-38E66D6C71F7}" type="slidenum">
              <a:rPr lang="en-ZA" altLang="en-US" sz="1300" smtClean="0"/>
              <a:pPr>
                <a:spcBef>
                  <a:spcPct val="0"/>
                </a:spcBef>
              </a:pPr>
              <a:t>10</a:t>
            </a:fld>
            <a:endParaRPr lang="en-ZA" altLang="en-US"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5ADE3917-9CF1-365D-9EB7-CA8885DA8D0C}"/>
              </a:ext>
            </a:extLst>
          </p:cNvPr>
          <p:cNvSpPr>
            <a:spLocks noGrp="1" noRot="1" noChangeAspect="1" noChangeArrowheads="1" noTextEdit="1"/>
          </p:cNvSpPr>
          <p:nvPr>
            <p:ph type="sldImg"/>
          </p:nvPr>
        </p:nvSpPr>
        <p:spPr>
          <a:ln/>
        </p:spPr>
      </p:sp>
      <p:sp>
        <p:nvSpPr>
          <p:cNvPr id="58371" name="Notes Placeholder 2">
            <a:extLst>
              <a:ext uri="{FF2B5EF4-FFF2-40B4-BE49-F238E27FC236}">
                <a16:creationId xmlns:a16="http://schemas.microsoft.com/office/drawing/2014/main" id="{82B55995-B0A3-4C19-54FD-31F8FF9790F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58372" name="Slide Number Placeholder 3">
            <a:extLst>
              <a:ext uri="{FF2B5EF4-FFF2-40B4-BE49-F238E27FC236}">
                <a16:creationId xmlns:a16="http://schemas.microsoft.com/office/drawing/2014/main" id="{DAF5BE45-2720-519B-9FB1-048D5041B4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5EC6428-CF97-4B5C-88FC-582C56AA3BD9}" type="slidenum">
              <a:rPr lang="en-ZA" altLang="en-US" sz="1300" smtClean="0"/>
              <a:pPr>
                <a:spcBef>
                  <a:spcPct val="0"/>
                </a:spcBef>
              </a:pPr>
              <a:t>11</a:t>
            </a:fld>
            <a:endParaRPr lang="en-ZA" altLang="en-US" sz="1300"/>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5.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5.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DFF4CC-8DC4-7B7A-39C5-262F5C87F5B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2" y="4144544"/>
            <a:ext cx="12191995" cy="2464129"/>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618049" y="1404737"/>
            <a:ext cx="7117690" cy="676275"/>
          </a:xfrm>
          <a:prstGeom prst="rect">
            <a:avLst/>
          </a:prstGeom>
        </p:spPr>
        <p:txBody>
          <a:bodyPr anchor="b">
            <a:normAutofit/>
          </a:bodyPr>
          <a:lstStyle>
            <a:lvl1pPr algn="r">
              <a:defRPr sz="2800">
                <a:solidFill>
                  <a:schemeClr val="tx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618050" y="2924226"/>
            <a:ext cx="7117689"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618049" y="3527025"/>
            <a:ext cx="7117690" cy="327025"/>
          </a:xfrm>
          <a:prstGeom prst="rect">
            <a:avLst/>
          </a:prstGeom>
        </p:spPr>
        <p:txBody>
          <a:bodyPr>
            <a:noAutofit/>
          </a:bodyPr>
          <a:lstStyle>
            <a:lvl1pPr marL="0" indent="0" algn="r">
              <a:buNone/>
              <a:defRPr sz="1800">
                <a:solidFill>
                  <a:schemeClr val="tx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025F6DC-490B-FE96-3826-453FA05719BC}"/>
              </a:ext>
            </a:extLst>
          </p:cNvPr>
          <p:cNvSpPr/>
          <p:nvPr userDrawn="1"/>
        </p:nvSpPr>
        <p:spPr>
          <a:xfrm>
            <a:off x="504232" y="3817647"/>
            <a:ext cx="1533524" cy="15166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DBCADFDE-56B9-04C2-BCE2-05120032D0AE}"/>
              </a:ext>
            </a:extLst>
          </p:cNvPr>
          <p:cNvPicPr>
            <a:picLocks noChangeAspect="1"/>
          </p:cNvPicPr>
          <p:nvPr userDrawn="1"/>
        </p:nvPicPr>
        <p:blipFill>
          <a:blip r:embed="rId7"/>
          <a:stretch>
            <a:fillRect/>
          </a:stretch>
        </p:blipFill>
        <p:spPr>
          <a:xfrm>
            <a:off x="504232" y="1784299"/>
            <a:ext cx="3937000" cy="3568700"/>
          </a:xfrm>
          <a:prstGeom prst="rect">
            <a:avLst/>
          </a:prstGeom>
        </p:spPr>
      </p:pic>
      <p:sp>
        <p:nvSpPr>
          <p:cNvPr id="9" name="Picture Placeholder 4">
            <a:extLst>
              <a:ext uri="{FF2B5EF4-FFF2-40B4-BE49-F238E27FC236}">
                <a16:creationId xmlns:a16="http://schemas.microsoft.com/office/drawing/2014/main" id="{46C2D1BC-19FC-6DDD-3EE5-86D738105E53}"/>
              </a:ext>
            </a:extLst>
          </p:cNvPr>
          <p:cNvSpPr>
            <a:spLocks noGrp="1"/>
          </p:cNvSpPr>
          <p:nvPr>
            <p:ph type="pic" sz="quarter" idx="13" hasCustomPrompt="1"/>
          </p:nvPr>
        </p:nvSpPr>
        <p:spPr>
          <a:xfrm>
            <a:off x="1000139" y="1921224"/>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D96E0838-0F9B-EF5D-E73C-CAF299B03244}"/>
              </a:ext>
            </a:extLst>
          </p:cNvPr>
          <p:cNvSpPr/>
          <p:nvPr userDrawn="1"/>
        </p:nvSpPr>
        <p:spPr>
          <a:xfrm>
            <a:off x="329249" y="3610137"/>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1">
            <a:extLst>
              <a:ext uri="{FF2B5EF4-FFF2-40B4-BE49-F238E27FC236}">
                <a16:creationId xmlns:a16="http://schemas.microsoft.com/office/drawing/2014/main" id="{71ABA184-90EF-886D-01F7-8ED79E7BB0CC}"/>
              </a:ext>
            </a:extLst>
          </p:cNvPr>
          <p:cNvSpPr>
            <a:spLocks noGrp="1"/>
          </p:cNvSpPr>
          <p:nvPr>
            <p:ph type="pic" sz="quarter" idx="14" hasCustomPrompt="1"/>
          </p:nvPr>
        </p:nvSpPr>
        <p:spPr>
          <a:xfrm>
            <a:off x="406138" y="3684749"/>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12" name="Picture 11">
            <a:extLst>
              <a:ext uri="{FF2B5EF4-FFF2-40B4-BE49-F238E27FC236}">
                <a16:creationId xmlns:a16="http://schemas.microsoft.com/office/drawing/2014/main" id="{81417B6E-DCAF-E329-82FA-A9666987E521}"/>
              </a:ext>
            </a:extLst>
          </p:cNvPr>
          <p:cNvPicPr>
            <a:picLocks noChangeAspect="1"/>
          </p:cNvPicPr>
          <p:nvPr userDrawn="1"/>
        </p:nvPicPr>
        <p:blipFill>
          <a:blip r:embed="rId8"/>
          <a:stretch>
            <a:fillRect/>
          </a:stretch>
        </p:blipFill>
        <p:spPr>
          <a:xfrm>
            <a:off x="113202" y="3610137"/>
            <a:ext cx="2260600" cy="2044700"/>
          </a:xfrm>
          <a:prstGeom prst="rect">
            <a:avLst/>
          </a:prstGeom>
        </p:spPr>
      </p:pic>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35DBF5CF-E6CC-1A85-FDB1-B49B23179B88}"/>
              </a:ext>
            </a:extLst>
          </p:cNvPr>
          <p:cNvSpPr/>
          <p:nvPr userDrawn="1"/>
        </p:nvSpPr>
        <p:spPr>
          <a:xfrm>
            <a:off x="672308" y="3289585"/>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9" name="Picture 8">
            <a:extLst>
              <a:ext uri="{FF2B5EF4-FFF2-40B4-BE49-F238E27FC236}">
                <a16:creationId xmlns:a16="http://schemas.microsoft.com/office/drawing/2014/main" id="{83438781-E333-E871-DE61-8750EF6EEC4A}"/>
              </a:ext>
            </a:extLst>
          </p:cNvPr>
          <p:cNvPicPr>
            <a:picLocks noChangeAspect="1"/>
          </p:cNvPicPr>
          <p:nvPr userDrawn="1"/>
        </p:nvPicPr>
        <p:blipFill>
          <a:blip r:embed="rId7"/>
          <a:stretch>
            <a:fillRect/>
          </a:stretch>
        </p:blipFill>
        <p:spPr>
          <a:xfrm>
            <a:off x="456261" y="3289585"/>
            <a:ext cx="2260600" cy="2044700"/>
          </a:xfrm>
          <a:prstGeom prst="rect">
            <a:avLst/>
          </a:prstGeom>
        </p:spPr>
      </p:pic>
    </p:spTree>
    <p:extLst>
      <p:ext uri="{BB962C8B-B14F-4D97-AF65-F5344CB8AC3E}">
        <p14:creationId xmlns:p14="http://schemas.microsoft.com/office/powerpoint/2010/main" val="4082413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20393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49935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image" Target="../media/image3.png"/><Relationship Id="rId5" Type="http://schemas.openxmlformats.org/officeDocument/2006/relationships/theme" Target="../theme/theme1.xml"/><Relationship Id="rId10"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7.xml"/><Relationship Id="rId7" Type="http://schemas.openxmlformats.org/officeDocument/2006/relationships/tags" Target="../tags/tag13.xml"/><Relationship Id="rId12" Type="http://schemas.openxmlformats.org/officeDocument/2006/relationships/image" Target="../media/image9.emf"/><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ags" Target="../tags/tag12.xml"/><Relationship Id="rId11" Type="http://schemas.openxmlformats.org/officeDocument/2006/relationships/image" Target="../media/image8.emf"/><Relationship Id="rId5" Type="http://schemas.openxmlformats.org/officeDocument/2006/relationships/theme" Target="../theme/theme2.xml"/><Relationship Id="rId10" Type="http://schemas.openxmlformats.org/officeDocument/2006/relationships/image" Target="../media/image1.emf"/><Relationship Id="rId4" Type="http://schemas.openxmlformats.org/officeDocument/2006/relationships/slideLayout" Target="../slideLayouts/slideLayout8.xml"/><Relationship Id="rId9" Type="http://schemas.openxmlformats.org/officeDocument/2006/relationships/oleObject" Target="../embeddings/oleObject4.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pic>
        <p:nvPicPr>
          <p:cNvPr id="12" name="Picture 11">
            <a:extLst>
              <a:ext uri="{FF2B5EF4-FFF2-40B4-BE49-F238E27FC236}">
                <a16:creationId xmlns:a16="http://schemas.microsoft.com/office/drawing/2014/main" id="{97394285-7F8F-217D-C4F3-CDA987C0E7A0}"/>
              </a:ext>
            </a:extLst>
          </p:cNvPr>
          <p:cNvPicPr>
            <a:picLocks noChangeAspect="1"/>
          </p:cNvPicPr>
          <p:nvPr userDrawn="1"/>
        </p:nvPicPr>
        <p:blipFill>
          <a:blip r:embed="rId10"/>
          <a:stretch>
            <a:fillRect/>
          </a:stretch>
        </p:blipFill>
        <p:spPr>
          <a:xfrm>
            <a:off x="9815492" y="531812"/>
            <a:ext cx="1841500" cy="381000"/>
          </a:xfrm>
          <a:prstGeom prst="rect">
            <a:avLst/>
          </a:prstGeom>
        </p:spPr>
      </p:pic>
      <p:pic>
        <p:nvPicPr>
          <p:cNvPr id="13" name="Picture 12">
            <a:extLst>
              <a:ext uri="{FF2B5EF4-FFF2-40B4-BE49-F238E27FC236}">
                <a16:creationId xmlns:a16="http://schemas.microsoft.com/office/drawing/2014/main" id="{C97E6BEC-D482-0901-2316-95D508893F82}"/>
              </a:ext>
            </a:extLst>
          </p:cNvPr>
          <p:cNvPicPr>
            <a:picLocks noChangeAspect="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305015" y="441730"/>
            <a:ext cx="1749543" cy="499657"/>
          </a:xfrm>
          <a:prstGeom prst="rect">
            <a:avLst/>
          </a:prstGeom>
          <a:noFill/>
          <a:ln>
            <a:noFill/>
          </a:ln>
        </p:spPr>
      </p:pic>
      <p:sp>
        <p:nvSpPr>
          <p:cNvPr id="14" name="TextBox 6">
            <a:extLst>
              <a:ext uri="{FF2B5EF4-FFF2-40B4-BE49-F238E27FC236}">
                <a16:creationId xmlns:a16="http://schemas.microsoft.com/office/drawing/2014/main" id="{B619409D-E657-F8EF-6768-89EA45985221}"/>
              </a:ext>
            </a:extLst>
          </p:cNvPr>
          <p:cNvSpPr txBox="1"/>
          <p:nvPr userDrawn="1"/>
        </p:nvSpPr>
        <p:spPr>
          <a:xfrm>
            <a:off x="228815" y="152171"/>
            <a:ext cx="1911403" cy="261610"/>
          </a:xfrm>
          <a:prstGeom prst="rect">
            <a:avLst/>
          </a:prstGeom>
          <a:noFill/>
        </p:spPr>
        <p:txBody>
          <a:bodyPr wrap="square" rtlCol="0">
            <a:spAutoFit/>
          </a:bodyPr>
          <a:lstStyle/>
          <a:p>
            <a:r>
              <a:rPr lang="en-US" sz="1100" kern="1200" dirty="0">
                <a:solidFill>
                  <a:srgbClr val="003896"/>
                </a:solidFill>
                <a:effectLst/>
                <a:latin typeface="Arial" panose="020B0604020202020204" pitchFamily="34" charset="0"/>
                <a:ea typeface="Times New Roman" panose="02020603050405020304" pitchFamily="18" charset="0"/>
              </a:rPr>
              <a:t>In partnership with</a:t>
            </a:r>
            <a:endParaRPr lang="en-Z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7" r:id="rId3"/>
    <p:sldLayoutId id="2147483655" r:id="rId4"/>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066A82E-2CA2-0BBB-B6D5-7783C1385D05}"/>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708898" y="6273795"/>
            <a:ext cx="1494155" cy="426720"/>
          </a:xfrm>
          <a:prstGeom prst="rect">
            <a:avLst/>
          </a:prstGeom>
          <a:noFill/>
          <a:ln>
            <a:noFill/>
          </a:ln>
        </p:spPr>
      </p:pic>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11" name="Object 10"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11"/>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2"/>
          <a:stretch>
            <a:fillRect/>
          </a:stretch>
        </p:blipFill>
        <p:spPr>
          <a:xfrm>
            <a:off x="10037031" y="318311"/>
            <a:ext cx="241300" cy="368300"/>
          </a:xfrm>
          <a:prstGeom prst="rect">
            <a:avLst/>
          </a:prstGeom>
        </p:spPr>
      </p:pic>
      <p:sp>
        <p:nvSpPr>
          <p:cNvPr id="15" name="TextBox 14">
            <a:extLst>
              <a:ext uri="{FF2B5EF4-FFF2-40B4-BE49-F238E27FC236}">
                <a16:creationId xmlns:a16="http://schemas.microsoft.com/office/drawing/2014/main" id="{E29B6C00-1054-2E3C-47EA-23DA27F96A7D}"/>
              </a:ext>
            </a:extLst>
          </p:cNvPr>
          <p:cNvSpPr txBox="1"/>
          <p:nvPr userDrawn="1"/>
        </p:nvSpPr>
        <p:spPr>
          <a:xfrm>
            <a:off x="361681" y="6356350"/>
            <a:ext cx="1335622" cy="261610"/>
          </a:xfrm>
          <a:prstGeom prst="rect">
            <a:avLst/>
          </a:prstGeom>
          <a:noFill/>
        </p:spPr>
        <p:txBody>
          <a:bodyPr wrap="none" rtlCol="0">
            <a:spAutoFit/>
          </a:bodyPr>
          <a:lstStyle/>
          <a:p>
            <a:pPr marL="0" indent="0">
              <a:buClr>
                <a:schemeClr val="bg1">
                  <a:lumMod val="50000"/>
                </a:schemeClr>
              </a:buClr>
              <a:buFont typeface="Wingdings" panose="05000000000000000000" pitchFamily="2" charset="2"/>
              <a:buNone/>
            </a:pPr>
            <a:r>
              <a:rPr lang="en-US" sz="1100" dirty="0"/>
              <a:t>In partnership with</a:t>
            </a:r>
            <a:endParaRPr lang="en-ZA" sz="1100" dirty="0" err="1"/>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8" r:id="rId2"/>
    <p:sldLayoutId id="2147483654" r:id="rId3"/>
    <p:sldLayoutId id="2147483659" r:id="rId4"/>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2C42-D751-76B7-5228-EB4345B994A6}"/>
              </a:ext>
            </a:extLst>
          </p:cNvPr>
          <p:cNvSpPr>
            <a:spLocks noGrp="1"/>
          </p:cNvSpPr>
          <p:nvPr>
            <p:ph type="ctrTitle"/>
          </p:nvPr>
        </p:nvSpPr>
        <p:spPr>
          <a:xfrm>
            <a:off x="4909464" y="1165860"/>
            <a:ext cx="6826274" cy="1645919"/>
          </a:xfrm>
        </p:spPr>
        <p:txBody>
          <a:bodyPr>
            <a:normAutofit fontScale="90000"/>
          </a:bodyPr>
          <a:lstStyle/>
          <a:p>
            <a:pPr algn="just"/>
            <a:br>
              <a:rPr lang="en-ZA" sz="1800" b="0" i="0" u="none" strike="noStrike" baseline="0" dirty="0">
                <a:solidFill>
                  <a:srgbClr val="000000"/>
                </a:solidFill>
                <a:latin typeface="Calibri" panose="020F0502020204030204" pitchFamily="34" charset="0"/>
              </a:rPr>
            </a:br>
            <a:r>
              <a:rPr lang="en-US" sz="1800" b="0" i="0" u="none" strike="noStrike" baseline="0" dirty="0">
                <a:solidFill>
                  <a:srgbClr val="000000"/>
                </a:solidFill>
                <a:latin typeface="Calibri" panose="020F0502020204030204" pitchFamily="34" charset="0"/>
              </a:rPr>
              <a:t> </a:t>
            </a:r>
            <a:r>
              <a:rPr lang="en-US" altLang="en-US" sz="2000" b="1" dirty="0">
                <a:solidFill>
                  <a:srgbClr val="83725B"/>
                </a:solidFill>
              </a:rPr>
              <a:t> </a:t>
            </a:r>
            <a:br>
              <a:rPr lang="en-US" altLang="en-US" b="1" dirty="0">
                <a:solidFill>
                  <a:srgbClr val="83725B"/>
                </a:solidFill>
              </a:rPr>
            </a:br>
            <a:r>
              <a:rPr lang="en-US" altLang="en-US" sz="1800" b="1" dirty="0">
                <a:solidFill>
                  <a:srgbClr val="83725B"/>
                </a:solidFill>
              </a:rPr>
              <a:t> </a:t>
            </a:r>
            <a:br>
              <a:rPr lang="en-US" altLang="en-US" sz="1800" b="1" dirty="0">
                <a:solidFill>
                  <a:srgbClr val="83725B"/>
                </a:solidFill>
              </a:rPr>
            </a:br>
            <a:br>
              <a:rPr lang="en-US" altLang="en-US" sz="1800" b="1" dirty="0">
                <a:solidFill>
                  <a:srgbClr val="83725B"/>
                </a:solidFill>
              </a:rPr>
            </a:br>
            <a:r>
              <a:rPr lang="en-US" altLang="en-US" sz="1800" b="1" dirty="0">
                <a:solidFill>
                  <a:srgbClr val="83725B"/>
                </a:solidFill>
              </a:rPr>
              <a:t>:</a:t>
            </a:r>
            <a:br>
              <a:rPr lang="en-US" altLang="en-US" sz="1800" b="1" dirty="0">
                <a:solidFill>
                  <a:srgbClr val="83725B"/>
                </a:solidFill>
              </a:rPr>
            </a:br>
            <a:br>
              <a:rPr lang="en-US" altLang="en-US" sz="1800" b="1" dirty="0">
                <a:solidFill>
                  <a:srgbClr val="83725B"/>
                </a:solidFill>
              </a:rPr>
            </a:br>
            <a:br>
              <a:rPr lang="en-US" altLang="en-US" sz="1800" b="1" dirty="0">
                <a:solidFill>
                  <a:srgbClr val="83725B"/>
                </a:solidFill>
              </a:rPr>
            </a:br>
            <a:r>
              <a:rPr lang="en-US" altLang="en-US" sz="1800" b="1" dirty="0">
                <a:solidFill>
                  <a:srgbClr val="83725B"/>
                </a:solidFill>
              </a:rPr>
              <a:t>Tender Clarification Meeting:</a:t>
            </a:r>
            <a:br>
              <a:rPr lang="en-US" altLang="en-US" sz="1800" b="1" dirty="0">
                <a:solidFill>
                  <a:srgbClr val="83725B"/>
                </a:solidFill>
              </a:rPr>
            </a:br>
            <a:br>
              <a:rPr lang="en-US" altLang="en-US" sz="1800" b="1" dirty="0">
                <a:solidFill>
                  <a:srgbClr val="83725B"/>
                </a:solidFill>
              </a:rPr>
            </a:br>
            <a:r>
              <a:rPr lang="en-US" sz="1800" b="1" dirty="0"/>
              <a:t>The reissue of tender for an enabling Agreement for the provision of Substation Building Maintenance Services and Tower Foundation repairs on ‘an as and when” required basis in Empangeni and Pietermaritzburg zones in KwaZulu Natal Operating Unit- Central East Operating Cluster for a period of thirty-six (36) months</a:t>
            </a:r>
            <a:endParaRPr lang="en-US" sz="1800" dirty="0"/>
          </a:p>
        </p:txBody>
      </p:sp>
      <p:sp>
        <p:nvSpPr>
          <p:cNvPr id="3" name="Subtitle 2">
            <a:extLst>
              <a:ext uri="{FF2B5EF4-FFF2-40B4-BE49-F238E27FC236}">
                <a16:creationId xmlns:a16="http://schemas.microsoft.com/office/drawing/2014/main" id="{43357AF0-8E60-43A3-37C7-FCF9E6246441}"/>
              </a:ext>
            </a:extLst>
          </p:cNvPr>
          <p:cNvSpPr>
            <a:spLocks noGrp="1"/>
          </p:cNvSpPr>
          <p:nvPr>
            <p:ph type="subTitle" idx="1"/>
          </p:nvPr>
        </p:nvSpPr>
        <p:spPr/>
        <p:txBody>
          <a:bodyPr/>
          <a:lstStyle/>
          <a:p>
            <a:r>
              <a:rPr lang="en-US" dirty="0"/>
              <a:t>Presented by: Anita Rickhoff</a:t>
            </a:r>
          </a:p>
        </p:txBody>
      </p:sp>
      <p:sp>
        <p:nvSpPr>
          <p:cNvPr id="4" name="Text Placeholder 3">
            <a:extLst>
              <a:ext uri="{FF2B5EF4-FFF2-40B4-BE49-F238E27FC236}">
                <a16:creationId xmlns:a16="http://schemas.microsoft.com/office/drawing/2014/main" id="{51A6FE1E-3360-456F-C936-DDBD9BABBEAC}"/>
              </a:ext>
            </a:extLst>
          </p:cNvPr>
          <p:cNvSpPr>
            <a:spLocks noGrp="1"/>
          </p:cNvSpPr>
          <p:nvPr>
            <p:ph type="body" sz="quarter" idx="10"/>
          </p:nvPr>
        </p:nvSpPr>
        <p:spPr/>
        <p:txBody>
          <a:bodyPr/>
          <a:lstStyle/>
          <a:p>
            <a:r>
              <a:rPr lang="en-US" dirty="0"/>
              <a:t>Date: 27 November 2025</a:t>
            </a:r>
          </a:p>
        </p:txBody>
      </p:sp>
      <p:pic>
        <p:nvPicPr>
          <p:cNvPr id="7" name="Picture Placeholder 7" descr="A person using a payphone&#10;&#10;Description automatically generated">
            <a:extLst>
              <a:ext uri="{FF2B5EF4-FFF2-40B4-BE49-F238E27FC236}">
                <a16:creationId xmlns:a16="http://schemas.microsoft.com/office/drawing/2014/main" id="{AC639709-3731-8EE4-63E2-CBD135E0BFD6}"/>
              </a:ext>
            </a:extLst>
          </p:cNvPr>
          <p:cNvPicPr>
            <a:picLocks noChangeAspect="1"/>
          </p:cNvPicPr>
          <p:nvPr/>
        </p:nvPicPr>
        <p:blipFill>
          <a:blip r:embed="rId2" cstate="print">
            <a:extLst>
              <a:ext uri="{28A0092B-C50C-407E-A947-70E740481C1C}">
                <a14:useLocalDpi xmlns:a14="http://schemas.microsoft.com/office/drawing/2010/main" val="0"/>
              </a:ext>
            </a:extLst>
          </a:blip>
          <a:srcRect l="16619" r="16619"/>
          <a:stretch>
            <a:fillRect/>
          </a:stretch>
        </p:blipFill>
        <p:spPr>
          <a:xfrm>
            <a:off x="406138" y="3684749"/>
            <a:ext cx="1895476" cy="1895476"/>
          </a:xfrm>
          <a:prstGeom prst="ellipse">
            <a:avLst/>
          </a:prstGeom>
          <a:solidFill>
            <a:schemeClr val="accent2"/>
          </a:solidFill>
          <a:ln>
            <a:solidFill>
              <a:schemeClr val="bg1"/>
            </a:solidFill>
          </a:ln>
        </p:spPr>
      </p:pic>
      <p:pic>
        <p:nvPicPr>
          <p:cNvPr id="8" name="Picture Placeholder 24" descr="Several wind turbines in a field&#10;&#10;Description automatically generated">
            <a:extLst>
              <a:ext uri="{FF2B5EF4-FFF2-40B4-BE49-F238E27FC236}">
                <a16:creationId xmlns:a16="http://schemas.microsoft.com/office/drawing/2014/main" id="{1C939AD9-918F-D5C9-5E60-49AD08C492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
          <a:stretch/>
        </p:blipFill>
        <p:spPr>
          <a:xfrm>
            <a:off x="1010376" y="1911285"/>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pic>
    </p:spTree>
    <p:extLst>
      <p:ext uri="{BB962C8B-B14F-4D97-AF65-F5344CB8AC3E}">
        <p14:creationId xmlns:p14="http://schemas.microsoft.com/office/powerpoint/2010/main" val="2347903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a:extLst>
              <a:ext uri="{FF2B5EF4-FFF2-40B4-BE49-F238E27FC236}">
                <a16:creationId xmlns:a16="http://schemas.microsoft.com/office/drawing/2014/main" id="{989668A7-1D89-5B5B-FB92-2639A8C067A7}"/>
              </a:ext>
            </a:extLst>
          </p:cNvPr>
          <p:cNvSpPr>
            <a:spLocks noGrp="1"/>
          </p:cNvSpPr>
          <p:nvPr>
            <p:ph type="dt" sz="quarter" idx="10"/>
          </p:nvPr>
        </p:nvSpPr>
        <p:spPr bwMode="auto">
          <a:xfrm>
            <a:off x="457200" y="6453188"/>
            <a:ext cx="1738313"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ZA"/>
            </a:defPPr>
            <a:lvl1pPr algn="l" rtl="0" eaLnBrk="1" fontAlgn="base" hangingPunct="1">
              <a:spcBef>
                <a:spcPct val="0"/>
              </a:spcBef>
              <a:spcAft>
                <a:spcPct val="0"/>
              </a:spcAft>
              <a:defRPr sz="1000" kern="1200">
                <a:solidFill>
                  <a:srgbClr val="83725B"/>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buClrTx/>
              <a:buFontTx/>
              <a:buNone/>
            </a:pPr>
            <a:fld id="{FF62D854-4423-420F-9004-654B43ABC906}" type="datetime1">
              <a:rPr lang="en-ZA" smtClean="0"/>
              <a:pPr>
                <a:defRPr/>
              </a:pPr>
              <a:t>2025/11/28</a:t>
            </a:fld>
            <a:endParaRPr lang="en-US" altLang="en-US" sz="1000">
              <a:solidFill>
                <a:srgbClr val="83725B"/>
              </a:solidFill>
            </a:endParaRPr>
          </a:p>
        </p:txBody>
      </p:sp>
      <p:sp>
        <p:nvSpPr>
          <p:cNvPr id="17411" name="Slide Number Placeholder 5">
            <a:extLst>
              <a:ext uri="{FF2B5EF4-FFF2-40B4-BE49-F238E27FC236}">
                <a16:creationId xmlns:a16="http://schemas.microsoft.com/office/drawing/2014/main" id="{4F4AC76C-DD29-12B3-CEEE-A3D75660D7A9}"/>
              </a:ext>
            </a:extLst>
          </p:cNvPr>
          <p:cNvSpPr>
            <a:spLocks noGrp="1"/>
          </p:cNvSpPr>
          <p:nvPr>
            <p:ph type="sldNum" sz="quarter" idx="12"/>
          </p:nvPr>
        </p:nvSpPr>
        <p:spPr bwMode="auto">
          <a:xfrm>
            <a:off x="3924300" y="6453188"/>
            <a:ext cx="93503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ZA"/>
            </a:defPPr>
            <a:lvl1pPr algn="ctr" rtl="0" eaLnBrk="1" fontAlgn="base" hangingPunct="1">
              <a:spcBef>
                <a:spcPct val="0"/>
              </a:spcBef>
              <a:spcAft>
                <a:spcPct val="0"/>
              </a:spcAft>
              <a:defRPr sz="1000" kern="120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buClrTx/>
              <a:buFontTx/>
              <a:buNone/>
              <a:defRPr/>
            </a:pPr>
            <a:fld id="{2542C3C4-BD6F-43A9-A205-20D8FDDA30E3}" type="slidenum">
              <a:rPr lang="en-ZA" altLang="en-US" smtClean="0"/>
              <a:pPr>
                <a:lnSpc>
                  <a:spcPct val="100000"/>
                </a:lnSpc>
                <a:spcBef>
                  <a:spcPct val="0"/>
                </a:spcBef>
                <a:buClrTx/>
                <a:buFontTx/>
                <a:buNone/>
                <a:defRPr/>
              </a:pPr>
              <a:t>2</a:t>
            </a:fld>
            <a:endParaRPr lang="en-ZA" altLang="en-US" sz="1000">
              <a:solidFill>
                <a:srgbClr val="83725B"/>
              </a:solidFill>
            </a:endParaRPr>
          </a:p>
        </p:txBody>
      </p:sp>
      <p:sp>
        <p:nvSpPr>
          <p:cNvPr id="17412" name="Rectangle 2">
            <a:extLst>
              <a:ext uri="{FF2B5EF4-FFF2-40B4-BE49-F238E27FC236}">
                <a16:creationId xmlns:a16="http://schemas.microsoft.com/office/drawing/2014/main" id="{7BC19E59-08D5-66D1-7183-31DEE6B0A957}"/>
              </a:ext>
            </a:extLst>
          </p:cNvPr>
          <p:cNvSpPr>
            <a:spLocks noGrp="1" noChangeArrowheads="1"/>
          </p:cNvSpPr>
          <p:nvPr>
            <p:ph type="title"/>
          </p:nvPr>
        </p:nvSpPr>
        <p:spPr/>
        <p:txBody>
          <a:bodyPr/>
          <a:lstStyle/>
          <a:p>
            <a:pPr eaLnBrk="1" hangingPunct="1"/>
            <a:r>
              <a:rPr lang="fi-FI" altLang="en-US"/>
              <a:t>ESKOM VALUES (ZIISCE) / IZIMISO KA-ESKOM</a:t>
            </a:r>
            <a:endParaRPr lang="en-US" altLang="en-US"/>
          </a:p>
        </p:txBody>
      </p:sp>
      <p:graphicFrame>
        <p:nvGraphicFramePr>
          <p:cNvPr id="6" name="Table 5">
            <a:extLst>
              <a:ext uri="{FF2B5EF4-FFF2-40B4-BE49-F238E27FC236}">
                <a16:creationId xmlns:a16="http://schemas.microsoft.com/office/drawing/2014/main" id="{82047EE0-8368-39F7-CEA6-205DC47923DC}"/>
              </a:ext>
            </a:extLst>
          </p:cNvPr>
          <p:cNvGraphicFramePr>
            <a:graphicFrameLocks noGrp="1" noChangeAspect="1"/>
          </p:cNvGraphicFramePr>
          <p:nvPr/>
        </p:nvGraphicFramePr>
        <p:xfrm>
          <a:off x="1747838" y="1268414"/>
          <a:ext cx="4335462" cy="4843463"/>
        </p:xfrm>
        <a:graphic>
          <a:graphicData uri="http://schemas.openxmlformats.org/drawingml/2006/table">
            <a:tbl>
              <a:tblPr firstRow="1" bandRow="1"/>
              <a:tblGrid>
                <a:gridCol w="1311126">
                  <a:extLst>
                    <a:ext uri="{9D8B030D-6E8A-4147-A177-3AD203B41FA5}">
                      <a16:colId xmlns:a16="http://schemas.microsoft.com/office/drawing/2014/main" val="20000"/>
                    </a:ext>
                  </a:extLst>
                </a:gridCol>
                <a:gridCol w="3024336">
                  <a:extLst>
                    <a:ext uri="{9D8B030D-6E8A-4147-A177-3AD203B41FA5}">
                      <a16:colId xmlns:a16="http://schemas.microsoft.com/office/drawing/2014/main" val="20001"/>
                    </a:ext>
                  </a:extLst>
                </a:gridCol>
              </a:tblGrid>
              <a:tr h="441555">
                <a:tc>
                  <a:txBody>
                    <a:bodyPr/>
                    <a:lstStyle>
                      <a:lvl1pPr marL="0" algn="l" defTabSz="914400" rtl="0" eaLnBrk="1" latinLnBrk="0" hangingPunct="1">
                        <a:defRPr sz="1800" b="1" kern="1200">
                          <a:solidFill>
                            <a:schemeClr val="dk1"/>
                          </a:solidFill>
                          <a:latin typeface="Arial"/>
                          <a:ea typeface=""/>
                          <a:cs typeface="Arial"/>
                        </a:defRPr>
                      </a:lvl1pPr>
                      <a:lvl2pPr marL="457200" algn="l" defTabSz="914400" rtl="0" eaLnBrk="1" latinLnBrk="0" hangingPunct="1">
                        <a:defRPr sz="1800" b="1" kern="1200">
                          <a:solidFill>
                            <a:schemeClr val="dk1"/>
                          </a:solidFill>
                          <a:latin typeface="Arial"/>
                          <a:ea typeface=""/>
                          <a:cs typeface="Arial"/>
                        </a:defRPr>
                      </a:lvl2pPr>
                      <a:lvl3pPr marL="914400" algn="l" defTabSz="914400" rtl="0" eaLnBrk="1" latinLnBrk="0" hangingPunct="1">
                        <a:defRPr sz="1800" b="1" kern="1200">
                          <a:solidFill>
                            <a:schemeClr val="dk1"/>
                          </a:solidFill>
                          <a:latin typeface="Arial"/>
                          <a:ea typeface=""/>
                          <a:cs typeface="Arial"/>
                        </a:defRPr>
                      </a:lvl3pPr>
                      <a:lvl4pPr marL="1371600" algn="l" defTabSz="914400" rtl="0" eaLnBrk="1" latinLnBrk="0" hangingPunct="1">
                        <a:defRPr sz="1800" b="1" kern="1200">
                          <a:solidFill>
                            <a:schemeClr val="dk1"/>
                          </a:solidFill>
                          <a:latin typeface="Arial"/>
                          <a:ea typeface=""/>
                          <a:cs typeface="Arial"/>
                        </a:defRPr>
                      </a:lvl4pPr>
                      <a:lvl5pPr marL="1828800" algn="l" defTabSz="914400" rtl="0" eaLnBrk="1" latinLnBrk="0" hangingPunct="1">
                        <a:defRPr sz="1800" b="1" kern="1200">
                          <a:solidFill>
                            <a:schemeClr val="dk1"/>
                          </a:solidFill>
                          <a:latin typeface="Arial"/>
                          <a:ea typeface=""/>
                          <a:cs typeface="Arial"/>
                        </a:defRPr>
                      </a:lvl5pPr>
                      <a:lvl6pPr marL="2286000" algn="l" defTabSz="914400" rtl="0" eaLnBrk="1" latinLnBrk="0" hangingPunct="1">
                        <a:defRPr sz="1800" b="1" kern="1200">
                          <a:solidFill>
                            <a:schemeClr val="dk1"/>
                          </a:solidFill>
                          <a:latin typeface="Arial"/>
                          <a:ea typeface=""/>
                          <a:cs typeface="Arial"/>
                        </a:defRPr>
                      </a:lvl6pPr>
                      <a:lvl7pPr marL="2743200" algn="l" defTabSz="914400" rtl="0" eaLnBrk="1" latinLnBrk="0" hangingPunct="1">
                        <a:defRPr sz="1800" b="1" kern="1200">
                          <a:solidFill>
                            <a:schemeClr val="dk1"/>
                          </a:solidFill>
                          <a:latin typeface="Arial"/>
                          <a:ea typeface=""/>
                          <a:cs typeface="Arial"/>
                        </a:defRPr>
                      </a:lvl7pPr>
                      <a:lvl8pPr marL="3200400" algn="l" defTabSz="914400" rtl="0" eaLnBrk="1" latinLnBrk="0" hangingPunct="1">
                        <a:defRPr sz="1800" b="1" kern="1200">
                          <a:solidFill>
                            <a:schemeClr val="dk1"/>
                          </a:solidFill>
                          <a:latin typeface="Arial"/>
                          <a:ea typeface=""/>
                          <a:cs typeface="Arial"/>
                        </a:defRPr>
                      </a:lvl8pPr>
                      <a:lvl9pPr marL="3657600" algn="l" defTabSz="914400" rtl="0" eaLnBrk="1" latinLnBrk="0" hangingPunct="1">
                        <a:defRPr sz="1800" b="1" kern="1200">
                          <a:solidFill>
                            <a:schemeClr val="dk1"/>
                          </a:solidFill>
                          <a:latin typeface="Arial"/>
                          <a:ea typeface=""/>
                          <a:cs typeface="Arial"/>
                        </a:defRPr>
                      </a:lvl9pPr>
                    </a:lstStyle>
                    <a:p>
                      <a:r>
                        <a:rPr lang="en-US" sz="1600" dirty="0">
                          <a:solidFill>
                            <a:schemeClr val="bg1"/>
                          </a:solidFill>
                        </a:rPr>
                        <a:t>VALUE</a:t>
                      </a:r>
                      <a:endParaRPr lang="en-ZA" sz="1600" b="1" dirty="0">
                        <a:solidFill>
                          <a:schemeClr val="bg1"/>
                        </a:solidFill>
                      </a:endParaRPr>
                    </a:p>
                  </a:txBody>
                  <a:tcPr marL="91430" marR="91430" marT="45721" marB="45721"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333399"/>
                    </a:solidFill>
                  </a:tcPr>
                </a:tc>
                <a:tc>
                  <a:txBody>
                    <a:bodyPr/>
                    <a:lstStyle>
                      <a:lvl1pPr marL="0" algn="l" defTabSz="914400" rtl="0" eaLnBrk="1" latinLnBrk="0" hangingPunct="1">
                        <a:defRPr sz="1800" b="1" kern="1200">
                          <a:solidFill>
                            <a:schemeClr val="dk1"/>
                          </a:solidFill>
                          <a:latin typeface="Arial"/>
                          <a:ea typeface=""/>
                          <a:cs typeface="Arial"/>
                        </a:defRPr>
                      </a:lvl1pPr>
                      <a:lvl2pPr marL="457200" algn="l" defTabSz="914400" rtl="0" eaLnBrk="1" latinLnBrk="0" hangingPunct="1">
                        <a:defRPr sz="1800" b="1" kern="1200">
                          <a:solidFill>
                            <a:schemeClr val="dk1"/>
                          </a:solidFill>
                          <a:latin typeface="Arial"/>
                          <a:ea typeface=""/>
                          <a:cs typeface="Arial"/>
                        </a:defRPr>
                      </a:lvl2pPr>
                      <a:lvl3pPr marL="914400" algn="l" defTabSz="914400" rtl="0" eaLnBrk="1" latinLnBrk="0" hangingPunct="1">
                        <a:defRPr sz="1800" b="1" kern="1200">
                          <a:solidFill>
                            <a:schemeClr val="dk1"/>
                          </a:solidFill>
                          <a:latin typeface="Arial"/>
                          <a:ea typeface=""/>
                          <a:cs typeface="Arial"/>
                        </a:defRPr>
                      </a:lvl3pPr>
                      <a:lvl4pPr marL="1371600" algn="l" defTabSz="914400" rtl="0" eaLnBrk="1" latinLnBrk="0" hangingPunct="1">
                        <a:defRPr sz="1800" b="1" kern="1200">
                          <a:solidFill>
                            <a:schemeClr val="dk1"/>
                          </a:solidFill>
                          <a:latin typeface="Arial"/>
                          <a:ea typeface=""/>
                          <a:cs typeface="Arial"/>
                        </a:defRPr>
                      </a:lvl4pPr>
                      <a:lvl5pPr marL="1828800" algn="l" defTabSz="914400" rtl="0" eaLnBrk="1" latinLnBrk="0" hangingPunct="1">
                        <a:defRPr sz="1800" b="1" kern="1200">
                          <a:solidFill>
                            <a:schemeClr val="dk1"/>
                          </a:solidFill>
                          <a:latin typeface="Arial"/>
                          <a:ea typeface=""/>
                          <a:cs typeface="Arial"/>
                        </a:defRPr>
                      </a:lvl5pPr>
                      <a:lvl6pPr marL="2286000" algn="l" defTabSz="914400" rtl="0" eaLnBrk="1" latinLnBrk="0" hangingPunct="1">
                        <a:defRPr sz="1800" b="1" kern="1200">
                          <a:solidFill>
                            <a:schemeClr val="dk1"/>
                          </a:solidFill>
                          <a:latin typeface="Arial"/>
                          <a:ea typeface=""/>
                          <a:cs typeface="Arial"/>
                        </a:defRPr>
                      </a:lvl6pPr>
                      <a:lvl7pPr marL="2743200" algn="l" defTabSz="914400" rtl="0" eaLnBrk="1" latinLnBrk="0" hangingPunct="1">
                        <a:defRPr sz="1800" b="1" kern="1200">
                          <a:solidFill>
                            <a:schemeClr val="dk1"/>
                          </a:solidFill>
                          <a:latin typeface="Arial"/>
                          <a:ea typeface=""/>
                          <a:cs typeface="Arial"/>
                        </a:defRPr>
                      </a:lvl7pPr>
                      <a:lvl8pPr marL="3200400" algn="l" defTabSz="914400" rtl="0" eaLnBrk="1" latinLnBrk="0" hangingPunct="1">
                        <a:defRPr sz="1800" b="1" kern="1200">
                          <a:solidFill>
                            <a:schemeClr val="dk1"/>
                          </a:solidFill>
                          <a:latin typeface="Arial"/>
                          <a:ea typeface=""/>
                          <a:cs typeface="Arial"/>
                        </a:defRPr>
                      </a:lvl8pPr>
                      <a:lvl9pPr marL="3657600" algn="l" defTabSz="914400" rtl="0" eaLnBrk="1" latinLnBrk="0" hangingPunct="1">
                        <a:defRPr sz="1800" b="1" kern="1200">
                          <a:solidFill>
                            <a:schemeClr val="dk1"/>
                          </a:solidFill>
                          <a:latin typeface="Arial"/>
                          <a:ea typeface=""/>
                          <a:cs typeface="Arial"/>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MEANING</a:t>
                      </a:r>
                      <a:endParaRPr lang="en-ZA" sz="1600" b="1" dirty="0">
                        <a:solidFill>
                          <a:schemeClr val="bg1"/>
                        </a:solidFill>
                      </a:endParaRPr>
                    </a:p>
                  </a:txBody>
                  <a:tcPr marL="91430" marR="91430" marT="45721" marB="45721"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333399"/>
                    </a:solidFill>
                  </a:tcPr>
                </a:tc>
                <a:extLst>
                  <a:ext uri="{0D108BD9-81ED-4DB2-BD59-A6C34878D82A}">
                    <a16:rowId xmlns:a16="http://schemas.microsoft.com/office/drawing/2014/main" val="10000"/>
                  </a:ext>
                </a:extLst>
              </a:tr>
              <a:tr h="1368437">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i-FI" altLang="en-US" sz="1200" b="1" u="none" strike="noStrike" kern="0" cap="none" spc="0" normalizeH="0" baseline="0" noProof="0" dirty="0">
                          <a:ln>
                            <a:noFill/>
                          </a:ln>
                          <a:effectLst/>
                          <a:uLnTx/>
                          <a:uFillTx/>
                        </a:rPr>
                        <a:t>ZERO HARM​</a:t>
                      </a:r>
                      <a:endParaRPr lang="en-ZA" sz="1200" b="1" dirty="0">
                        <a:solidFill>
                          <a:srgbClr val="000000"/>
                        </a:solidFill>
                      </a:endParaRPr>
                    </a:p>
                  </a:txBody>
                  <a:tcPr marL="91430" marR="91430" marT="45721" marB="45721">
                    <a:lnL>
                      <a:noFill/>
                    </a:lnL>
                    <a:lnR>
                      <a:noFill/>
                    </a:lnR>
                    <a:lnT w="1270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solidFill>
                      <a:srgbClr val="000000">
                        <a:tint val="20000"/>
                      </a:srgbClr>
                    </a:solidFill>
                  </a:tcPr>
                </a:tc>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en-US" altLang="en-US" sz="1200" u="none" strike="noStrike" kern="0" cap="none" spc="0" normalizeH="0" baseline="0" noProof="0" dirty="0">
                          <a:ln>
                            <a:noFill/>
                          </a:ln>
                          <a:effectLst/>
                          <a:uLnTx/>
                          <a:uFillTx/>
                        </a:rPr>
                        <a:t>Eskom will strive to ensure that zero harm befalls its employees, contractors, the public and the natural environment.</a:t>
                      </a:r>
                      <a:endParaRPr kumimoji="0" lang="en-US" altLang="en-US" sz="1200" b="0" i="0" u="none" strike="noStrike" kern="0" cap="none" spc="0" normalizeH="0" baseline="0" noProof="0" dirty="0">
                        <a:ln>
                          <a:noFill/>
                        </a:ln>
                        <a:solidFill>
                          <a:srgbClr val="002577"/>
                        </a:solidFill>
                        <a:effectLst/>
                        <a:uLnTx/>
                        <a:uFillTx/>
                        <a:latin typeface="Arial"/>
                      </a:endParaRPr>
                    </a:p>
                  </a:txBody>
                  <a:tcPr marL="91430" marR="91430" marT="45721" marB="45721">
                    <a:lnL>
                      <a:noFill/>
                    </a:lnL>
                    <a:lnR>
                      <a:noFill/>
                    </a:lnR>
                    <a:lnT w="1270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solidFill>
                      <a:srgbClr val="000000">
                        <a:tint val="20000"/>
                      </a:srgbClr>
                    </a:solidFill>
                  </a:tcPr>
                </a:tc>
                <a:extLst>
                  <a:ext uri="{0D108BD9-81ED-4DB2-BD59-A6C34878D82A}">
                    <a16:rowId xmlns:a16="http://schemas.microsoft.com/office/drawing/2014/main" val="10001"/>
                  </a:ext>
                </a:extLst>
              </a:tr>
              <a:tr h="640082">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1" dirty="0">
                          <a:effectLst/>
                        </a:rPr>
                        <a:t>INTEGRITY</a:t>
                      </a:r>
                    </a:p>
                    <a:p>
                      <a:endParaRPr lang="en-ZA" sz="1200" b="1" dirty="0">
                        <a:solidFill>
                          <a:srgbClr val="002577"/>
                        </a:solidFill>
                      </a:endParaRPr>
                    </a:p>
                  </a:txBody>
                  <a:tcPr marL="91430" marR="91430" marT="45721" marB="45721">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200" dirty="0"/>
                        <a:t>Honesty of purpose, conduct and discipline in actions, and respect for people.</a:t>
                      </a:r>
                      <a:endParaRPr lang="en-ZA" sz="1200" b="0" dirty="0">
                        <a:solidFill>
                          <a:srgbClr val="002577"/>
                        </a:solidFill>
                      </a:endParaRPr>
                    </a:p>
                  </a:txBody>
                  <a:tcPr marL="91430" marR="91430" marT="45721" marB="45721">
                    <a:lnL>
                      <a:noFill/>
                    </a:lnL>
                    <a:lnR>
                      <a:noFill/>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656029">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1" dirty="0">
                          <a:effectLst/>
                        </a:rPr>
                        <a:t>INNOVATION</a:t>
                      </a:r>
                    </a:p>
                    <a:p>
                      <a:endParaRPr lang="en-ZA" sz="1200" b="1" dirty="0">
                        <a:solidFill>
                          <a:srgbClr val="002577"/>
                        </a:solidFill>
                      </a:endParaRPr>
                    </a:p>
                  </a:txBody>
                  <a:tcPr marL="91430" marR="91430" marT="45721" marB="45721">
                    <a:lnL>
                      <a:noFill/>
                    </a:lnL>
                    <a:lnR>
                      <a:noFill/>
                    </a:lnR>
                    <a:lnT>
                      <a:noFill/>
                    </a:lnT>
                    <a:lnB>
                      <a:noFill/>
                    </a:lnB>
                    <a:lnTlToBr w="12700" cmpd="sng">
                      <a:noFill/>
                      <a:prstDash val="solid"/>
                    </a:lnTlToBr>
                    <a:lnBlToTr w="12700" cmpd="sng">
                      <a:noFill/>
                      <a:prstDash val="solid"/>
                    </a:lnBlToTr>
                    <a:solidFill>
                      <a:srgbClr val="000000">
                        <a:tint val="20000"/>
                      </a:srgbClr>
                    </a:solidFill>
                  </a:tcPr>
                </a:tc>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200" dirty="0"/>
                        <a:t>Value-adding creativity and results oriented. Lead through excellence in innovation.</a:t>
                      </a:r>
                      <a:endParaRPr lang="en-ZA" sz="1200" b="0" dirty="0">
                        <a:solidFill>
                          <a:srgbClr val="002577"/>
                        </a:solidFill>
                      </a:endParaRPr>
                    </a:p>
                  </a:txBody>
                  <a:tcPr marL="91430" marR="91430" marT="45721" marB="45721">
                    <a:lnL>
                      <a:noFill/>
                    </a:lnL>
                    <a:lnR>
                      <a:noFill/>
                    </a:lnR>
                    <a:lnT>
                      <a:noFill/>
                    </a:lnT>
                    <a:lnB>
                      <a:noFill/>
                    </a:lnB>
                    <a:lnTlToBr w="12700" cmpd="sng">
                      <a:noFill/>
                      <a:prstDash val="solid"/>
                    </a:lnTlToBr>
                    <a:lnBlToTr w="12700" cmpd="sng">
                      <a:noFill/>
                      <a:prstDash val="solid"/>
                    </a:lnBlToTr>
                    <a:solidFill>
                      <a:srgbClr val="000000">
                        <a:tint val="20000"/>
                      </a:srgbClr>
                    </a:solidFill>
                  </a:tcPr>
                </a:tc>
                <a:extLst>
                  <a:ext uri="{0D108BD9-81ED-4DB2-BD59-A6C34878D82A}">
                    <a16:rowId xmlns:a16="http://schemas.microsoft.com/office/drawing/2014/main" val="10003"/>
                  </a:ext>
                </a:extLst>
              </a:tr>
              <a:tr h="457196">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1" dirty="0">
                          <a:effectLst/>
                        </a:rPr>
                        <a:t>SINOBUNTU</a:t>
                      </a:r>
                    </a:p>
                    <a:p>
                      <a:endParaRPr lang="en-ZA" sz="1200" b="1" dirty="0">
                        <a:solidFill>
                          <a:srgbClr val="002577"/>
                        </a:solidFill>
                      </a:endParaRPr>
                    </a:p>
                  </a:txBody>
                  <a:tcPr marT="45718" marB="45718">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lang="en-ZA" sz="1200" dirty="0"/>
                        <a:t>Caring.</a:t>
                      </a:r>
                      <a:endParaRPr lang="en-ZA" sz="1200" b="0" dirty="0">
                        <a:solidFill>
                          <a:srgbClr val="002577"/>
                        </a:solidFill>
                      </a:endParaRPr>
                    </a:p>
                  </a:txBody>
                  <a:tcPr marT="45718" marB="45718">
                    <a:lnL>
                      <a:noFill/>
                    </a:lnL>
                    <a:lnR>
                      <a:noFill/>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r h="640082">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1" dirty="0">
                          <a:effectLst/>
                        </a:rPr>
                        <a:t>CUSTOMER SATISFACTION</a:t>
                      </a:r>
                    </a:p>
                    <a:p>
                      <a:endParaRPr lang="en-ZA" sz="1200" b="1" dirty="0">
                        <a:solidFill>
                          <a:srgbClr val="002577"/>
                        </a:solidFill>
                      </a:endParaRPr>
                    </a:p>
                  </a:txBody>
                  <a:tcPr marL="91430" marR="91430" marT="45721" marB="45721">
                    <a:lnL>
                      <a:noFill/>
                    </a:lnL>
                    <a:lnR>
                      <a:noFill/>
                    </a:lnR>
                    <a:lnT>
                      <a:noFill/>
                    </a:lnT>
                    <a:lnB>
                      <a:noFill/>
                    </a:lnB>
                    <a:lnTlToBr w="12700" cmpd="sng">
                      <a:noFill/>
                      <a:prstDash val="solid"/>
                    </a:lnTlToBr>
                    <a:lnBlToTr w="12700" cmpd="sng">
                      <a:noFill/>
                      <a:prstDash val="solid"/>
                    </a:lnBlToTr>
                    <a:solidFill>
                      <a:srgbClr val="000000">
                        <a:tint val="20000"/>
                      </a:srgbClr>
                    </a:solidFill>
                  </a:tcPr>
                </a:tc>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200" dirty="0"/>
                        <a:t>A commitment to meet and strive to exceed the needs of the receivers of products and services.</a:t>
                      </a:r>
                      <a:endParaRPr lang="en-ZA" sz="1200" b="0" dirty="0">
                        <a:solidFill>
                          <a:srgbClr val="002577"/>
                        </a:solidFill>
                      </a:endParaRPr>
                    </a:p>
                  </a:txBody>
                  <a:tcPr marL="91430" marR="91430" marT="45721" marB="45721">
                    <a:lnL>
                      <a:noFill/>
                    </a:lnL>
                    <a:lnR>
                      <a:noFill/>
                    </a:lnR>
                    <a:lnT>
                      <a:noFill/>
                    </a:lnT>
                    <a:lnB>
                      <a:noFill/>
                    </a:lnB>
                    <a:lnTlToBr w="12700" cmpd="sng">
                      <a:noFill/>
                      <a:prstDash val="solid"/>
                    </a:lnTlToBr>
                    <a:lnBlToTr w="12700" cmpd="sng">
                      <a:noFill/>
                      <a:prstDash val="solid"/>
                    </a:lnBlToTr>
                    <a:solidFill>
                      <a:srgbClr val="000000">
                        <a:tint val="20000"/>
                      </a:srgbClr>
                    </a:solidFill>
                  </a:tcPr>
                </a:tc>
                <a:extLst>
                  <a:ext uri="{0D108BD9-81ED-4DB2-BD59-A6C34878D82A}">
                    <a16:rowId xmlns:a16="http://schemas.microsoft.com/office/drawing/2014/main" val="10005"/>
                  </a:ext>
                </a:extLst>
              </a:tr>
              <a:tr h="640082">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r>
                        <a:rPr lang="en-US" sz="1200" b="1" dirty="0"/>
                        <a:t>EXCELLENCE</a:t>
                      </a:r>
                      <a:endParaRPr lang="en-ZA" sz="1200" b="1" dirty="0">
                        <a:solidFill>
                          <a:srgbClr val="002577"/>
                        </a:solidFill>
                      </a:endParaRPr>
                    </a:p>
                  </a:txBody>
                  <a:tcPr marL="91430" marR="91430" marT="45721" marB="45721">
                    <a:lnL>
                      <a:noFill/>
                    </a:lnL>
                    <a:lnR>
                      <a:noFill/>
                    </a:lnR>
                    <a:lnT>
                      <a:no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algn="just"/>
                      <a:r>
                        <a:rPr lang="en-US" sz="1200" dirty="0"/>
                        <a:t>Acknowledged by all for exceptional standards, performance and professionalism.</a:t>
                      </a:r>
                      <a:endParaRPr lang="en-ZA" sz="1200" b="0" dirty="0">
                        <a:solidFill>
                          <a:srgbClr val="002577"/>
                        </a:solidFill>
                      </a:endParaRPr>
                    </a:p>
                  </a:txBody>
                  <a:tcPr marL="91430" marR="91430" marT="45721" marB="45721">
                    <a:lnL>
                      <a:noFill/>
                    </a:lnL>
                    <a:lnR>
                      <a:noFill/>
                    </a:lnR>
                    <a:lnT>
                      <a:no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6"/>
                  </a:ext>
                </a:extLst>
              </a:tr>
            </a:tbl>
          </a:graphicData>
        </a:graphic>
      </p:graphicFrame>
      <p:graphicFrame>
        <p:nvGraphicFramePr>
          <p:cNvPr id="7" name="Table 6">
            <a:extLst>
              <a:ext uri="{FF2B5EF4-FFF2-40B4-BE49-F238E27FC236}">
                <a16:creationId xmlns:a16="http://schemas.microsoft.com/office/drawing/2014/main" id="{DC59928F-714D-77D1-E4C7-E1F641F40234}"/>
              </a:ext>
            </a:extLst>
          </p:cNvPr>
          <p:cNvGraphicFramePr>
            <a:graphicFrameLocks noGrp="1"/>
          </p:cNvGraphicFramePr>
          <p:nvPr/>
        </p:nvGraphicFramePr>
        <p:xfrm>
          <a:off x="6197600" y="1268414"/>
          <a:ext cx="4248150" cy="4843461"/>
        </p:xfrm>
        <a:graphic>
          <a:graphicData uri="http://schemas.openxmlformats.org/drawingml/2006/table">
            <a:tbl>
              <a:tblPr firstRow="1" bandRow="1"/>
              <a:tblGrid>
                <a:gridCol w="1512053">
                  <a:extLst>
                    <a:ext uri="{9D8B030D-6E8A-4147-A177-3AD203B41FA5}">
                      <a16:colId xmlns:a16="http://schemas.microsoft.com/office/drawing/2014/main" val="20000"/>
                    </a:ext>
                  </a:extLst>
                </a:gridCol>
                <a:gridCol w="2736097">
                  <a:extLst>
                    <a:ext uri="{9D8B030D-6E8A-4147-A177-3AD203B41FA5}">
                      <a16:colId xmlns:a16="http://schemas.microsoft.com/office/drawing/2014/main" val="20001"/>
                    </a:ext>
                  </a:extLst>
                </a:gridCol>
              </a:tblGrid>
              <a:tr h="441283">
                <a:tc>
                  <a:txBody>
                    <a:bodyPr/>
                    <a:lstStyle>
                      <a:lvl1pPr marL="0" algn="l" defTabSz="914400" rtl="0" eaLnBrk="1" latinLnBrk="0" hangingPunct="1">
                        <a:defRPr sz="1800" b="1" kern="1200">
                          <a:solidFill>
                            <a:schemeClr val="dk1"/>
                          </a:solidFill>
                          <a:latin typeface="Arial"/>
                          <a:ea typeface=""/>
                          <a:cs typeface="Arial"/>
                        </a:defRPr>
                      </a:lvl1pPr>
                      <a:lvl2pPr marL="457200" algn="l" defTabSz="914400" rtl="0" eaLnBrk="1" latinLnBrk="0" hangingPunct="1">
                        <a:defRPr sz="1800" b="1" kern="1200">
                          <a:solidFill>
                            <a:schemeClr val="dk1"/>
                          </a:solidFill>
                          <a:latin typeface="Arial"/>
                          <a:ea typeface=""/>
                          <a:cs typeface="Arial"/>
                        </a:defRPr>
                      </a:lvl2pPr>
                      <a:lvl3pPr marL="914400" algn="l" defTabSz="914400" rtl="0" eaLnBrk="1" latinLnBrk="0" hangingPunct="1">
                        <a:defRPr sz="1800" b="1" kern="1200">
                          <a:solidFill>
                            <a:schemeClr val="dk1"/>
                          </a:solidFill>
                          <a:latin typeface="Arial"/>
                          <a:ea typeface=""/>
                          <a:cs typeface="Arial"/>
                        </a:defRPr>
                      </a:lvl3pPr>
                      <a:lvl4pPr marL="1371600" algn="l" defTabSz="914400" rtl="0" eaLnBrk="1" latinLnBrk="0" hangingPunct="1">
                        <a:defRPr sz="1800" b="1" kern="1200">
                          <a:solidFill>
                            <a:schemeClr val="dk1"/>
                          </a:solidFill>
                          <a:latin typeface="Arial"/>
                          <a:ea typeface=""/>
                          <a:cs typeface="Arial"/>
                        </a:defRPr>
                      </a:lvl4pPr>
                      <a:lvl5pPr marL="1828800" algn="l" defTabSz="914400" rtl="0" eaLnBrk="1" latinLnBrk="0" hangingPunct="1">
                        <a:defRPr sz="1800" b="1" kern="1200">
                          <a:solidFill>
                            <a:schemeClr val="dk1"/>
                          </a:solidFill>
                          <a:latin typeface="Arial"/>
                          <a:ea typeface=""/>
                          <a:cs typeface="Arial"/>
                        </a:defRPr>
                      </a:lvl5pPr>
                      <a:lvl6pPr marL="2286000" algn="l" defTabSz="914400" rtl="0" eaLnBrk="1" latinLnBrk="0" hangingPunct="1">
                        <a:defRPr sz="1800" b="1" kern="1200">
                          <a:solidFill>
                            <a:schemeClr val="dk1"/>
                          </a:solidFill>
                          <a:latin typeface="Arial"/>
                          <a:ea typeface=""/>
                          <a:cs typeface="Arial"/>
                        </a:defRPr>
                      </a:lvl6pPr>
                      <a:lvl7pPr marL="2743200" algn="l" defTabSz="914400" rtl="0" eaLnBrk="1" latinLnBrk="0" hangingPunct="1">
                        <a:defRPr sz="1800" b="1" kern="1200">
                          <a:solidFill>
                            <a:schemeClr val="dk1"/>
                          </a:solidFill>
                          <a:latin typeface="Arial"/>
                          <a:ea typeface=""/>
                          <a:cs typeface="Arial"/>
                        </a:defRPr>
                      </a:lvl7pPr>
                      <a:lvl8pPr marL="3200400" algn="l" defTabSz="914400" rtl="0" eaLnBrk="1" latinLnBrk="0" hangingPunct="1">
                        <a:defRPr sz="1800" b="1" kern="1200">
                          <a:solidFill>
                            <a:schemeClr val="dk1"/>
                          </a:solidFill>
                          <a:latin typeface="Arial"/>
                          <a:ea typeface=""/>
                          <a:cs typeface="Arial"/>
                        </a:defRPr>
                      </a:lvl8pPr>
                      <a:lvl9pPr marL="3657600" algn="l" defTabSz="914400" rtl="0" eaLnBrk="1" latinLnBrk="0" hangingPunct="1">
                        <a:defRPr sz="1800" b="1" kern="1200">
                          <a:solidFill>
                            <a:schemeClr val="dk1"/>
                          </a:solidFill>
                          <a:latin typeface="Arial"/>
                          <a:ea typeface=""/>
                          <a:cs typeface="Arial"/>
                        </a:defRPr>
                      </a:lvl9pPr>
                    </a:lstStyle>
                    <a:p>
                      <a:pPr algn="just"/>
                      <a:r>
                        <a:rPr lang="en-US" sz="1600" dirty="0">
                          <a:solidFill>
                            <a:schemeClr val="bg1"/>
                          </a:solidFill>
                        </a:rPr>
                        <a:t>ISIMISO</a:t>
                      </a:r>
                      <a:endParaRPr lang="en-ZA" sz="1600" b="1" dirty="0">
                        <a:solidFill>
                          <a:schemeClr val="bg1"/>
                        </a:solidFill>
                      </a:endParaRPr>
                    </a:p>
                  </a:txBody>
                  <a:tcPr marL="91423" marR="91423" marT="45721" marB="45721"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333399"/>
                    </a:solidFill>
                  </a:tcPr>
                </a:tc>
                <a:tc>
                  <a:txBody>
                    <a:bodyPr/>
                    <a:lstStyle>
                      <a:lvl1pPr marL="0" algn="l" defTabSz="914400" rtl="0" eaLnBrk="1" latinLnBrk="0" hangingPunct="1">
                        <a:defRPr sz="1800" b="1" kern="1200">
                          <a:solidFill>
                            <a:schemeClr val="dk1"/>
                          </a:solidFill>
                          <a:latin typeface="Arial"/>
                          <a:ea typeface=""/>
                          <a:cs typeface="Arial"/>
                        </a:defRPr>
                      </a:lvl1pPr>
                      <a:lvl2pPr marL="457200" algn="l" defTabSz="914400" rtl="0" eaLnBrk="1" latinLnBrk="0" hangingPunct="1">
                        <a:defRPr sz="1800" b="1" kern="1200">
                          <a:solidFill>
                            <a:schemeClr val="dk1"/>
                          </a:solidFill>
                          <a:latin typeface="Arial"/>
                          <a:ea typeface=""/>
                          <a:cs typeface="Arial"/>
                        </a:defRPr>
                      </a:lvl2pPr>
                      <a:lvl3pPr marL="914400" algn="l" defTabSz="914400" rtl="0" eaLnBrk="1" latinLnBrk="0" hangingPunct="1">
                        <a:defRPr sz="1800" b="1" kern="1200">
                          <a:solidFill>
                            <a:schemeClr val="dk1"/>
                          </a:solidFill>
                          <a:latin typeface="Arial"/>
                          <a:ea typeface=""/>
                          <a:cs typeface="Arial"/>
                        </a:defRPr>
                      </a:lvl3pPr>
                      <a:lvl4pPr marL="1371600" algn="l" defTabSz="914400" rtl="0" eaLnBrk="1" latinLnBrk="0" hangingPunct="1">
                        <a:defRPr sz="1800" b="1" kern="1200">
                          <a:solidFill>
                            <a:schemeClr val="dk1"/>
                          </a:solidFill>
                          <a:latin typeface="Arial"/>
                          <a:ea typeface=""/>
                          <a:cs typeface="Arial"/>
                        </a:defRPr>
                      </a:lvl4pPr>
                      <a:lvl5pPr marL="1828800" algn="l" defTabSz="914400" rtl="0" eaLnBrk="1" latinLnBrk="0" hangingPunct="1">
                        <a:defRPr sz="1800" b="1" kern="1200">
                          <a:solidFill>
                            <a:schemeClr val="dk1"/>
                          </a:solidFill>
                          <a:latin typeface="Arial"/>
                          <a:ea typeface=""/>
                          <a:cs typeface="Arial"/>
                        </a:defRPr>
                      </a:lvl5pPr>
                      <a:lvl6pPr marL="2286000" algn="l" defTabSz="914400" rtl="0" eaLnBrk="1" latinLnBrk="0" hangingPunct="1">
                        <a:defRPr sz="1800" b="1" kern="1200">
                          <a:solidFill>
                            <a:schemeClr val="dk1"/>
                          </a:solidFill>
                          <a:latin typeface="Arial"/>
                          <a:ea typeface=""/>
                          <a:cs typeface="Arial"/>
                        </a:defRPr>
                      </a:lvl6pPr>
                      <a:lvl7pPr marL="2743200" algn="l" defTabSz="914400" rtl="0" eaLnBrk="1" latinLnBrk="0" hangingPunct="1">
                        <a:defRPr sz="1800" b="1" kern="1200">
                          <a:solidFill>
                            <a:schemeClr val="dk1"/>
                          </a:solidFill>
                          <a:latin typeface="Arial"/>
                          <a:ea typeface=""/>
                          <a:cs typeface="Arial"/>
                        </a:defRPr>
                      </a:lvl7pPr>
                      <a:lvl8pPr marL="3200400" algn="l" defTabSz="914400" rtl="0" eaLnBrk="1" latinLnBrk="0" hangingPunct="1">
                        <a:defRPr sz="1800" b="1" kern="1200">
                          <a:solidFill>
                            <a:schemeClr val="dk1"/>
                          </a:solidFill>
                          <a:latin typeface="Arial"/>
                          <a:ea typeface=""/>
                          <a:cs typeface="Arial"/>
                        </a:defRPr>
                      </a:lvl8pPr>
                      <a:lvl9pPr marL="3657600" algn="l" defTabSz="914400" rtl="0" eaLnBrk="1" latinLnBrk="0" hangingPunct="1">
                        <a:defRPr sz="1800" b="1" kern="1200">
                          <a:solidFill>
                            <a:schemeClr val="dk1"/>
                          </a:solidFill>
                          <a:latin typeface="Arial"/>
                          <a:ea typeface=""/>
                          <a:cs typeface="Arial"/>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SISHO</a:t>
                      </a:r>
                      <a:r>
                        <a:rPr lang="en-US" sz="1600" baseline="0" dirty="0">
                          <a:solidFill>
                            <a:schemeClr val="bg1"/>
                          </a:solidFill>
                        </a:rPr>
                        <a:t> UKUTHINI</a:t>
                      </a:r>
                      <a:endParaRPr lang="en-ZA" sz="1600" b="1" dirty="0">
                        <a:solidFill>
                          <a:schemeClr val="bg1"/>
                        </a:solidFill>
                      </a:endParaRPr>
                    </a:p>
                  </a:txBody>
                  <a:tcPr marL="91423" marR="91423" marT="45721" marB="45721"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333399"/>
                    </a:solidFill>
                  </a:tcPr>
                </a:tc>
                <a:extLst>
                  <a:ext uri="{0D108BD9-81ED-4DB2-BD59-A6C34878D82A}">
                    <a16:rowId xmlns:a16="http://schemas.microsoft.com/office/drawing/2014/main" val="10000"/>
                  </a:ext>
                </a:extLst>
              </a:tr>
              <a:tr h="1371763">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fi-FI" altLang="en-US" sz="1200" b="1" u="none" strike="noStrike" kern="0" cap="none" spc="0" normalizeH="0" baseline="0" noProof="0" dirty="0">
                          <a:ln>
                            <a:noFill/>
                          </a:ln>
                          <a:effectLst/>
                          <a:uLnTx/>
                          <a:uFillTx/>
                        </a:rPr>
                        <a:t>ZERO HARM</a:t>
                      </a:r>
                      <a:endParaRPr lang="en-ZA" sz="1200" b="1" dirty="0">
                        <a:solidFill>
                          <a:srgbClr val="002577"/>
                        </a:solidFill>
                      </a:endParaRPr>
                    </a:p>
                  </a:txBody>
                  <a:tcPr marL="91423" marR="91423" marT="45721" marB="45721">
                    <a:lnL>
                      <a:noFill/>
                    </a:lnL>
                    <a:lnR>
                      <a:noFill/>
                    </a:lnR>
                    <a:lnT w="1270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solidFill>
                      <a:srgbClr val="000000">
                        <a:tint val="20000"/>
                      </a:srgbClr>
                    </a:solidFill>
                  </a:tcPr>
                </a:tc>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200" dirty="0"/>
                        <a:t>U-Eskom uzoqhubeka nokulwela ukuqinisekisa ukuthi ukuphepha okupheleleyo lapho kwenziwa umsebenzi (Zero Harm) kuba yisikompilo kubasebenzi benkampani, osonkontilaki, umphakathi kanye nokunakekelwa kwemvelo yonkana.</a:t>
                      </a:r>
                      <a:endParaRPr lang="en-ZA" sz="1200" b="0" dirty="0">
                        <a:solidFill>
                          <a:srgbClr val="002577"/>
                        </a:solidFill>
                      </a:endParaRPr>
                    </a:p>
                  </a:txBody>
                  <a:tcPr marL="91423" marR="91423" marT="45721" marB="45721">
                    <a:lnL>
                      <a:noFill/>
                    </a:lnL>
                    <a:lnR>
                      <a:noFill/>
                    </a:lnR>
                    <a:lnT w="1270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solidFill>
                      <a:srgbClr val="000000">
                        <a:tint val="20000"/>
                      </a:srgbClr>
                    </a:solidFill>
                  </a:tcPr>
                </a:tc>
                <a:extLst>
                  <a:ext uri="{0D108BD9-81ED-4DB2-BD59-A6C34878D82A}">
                    <a16:rowId xmlns:a16="http://schemas.microsoft.com/office/drawing/2014/main" val="10001"/>
                  </a:ext>
                </a:extLst>
              </a:tr>
              <a:tr h="640150">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lang="en-ZA" sz="1200" b="1" dirty="0">
                          <a:effectLst/>
                        </a:rPr>
                        <a:t>UBUQOTHO</a:t>
                      </a:r>
                    </a:p>
                    <a:p>
                      <a:pPr algn="just"/>
                      <a:endParaRPr lang="en-ZA" sz="1200" b="1" dirty="0">
                        <a:solidFill>
                          <a:srgbClr val="002577"/>
                        </a:solidFill>
                      </a:endParaRPr>
                    </a:p>
                  </a:txBody>
                  <a:tcPr marL="91423" marR="91423" marT="45721" marB="45721">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200" dirty="0"/>
                        <a:t>Ukwenza izinto ngokungaguquki,</a:t>
                      </a:r>
                      <a:r>
                        <a:rPr lang="en-US" sz="1200" baseline="0" dirty="0"/>
                        <a:t> </a:t>
                      </a:r>
                      <a:r>
                        <a:rPr lang="en-US" sz="1200" dirty="0"/>
                        <a:t>ngendlela ekhuthaza ukwethenjelwa nokuzibophezela.</a:t>
                      </a:r>
                      <a:endParaRPr lang="en-US" sz="1200" b="0" dirty="0">
                        <a:solidFill>
                          <a:srgbClr val="002577"/>
                        </a:solidFill>
                      </a:endParaRPr>
                    </a:p>
                  </a:txBody>
                  <a:tcPr marL="91423" marR="91423" marT="45721" marB="45721">
                    <a:lnL>
                      <a:noFill/>
                    </a:lnL>
                    <a:lnR>
                      <a:noFill/>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652718">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lang="en-ZA" sz="1200" b="1" dirty="0">
                          <a:effectLst/>
                        </a:rPr>
                        <a:t>IKHONO LOKUQAMBA</a:t>
                      </a:r>
                      <a:endParaRPr lang="en-ZA" sz="1200" b="1" dirty="0">
                        <a:solidFill>
                          <a:srgbClr val="002577"/>
                        </a:solidFill>
                        <a:effectLst/>
                      </a:endParaRPr>
                    </a:p>
                  </a:txBody>
                  <a:tcPr marL="91423" marR="91423" marT="45721" marB="45721">
                    <a:lnL>
                      <a:noFill/>
                    </a:lnL>
                    <a:lnR>
                      <a:noFill/>
                    </a:lnR>
                    <a:lnT>
                      <a:noFill/>
                    </a:lnT>
                    <a:lnB>
                      <a:noFill/>
                    </a:lnB>
                    <a:lnTlToBr w="12700" cmpd="sng">
                      <a:noFill/>
                      <a:prstDash val="solid"/>
                    </a:lnTlToBr>
                    <a:lnBlToTr w="12700" cmpd="sng">
                      <a:noFill/>
                      <a:prstDash val="solid"/>
                    </a:lnBlToTr>
                    <a:solidFill>
                      <a:srgbClr val="000000">
                        <a:tint val="20000"/>
                      </a:srgbClr>
                    </a:solidFill>
                  </a:tcPr>
                </a:tc>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200" dirty="0"/>
                        <a:t>Ukwakha isimiso esivumela ukukhula kwabantu abanamakhono.</a:t>
                      </a:r>
                      <a:endParaRPr lang="en-US" sz="1200" b="0" dirty="0">
                        <a:solidFill>
                          <a:srgbClr val="002577"/>
                        </a:solidFill>
                      </a:endParaRPr>
                    </a:p>
                  </a:txBody>
                  <a:tcPr marL="91423" marR="91423" marT="45721" marB="45721">
                    <a:lnL>
                      <a:noFill/>
                    </a:lnL>
                    <a:lnR>
                      <a:noFill/>
                    </a:lnR>
                    <a:lnT>
                      <a:noFill/>
                    </a:lnT>
                    <a:lnB>
                      <a:noFill/>
                    </a:lnB>
                    <a:lnTlToBr w="12700" cmpd="sng">
                      <a:noFill/>
                      <a:prstDash val="solid"/>
                    </a:lnTlToBr>
                    <a:lnBlToTr w="12700" cmpd="sng">
                      <a:noFill/>
                      <a:prstDash val="solid"/>
                    </a:lnBlToTr>
                    <a:solidFill>
                      <a:srgbClr val="000000">
                        <a:tint val="20000"/>
                      </a:srgbClr>
                    </a:solidFill>
                  </a:tcPr>
                </a:tc>
                <a:extLst>
                  <a:ext uri="{0D108BD9-81ED-4DB2-BD59-A6C34878D82A}">
                    <a16:rowId xmlns:a16="http://schemas.microsoft.com/office/drawing/2014/main" val="10003"/>
                  </a:ext>
                </a:extLst>
              </a:tr>
              <a:tr h="457247">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lang="en-ZA" sz="1200" b="1" dirty="0">
                          <a:effectLst/>
                        </a:rPr>
                        <a:t>SINOBUNTU</a:t>
                      </a:r>
                    </a:p>
                    <a:p>
                      <a:pPr algn="just"/>
                      <a:endParaRPr lang="en-ZA" sz="1200" b="1" dirty="0">
                        <a:solidFill>
                          <a:srgbClr val="002577"/>
                        </a:solidFill>
                      </a:endParaRPr>
                    </a:p>
                  </a:txBody>
                  <a:tcPr marL="91423" marR="91423" marT="45721" marB="45721">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lang="en-ZA" sz="1200" dirty="0"/>
                        <a:t>Ukuqhakambisa umusa nozwelo komunye</a:t>
                      </a:r>
                      <a:r>
                        <a:rPr lang="en-ZA" sz="1200" baseline="0" dirty="0"/>
                        <a:t> nomunye.</a:t>
                      </a:r>
                      <a:endParaRPr lang="en-ZA" sz="1200" b="0" dirty="0">
                        <a:solidFill>
                          <a:srgbClr val="002577"/>
                        </a:solidFill>
                      </a:endParaRPr>
                    </a:p>
                  </a:txBody>
                  <a:tcPr marL="91423" marR="91423" marT="45721" marB="45721">
                    <a:lnL>
                      <a:noFill/>
                    </a:lnL>
                    <a:lnR>
                      <a:noFill/>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r h="640150">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lang="en-ZA" sz="1200" b="1" dirty="0">
                          <a:effectLst/>
                        </a:rPr>
                        <a:t>UKWANELISEKA KWAMAKHASIM-ENDE</a:t>
                      </a:r>
                      <a:endParaRPr lang="en-ZA" sz="1200" b="1" dirty="0">
                        <a:solidFill>
                          <a:srgbClr val="002577"/>
                        </a:solidFill>
                      </a:endParaRPr>
                    </a:p>
                  </a:txBody>
                  <a:tcPr marL="91423" marR="91423" marT="45721" marB="45721">
                    <a:lnL>
                      <a:noFill/>
                    </a:lnL>
                    <a:lnR>
                      <a:noFill/>
                    </a:lnR>
                    <a:lnT>
                      <a:noFill/>
                    </a:lnT>
                    <a:lnB>
                      <a:noFill/>
                    </a:lnB>
                    <a:lnTlToBr w="12700" cmpd="sng">
                      <a:noFill/>
                      <a:prstDash val="solid"/>
                    </a:lnTlToBr>
                    <a:lnBlToTr w="12700" cmpd="sng">
                      <a:noFill/>
                      <a:prstDash val="solid"/>
                    </a:lnBlToTr>
                    <a:solidFill>
                      <a:srgbClr val="000000">
                        <a:tint val="20000"/>
                      </a:srgbClr>
                    </a:solidFill>
                  </a:tcPr>
                </a:tc>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200" dirty="0"/>
                        <a:t>Ukuzibophezela</a:t>
                      </a:r>
                      <a:r>
                        <a:rPr lang="en-US" sz="1200" baseline="0" dirty="0"/>
                        <a:t> u</a:t>
                      </a:r>
                      <a:r>
                        <a:rPr lang="en-US" sz="1200" dirty="0"/>
                        <a:t>kwenzela amakha-simende umsebenzi omuhle ngokuvelele nangokudlulele.</a:t>
                      </a:r>
                      <a:endParaRPr lang="en-US" sz="1200" b="0" dirty="0">
                        <a:solidFill>
                          <a:srgbClr val="002577"/>
                        </a:solidFill>
                      </a:endParaRPr>
                    </a:p>
                  </a:txBody>
                  <a:tcPr marL="91423" marR="91423" marT="45721" marB="45721">
                    <a:lnL>
                      <a:noFill/>
                    </a:lnL>
                    <a:lnR>
                      <a:noFill/>
                    </a:lnR>
                    <a:lnT>
                      <a:noFill/>
                    </a:lnT>
                    <a:lnB>
                      <a:noFill/>
                    </a:lnB>
                    <a:lnTlToBr w="12700" cmpd="sng">
                      <a:noFill/>
                      <a:prstDash val="solid"/>
                    </a:lnTlToBr>
                    <a:lnBlToTr w="12700" cmpd="sng">
                      <a:noFill/>
                      <a:prstDash val="solid"/>
                    </a:lnBlToTr>
                    <a:solidFill>
                      <a:srgbClr val="000000">
                        <a:tint val="20000"/>
                      </a:srgbClr>
                    </a:solidFill>
                  </a:tcPr>
                </a:tc>
                <a:extLst>
                  <a:ext uri="{0D108BD9-81ED-4DB2-BD59-A6C34878D82A}">
                    <a16:rowId xmlns:a16="http://schemas.microsoft.com/office/drawing/2014/main" val="10005"/>
                  </a:ext>
                </a:extLst>
              </a:tr>
              <a:tr h="640150">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algn="just"/>
                      <a:r>
                        <a:rPr lang="en-US" sz="1200" b="1" dirty="0"/>
                        <a:t>UBUHLE OBUVELELE</a:t>
                      </a:r>
                      <a:endParaRPr lang="en-US" sz="1200" b="1" dirty="0">
                        <a:solidFill>
                          <a:srgbClr val="002577"/>
                        </a:solidFill>
                      </a:endParaRPr>
                    </a:p>
                  </a:txBody>
                  <a:tcPr marL="91423" marR="91423" marT="45721" marB="45721">
                    <a:lnL>
                      <a:noFill/>
                    </a:lnL>
                    <a:lnR>
                      <a:noFill/>
                    </a:lnR>
                    <a:lnT>
                      <a:no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
                          <a:cs typeface="Arial"/>
                        </a:defRPr>
                      </a:lvl1pPr>
                      <a:lvl2pPr marL="457200" algn="l" defTabSz="914400" rtl="0" eaLnBrk="1" latinLnBrk="0" hangingPunct="1">
                        <a:defRPr sz="1800" kern="1200">
                          <a:solidFill>
                            <a:schemeClr val="dk1"/>
                          </a:solidFill>
                          <a:latin typeface="Arial"/>
                          <a:ea typeface=""/>
                          <a:cs typeface="Arial"/>
                        </a:defRPr>
                      </a:lvl2pPr>
                      <a:lvl3pPr marL="914400" algn="l" defTabSz="914400" rtl="0" eaLnBrk="1" latinLnBrk="0" hangingPunct="1">
                        <a:defRPr sz="1800" kern="1200">
                          <a:solidFill>
                            <a:schemeClr val="dk1"/>
                          </a:solidFill>
                          <a:latin typeface="Arial"/>
                          <a:ea typeface=""/>
                          <a:cs typeface="Arial"/>
                        </a:defRPr>
                      </a:lvl3pPr>
                      <a:lvl4pPr marL="1371600" algn="l" defTabSz="914400" rtl="0" eaLnBrk="1" latinLnBrk="0" hangingPunct="1">
                        <a:defRPr sz="1800" kern="1200">
                          <a:solidFill>
                            <a:schemeClr val="dk1"/>
                          </a:solidFill>
                          <a:latin typeface="Arial"/>
                          <a:ea typeface=""/>
                          <a:cs typeface="Arial"/>
                        </a:defRPr>
                      </a:lvl4pPr>
                      <a:lvl5pPr marL="1828800" algn="l" defTabSz="914400" rtl="0" eaLnBrk="1" latinLnBrk="0" hangingPunct="1">
                        <a:defRPr sz="1800" kern="1200">
                          <a:solidFill>
                            <a:schemeClr val="dk1"/>
                          </a:solidFill>
                          <a:latin typeface="Arial"/>
                          <a:ea typeface=""/>
                          <a:cs typeface="Arial"/>
                        </a:defRPr>
                      </a:lvl5pPr>
                      <a:lvl6pPr marL="2286000" algn="l" defTabSz="914400" rtl="0" eaLnBrk="1" latinLnBrk="0" hangingPunct="1">
                        <a:defRPr sz="1800" kern="1200">
                          <a:solidFill>
                            <a:schemeClr val="dk1"/>
                          </a:solidFill>
                          <a:latin typeface="Arial"/>
                          <a:ea typeface=""/>
                          <a:cs typeface="Arial"/>
                        </a:defRPr>
                      </a:lvl6pPr>
                      <a:lvl7pPr marL="2743200" algn="l" defTabSz="914400" rtl="0" eaLnBrk="1" latinLnBrk="0" hangingPunct="1">
                        <a:defRPr sz="1800" kern="1200">
                          <a:solidFill>
                            <a:schemeClr val="dk1"/>
                          </a:solidFill>
                          <a:latin typeface="Arial"/>
                          <a:ea typeface=""/>
                          <a:cs typeface="Arial"/>
                        </a:defRPr>
                      </a:lvl7pPr>
                      <a:lvl8pPr marL="3200400" algn="l" defTabSz="914400" rtl="0" eaLnBrk="1" latinLnBrk="0" hangingPunct="1">
                        <a:defRPr sz="1800" kern="1200">
                          <a:solidFill>
                            <a:schemeClr val="dk1"/>
                          </a:solidFill>
                          <a:latin typeface="Arial"/>
                          <a:ea typeface=""/>
                          <a:cs typeface="Arial"/>
                        </a:defRPr>
                      </a:lvl8pPr>
                      <a:lvl9pPr marL="3657600" algn="l" defTabSz="914400" rtl="0" eaLnBrk="1" latinLnBrk="0" hangingPunct="1">
                        <a:defRPr sz="1800" kern="1200">
                          <a:solidFill>
                            <a:schemeClr val="dk1"/>
                          </a:solidFill>
                          <a:latin typeface="Arial"/>
                          <a:ea typeface=""/>
                          <a:cs typeface="Arial"/>
                        </a:defRPr>
                      </a:lvl9pPr>
                    </a:lstStyle>
                    <a:p>
                      <a:pPr algn="just"/>
                      <a:r>
                        <a:rPr lang="en-US" sz="1200" dirty="0"/>
                        <a:t>Ukuqhubeka ukulwela ukuba ngophuma phambili ngokusebenza ngendlela evelele nefaneleyo.</a:t>
                      </a:r>
                      <a:endParaRPr lang="en-US" sz="1200" b="0" dirty="0">
                        <a:solidFill>
                          <a:srgbClr val="002577"/>
                        </a:solidFill>
                      </a:endParaRPr>
                    </a:p>
                  </a:txBody>
                  <a:tcPr marL="91423" marR="91423" marT="45721" marB="45721">
                    <a:lnL>
                      <a:noFill/>
                    </a:lnL>
                    <a:lnR>
                      <a:noFill/>
                    </a:lnR>
                    <a:lnT>
                      <a:no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Slide Number Placeholder 5">
            <a:extLst>
              <a:ext uri="{FF2B5EF4-FFF2-40B4-BE49-F238E27FC236}">
                <a16:creationId xmlns:a16="http://schemas.microsoft.com/office/drawing/2014/main" id="{709008D6-F1D5-DF54-A3CF-FC24D9F25EE0}"/>
              </a:ext>
            </a:extLst>
          </p:cNvPr>
          <p:cNvSpPr>
            <a:spLocks noGrp="1"/>
          </p:cNvSpPr>
          <p:nvPr>
            <p:ph type="sldNum" sz="quarter" idx="12"/>
          </p:nvPr>
        </p:nvSpPr>
        <p:spPr bwMode="auto">
          <a:xfrm>
            <a:off x="7164388" y="6453188"/>
            <a:ext cx="1651000" cy="268287"/>
          </a:xfrm>
          <a:prstGeom prst="rect">
            <a:avLst/>
          </a:prstGeom>
          <a:noFill/>
          <a:ln w="9525" algn="ctr">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ZA"/>
            </a:defPPr>
            <a:lvl1pPr algn="r" rtl="0" eaLnBrk="1" fontAlgn="base" hangingPunct="1">
              <a:spcBef>
                <a:spcPct val="0"/>
              </a:spcBef>
              <a:spcAft>
                <a:spcPct val="0"/>
              </a:spcAft>
              <a:defRPr sz="1000" kern="120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buClrTx/>
              <a:buFontTx/>
              <a:buNone/>
              <a:defRPr/>
            </a:pPr>
            <a:fld id="{9E70FA60-B47C-4500-B19F-07FDB421146A}" type="slidenum">
              <a:rPr lang="en-ZA" altLang="en-US" smtClean="0"/>
              <a:pPr>
                <a:lnSpc>
                  <a:spcPct val="100000"/>
                </a:lnSpc>
                <a:spcBef>
                  <a:spcPct val="0"/>
                </a:spcBef>
                <a:buClrTx/>
                <a:buFontTx/>
                <a:buNone/>
                <a:defRPr/>
              </a:pPr>
              <a:t>3</a:t>
            </a:fld>
            <a:endParaRPr lang="en-ZA" altLang="en-US" sz="1000">
              <a:solidFill>
                <a:srgbClr val="83725B"/>
              </a:solidFill>
            </a:endParaRPr>
          </a:p>
        </p:txBody>
      </p:sp>
      <p:sp>
        <p:nvSpPr>
          <p:cNvPr id="39940" name="Rectangle 2">
            <a:extLst>
              <a:ext uri="{FF2B5EF4-FFF2-40B4-BE49-F238E27FC236}">
                <a16:creationId xmlns:a16="http://schemas.microsoft.com/office/drawing/2014/main" id="{41B03F96-B56E-2388-B728-3B22890A39D6}"/>
              </a:ext>
            </a:extLst>
          </p:cNvPr>
          <p:cNvSpPr>
            <a:spLocks noGrp="1" noChangeArrowheads="1"/>
          </p:cNvSpPr>
          <p:nvPr>
            <p:ph type="title"/>
          </p:nvPr>
        </p:nvSpPr>
        <p:spPr>
          <a:xfrm>
            <a:off x="1960563" y="166688"/>
            <a:ext cx="7015162" cy="666750"/>
          </a:xfrm>
        </p:spPr>
        <p:txBody>
          <a:bodyPr/>
          <a:lstStyle/>
          <a:p>
            <a:pPr algn="ctr"/>
            <a:r>
              <a:rPr lang="en-US" altLang="en-US" dirty="0"/>
              <a:t>PURPOSE OF THE CLARIFICATION MEETING</a:t>
            </a:r>
            <a:endParaRPr lang="en-US" altLang="en-US" b="1" dirty="0"/>
          </a:p>
        </p:txBody>
      </p:sp>
      <p:sp>
        <p:nvSpPr>
          <p:cNvPr id="39941" name="Rectangle 2">
            <a:extLst>
              <a:ext uri="{FF2B5EF4-FFF2-40B4-BE49-F238E27FC236}">
                <a16:creationId xmlns:a16="http://schemas.microsoft.com/office/drawing/2014/main" id="{AF4702E5-BB35-6373-9DB8-528BDC2E808C}"/>
              </a:ext>
            </a:extLst>
          </p:cNvPr>
          <p:cNvSpPr>
            <a:spLocks noChangeArrowheads="1"/>
          </p:cNvSpPr>
          <p:nvPr/>
        </p:nvSpPr>
        <p:spPr bwMode="auto">
          <a:xfrm>
            <a:off x="468630" y="1405890"/>
            <a:ext cx="10142856" cy="3127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defRPr/>
            </a:pPr>
            <a:r>
              <a:rPr lang="en-US" altLang="en-US" sz="1600" b="1" kern="0" dirty="0">
                <a:solidFill>
                  <a:schemeClr val="bg2">
                    <a:lumMod val="25000"/>
                  </a:schemeClr>
                </a:solidFill>
              </a:rPr>
              <a:t>To assist the Tenderers on the requirements for this tender</a:t>
            </a:r>
          </a:p>
          <a:p>
            <a:pPr>
              <a:defRPr/>
            </a:pPr>
            <a:r>
              <a:rPr lang="en-US" altLang="en-US" sz="1600" b="1" kern="0" dirty="0">
                <a:solidFill>
                  <a:schemeClr val="bg2">
                    <a:lumMod val="25000"/>
                  </a:schemeClr>
                </a:solidFill>
              </a:rPr>
              <a:t>Is to explain the steps in the evaluation process and the evaluation phases which the tender will be subjected to .</a:t>
            </a:r>
          </a:p>
          <a:p>
            <a:pPr>
              <a:defRPr/>
            </a:pPr>
            <a:r>
              <a:rPr lang="en-US" altLang="en-US" sz="1600" b="1" kern="0" dirty="0">
                <a:solidFill>
                  <a:schemeClr val="bg2">
                    <a:lumMod val="25000"/>
                  </a:schemeClr>
                </a:solidFill>
              </a:rPr>
              <a:t>To assist the Tenderers with the compilation of the tender </a:t>
            </a:r>
            <a:r>
              <a:rPr lang="en-US" altLang="en-US" sz="1600" b="1" kern="0" dirty="0" err="1">
                <a:solidFill>
                  <a:schemeClr val="bg2">
                    <a:lumMod val="25000"/>
                  </a:schemeClr>
                </a:solidFill>
              </a:rPr>
              <a:t>returnables</a:t>
            </a:r>
            <a:r>
              <a:rPr lang="en-US" altLang="en-US" sz="1600" b="1" kern="0" dirty="0">
                <a:solidFill>
                  <a:schemeClr val="bg2">
                    <a:lumMod val="25000"/>
                  </a:schemeClr>
                </a:solidFill>
              </a:rPr>
              <a:t>.</a:t>
            </a:r>
          </a:p>
          <a:p>
            <a:pPr>
              <a:defRPr/>
            </a:pPr>
            <a:r>
              <a:rPr lang="en-US" altLang="en-US" sz="1600" b="1" kern="0" dirty="0">
                <a:solidFill>
                  <a:schemeClr val="bg2">
                    <a:lumMod val="25000"/>
                  </a:schemeClr>
                </a:solidFill>
              </a:rPr>
              <a:t>This is </a:t>
            </a:r>
            <a:r>
              <a:rPr lang="en-US" altLang="en-US" sz="1600" b="1" u="sng" kern="0" dirty="0">
                <a:solidFill>
                  <a:schemeClr val="bg2">
                    <a:lumMod val="25000"/>
                  </a:schemeClr>
                </a:solidFill>
              </a:rPr>
              <a:t>NOT</a:t>
            </a:r>
            <a:r>
              <a:rPr lang="en-US" altLang="en-US" sz="1600" b="1" kern="0" dirty="0">
                <a:solidFill>
                  <a:schemeClr val="bg2">
                    <a:lumMod val="25000"/>
                  </a:schemeClr>
                </a:solidFill>
              </a:rPr>
              <a:t> a compulsory clarification meeting</a:t>
            </a:r>
          </a:p>
          <a:p>
            <a:pPr>
              <a:defRPr/>
            </a:pPr>
            <a:r>
              <a:rPr lang="en-US" altLang="en-US" sz="1600" b="1" kern="0" dirty="0">
                <a:solidFill>
                  <a:schemeClr val="bg2">
                    <a:lumMod val="25000"/>
                  </a:schemeClr>
                </a:solidFill>
              </a:rPr>
              <a:t>All clarifications and questions with answers will be published on the portals (Tender Bulletin &amp; NT). No individual emails will be sent to the tendering companies.  Only the Buyer will liaise with tendering companies.</a:t>
            </a:r>
          </a:p>
          <a:p>
            <a:pPr lvl="1">
              <a:lnSpc>
                <a:spcPct val="100000"/>
              </a:lnSpc>
              <a:spcBef>
                <a:spcPct val="0"/>
              </a:spcBef>
            </a:pPr>
            <a:endParaRPr lang="en-US" altLang="en-US" b="1" u="sng" dirty="0">
              <a:latin typeface="Calibri" panose="020F0502020204030204" pitchFamily="34" charset="0"/>
              <a:cs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Slide Number Placeholder 5">
            <a:extLst>
              <a:ext uri="{FF2B5EF4-FFF2-40B4-BE49-F238E27FC236}">
                <a16:creationId xmlns:a16="http://schemas.microsoft.com/office/drawing/2014/main" id="{C5DE89B0-5D39-B203-F70E-38B06D085DB1}"/>
              </a:ext>
            </a:extLst>
          </p:cNvPr>
          <p:cNvSpPr>
            <a:spLocks noGrp="1"/>
          </p:cNvSpPr>
          <p:nvPr>
            <p:ph type="sldNum" sz="quarter" idx="12"/>
          </p:nvPr>
        </p:nvSpPr>
        <p:spPr bwMode="auto">
          <a:xfrm>
            <a:off x="7164388" y="6453188"/>
            <a:ext cx="1651000" cy="268287"/>
          </a:xfrm>
          <a:prstGeom prst="rect">
            <a:avLst/>
          </a:prstGeom>
          <a:noFill/>
          <a:ln w="9525" algn="ctr">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ZA"/>
            </a:defPPr>
            <a:lvl1pPr algn="r" rtl="0" eaLnBrk="1" fontAlgn="base" hangingPunct="1">
              <a:spcBef>
                <a:spcPct val="0"/>
              </a:spcBef>
              <a:spcAft>
                <a:spcPct val="0"/>
              </a:spcAft>
              <a:defRPr sz="1000" kern="120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buClrTx/>
              <a:buFontTx/>
              <a:buNone/>
              <a:defRPr/>
            </a:pPr>
            <a:fld id="{9E70FA60-B47C-4500-B19F-07FDB421146A}" type="slidenum">
              <a:rPr lang="en-ZA" altLang="en-US" smtClean="0"/>
              <a:pPr>
                <a:lnSpc>
                  <a:spcPct val="100000"/>
                </a:lnSpc>
                <a:spcBef>
                  <a:spcPct val="0"/>
                </a:spcBef>
                <a:buClrTx/>
                <a:buFontTx/>
                <a:buNone/>
                <a:defRPr/>
              </a:pPr>
              <a:t>4</a:t>
            </a:fld>
            <a:endParaRPr lang="en-ZA" altLang="en-US" sz="1000">
              <a:solidFill>
                <a:srgbClr val="83725B"/>
              </a:solidFill>
            </a:endParaRPr>
          </a:p>
        </p:txBody>
      </p:sp>
      <p:sp>
        <p:nvSpPr>
          <p:cNvPr id="41988" name="Rectangle 2">
            <a:extLst>
              <a:ext uri="{FF2B5EF4-FFF2-40B4-BE49-F238E27FC236}">
                <a16:creationId xmlns:a16="http://schemas.microsoft.com/office/drawing/2014/main" id="{FB52D755-C51C-2767-9163-96A7F14C97E3}"/>
              </a:ext>
            </a:extLst>
          </p:cNvPr>
          <p:cNvSpPr>
            <a:spLocks noGrp="1" noChangeArrowheads="1"/>
          </p:cNvSpPr>
          <p:nvPr>
            <p:ph type="title"/>
          </p:nvPr>
        </p:nvSpPr>
        <p:spPr>
          <a:xfrm>
            <a:off x="1960563" y="166688"/>
            <a:ext cx="7015162" cy="666750"/>
          </a:xfrm>
        </p:spPr>
        <p:txBody>
          <a:bodyPr/>
          <a:lstStyle/>
          <a:p>
            <a:pPr algn="ctr"/>
            <a:r>
              <a:rPr lang="en-US" altLang="en-US" dirty="0"/>
              <a:t>TENDER INFORMATION</a:t>
            </a:r>
            <a:endParaRPr lang="en-US" altLang="en-US" b="1" dirty="0"/>
          </a:p>
        </p:txBody>
      </p:sp>
      <p:sp>
        <p:nvSpPr>
          <p:cNvPr id="38917" name="Rectangle 2">
            <a:extLst>
              <a:ext uri="{FF2B5EF4-FFF2-40B4-BE49-F238E27FC236}">
                <a16:creationId xmlns:a16="http://schemas.microsoft.com/office/drawing/2014/main" id="{BFAE0708-0F7E-11BB-22B2-1495B5A4AEFB}"/>
              </a:ext>
            </a:extLst>
          </p:cNvPr>
          <p:cNvSpPr>
            <a:spLocks noChangeArrowheads="1"/>
          </p:cNvSpPr>
          <p:nvPr/>
        </p:nvSpPr>
        <p:spPr bwMode="auto">
          <a:xfrm>
            <a:off x="354330" y="1033671"/>
            <a:ext cx="9921239" cy="5833392"/>
          </a:xfrm>
          <a:prstGeom prst="rect">
            <a:avLst/>
          </a:prstGeom>
          <a:noFill/>
          <a:ln>
            <a:noFill/>
          </a:ln>
        </p:spPr>
        <p:txBody>
          <a:bodyPr wrap="square">
            <a:spAutoFit/>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r>
              <a:rPr lang="en-US" altLang="en-US" sz="1800" b="1" dirty="0">
                <a:solidFill>
                  <a:srgbClr val="373737"/>
                </a:solidFill>
              </a:rPr>
              <a:t>Enquiry Number:</a:t>
            </a:r>
            <a:r>
              <a:rPr lang="en-ZA" altLang="en-US" sz="1800" b="1" dirty="0">
                <a:cs typeface="Calibri" panose="020F0502020204030204" pitchFamily="34" charset="0"/>
              </a:rPr>
              <a:t> </a:t>
            </a:r>
            <a:r>
              <a:rPr lang="en-ZA" sz="1800" dirty="0"/>
              <a:t> </a:t>
            </a:r>
            <a:r>
              <a:rPr lang="en-ZA" sz="1800" b="1" u="sng" dirty="0">
                <a:highlight>
                  <a:srgbClr val="FFFF00"/>
                </a:highlight>
              </a:rPr>
              <a:t>E1374DXKZNOUR </a:t>
            </a:r>
            <a:endParaRPr lang="en-GB" altLang="en-US" sz="1800" b="1" u="sng" dirty="0">
              <a:solidFill>
                <a:srgbClr val="373737"/>
              </a:solidFill>
              <a:highlight>
                <a:srgbClr val="FFFF00"/>
              </a:highlight>
            </a:endParaRPr>
          </a:p>
          <a:p>
            <a:r>
              <a:rPr lang="en-US" altLang="en-US" sz="1800" b="1" dirty="0">
                <a:solidFill>
                  <a:srgbClr val="373737"/>
                </a:solidFill>
              </a:rPr>
              <a:t>Closing Date</a:t>
            </a:r>
            <a:r>
              <a:rPr lang="en-US" altLang="en-US" sz="1800" b="1" u="sng" dirty="0">
                <a:solidFill>
                  <a:srgbClr val="373737"/>
                </a:solidFill>
                <a:highlight>
                  <a:srgbClr val="FFFF00"/>
                </a:highlight>
              </a:rPr>
              <a:t>:</a:t>
            </a:r>
            <a:r>
              <a:rPr lang="da-DK" sz="1800" b="1" u="sng" dirty="0">
                <a:highlight>
                  <a:srgbClr val="FFFF00"/>
                </a:highlight>
              </a:rPr>
              <a:t> 11 December 2025 at 10h00 </a:t>
            </a:r>
            <a:r>
              <a:rPr lang="da-DK" sz="1800" dirty="0"/>
              <a:t>	</a:t>
            </a:r>
            <a:endParaRPr lang="en-US" altLang="en-US" sz="1800" b="1" dirty="0">
              <a:solidFill>
                <a:srgbClr val="373737"/>
              </a:solidFill>
              <a:sym typeface="Wingdings" panose="05000000000000000000" pitchFamily="2" charset="2"/>
            </a:endParaRPr>
          </a:p>
          <a:p>
            <a:pPr eaLnBrk="1" hangingPunct="1"/>
            <a:r>
              <a:rPr lang="en-US" altLang="en-US" sz="1800" b="1" dirty="0">
                <a:solidFill>
                  <a:srgbClr val="373737"/>
                </a:solidFill>
                <a:sym typeface="Wingdings" panose="05000000000000000000" pitchFamily="2" charset="2"/>
              </a:rPr>
              <a:t>Contract duration will be : </a:t>
            </a:r>
            <a:r>
              <a:rPr lang="en-ZA" altLang="en-US" sz="1800" b="1" dirty="0">
                <a:cs typeface="Calibri" panose="020F0502020204030204" pitchFamily="34" charset="0"/>
              </a:rPr>
              <a:t>thirty – six (36) months .</a:t>
            </a:r>
            <a:endParaRPr lang="en-ZA" altLang="en-US" sz="1800" b="1" dirty="0">
              <a:solidFill>
                <a:srgbClr val="373737"/>
              </a:solidFill>
              <a:cs typeface="Calibri" panose="020F0502020204030204" pitchFamily="34" charset="0"/>
            </a:endParaRPr>
          </a:p>
          <a:p>
            <a:pPr eaLnBrk="1" hangingPunct="1"/>
            <a:r>
              <a:rPr lang="en-US" altLang="en-US" sz="1800" b="1" dirty="0">
                <a:ea typeface="Calibri" panose="020F0502020204030204" pitchFamily="34" charset="0"/>
                <a:cs typeface="Times New Roman" panose="02020603050405020304" pitchFamily="18" charset="0"/>
              </a:rPr>
              <a:t>Tender validity period : The tender validity period is eight (8) months from tender closing date and time.</a:t>
            </a:r>
            <a:r>
              <a:rPr lang="en-US" altLang="en-US" sz="1800" b="1" dirty="0">
                <a:cs typeface="Calibri" panose="020F0502020204030204" pitchFamily="34" charset="0"/>
              </a:rPr>
              <a:t>.</a:t>
            </a:r>
          </a:p>
          <a:p>
            <a:pPr>
              <a:lnSpc>
                <a:spcPct val="115000"/>
              </a:lnSpc>
              <a:spcAft>
                <a:spcPts val="1000"/>
              </a:spcAft>
            </a:pPr>
            <a:r>
              <a:rPr lang="en-US" altLang="en-US" sz="1800" b="1" dirty="0">
                <a:cs typeface="Calibri" panose="020F0502020204030204" pitchFamily="34" charset="0"/>
              </a:rPr>
              <a:t>Tenders are to be submitted electronically via Eskom E- tendering site by the stipulated closing date and time. </a:t>
            </a:r>
          </a:p>
          <a:p>
            <a:pPr>
              <a:lnSpc>
                <a:spcPct val="115000"/>
              </a:lnSpc>
              <a:spcAft>
                <a:spcPts val="1000"/>
              </a:spcAft>
            </a:pPr>
            <a:r>
              <a:rPr lang="en-US" altLang="en-US" sz="1800" b="1" i="1" dirty="0">
                <a:cs typeface="Calibri" panose="020F0502020204030204" pitchFamily="34" charset="0"/>
              </a:rPr>
              <a:t>Please note it is the responsibility of the supplier to ensure that the tender submission is submitted before the closing time</a:t>
            </a:r>
            <a:endParaRPr lang="en-US" altLang="en-US" sz="1800" b="1" dirty="0">
              <a:cs typeface="Calibri" panose="020F0502020204030204" pitchFamily="34" charset="0"/>
            </a:endParaRPr>
          </a:p>
          <a:p>
            <a:pPr eaLnBrk="1" hangingPunct="1"/>
            <a:r>
              <a:rPr lang="en-US" altLang="en-US" sz="1800" b="1" u="sng" dirty="0">
                <a:solidFill>
                  <a:srgbClr val="FF0000"/>
                </a:solidFill>
                <a:sym typeface="Wingdings" panose="05000000000000000000" pitchFamily="2" charset="2"/>
              </a:rPr>
              <a:t>NO LATE TENDERS WILL BE ACCEPTED</a:t>
            </a:r>
            <a:r>
              <a:rPr lang="en-US" altLang="en-US" sz="1800" b="1" dirty="0">
                <a:solidFill>
                  <a:srgbClr val="FF0000"/>
                </a:solidFill>
                <a:sym typeface="Wingdings" panose="05000000000000000000" pitchFamily="2" charset="2"/>
              </a:rPr>
              <a:t>. </a:t>
            </a:r>
          </a:p>
          <a:p>
            <a:pPr eaLnBrk="1" hangingPunct="1"/>
            <a:r>
              <a:rPr lang="en-US" altLang="en-US" sz="1800" b="1" dirty="0">
                <a:solidFill>
                  <a:srgbClr val="373737"/>
                </a:solidFill>
                <a:sym typeface="Wingdings" panose="05000000000000000000" pitchFamily="2" charset="2"/>
              </a:rPr>
              <a:t>Please note that the PPPFA preference points 80/20 will be applied including VAT.</a:t>
            </a:r>
          </a:p>
          <a:p>
            <a:pPr>
              <a:buFontTx/>
              <a:buNone/>
              <a:defRPr/>
            </a:pPr>
            <a:endParaRPr lang="en-ZA" altLang="en-US" sz="1800" b="1" dirty="0">
              <a:solidFill>
                <a:srgbClr val="FF0000"/>
              </a:solidFill>
              <a:latin typeface="Calibri" pitchFamily="34" charset="0"/>
              <a:ea typeface="Calibri" pitchFamily="34"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Slide Number Placeholder 5">
            <a:extLst>
              <a:ext uri="{FF2B5EF4-FFF2-40B4-BE49-F238E27FC236}">
                <a16:creationId xmlns:a16="http://schemas.microsoft.com/office/drawing/2014/main" id="{3BA1CA1D-436D-8478-4739-508CE345E476}"/>
              </a:ext>
            </a:extLst>
          </p:cNvPr>
          <p:cNvSpPr>
            <a:spLocks noGrp="1"/>
          </p:cNvSpPr>
          <p:nvPr>
            <p:ph type="sldNum" sz="quarter" idx="12"/>
          </p:nvPr>
        </p:nvSpPr>
        <p:spPr bwMode="auto">
          <a:xfrm>
            <a:off x="7164388" y="6453188"/>
            <a:ext cx="1651000" cy="268287"/>
          </a:xfrm>
          <a:prstGeom prst="rect">
            <a:avLst/>
          </a:prstGeom>
          <a:noFill/>
          <a:ln w="9525" algn="ctr">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ZA"/>
            </a:defPPr>
            <a:lvl1pPr algn="r" rtl="0" eaLnBrk="1" fontAlgn="base" hangingPunct="1">
              <a:spcBef>
                <a:spcPct val="0"/>
              </a:spcBef>
              <a:spcAft>
                <a:spcPct val="0"/>
              </a:spcAft>
              <a:defRPr sz="1000" kern="120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buClrTx/>
              <a:buFontTx/>
              <a:buNone/>
              <a:defRPr/>
            </a:pPr>
            <a:fld id="{9E70FA60-B47C-4500-B19F-07FDB421146A}" type="slidenum">
              <a:rPr lang="en-ZA" altLang="en-US" smtClean="0"/>
              <a:pPr>
                <a:lnSpc>
                  <a:spcPct val="100000"/>
                </a:lnSpc>
                <a:spcBef>
                  <a:spcPct val="0"/>
                </a:spcBef>
                <a:buClrTx/>
                <a:buFontTx/>
                <a:buNone/>
                <a:defRPr/>
              </a:pPr>
              <a:t>5</a:t>
            </a:fld>
            <a:endParaRPr lang="en-ZA" altLang="en-US" sz="1000">
              <a:solidFill>
                <a:srgbClr val="83725B"/>
              </a:solidFill>
            </a:endParaRPr>
          </a:p>
        </p:txBody>
      </p:sp>
      <p:sp>
        <p:nvSpPr>
          <p:cNvPr id="44036" name="Rectangle 2">
            <a:extLst>
              <a:ext uri="{FF2B5EF4-FFF2-40B4-BE49-F238E27FC236}">
                <a16:creationId xmlns:a16="http://schemas.microsoft.com/office/drawing/2014/main" id="{1CD3ABB8-B104-422A-B221-893D204893CB}"/>
              </a:ext>
            </a:extLst>
          </p:cNvPr>
          <p:cNvSpPr>
            <a:spLocks noGrp="1" noChangeArrowheads="1"/>
          </p:cNvSpPr>
          <p:nvPr>
            <p:ph type="title"/>
          </p:nvPr>
        </p:nvSpPr>
        <p:spPr>
          <a:xfrm>
            <a:off x="1960563" y="166688"/>
            <a:ext cx="7015162" cy="666750"/>
          </a:xfrm>
        </p:spPr>
        <p:txBody>
          <a:bodyPr/>
          <a:lstStyle/>
          <a:p>
            <a:pPr algn="ctr"/>
            <a:r>
              <a:rPr lang="en-US" altLang="en-US" dirty="0"/>
              <a:t>SUBMITTING A TENDER</a:t>
            </a:r>
            <a:endParaRPr lang="en-US" altLang="en-US" b="1" dirty="0"/>
          </a:p>
        </p:txBody>
      </p:sp>
      <p:sp>
        <p:nvSpPr>
          <p:cNvPr id="44037" name="Rectangle 2">
            <a:extLst>
              <a:ext uri="{FF2B5EF4-FFF2-40B4-BE49-F238E27FC236}">
                <a16:creationId xmlns:a16="http://schemas.microsoft.com/office/drawing/2014/main" id="{0EBFF177-C444-8892-6F60-6A9C5422E9BE}"/>
              </a:ext>
            </a:extLst>
          </p:cNvPr>
          <p:cNvSpPr>
            <a:spLocks noChangeArrowheads="1"/>
          </p:cNvSpPr>
          <p:nvPr/>
        </p:nvSpPr>
        <p:spPr bwMode="auto">
          <a:xfrm>
            <a:off x="1537252" y="1152939"/>
            <a:ext cx="9130749" cy="30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gn="just">
              <a:lnSpc>
                <a:spcPct val="115000"/>
              </a:lnSpc>
              <a:spcAft>
                <a:spcPts val="1000"/>
              </a:spcAft>
              <a:buFontTx/>
              <a:buNone/>
              <a:defRPr/>
            </a:pPr>
            <a:r>
              <a:rPr lang="en-US" b="1" spc="-5" dirty="0">
                <a:ea typeface="Arial" panose="020B0604020202020204" pitchFamily="34" charset="0"/>
                <a:cs typeface="Times New Roman" panose="02020603050405020304" pitchFamily="18" charset="0"/>
              </a:rPr>
              <a:t>For Electronic Tender Submissions  </a:t>
            </a:r>
            <a:endParaRPr lang="en-ZA"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buFontTx/>
              <a:buNone/>
              <a:defRPr/>
            </a:pPr>
            <a:r>
              <a:rPr lang="en-US" b="1" spc="-5" dirty="0">
                <a:ea typeface="Arial" panose="020B0604020202020204" pitchFamily="34" charset="0"/>
                <a:cs typeface="Times New Roman" panose="02020603050405020304" pitchFamily="18" charset="0"/>
              </a:rPr>
              <a:t>The tenderer must upload the tender via Eskom Tender bulletin site on the Eskom E- tendering page. The documents need to be under the folders </a:t>
            </a:r>
            <a:r>
              <a:rPr lang="en-US" b="1" spc="-5" dirty="0">
                <a:solidFill>
                  <a:srgbClr val="FF0000"/>
                </a:solidFill>
                <a:ea typeface="Arial" panose="020B0604020202020204" pitchFamily="34" charset="0"/>
                <a:cs typeface="Times New Roman" panose="02020603050405020304" pitchFamily="18" charset="0"/>
              </a:rPr>
              <a:t>Technical, Commercial, SD &amp; L, Safety, Quality &amp; Environmental.</a:t>
            </a:r>
            <a:r>
              <a:rPr lang="en-US" b="1" spc="-5" dirty="0">
                <a:ea typeface="Arial" panose="020B0604020202020204" pitchFamily="34" charset="0"/>
                <a:cs typeface="Times New Roman" panose="02020603050405020304" pitchFamily="18" charset="0"/>
              </a:rPr>
              <a:t> </a:t>
            </a:r>
            <a:endParaRPr lang="en-ZA"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buFontTx/>
              <a:buNone/>
              <a:defRPr/>
            </a:pPr>
            <a:r>
              <a:rPr lang="en-US" b="1" spc="-5" dirty="0">
                <a:ea typeface="Arial" panose="020B0604020202020204" pitchFamily="34" charset="0"/>
                <a:cs typeface="Times New Roman" panose="02020603050405020304" pitchFamily="18" charset="0"/>
              </a:rPr>
              <a:t>All documents need to be submitted in a PDF and Excel format (The limit is 50MB per file and total submission of 900MB per submissions). </a:t>
            </a:r>
            <a:endParaRPr lang="en-ZA" dirty="0">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C23960CA-7325-EAAE-926A-06699188BB45}"/>
              </a:ext>
            </a:extLst>
          </p:cNvPr>
          <p:cNvSpPr>
            <a:spLocks noGrp="1" noChangeArrowheads="1"/>
          </p:cNvSpPr>
          <p:nvPr>
            <p:ph type="title"/>
          </p:nvPr>
        </p:nvSpPr>
        <p:spPr/>
        <p:txBody>
          <a:bodyPr/>
          <a:lstStyle/>
          <a:p>
            <a:pPr algn="ctr"/>
            <a:r>
              <a:rPr lang="en-US" altLang="en-US"/>
              <a:t>SUBMITTING A TENDER</a:t>
            </a:r>
            <a:endParaRPr lang="en-ZA" altLang="en-US" b="1" dirty="0">
              <a:solidFill>
                <a:schemeClr val="bg2"/>
              </a:solidFill>
            </a:endParaRPr>
          </a:p>
        </p:txBody>
      </p:sp>
      <p:sp>
        <p:nvSpPr>
          <p:cNvPr id="41987" name="Content Placeholder 2">
            <a:extLst>
              <a:ext uri="{FF2B5EF4-FFF2-40B4-BE49-F238E27FC236}">
                <a16:creationId xmlns:a16="http://schemas.microsoft.com/office/drawing/2014/main" id="{BA20AAA3-298F-E7F1-4409-D5EF3003F3D6}"/>
              </a:ext>
            </a:extLst>
          </p:cNvPr>
          <p:cNvSpPr>
            <a:spLocks noGrp="1"/>
          </p:cNvSpPr>
          <p:nvPr>
            <p:ph idx="1"/>
          </p:nvPr>
        </p:nvSpPr>
        <p:spPr>
          <a:xfrm>
            <a:off x="1012554" y="1183295"/>
            <a:ext cx="9511777" cy="4369366"/>
          </a:xfrm>
        </p:spPr>
        <p:txBody>
          <a:bodyPr/>
          <a:lstStyle/>
          <a:p>
            <a:pPr algn="just">
              <a:lnSpc>
                <a:spcPct val="115000"/>
              </a:lnSpc>
              <a:spcAft>
                <a:spcPts val="1000"/>
              </a:spcAft>
              <a:buFontTx/>
              <a:buNone/>
              <a:defRPr/>
            </a:pPr>
            <a:r>
              <a:rPr lang="en-US" sz="2000" b="1" spc="-5" dirty="0">
                <a:ea typeface="Arial" panose="020B0604020202020204" pitchFamily="34" charset="0"/>
                <a:cs typeface="Times New Roman" panose="02020603050405020304" pitchFamily="18" charset="0"/>
              </a:rPr>
              <a:t>No Zip/condense files can be uploaded</a:t>
            </a:r>
            <a:endParaRPr lang="en-Z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buFontTx/>
              <a:buNone/>
              <a:defRPr/>
            </a:pPr>
            <a:r>
              <a:rPr lang="en-US" sz="2000" b="1" spc="-5" dirty="0">
                <a:ea typeface="Arial" panose="020B0604020202020204" pitchFamily="34" charset="0"/>
                <a:cs typeface="Times New Roman" panose="02020603050405020304" pitchFamily="18" charset="0"/>
              </a:rPr>
              <a:t>No hard copies will be accepted  </a:t>
            </a:r>
            <a:endParaRPr lang="en-Z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buFontTx/>
              <a:buNone/>
              <a:defRPr/>
            </a:pPr>
            <a:r>
              <a:rPr lang="en-US" sz="2000" b="1" spc="-5" dirty="0">
                <a:ea typeface="Arial" panose="020B0604020202020204" pitchFamily="34" charset="0"/>
                <a:cs typeface="Times New Roman" panose="02020603050405020304" pitchFamily="18" charset="0"/>
              </a:rPr>
              <a:t>If for some reason you resubmit your tender, then the latest version of the tender submitted will only be accepted and all previous submission/s will be null and void. </a:t>
            </a:r>
            <a:endParaRPr lang="en-Z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buFontTx/>
              <a:buNone/>
              <a:defRPr/>
            </a:pPr>
            <a:r>
              <a:rPr lang="en-US" sz="2000" b="1" spc="-5" dirty="0">
                <a:ea typeface="Arial" panose="020B0604020202020204" pitchFamily="34" charset="0"/>
                <a:cs typeface="Times New Roman" panose="02020603050405020304" pitchFamily="18" charset="0"/>
              </a:rPr>
              <a:t>Please ensure that the submission status is indicated as complete. </a:t>
            </a:r>
            <a:endParaRPr lang="en-ZA"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defRPr/>
            </a:pPr>
            <a:r>
              <a:rPr lang="en-US" sz="2000" b="1" spc="-5" dirty="0">
                <a:ea typeface="Arial" panose="020B0604020202020204" pitchFamily="34" charset="0"/>
                <a:cs typeface="Times New Roman" panose="02020603050405020304" pitchFamily="18" charset="0"/>
              </a:rPr>
              <a:t>Supplier Help Manual guide and video can be found on Eskom E-Tendering page</a:t>
            </a:r>
            <a:endParaRPr lang="en-ZA" sz="2000" dirty="0">
              <a:latin typeface="Calibri" panose="020F0502020204030204" pitchFamily="34" charset="0"/>
              <a:ea typeface="Calibri" panose="020F0502020204030204" pitchFamily="34" charset="0"/>
              <a:cs typeface="Times New Roman" panose="02020603050405020304" pitchFamily="18" charset="0"/>
            </a:endParaRPr>
          </a:p>
          <a:p>
            <a:pPr marL="446087" lvl="1" indent="0">
              <a:buNone/>
              <a:defRPr/>
            </a:pPr>
            <a:endParaRPr lang="en-US" sz="2000" b="1" dirty="0">
              <a:solidFill>
                <a:srgbClr val="FF0000"/>
              </a:solidFill>
              <a:latin typeface="+mn-lt"/>
            </a:endParaRPr>
          </a:p>
          <a:p>
            <a:pPr>
              <a:lnSpc>
                <a:spcPct val="100000"/>
              </a:lnSpc>
              <a:spcBef>
                <a:spcPts val="0"/>
              </a:spcBef>
              <a:defRPr/>
            </a:pPr>
            <a:endParaRPr lang="en-ZA" sz="2000" dirty="0">
              <a:latin typeface="+mn-lt"/>
              <a:ea typeface="Calibri"/>
              <a:cs typeface="Times New Roman"/>
            </a:endParaRPr>
          </a:p>
          <a:p>
            <a:pPr marL="0" indent="0">
              <a:lnSpc>
                <a:spcPct val="100000"/>
              </a:lnSpc>
              <a:spcBef>
                <a:spcPts val="0"/>
              </a:spcBef>
              <a:buNone/>
              <a:defRPr/>
            </a:pPr>
            <a:endParaRPr lang="en-ZA" sz="1600" b="1" u="sng" dirty="0">
              <a:latin typeface="Calibri"/>
              <a:ea typeface="Calibri"/>
              <a:cs typeface="Times New Roman"/>
            </a:endParaRPr>
          </a:p>
        </p:txBody>
      </p:sp>
      <p:sp>
        <p:nvSpPr>
          <p:cNvPr id="46085" name="Slide Number Placeholder 4">
            <a:extLst>
              <a:ext uri="{FF2B5EF4-FFF2-40B4-BE49-F238E27FC236}">
                <a16:creationId xmlns:a16="http://schemas.microsoft.com/office/drawing/2014/main" id="{725767F2-1983-491B-0242-55C8F3C2D73F}"/>
              </a:ext>
            </a:extLst>
          </p:cNvPr>
          <p:cNvSpPr>
            <a:spLocks noGrp="1"/>
          </p:cNvSpPr>
          <p:nvPr>
            <p:ph type="sldNum" sz="quarter" idx="12"/>
          </p:nvPr>
        </p:nvSpPr>
        <p:spPr bwMode="auto">
          <a:xfrm>
            <a:off x="7164388" y="6453188"/>
            <a:ext cx="1651000" cy="268287"/>
          </a:xfrm>
          <a:prstGeom prst="rect">
            <a:avLst/>
          </a:prstGeom>
          <a:noFill/>
          <a:ln w="9525" algn="ctr">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ZA"/>
            </a:defPPr>
            <a:lvl1pPr algn="r" rtl="0" eaLnBrk="1" fontAlgn="base" hangingPunct="1">
              <a:spcBef>
                <a:spcPct val="0"/>
              </a:spcBef>
              <a:spcAft>
                <a:spcPct val="0"/>
              </a:spcAft>
              <a:defRPr sz="1000" kern="120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buClrTx/>
              <a:buFontTx/>
              <a:buNone/>
              <a:defRPr/>
            </a:pPr>
            <a:fld id="{9E70FA60-B47C-4500-B19F-07FDB421146A}" type="slidenum">
              <a:rPr lang="en-ZA" altLang="en-US" smtClean="0"/>
              <a:pPr>
                <a:lnSpc>
                  <a:spcPct val="100000"/>
                </a:lnSpc>
                <a:spcBef>
                  <a:spcPct val="0"/>
                </a:spcBef>
                <a:buClrTx/>
                <a:buFontTx/>
                <a:buNone/>
                <a:defRPr/>
              </a:pPr>
              <a:t>6</a:t>
            </a:fld>
            <a:endParaRPr lang="en-ZA" altLang="en-US" sz="1000">
              <a:solidFill>
                <a:srgbClr val="83725B"/>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AE35F514-8140-3BB7-725C-F2E76DA7200B}"/>
              </a:ext>
            </a:extLst>
          </p:cNvPr>
          <p:cNvSpPr>
            <a:spLocks noGrp="1" noChangeArrowheads="1"/>
          </p:cNvSpPr>
          <p:nvPr>
            <p:ph type="title"/>
          </p:nvPr>
        </p:nvSpPr>
        <p:spPr/>
        <p:txBody>
          <a:bodyPr/>
          <a:lstStyle/>
          <a:p>
            <a:pPr algn="ctr"/>
            <a:r>
              <a:rPr lang="en-US" altLang="en-US" dirty="0"/>
              <a:t>ADDITIONAL NOTES TO TENDERERS</a:t>
            </a:r>
            <a:r>
              <a:rPr lang="en-US" altLang="en-US" dirty="0">
                <a:solidFill>
                  <a:schemeClr val="bg2"/>
                </a:solidFill>
              </a:rPr>
              <a:t> </a:t>
            </a:r>
            <a:endParaRPr lang="en-ZA" altLang="en-US" b="1" dirty="0">
              <a:solidFill>
                <a:schemeClr val="bg2"/>
              </a:solidFill>
            </a:endParaRPr>
          </a:p>
        </p:txBody>
      </p:sp>
      <p:sp>
        <p:nvSpPr>
          <p:cNvPr id="41987" name="Content Placeholder 2">
            <a:extLst>
              <a:ext uri="{FF2B5EF4-FFF2-40B4-BE49-F238E27FC236}">
                <a16:creationId xmlns:a16="http://schemas.microsoft.com/office/drawing/2014/main" id="{8C52D030-C82D-6CD7-5C4E-2610FA95C728}"/>
              </a:ext>
            </a:extLst>
          </p:cNvPr>
          <p:cNvSpPr>
            <a:spLocks noGrp="1"/>
          </p:cNvSpPr>
          <p:nvPr>
            <p:ph idx="1"/>
          </p:nvPr>
        </p:nvSpPr>
        <p:spPr>
          <a:xfrm>
            <a:off x="821635" y="915989"/>
            <a:ext cx="9738415" cy="5468937"/>
          </a:xfrm>
        </p:spPr>
        <p:txBody>
          <a:bodyPr>
            <a:normAutofit fontScale="92500" lnSpcReduction="10000"/>
          </a:bodyPr>
          <a:lstStyle/>
          <a:p>
            <a:pPr marL="446087" lvl="1" indent="0">
              <a:buNone/>
              <a:defRPr/>
            </a:pPr>
            <a:endParaRPr lang="en-US" b="1" dirty="0">
              <a:solidFill>
                <a:srgbClr val="FF0000"/>
              </a:solidFill>
            </a:endParaRPr>
          </a:p>
          <a:p>
            <a:r>
              <a:rPr lang="en-US" altLang="en-US" sz="2000" b="1" dirty="0">
                <a:cs typeface="Calibri" panose="020F0502020204030204" pitchFamily="34" charset="0"/>
              </a:rPr>
              <a:t>Notes:</a:t>
            </a:r>
            <a:endParaRPr lang="en-ZA" altLang="en-US" sz="2000" b="1" dirty="0"/>
          </a:p>
          <a:p>
            <a:r>
              <a:rPr lang="en-ZA" altLang="en-US" sz="2000" b="1" dirty="0">
                <a:cs typeface="Calibri" panose="020F0502020204030204" pitchFamily="34" charset="0"/>
              </a:rPr>
              <a:t>Contractors will be selected as follows:</a:t>
            </a:r>
            <a:endParaRPr lang="en-ZA" altLang="en-US" sz="2000" b="1" dirty="0"/>
          </a:p>
          <a:p>
            <a:r>
              <a:rPr lang="en-ZA" altLang="en-US" sz="2000" b="1" dirty="0">
                <a:cs typeface="Calibri" panose="020F0502020204030204" pitchFamily="34" charset="0"/>
              </a:rPr>
              <a:t>All Contractors that meet the minimum threshold of 92% will proceed to the next stage of the price and preference scoring.</a:t>
            </a:r>
            <a:endParaRPr lang="en-ZA" altLang="en-US" sz="2000" b="1" dirty="0"/>
          </a:p>
          <a:p>
            <a:pPr>
              <a:buFontTx/>
              <a:buChar char="•"/>
            </a:pPr>
            <a:r>
              <a:rPr lang="en-ZA" altLang="en-US" sz="2000" b="1" dirty="0">
                <a:cs typeface="Calibri" panose="020F0502020204030204" pitchFamily="34" charset="0"/>
              </a:rPr>
              <a:t>One (1) Invitation to tender (ITT) is issued with (1) set of NEC 3 Term Service Contracts detailing the scope of services. </a:t>
            </a:r>
            <a:endParaRPr lang="en-ZA" altLang="en-US" sz="2000" b="1" dirty="0"/>
          </a:p>
          <a:p>
            <a:pPr>
              <a:buFontTx/>
              <a:buChar char="•"/>
            </a:pPr>
            <a:r>
              <a:rPr lang="en-ZA" altLang="en-US" sz="2000" b="1" dirty="0">
                <a:cs typeface="Calibri" panose="020F0502020204030204" pitchFamily="34" charset="0"/>
              </a:rPr>
              <a:t>The 80/20 preference points system (Price evaluation and B-BBEE points scoring) will be applied per zone. </a:t>
            </a:r>
            <a:endParaRPr lang="en-ZA" altLang="en-US" sz="2000" b="1" dirty="0"/>
          </a:p>
          <a:p>
            <a:pPr>
              <a:buFontTx/>
              <a:buChar char="•"/>
            </a:pPr>
            <a:r>
              <a:rPr lang="en-ZA" altLang="en-US" sz="2000" b="1" dirty="0">
                <a:cs typeface="Calibri" panose="020F0502020204030204" pitchFamily="34" charset="0"/>
              </a:rPr>
              <a:t>This procurement process will result in the appointment of 2 contractors, one per Zone i.e. one (1) for Pietermaritzburg and one (1) for Empangeni Zone, in the event that one contractor is the highest ranked in more than one zone, they will get first preference to select the zone of their choice.</a:t>
            </a:r>
            <a:endParaRPr lang="en-ZA" altLang="en-US" sz="2000" b="1" dirty="0"/>
          </a:p>
          <a:p>
            <a:pPr>
              <a:buFontTx/>
              <a:buChar char="•"/>
            </a:pPr>
            <a:r>
              <a:rPr lang="en-ZA" altLang="en-US" sz="2000" b="1" dirty="0">
                <a:cs typeface="Calibri" panose="020F0502020204030204" pitchFamily="34" charset="0"/>
              </a:rPr>
              <a:t>Should only one (1) contractor be technically compliant they may be requested to undertake both zones until a replacement is found for the zone that they did not initially accept.</a:t>
            </a:r>
            <a:endParaRPr lang="en-ZA" altLang="en-US" sz="2000" b="1" dirty="0"/>
          </a:p>
          <a:p>
            <a:pPr>
              <a:buFontTx/>
              <a:buChar char="•"/>
            </a:pPr>
            <a:r>
              <a:rPr lang="en-ZA" altLang="en-US" sz="2000" b="1" dirty="0">
                <a:cs typeface="Calibri" panose="020F0502020204030204" pitchFamily="34" charset="0"/>
              </a:rPr>
              <a:t>If the same contractor is successful in two (2) zones, Eskom reserves the right to only appoint the contractor in one (1) zone in order to mitigate the risk of over commitment</a:t>
            </a:r>
          </a:p>
          <a:p>
            <a:pPr>
              <a:buFontTx/>
              <a:buChar char="•"/>
            </a:pPr>
            <a:endParaRPr lang="en-ZA" altLang="en-US" sz="2000" dirty="0"/>
          </a:p>
          <a:p>
            <a:pPr>
              <a:lnSpc>
                <a:spcPct val="100000"/>
              </a:lnSpc>
              <a:spcBef>
                <a:spcPts val="0"/>
              </a:spcBef>
              <a:defRPr/>
            </a:pPr>
            <a:endParaRPr lang="en-ZA" sz="1600" dirty="0">
              <a:latin typeface="Calibri"/>
              <a:ea typeface="Calibri"/>
              <a:cs typeface="Times New Roman"/>
            </a:endParaRPr>
          </a:p>
          <a:p>
            <a:pPr>
              <a:defRPr/>
            </a:pPr>
            <a:endParaRPr lang="en-ZA" dirty="0"/>
          </a:p>
          <a:p>
            <a:pPr marL="0" indent="0">
              <a:lnSpc>
                <a:spcPct val="100000"/>
              </a:lnSpc>
              <a:spcBef>
                <a:spcPts val="0"/>
              </a:spcBef>
              <a:buNone/>
              <a:defRPr/>
            </a:pPr>
            <a:endParaRPr lang="en-ZA" sz="1600" b="1" u="sng" dirty="0">
              <a:latin typeface="Calibri"/>
              <a:ea typeface="Calibri"/>
              <a:cs typeface="Times New Roman"/>
            </a:endParaRPr>
          </a:p>
        </p:txBody>
      </p:sp>
      <p:sp>
        <p:nvSpPr>
          <p:cNvPr id="47109" name="Slide Number Placeholder 4">
            <a:extLst>
              <a:ext uri="{FF2B5EF4-FFF2-40B4-BE49-F238E27FC236}">
                <a16:creationId xmlns:a16="http://schemas.microsoft.com/office/drawing/2014/main" id="{403625DA-39B9-B29D-EDEA-3F28148A86AB}"/>
              </a:ext>
            </a:extLst>
          </p:cNvPr>
          <p:cNvSpPr>
            <a:spLocks noGrp="1"/>
          </p:cNvSpPr>
          <p:nvPr>
            <p:ph type="sldNum" sz="quarter" idx="12"/>
          </p:nvPr>
        </p:nvSpPr>
        <p:spPr bwMode="auto">
          <a:xfrm>
            <a:off x="7164388" y="6453188"/>
            <a:ext cx="1651000" cy="268287"/>
          </a:xfrm>
          <a:prstGeom prst="rect">
            <a:avLst/>
          </a:prstGeom>
          <a:noFill/>
          <a:ln w="9525" algn="ctr">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ZA"/>
            </a:defPPr>
            <a:lvl1pPr algn="r" rtl="0" eaLnBrk="1" fontAlgn="base" hangingPunct="1">
              <a:spcBef>
                <a:spcPct val="0"/>
              </a:spcBef>
              <a:spcAft>
                <a:spcPct val="0"/>
              </a:spcAft>
              <a:defRPr sz="1000" kern="120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buClrTx/>
              <a:buFontTx/>
              <a:buNone/>
              <a:defRPr/>
            </a:pPr>
            <a:fld id="{9E70FA60-B47C-4500-B19F-07FDB421146A}" type="slidenum">
              <a:rPr lang="en-ZA" altLang="en-US" smtClean="0"/>
              <a:pPr>
                <a:lnSpc>
                  <a:spcPct val="100000"/>
                </a:lnSpc>
                <a:spcBef>
                  <a:spcPct val="0"/>
                </a:spcBef>
                <a:buClrTx/>
                <a:buFontTx/>
                <a:buNone/>
                <a:defRPr/>
              </a:pPr>
              <a:t>7</a:t>
            </a:fld>
            <a:endParaRPr lang="en-ZA" altLang="en-US" sz="1000">
              <a:solidFill>
                <a:srgbClr val="83725B"/>
              </a:solidFill>
            </a:endParaRPr>
          </a:p>
        </p:txBody>
      </p:sp>
      <p:sp>
        <p:nvSpPr>
          <p:cNvPr id="3" name="TextBox 2">
            <a:extLst>
              <a:ext uri="{FF2B5EF4-FFF2-40B4-BE49-F238E27FC236}">
                <a16:creationId xmlns:a16="http://schemas.microsoft.com/office/drawing/2014/main" id="{A9282ECE-9887-B394-0F9C-2E74A5CE3F37}"/>
              </a:ext>
            </a:extLst>
          </p:cNvPr>
          <p:cNvSpPr txBox="1"/>
          <p:nvPr/>
        </p:nvSpPr>
        <p:spPr>
          <a:xfrm>
            <a:off x="3051810" y="3244334"/>
            <a:ext cx="6103620" cy="369332"/>
          </a:xfrm>
          <a:prstGeom prst="rect">
            <a:avLst/>
          </a:prstGeom>
          <a:noFill/>
        </p:spPr>
        <p:txBody>
          <a:bodyPr wrap="square">
            <a:spAutoFit/>
          </a:bodyPr>
          <a:lstStyle/>
          <a:p>
            <a:r>
              <a:rPr lang="en-US" altLang="en-US" dirty="0"/>
              <a:t>ADDITIONAL NOTES TO TENDERERS</a:t>
            </a:r>
            <a:endParaRPr lang="en-Z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EA6B2D4B-8909-A09D-8487-0E43F11DB25F}"/>
              </a:ext>
            </a:extLst>
          </p:cNvPr>
          <p:cNvSpPr>
            <a:spLocks noGrp="1" noChangeArrowheads="1"/>
          </p:cNvSpPr>
          <p:nvPr>
            <p:ph type="title"/>
          </p:nvPr>
        </p:nvSpPr>
        <p:spPr/>
        <p:txBody>
          <a:bodyPr/>
          <a:lstStyle/>
          <a:p>
            <a:r>
              <a:rPr lang="en-US" altLang="en-US" dirty="0"/>
              <a:t>ADDITIONAL NOTES TO TENDERERS</a:t>
            </a:r>
            <a:endParaRPr lang="en-ZA" altLang="en-US" dirty="0">
              <a:solidFill>
                <a:schemeClr val="bg2"/>
              </a:solidFill>
            </a:endParaRPr>
          </a:p>
        </p:txBody>
      </p:sp>
      <p:sp>
        <p:nvSpPr>
          <p:cNvPr id="53252" name="Slide Number Placeholder 2">
            <a:extLst>
              <a:ext uri="{FF2B5EF4-FFF2-40B4-BE49-F238E27FC236}">
                <a16:creationId xmlns:a16="http://schemas.microsoft.com/office/drawing/2014/main" id="{3EF2CCD6-2F74-EFA8-5FAC-8336AAB6A219}"/>
              </a:ext>
            </a:extLst>
          </p:cNvPr>
          <p:cNvSpPr>
            <a:spLocks noGrp="1"/>
          </p:cNvSpPr>
          <p:nvPr>
            <p:ph type="sldNum" sz="quarter" idx="12"/>
          </p:nvPr>
        </p:nvSpPr>
        <p:spPr bwMode="auto">
          <a:xfrm>
            <a:off x="7164388" y="6453188"/>
            <a:ext cx="1651000" cy="268287"/>
          </a:xfrm>
          <a:prstGeom prst="rect">
            <a:avLst/>
          </a:prstGeom>
          <a:noFill/>
          <a:ln w="9525" algn="ctr">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ZA"/>
            </a:defPPr>
            <a:lvl1pPr algn="r" rtl="0" eaLnBrk="1" fontAlgn="base" hangingPunct="1">
              <a:spcBef>
                <a:spcPct val="0"/>
              </a:spcBef>
              <a:spcAft>
                <a:spcPct val="0"/>
              </a:spcAft>
              <a:defRPr sz="1000" kern="120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buClrTx/>
              <a:buFontTx/>
              <a:buNone/>
              <a:defRPr/>
            </a:pPr>
            <a:fld id="{9E70FA60-B47C-4500-B19F-07FDB421146A}" type="slidenum">
              <a:rPr lang="en-ZA" altLang="en-US" smtClean="0"/>
              <a:pPr>
                <a:lnSpc>
                  <a:spcPct val="100000"/>
                </a:lnSpc>
                <a:spcBef>
                  <a:spcPct val="0"/>
                </a:spcBef>
                <a:buClrTx/>
                <a:buFontTx/>
                <a:buNone/>
                <a:defRPr/>
              </a:pPr>
              <a:t>8</a:t>
            </a:fld>
            <a:endParaRPr lang="en-ZA" altLang="en-US" sz="1000">
              <a:solidFill>
                <a:srgbClr val="83725B"/>
              </a:solidFill>
            </a:endParaRPr>
          </a:p>
        </p:txBody>
      </p:sp>
      <p:graphicFrame>
        <p:nvGraphicFramePr>
          <p:cNvPr id="2" name="Table 1">
            <a:extLst>
              <a:ext uri="{FF2B5EF4-FFF2-40B4-BE49-F238E27FC236}">
                <a16:creationId xmlns:a16="http://schemas.microsoft.com/office/drawing/2014/main" id="{1ADAEC28-11B3-890C-9F0C-37CACAFFB943}"/>
              </a:ext>
            </a:extLst>
          </p:cNvPr>
          <p:cNvGraphicFramePr>
            <a:graphicFrameLocks noGrp="1"/>
          </p:cNvGraphicFramePr>
          <p:nvPr>
            <p:extLst>
              <p:ext uri="{D42A27DB-BD31-4B8C-83A1-F6EECF244321}">
                <p14:modId xmlns:p14="http://schemas.microsoft.com/office/powerpoint/2010/main" val="3036334526"/>
              </p:ext>
            </p:extLst>
          </p:nvPr>
        </p:nvGraphicFramePr>
        <p:xfrm>
          <a:off x="468629" y="2948941"/>
          <a:ext cx="10629900" cy="2446018"/>
        </p:xfrm>
        <a:graphic>
          <a:graphicData uri="http://schemas.openxmlformats.org/drawingml/2006/table">
            <a:tbl>
              <a:tblPr firstRow="1" firstCol="1" bandRow="1">
                <a:tableStyleId>{5C22544A-7EE6-4342-B048-85BDC9FD1C3A}</a:tableStyleId>
              </a:tblPr>
              <a:tblGrid>
                <a:gridCol w="5314950">
                  <a:extLst>
                    <a:ext uri="{9D8B030D-6E8A-4147-A177-3AD203B41FA5}">
                      <a16:colId xmlns:a16="http://schemas.microsoft.com/office/drawing/2014/main" val="3653846775"/>
                    </a:ext>
                  </a:extLst>
                </a:gridCol>
                <a:gridCol w="5314950">
                  <a:extLst>
                    <a:ext uri="{9D8B030D-6E8A-4147-A177-3AD203B41FA5}">
                      <a16:colId xmlns:a16="http://schemas.microsoft.com/office/drawing/2014/main" val="1561922968"/>
                    </a:ext>
                  </a:extLst>
                </a:gridCol>
              </a:tblGrid>
              <a:tr h="1243640">
                <a:tc>
                  <a:txBody>
                    <a:bodyPr/>
                    <a:lstStyle/>
                    <a:p>
                      <a:pPr algn="just">
                        <a:lnSpc>
                          <a:spcPct val="115000"/>
                        </a:lnSpc>
                        <a:spcAft>
                          <a:spcPts val="1000"/>
                        </a:spcAft>
                        <a:buNone/>
                      </a:pPr>
                      <a:r>
                        <a:rPr lang="en-US" sz="1100" u="sng" dirty="0">
                          <a:effectLst/>
                        </a:rPr>
                        <a:t>Zones</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3" marR="68583" marT="0" marB="0"/>
                </a:tc>
                <a:tc>
                  <a:txBody>
                    <a:bodyPr/>
                    <a:lstStyle/>
                    <a:p>
                      <a:pPr algn="just">
                        <a:lnSpc>
                          <a:spcPct val="115000"/>
                        </a:lnSpc>
                        <a:spcAft>
                          <a:spcPts val="1000"/>
                        </a:spcAft>
                        <a:buNone/>
                      </a:pPr>
                      <a:r>
                        <a:rPr lang="en-US" sz="1100" u="sng" dirty="0">
                          <a:effectLst/>
                        </a:rPr>
                        <a:t>Indicate with a tick (</a:t>
                      </a:r>
                      <a:r>
                        <a:rPr lang="en-US" sz="1100" u="sng" dirty="0">
                          <a:effectLst/>
                          <a:sym typeface="Wingdings" panose="05000000000000000000" pitchFamily="2" charset="2"/>
                        </a:rPr>
                        <a:t></a:t>
                      </a:r>
                      <a:r>
                        <a:rPr lang="en-US" sz="1100" u="sng" dirty="0">
                          <a:effectLst/>
                        </a:rPr>
                        <a:t>) the Zone/s that you are tendering for:  you can tick one (1) or both</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3" marR="68583" marT="0" marB="0"/>
                </a:tc>
                <a:extLst>
                  <a:ext uri="{0D108BD9-81ED-4DB2-BD59-A6C34878D82A}">
                    <a16:rowId xmlns:a16="http://schemas.microsoft.com/office/drawing/2014/main" val="697026156"/>
                  </a:ext>
                </a:extLst>
              </a:tr>
              <a:tr h="601189">
                <a:tc>
                  <a:txBody>
                    <a:bodyPr/>
                    <a:lstStyle/>
                    <a:p>
                      <a:pPr algn="just">
                        <a:lnSpc>
                          <a:spcPct val="115000"/>
                        </a:lnSpc>
                        <a:spcAft>
                          <a:spcPts val="1000"/>
                        </a:spcAft>
                        <a:buNone/>
                      </a:pPr>
                      <a:r>
                        <a:rPr lang="en-US" sz="1100">
                          <a:effectLst/>
                        </a:rPr>
                        <a:t>Empangeni</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3" marR="68583" marT="0" marB="0"/>
                </a:tc>
                <a:tc>
                  <a:txBody>
                    <a:bodyPr/>
                    <a:lstStyle/>
                    <a:p>
                      <a:pPr algn="just">
                        <a:lnSpc>
                          <a:spcPct val="115000"/>
                        </a:lnSpc>
                        <a:spcAft>
                          <a:spcPts val="1000"/>
                        </a:spcAft>
                        <a:buNone/>
                      </a:pPr>
                      <a:r>
                        <a:rPr lang="en-US" sz="1100" dirty="0">
                          <a:effectLst/>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3" marR="68583" marT="0" marB="0"/>
                </a:tc>
                <a:extLst>
                  <a:ext uri="{0D108BD9-81ED-4DB2-BD59-A6C34878D82A}">
                    <a16:rowId xmlns:a16="http://schemas.microsoft.com/office/drawing/2014/main" val="3181230747"/>
                  </a:ext>
                </a:extLst>
              </a:tr>
              <a:tr h="601189">
                <a:tc>
                  <a:txBody>
                    <a:bodyPr/>
                    <a:lstStyle/>
                    <a:p>
                      <a:pPr algn="just">
                        <a:lnSpc>
                          <a:spcPct val="115000"/>
                        </a:lnSpc>
                        <a:spcAft>
                          <a:spcPts val="1000"/>
                        </a:spcAft>
                        <a:buNone/>
                      </a:pPr>
                      <a:r>
                        <a:rPr lang="en-ZA" sz="1100" dirty="0">
                          <a:effectLst/>
                        </a:rPr>
                        <a:t>Pietermaritzburg</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3" marR="68583" marT="0" marB="0"/>
                </a:tc>
                <a:tc>
                  <a:txBody>
                    <a:bodyPr/>
                    <a:lstStyle/>
                    <a:p>
                      <a:pPr algn="just">
                        <a:lnSpc>
                          <a:spcPct val="115000"/>
                        </a:lnSpc>
                        <a:spcAft>
                          <a:spcPts val="1000"/>
                        </a:spcAft>
                        <a:buNone/>
                      </a:pPr>
                      <a:r>
                        <a:rPr lang="en-US" sz="1100" dirty="0">
                          <a:effectLst/>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3" marR="68583" marT="0" marB="0"/>
                </a:tc>
                <a:extLst>
                  <a:ext uri="{0D108BD9-81ED-4DB2-BD59-A6C34878D82A}">
                    <a16:rowId xmlns:a16="http://schemas.microsoft.com/office/drawing/2014/main" val="2958156133"/>
                  </a:ext>
                </a:extLst>
              </a:tr>
            </a:tbl>
          </a:graphicData>
        </a:graphic>
      </p:graphicFrame>
      <p:sp>
        <p:nvSpPr>
          <p:cNvPr id="4" name="TextBox 3">
            <a:extLst>
              <a:ext uri="{FF2B5EF4-FFF2-40B4-BE49-F238E27FC236}">
                <a16:creationId xmlns:a16="http://schemas.microsoft.com/office/drawing/2014/main" id="{9F97B35B-9C08-1BB3-49C0-11E39618E253}"/>
              </a:ext>
            </a:extLst>
          </p:cNvPr>
          <p:cNvSpPr txBox="1"/>
          <p:nvPr/>
        </p:nvSpPr>
        <p:spPr>
          <a:xfrm>
            <a:off x="361681" y="1338727"/>
            <a:ext cx="10527030" cy="1231106"/>
          </a:xfrm>
          <a:prstGeom prst="rect">
            <a:avLst/>
          </a:prstGeom>
          <a:noFill/>
        </p:spPr>
        <p:txBody>
          <a:bodyPr wrap="square">
            <a:spAutoFit/>
          </a:bodyPr>
          <a:lstStyle/>
          <a:p>
            <a:r>
              <a:rPr lang="en-ZA" altLang="en-US" sz="2000" b="1" u="sng" dirty="0">
                <a:cs typeface="Calibri" panose="020F0502020204030204" pitchFamily="34" charset="0"/>
              </a:rPr>
              <a:t>Please note that the tender is </a:t>
            </a:r>
            <a:endParaRPr lang="en-ZA" altLang="en-US" sz="2000" dirty="0"/>
          </a:p>
          <a:p>
            <a:r>
              <a:rPr lang="en-ZA" sz="1800" b="1" dirty="0"/>
              <a:t>The zones are reflected below, tenderers are requested to indicate by a tick (</a:t>
            </a:r>
            <a:r>
              <a:rPr lang="en-ZA" sz="1800" b="1" dirty="0">
                <a:sym typeface="Wingdings" panose="05000000000000000000" pitchFamily="2" charset="2"/>
              </a:rPr>
              <a:t></a:t>
            </a:r>
            <a:r>
              <a:rPr lang="en-ZA" sz="1800" b="1" dirty="0"/>
              <a:t>) the zone they are tendering for, tenderers can select one or both Zones .   The final selection, if you are still in the running will be determined by your preference:</a:t>
            </a:r>
            <a:endParaRPr lang="en-ZA"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8DC3C-34FC-66EC-2133-9E4BB643F873}"/>
              </a:ext>
            </a:extLst>
          </p:cNvPr>
          <p:cNvSpPr>
            <a:spLocks noGrp="1"/>
          </p:cNvSpPr>
          <p:nvPr>
            <p:ph type="title"/>
          </p:nvPr>
        </p:nvSpPr>
        <p:spPr/>
        <p:txBody>
          <a:bodyPr/>
          <a:lstStyle/>
          <a:p>
            <a:r>
              <a:rPr lang="en-US" altLang="en-US" dirty="0"/>
              <a:t>EVALUATION PROCESS</a:t>
            </a:r>
            <a:endParaRPr lang="en-ZA" dirty="0"/>
          </a:p>
        </p:txBody>
      </p:sp>
      <p:sp>
        <p:nvSpPr>
          <p:cNvPr id="3" name="Content Placeholder 2">
            <a:extLst>
              <a:ext uri="{FF2B5EF4-FFF2-40B4-BE49-F238E27FC236}">
                <a16:creationId xmlns:a16="http://schemas.microsoft.com/office/drawing/2014/main" id="{59D547B2-1841-8727-65CE-E7C402E22B92}"/>
              </a:ext>
            </a:extLst>
          </p:cNvPr>
          <p:cNvSpPr>
            <a:spLocks noGrp="1"/>
          </p:cNvSpPr>
          <p:nvPr>
            <p:ph idx="1"/>
          </p:nvPr>
        </p:nvSpPr>
        <p:spPr/>
        <p:txBody>
          <a:bodyPr/>
          <a:lstStyle/>
          <a:p>
            <a:pPr algn="just">
              <a:lnSpc>
                <a:spcPct val="115000"/>
              </a:lnSpc>
              <a:spcAft>
                <a:spcPts val="1000"/>
              </a:spcAft>
              <a:buFontTx/>
              <a:buNone/>
              <a:defRPr/>
            </a:pPr>
            <a:r>
              <a:rPr lang="en-GB" sz="1800" b="1" u="sng" dirty="0">
                <a:latin typeface="+mj-lt"/>
                <a:ea typeface="Times New Roman" panose="02020603050405020304" pitchFamily="18" charset="0"/>
                <a:cs typeface="Times New Roman" panose="02020603050405020304" pitchFamily="18" charset="0"/>
              </a:rPr>
              <a:t>Evaluation Process</a:t>
            </a:r>
            <a:endParaRPr lang="en-ZA" sz="1800" dirty="0">
              <a:latin typeface="+mj-lt"/>
              <a:ea typeface="Calibri" panose="020F0502020204030204" pitchFamily="34" charset="0"/>
              <a:cs typeface="Times New Roman" panose="02020603050405020304" pitchFamily="18" charset="0"/>
            </a:endParaRPr>
          </a:p>
          <a:p>
            <a:pPr marL="635" algn="just">
              <a:lnSpc>
                <a:spcPct val="115000"/>
              </a:lnSpc>
              <a:spcAft>
                <a:spcPts val="1000"/>
              </a:spcAft>
              <a:buFontTx/>
              <a:buNone/>
              <a:defRPr/>
            </a:pPr>
            <a:r>
              <a:rPr lang="en-ZA" sz="1800" b="1" dirty="0">
                <a:latin typeface="+mj-lt"/>
                <a:ea typeface="Calibri" panose="020F0502020204030204" pitchFamily="34" charset="0"/>
                <a:cs typeface="Times New Roman" panose="02020603050405020304" pitchFamily="18" charset="0"/>
              </a:rPr>
              <a:t>Step 1: Basic Compliance/Commercial Evaluation</a:t>
            </a:r>
          </a:p>
          <a:p>
            <a:pPr marL="635" algn="just">
              <a:lnSpc>
                <a:spcPct val="115000"/>
              </a:lnSpc>
              <a:spcAft>
                <a:spcPts val="1000"/>
              </a:spcAft>
              <a:buFontTx/>
              <a:buNone/>
              <a:defRPr/>
            </a:pPr>
            <a:r>
              <a:rPr lang="en-ZA" sz="1800" b="1" dirty="0">
                <a:latin typeface="+mj-lt"/>
                <a:ea typeface="Calibri" panose="020F0502020204030204" pitchFamily="34" charset="0"/>
                <a:cs typeface="Times New Roman" panose="02020603050405020304" pitchFamily="18" charset="0"/>
              </a:rPr>
              <a:t>Step 2: Functionality</a:t>
            </a:r>
          </a:p>
          <a:p>
            <a:pPr marL="635" algn="just">
              <a:lnSpc>
                <a:spcPct val="115000"/>
              </a:lnSpc>
              <a:spcAft>
                <a:spcPts val="1000"/>
              </a:spcAft>
              <a:buFontTx/>
              <a:buNone/>
              <a:defRPr/>
            </a:pPr>
            <a:r>
              <a:rPr lang="en-ZA" sz="1800" b="1" dirty="0">
                <a:latin typeface="+mj-lt"/>
                <a:ea typeface="Calibri" panose="020F0502020204030204" pitchFamily="34" charset="0"/>
                <a:cs typeface="Times New Roman" panose="02020603050405020304" pitchFamily="18" charset="0"/>
              </a:rPr>
              <a:t>Step 3: Price and Preference Scoring</a:t>
            </a:r>
          </a:p>
          <a:p>
            <a:pPr marL="635" algn="just">
              <a:lnSpc>
                <a:spcPct val="115000"/>
              </a:lnSpc>
              <a:spcAft>
                <a:spcPts val="1000"/>
              </a:spcAft>
              <a:buFontTx/>
              <a:buNone/>
              <a:defRPr/>
            </a:pPr>
            <a:r>
              <a:rPr lang="en-ZA" sz="1800" b="1" dirty="0">
                <a:latin typeface="+mj-lt"/>
                <a:ea typeface="Calibri" panose="020F0502020204030204" pitchFamily="34" charset="0"/>
                <a:cs typeface="Times New Roman" panose="02020603050405020304" pitchFamily="18" charset="0"/>
              </a:rPr>
              <a:t>Step 4: Drawing of lots (if applicable)</a:t>
            </a:r>
          </a:p>
          <a:p>
            <a:pPr marL="0" indent="0" algn="just">
              <a:lnSpc>
                <a:spcPct val="115000"/>
              </a:lnSpc>
              <a:spcAft>
                <a:spcPts val="1000"/>
              </a:spcAft>
              <a:buFontTx/>
              <a:buNone/>
              <a:defRPr/>
            </a:pPr>
            <a:r>
              <a:rPr lang="en-ZA" sz="1800" b="1" dirty="0">
                <a:latin typeface="+mj-lt"/>
                <a:ea typeface="Calibri" panose="020F0502020204030204" pitchFamily="34" charset="0"/>
                <a:cs typeface="Times New Roman" panose="02020603050405020304" pitchFamily="18" charset="0"/>
              </a:rPr>
              <a:t>Step 5: Contractual Requirements</a:t>
            </a:r>
          </a:p>
          <a:p>
            <a:endParaRPr lang="en-ZA" dirty="0"/>
          </a:p>
        </p:txBody>
      </p:sp>
    </p:spTree>
    <p:extLst>
      <p:ext uri="{BB962C8B-B14F-4D97-AF65-F5344CB8AC3E}">
        <p14:creationId xmlns:p14="http://schemas.microsoft.com/office/powerpoint/2010/main" val="3136826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AA30833A-C8F5-CD12-7627-1D4D1146C660}"/>
              </a:ext>
            </a:extLst>
          </p:cNvPr>
          <p:cNvSpPr>
            <a:spLocks noGrp="1" noChangeArrowheads="1"/>
          </p:cNvSpPr>
          <p:nvPr>
            <p:ph type="title"/>
          </p:nvPr>
        </p:nvSpPr>
        <p:spPr>
          <a:xfrm>
            <a:off x="1524001" y="174625"/>
            <a:ext cx="7375525" cy="666750"/>
          </a:xfrm>
        </p:spPr>
        <p:txBody>
          <a:bodyPr/>
          <a:lstStyle/>
          <a:p>
            <a:pPr algn="ctr"/>
            <a:r>
              <a:rPr lang="en-US" altLang="en-US" dirty="0"/>
              <a:t>BASIC COMPLIANCE</a:t>
            </a:r>
            <a:br>
              <a:rPr lang="en-US" altLang="en-US" dirty="0"/>
            </a:br>
            <a:r>
              <a:rPr lang="en-US" altLang="en-US" dirty="0"/>
              <a:t>STEP 1</a:t>
            </a:r>
            <a:endParaRPr lang="en-ZA" altLang="en-US" b="1" dirty="0">
              <a:solidFill>
                <a:schemeClr val="bg2"/>
              </a:solidFill>
            </a:endParaRPr>
          </a:p>
        </p:txBody>
      </p:sp>
      <p:sp>
        <p:nvSpPr>
          <p:cNvPr id="55299" name="Content Placeholder 2">
            <a:extLst>
              <a:ext uri="{FF2B5EF4-FFF2-40B4-BE49-F238E27FC236}">
                <a16:creationId xmlns:a16="http://schemas.microsoft.com/office/drawing/2014/main" id="{D1ED8066-49D4-9236-9B7F-BBBBDFA844A8}"/>
              </a:ext>
            </a:extLst>
          </p:cNvPr>
          <p:cNvSpPr>
            <a:spLocks noGrp="1" noChangeArrowheads="1"/>
          </p:cNvSpPr>
          <p:nvPr>
            <p:ph idx="1"/>
          </p:nvPr>
        </p:nvSpPr>
        <p:spPr>
          <a:xfrm>
            <a:off x="548641" y="1188720"/>
            <a:ext cx="9951086" cy="5048569"/>
          </a:xfrm>
        </p:spPr>
        <p:txBody>
          <a:bodyPr/>
          <a:lstStyle/>
          <a:p>
            <a:pPr marL="635" algn="just">
              <a:lnSpc>
                <a:spcPct val="115000"/>
              </a:lnSpc>
              <a:buFontTx/>
              <a:buNone/>
              <a:defRPr/>
            </a:pPr>
            <a:r>
              <a:rPr lang="en-ZA" sz="1800" b="1" u="sng" dirty="0">
                <a:solidFill>
                  <a:srgbClr val="FF0000"/>
                </a:solidFill>
                <a:ea typeface="Calibri" panose="020F0502020204030204" pitchFamily="34" charset="0"/>
                <a:cs typeface="Times New Roman" panose="02020603050405020304" pitchFamily="18" charset="0"/>
              </a:rPr>
              <a:t>STEP 1:</a:t>
            </a:r>
            <a:r>
              <a:rPr lang="en-ZA" sz="1800" b="1" dirty="0">
                <a:solidFill>
                  <a:srgbClr val="FF0000"/>
                </a:solidFill>
                <a:ea typeface="Calibri" panose="020F0502020204030204" pitchFamily="34" charset="0"/>
                <a:cs typeface="Times New Roman" panose="02020603050405020304" pitchFamily="18" charset="0"/>
              </a:rPr>
              <a:t>  </a:t>
            </a:r>
            <a:r>
              <a:rPr lang="en-ZA" sz="1800" b="1" u="sng" dirty="0">
                <a:solidFill>
                  <a:srgbClr val="FF0000"/>
                </a:solidFill>
                <a:ea typeface="Calibri" panose="020F0502020204030204" pitchFamily="34" charset="0"/>
                <a:cs typeface="Times New Roman" panose="02020603050405020304" pitchFamily="18" charset="0"/>
              </a:rPr>
              <a:t>BASIC COMPLIANCE/COMMERCIAL EVALUATION</a:t>
            </a:r>
            <a:r>
              <a:rPr lang="en-ZA" sz="1800" dirty="0">
                <a:solidFill>
                  <a:srgbClr val="FF0000"/>
                </a:solidFill>
                <a:ea typeface="Calibri" panose="020F0502020204030204" pitchFamily="34" charset="0"/>
                <a:cs typeface="Times New Roman" panose="02020603050405020304" pitchFamily="18" charset="0"/>
              </a:rPr>
              <a:t> </a:t>
            </a:r>
            <a:endParaRPr lang="en-ZA" sz="1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lvl="0"/>
            <a:r>
              <a:rPr lang="en-ZA" sz="2000" dirty="0"/>
              <a:t>Meet the eligibility criteria for a tenderer.</a:t>
            </a:r>
          </a:p>
          <a:p>
            <a:pPr lvl="0"/>
            <a:r>
              <a:rPr lang="en-US" sz="2000" b="1" dirty="0"/>
              <a:t>Tenders are to be submitted electronically via Eskom E- tendering site by the stipulated closing date and time.</a:t>
            </a:r>
            <a:endParaRPr lang="en-ZA" sz="2000" dirty="0"/>
          </a:p>
          <a:p>
            <a:pPr lvl="0"/>
            <a:r>
              <a:rPr lang="en-US" sz="2000" b="1" i="1" dirty="0"/>
              <a:t>Please note it is the responsibility of the supplier to ensure that the tender submission is submitted before the closing time</a:t>
            </a:r>
            <a:endParaRPr lang="en-ZA" sz="2000" dirty="0"/>
          </a:p>
          <a:p>
            <a:pPr lvl="0"/>
            <a:r>
              <a:rPr lang="en-ZA" sz="2000" b="1" u="sng" dirty="0">
                <a:highlight>
                  <a:srgbClr val="FFFF00"/>
                </a:highlight>
              </a:rPr>
              <a:t>BOQ/Price List must be priced in its entirety</a:t>
            </a:r>
            <a:r>
              <a:rPr lang="en-ZA" sz="2000" b="1" dirty="0">
                <a:highlight>
                  <a:srgbClr val="FFFF00"/>
                </a:highlight>
              </a:rPr>
              <a:t>.</a:t>
            </a:r>
          </a:p>
          <a:p>
            <a:endParaRPr lang="en-US" altLang="en-US" sz="1800" dirty="0"/>
          </a:p>
          <a:p>
            <a:endParaRPr lang="en-ZA" altLang="en-US" sz="1800" dirty="0"/>
          </a:p>
        </p:txBody>
      </p:sp>
      <p:sp>
        <p:nvSpPr>
          <p:cNvPr id="55301" name="Slide Number Placeholder 4">
            <a:extLst>
              <a:ext uri="{FF2B5EF4-FFF2-40B4-BE49-F238E27FC236}">
                <a16:creationId xmlns:a16="http://schemas.microsoft.com/office/drawing/2014/main" id="{C5B8DE78-8A06-5A05-5C04-9182C5CB9239}"/>
              </a:ext>
            </a:extLst>
          </p:cNvPr>
          <p:cNvSpPr>
            <a:spLocks noGrp="1"/>
          </p:cNvSpPr>
          <p:nvPr>
            <p:ph type="sldNum" sz="quarter" idx="12"/>
          </p:nvPr>
        </p:nvSpPr>
        <p:spPr bwMode="auto">
          <a:xfrm>
            <a:off x="7164388" y="6453188"/>
            <a:ext cx="1651000" cy="268287"/>
          </a:xfrm>
          <a:prstGeom prst="rect">
            <a:avLst/>
          </a:prstGeom>
          <a:noFill/>
          <a:ln w="9525" algn="ctr">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ZA"/>
            </a:defPPr>
            <a:lvl1pPr algn="r" rtl="0" eaLnBrk="1" fontAlgn="base" hangingPunct="1">
              <a:spcBef>
                <a:spcPct val="0"/>
              </a:spcBef>
              <a:spcAft>
                <a:spcPct val="0"/>
              </a:spcAft>
              <a:defRPr sz="1000" kern="120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buClrTx/>
              <a:buFontTx/>
              <a:buNone/>
              <a:defRPr/>
            </a:pPr>
            <a:fld id="{9E70FA60-B47C-4500-B19F-07FDB421146A}" type="slidenum">
              <a:rPr lang="en-ZA" altLang="en-US" smtClean="0"/>
              <a:pPr>
                <a:lnSpc>
                  <a:spcPct val="100000"/>
                </a:lnSpc>
                <a:spcBef>
                  <a:spcPct val="0"/>
                </a:spcBef>
                <a:buClrTx/>
                <a:buFontTx/>
                <a:buNone/>
                <a:defRPr/>
              </a:pPr>
              <a:t>10</a:t>
            </a:fld>
            <a:endParaRPr lang="en-ZA" altLang="en-US" sz="1000">
              <a:solidFill>
                <a:srgbClr val="83725B"/>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F8C3CAE4-E46A-A8BE-8A4A-B0934C121EAB}"/>
              </a:ext>
            </a:extLst>
          </p:cNvPr>
          <p:cNvSpPr>
            <a:spLocks noGrp="1" noChangeArrowheads="1"/>
          </p:cNvSpPr>
          <p:nvPr>
            <p:ph type="title"/>
          </p:nvPr>
        </p:nvSpPr>
        <p:spPr>
          <a:xfrm>
            <a:off x="1524001" y="174625"/>
            <a:ext cx="7375525" cy="666750"/>
          </a:xfrm>
        </p:spPr>
        <p:txBody>
          <a:bodyPr/>
          <a:lstStyle/>
          <a:p>
            <a:pPr algn="ctr"/>
            <a:r>
              <a:rPr lang="en-US" altLang="en-US" dirty="0"/>
              <a:t>EVALUATION PROCESS STEP 1</a:t>
            </a:r>
            <a:endParaRPr lang="en-ZA" altLang="en-US" b="1" dirty="0">
              <a:solidFill>
                <a:schemeClr val="bg2"/>
              </a:solidFill>
            </a:endParaRPr>
          </a:p>
        </p:txBody>
      </p:sp>
      <p:sp>
        <p:nvSpPr>
          <p:cNvPr id="57347" name="Content Placeholder 2">
            <a:extLst>
              <a:ext uri="{FF2B5EF4-FFF2-40B4-BE49-F238E27FC236}">
                <a16:creationId xmlns:a16="http://schemas.microsoft.com/office/drawing/2014/main" id="{F7D8AEB2-7EA2-8DDD-DA4A-02F5E879C221}"/>
              </a:ext>
            </a:extLst>
          </p:cNvPr>
          <p:cNvSpPr>
            <a:spLocks noGrp="1" noChangeArrowheads="1"/>
          </p:cNvSpPr>
          <p:nvPr>
            <p:ph idx="1"/>
          </p:nvPr>
        </p:nvSpPr>
        <p:spPr>
          <a:xfrm>
            <a:off x="640081" y="1303020"/>
            <a:ext cx="9859646" cy="4934269"/>
          </a:xfrm>
        </p:spPr>
        <p:txBody>
          <a:bodyPr/>
          <a:lstStyle/>
          <a:p>
            <a:pPr algn="just">
              <a:buFontTx/>
              <a:buNone/>
              <a:defRPr/>
            </a:pPr>
            <a:r>
              <a:rPr lang="en-ZA" sz="2000" b="1" u="sng" dirty="0">
                <a:ea typeface="Times New Roman" panose="02020603050405020304" pitchFamily="18" charset="0"/>
              </a:rPr>
              <a:t>Commercial Mandatory Returnable (Non - Disqualifiable)</a:t>
            </a:r>
            <a:endParaRPr lang="en-ZA" sz="2000" dirty="0">
              <a:latin typeface="Times New Roman" panose="02020603050405020304" pitchFamily="18" charset="0"/>
              <a:ea typeface="Times New Roman" panose="02020603050405020304" pitchFamily="18" charset="0"/>
            </a:endParaRPr>
          </a:p>
          <a:p>
            <a:pPr algn="just">
              <a:buFontTx/>
              <a:buNone/>
              <a:defRPr/>
            </a:pPr>
            <a:r>
              <a:rPr lang="en-ZA" sz="2000" b="1" dirty="0">
                <a:ea typeface="Times New Roman" panose="02020603050405020304" pitchFamily="18" charset="0"/>
              </a:rPr>
              <a:t>This returnable is required to be submitted with Tender at Tender closing date and time, however, if not submitted by Tender closing, the Procurement Practitioners will request in writing the outstanding returnable to be submitted within 21 working days of the request for the document. If the requested returnable is not received by the Procurement Practitioner within 21 working days of request; the tender will be disqualified.</a:t>
            </a:r>
            <a:endParaRPr lang="en-ZA" sz="2000" dirty="0">
              <a:latin typeface="Times New Roman" panose="02020603050405020304" pitchFamily="18" charset="0"/>
              <a:ea typeface="Times New Roman" panose="02020603050405020304" pitchFamily="18" charset="0"/>
            </a:endParaRPr>
          </a:p>
          <a:p>
            <a:pPr marL="342900" indent="-342900" algn="just">
              <a:buFont typeface="Symbol" panose="05050102010706020507" pitchFamily="18" charset="2"/>
              <a:buChar char=""/>
              <a:defRPr/>
            </a:pPr>
            <a:r>
              <a:rPr lang="en-ZA" sz="2000" dirty="0">
                <a:ea typeface="Times New Roman" panose="02020603050405020304" pitchFamily="18" charset="0"/>
              </a:rPr>
              <a:t>Valid proof of CIDB (Construction Industry Development Board) Registration with the </a:t>
            </a:r>
            <a:r>
              <a:rPr lang="en-ZA" sz="2000" b="1" dirty="0">
                <a:ea typeface="Times New Roman" panose="02020603050405020304" pitchFamily="18" charset="0"/>
              </a:rPr>
              <a:t>CIDB</a:t>
            </a:r>
            <a:r>
              <a:rPr lang="en-ZA" sz="2000" dirty="0">
                <a:ea typeface="Times New Roman" panose="02020603050405020304" pitchFamily="18" charset="0"/>
              </a:rPr>
              <a:t> grade GB class of works at a CIDB grade 3 or higher.  However, where valid proof of CIDB Registration is not available at tender closing deadline, tenderers are at minimum expected to provide valid proof of application for Registration with the CIDB at tender closing and proof of actual registration within 21 days of request</a:t>
            </a:r>
            <a:endParaRPr lang="en-ZA" sz="2000" dirty="0">
              <a:latin typeface="Times New Roman" panose="02020603050405020304" pitchFamily="18" charset="0"/>
              <a:ea typeface="Times New Roman" panose="02020603050405020304" pitchFamily="18" charset="0"/>
            </a:endParaRPr>
          </a:p>
          <a:p>
            <a:pPr lvl="1"/>
            <a:endParaRPr lang="en-ZA" altLang="en-US" sz="1600" dirty="0"/>
          </a:p>
          <a:p>
            <a:endParaRPr lang="en-ZA" altLang="en-US" sz="1800" dirty="0"/>
          </a:p>
          <a:p>
            <a:endParaRPr lang="en-US" altLang="en-US" sz="1800" dirty="0"/>
          </a:p>
          <a:p>
            <a:endParaRPr lang="en-ZA" altLang="en-US" sz="1800" dirty="0"/>
          </a:p>
        </p:txBody>
      </p:sp>
      <p:sp>
        <p:nvSpPr>
          <p:cNvPr id="57349" name="Slide Number Placeholder 4">
            <a:extLst>
              <a:ext uri="{FF2B5EF4-FFF2-40B4-BE49-F238E27FC236}">
                <a16:creationId xmlns:a16="http://schemas.microsoft.com/office/drawing/2014/main" id="{792804CD-8F6F-5580-1313-CE09161F40E7}"/>
              </a:ext>
            </a:extLst>
          </p:cNvPr>
          <p:cNvSpPr>
            <a:spLocks noGrp="1"/>
          </p:cNvSpPr>
          <p:nvPr>
            <p:ph type="sldNum" sz="quarter" idx="12"/>
          </p:nvPr>
        </p:nvSpPr>
        <p:spPr bwMode="auto">
          <a:xfrm>
            <a:off x="7164388" y="6453188"/>
            <a:ext cx="1651000" cy="268287"/>
          </a:xfrm>
          <a:prstGeom prst="rect">
            <a:avLst/>
          </a:prstGeom>
          <a:noFill/>
          <a:ln w="9525" algn="ctr">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ZA"/>
            </a:defPPr>
            <a:lvl1pPr algn="r" rtl="0" eaLnBrk="1" fontAlgn="base" hangingPunct="1">
              <a:spcBef>
                <a:spcPct val="0"/>
              </a:spcBef>
              <a:spcAft>
                <a:spcPct val="0"/>
              </a:spcAft>
              <a:defRPr sz="1000" kern="120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buClrTx/>
              <a:buFontTx/>
              <a:buNone/>
              <a:defRPr/>
            </a:pPr>
            <a:fld id="{9E70FA60-B47C-4500-B19F-07FDB421146A}" type="slidenum">
              <a:rPr lang="en-ZA" altLang="en-US" smtClean="0"/>
              <a:pPr>
                <a:lnSpc>
                  <a:spcPct val="100000"/>
                </a:lnSpc>
                <a:spcBef>
                  <a:spcPct val="0"/>
                </a:spcBef>
                <a:buClrTx/>
                <a:buFontTx/>
                <a:buNone/>
                <a:defRPr/>
              </a:pPr>
              <a:t>11</a:t>
            </a:fld>
            <a:endParaRPr lang="en-ZA" altLang="en-US" sz="1000">
              <a:solidFill>
                <a:srgbClr val="83725B"/>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F3BED-DD7B-CD4B-D8E8-EEE3C937A528}"/>
              </a:ext>
            </a:extLst>
          </p:cNvPr>
          <p:cNvSpPr>
            <a:spLocks noGrp="1"/>
          </p:cNvSpPr>
          <p:nvPr>
            <p:ph type="title"/>
          </p:nvPr>
        </p:nvSpPr>
        <p:spPr/>
        <p:txBody>
          <a:bodyPr/>
          <a:lstStyle/>
          <a:p>
            <a:r>
              <a:rPr lang="en-US" altLang="en-US" dirty="0"/>
              <a:t>EVALUATION PROCESS STEP 1</a:t>
            </a:r>
            <a:endParaRPr lang="en-ZA" dirty="0"/>
          </a:p>
        </p:txBody>
      </p:sp>
      <p:sp>
        <p:nvSpPr>
          <p:cNvPr id="3" name="Content Placeholder 2">
            <a:extLst>
              <a:ext uri="{FF2B5EF4-FFF2-40B4-BE49-F238E27FC236}">
                <a16:creationId xmlns:a16="http://schemas.microsoft.com/office/drawing/2014/main" id="{B1DCED07-7698-649E-FDC1-B65BE8D3D23C}"/>
              </a:ext>
            </a:extLst>
          </p:cNvPr>
          <p:cNvSpPr>
            <a:spLocks noGrp="1"/>
          </p:cNvSpPr>
          <p:nvPr>
            <p:ph idx="1"/>
          </p:nvPr>
        </p:nvSpPr>
        <p:spPr/>
        <p:txBody>
          <a:bodyPr/>
          <a:lstStyle/>
          <a:p>
            <a:pPr algn="just">
              <a:lnSpc>
                <a:spcPct val="115000"/>
              </a:lnSpc>
              <a:spcAft>
                <a:spcPts val="1000"/>
              </a:spcAft>
              <a:buFontTx/>
              <a:buNone/>
              <a:defRPr/>
            </a:pPr>
            <a:r>
              <a:rPr lang="en-ZA" sz="1800" b="1" u="sng" dirty="0">
                <a:latin typeface="+mn-lt"/>
                <a:ea typeface="Calibri" panose="020F0502020204030204" pitchFamily="34" charset="0"/>
                <a:cs typeface="Times New Roman" panose="02020603050405020304" pitchFamily="18" charset="0"/>
              </a:rPr>
              <a:t>Commercial Mandatory Returnable (Non - Disqualifiable)</a:t>
            </a:r>
            <a:endParaRPr lang="en-ZA" sz="1800" dirty="0">
              <a:latin typeface="+mn-lt"/>
              <a:ea typeface="Calibri" panose="020F0502020204030204" pitchFamily="34" charset="0"/>
              <a:cs typeface="Times New Roman" panose="02020603050405020304" pitchFamily="18" charset="0"/>
            </a:endParaRPr>
          </a:p>
          <a:p>
            <a:r>
              <a:rPr lang="en-US" sz="1800" b="1" dirty="0">
                <a:latin typeface="+mn-lt"/>
              </a:rPr>
              <a:t>These returnable are also required to be </a:t>
            </a:r>
            <a:r>
              <a:rPr lang="en-GB" sz="1800" b="1" dirty="0">
                <a:latin typeface="+mn-lt"/>
              </a:rPr>
              <a:t>fully completed, signed </a:t>
            </a:r>
            <a:r>
              <a:rPr lang="en-US" sz="1800" b="1" dirty="0">
                <a:latin typeface="+mn-lt"/>
              </a:rPr>
              <a:t>and submitted with Tender at Tender closing date and time, however, if not submitted by Tender closing, the Procurement Practitioners will request in writing the outstanding returnable to be submitted within 5 working days. If the requested returnable (s) are not fully completed, signed and/or received by the Procurement Practitioner within 5 working days of the request; the tender will be disqualified.</a:t>
            </a:r>
            <a:r>
              <a:rPr lang="en-ZA" sz="1800" b="1" dirty="0">
                <a:latin typeface="+mn-lt"/>
              </a:rPr>
              <a:t> </a:t>
            </a:r>
            <a:endParaRPr lang="en-ZA" sz="1800" dirty="0">
              <a:latin typeface="+mn-lt"/>
            </a:endParaRPr>
          </a:p>
          <a:p>
            <a:pPr lvl="0"/>
            <a:r>
              <a:rPr lang="en-ZA" sz="1800" dirty="0">
                <a:latin typeface="+mn-lt"/>
              </a:rPr>
              <a:t>Integrity Declaration form – </a:t>
            </a:r>
            <a:r>
              <a:rPr lang="en-ZA" sz="1800" b="1" dirty="0">
                <a:latin typeface="+mn-lt"/>
              </a:rPr>
              <a:t>Annexure D</a:t>
            </a:r>
            <a:endParaRPr lang="en-ZA" sz="1800" dirty="0">
              <a:latin typeface="+mn-lt"/>
            </a:endParaRPr>
          </a:p>
          <a:p>
            <a:pPr lvl="0"/>
            <a:r>
              <a:rPr lang="en-ZA" sz="1800" dirty="0">
                <a:latin typeface="+mn-lt"/>
              </a:rPr>
              <a:t>Fully complete and sign the SBD1 Invitation to bid form in the invitation to tender – </a:t>
            </a:r>
            <a:r>
              <a:rPr lang="en-ZA" sz="1800" b="1" dirty="0">
                <a:latin typeface="+mn-lt"/>
              </a:rPr>
              <a:t>Annexure F</a:t>
            </a:r>
            <a:endParaRPr lang="en-ZA" sz="1800" dirty="0">
              <a:latin typeface="+mn-lt"/>
            </a:endParaRPr>
          </a:p>
          <a:p>
            <a:pPr lvl="0"/>
            <a:r>
              <a:rPr lang="en-ZA" sz="1800" dirty="0">
                <a:latin typeface="+mn-lt"/>
              </a:rPr>
              <a:t>Fully complete and sign the SBD 6.1 preference claim form in the invitation to tender – </a:t>
            </a:r>
            <a:r>
              <a:rPr lang="en-ZA" sz="1800" b="1" dirty="0">
                <a:latin typeface="+mn-lt"/>
              </a:rPr>
              <a:t>Annexure G</a:t>
            </a:r>
            <a:endParaRPr lang="en-ZA" sz="1800" dirty="0">
              <a:latin typeface="+mn-lt"/>
            </a:endParaRPr>
          </a:p>
          <a:p>
            <a:pPr lvl="0"/>
            <a:r>
              <a:rPr lang="en-ZA" sz="1800" dirty="0"/>
              <a:t>Fully complete and sign the SBD 6.1 preference claim form in the invitation to tender – </a:t>
            </a:r>
            <a:r>
              <a:rPr lang="en-ZA" sz="1800" b="1" dirty="0"/>
              <a:t>Annexure G</a:t>
            </a:r>
            <a:endParaRPr lang="en-ZA" sz="1800" dirty="0"/>
          </a:p>
          <a:p>
            <a:pPr lvl="0"/>
            <a:r>
              <a:rPr lang="en-ZA" sz="1800" dirty="0"/>
              <a:t>Fully complete and sign the SBD 4 Bidders Disclosure form in the invitation to tender – </a:t>
            </a:r>
            <a:r>
              <a:rPr lang="en-ZA" sz="1800" b="1" dirty="0"/>
              <a:t>Annexure H</a:t>
            </a:r>
            <a:endParaRPr lang="en-ZA" sz="1800" dirty="0"/>
          </a:p>
          <a:p>
            <a:pPr lvl="0"/>
            <a:r>
              <a:rPr lang="en-ZA" sz="1800" dirty="0"/>
              <a:t>Acceptance of the terms and conditions of the enquiry (i.e., return of the NEC 3 TSC offer and acceptance as well as deviations)</a:t>
            </a:r>
          </a:p>
          <a:p>
            <a:pPr lvl="0"/>
            <a:r>
              <a:rPr lang="en-US" sz="1800" dirty="0"/>
              <a:t>Acknowledgement form – E Tendering Training</a:t>
            </a:r>
            <a:endParaRPr lang="en-ZA" sz="1800" dirty="0"/>
          </a:p>
          <a:p>
            <a:endParaRPr lang="en-ZA" dirty="0"/>
          </a:p>
        </p:txBody>
      </p:sp>
    </p:spTree>
    <p:extLst>
      <p:ext uri="{BB962C8B-B14F-4D97-AF65-F5344CB8AC3E}">
        <p14:creationId xmlns:p14="http://schemas.microsoft.com/office/powerpoint/2010/main" val="2901316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3E08B-4603-49E2-5CE2-088D6E159146}"/>
              </a:ext>
            </a:extLst>
          </p:cNvPr>
          <p:cNvSpPr>
            <a:spLocks noGrp="1"/>
          </p:cNvSpPr>
          <p:nvPr>
            <p:ph type="title"/>
          </p:nvPr>
        </p:nvSpPr>
        <p:spPr/>
        <p:txBody>
          <a:bodyPr/>
          <a:lstStyle/>
          <a:p>
            <a:r>
              <a:rPr lang="en-US" altLang="en-US" dirty="0"/>
              <a:t>EVALUATION PROCESS STEP 1</a:t>
            </a:r>
            <a:endParaRPr lang="en-ZA" dirty="0"/>
          </a:p>
        </p:txBody>
      </p:sp>
      <p:sp>
        <p:nvSpPr>
          <p:cNvPr id="3" name="Content Placeholder 2">
            <a:extLst>
              <a:ext uri="{FF2B5EF4-FFF2-40B4-BE49-F238E27FC236}">
                <a16:creationId xmlns:a16="http://schemas.microsoft.com/office/drawing/2014/main" id="{04240C2F-615E-3E72-20FE-503C9068C149}"/>
              </a:ext>
            </a:extLst>
          </p:cNvPr>
          <p:cNvSpPr>
            <a:spLocks noGrp="1"/>
          </p:cNvSpPr>
          <p:nvPr>
            <p:ph idx="1"/>
          </p:nvPr>
        </p:nvSpPr>
        <p:spPr/>
        <p:txBody>
          <a:bodyPr/>
          <a:lstStyle/>
          <a:p>
            <a:r>
              <a:rPr lang="en-ZA" sz="1800" b="1" dirty="0"/>
              <a:t>Commercial Mandatory Returnable Required prior to contract award (non-Disqualifiable) </a:t>
            </a:r>
            <a:r>
              <a:rPr lang="en-ZA" sz="1800" dirty="0"/>
              <a:t> </a:t>
            </a:r>
          </a:p>
          <a:p>
            <a:r>
              <a:rPr lang="en-US" sz="1800" b="1" dirty="0"/>
              <a:t>The requested returnable (s) are required to be received by the Procurement Practitioner upon request by contract award; failure to provide the document will deem the tender non-responsive.</a:t>
            </a:r>
            <a:r>
              <a:rPr lang="en-ZA" sz="1800" dirty="0"/>
              <a:t> </a:t>
            </a:r>
          </a:p>
          <a:p>
            <a:pPr lvl="0"/>
            <a:r>
              <a:rPr lang="en-ZA" sz="1800" dirty="0"/>
              <a:t>CSD Registration – Companies are required to provide a valid CSD (MAAA……) number. </a:t>
            </a:r>
          </a:p>
          <a:p>
            <a:pPr lvl="0"/>
            <a:r>
              <a:rPr lang="en-US" sz="1800" dirty="0"/>
              <a:t>SBD 6.2 -Declaration certificate for local production and content and Annexures – </a:t>
            </a:r>
            <a:r>
              <a:rPr lang="en-US" sz="1800" b="1" dirty="0"/>
              <a:t>Annexure E</a:t>
            </a:r>
          </a:p>
          <a:p>
            <a:endParaRPr lang="en-ZA" dirty="0"/>
          </a:p>
        </p:txBody>
      </p:sp>
    </p:spTree>
    <p:extLst>
      <p:ext uri="{BB962C8B-B14F-4D97-AF65-F5344CB8AC3E}">
        <p14:creationId xmlns:p14="http://schemas.microsoft.com/office/powerpoint/2010/main" val="3447880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A8C6E-4E03-4927-C1DF-5CDF9A57A1B3}"/>
              </a:ext>
            </a:extLst>
          </p:cNvPr>
          <p:cNvSpPr>
            <a:spLocks noGrp="1"/>
          </p:cNvSpPr>
          <p:nvPr>
            <p:ph type="title"/>
          </p:nvPr>
        </p:nvSpPr>
        <p:spPr/>
        <p:txBody>
          <a:bodyPr/>
          <a:lstStyle/>
          <a:p>
            <a:r>
              <a:rPr lang="en-US" altLang="en-US" dirty="0"/>
              <a:t>DESIGNATED SECTORS – REFER 6.2</a:t>
            </a:r>
            <a:endParaRPr lang="en-ZA" dirty="0"/>
          </a:p>
        </p:txBody>
      </p:sp>
      <p:sp>
        <p:nvSpPr>
          <p:cNvPr id="3" name="Content Placeholder 2">
            <a:extLst>
              <a:ext uri="{FF2B5EF4-FFF2-40B4-BE49-F238E27FC236}">
                <a16:creationId xmlns:a16="http://schemas.microsoft.com/office/drawing/2014/main" id="{DCAC13F9-7DAD-845F-3EB9-7B5E317271E5}"/>
              </a:ext>
            </a:extLst>
          </p:cNvPr>
          <p:cNvSpPr>
            <a:spLocks noGrp="1"/>
          </p:cNvSpPr>
          <p:nvPr>
            <p:ph idx="1"/>
          </p:nvPr>
        </p:nvSpPr>
        <p:spPr/>
        <p:txBody>
          <a:bodyPr>
            <a:normAutofit fontScale="77500" lnSpcReduction="20000"/>
          </a:bodyPr>
          <a:lstStyle/>
          <a:p>
            <a:pPr fontAlgn="t"/>
            <a:r>
              <a:rPr lang="en-ZA" sz="1900" b="1" dirty="0"/>
              <a:t>Commodity</a:t>
            </a:r>
            <a:endParaRPr lang="en-ZA" sz="1900" dirty="0"/>
          </a:p>
          <a:p>
            <a:pPr fontAlgn="t"/>
            <a:r>
              <a:rPr lang="en-ZA" sz="1900" b="1" dirty="0"/>
              <a:t>Components</a:t>
            </a:r>
            <a:endParaRPr lang="en-ZA" sz="1900" dirty="0"/>
          </a:p>
          <a:p>
            <a:pPr fontAlgn="t"/>
            <a:r>
              <a:rPr lang="en-ZA" sz="1900" b="1" dirty="0"/>
              <a:t>Local Content Threshold</a:t>
            </a:r>
            <a:endParaRPr lang="en-ZA" sz="1900" dirty="0"/>
          </a:p>
          <a:p>
            <a:pPr fontAlgn="t"/>
            <a:r>
              <a:rPr lang="en-ZA" sz="1900" b="1" dirty="0"/>
              <a:t>Steel Value-added Products</a:t>
            </a:r>
            <a:endParaRPr lang="en-ZA" sz="1900" dirty="0"/>
          </a:p>
          <a:p>
            <a:pPr fontAlgn="t"/>
            <a:r>
              <a:rPr lang="en-ZA" sz="1900" dirty="0"/>
              <a:t>Frames - Doors and Windows, Fabricated Structural Steel, Wire Products, reinforcing bars, Sections, Joining/Connecting Components, Roof and Cladding, Ducting and Structural Pipework, Gutters, downpipes &amp; </a:t>
            </a:r>
            <a:br>
              <a:rPr lang="en-ZA" sz="1900" dirty="0"/>
            </a:br>
            <a:r>
              <a:rPr lang="en-ZA" sz="1900" dirty="0"/>
              <a:t>launders, Fasteners</a:t>
            </a:r>
          </a:p>
          <a:p>
            <a:pPr fontAlgn="t"/>
            <a:r>
              <a:rPr lang="en-ZA" sz="1900" dirty="0"/>
              <a:t>100%</a:t>
            </a:r>
          </a:p>
          <a:p>
            <a:pPr fontAlgn="t"/>
            <a:r>
              <a:rPr lang="en-ZA" sz="1900" b="1" dirty="0"/>
              <a:t>Electrical and telecom cables</a:t>
            </a:r>
            <a:endParaRPr lang="en-ZA" sz="1900" dirty="0"/>
          </a:p>
          <a:p>
            <a:pPr fontAlgn="t"/>
            <a:r>
              <a:rPr lang="en-ZA" sz="1900" dirty="0"/>
              <a:t>Low Voltage Cable</a:t>
            </a:r>
          </a:p>
          <a:p>
            <a:pPr fontAlgn="t"/>
            <a:r>
              <a:rPr lang="en-ZA" sz="1900" dirty="0"/>
              <a:t>90%</a:t>
            </a:r>
          </a:p>
          <a:p>
            <a:pPr fontAlgn="t"/>
            <a:r>
              <a:rPr lang="en-ZA" sz="1900" b="1" dirty="0"/>
              <a:t>Plastic Pipes</a:t>
            </a:r>
            <a:endParaRPr lang="en-ZA" sz="1900" dirty="0"/>
          </a:p>
          <a:p>
            <a:pPr fontAlgn="t"/>
            <a:r>
              <a:rPr lang="en-ZA" sz="1900" dirty="0"/>
              <a:t>Polyvinyl chloride (PVC) pipes, High density polyethylene (HDPE) pipes</a:t>
            </a:r>
          </a:p>
          <a:p>
            <a:pPr fontAlgn="t"/>
            <a:r>
              <a:rPr lang="en-ZA" sz="1900" dirty="0"/>
              <a:t>100%</a:t>
            </a:r>
          </a:p>
          <a:p>
            <a:pPr fontAlgn="t"/>
            <a:r>
              <a:rPr lang="en-ZA" sz="1900" b="1" dirty="0"/>
              <a:t>Cement</a:t>
            </a:r>
            <a:endParaRPr lang="en-ZA" sz="1900" dirty="0"/>
          </a:p>
          <a:p>
            <a:pPr fontAlgn="t"/>
            <a:r>
              <a:rPr lang="en-ZA" sz="1900" dirty="0"/>
              <a:t>Cem I, Cem II, Cem III, Cem IV, Cem V, Masonry </a:t>
            </a:r>
            <a:br>
              <a:rPr lang="en-ZA" sz="1900" dirty="0"/>
            </a:br>
            <a:r>
              <a:rPr lang="en-ZA" sz="1900" dirty="0"/>
              <a:t>cement</a:t>
            </a:r>
          </a:p>
          <a:p>
            <a:pPr fontAlgn="t"/>
            <a:r>
              <a:rPr lang="en-ZA" sz="1900" dirty="0"/>
              <a:t>100%</a:t>
            </a:r>
          </a:p>
          <a:p>
            <a:endParaRPr lang="en-ZA" dirty="0"/>
          </a:p>
        </p:txBody>
      </p:sp>
    </p:spTree>
    <p:extLst>
      <p:ext uri="{BB962C8B-B14F-4D97-AF65-F5344CB8AC3E}">
        <p14:creationId xmlns:p14="http://schemas.microsoft.com/office/powerpoint/2010/main" val="1249979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46F44-EC9F-E3FB-4058-C7DCA907C1DB}"/>
              </a:ext>
            </a:extLst>
          </p:cNvPr>
          <p:cNvSpPr>
            <a:spLocks noGrp="1"/>
          </p:cNvSpPr>
          <p:nvPr>
            <p:ph type="title"/>
          </p:nvPr>
        </p:nvSpPr>
        <p:spPr/>
        <p:txBody>
          <a:bodyPr/>
          <a:lstStyle/>
          <a:p>
            <a:r>
              <a:rPr lang="en-US" altLang="en-US" dirty="0"/>
              <a:t>STEP 2 – FUNCTIONALITY (TECHNICAL)</a:t>
            </a:r>
            <a:endParaRPr lang="en-ZA" dirty="0"/>
          </a:p>
        </p:txBody>
      </p:sp>
      <p:sp>
        <p:nvSpPr>
          <p:cNvPr id="3" name="Content Placeholder 2">
            <a:extLst>
              <a:ext uri="{FF2B5EF4-FFF2-40B4-BE49-F238E27FC236}">
                <a16:creationId xmlns:a16="http://schemas.microsoft.com/office/drawing/2014/main" id="{830D93EA-7156-AA11-CCE6-049BD0802672}"/>
              </a:ext>
            </a:extLst>
          </p:cNvPr>
          <p:cNvSpPr>
            <a:spLocks noGrp="1"/>
          </p:cNvSpPr>
          <p:nvPr>
            <p:ph idx="1"/>
          </p:nvPr>
        </p:nvSpPr>
        <p:spPr/>
        <p:txBody>
          <a:bodyPr/>
          <a:lstStyle/>
          <a:p>
            <a:pPr algn="just">
              <a:lnSpc>
                <a:spcPct val="115000"/>
              </a:lnSpc>
              <a:spcAft>
                <a:spcPts val="1000"/>
              </a:spcAft>
              <a:defRPr/>
            </a:pPr>
            <a:r>
              <a:rPr lang="en-ZA" sz="1800" b="1" u="sng" dirty="0">
                <a:ea typeface="Calibri" panose="020F0502020204030204" pitchFamily="34" charset="0"/>
                <a:cs typeface="Times New Roman" panose="02020603050405020304" pitchFamily="18" charset="0"/>
              </a:rPr>
              <a:t>Step 2 Functionality</a:t>
            </a:r>
            <a:r>
              <a:rPr lang="en-ZA" sz="1800" b="1" dirty="0">
                <a:ea typeface="Calibri" panose="020F0502020204030204" pitchFamily="34" charset="0"/>
                <a:cs typeface="Times New Roman" panose="02020603050405020304" pitchFamily="18" charset="0"/>
              </a:rPr>
              <a:t> </a:t>
            </a:r>
          </a:p>
          <a:p>
            <a:pPr algn="just">
              <a:lnSpc>
                <a:spcPct val="115000"/>
              </a:lnSpc>
              <a:spcAft>
                <a:spcPts val="1000"/>
              </a:spcAft>
              <a:defRPr/>
            </a:pPr>
            <a:r>
              <a:rPr lang="en-ZA" sz="1800" dirty="0">
                <a:ea typeface="Calibri" panose="020F0502020204030204" pitchFamily="34" charset="0"/>
                <a:cs typeface="Times New Roman" panose="02020603050405020304" pitchFamily="18" charset="0"/>
              </a:rPr>
              <a:t>The Technical Evaluation will be deemed as failed if an overall score of less than 92</a:t>
            </a:r>
            <a:r>
              <a:rPr lang="en-ZA" sz="1800" b="1" dirty="0">
                <a:ea typeface="Calibri" panose="020F0502020204030204" pitchFamily="34" charset="0"/>
                <a:cs typeface="Times New Roman" panose="02020603050405020304" pitchFamily="18" charset="0"/>
              </a:rPr>
              <a:t>%</a:t>
            </a:r>
            <a:r>
              <a:rPr lang="en-ZA" sz="1800" dirty="0">
                <a:ea typeface="Calibri" panose="020F0502020204030204" pitchFamily="34" charset="0"/>
                <a:cs typeface="Times New Roman" panose="02020603050405020304" pitchFamily="18" charset="0"/>
              </a:rPr>
              <a:t> is achieved</a:t>
            </a:r>
          </a:p>
          <a:p>
            <a:pPr algn="just">
              <a:lnSpc>
                <a:spcPct val="115000"/>
              </a:lnSpc>
              <a:spcAft>
                <a:spcPts val="1000"/>
              </a:spcAft>
              <a:defRPr/>
            </a:pPr>
            <a:r>
              <a:rPr lang="en-ZA" sz="1800" b="1" dirty="0">
                <a:highlight>
                  <a:srgbClr val="FFFF00"/>
                </a:highlight>
                <a:ea typeface="Calibri" panose="020F0502020204030204" pitchFamily="34" charset="0"/>
              </a:rPr>
              <a:t>TECHNICAL PRESENTATION</a:t>
            </a:r>
            <a:endParaRPr lang="en-ZA" sz="1800" dirty="0">
              <a:highlight>
                <a:srgbClr val="FFFF00"/>
              </a:highlight>
            </a:endParaRPr>
          </a:p>
          <a:p>
            <a:endParaRPr lang="en-ZA" dirty="0"/>
          </a:p>
        </p:txBody>
      </p:sp>
    </p:spTree>
    <p:extLst>
      <p:ext uri="{BB962C8B-B14F-4D97-AF65-F5344CB8AC3E}">
        <p14:creationId xmlns:p14="http://schemas.microsoft.com/office/powerpoint/2010/main" val="570253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40322-557A-70C7-5231-41DC6EAAFAC6}"/>
              </a:ext>
            </a:extLst>
          </p:cNvPr>
          <p:cNvSpPr>
            <a:spLocks noGrp="1"/>
          </p:cNvSpPr>
          <p:nvPr>
            <p:ph type="title"/>
          </p:nvPr>
        </p:nvSpPr>
        <p:spPr/>
        <p:txBody>
          <a:bodyPr/>
          <a:lstStyle/>
          <a:p>
            <a:r>
              <a:rPr lang="en-US" dirty="0"/>
              <a:t>STEP 3 –PPPFA 80/20</a:t>
            </a:r>
            <a:endParaRPr lang="en-ZA" dirty="0"/>
          </a:p>
        </p:txBody>
      </p:sp>
      <p:sp>
        <p:nvSpPr>
          <p:cNvPr id="3" name="Content Placeholder 2">
            <a:extLst>
              <a:ext uri="{FF2B5EF4-FFF2-40B4-BE49-F238E27FC236}">
                <a16:creationId xmlns:a16="http://schemas.microsoft.com/office/drawing/2014/main" id="{DAEE3E7B-95A6-BB59-7CA0-F27A99A6375D}"/>
              </a:ext>
            </a:extLst>
          </p:cNvPr>
          <p:cNvSpPr>
            <a:spLocks noGrp="1"/>
          </p:cNvSpPr>
          <p:nvPr>
            <p:ph idx="1"/>
          </p:nvPr>
        </p:nvSpPr>
        <p:spPr/>
        <p:txBody>
          <a:bodyPr/>
          <a:lstStyle/>
          <a:p>
            <a:pPr algn="just">
              <a:lnSpc>
                <a:spcPct val="115000"/>
              </a:lnSpc>
              <a:spcAft>
                <a:spcPts val="1000"/>
              </a:spcAft>
              <a:buFontTx/>
              <a:buNone/>
            </a:pPr>
            <a:r>
              <a:rPr lang="en-US" altLang="en-US" sz="1800" b="1" u="sng" dirty="0">
                <a:latin typeface="+mn-lt"/>
                <a:ea typeface="Calibri" panose="020F0502020204030204" pitchFamily="34" charset="0"/>
                <a:cs typeface="Times New Roman" panose="02020603050405020304" pitchFamily="18" charset="0"/>
              </a:rPr>
              <a:t>Step 3 Price and Preference </a:t>
            </a:r>
            <a:endParaRPr lang="en-ZA" altLang="en-US" sz="1800" dirty="0">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en-US" altLang="en-US" sz="1800" dirty="0">
                <a:latin typeface="+mn-lt"/>
                <a:ea typeface="Calibri" panose="020F0502020204030204" pitchFamily="34" charset="0"/>
                <a:cs typeface="Times New Roman" panose="02020603050405020304" pitchFamily="18" charset="0"/>
              </a:rPr>
              <a:t>If a tenderer fails to submit evidence of its points claim for a Specific Goal, it will not be disqualified. However, it will be awarded 0 points for that Specific Goal. </a:t>
            </a:r>
          </a:p>
          <a:p>
            <a:pPr>
              <a:buFontTx/>
              <a:buNone/>
            </a:pPr>
            <a:r>
              <a:rPr lang="en-ZA" altLang="en-US" sz="1800" b="1" u="sng" dirty="0">
                <a:solidFill>
                  <a:srgbClr val="000000"/>
                </a:solidFill>
                <a:latin typeface="+mn-lt"/>
                <a:ea typeface="Calibri" panose="020F0502020204030204" pitchFamily="34" charset="0"/>
                <a:cs typeface="Times New Roman" panose="02020603050405020304" pitchFamily="18" charset="0"/>
              </a:rPr>
              <a:t>Price Points:</a:t>
            </a:r>
            <a:r>
              <a:rPr lang="en-ZA" altLang="en-US" sz="1800" dirty="0">
                <a:solidFill>
                  <a:srgbClr val="000000"/>
                </a:solidFill>
                <a:latin typeface="+mn-lt"/>
                <a:ea typeface="Calibri" panose="020F0502020204030204" pitchFamily="34" charset="0"/>
                <a:cs typeface="Times New Roman" panose="02020603050405020304" pitchFamily="18" charset="0"/>
              </a:rPr>
              <a:t> </a:t>
            </a:r>
          </a:p>
          <a:p>
            <a:pPr algn="just">
              <a:lnSpc>
                <a:spcPct val="115000"/>
              </a:lnSpc>
              <a:spcAft>
                <a:spcPts val="1000"/>
              </a:spcAft>
              <a:buFontTx/>
              <a:buNone/>
            </a:pPr>
            <a:r>
              <a:rPr lang="en-ZA" altLang="en-US" sz="1800" dirty="0">
                <a:latin typeface="+mn-lt"/>
                <a:ea typeface="Calibri" panose="020F0502020204030204" pitchFamily="34" charset="0"/>
                <a:cs typeface="Times New Roman" panose="02020603050405020304" pitchFamily="18" charset="0"/>
              </a:rPr>
              <a:t>A maximum of 80 points will be allocated for price on the following basis:</a:t>
            </a:r>
          </a:p>
          <a:p>
            <a:pPr algn="just">
              <a:lnSpc>
                <a:spcPct val="115000"/>
              </a:lnSpc>
              <a:spcAft>
                <a:spcPts val="1000"/>
              </a:spcAft>
              <a:buFontTx/>
              <a:buNone/>
            </a:pPr>
            <a:r>
              <a:rPr lang="en-ZA" altLang="en-US" sz="1800" dirty="0">
                <a:latin typeface="+mn-lt"/>
                <a:ea typeface="Calibri" panose="020F0502020204030204" pitchFamily="34" charset="0"/>
                <a:cs typeface="Times New Roman" panose="02020603050405020304" pitchFamily="18" charset="0"/>
              </a:rPr>
              <a:t>Points will be based on the 80/20 principle as there will potentially be 2 contractors recommended i.e.: one per Zone. </a:t>
            </a:r>
          </a:p>
          <a:p>
            <a:pPr algn="just">
              <a:lnSpc>
                <a:spcPct val="115000"/>
              </a:lnSpc>
              <a:spcAft>
                <a:spcPts val="1000"/>
              </a:spcAft>
              <a:buFontTx/>
              <a:buNone/>
            </a:pPr>
            <a:r>
              <a:rPr lang="en-ZA" altLang="en-US" sz="1800" dirty="0">
                <a:latin typeface="+mn-lt"/>
                <a:ea typeface="Calibri" panose="020F0502020204030204" pitchFamily="34" charset="0"/>
                <a:cs typeface="Times New Roman" panose="02020603050405020304" pitchFamily="18" charset="0"/>
              </a:rPr>
              <a:t>Price and preference will be applied as follows:</a:t>
            </a:r>
          </a:p>
          <a:p>
            <a:endParaRPr lang="en-ZA" dirty="0"/>
          </a:p>
        </p:txBody>
      </p:sp>
    </p:spTree>
    <p:extLst>
      <p:ext uri="{BB962C8B-B14F-4D97-AF65-F5344CB8AC3E}">
        <p14:creationId xmlns:p14="http://schemas.microsoft.com/office/powerpoint/2010/main" val="2298630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7830C-EB6E-E0A2-C5D1-3147EADAA232}"/>
              </a:ext>
            </a:extLst>
          </p:cNvPr>
          <p:cNvSpPr>
            <a:spLocks noGrp="1"/>
          </p:cNvSpPr>
          <p:nvPr>
            <p:ph type="title"/>
          </p:nvPr>
        </p:nvSpPr>
        <p:spPr/>
        <p:txBody>
          <a:bodyPr/>
          <a:lstStyle/>
          <a:p>
            <a:r>
              <a:rPr lang="en-US" dirty="0"/>
              <a:t>STEP 3 –PPPFA 80/20</a:t>
            </a:r>
            <a:endParaRPr lang="en-ZA" dirty="0"/>
          </a:p>
        </p:txBody>
      </p:sp>
      <p:sp>
        <p:nvSpPr>
          <p:cNvPr id="3" name="Content Placeholder 2">
            <a:extLst>
              <a:ext uri="{FF2B5EF4-FFF2-40B4-BE49-F238E27FC236}">
                <a16:creationId xmlns:a16="http://schemas.microsoft.com/office/drawing/2014/main" id="{C0D2488F-0650-885A-DDE7-468B73094C41}"/>
              </a:ext>
            </a:extLst>
          </p:cNvPr>
          <p:cNvSpPr>
            <a:spLocks noGrp="1"/>
          </p:cNvSpPr>
          <p:nvPr>
            <p:ph idx="1"/>
          </p:nvPr>
        </p:nvSpPr>
        <p:spPr/>
        <p:txBody>
          <a:bodyPr/>
          <a:lstStyle/>
          <a:p>
            <a:pPr algn="just">
              <a:lnSpc>
                <a:spcPct val="115000"/>
              </a:lnSpc>
              <a:spcAft>
                <a:spcPts val="1000"/>
              </a:spcAft>
              <a:buFontTx/>
              <a:buNone/>
            </a:pPr>
            <a:r>
              <a:rPr lang="en-ZA" altLang="en-US" sz="1800" dirty="0">
                <a:ea typeface="Calibri" panose="020F0502020204030204" pitchFamily="34" charset="0"/>
                <a:cs typeface="Times New Roman" panose="02020603050405020304" pitchFamily="18" charset="0"/>
              </a:rPr>
              <a:t>Suppliers will be ranked by applying the preferential point scoring based on 80/20 (for estimated values below R50M inclusive of VAT)</a:t>
            </a:r>
            <a:r>
              <a:rPr lang="en-ZA" altLang="en-US" sz="1800" b="1" dirty="0">
                <a:solidFill>
                  <a:srgbClr val="000000"/>
                </a:solidFill>
                <a:ea typeface="Calibri" panose="020F0502020204030204" pitchFamily="34" charset="0"/>
                <a:cs typeface="Times New Roman" panose="02020603050405020304" pitchFamily="18" charset="0"/>
              </a:rPr>
              <a:t> </a:t>
            </a:r>
            <a:endParaRPr lang="en-ZA" altLang="en-US" sz="1800" dirty="0">
              <a:solidFill>
                <a:srgbClr val="000000"/>
              </a:solidFill>
              <a:ea typeface="Calibri" panose="020F0502020204030204" pitchFamily="34" charset="0"/>
              <a:cs typeface="Times New Roman" panose="02020603050405020304" pitchFamily="18" charset="0"/>
            </a:endParaRPr>
          </a:p>
          <a:p>
            <a:pPr>
              <a:buFontTx/>
              <a:buNone/>
            </a:pPr>
            <a:r>
              <a:rPr lang="en-ZA" altLang="en-US" sz="1800" b="1" u="sng" dirty="0">
                <a:solidFill>
                  <a:srgbClr val="000000"/>
                </a:solidFill>
                <a:ea typeface="Calibri" panose="020F0502020204030204" pitchFamily="34" charset="0"/>
                <a:cs typeface="Times New Roman" panose="02020603050405020304" pitchFamily="18" charset="0"/>
              </a:rPr>
              <a:t>Preference;</a:t>
            </a:r>
            <a:r>
              <a:rPr lang="en-ZA" altLang="en-US" sz="1800" b="1" dirty="0">
                <a:solidFill>
                  <a:srgbClr val="000000"/>
                </a:solidFill>
                <a:ea typeface="Calibri" panose="020F0502020204030204" pitchFamily="34" charset="0"/>
                <a:cs typeface="Times New Roman" panose="02020603050405020304" pitchFamily="18" charset="0"/>
              </a:rPr>
              <a:t> </a:t>
            </a:r>
            <a:endParaRPr lang="en-ZA" altLang="en-US" sz="1800" dirty="0">
              <a:solidFill>
                <a:srgbClr val="000000"/>
              </a:solidFill>
              <a:ea typeface="Calibri" panose="020F0502020204030204" pitchFamily="34" charset="0"/>
              <a:cs typeface="Times New Roman" panose="02020603050405020304" pitchFamily="18" charset="0"/>
            </a:endParaRPr>
          </a:p>
          <a:p>
            <a:pPr algn="just">
              <a:lnSpc>
                <a:spcPct val="115000"/>
              </a:lnSpc>
              <a:spcAft>
                <a:spcPts val="1000"/>
              </a:spcAft>
              <a:buFontTx/>
              <a:buNone/>
            </a:pPr>
            <a:r>
              <a:rPr lang="en-ZA" altLang="en-US" sz="1800" dirty="0">
                <a:ea typeface="Calibri" panose="020F0502020204030204" pitchFamily="34" charset="0"/>
                <a:cs typeface="Times New Roman" panose="02020603050405020304" pitchFamily="18" charset="0"/>
              </a:rPr>
              <a:t>A maximum of 20 points may be awarded to a tenderer for the specific goal specified for the tender. The points scored for the specific goal must be added to the points scored for price and the total must be rounded off to the nearest two decimal places. Subject to section 2(1)(f) of the Preferential Procurement Policy Framework Act, the contract must be awarded to the tenderer scoring the highest points.</a:t>
            </a:r>
            <a:endParaRPr lang="en-ZA" altLang="en-US" sz="1800" dirty="0">
              <a:latin typeface="Calibri" panose="020F0502020204030204" pitchFamily="34" charset="0"/>
              <a:ea typeface="Calibri" panose="020F0502020204030204" pitchFamily="34" charset="0"/>
              <a:cs typeface="Times New Roman" panose="02020603050405020304" pitchFamily="18" charset="0"/>
            </a:endParaRPr>
          </a:p>
          <a:p>
            <a:endParaRPr lang="en-ZA" dirty="0"/>
          </a:p>
        </p:txBody>
      </p:sp>
    </p:spTree>
    <p:extLst>
      <p:ext uri="{BB962C8B-B14F-4D97-AF65-F5344CB8AC3E}">
        <p14:creationId xmlns:p14="http://schemas.microsoft.com/office/powerpoint/2010/main" val="3231922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A99B9-78F8-17F1-198E-5B4F90666D24}"/>
              </a:ext>
            </a:extLst>
          </p:cNvPr>
          <p:cNvSpPr>
            <a:spLocks noGrp="1"/>
          </p:cNvSpPr>
          <p:nvPr>
            <p:ph type="title"/>
          </p:nvPr>
        </p:nvSpPr>
        <p:spPr/>
        <p:txBody>
          <a:bodyPr/>
          <a:lstStyle/>
          <a:p>
            <a:r>
              <a:rPr lang="en-US" dirty="0"/>
              <a:t>STEP 3 –PPPFA 80/20</a:t>
            </a:r>
            <a:endParaRPr lang="en-ZA" dirty="0"/>
          </a:p>
        </p:txBody>
      </p:sp>
      <p:sp>
        <p:nvSpPr>
          <p:cNvPr id="3" name="Content Placeholder 2">
            <a:extLst>
              <a:ext uri="{FF2B5EF4-FFF2-40B4-BE49-F238E27FC236}">
                <a16:creationId xmlns:a16="http://schemas.microsoft.com/office/drawing/2014/main" id="{4C2B09E5-A087-0CDF-85DF-13E070EB9651}"/>
              </a:ext>
            </a:extLst>
          </p:cNvPr>
          <p:cNvSpPr>
            <a:spLocks noGrp="1"/>
          </p:cNvSpPr>
          <p:nvPr>
            <p:ph idx="1"/>
          </p:nvPr>
        </p:nvSpPr>
        <p:spPr/>
        <p:txBody>
          <a:bodyPr/>
          <a:lstStyle/>
          <a:p>
            <a:pPr algn="just">
              <a:lnSpc>
                <a:spcPct val="115000"/>
              </a:lnSpc>
              <a:spcAft>
                <a:spcPts val="1000"/>
              </a:spcAft>
              <a:defRPr/>
            </a:pPr>
            <a:r>
              <a:rPr lang="en-ZA" sz="1800" b="1" u="sng" dirty="0">
                <a:solidFill>
                  <a:schemeClr val="bg2">
                    <a:lumMod val="25000"/>
                  </a:schemeClr>
                </a:solidFill>
                <a:ea typeface="Calibri" panose="020F0502020204030204" pitchFamily="34" charset="0"/>
                <a:cs typeface="Times New Roman" panose="02020603050405020304" pitchFamily="18" charset="0"/>
              </a:rPr>
              <a:t>Preference:</a:t>
            </a:r>
            <a:r>
              <a:rPr lang="en-US" sz="1800" b="1" dirty="0">
                <a:solidFill>
                  <a:schemeClr val="bg2">
                    <a:lumMod val="25000"/>
                  </a:schemeClr>
                </a:solidFill>
                <a:ea typeface="Calibri" panose="020F0502020204030204" pitchFamily="34" charset="0"/>
                <a:cs typeface="Times New Roman" panose="02020603050405020304" pitchFamily="18" charset="0"/>
              </a:rPr>
              <a:t> </a:t>
            </a:r>
            <a:endParaRPr lang="en-ZA" sz="1800" b="1"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defRPr/>
            </a:pPr>
            <a:r>
              <a:rPr lang="en-ZA" sz="1800" b="1" dirty="0">
                <a:solidFill>
                  <a:schemeClr val="bg2">
                    <a:lumMod val="25000"/>
                  </a:schemeClr>
                </a:solidFill>
                <a:ea typeface="Calibri" panose="020F0502020204030204" pitchFamily="34" charset="0"/>
                <a:cs typeface="Times New Roman" panose="02020603050405020304" pitchFamily="18" charset="0"/>
              </a:rPr>
              <a:t>The specific goal</a:t>
            </a:r>
          </a:p>
          <a:p>
            <a:pPr algn="just">
              <a:lnSpc>
                <a:spcPct val="115000"/>
              </a:lnSpc>
              <a:spcAft>
                <a:spcPts val="1000"/>
              </a:spcAft>
              <a:defRPr/>
            </a:pPr>
            <a:endParaRPr lang="en-ZA" sz="1800" b="1"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endParaRPr>
          </a:p>
          <a:p>
            <a:endParaRPr lang="en-ZA" dirty="0"/>
          </a:p>
        </p:txBody>
      </p:sp>
      <p:graphicFrame>
        <p:nvGraphicFramePr>
          <p:cNvPr id="4" name="Table 3">
            <a:extLst>
              <a:ext uri="{FF2B5EF4-FFF2-40B4-BE49-F238E27FC236}">
                <a16:creationId xmlns:a16="http://schemas.microsoft.com/office/drawing/2014/main" id="{DB8F35D5-B6ED-B605-28A9-1B6B768E77B2}"/>
              </a:ext>
            </a:extLst>
          </p:cNvPr>
          <p:cNvGraphicFramePr>
            <a:graphicFrameLocks noGrp="1"/>
          </p:cNvGraphicFramePr>
          <p:nvPr>
            <p:extLst>
              <p:ext uri="{D42A27DB-BD31-4B8C-83A1-F6EECF244321}">
                <p14:modId xmlns:p14="http://schemas.microsoft.com/office/powerpoint/2010/main" val="1450179821"/>
              </p:ext>
            </p:extLst>
          </p:nvPr>
        </p:nvGraphicFramePr>
        <p:xfrm>
          <a:off x="446468" y="2503169"/>
          <a:ext cx="7586758" cy="3457448"/>
        </p:xfrm>
        <a:graphic>
          <a:graphicData uri="http://schemas.openxmlformats.org/drawingml/2006/table">
            <a:tbl>
              <a:tblPr firstRow="1" firstCol="1" bandRow="1">
                <a:tableStyleId>{5C22544A-7EE6-4342-B048-85BDC9FD1C3A}</a:tableStyleId>
              </a:tblPr>
              <a:tblGrid>
                <a:gridCol w="3792162">
                  <a:extLst>
                    <a:ext uri="{9D8B030D-6E8A-4147-A177-3AD203B41FA5}">
                      <a16:colId xmlns:a16="http://schemas.microsoft.com/office/drawing/2014/main" val="1522618262"/>
                    </a:ext>
                  </a:extLst>
                </a:gridCol>
                <a:gridCol w="3794596">
                  <a:extLst>
                    <a:ext uri="{9D8B030D-6E8A-4147-A177-3AD203B41FA5}">
                      <a16:colId xmlns:a16="http://schemas.microsoft.com/office/drawing/2014/main" val="2896337258"/>
                    </a:ext>
                  </a:extLst>
                </a:gridCol>
              </a:tblGrid>
              <a:tr h="727217">
                <a:tc>
                  <a:txBody>
                    <a:bodyPr/>
                    <a:lstStyle/>
                    <a:p>
                      <a:pPr algn="ctr" eaLnBrk="0" fontAlgn="base" hangingPunct="0">
                        <a:lnSpc>
                          <a:spcPct val="115000"/>
                        </a:lnSpc>
                        <a:spcBef>
                          <a:spcPts val="480"/>
                        </a:spcBef>
                        <a:spcAft>
                          <a:spcPts val="1000"/>
                        </a:spcAft>
                        <a:buNone/>
                      </a:pPr>
                      <a:r>
                        <a:rPr lang="en-US" sz="1800" kern="1200" dirty="0">
                          <a:effectLst/>
                        </a:rPr>
                        <a:t>B-BBEE Status Level of Contributor</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eaLnBrk="0" fontAlgn="base" hangingPunct="0">
                        <a:lnSpc>
                          <a:spcPct val="115000"/>
                        </a:lnSpc>
                        <a:spcBef>
                          <a:spcPts val="480"/>
                        </a:spcBef>
                        <a:spcAft>
                          <a:spcPts val="1000"/>
                        </a:spcAft>
                        <a:buNone/>
                      </a:pPr>
                      <a:r>
                        <a:rPr lang="en-US" sz="1800" kern="1200">
                          <a:effectLst/>
                        </a:rPr>
                        <a:t>Number of points</a:t>
                      </a:r>
                      <a:endParaRPr lang="en-ZA" sz="1800">
                        <a:effectLst/>
                      </a:endParaRPr>
                    </a:p>
                    <a:p>
                      <a:pPr algn="ctr" eaLnBrk="0" fontAlgn="base" hangingPunct="0">
                        <a:lnSpc>
                          <a:spcPct val="115000"/>
                        </a:lnSpc>
                        <a:spcBef>
                          <a:spcPts val="480"/>
                        </a:spcBef>
                        <a:spcAft>
                          <a:spcPts val="1000"/>
                        </a:spcAft>
                        <a:buNone/>
                      </a:pPr>
                      <a:r>
                        <a:rPr lang="en-US" sz="1800" kern="1200">
                          <a:effectLst/>
                        </a:rPr>
                        <a:t>(80/20 system)</a:t>
                      </a:r>
                      <a:endParaRPr lang="en-ZA"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41851802"/>
                  </a:ext>
                </a:extLst>
              </a:tr>
              <a:tr h="267125">
                <a:tc>
                  <a:txBody>
                    <a:bodyPr/>
                    <a:lstStyle/>
                    <a:p>
                      <a:pPr algn="ctr" eaLnBrk="0" fontAlgn="base" hangingPunct="0">
                        <a:lnSpc>
                          <a:spcPct val="115000"/>
                        </a:lnSpc>
                        <a:spcBef>
                          <a:spcPts val="575"/>
                        </a:spcBef>
                        <a:spcAft>
                          <a:spcPts val="1000"/>
                        </a:spcAft>
                        <a:buNone/>
                      </a:pPr>
                      <a:r>
                        <a:rPr lang="en-US" sz="1800" kern="1200" dirty="0">
                          <a:effectLst/>
                        </a:rPr>
                        <a:t>1</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eaLnBrk="0" fontAlgn="base" hangingPunct="0">
                        <a:lnSpc>
                          <a:spcPct val="115000"/>
                        </a:lnSpc>
                        <a:spcBef>
                          <a:spcPts val="575"/>
                        </a:spcBef>
                        <a:spcAft>
                          <a:spcPts val="1000"/>
                        </a:spcAft>
                        <a:buNone/>
                      </a:pPr>
                      <a:r>
                        <a:rPr lang="en-US" sz="1800" kern="1200">
                          <a:effectLst/>
                        </a:rPr>
                        <a:t>20</a:t>
                      </a:r>
                      <a:endParaRPr lang="en-ZA"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35189864"/>
                  </a:ext>
                </a:extLst>
              </a:tr>
              <a:tr h="267125">
                <a:tc>
                  <a:txBody>
                    <a:bodyPr/>
                    <a:lstStyle/>
                    <a:p>
                      <a:pPr algn="ctr" eaLnBrk="0" fontAlgn="base" hangingPunct="0">
                        <a:lnSpc>
                          <a:spcPct val="115000"/>
                        </a:lnSpc>
                        <a:spcBef>
                          <a:spcPts val="575"/>
                        </a:spcBef>
                        <a:spcAft>
                          <a:spcPts val="1000"/>
                        </a:spcAft>
                        <a:buNone/>
                      </a:pPr>
                      <a:r>
                        <a:rPr lang="en-US" sz="1800" kern="1200" dirty="0">
                          <a:effectLst/>
                        </a:rPr>
                        <a:t>2</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eaLnBrk="0" fontAlgn="base" hangingPunct="0">
                        <a:lnSpc>
                          <a:spcPct val="115000"/>
                        </a:lnSpc>
                        <a:spcBef>
                          <a:spcPts val="575"/>
                        </a:spcBef>
                        <a:spcAft>
                          <a:spcPts val="1000"/>
                        </a:spcAft>
                        <a:buNone/>
                      </a:pPr>
                      <a:r>
                        <a:rPr lang="en-US" sz="1800" kern="1200">
                          <a:effectLst/>
                        </a:rPr>
                        <a:t>18</a:t>
                      </a:r>
                      <a:endParaRPr lang="en-ZA"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88490055"/>
                  </a:ext>
                </a:extLst>
              </a:tr>
              <a:tr h="267125">
                <a:tc>
                  <a:txBody>
                    <a:bodyPr/>
                    <a:lstStyle/>
                    <a:p>
                      <a:pPr algn="ctr" eaLnBrk="0" fontAlgn="base" hangingPunct="0">
                        <a:lnSpc>
                          <a:spcPct val="115000"/>
                        </a:lnSpc>
                        <a:spcBef>
                          <a:spcPts val="575"/>
                        </a:spcBef>
                        <a:spcAft>
                          <a:spcPts val="1000"/>
                        </a:spcAft>
                        <a:buNone/>
                      </a:pPr>
                      <a:r>
                        <a:rPr lang="en-US" sz="1800" kern="1200" dirty="0">
                          <a:effectLst/>
                        </a:rPr>
                        <a:t>3</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eaLnBrk="0" fontAlgn="base" hangingPunct="0">
                        <a:lnSpc>
                          <a:spcPct val="115000"/>
                        </a:lnSpc>
                        <a:spcBef>
                          <a:spcPts val="575"/>
                        </a:spcBef>
                        <a:spcAft>
                          <a:spcPts val="1000"/>
                        </a:spcAft>
                        <a:buNone/>
                      </a:pPr>
                      <a:r>
                        <a:rPr lang="en-US" sz="1800" kern="1200">
                          <a:effectLst/>
                        </a:rPr>
                        <a:t>14</a:t>
                      </a:r>
                      <a:endParaRPr lang="en-ZA"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63375550"/>
                  </a:ext>
                </a:extLst>
              </a:tr>
              <a:tr h="267125">
                <a:tc>
                  <a:txBody>
                    <a:bodyPr/>
                    <a:lstStyle/>
                    <a:p>
                      <a:pPr algn="ctr" eaLnBrk="0" fontAlgn="base" hangingPunct="0">
                        <a:lnSpc>
                          <a:spcPct val="115000"/>
                        </a:lnSpc>
                        <a:spcBef>
                          <a:spcPts val="575"/>
                        </a:spcBef>
                        <a:spcAft>
                          <a:spcPts val="1000"/>
                        </a:spcAft>
                        <a:buNone/>
                      </a:pPr>
                      <a:r>
                        <a:rPr lang="en-US" sz="1800" kern="1200" dirty="0">
                          <a:effectLst/>
                        </a:rPr>
                        <a:t>4</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eaLnBrk="0" fontAlgn="base" hangingPunct="0">
                        <a:lnSpc>
                          <a:spcPct val="115000"/>
                        </a:lnSpc>
                        <a:spcBef>
                          <a:spcPts val="575"/>
                        </a:spcBef>
                        <a:spcAft>
                          <a:spcPts val="1000"/>
                        </a:spcAft>
                        <a:buNone/>
                      </a:pPr>
                      <a:r>
                        <a:rPr lang="en-US" sz="1800" kern="1200">
                          <a:effectLst/>
                        </a:rPr>
                        <a:t>12</a:t>
                      </a:r>
                      <a:endParaRPr lang="en-ZA"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1113923"/>
                  </a:ext>
                </a:extLst>
              </a:tr>
              <a:tr h="267125">
                <a:tc>
                  <a:txBody>
                    <a:bodyPr/>
                    <a:lstStyle/>
                    <a:p>
                      <a:pPr algn="ctr" eaLnBrk="0" fontAlgn="base" hangingPunct="0">
                        <a:lnSpc>
                          <a:spcPct val="115000"/>
                        </a:lnSpc>
                        <a:spcBef>
                          <a:spcPts val="575"/>
                        </a:spcBef>
                        <a:spcAft>
                          <a:spcPts val="1000"/>
                        </a:spcAft>
                        <a:buNone/>
                      </a:pPr>
                      <a:r>
                        <a:rPr lang="en-US" sz="1800" kern="1200" dirty="0">
                          <a:effectLst/>
                        </a:rPr>
                        <a:t>5</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eaLnBrk="0" fontAlgn="base" hangingPunct="0">
                        <a:lnSpc>
                          <a:spcPct val="115000"/>
                        </a:lnSpc>
                        <a:spcBef>
                          <a:spcPts val="575"/>
                        </a:spcBef>
                        <a:spcAft>
                          <a:spcPts val="1000"/>
                        </a:spcAft>
                        <a:buNone/>
                      </a:pPr>
                      <a:r>
                        <a:rPr lang="en-US" sz="1800" kern="1200" dirty="0">
                          <a:effectLst/>
                        </a:rPr>
                        <a:t>8</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54500502"/>
                  </a:ext>
                </a:extLst>
              </a:tr>
              <a:tr h="267125">
                <a:tc>
                  <a:txBody>
                    <a:bodyPr/>
                    <a:lstStyle/>
                    <a:p>
                      <a:pPr algn="ctr" eaLnBrk="0" fontAlgn="base" hangingPunct="0">
                        <a:lnSpc>
                          <a:spcPct val="115000"/>
                        </a:lnSpc>
                        <a:spcBef>
                          <a:spcPts val="575"/>
                        </a:spcBef>
                        <a:spcAft>
                          <a:spcPts val="1000"/>
                        </a:spcAft>
                        <a:buNone/>
                      </a:pPr>
                      <a:r>
                        <a:rPr lang="en-US" sz="1800" kern="1200">
                          <a:effectLst/>
                        </a:rPr>
                        <a:t>6</a:t>
                      </a:r>
                      <a:endParaRPr lang="en-ZA"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eaLnBrk="0" fontAlgn="base" hangingPunct="0">
                        <a:lnSpc>
                          <a:spcPct val="115000"/>
                        </a:lnSpc>
                        <a:spcBef>
                          <a:spcPts val="575"/>
                        </a:spcBef>
                        <a:spcAft>
                          <a:spcPts val="1000"/>
                        </a:spcAft>
                        <a:buNone/>
                      </a:pPr>
                      <a:r>
                        <a:rPr lang="en-US" sz="1800" kern="1200" dirty="0">
                          <a:effectLst/>
                        </a:rPr>
                        <a:t>6</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6066606"/>
                  </a:ext>
                </a:extLst>
              </a:tr>
              <a:tr h="267125">
                <a:tc>
                  <a:txBody>
                    <a:bodyPr/>
                    <a:lstStyle/>
                    <a:p>
                      <a:pPr algn="ctr" eaLnBrk="0" fontAlgn="base" hangingPunct="0">
                        <a:lnSpc>
                          <a:spcPct val="115000"/>
                        </a:lnSpc>
                        <a:spcBef>
                          <a:spcPts val="575"/>
                        </a:spcBef>
                        <a:spcAft>
                          <a:spcPts val="1000"/>
                        </a:spcAft>
                        <a:buNone/>
                      </a:pPr>
                      <a:r>
                        <a:rPr lang="en-US" sz="1800" kern="1200">
                          <a:effectLst/>
                        </a:rPr>
                        <a:t>7</a:t>
                      </a:r>
                      <a:endParaRPr lang="en-ZA"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eaLnBrk="0" fontAlgn="base" hangingPunct="0">
                        <a:lnSpc>
                          <a:spcPct val="115000"/>
                        </a:lnSpc>
                        <a:spcBef>
                          <a:spcPts val="575"/>
                        </a:spcBef>
                        <a:spcAft>
                          <a:spcPts val="1000"/>
                        </a:spcAft>
                        <a:buNone/>
                      </a:pPr>
                      <a:r>
                        <a:rPr lang="en-US" sz="1800" kern="1200" dirty="0">
                          <a:effectLst/>
                        </a:rPr>
                        <a:t>4</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6277532"/>
                  </a:ext>
                </a:extLst>
              </a:tr>
              <a:tr h="267125">
                <a:tc>
                  <a:txBody>
                    <a:bodyPr/>
                    <a:lstStyle/>
                    <a:p>
                      <a:pPr algn="ctr" eaLnBrk="0" fontAlgn="base" hangingPunct="0">
                        <a:lnSpc>
                          <a:spcPct val="115000"/>
                        </a:lnSpc>
                        <a:spcBef>
                          <a:spcPts val="575"/>
                        </a:spcBef>
                        <a:spcAft>
                          <a:spcPts val="1000"/>
                        </a:spcAft>
                        <a:buNone/>
                      </a:pPr>
                      <a:r>
                        <a:rPr lang="en-US" sz="1800" kern="1200">
                          <a:effectLst/>
                        </a:rPr>
                        <a:t>8</a:t>
                      </a:r>
                      <a:endParaRPr lang="en-ZA"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eaLnBrk="0" fontAlgn="base" hangingPunct="0">
                        <a:lnSpc>
                          <a:spcPct val="115000"/>
                        </a:lnSpc>
                        <a:spcBef>
                          <a:spcPts val="575"/>
                        </a:spcBef>
                        <a:spcAft>
                          <a:spcPts val="1000"/>
                        </a:spcAft>
                        <a:buNone/>
                      </a:pPr>
                      <a:r>
                        <a:rPr lang="en-US" sz="1800" kern="1200" dirty="0">
                          <a:effectLst/>
                        </a:rPr>
                        <a:t>2</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1257182"/>
                  </a:ext>
                </a:extLst>
              </a:tr>
              <a:tr h="267125">
                <a:tc>
                  <a:txBody>
                    <a:bodyPr/>
                    <a:lstStyle/>
                    <a:p>
                      <a:pPr algn="ctr" eaLnBrk="0" fontAlgn="base" hangingPunct="0">
                        <a:lnSpc>
                          <a:spcPct val="115000"/>
                        </a:lnSpc>
                        <a:spcBef>
                          <a:spcPts val="575"/>
                        </a:spcBef>
                        <a:spcAft>
                          <a:spcPts val="1000"/>
                        </a:spcAft>
                        <a:buNone/>
                      </a:pPr>
                      <a:r>
                        <a:rPr lang="en-US" sz="1800" kern="1200">
                          <a:effectLst/>
                        </a:rPr>
                        <a:t>Non-compliant contributor</a:t>
                      </a:r>
                      <a:endParaRPr lang="en-ZA"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eaLnBrk="0" fontAlgn="base" hangingPunct="0">
                        <a:lnSpc>
                          <a:spcPct val="115000"/>
                        </a:lnSpc>
                        <a:spcBef>
                          <a:spcPts val="575"/>
                        </a:spcBef>
                        <a:spcAft>
                          <a:spcPts val="1000"/>
                        </a:spcAft>
                        <a:buNone/>
                      </a:pPr>
                      <a:r>
                        <a:rPr lang="en-US" sz="1800" kern="1200" dirty="0">
                          <a:effectLst/>
                        </a:rPr>
                        <a:t>0</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4031417"/>
                  </a:ext>
                </a:extLst>
              </a:tr>
            </a:tbl>
          </a:graphicData>
        </a:graphic>
      </p:graphicFrame>
    </p:spTree>
    <p:extLst>
      <p:ext uri="{BB962C8B-B14F-4D97-AF65-F5344CB8AC3E}">
        <p14:creationId xmlns:p14="http://schemas.microsoft.com/office/powerpoint/2010/main" val="1924214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DBCAF-A182-FB2B-8828-148DABA2FD6C}"/>
              </a:ext>
            </a:extLst>
          </p:cNvPr>
          <p:cNvSpPr>
            <a:spLocks noGrp="1"/>
          </p:cNvSpPr>
          <p:nvPr>
            <p:ph type="title"/>
          </p:nvPr>
        </p:nvSpPr>
        <p:spPr/>
        <p:txBody>
          <a:bodyPr/>
          <a:lstStyle/>
          <a:p>
            <a:r>
              <a:rPr lang="en-US" dirty="0"/>
              <a:t>SDL &amp; I</a:t>
            </a:r>
            <a:endParaRPr lang="en-ZA" dirty="0"/>
          </a:p>
        </p:txBody>
      </p:sp>
      <p:sp>
        <p:nvSpPr>
          <p:cNvPr id="3" name="Content Placeholder 2">
            <a:extLst>
              <a:ext uri="{FF2B5EF4-FFF2-40B4-BE49-F238E27FC236}">
                <a16:creationId xmlns:a16="http://schemas.microsoft.com/office/drawing/2014/main" id="{80DDE717-E199-7499-DB9A-687959CE391F}"/>
              </a:ext>
            </a:extLst>
          </p:cNvPr>
          <p:cNvSpPr>
            <a:spLocks noGrp="1"/>
          </p:cNvSpPr>
          <p:nvPr>
            <p:ph idx="1"/>
          </p:nvPr>
        </p:nvSpPr>
        <p:spPr/>
        <p:txBody>
          <a:bodyPr/>
          <a:lstStyle/>
          <a:p>
            <a:r>
              <a:rPr lang="en-US" sz="1800" dirty="0">
                <a:highlight>
                  <a:srgbClr val="FFFF00"/>
                </a:highlight>
              </a:rPr>
              <a:t>SD &amp; L PRESENTATION</a:t>
            </a:r>
            <a:endParaRPr lang="en-ZA" sz="1800" dirty="0">
              <a:highlight>
                <a:srgbClr val="FFFF00"/>
              </a:highlight>
            </a:endParaRPr>
          </a:p>
          <a:p>
            <a:endParaRPr lang="en-ZA" dirty="0"/>
          </a:p>
        </p:txBody>
      </p:sp>
    </p:spTree>
    <p:extLst>
      <p:ext uri="{BB962C8B-B14F-4D97-AF65-F5344CB8AC3E}">
        <p14:creationId xmlns:p14="http://schemas.microsoft.com/office/powerpoint/2010/main" val="3351369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26A25-51F2-EDA5-E10D-1DF581E3804A}"/>
              </a:ext>
            </a:extLst>
          </p:cNvPr>
          <p:cNvSpPr>
            <a:spLocks noGrp="1"/>
          </p:cNvSpPr>
          <p:nvPr>
            <p:ph type="title"/>
          </p:nvPr>
        </p:nvSpPr>
        <p:spPr/>
        <p:txBody>
          <a:bodyPr/>
          <a:lstStyle/>
          <a:p>
            <a:r>
              <a:rPr lang="en-US" dirty="0"/>
              <a:t>STEP 4 DRAWING OF LOTS</a:t>
            </a:r>
            <a:endParaRPr lang="en-ZA" dirty="0"/>
          </a:p>
        </p:txBody>
      </p:sp>
      <p:sp>
        <p:nvSpPr>
          <p:cNvPr id="3" name="Content Placeholder 2">
            <a:extLst>
              <a:ext uri="{FF2B5EF4-FFF2-40B4-BE49-F238E27FC236}">
                <a16:creationId xmlns:a16="http://schemas.microsoft.com/office/drawing/2014/main" id="{FC851FD8-232B-09CB-CEB7-017D5872D4FB}"/>
              </a:ext>
            </a:extLst>
          </p:cNvPr>
          <p:cNvSpPr>
            <a:spLocks noGrp="1"/>
          </p:cNvSpPr>
          <p:nvPr>
            <p:ph idx="1"/>
          </p:nvPr>
        </p:nvSpPr>
        <p:spPr/>
        <p:txBody>
          <a:bodyPr/>
          <a:lstStyle/>
          <a:p>
            <a:pPr algn="just">
              <a:lnSpc>
                <a:spcPct val="115000"/>
              </a:lnSpc>
              <a:spcAft>
                <a:spcPts val="1000"/>
              </a:spcAft>
              <a:buFontTx/>
              <a:buNone/>
            </a:pPr>
            <a:r>
              <a:rPr lang="en-ZA" altLang="en-US" sz="1800" b="1" u="sng" dirty="0">
                <a:latin typeface="+mn-lt"/>
                <a:cs typeface="Times New Roman" panose="02020603050405020304" pitchFamily="18" charset="0"/>
              </a:rPr>
              <a:t>Step 4 drawing of lots ( if applicable):</a:t>
            </a:r>
            <a:r>
              <a:rPr lang="en-ZA" altLang="en-US" sz="1800" dirty="0">
                <a:latin typeface="+mn-lt"/>
                <a:cs typeface="Times New Roman" panose="02020603050405020304" pitchFamily="18" charset="0"/>
              </a:rPr>
              <a:t> </a:t>
            </a:r>
            <a:endParaRPr lang="en-ZA" altLang="en-US" sz="1800" dirty="0">
              <a:latin typeface="+mn-lt"/>
              <a:ea typeface="Calibri" panose="020F0502020204030204" pitchFamily="34" charset="0"/>
              <a:cs typeface="Times New Roman" panose="02020603050405020304" pitchFamily="18" charset="0"/>
            </a:endParaRPr>
          </a:p>
          <a:p>
            <a:pPr algn="just">
              <a:lnSpc>
                <a:spcPct val="115000"/>
              </a:lnSpc>
              <a:spcAft>
                <a:spcPts val="1000"/>
              </a:spcAft>
              <a:buFontTx/>
              <a:buNone/>
            </a:pPr>
            <a:r>
              <a:rPr lang="en-ZA" altLang="en-US" sz="1800" dirty="0">
                <a:latin typeface="+mn-lt"/>
                <a:ea typeface="Calibri" panose="020F0502020204030204" pitchFamily="34" charset="0"/>
                <a:cs typeface="Times New Roman" panose="02020603050405020304" pitchFamily="18" charset="0"/>
              </a:rPr>
              <a:t>If two or more tenderers score equal total points in all respects, the award must be decided by the drawing of lots</a:t>
            </a:r>
            <a:r>
              <a:rPr lang="en-ZA" altLang="en-US" sz="1800" b="1" dirty="0">
                <a:latin typeface="+mn-lt"/>
                <a:ea typeface="Calibri" panose="020F0502020204030204" pitchFamily="34" charset="0"/>
                <a:cs typeface="Times New Roman" panose="02020603050405020304" pitchFamily="18" charset="0"/>
              </a:rPr>
              <a:t>. </a:t>
            </a:r>
            <a:endParaRPr lang="en-ZA" altLang="en-US" sz="1800" dirty="0">
              <a:latin typeface="+mn-lt"/>
              <a:ea typeface="Calibri" panose="020F0502020204030204" pitchFamily="34" charset="0"/>
              <a:cs typeface="Times New Roman" panose="02020603050405020304" pitchFamily="18" charset="0"/>
            </a:endParaRPr>
          </a:p>
          <a:p>
            <a:pPr algn="just">
              <a:lnSpc>
                <a:spcPct val="115000"/>
              </a:lnSpc>
              <a:spcAft>
                <a:spcPts val="1000"/>
              </a:spcAft>
              <a:buFontTx/>
              <a:buNone/>
            </a:pPr>
            <a:r>
              <a:rPr lang="en-ZA" altLang="en-US" sz="1800" b="1" dirty="0">
                <a:solidFill>
                  <a:srgbClr val="000000"/>
                </a:solidFill>
                <a:latin typeface="+mn-lt"/>
                <a:ea typeface="Calibri" panose="020F0502020204030204" pitchFamily="34" charset="0"/>
                <a:cs typeface="Times New Roman" panose="02020603050405020304" pitchFamily="18" charset="0"/>
              </a:rPr>
              <a:t>Criteria for breaking deadlock in scoring </a:t>
            </a:r>
            <a:r>
              <a:rPr lang="en-ZA" altLang="en-US" sz="1800" b="1" dirty="0">
                <a:latin typeface="+mn-lt"/>
                <a:ea typeface="Calibri" panose="020F0502020204030204" pitchFamily="34" charset="0"/>
                <a:cs typeface="Times New Roman" panose="02020603050405020304" pitchFamily="18" charset="0"/>
              </a:rPr>
              <a:t> </a:t>
            </a:r>
            <a:endParaRPr lang="en-ZA" altLang="en-US" sz="1800" dirty="0">
              <a:latin typeface="+mn-lt"/>
              <a:ea typeface="Calibri" panose="020F0502020204030204" pitchFamily="34" charset="0"/>
              <a:cs typeface="Times New Roman" panose="02020603050405020304" pitchFamily="18" charset="0"/>
            </a:endParaRPr>
          </a:p>
          <a:p>
            <a:pPr algn="just">
              <a:lnSpc>
                <a:spcPct val="115000"/>
              </a:lnSpc>
              <a:spcAft>
                <a:spcPts val="1000"/>
              </a:spcAft>
              <a:buFontTx/>
              <a:buNone/>
            </a:pPr>
            <a:r>
              <a:rPr lang="en-ZA" altLang="en-US" sz="1800" dirty="0">
                <a:solidFill>
                  <a:srgbClr val="000000"/>
                </a:solidFill>
                <a:latin typeface="+mn-lt"/>
                <a:ea typeface="Calibri" panose="020F0502020204030204" pitchFamily="34" charset="0"/>
                <a:cs typeface="Times New Roman" panose="02020603050405020304" pitchFamily="18" charset="0"/>
              </a:rPr>
              <a:t>(1) If two or more tenderers score an equal total number of points, the contract must be awarded to the tenderer that scored the highest points for specific goals. </a:t>
            </a:r>
            <a:endParaRPr lang="en-ZA" altLang="en-US" sz="1800" dirty="0">
              <a:latin typeface="+mn-lt"/>
              <a:ea typeface="Calibri" panose="020F0502020204030204" pitchFamily="34" charset="0"/>
              <a:cs typeface="Times New Roman" panose="02020603050405020304" pitchFamily="18" charset="0"/>
            </a:endParaRPr>
          </a:p>
          <a:p>
            <a:pPr algn="just">
              <a:lnSpc>
                <a:spcPct val="115000"/>
              </a:lnSpc>
              <a:spcAft>
                <a:spcPts val="1000"/>
              </a:spcAft>
            </a:pPr>
            <a:r>
              <a:rPr lang="en-ZA" altLang="en-US" sz="1800" dirty="0">
                <a:solidFill>
                  <a:srgbClr val="000000"/>
                </a:solidFill>
                <a:latin typeface="+mn-lt"/>
                <a:ea typeface="Calibri" panose="020F0502020204030204" pitchFamily="34" charset="0"/>
                <a:cs typeface="Times New Roman" panose="02020603050405020304" pitchFamily="18" charset="0"/>
              </a:rPr>
              <a:t>(2) If two or more tenderers score equal total points in all respects, the award must be decided by the drawing of lots</a:t>
            </a:r>
            <a:endParaRPr lang="en-ZA" altLang="en-US" sz="1800" dirty="0">
              <a:latin typeface="+mn-lt"/>
              <a:ea typeface="Calibri" panose="020F0502020204030204" pitchFamily="34" charset="0"/>
              <a:cs typeface="Times New Roman" panose="02020603050405020304" pitchFamily="18" charset="0"/>
            </a:endParaRPr>
          </a:p>
          <a:p>
            <a:endParaRPr lang="en-ZA" dirty="0"/>
          </a:p>
        </p:txBody>
      </p:sp>
    </p:spTree>
    <p:extLst>
      <p:ext uri="{BB962C8B-B14F-4D97-AF65-F5344CB8AC3E}">
        <p14:creationId xmlns:p14="http://schemas.microsoft.com/office/powerpoint/2010/main" val="27719421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4492-7DBD-90B3-08A9-8722F17625A8}"/>
              </a:ext>
            </a:extLst>
          </p:cNvPr>
          <p:cNvSpPr>
            <a:spLocks noGrp="1"/>
          </p:cNvSpPr>
          <p:nvPr>
            <p:ph type="title"/>
          </p:nvPr>
        </p:nvSpPr>
        <p:spPr/>
        <p:txBody>
          <a:bodyPr/>
          <a:lstStyle/>
          <a:p>
            <a:r>
              <a:rPr lang="en-US" dirty="0"/>
              <a:t>STEP 5 CONTRACTUAL REQUIREMENTS</a:t>
            </a:r>
            <a:endParaRPr lang="en-ZA" dirty="0"/>
          </a:p>
        </p:txBody>
      </p:sp>
      <p:sp>
        <p:nvSpPr>
          <p:cNvPr id="3" name="Content Placeholder 2">
            <a:extLst>
              <a:ext uri="{FF2B5EF4-FFF2-40B4-BE49-F238E27FC236}">
                <a16:creationId xmlns:a16="http://schemas.microsoft.com/office/drawing/2014/main" id="{7AAF69AD-B905-3439-4A6F-FD73B72929A9}"/>
              </a:ext>
            </a:extLst>
          </p:cNvPr>
          <p:cNvSpPr>
            <a:spLocks noGrp="1"/>
          </p:cNvSpPr>
          <p:nvPr>
            <p:ph idx="1"/>
          </p:nvPr>
        </p:nvSpPr>
        <p:spPr/>
        <p:txBody>
          <a:bodyPr/>
          <a:lstStyle/>
          <a:p>
            <a:pPr marL="0" indent="0" algn="just">
              <a:lnSpc>
                <a:spcPct val="115000"/>
              </a:lnSpc>
              <a:spcAft>
                <a:spcPts val="1000"/>
              </a:spcAft>
              <a:buFontTx/>
              <a:buNone/>
              <a:defRPr/>
            </a:pPr>
            <a:r>
              <a:rPr lang="en-ZA" sz="1800" b="1" u="sng" dirty="0">
                <a:solidFill>
                  <a:schemeClr val="bg2">
                    <a:lumMod val="25000"/>
                  </a:schemeClr>
                </a:solidFill>
                <a:latin typeface="+mn-lt"/>
                <a:ea typeface="Calibri" panose="020F0502020204030204" pitchFamily="34" charset="0"/>
                <a:cs typeface="Times New Roman" panose="02020603050405020304" pitchFamily="18" charset="0"/>
              </a:rPr>
              <a:t>Step 5 - Contractual requirements (SHEQ)</a:t>
            </a:r>
            <a:r>
              <a:rPr lang="en-ZA" sz="1800" b="1" dirty="0">
                <a:solidFill>
                  <a:schemeClr val="bg2">
                    <a:lumMod val="25000"/>
                  </a:schemeClr>
                </a:solidFill>
                <a:latin typeface="+mn-lt"/>
                <a:ea typeface="Calibri" panose="020F0502020204030204" pitchFamily="34" charset="0"/>
                <a:cs typeface="Times New Roman" panose="02020603050405020304" pitchFamily="18" charset="0"/>
              </a:rPr>
              <a:t> </a:t>
            </a:r>
          </a:p>
          <a:p>
            <a:pPr>
              <a:lnSpc>
                <a:spcPct val="115000"/>
              </a:lnSpc>
              <a:spcAft>
                <a:spcPts val="1000"/>
              </a:spcAft>
              <a:buFontTx/>
              <a:buNone/>
              <a:defRPr/>
            </a:pPr>
            <a:r>
              <a:rPr lang="en-US" sz="1800" u="sng" dirty="0">
                <a:latin typeface="+mn-lt"/>
                <a:ea typeface="Calibri" panose="020F0502020204030204" pitchFamily="34" charset="0"/>
                <a:cs typeface="Times New Roman" panose="02020603050405020304" pitchFamily="18" charset="0"/>
              </a:rPr>
              <a:t>Mandatory Contractual Requirements that </a:t>
            </a:r>
            <a:r>
              <a:rPr lang="en-US" sz="1800" b="1" u="sng" dirty="0">
                <a:latin typeface="+mn-lt"/>
                <a:ea typeface="Calibri" panose="020F0502020204030204" pitchFamily="34" charset="0"/>
                <a:cs typeface="Times New Roman" panose="02020603050405020304" pitchFamily="18" charset="0"/>
              </a:rPr>
              <a:t>must</a:t>
            </a:r>
            <a:r>
              <a:rPr lang="en-US" sz="1800" u="sng" dirty="0">
                <a:latin typeface="+mn-lt"/>
                <a:ea typeface="Calibri" panose="020F0502020204030204" pitchFamily="34" charset="0"/>
                <a:cs typeface="Times New Roman" panose="02020603050405020304" pitchFamily="18" charset="0"/>
              </a:rPr>
              <a:t> be included in all tenders is the following: -</a:t>
            </a:r>
            <a:endParaRPr lang="en-ZA" sz="1800" dirty="0">
              <a:latin typeface="+mn-lt"/>
              <a:ea typeface="Calibri" panose="020F0502020204030204" pitchFamily="34" charset="0"/>
              <a:cs typeface="Times New Roman" panose="02020603050405020304" pitchFamily="18" charset="0"/>
            </a:endParaRPr>
          </a:p>
          <a:p>
            <a:pPr marL="342900" indent="-342900">
              <a:lnSpc>
                <a:spcPct val="115000"/>
              </a:lnSpc>
              <a:spcAft>
                <a:spcPts val="1000"/>
              </a:spcAft>
              <a:buFont typeface="Symbol" panose="05050102010706020507" pitchFamily="18" charset="2"/>
              <a:buChar char=""/>
              <a:defRPr/>
            </a:pPr>
            <a:r>
              <a:rPr lang="en-US" sz="1800" dirty="0">
                <a:latin typeface="+mn-lt"/>
                <a:ea typeface="Calibri" panose="020F0502020204030204" pitchFamily="34" charset="0"/>
                <a:cs typeface="Times New Roman" panose="02020603050405020304" pitchFamily="18" charset="0"/>
              </a:rPr>
              <a:t>Proof of CSD registration</a:t>
            </a:r>
          </a:p>
          <a:p>
            <a:pPr marL="342900" indent="-342900">
              <a:lnSpc>
                <a:spcPct val="115000"/>
              </a:lnSpc>
              <a:spcAft>
                <a:spcPts val="1000"/>
              </a:spcAft>
              <a:buFont typeface="Symbol" panose="05050102010706020507" pitchFamily="18" charset="2"/>
              <a:buChar char=""/>
              <a:defRPr/>
            </a:pPr>
            <a:r>
              <a:rPr lang="en-US" sz="1800" u="sng" dirty="0">
                <a:latin typeface="+mn-lt"/>
                <a:ea typeface="Calibri" panose="020F0502020204030204" pitchFamily="34" charset="0"/>
                <a:cs typeface="Times New Roman" panose="02020603050405020304" pitchFamily="18" charset="0"/>
              </a:rPr>
              <a:t>Additional Contractual Requirements that may be included if applicable</a:t>
            </a:r>
            <a:r>
              <a:rPr lang="en-US" sz="1800" dirty="0">
                <a:latin typeface="+mn-lt"/>
                <a:ea typeface="Calibri" panose="020F0502020204030204" pitchFamily="34" charset="0"/>
                <a:cs typeface="Times New Roman" panose="02020603050405020304" pitchFamily="18" charset="0"/>
              </a:rPr>
              <a:t>:</a:t>
            </a:r>
            <a:endParaRPr lang="en-ZA" sz="1800" dirty="0">
              <a:latin typeface="+mn-lt"/>
              <a:ea typeface="Calibri" panose="020F0502020204030204" pitchFamily="34" charset="0"/>
              <a:cs typeface="Times New Roman" panose="02020603050405020304" pitchFamily="18" charset="0"/>
            </a:endParaRPr>
          </a:p>
          <a:p>
            <a:pPr algn="just">
              <a:lnSpc>
                <a:spcPct val="115000"/>
              </a:lnSpc>
              <a:spcAft>
                <a:spcPts val="1000"/>
              </a:spcAft>
              <a:buFontTx/>
              <a:buNone/>
              <a:defRPr/>
            </a:pPr>
            <a:r>
              <a:rPr lang="en-ZA" sz="1800" dirty="0">
                <a:latin typeface="+mn-lt"/>
                <a:ea typeface="Calibri" panose="020F0502020204030204" pitchFamily="34" charset="0"/>
                <a:cs typeface="Times New Roman" panose="02020603050405020304" pitchFamily="18" charset="0"/>
              </a:rPr>
              <a:t>The recommended contractors still in the running for this contract will be evaluated in terms of their contractual requirements. Should they not pass the initial evaluation, they will be advised of their shortcomings and have </a:t>
            </a:r>
            <a:r>
              <a:rPr lang="en-ZA" sz="1800" b="1" dirty="0">
                <a:latin typeface="+mn-lt"/>
                <a:ea typeface="Calibri" panose="020F0502020204030204" pitchFamily="34" charset="0"/>
                <a:cs typeface="Times New Roman" panose="02020603050405020304" pitchFamily="18" charset="0"/>
              </a:rPr>
              <a:t>5 working days</a:t>
            </a:r>
            <a:r>
              <a:rPr lang="en-ZA" sz="1800" dirty="0">
                <a:latin typeface="+mn-lt"/>
                <a:ea typeface="Calibri" panose="020F0502020204030204" pitchFamily="34" charset="0"/>
                <a:cs typeface="Times New Roman" panose="02020603050405020304" pitchFamily="18" charset="0"/>
              </a:rPr>
              <a:t> in which to correct their shortcomings.  </a:t>
            </a:r>
          </a:p>
          <a:p>
            <a:endParaRPr lang="en-ZA" dirty="0"/>
          </a:p>
        </p:txBody>
      </p:sp>
    </p:spTree>
    <p:extLst>
      <p:ext uri="{BB962C8B-B14F-4D97-AF65-F5344CB8AC3E}">
        <p14:creationId xmlns:p14="http://schemas.microsoft.com/office/powerpoint/2010/main" val="1169268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5A9E4-3833-1376-04B9-ACF98F740D34}"/>
              </a:ext>
            </a:extLst>
          </p:cNvPr>
          <p:cNvSpPr>
            <a:spLocks noGrp="1"/>
          </p:cNvSpPr>
          <p:nvPr>
            <p:ph type="title"/>
          </p:nvPr>
        </p:nvSpPr>
        <p:spPr/>
        <p:txBody>
          <a:bodyPr/>
          <a:lstStyle/>
          <a:p>
            <a:r>
              <a:rPr lang="en-US" dirty="0"/>
              <a:t>STEP 5 CONTRACTUAL REQUIREMENTS</a:t>
            </a:r>
            <a:endParaRPr lang="en-ZA" dirty="0"/>
          </a:p>
        </p:txBody>
      </p:sp>
      <p:sp>
        <p:nvSpPr>
          <p:cNvPr id="3" name="Content Placeholder 2">
            <a:extLst>
              <a:ext uri="{FF2B5EF4-FFF2-40B4-BE49-F238E27FC236}">
                <a16:creationId xmlns:a16="http://schemas.microsoft.com/office/drawing/2014/main" id="{2EAED754-4AB4-7242-46AD-B156077371BC}"/>
              </a:ext>
            </a:extLst>
          </p:cNvPr>
          <p:cNvSpPr>
            <a:spLocks noGrp="1"/>
          </p:cNvSpPr>
          <p:nvPr>
            <p:ph idx="1"/>
          </p:nvPr>
        </p:nvSpPr>
        <p:spPr/>
        <p:txBody>
          <a:bodyPr/>
          <a:lstStyle/>
          <a:p>
            <a:pPr marL="0" indent="0" algn="just">
              <a:buFontTx/>
              <a:buNone/>
              <a:defRPr/>
            </a:pPr>
            <a:r>
              <a:rPr lang="en-ZA" sz="1800" dirty="0">
                <a:solidFill>
                  <a:srgbClr val="000000"/>
                </a:solidFill>
                <a:latin typeface="+mn-lt"/>
                <a:ea typeface="Calibri" panose="020F0502020204030204" pitchFamily="34" charset="0"/>
              </a:rPr>
              <a:t>However, should any further tender evaluations be required, the procurement manager will submit a motivation and supporting documentation for the request to the relevant OHS senior manager/OHS manager for approval. </a:t>
            </a:r>
          </a:p>
          <a:p>
            <a:pPr algn="just">
              <a:lnSpc>
                <a:spcPct val="115000"/>
              </a:lnSpc>
              <a:spcAft>
                <a:spcPts val="1000"/>
              </a:spcAft>
              <a:buFontTx/>
              <a:buNone/>
              <a:defRPr/>
            </a:pPr>
            <a:r>
              <a:rPr lang="en-ZA" sz="1800" dirty="0">
                <a:latin typeface="+mn-lt"/>
                <a:ea typeface="Calibri" panose="020F0502020204030204" pitchFamily="34" charset="0"/>
                <a:cs typeface="Times New Roman" panose="02020603050405020304" pitchFamily="18" charset="0"/>
              </a:rPr>
              <a:t>Failure to correct the shortcomings within the stipulated time will result in the contractor being deemed unacceptable in terms of their contractual requirements and will not be considered.</a:t>
            </a:r>
            <a:r>
              <a:rPr lang="en-ZA" sz="1800" b="1" dirty="0">
                <a:latin typeface="+mn-lt"/>
                <a:ea typeface="Calibri" panose="020F0502020204030204" pitchFamily="34" charset="0"/>
                <a:cs typeface="Times New Roman" panose="02020603050405020304" pitchFamily="18" charset="0"/>
              </a:rPr>
              <a:t> </a:t>
            </a:r>
            <a:endParaRPr lang="en-ZA" sz="1800" dirty="0">
              <a:latin typeface="+mn-lt"/>
              <a:ea typeface="Calibri" panose="020F0502020204030204" pitchFamily="34" charset="0"/>
              <a:cs typeface="Times New Roman" panose="02020603050405020304" pitchFamily="18" charset="0"/>
            </a:endParaRPr>
          </a:p>
          <a:p>
            <a:pPr>
              <a:lnSpc>
                <a:spcPct val="115000"/>
              </a:lnSpc>
              <a:spcAft>
                <a:spcPts val="1000"/>
              </a:spcAft>
              <a:buFontTx/>
              <a:buNone/>
              <a:defRPr/>
            </a:pPr>
            <a:r>
              <a:rPr lang="en-ZA" sz="1800" b="1" dirty="0">
                <a:latin typeface="+mn-lt"/>
                <a:ea typeface="Calibri" panose="020F0502020204030204" pitchFamily="34" charset="0"/>
                <a:cs typeface="Times New Roman" panose="02020603050405020304" pitchFamily="18" charset="0"/>
              </a:rPr>
              <a:t>Contractual Requirements are not evaluation criteria. They will be assessed after the evaluation and ranking of the tenders. Proof that the tenderer recommended for award has met the stipulated contractual requirements must be submitted prior to contract award</a:t>
            </a:r>
            <a:r>
              <a:rPr lang="en-ZA" b="1" dirty="0">
                <a:latin typeface="+mn-lt"/>
                <a:ea typeface="Calibri" panose="020F0502020204030204" pitchFamily="34" charset="0"/>
                <a:cs typeface="Times New Roman" panose="02020603050405020304" pitchFamily="18" charset="0"/>
              </a:rPr>
              <a:t>. </a:t>
            </a:r>
            <a:endParaRPr lang="en-ZA" dirty="0">
              <a:latin typeface="+mn-lt"/>
              <a:ea typeface="Calibri" panose="020F0502020204030204" pitchFamily="34" charset="0"/>
              <a:cs typeface="Times New Roman" panose="02020603050405020304" pitchFamily="18" charset="0"/>
            </a:endParaRPr>
          </a:p>
          <a:p>
            <a:pPr>
              <a:lnSpc>
                <a:spcPct val="115000"/>
              </a:lnSpc>
              <a:spcAft>
                <a:spcPts val="1000"/>
              </a:spcAft>
              <a:defRPr/>
            </a:pPr>
            <a:r>
              <a:rPr lang="en-US" sz="1800" b="1" dirty="0">
                <a:latin typeface="+mn-lt"/>
                <a:ea typeface="Calibri" panose="020F0502020204030204" pitchFamily="34" charset="0"/>
                <a:cs typeface="Times New Roman" panose="02020603050405020304" pitchFamily="18" charset="0"/>
              </a:rPr>
              <a:t>Failure to meet stipulated Contractual Requirements by the stipulated deadlines may result in the tenderer being regarded as non-responsive and ineligible for contract award. </a:t>
            </a:r>
            <a:endParaRPr lang="en-ZA" sz="1800" dirty="0">
              <a:solidFill>
                <a:srgbClr val="000000"/>
              </a:solidFill>
              <a:latin typeface="+mn-lt"/>
              <a:ea typeface="Calibri" panose="020F0502020204030204" pitchFamily="34" charset="0"/>
            </a:endParaRPr>
          </a:p>
          <a:p>
            <a:pPr marL="0" indent="0" algn="just">
              <a:buFontTx/>
              <a:buNone/>
              <a:defRPr/>
            </a:pPr>
            <a:endParaRPr lang="en-ZA" sz="1800" dirty="0">
              <a:solidFill>
                <a:srgbClr val="000000"/>
              </a:solidFill>
              <a:latin typeface="+mn-lt"/>
              <a:ea typeface="Calibri" panose="020F0502020204030204" pitchFamily="34" charset="0"/>
            </a:endParaRPr>
          </a:p>
          <a:p>
            <a:pPr algn="just">
              <a:lnSpc>
                <a:spcPct val="115000"/>
              </a:lnSpc>
              <a:spcAft>
                <a:spcPts val="1000"/>
              </a:spcAft>
              <a:defRPr/>
            </a:pPr>
            <a:r>
              <a:rPr lang="en-ZA" sz="1800" b="1" dirty="0">
                <a:solidFill>
                  <a:schemeClr val="bg2">
                    <a:lumMod val="25000"/>
                  </a:schemeClr>
                </a:solidFill>
                <a:highlight>
                  <a:srgbClr val="FFFF00"/>
                </a:highlight>
                <a:latin typeface="+mn-lt"/>
                <a:ea typeface="Calibri" panose="020F0502020204030204" pitchFamily="34" charset="0"/>
                <a:cs typeface="Times New Roman" panose="02020603050405020304" pitchFamily="18" charset="0"/>
              </a:rPr>
              <a:t>SHEQ PRESENTATIONS</a:t>
            </a:r>
          </a:p>
          <a:p>
            <a:endParaRPr lang="en-ZA" dirty="0"/>
          </a:p>
        </p:txBody>
      </p:sp>
    </p:spTree>
    <p:extLst>
      <p:ext uri="{BB962C8B-B14F-4D97-AF65-F5344CB8AC3E}">
        <p14:creationId xmlns:p14="http://schemas.microsoft.com/office/powerpoint/2010/main" val="1052755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F4130-6574-3E2A-EEFB-76C999C926DF}"/>
              </a:ext>
            </a:extLst>
          </p:cNvPr>
          <p:cNvSpPr>
            <a:spLocks noGrp="1"/>
          </p:cNvSpPr>
          <p:nvPr>
            <p:ph type="title"/>
          </p:nvPr>
        </p:nvSpPr>
        <p:spPr/>
        <p:txBody>
          <a:bodyPr/>
          <a:lstStyle/>
          <a:p>
            <a:r>
              <a:rPr lang="en-US" dirty="0"/>
              <a:t>STEP 5 CONTRACTUAL REQUIREMENTS</a:t>
            </a:r>
            <a:endParaRPr lang="en-ZA" dirty="0"/>
          </a:p>
        </p:txBody>
      </p:sp>
      <p:sp>
        <p:nvSpPr>
          <p:cNvPr id="3" name="Content Placeholder 2">
            <a:extLst>
              <a:ext uri="{FF2B5EF4-FFF2-40B4-BE49-F238E27FC236}">
                <a16:creationId xmlns:a16="http://schemas.microsoft.com/office/drawing/2014/main" id="{4E7589BF-E8B0-0DFC-C1B5-324B11AF7983}"/>
              </a:ext>
            </a:extLst>
          </p:cNvPr>
          <p:cNvSpPr>
            <a:spLocks noGrp="1"/>
          </p:cNvSpPr>
          <p:nvPr>
            <p:ph idx="1"/>
          </p:nvPr>
        </p:nvSpPr>
        <p:spPr/>
        <p:txBody>
          <a:bodyPr/>
          <a:lstStyle/>
          <a:p>
            <a:pPr>
              <a:defRPr/>
            </a:pPr>
            <a:r>
              <a:rPr lang="en-US" sz="1800" b="1" u="sng" dirty="0">
                <a:solidFill>
                  <a:srgbClr val="000000"/>
                </a:solidFill>
                <a:latin typeface="+mn-lt"/>
              </a:rPr>
              <a:t>FINANCE:</a:t>
            </a:r>
          </a:p>
          <a:p>
            <a:pPr>
              <a:defRPr/>
            </a:pPr>
            <a:r>
              <a:rPr lang="en-US" sz="1800" dirty="0">
                <a:solidFill>
                  <a:srgbClr val="000000"/>
                </a:solidFill>
                <a:latin typeface="+mn-lt"/>
              </a:rPr>
              <a:t>Public Interest Score (PIS) and the calculations to arrive at the score (refer to annexure attached for calculation of PIS). The PIS letter must specify whether: </a:t>
            </a:r>
            <a:endParaRPr lang="en-ZA" sz="1800" dirty="0">
              <a:solidFill>
                <a:srgbClr val="000000"/>
              </a:solidFill>
              <a:latin typeface="+mn-lt"/>
            </a:endParaRPr>
          </a:p>
          <a:p>
            <a:pPr>
              <a:defRPr/>
            </a:pPr>
            <a:r>
              <a:rPr lang="en-US" sz="1800" dirty="0">
                <a:solidFill>
                  <a:srgbClr val="000000"/>
                </a:solidFill>
                <a:latin typeface="+mn-lt"/>
              </a:rPr>
              <a:t>1. Whether the AFS were internally or externally prepared. </a:t>
            </a:r>
          </a:p>
          <a:p>
            <a:pPr>
              <a:defRPr/>
            </a:pPr>
            <a:r>
              <a:rPr lang="en-US" sz="1800" dirty="0">
                <a:solidFill>
                  <a:srgbClr val="000000"/>
                </a:solidFill>
                <a:latin typeface="+mn-lt"/>
              </a:rPr>
              <a:t>2. Whether the company was owner managed or not owner managed. </a:t>
            </a:r>
          </a:p>
          <a:p>
            <a:pPr>
              <a:defRPr/>
            </a:pPr>
            <a:r>
              <a:rPr lang="en-US" sz="1800" dirty="0">
                <a:solidFill>
                  <a:srgbClr val="000000"/>
                </a:solidFill>
                <a:latin typeface="+mn-lt"/>
              </a:rPr>
              <a:t>The PIS does </a:t>
            </a:r>
            <a:r>
              <a:rPr lang="en-US" sz="1800" b="1" dirty="0">
                <a:solidFill>
                  <a:srgbClr val="000000"/>
                </a:solidFill>
                <a:latin typeface="+mn-lt"/>
              </a:rPr>
              <a:t>NOT </a:t>
            </a:r>
            <a:r>
              <a:rPr lang="en-US" sz="1800" dirty="0">
                <a:solidFill>
                  <a:srgbClr val="000000"/>
                </a:solidFill>
                <a:latin typeface="+mn-lt"/>
              </a:rPr>
              <a:t>apply to companies that have been </a:t>
            </a:r>
            <a:r>
              <a:rPr lang="en-US" sz="1800" b="1" dirty="0">
                <a:solidFill>
                  <a:srgbClr val="000000"/>
                </a:solidFill>
                <a:latin typeface="+mn-lt"/>
              </a:rPr>
              <a:t>AUDITED.  </a:t>
            </a:r>
          </a:p>
          <a:p>
            <a:pPr>
              <a:defRPr/>
            </a:pPr>
            <a:r>
              <a:rPr lang="en-US" sz="1800" b="1" u="sng" dirty="0">
                <a:solidFill>
                  <a:srgbClr val="000000"/>
                </a:solidFill>
                <a:latin typeface="+mn-lt"/>
              </a:rPr>
              <a:t>REFER EXAMPLE OF PIS ON TENDER BULLETIN</a:t>
            </a:r>
          </a:p>
          <a:p>
            <a:pPr>
              <a:defRPr/>
            </a:pPr>
            <a:r>
              <a:rPr lang="en-US" sz="1800" dirty="0">
                <a:solidFill>
                  <a:srgbClr val="000000"/>
                </a:solidFill>
                <a:latin typeface="+mn-lt"/>
              </a:rPr>
              <a:t>Latest approved financial statements including comparative amounts. </a:t>
            </a:r>
          </a:p>
          <a:p>
            <a:pPr>
              <a:defRPr/>
            </a:pPr>
            <a:r>
              <a:rPr lang="en-US" sz="1800" dirty="0">
                <a:solidFill>
                  <a:srgbClr val="000000"/>
                </a:solidFill>
                <a:latin typeface="+mn-lt"/>
              </a:rPr>
              <a:t>AFS must be valid and not outdated, received within 18 months after year-end. </a:t>
            </a:r>
          </a:p>
          <a:p>
            <a:pPr>
              <a:defRPr/>
            </a:pPr>
            <a:r>
              <a:rPr lang="en-US" sz="1800" dirty="0">
                <a:solidFill>
                  <a:srgbClr val="000000"/>
                </a:solidFill>
                <a:latin typeface="+mn-lt"/>
              </a:rPr>
              <a:t>• A signed director’s / member’s report. </a:t>
            </a:r>
            <a:endParaRPr lang="en-ZA" sz="1800" dirty="0">
              <a:solidFill>
                <a:srgbClr val="000000"/>
              </a:solidFill>
              <a:latin typeface="+mn-lt"/>
            </a:endParaRPr>
          </a:p>
          <a:p>
            <a:pPr>
              <a:defRPr/>
            </a:pPr>
            <a:r>
              <a:rPr lang="en-US" sz="1800" dirty="0">
                <a:solidFill>
                  <a:srgbClr val="000000"/>
                </a:solidFill>
                <a:latin typeface="+mn-lt"/>
              </a:rPr>
              <a:t>• Signed Compilers / Accounting Officers / Independent Reviewers / Audit report whichever is applicable, based on the PIS above. </a:t>
            </a:r>
            <a:endParaRPr lang="en-ZA" sz="1800" dirty="0">
              <a:solidFill>
                <a:srgbClr val="000000"/>
              </a:solidFill>
              <a:latin typeface="+mn-lt"/>
            </a:endParaRPr>
          </a:p>
          <a:p>
            <a:pPr>
              <a:defRPr/>
            </a:pPr>
            <a:r>
              <a:rPr lang="en-US" sz="1800" dirty="0">
                <a:solidFill>
                  <a:srgbClr val="000000"/>
                </a:solidFill>
                <a:latin typeface="+mn-lt"/>
              </a:rPr>
              <a:t>Where the PIS requires an Audit or Independent Reviewers report, the Compilers / Accounting Officers report must still be submitted. </a:t>
            </a:r>
            <a:r>
              <a:rPr lang="en-ZA" sz="1800" dirty="0">
                <a:solidFill>
                  <a:srgbClr val="000000"/>
                </a:solidFill>
                <a:latin typeface="+mn-lt"/>
              </a:rPr>
              <a:t> </a:t>
            </a:r>
          </a:p>
          <a:p>
            <a:pPr>
              <a:defRPr/>
            </a:pPr>
            <a:endParaRPr lang="en-ZA" sz="1800" u="sng" dirty="0"/>
          </a:p>
          <a:p>
            <a:endParaRPr lang="en-ZA" dirty="0"/>
          </a:p>
        </p:txBody>
      </p:sp>
    </p:spTree>
    <p:extLst>
      <p:ext uri="{BB962C8B-B14F-4D97-AF65-F5344CB8AC3E}">
        <p14:creationId xmlns:p14="http://schemas.microsoft.com/office/powerpoint/2010/main" val="649903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24889-F9C7-BF06-5603-349CC60F802A}"/>
              </a:ext>
            </a:extLst>
          </p:cNvPr>
          <p:cNvSpPr>
            <a:spLocks noGrp="1"/>
          </p:cNvSpPr>
          <p:nvPr>
            <p:ph type="title"/>
          </p:nvPr>
        </p:nvSpPr>
        <p:spPr/>
        <p:txBody>
          <a:bodyPr/>
          <a:lstStyle/>
          <a:p>
            <a:r>
              <a:rPr lang="en-US" dirty="0"/>
              <a:t>STEP 5 CONTRACTUAL REQUIREMENTS</a:t>
            </a:r>
            <a:endParaRPr lang="en-ZA" dirty="0"/>
          </a:p>
        </p:txBody>
      </p:sp>
      <p:sp>
        <p:nvSpPr>
          <p:cNvPr id="3" name="Content Placeholder 2">
            <a:extLst>
              <a:ext uri="{FF2B5EF4-FFF2-40B4-BE49-F238E27FC236}">
                <a16:creationId xmlns:a16="http://schemas.microsoft.com/office/drawing/2014/main" id="{7B9968ED-4E68-1632-A2CA-C128AFA3B20D}"/>
              </a:ext>
            </a:extLst>
          </p:cNvPr>
          <p:cNvSpPr>
            <a:spLocks noGrp="1"/>
          </p:cNvSpPr>
          <p:nvPr>
            <p:ph idx="1"/>
          </p:nvPr>
        </p:nvSpPr>
        <p:spPr/>
        <p:txBody>
          <a:bodyPr/>
          <a:lstStyle/>
          <a:p>
            <a:r>
              <a:rPr lang="en-US" altLang="en-US" sz="1800" dirty="0">
                <a:solidFill>
                  <a:srgbClr val="000000"/>
                </a:solidFill>
                <a:latin typeface="+mn-lt"/>
              </a:rPr>
              <a:t>Approved Annual Financial statements must comprise :</a:t>
            </a:r>
          </a:p>
          <a:p>
            <a:r>
              <a:rPr lang="en-US" altLang="en-US" sz="1800" dirty="0">
                <a:solidFill>
                  <a:srgbClr val="000000"/>
                </a:solidFill>
                <a:latin typeface="+mn-lt"/>
              </a:rPr>
              <a:t> o Statement of financial position ( Balance Sheet ) </a:t>
            </a:r>
          </a:p>
          <a:p>
            <a:r>
              <a:rPr lang="en-ZA" altLang="en-US" sz="1800" dirty="0">
                <a:solidFill>
                  <a:srgbClr val="000000"/>
                </a:solidFill>
                <a:latin typeface="+mn-lt"/>
              </a:rPr>
              <a:t>o Statement of comprehensive income ( income statement ) </a:t>
            </a:r>
          </a:p>
          <a:p>
            <a:r>
              <a:rPr lang="en-US" altLang="en-US" sz="1800" dirty="0">
                <a:solidFill>
                  <a:srgbClr val="000000"/>
                </a:solidFill>
                <a:latin typeface="+mn-lt"/>
              </a:rPr>
              <a:t>o Statement of changes in Equity </a:t>
            </a:r>
          </a:p>
          <a:p>
            <a:r>
              <a:rPr lang="en-US" altLang="en-US" sz="1800" dirty="0">
                <a:solidFill>
                  <a:srgbClr val="000000"/>
                </a:solidFill>
                <a:latin typeface="+mn-lt"/>
              </a:rPr>
              <a:t>o Statement of cash flows </a:t>
            </a:r>
          </a:p>
          <a:p>
            <a:r>
              <a:rPr lang="en-US" altLang="en-US" sz="1800" dirty="0">
                <a:solidFill>
                  <a:srgbClr val="000000"/>
                </a:solidFill>
                <a:latin typeface="+mn-lt"/>
              </a:rPr>
              <a:t>o Notes to the financial statements </a:t>
            </a:r>
          </a:p>
          <a:p>
            <a:r>
              <a:rPr lang="en-US" altLang="en-US" sz="1800" dirty="0">
                <a:solidFill>
                  <a:srgbClr val="000000"/>
                </a:solidFill>
                <a:latin typeface="+mn-lt"/>
              </a:rPr>
              <a:t>o ITA 34C Income Tax Assessment for companies that have </a:t>
            </a:r>
            <a:r>
              <a:rPr lang="en-US" altLang="en-US" sz="1800" b="1" dirty="0">
                <a:solidFill>
                  <a:srgbClr val="000000"/>
                </a:solidFill>
                <a:latin typeface="+mn-lt"/>
              </a:rPr>
              <a:t>NOT </a:t>
            </a:r>
            <a:r>
              <a:rPr lang="en-US" altLang="en-US" sz="1800" dirty="0">
                <a:solidFill>
                  <a:srgbClr val="000000"/>
                </a:solidFill>
                <a:latin typeface="+mn-lt"/>
              </a:rPr>
              <a:t>been </a:t>
            </a:r>
            <a:r>
              <a:rPr lang="en-US" altLang="en-US" sz="1800" b="1" dirty="0">
                <a:solidFill>
                  <a:srgbClr val="000000"/>
                </a:solidFill>
                <a:latin typeface="+mn-lt"/>
              </a:rPr>
              <a:t>AUDITED</a:t>
            </a:r>
            <a:r>
              <a:rPr lang="en-US" altLang="en-US" sz="1800" dirty="0">
                <a:solidFill>
                  <a:srgbClr val="000000"/>
                </a:solidFill>
                <a:latin typeface="+mn-lt"/>
              </a:rPr>
              <a:t>. The </a:t>
            </a:r>
            <a:r>
              <a:rPr lang="en-US" altLang="en-US" sz="1800" b="1" dirty="0">
                <a:solidFill>
                  <a:srgbClr val="000000"/>
                </a:solidFill>
                <a:latin typeface="+mn-lt"/>
              </a:rPr>
              <a:t>ITA-34C assessments must be provided for the current and previous financial years. The turnover amount shown in the income statement must correspond to the amount shown in the ITA-34C. Should the amounts not correspond, a financial analysis will not be performed</a:t>
            </a:r>
            <a:endParaRPr lang="en-ZA" altLang="en-US" sz="1800" dirty="0">
              <a:latin typeface="+mn-lt"/>
            </a:endParaRPr>
          </a:p>
          <a:p>
            <a:endParaRPr lang="en-ZA" dirty="0"/>
          </a:p>
        </p:txBody>
      </p:sp>
    </p:spTree>
    <p:extLst>
      <p:ext uri="{BB962C8B-B14F-4D97-AF65-F5344CB8AC3E}">
        <p14:creationId xmlns:p14="http://schemas.microsoft.com/office/powerpoint/2010/main" val="2517283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2ED85-59CE-0C18-163F-B34B7E50E2A3}"/>
              </a:ext>
            </a:extLst>
          </p:cNvPr>
          <p:cNvSpPr>
            <a:spLocks noGrp="1"/>
          </p:cNvSpPr>
          <p:nvPr>
            <p:ph type="title"/>
          </p:nvPr>
        </p:nvSpPr>
        <p:spPr/>
        <p:txBody>
          <a:bodyPr/>
          <a:lstStyle/>
          <a:p>
            <a:r>
              <a:rPr lang="en-US" dirty="0"/>
              <a:t>STEP 5 CONTRACTUAL REQUIREMENTS</a:t>
            </a:r>
            <a:endParaRPr lang="en-ZA" dirty="0"/>
          </a:p>
        </p:txBody>
      </p:sp>
      <p:sp>
        <p:nvSpPr>
          <p:cNvPr id="3" name="Content Placeholder 2">
            <a:extLst>
              <a:ext uri="{FF2B5EF4-FFF2-40B4-BE49-F238E27FC236}">
                <a16:creationId xmlns:a16="http://schemas.microsoft.com/office/drawing/2014/main" id="{F2F7BDD5-3D8A-C047-7FE7-2A5158087690}"/>
              </a:ext>
            </a:extLst>
          </p:cNvPr>
          <p:cNvSpPr>
            <a:spLocks noGrp="1"/>
          </p:cNvSpPr>
          <p:nvPr>
            <p:ph idx="1"/>
          </p:nvPr>
        </p:nvSpPr>
        <p:spPr/>
        <p:txBody>
          <a:bodyPr>
            <a:normAutofit fontScale="92500" lnSpcReduction="20000"/>
          </a:bodyPr>
          <a:lstStyle/>
          <a:p>
            <a:pPr>
              <a:defRPr/>
            </a:pPr>
            <a:r>
              <a:rPr lang="en-US" sz="1900" dirty="0">
                <a:solidFill>
                  <a:srgbClr val="000000"/>
                </a:solidFill>
              </a:rPr>
              <a:t>The notes to the AFS specifically referring to </a:t>
            </a:r>
            <a:r>
              <a:rPr lang="en-US" sz="1900" b="1" dirty="0">
                <a:solidFill>
                  <a:srgbClr val="000000"/>
                </a:solidFill>
              </a:rPr>
              <a:t>Accounts Receivable </a:t>
            </a:r>
            <a:r>
              <a:rPr lang="en-US" sz="1900" dirty="0">
                <a:solidFill>
                  <a:srgbClr val="000000"/>
                </a:solidFill>
              </a:rPr>
              <a:t>and </a:t>
            </a:r>
            <a:r>
              <a:rPr lang="en-US" sz="1900" b="1" dirty="0">
                <a:solidFill>
                  <a:srgbClr val="000000"/>
                </a:solidFill>
              </a:rPr>
              <a:t>Accounts Payable </a:t>
            </a:r>
            <a:r>
              <a:rPr lang="en-US" sz="1900" dirty="0">
                <a:solidFill>
                  <a:srgbClr val="000000"/>
                </a:solidFill>
              </a:rPr>
              <a:t>must give a complete breakdown of the amounts. A clear distinction must be made between Trade Debtors and other receivables as well Trade Creditors and other payables. The note must clearly show the amounts subject to interest and the terms and condition of interest. </a:t>
            </a:r>
          </a:p>
          <a:p>
            <a:pPr>
              <a:defRPr/>
            </a:pPr>
            <a:endParaRPr lang="en-ZA" sz="1900" dirty="0">
              <a:solidFill>
                <a:srgbClr val="000000"/>
              </a:solidFill>
            </a:endParaRPr>
          </a:p>
          <a:p>
            <a:pPr>
              <a:defRPr/>
            </a:pPr>
            <a:r>
              <a:rPr lang="en-US" sz="1900" dirty="0">
                <a:solidFill>
                  <a:srgbClr val="000000"/>
                </a:solidFill>
              </a:rPr>
              <a:t>• The notes to the AFS must clearly specify the current and non-current liabilities that are subject to interest. </a:t>
            </a:r>
          </a:p>
          <a:p>
            <a:pPr>
              <a:defRPr/>
            </a:pPr>
            <a:endParaRPr lang="en-ZA" sz="1900" dirty="0">
              <a:solidFill>
                <a:srgbClr val="000000"/>
              </a:solidFill>
            </a:endParaRPr>
          </a:p>
          <a:p>
            <a:pPr>
              <a:defRPr/>
            </a:pPr>
            <a:r>
              <a:rPr lang="en-US" sz="1900" dirty="0">
                <a:solidFill>
                  <a:srgbClr val="000000"/>
                </a:solidFill>
              </a:rPr>
              <a:t>• Member / Directors loans must be accompanied by a note specifying the terms of the loan, whether secured or unsecured, terms of repayment and interest rates. </a:t>
            </a:r>
          </a:p>
          <a:p>
            <a:pPr>
              <a:defRPr/>
            </a:pPr>
            <a:endParaRPr lang="en-US" sz="1900" dirty="0">
              <a:solidFill>
                <a:srgbClr val="000000"/>
              </a:solidFill>
            </a:endParaRPr>
          </a:p>
          <a:p>
            <a:pPr>
              <a:defRPr/>
            </a:pPr>
            <a:r>
              <a:rPr lang="en-US" sz="1900" dirty="0">
                <a:solidFill>
                  <a:srgbClr val="000000"/>
                </a:solidFill>
              </a:rPr>
              <a:t>Name of Holding company if the company is a subsidiary company. </a:t>
            </a:r>
          </a:p>
          <a:p>
            <a:pPr>
              <a:defRPr/>
            </a:pPr>
            <a:endParaRPr lang="en-ZA" sz="1900" dirty="0">
              <a:solidFill>
                <a:srgbClr val="000000"/>
              </a:solidFill>
            </a:endParaRPr>
          </a:p>
          <a:p>
            <a:pPr>
              <a:defRPr/>
            </a:pPr>
            <a:r>
              <a:rPr lang="en-US" sz="1900" dirty="0">
                <a:solidFill>
                  <a:srgbClr val="000000"/>
                </a:solidFill>
              </a:rPr>
              <a:t>• Where there is a Holding company the Latest Signed Group Annual Financial Statements of the Holding Company may be requested at a later stage. </a:t>
            </a:r>
          </a:p>
          <a:p>
            <a:pPr>
              <a:defRPr/>
            </a:pPr>
            <a:endParaRPr lang="en-ZA" sz="1900" dirty="0">
              <a:solidFill>
                <a:srgbClr val="000000"/>
              </a:solidFill>
            </a:endParaRPr>
          </a:p>
          <a:p>
            <a:pPr>
              <a:defRPr/>
            </a:pPr>
            <a:r>
              <a:rPr lang="en-US" sz="1900" dirty="0">
                <a:solidFill>
                  <a:srgbClr val="000000"/>
                </a:solidFill>
              </a:rPr>
              <a:t>• Information requested from companies via Procurement Office not received within five working days </a:t>
            </a:r>
          </a:p>
          <a:p>
            <a:endParaRPr lang="en-ZA" dirty="0"/>
          </a:p>
        </p:txBody>
      </p:sp>
    </p:spTree>
    <p:extLst>
      <p:ext uri="{BB962C8B-B14F-4D97-AF65-F5344CB8AC3E}">
        <p14:creationId xmlns:p14="http://schemas.microsoft.com/office/powerpoint/2010/main" val="1378776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FCBA1-EE5D-E8D3-8D10-08D8B26CEB7A}"/>
              </a:ext>
            </a:extLst>
          </p:cNvPr>
          <p:cNvSpPr>
            <a:spLocks noGrp="1"/>
          </p:cNvSpPr>
          <p:nvPr>
            <p:ph type="title"/>
          </p:nvPr>
        </p:nvSpPr>
        <p:spPr/>
        <p:txBody>
          <a:bodyPr/>
          <a:lstStyle/>
          <a:p>
            <a:r>
              <a:rPr lang="en-US" dirty="0"/>
              <a:t>STEP 5 CONTRACTUAL REQUIREMENTS</a:t>
            </a:r>
            <a:endParaRPr lang="en-ZA" dirty="0"/>
          </a:p>
        </p:txBody>
      </p:sp>
      <p:sp>
        <p:nvSpPr>
          <p:cNvPr id="3" name="Content Placeholder 2">
            <a:extLst>
              <a:ext uri="{FF2B5EF4-FFF2-40B4-BE49-F238E27FC236}">
                <a16:creationId xmlns:a16="http://schemas.microsoft.com/office/drawing/2014/main" id="{29A34B67-8491-1702-36CF-A07982AB70F5}"/>
              </a:ext>
            </a:extLst>
          </p:cNvPr>
          <p:cNvSpPr>
            <a:spLocks noGrp="1"/>
          </p:cNvSpPr>
          <p:nvPr>
            <p:ph idx="1"/>
          </p:nvPr>
        </p:nvSpPr>
        <p:spPr/>
        <p:txBody>
          <a:bodyPr>
            <a:normAutofit fontScale="77500" lnSpcReduction="20000"/>
          </a:bodyPr>
          <a:lstStyle/>
          <a:p>
            <a:pPr>
              <a:defRPr/>
            </a:pPr>
            <a:r>
              <a:rPr lang="en-ZA" sz="2100" b="1" dirty="0">
                <a:solidFill>
                  <a:srgbClr val="000000"/>
                </a:solidFill>
                <a:latin typeface="+mn-lt"/>
              </a:rPr>
              <a:t>Note</a:t>
            </a:r>
            <a:r>
              <a:rPr lang="en-ZA" sz="2100" dirty="0">
                <a:solidFill>
                  <a:srgbClr val="000000"/>
                </a:solidFill>
                <a:latin typeface="+mn-lt"/>
              </a:rPr>
              <a:t>: </a:t>
            </a:r>
          </a:p>
          <a:p>
            <a:pPr>
              <a:defRPr/>
            </a:pPr>
            <a:r>
              <a:rPr lang="en-US" sz="2100" dirty="0">
                <a:solidFill>
                  <a:srgbClr val="000000"/>
                </a:solidFill>
                <a:latin typeface="+mn-lt"/>
              </a:rPr>
              <a:t>Draft, bi-annual, management accounts and unsigned financial statements will NOT be accepted. </a:t>
            </a:r>
          </a:p>
          <a:p>
            <a:pPr>
              <a:defRPr/>
            </a:pPr>
            <a:r>
              <a:rPr lang="en-US" sz="2100" dirty="0">
                <a:solidFill>
                  <a:srgbClr val="000000"/>
                </a:solidFill>
                <a:latin typeface="+mn-lt"/>
              </a:rPr>
              <a:t>Soft copies of the AFS submitted with the tender documents may be requested at a later stage</a:t>
            </a:r>
          </a:p>
          <a:p>
            <a:pPr algn="just">
              <a:lnSpc>
                <a:spcPct val="115000"/>
              </a:lnSpc>
              <a:spcAft>
                <a:spcPts val="1000"/>
              </a:spcAft>
              <a:buFontTx/>
              <a:buNone/>
              <a:defRPr/>
            </a:pPr>
            <a:r>
              <a:rPr lang="en-ZA" sz="2100" dirty="0">
                <a:latin typeface="+mn-lt"/>
                <a:ea typeface="Calibri" panose="020F0502020204030204" pitchFamily="34" charset="0"/>
                <a:cs typeface="Times New Roman" panose="02020603050405020304" pitchFamily="18" charset="0"/>
              </a:rPr>
              <a:t>The following mitigating factors may be implemented if the financial viability result for any of the tendering companies is unfavourable:</a:t>
            </a:r>
          </a:p>
          <a:p>
            <a:pPr marL="342900" indent="-342900" algn="just">
              <a:lnSpc>
                <a:spcPct val="115000"/>
              </a:lnSpc>
              <a:spcAft>
                <a:spcPts val="625"/>
              </a:spcAft>
              <a:buFont typeface="Symbol" panose="05050102010706020507" pitchFamily="18" charset="2"/>
              <a:buChar char=""/>
              <a:defRPr/>
            </a:pPr>
            <a:r>
              <a:rPr lang="en-ZA" sz="2100" i="1" dirty="0">
                <a:solidFill>
                  <a:srgbClr val="000000"/>
                </a:solidFill>
                <a:latin typeface="+mn-lt"/>
                <a:ea typeface="Times New Roman" panose="02020603050405020304" pitchFamily="18" charset="0"/>
                <a:cs typeface="Times New Roman" panose="02020603050405020304" pitchFamily="18" charset="0"/>
              </a:rPr>
              <a:t>obtaining a performance bond from a financial institution that has been pre-approved by Eskom Treasury department.</a:t>
            </a:r>
            <a:endParaRPr lang="en-ZA" sz="2100" dirty="0">
              <a:latin typeface="+mn-lt"/>
              <a:ea typeface="Calibri" panose="020F0502020204030204" pitchFamily="34" charset="0"/>
              <a:cs typeface="Times New Roman" panose="02020603050405020304" pitchFamily="18" charset="0"/>
            </a:endParaRPr>
          </a:p>
          <a:p>
            <a:pPr marL="342900" indent="-342900" algn="just">
              <a:lnSpc>
                <a:spcPct val="115000"/>
              </a:lnSpc>
              <a:spcAft>
                <a:spcPts val="625"/>
              </a:spcAft>
              <a:buFont typeface="Symbol" panose="05050102010706020507" pitchFamily="18" charset="2"/>
              <a:buChar char=""/>
              <a:defRPr/>
            </a:pPr>
            <a:r>
              <a:rPr lang="en-ZA" sz="2100" i="1" dirty="0">
                <a:solidFill>
                  <a:srgbClr val="000000"/>
                </a:solidFill>
                <a:latin typeface="+mn-lt"/>
                <a:ea typeface="Times New Roman" panose="02020603050405020304" pitchFamily="18" charset="0"/>
                <a:cs typeface="Times New Roman" panose="02020603050405020304" pitchFamily="18" charset="0"/>
              </a:rPr>
              <a:t>a parent Company Guarantee, provided that the parent company is financially sound enough to stand as surety for the subsidiary tendering for the contract. The parent company’s latest and approved AFS must be submitted for financial analysis.</a:t>
            </a:r>
            <a:endParaRPr lang="en-ZA" sz="2100" dirty="0">
              <a:latin typeface="+mn-lt"/>
              <a:ea typeface="Calibri" panose="020F0502020204030204" pitchFamily="34" charset="0"/>
              <a:cs typeface="Times New Roman" panose="02020603050405020304" pitchFamily="18" charset="0"/>
            </a:endParaRPr>
          </a:p>
          <a:p>
            <a:pPr marL="342900" indent="-342900" algn="just">
              <a:lnSpc>
                <a:spcPct val="115000"/>
              </a:lnSpc>
              <a:spcAft>
                <a:spcPts val="625"/>
              </a:spcAft>
              <a:buFont typeface="Symbol" panose="05050102010706020507" pitchFamily="18" charset="2"/>
              <a:buChar char=""/>
              <a:defRPr/>
            </a:pPr>
            <a:r>
              <a:rPr lang="en-ZA" sz="2100" i="1" dirty="0">
                <a:solidFill>
                  <a:srgbClr val="000000"/>
                </a:solidFill>
                <a:latin typeface="+mn-lt"/>
                <a:ea typeface="Times New Roman" panose="02020603050405020304" pitchFamily="18" charset="0"/>
                <a:cs typeface="Times New Roman" panose="02020603050405020304" pitchFamily="18" charset="0"/>
              </a:rPr>
              <a:t>a reduced contract may be recommended, </a:t>
            </a:r>
            <a:endParaRPr lang="en-ZA" sz="2100" dirty="0">
              <a:latin typeface="+mn-lt"/>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Symbol" panose="05050102010706020507" pitchFamily="18" charset="2"/>
              <a:buChar char=""/>
              <a:defRPr/>
            </a:pPr>
            <a:r>
              <a:rPr lang="en-ZA" sz="2100" i="1" dirty="0">
                <a:solidFill>
                  <a:srgbClr val="000000"/>
                </a:solidFill>
                <a:latin typeface="+mn-lt"/>
                <a:ea typeface="Times New Roman" panose="02020603050405020304" pitchFamily="18" charset="0"/>
                <a:cs typeface="Times New Roman" panose="02020603050405020304" pitchFamily="18" charset="0"/>
              </a:rPr>
              <a:t>or payment upon delivery of a milestone activity or milestone goods. </a:t>
            </a:r>
            <a:endParaRPr lang="en-ZA" sz="2100" dirty="0">
              <a:latin typeface="+mn-lt"/>
              <a:ea typeface="Calibri" panose="020F0502020204030204" pitchFamily="34" charset="0"/>
              <a:cs typeface="Times New Roman" panose="02020603050405020304" pitchFamily="18" charset="0"/>
            </a:endParaRPr>
          </a:p>
          <a:p>
            <a:pPr algn="just">
              <a:lnSpc>
                <a:spcPct val="115000"/>
              </a:lnSpc>
              <a:spcAft>
                <a:spcPts val="1000"/>
              </a:spcAft>
              <a:defRPr/>
            </a:pPr>
            <a:r>
              <a:rPr lang="en-ZA" sz="2100" b="1" u="sng" dirty="0">
                <a:latin typeface="+mn-lt"/>
                <a:ea typeface="Calibri" panose="020F0502020204030204" pitchFamily="34" charset="0"/>
                <a:cs typeface="Times New Roman" panose="02020603050405020304" pitchFamily="18" charset="0"/>
              </a:rPr>
              <a:t>It is to be noted that for financial queries, the turnaround time for contractors to respond is 5 days.</a:t>
            </a:r>
            <a:endParaRPr lang="en-ZA" sz="2100" dirty="0">
              <a:latin typeface="+mn-lt"/>
              <a:ea typeface="Calibri" panose="020F0502020204030204" pitchFamily="34" charset="0"/>
              <a:cs typeface="Times New Roman" panose="02020603050405020304" pitchFamily="18" charset="0"/>
            </a:endParaRPr>
          </a:p>
          <a:p>
            <a:endParaRPr lang="en-ZA" dirty="0"/>
          </a:p>
        </p:txBody>
      </p:sp>
    </p:spTree>
    <p:extLst>
      <p:ext uri="{BB962C8B-B14F-4D97-AF65-F5344CB8AC3E}">
        <p14:creationId xmlns:p14="http://schemas.microsoft.com/office/powerpoint/2010/main" val="2043461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78E65-0FBB-1289-EEA1-09BF9F548A2A}"/>
              </a:ext>
            </a:extLst>
          </p:cNvPr>
          <p:cNvSpPr>
            <a:spLocks noGrp="1"/>
          </p:cNvSpPr>
          <p:nvPr>
            <p:ph type="title"/>
          </p:nvPr>
        </p:nvSpPr>
        <p:spPr/>
        <p:txBody>
          <a:bodyPr/>
          <a:lstStyle/>
          <a:p>
            <a:r>
              <a:rPr lang="en-US" dirty="0"/>
              <a:t>STEP 5 CONTRACTUAL REQUIREMENTS</a:t>
            </a:r>
            <a:endParaRPr lang="en-ZA" dirty="0"/>
          </a:p>
        </p:txBody>
      </p:sp>
      <p:sp>
        <p:nvSpPr>
          <p:cNvPr id="3" name="Content Placeholder 2">
            <a:extLst>
              <a:ext uri="{FF2B5EF4-FFF2-40B4-BE49-F238E27FC236}">
                <a16:creationId xmlns:a16="http://schemas.microsoft.com/office/drawing/2014/main" id="{44A78E91-A33F-EDD1-0801-5DCC899F4714}"/>
              </a:ext>
            </a:extLst>
          </p:cNvPr>
          <p:cNvSpPr>
            <a:spLocks noGrp="1"/>
          </p:cNvSpPr>
          <p:nvPr>
            <p:ph idx="1"/>
          </p:nvPr>
        </p:nvSpPr>
        <p:spPr/>
        <p:txBody>
          <a:bodyPr>
            <a:normAutofit fontScale="92500" lnSpcReduction="20000"/>
          </a:bodyPr>
          <a:lstStyle/>
          <a:p>
            <a:pPr marL="0" indent="0">
              <a:buFontTx/>
              <a:buNone/>
            </a:pPr>
            <a:r>
              <a:rPr lang="en-US" altLang="en-US" sz="1900" dirty="0">
                <a:latin typeface="+mn-lt"/>
                <a:cs typeface="Calibri" panose="020F0502020204030204" pitchFamily="34" charset="0"/>
              </a:rPr>
              <a:t>Provision of Security for Performance :</a:t>
            </a:r>
          </a:p>
          <a:p>
            <a:pPr marL="0" indent="0" algn="just">
              <a:lnSpc>
                <a:spcPct val="115000"/>
              </a:lnSpc>
              <a:spcAft>
                <a:spcPts val="1000"/>
              </a:spcAft>
              <a:buFontTx/>
              <a:buNone/>
            </a:pPr>
            <a:r>
              <a:rPr lang="en-US" altLang="en-US" sz="1900" dirty="0">
                <a:latin typeface="+mn-lt"/>
                <a:ea typeface="Calibri" panose="020F0502020204030204" pitchFamily="34" charset="0"/>
                <a:cs typeface="Times New Roman" panose="02020603050405020304" pitchFamily="18" charset="0"/>
              </a:rPr>
              <a:t>The following forms of security are required for this tender:</a:t>
            </a:r>
          </a:p>
          <a:p>
            <a:pPr marL="0" indent="0" algn="just">
              <a:lnSpc>
                <a:spcPct val="115000"/>
              </a:lnSpc>
              <a:spcAft>
                <a:spcPts val="1000"/>
              </a:spcAft>
              <a:buFontTx/>
              <a:buNone/>
            </a:pPr>
            <a:r>
              <a:rPr lang="en-US" altLang="en-US" sz="1900" dirty="0">
                <a:latin typeface="+mn-lt"/>
                <a:ea typeface="Calibri" panose="020F0502020204030204" pitchFamily="34" charset="0"/>
                <a:cs typeface="Times New Roman" panose="02020603050405020304" pitchFamily="18" charset="0"/>
              </a:rPr>
              <a:t>If the provision of security for performance in the form of a performance bond or a demand guarantee is a requirement, the tenderer</a:t>
            </a:r>
            <a:r>
              <a:rPr lang="en-US" altLang="en-US" sz="1900" i="1" dirty="0">
                <a:latin typeface="+mn-lt"/>
                <a:ea typeface="Calibri" panose="020F0502020204030204" pitchFamily="34" charset="0"/>
                <a:cs typeface="Times New Roman" panose="02020603050405020304" pitchFamily="18" charset="0"/>
              </a:rPr>
              <a:t> </a:t>
            </a:r>
            <a:r>
              <a:rPr lang="en-US" altLang="en-US" sz="1900" dirty="0">
                <a:latin typeface="+mn-lt"/>
                <a:ea typeface="Calibri" panose="020F0502020204030204" pitchFamily="34" charset="0"/>
                <a:cs typeface="Times New Roman" panose="02020603050405020304" pitchFamily="18" charset="0"/>
              </a:rPr>
              <a:t>must select a minimum of two (2) financial institutions that it</a:t>
            </a:r>
            <a:r>
              <a:rPr lang="en-US" altLang="en-US" sz="1900" i="1" dirty="0">
                <a:latin typeface="+mn-lt"/>
                <a:ea typeface="Calibri" panose="020F0502020204030204" pitchFamily="34" charset="0"/>
                <a:cs typeface="Times New Roman" panose="02020603050405020304" pitchFamily="18" charset="0"/>
              </a:rPr>
              <a:t> </a:t>
            </a:r>
            <a:r>
              <a:rPr lang="en-US" altLang="en-US" sz="1900" dirty="0">
                <a:latin typeface="+mn-lt"/>
                <a:ea typeface="Calibri" panose="020F0502020204030204" pitchFamily="34" charset="0"/>
                <a:cs typeface="Times New Roman" panose="02020603050405020304" pitchFamily="18" charset="0"/>
              </a:rPr>
              <a:t>is likely to approach from the list provided of Eskom-approved financial institutions.  </a:t>
            </a:r>
            <a:endParaRPr lang="en-ZA" altLang="en-US" sz="1900" dirty="0">
              <a:latin typeface="+mn-lt"/>
              <a:ea typeface="Calibri" panose="020F0502020204030204" pitchFamily="34" charset="0"/>
              <a:cs typeface="Times New Roman" panose="02020603050405020304" pitchFamily="18" charset="0"/>
            </a:endParaRPr>
          </a:p>
          <a:p>
            <a:pPr marL="0" indent="0" algn="just">
              <a:lnSpc>
                <a:spcPct val="115000"/>
              </a:lnSpc>
              <a:buFontTx/>
              <a:buAutoNum type="arabicPeriod"/>
            </a:pPr>
            <a:r>
              <a:rPr lang="en-US" altLang="en-US" sz="1900" dirty="0">
                <a:latin typeface="+mn-lt"/>
                <a:ea typeface="Calibri" panose="020F0502020204030204" pitchFamily="34" charset="0"/>
                <a:cs typeface="Times New Roman" panose="02020603050405020304" pitchFamily="18" charset="0"/>
              </a:rPr>
              <a:t>ABSA Bank Limited</a:t>
            </a:r>
          </a:p>
          <a:p>
            <a:pPr marL="0" indent="0" algn="just">
              <a:lnSpc>
                <a:spcPct val="115000"/>
              </a:lnSpc>
              <a:buFontTx/>
              <a:buAutoNum type="arabicPeriod"/>
            </a:pPr>
            <a:r>
              <a:rPr lang="en-US" altLang="en-US" sz="1900" dirty="0">
                <a:latin typeface="+mn-lt"/>
                <a:ea typeface="Calibri" panose="020F0502020204030204" pitchFamily="34" charset="0"/>
                <a:cs typeface="Times New Roman" panose="02020603050405020304" pitchFamily="18" charset="0"/>
              </a:rPr>
              <a:t>Development Bank of South Africa</a:t>
            </a:r>
            <a:endParaRPr lang="en-ZA" altLang="en-US" sz="1900" dirty="0">
              <a:latin typeface="+mn-lt"/>
              <a:ea typeface="Calibri" panose="020F0502020204030204" pitchFamily="34" charset="0"/>
              <a:cs typeface="Times New Roman" panose="02020603050405020304" pitchFamily="18" charset="0"/>
            </a:endParaRPr>
          </a:p>
          <a:p>
            <a:pPr marL="0" indent="0" algn="just">
              <a:lnSpc>
                <a:spcPct val="115000"/>
              </a:lnSpc>
              <a:buFontTx/>
              <a:buAutoNum type="arabicPeriod"/>
            </a:pPr>
            <a:r>
              <a:rPr lang="en-US" altLang="en-US" sz="1900" dirty="0">
                <a:latin typeface="+mn-lt"/>
                <a:ea typeface="Calibri" panose="020F0502020204030204" pitchFamily="34" charset="0"/>
                <a:cs typeface="Times New Roman" panose="02020603050405020304" pitchFamily="18" charset="0"/>
              </a:rPr>
              <a:t>First Rand Bank Limited</a:t>
            </a:r>
            <a:endParaRPr lang="en-ZA" altLang="en-US" sz="1900" dirty="0">
              <a:latin typeface="+mn-lt"/>
              <a:ea typeface="Calibri" panose="020F0502020204030204" pitchFamily="34" charset="0"/>
              <a:cs typeface="Times New Roman" panose="02020603050405020304" pitchFamily="18" charset="0"/>
            </a:endParaRPr>
          </a:p>
          <a:p>
            <a:pPr marL="0" indent="0" algn="just">
              <a:lnSpc>
                <a:spcPct val="115000"/>
              </a:lnSpc>
              <a:buFontTx/>
              <a:buAutoNum type="arabicPeriod"/>
            </a:pPr>
            <a:r>
              <a:rPr lang="en-US" altLang="en-US" sz="1900" dirty="0">
                <a:latin typeface="+mn-lt"/>
                <a:ea typeface="Calibri" panose="020F0502020204030204" pitchFamily="34" charset="0"/>
                <a:cs typeface="Times New Roman" panose="02020603050405020304" pitchFamily="18" charset="0"/>
              </a:rPr>
              <a:t>Investec Bank Limited</a:t>
            </a:r>
          </a:p>
          <a:p>
            <a:pPr marL="0" indent="0" algn="just">
              <a:lnSpc>
                <a:spcPct val="115000"/>
              </a:lnSpc>
              <a:buFontTx/>
              <a:buNone/>
              <a:defRPr/>
            </a:pPr>
            <a:r>
              <a:rPr lang="en-US" sz="1900" dirty="0">
                <a:latin typeface="+mn-lt"/>
                <a:ea typeface="Calibri" panose="020F0502020204030204" pitchFamily="34" charset="0"/>
                <a:cs typeface="Times New Roman" panose="02020603050405020304" pitchFamily="18" charset="0"/>
              </a:rPr>
              <a:t>5. Land &amp; Agricultural Development Bank of South Africa</a:t>
            </a:r>
            <a:endParaRPr lang="en-ZA" sz="1900" dirty="0">
              <a:latin typeface="+mn-lt"/>
              <a:ea typeface="Calibri" panose="020F0502020204030204" pitchFamily="34" charset="0"/>
              <a:cs typeface="Times New Roman" panose="02020603050405020304" pitchFamily="18" charset="0"/>
            </a:endParaRPr>
          </a:p>
          <a:p>
            <a:pPr marL="0" indent="0" algn="just">
              <a:lnSpc>
                <a:spcPct val="115000"/>
              </a:lnSpc>
              <a:spcAft>
                <a:spcPts val="1000"/>
              </a:spcAft>
              <a:buFontTx/>
              <a:buNone/>
              <a:defRPr/>
            </a:pPr>
            <a:r>
              <a:rPr lang="en-US" sz="1900" dirty="0">
                <a:latin typeface="+mn-lt"/>
                <a:ea typeface="Calibri" panose="020F0502020204030204" pitchFamily="34" charset="0"/>
                <a:cs typeface="Times New Roman" panose="02020603050405020304" pitchFamily="18" charset="0"/>
              </a:rPr>
              <a:t>6. Nedbank Limited</a:t>
            </a:r>
            <a:endParaRPr lang="en-ZA" sz="1900" dirty="0">
              <a:latin typeface="+mn-lt"/>
              <a:ea typeface="Calibri" panose="020F0502020204030204" pitchFamily="34" charset="0"/>
              <a:cs typeface="Times New Roman" panose="02020603050405020304" pitchFamily="18" charset="0"/>
            </a:endParaRPr>
          </a:p>
          <a:p>
            <a:pPr>
              <a:buFontTx/>
              <a:buNone/>
              <a:defRPr/>
            </a:pPr>
            <a:r>
              <a:rPr lang="en-US" sz="1900" dirty="0">
                <a:latin typeface="+mn-lt"/>
                <a:ea typeface="Calibri" panose="020F0502020204030204" pitchFamily="34" charset="0"/>
              </a:rPr>
              <a:t>7. Standard Bank of South Africa</a:t>
            </a:r>
            <a:endParaRPr lang="en-ZA" sz="1900" dirty="0">
              <a:latin typeface="+mn-lt"/>
            </a:endParaRPr>
          </a:p>
          <a:p>
            <a:pPr marL="0" indent="0" algn="just">
              <a:lnSpc>
                <a:spcPct val="115000"/>
              </a:lnSpc>
              <a:buFontTx/>
              <a:buAutoNum type="arabicPeriod"/>
            </a:pPr>
            <a:endParaRPr lang="en-ZA" altLang="en-US" sz="1800" dirty="0">
              <a:latin typeface="Calibri" panose="020F0502020204030204" pitchFamily="34" charset="0"/>
              <a:ea typeface="Calibri" panose="020F0502020204030204" pitchFamily="34" charset="0"/>
              <a:cs typeface="Times New Roman" panose="02020603050405020304" pitchFamily="18" charset="0"/>
            </a:endParaRPr>
          </a:p>
          <a:p>
            <a:endParaRPr lang="en-ZA" dirty="0"/>
          </a:p>
        </p:txBody>
      </p:sp>
    </p:spTree>
    <p:extLst>
      <p:ext uri="{BB962C8B-B14F-4D97-AF65-F5344CB8AC3E}">
        <p14:creationId xmlns:p14="http://schemas.microsoft.com/office/powerpoint/2010/main" val="4013959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656FD-D42D-1374-C691-38260CAFCE0D}"/>
              </a:ext>
            </a:extLst>
          </p:cNvPr>
          <p:cNvSpPr>
            <a:spLocks noGrp="1"/>
          </p:cNvSpPr>
          <p:nvPr>
            <p:ph type="title"/>
          </p:nvPr>
        </p:nvSpPr>
        <p:spPr/>
        <p:txBody>
          <a:bodyPr/>
          <a:lstStyle/>
          <a:p>
            <a:r>
              <a:rPr lang="en-US" altLang="en-US" dirty="0"/>
              <a:t>FINANCE – EXAMPLE  OF  PIS REFER TENDER BULLETIN</a:t>
            </a:r>
            <a:endParaRPr lang="en-ZA" dirty="0"/>
          </a:p>
        </p:txBody>
      </p:sp>
      <p:sp>
        <p:nvSpPr>
          <p:cNvPr id="3" name="Content Placeholder 2">
            <a:extLst>
              <a:ext uri="{FF2B5EF4-FFF2-40B4-BE49-F238E27FC236}">
                <a16:creationId xmlns:a16="http://schemas.microsoft.com/office/drawing/2014/main" id="{4A46D05D-E5E5-7C10-0503-62CF95CAAF66}"/>
              </a:ext>
            </a:extLst>
          </p:cNvPr>
          <p:cNvSpPr>
            <a:spLocks noGrp="1"/>
          </p:cNvSpPr>
          <p:nvPr>
            <p:ph idx="1"/>
          </p:nvPr>
        </p:nvSpPr>
        <p:spPr/>
        <p:txBody>
          <a:bodyPr>
            <a:normAutofit fontScale="62500" lnSpcReduction="20000"/>
          </a:bodyPr>
          <a:lstStyle/>
          <a:p>
            <a:r>
              <a:rPr lang="en-ZA" altLang="en-US" sz="2300" b="1" dirty="0">
                <a:solidFill>
                  <a:srgbClr val="000000"/>
                </a:solidFill>
                <a:latin typeface="+mn-lt"/>
              </a:rPr>
              <a:t>Example Accountants cc </a:t>
            </a:r>
            <a:endParaRPr lang="en-ZA" altLang="en-US" sz="2300" dirty="0">
              <a:solidFill>
                <a:srgbClr val="000000"/>
              </a:solidFill>
              <a:latin typeface="+mn-lt"/>
            </a:endParaRPr>
          </a:p>
          <a:p>
            <a:r>
              <a:rPr lang="en-ZA" altLang="en-US" sz="2300" dirty="0">
                <a:solidFill>
                  <a:srgbClr val="000000"/>
                </a:solidFill>
                <a:latin typeface="+mn-lt"/>
              </a:rPr>
              <a:t>Address </a:t>
            </a:r>
          </a:p>
          <a:p>
            <a:r>
              <a:rPr lang="en-ZA" altLang="en-US" sz="2300" dirty="0">
                <a:solidFill>
                  <a:srgbClr val="000000"/>
                </a:solidFill>
                <a:latin typeface="+mn-lt"/>
              </a:rPr>
              <a:t>Telephone numbers </a:t>
            </a:r>
          </a:p>
          <a:p>
            <a:r>
              <a:rPr lang="en-ZA" altLang="en-US" sz="2300" dirty="0">
                <a:solidFill>
                  <a:srgbClr val="000000"/>
                </a:solidFill>
                <a:latin typeface="+mn-lt"/>
              </a:rPr>
              <a:t>email address </a:t>
            </a:r>
          </a:p>
          <a:p>
            <a:r>
              <a:rPr lang="en-ZA" altLang="en-US" sz="2300" dirty="0">
                <a:solidFill>
                  <a:srgbClr val="000000"/>
                </a:solidFill>
                <a:latin typeface="+mn-lt"/>
              </a:rPr>
              <a:t>18 April 2023 </a:t>
            </a:r>
          </a:p>
          <a:p>
            <a:r>
              <a:rPr lang="en-US" altLang="en-US" sz="2300" dirty="0">
                <a:solidFill>
                  <a:srgbClr val="000000"/>
                </a:solidFill>
                <a:latin typeface="+mn-lt"/>
              </a:rPr>
              <a:t>To whom it may concern </a:t>
            </a:r>
          </a:p>
          <a:p>
            <a:r>
              <a:rPr lang="en-ZA" altLang="en-US" sz="2300" dirty="0">
                <a:solidFill>
                  <a:srgbClr val="000000"/>
                </a:solidFill>
                <a:latin typeface="+mn-lt"/>
              </a:rPr>
              <a:t>Dear Sir / Madam, </a:t>
            </a:r>
          </a:p>
          <a:p>
            <a:r>
              <a:rPr lang="en-US" altLang="en-US" sz="2300" b="1" dirty="0">
                <a:solidFill>
                  <a:srgbClr val="000000"/>
                </a:solidFill>
                <a:latin typeface="+mn-lt"/>
              </a:rPr>
              <a:t>ENITITY REGISTERED NAME : ABC (PTY) LTD, Reg. No. 2020/041242/08 </a:t>
            </a:r>
          </a:p>
          <a:p>
            <a:pPr>
              <a:defRPr/>
            </a:pPr>
            <a:r>
              <a:rPr lang="en-US" sz="2300" dirty="0">
                <a:solidFill>
                  <a:srgbClr val="000000"/>
                </a:solidFill>
                <a:latin typeface="+mn-lt"/>
              </a:rPr>
              <a:t>We confirm that we are the duly appointed accountants of the above mentioned entity. </a:t>
            </a:r>
          </a:p>
          <a:p>
            <a:pPr>
              <a:defRPr/>
            </a:pPr>
            <a:r>
              <a:rPr lang="en-US" sz="2300" dirty="0">
                <a:solidFill>
                  <a:srgbClr val="000000"/>
                </a:solidFill>
                <a:latin typeface="+mn-lt"/>
              </a:rPr>
              <a:t>We hereby confirm the following : </a:t>
            </a:r>
          </a:p>
          <a:p>
            <a:pPr>
              <a:defRPr/>
            </a:pPr>
            <a:r>
              <a:rPr lang="en-US" sz="2300" dirty="0">
                <a:solidFill>
                  <a:srgbClr val="000000"/>
                </a:solidFill>
                <a:highlight>
                  <a:srgbClr val="FFFF00"/>
                </a:highlight>
                <a:latin typeface="+mn-lt"/>
              </a:rPr>
              <a:t>1</a:t>
            </a:r>
            <a:r>
              <a:rPr lang="en-US" sz="2300" dirty="0">
                <a:solidFill>
                  <a:srgbClr val="000000"/>
                </a:solidFill>
                <a:latin typeface="+mn-lt"/>
              </a:rPr>
              <a:t>. The public interest score (PIS) is 43 computed as follows :</a:t>
            </a:r>
          </a:p>
          <a:p>
            <a:pPr>
              <a:defRPr/>
            </a:pPr>
            <a:r>
              <a:rPr lang="en-US" sz="2300" dirty="0">
                <a:solidFill>
                  <a:srgbClr val="000000"/>
                </a:solidFill>
                <a:latin typeface="+mn-lt"/>
              </a:rPr>
              <a:t> Employees 	21 	</a:t>
            </a:r>
          </a:p>
          <a:p>
            <a:pPr>
              <a:defRPr/>
            </a:pPr>
            <a:r>
              <a:rPr lang="en-ZA" sz="2300" dirty="0">
                <a:solidFill>
                  <a:srgbClr val="000000"/>
                </a:solidFill>
                <a:latin typeface="+mn-lt"/>
              </a:rPr>
              <a:t>Liabilities 	5 	</a:t>
            </a:r>
          </a:p>
          <a:p>
            <a:pPr>
              <a:defRPr/>
            </a:pPr>
            <a:r>
              <a:rPr lang="en-ZA" sz="2300" dirty="0">
                <a:solidFill>
                  <a:srgbClr val="000000"/>
                </a:solidFill>
                <a:latin typeface="+mn-lt"/>
              </a:rPr>
              <a:t>Turnover 	16 	</a:t>
            </a:r>
          </a:p>
          <a:p>
            <a:pPr>
              <a:defRPr/>
            </a:pPr>
            <a:r>
              <a:rPr lang="en-ZA" sz="2300" dirty="0">
                <a:solidFill>
                  <a:srgbClr val="000000"/>
                </a:solidFill>
                <a:latin typeface="+mn-lt"/>
              </a:rPr>
              <a:t>Shareholders 	1 	</a:t>
            </a:r>
          </a:p>
          <a:p>
            <a:pPr>
              <a:defRPr/>
            </a:pPr>
            <a:r>
              <a:rPr lang="en-ZA" sz="2300" dirty="0">
                <a:solidFill>
                  <a:srgbClr val="000000"/>
                </a:solidFill>
                <a:latin typeface="+mn-lt"/>
              </a:rPr>
              <a:t>Non-Profit directors 	0 	</a:t>
            </a:r>
          </a:p>
          <a:p>
            <a:pPr>
              <a:defRPr/>
            </a:pPr>
            <a:r>
              <a:rPr lang="en-ZA" sz="2300" b="1" dirty="0">
                <a:solidFill>
                  <a:srgbClr val="000000"/>
                </a:solidFill>
                <a:latin typeface="+mn-lt"/>
              </a:rPr>
              <a:t>TOTAL SCORE </a:t>
            </a:r>
            <a:r>
              <a:rPr lang="en-ZA" sz="2300" dirty="0">
                <a:solidFill>
                  <a:srgbClr val="000000"/>
                </a:solidFill>
                <a:latin typeface="+mn-lt"/>
              </a:rPr>
              <a:t>	</a:t>
            </a:r>
            <a:r>
              <a:rPr lang="en-ZA" sz="2300" b="1" dirty="0">
                <a:solidFill>
                  <a:srgbClr val="000000"/>
                </a:solidFill>
                <a:latin typeface="+mn-lt"/>
              </a:rPr>
              <a:t>43</a:t>
            </a:r>
            <a:endParaRPr lang="en-US" altLang="en-US" sz="2300" dirty="0">
              <a:solidFill>
                <a:srgbClr val="000000"/>
              </a:solidFill>
              <a:latin typeface="+mn-lt"/>
            </a:endParaRPr>
          </a:p>
          <a:p>
            <a:endParaRPr lang="en-ZA" dirty="0"/>
          </a:p>
        </p:txBody>
      </p:sp>
    </p:spTree>
    <p:extLst>
      <p:ext uri="{BB962C8B-B14F-4D97-AF65-F5344CB8AC3E}">
        <p14:creationId xmlns:p14="http://schemas.microsoft.com/office/powerpoint/2010/main" val="1610722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D923E-E8F9-CE2A-21A7-AD884801C4C3}"/>
              </a:ext>
            </a:extLst>
          </p:cNvPr>
          <p:cNvSpPr>
            <a:spLocks noGrp="1"/>
          </p:cNvSpPr>
          <p:nvPr>
            <p:ph type="title"/>
          </p:nvPr>
        </p:nvSpPr>
        <p:spPr/>
        <p:txBody>
          <a:bodyPr/>
          <a:lstStyle/>
          <a:p>
            <a:r>
              <a:rPr lang="en-US" altLang="en-US" dirty="0"/>
              <a:t>FINANCE – EXAMPLE  OF  PIS REFER TENDER BULLETIN</a:t>
            </a:r>
            <a:endParaRPr lang="en-ZA" dirty="0"/>
          </a:p>
        </p:txBody>
      </p:sp>
      <p:sp>
        <p:nvSpPr>
          <p:cNvPr id="3" name="Content Placeholder 2">
            <a:extLst>
              <a:ext uri="{FF2B5EF4-FFF2-40B4-BE49-F238E27FC236}">
                <a16:creationId xmlns:a16="http://schemas.microsoft.com/office/drawing/2014/main" id="{CA272245-CADC-5533-FF42-BD667360F89B}"/>
              </a:ext>
            </a:extLst>
          </p:cNvPr>
          <p:cNvSpPr>
            <a:spLocks noGrp="1"/>
          </p:cNvSpPr>
          <p:nvPr>
            <p:ph idx="1"/>
          </p:nvPr>
        </p:nvSpPr>
        <p:spPr/>
        <p:txBody>
          <a:bodyPr/>
          <a:lstStyle/>
          <a:p>
            <a:pPr>
              <a:defRPr/>
            </a:pPr>
            <a:r>
              <a:rPr lang="en-US" sz="1800" dirty="0">
                <a:solidFill>
                  <a:srgbClr val="000000"/>
                </a:solidFill>
                <a:latin typeface="+mj-lt"/>
              </a:rPr>
              <a:t>The company is owner managed. </a:t>
            </a:r>
          </a:p>
          <a:p>
            <a:pPr>
              <a:defRPr/>
            </a:pPr>
            <a:r>
              <a:rPr lang="en-US" sz="1800" dirty="0">
                <a:solidFill>
                  <a:srgbClr val="000000"/>
                </a:solidFill>
                <a:highlight>
                  <a:srgbClr val="FFFF00"/>
                </a:highlight>
                <a:latin typeface="+mj-lt"/>
              </a:rPr>
              <a:t>3</a:t>
            </a:r>
            <a:r>
              <a:rPr lang="en-US" sz="1800" dirty="0">
                <a:solidFill>
                  <a:srgbClr val="000000"/>
                </a:solidFill>
                <a:latin typeface="+mj-lt"/>
              </a:rPr>
              <a:t>. The annual financial statements were prepared internally. </a:t>
            </a:r>
          </a:p>
          <a:p>
            <a:pPr>
              <a:defRPr/>
            </a:pPr>
            <a:r>
              <a:rPr lang="en-US" sz="1800" dirty="0">
                <a:solidFill>
                  <a:srgbClr val="000000"/>
                </a:solidFill>
                <a:highlight>
                  <a:srgbClr val="FFFF00"/>
                </a:highlight>
                <a:latin typeface="+mj-lt"/>
              </a:rPr>
              <a:t>4</a:t>
            </a:r>
            <a:r>
              <a:rPr lang="en-US" sz="1800" dirty="0">
                <a:solidFill>
                  <a:srgbClr val="000000"/>
                </a:solidFill>
                <a:latin typeface="+mj-lt"/>
              </a:rPr>
              <a:t>. The financial statement were independently reviewed for the year ending 28 February 2023. </a:t>
            </a:r>
          </a:p>
          <a:p>
            <a:pPr>
              <a:defRPr/>
            </a:pPr>
            <a:r>
              <a:rPr lang="en-US" sz="1800" dirty="0">
                <a:solidFill>
                  <a:srgbClr val="000000"/>
                </a:solidFill>
                <a:latin typeface="+mj-lt"/>
              </a:rPr>
              <a:t>The company is a value-added supplier in terms of the DTI codes of good practice. </a:t>
            </a:r>
          </a:p>
          <a:p>
            <a:pPr>
              <a:defRPr/>
            </a:pPr>
            <a:r>
              <a:rPr lang="en-US" sz="1800" dirty="0">
                <a:solidFill>
                  <a:srgbClr val="000000"/>
                </a:solidFill>
                <a:latin typeface="+mj-lt"/>
              </a:rPr>
              <a:t>Please do not hesitate to contact us should you require any additional information with regards to the above-mentioned entity </a:t>
            </a:r>
            <a:endParaRPr lang="en-ZA" sz="1800" dirty="0">
              <a:latin typeface="+mj-lt"/>
            </a:endParaRPr>
          </a:p>
          <a:p>
            <a:endParaRPr lang="en-ZA" dirty="0"/>
          </a:p>
        </p:txBody>
      </p:sp>
    </p:spTree>
    <p:extLst>
      <p:ext uri="{BB962C8B-B14F-4D97-AF65-F5344CB8AC3E}">
        <p14:creationId xmlns:p14="http://schemas.microsoft.com/office/powerpoint/2010/main" val="41401020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4A143-A228-5EF2-F6C0-5C677AAF9493}"/>
              </a:ext>
            </a:extLst>
          </p:cNvPr>
          <p:cNvSpPr>
            <a:spLocks noGrp="1"/>
          </p:cNvSpPr>
          <p:nvPr>
            <p:ph type="title"/>
          </p:nvPr>
        </p:nvSpPr>
        <p:spPr/>
        <p:txBody>
          <a:bodyPr/>
          <a:lstStyle/>
          <a:p>
            <a:r>
              <a:rPr kumimoji="0" lang="en-US" altLang="en-US" sz="2400" b="0" i="0" u="none" strike="noStrike" kern="0" cap="none" spc="0" normalizeH="0" baseline="0" noProof="0" dirty="0">
                <a:ln>
                  <a:noFill/>
                </a:ln>
                <a:solidFill>
                  <a:srgbClr val="FFFFFF"/>
                </a:solidFill>
                <a:effectLst/>
                <a:uLnTx/>
                <a:uFillTx/>
                <a:latin typeface="Arial"/>
                <a:ea typeface="+mj-ea"/>
                <a:cs typeface="Arial"/>
              </a:rPr>
              <a:t>ADDITIONAL NOTES TO TENDERERS</a:t>
            </a:r>
            <a:endParaRPr lang="en-ZA" dirty="0"/>
          </a:p>
        </p:txBody>
      </p:sp>
      <p:sp>
        <p:nvSpPr>
          <p:cNvPr id="3" name="Content Placeholder 2">
            <a:extLst>
              <a:ext uri="{FF2B5EF4-FFF2-40B4-BE49-F238E27FC236}">
                <a16:creationId xmlns:a16="http://schemas.microsoft.com/office/drawing/2014/main" id="{5BBC1CFC-9759-B6DD-4427-386E6F0BAE56}"/>
              </a:ext>
            </a:extLst>
          </p:cNvPr>
          <p:cNvSpPr>
            <a:spLocks noGrp="1"/>
          </p:cNvSpPr>
          <p:nvPr>
            <p:ph idx="1"/>
          </p:nvPr>
        </p:nvSpPr>
        <p:spPr/>
        <p:txBody>
          <a:bodyPr/>
          <a:lstStyle/>
          <a:p>
            <a:pPr algn="just">
              <a:lnSpc>
                <a:spcPct val="115000"/>
              </a:lnSpc>
              <a:spcAft>
                <a:spcPts val="1000"/>
              </a:spcAft>
              <a:defRPr/>
            </a:pPr>
            <a:r>
              <a:rPr lang="en-US" sz="1800" b="1" dirty="0">
                <a:solidFill>
                  <a:schemeClr val="bg2">
                    <a:lumMod val="25000"/>
                  </a:schemeClr>
                </a:solidFill>
                <a:ea typeface="Calibri" panose="020F0502020204030204" pitchFamily="34" charset="0"/>
                <a:cs typeface="Times New Roman" panose="02020603050405020304" pitchFamily="18" charset="0"/>
              </a:rPr>
              <a:t>The Invitation to tender number is :</a:t>
            </a:r>
            <a:r>
              <a:rPr lang="en-ZA" sz="1800" b="1" dirty="0">
                <a:ea typeface="Calibri" panose="020F0502020204030204" pitchFamily="34" charset="0"/>
              </a:rPr>
              <a:t> </a:t>
            </a:r>
            <a:r>
              <a:rPr lang="en-ZA" sz="1800" b="1" u="sng" dirty="0">
                <a:highlight>
                  <a:srgbClr val="FFFF00"/>
                </a:highlight>
              </a:rPr>
              <a:t>E1374DXKZNOUR</a:t>
            </a:r>
            <a:endParaRPr lang="en-ZA" sz="1800" b="1" u="sng" dirty="0">
              <a:highlight>
                <a:srgbClr val="FFFF00"/>
              </a:highlight>
              <a:ea typeface="Calibri" panose="020F0502020204030204" pitchFamily="34" charset="0"/>
            </a:endParaRPr>
          </a:p>
          <a:p>
            <a:pPr algn="just">
              <a:lnSpc>
                <a:spcPct val="115000"/>
              </a:lnSpc>
              <a:spcAft>
                <a:spcPts val="1000"/>
              </a:spcAft>
              <a:defRPr/>
            </a:pPr>
            <a:r>
              <a:rPr lang="en-US" altLang="en-US" sz="1800" b="1" dirty="0">
                <a:solidFill>
                  <a:schemeClr val="bg2">
                    <a:lumMod val="25000"/>
                  </a:schemeClr>
                </a:solidFill>
              </a:rPr>
              <a:t>Closing Date:</a:t>
            </a:r>
            <a:r>
              <a:rPr lang="en-US" sz="1800" b="1" dirty="0">
                <a:ea typeface="Calibri" panose="020F0502020204030204" pitchFamily="34" charset="0"/>
              </a:rPr>
              <a:t> </a:t>
            </a:r>
            <a:r>
              <a:rPr lang="en-ZA" sz="1800" b="1" u="sng" dirty="0">
                <a:highlight>
                  <a:srgbClr val="FFFF00"/>
                </a:highlight>
              </a:rPr>
              <a:t>11 December 2025 </a:t>
            </a:r>
            <a:r>
              <a:rPr lang="en-US" sz="1800" b="1" u="sng" dirty="0">
                <a:highlight>
                  <a:srgbClr val="FFFF00"/>
                </a:highlight>
              </a:rPr>
              <a:t>at 10h00 </a:t>
            </a:r>
          </a:p>
          <a:p>
            <a:pPr algn="just">
              <a:lnSpc>
                <a:spcPct val="115000"/>
              </a:lnSpc>
              <a:spcAft>
                <a:spcPts val="1000"/>
              </a:spcAft>
              <a:defRPr/>
            </a:pPr>
            <a:r>
              <a:rPr lang="en-ZA" sz="1800" b="1" dirty="0">
                <a:solidFill>
                  <a:schemeClr val="bg2">
                    <a:lumMod val="25000"/>
                  </a:schemeClr>
                </a:solidFill>
                <a:ea typeface="Calibri" panose="020F0502020204030204" pitchFamily="34" charset="0"/>
              </a:rPr>
              <a:t>All Relevant tender documents  has been uploaded onto: </a:t>
            </a:r>
          </a:p>
          <a:p>
            <a:pPr marL="342900" indent="-342900" algn="just">
              <a:buFont typeface="Arial" panose="020B0604020202020204" pitchFamily="34" charset="0"/>
              <a:buChar char="•"/>
              <a:defRPr/>
            </a:pPr>
            <a:r>
              <a:rPr lang="en-ZA" sz="1800" b="1" dirty="0">
                <a:solidFill>
                  <a:schemeClr val="bg2">
                    <a:lumMod val="25000"/>
                  </a:schemeClr>
                </a:solidFill>
                <a:ea typeface="Calibri" panose="020F0502020204030204" pitchFamily="34" charset="0"/>
              </a:rPr>
              <a:t>Eskom Tender Bulletin and National Treasury E-Tender Portal </a:t>
            </a:r>
          </a:p>
          <a:p>
            <a:pPr algn="just">
              <a:defRPr/>
            </a:pPr>
            <a:r>
              <a:rPr lang="en-US" sz="1800" b="1" spc="-5" dirty="0">
                <a:ea typeface="Arial" panose="020B0604020202020204" pitchFamily="34" charset="0"/>
                <a:cs typeface="Times New Roman" panose="02020603050405020304" pitchFamily="18" charset="0"/>
              </a:rPr>
              <a:t>The tenderer must upload the tender via Eskom Tender bulletin site on the Eskom E- tendering page. The documents need to be under the folders </a:t>
            </a:r>
            <a:r>
              <a:rPr lang="en-US" sz="1800" b="1" spc="-5" dirty="0">
                <a:solidFill>
                  <a:srgbClr val="FF0000"/>
                </a:solidFill>
                <a:ea typeface="Arial" panose="020B0604020202020204" pitchFamily="34" charset="0"/>
                <a:cs typeface="Times New Roman" panose="02020603050405020304" pitchFamily="18" charset="0"/>
              </a:rPr>
              <a:t>Technical, Commercial, SD &amp; L, Safety, Quality &amp; Environmental</a:t>
            </a:r>
            <a:endParaRPr lang="en-ZA" sz="1800" dirty="0"/>
          </a:p>
          <a:p>
            <a:endParaRPr lang="en-ZA" dirty="0"/>
          </a:p>
        </p:txBody>
      </p:sp>
    </p:spTree>
    <p:extLst>
      <p:ext uri="{BB962C8B-B14F-4D97-AF65-F5344CB8AC3E}">
        <p14:creationId xmlns:p14="http://schemas.microsoft.com/office/powerpoint/2010/main" val="2326035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E4E30-A95B-C96F-8BD7-03534983BDF2}"/>
              </a:ext>
            </a:extLst>
          </p:cNvPr>
          <p:cNvSpPr>
            <a:spLocks noGrp="1"/>
          </p:cNvSpPr>
          <p:nvPr>
            <p:ph type="title"/>
          </p:nvPr>
        </p:nvSpPr>
        <p:spPr/>
        <p:txBody>
          <a:bodyPr/>
          <a:lstStyle/>
          <a:p>
            <a:r>
              <a:rPr lang="en-US" altLang="en-US" dirty="0"/>
              <a:t>ADDITIONAL NOTES TO TENDERERS</a:t>
            </a:r>
            <a:endParaRPr lang="en-ZA" dirty="0"/>
          </a:p>
        </p:txBody>
      </p:sp>
      <p:graphicFrame>
        <p:nvGraphicFramePr>
          <p:cNvPr id="4" name="Content Placeholder 3">
            <a:extLst>
              <a:ext uri="{FF2B5EF4-FFF2-40B4-BE49-F238E27FC236}">
                <a16:creationId xmlns:a16="http://schemas.microsoft.com/office/drawing/2014/main" id="{C46FB016-D014-C267-DFB6-07886D37A829}"/>
              </a:ext>
            </a:extLst>
          </p:cNvPr>
          <p:cNvGraphicFramePr>
            <a:graphicFrameLocks noGrp="1"/>
          </p:cNvGraphicFramePr>
          <p:nvPr>
            <p:ph idx="1"/>
            <p:extLst>
              <p:ext uri="{D42A27DB-BD31-4B8C-83A1-F6EECF244321}">
                <p14:modId xmlns:p14="http://schemas.microsoft.com/office/powerpoint/2010/main" val="687745733"/>
              </p:ext>
            </p:extLst>
          </p:nvPr>
        </p:nvGraphicFramePr>
        <p:xfrm>
          <a:off x="628650" y="1257301"/>
          <a:ext cx="10412730" cy="4914900"/>
        </p:xfrm>
        <a:graphic>
          <a:graphicData uri="http://schemas.openxmlformats.org/drawingml/2006/table">
            <a:tbl>
              <a:tblPr firstRow="1" firstCol="1" bandRow="1">
                <a:tableStyleId>{5C22544A-7EE6-4342-B048-85BDC9FD1C3A}</a:tableStyleId>
              </a:tblPr>
              <a:tblGrid>
                <a:gridCol w="5870502">
                  <a:extLst>
                    <a:ext uri="{9D8B030D-6E8A-4147-A177-3AD203B41FA5}">
                      <a16:colId xmlns:a16="http://schemas.microsoft.com/office/drawing/2014/main" val="2770407573"/>
                    </a:ext>
                  </a:extLst>
                </a:gridCol>
                <a:gridCol w="4542228">
                  <a:extLst>
                    <a:ext uri="{9D8B030D-6E8A-4147-A177-3AD203B41FA5}">
                      <a16:colId xmlns:a16="http://schemas.microsoft.com/office/drawing/2014/main" val="4195263597"/>
                    </a:ext>
                  </a:extLst>
                </a:gridCol>
              </a:tblGrid>
              <a:tr h="491490">
                <a:tc>
                  <a:txBody>
                    <a:bodyPr/>
                    <a:lstStyle/>
                    <a:p>
                      <a:pPr algn="just">
                        <a:buNone/>
                      </a:pPr>
                      <a:r>
                        <a:rPr lang="en-ZA" sz="1800" dirty="0">
                          <a:effectLst/>
                        </a:rPr>
                        <a:t>Section</a:t>
                      </a:r>
                      <a:endParaRPr lang="en-ZA"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buNone/>
                      </a:pPr>
                      <a:r>
                        <a:rPr lang="en-ZA" sz="1800" dirty="0">
                          <a:effectLst/>
                        </a:rPr>
                        <a:t>Submission</a:t>
                      </a:r>
                      <a:endParaRPr lang="en-ZA"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25575138"/>
                  </a:ext>
                </a:extLst>
              </a:tr>
              <a:tr h="737235">
                <a:tc>
                  <a:txBody>
                    <a:bodyPr/>
                    <a:lstStyle/>
                    <a:p>
                      <a:pPr algn="just">
                        <a:buNone/>
                      </a:pPr>
                      <a:r>
                        <a:rPr lang="en-ZA" sz="1800">
                          <a:effectLst/>
                        </a:rPr>
                        <a:t>Section 1- will comprise of the commercial and financial requirements </a:t>
                      </a:r>
                      <a:endParaRPr lang="en-ZA"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buNone/>
                      </a:pPr>
                      <a:r>
                        <a:rPr lang="en-ZA" sz="1800" dirty="0">
                          <a:effectLst/>
                          <a:sym typeface="Wingdings" panose="05000000000000000000" pitchFamily="2" charset="2"/>
                        </a:rPr>
                        <a:t></a:t>
                      </a:r>
                      <a:endParaRPr lang="en-ZA"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44604503"/>
                  </a:ext>
                </a:extLst>
              </a:tr>
              <a:tr h="737235">
                <a:tc>
                  <a:txBody>
                    <a:bodyPr/>
                    <a:lstStyle/>
                    <a:p>
                      <a:pPr algn="just">
                        <a:buNone/>
                      </a:pPr>
                      <a:r>
                        <a:rPr lang="en-ZA" sz="1800">
                          <a:effectLst/>
                        </a:rPr>
                        <a:t>Section 2- will comprise of the SDL &amp; I requirements</a:t>
                      </a:r>
                      <a:endParaRPr lang="en-ZA"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buNone/>
                      </a:pPr>
                      <a:r>
                        <a:rPr lang="en-ZA" sz="1800" dirty="0">
                          <a:effectLst/>
                          <a:sym typeface="Wingdings" panose="05000000000000000000" pitchFamily="2" charset="2"/>
                        </a:rPr>
                        <a:t></a:t>
                      </a:r>
                      <a:endParaRPr lang="en-ZA"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23115424"/>
                  </a:ext>
                </a:extLst>
              </a:tr>
              <a:tr h="737235">
                <a:tc>
                  <a:txBody>
                    <a:bodyPr/>
                    <a:lstStyle/>
                    <a:p>
                      <a:pPr algn="just">
                        <a:buNone/>
                      </a:pPr>
                      <a:r>
                        <a:rPr lang="en-ZA" sz="1800" dirty="0">
                          <a:effectLst/>
                        </a:rPr>
                        <a:t>Section 3- will comprise of the Technical requirements</a:t>
                      </a:r>
                      <a:endParaRPr lang="en-ZA"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buNone/>
                      </a:pPr>
                      <a:r>
                        <a:rPr lang="en-ZA" sz="1800" dirty="0">
                          <a:effectLst/>
                          <a:sym typeface="Wingdings" panose="05000000000000000000" pitchFamily="2" charset="2"/>
                        </a:rPr>
                        <a:t></a:t>
                      </a:r>
                      <a:endParaRPr lang="en-ZA"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77829035"/>
                  </a:ext>
                </a:extLst>
              </a:tr>
              <a:tr h="737235">
                <a:tc>
                  <a:txBody>
                    <a:bodyPr/>
                    <a:lstStyle/>
                    <a:p>
                      <a:pPr algn="just">
                        <a:buNone/>
                      </a:pPr>
                      <a:r>
                        <a:rPr lang="en-ZA" sz="1800">
                          <a:effectLst/>
                        </a:rPr>
                        <a:t>Section 4- will comprise of the Safety requirements</a:t>
                      </a:r>
                      <a:endParaRPr lang="en-ZA"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buNone/>
                      </a:pPr>
                      <a:r>
                        <a:rPr lang="en-ZA" sz="1800" dirty="0">
                          <a:effectLst/>
                          <a:sym typeface="Wingdings" panose="05000000000000000000" pitchFamily="2" charset="2"/>
                        </a:rPr>
                        <a:t></a:t>
                      </a:r>
                      <a:endParaRPr lang="en-ZA"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03851814"/>
                  </a:ext>
                </a:extLst>
              </a:tr>
              <a:tr h="737235">
                <a:tc>
                  <a:txBody>
                    <a:bodyPr/>
                    <a:lstStyle/>
                    <a:p>
                      <a:pPr algn="just">
                        <a:buNone/>
                      </a:pPr>
                      <a:r>
                        <a:rPr lang="en-ZA" sz="1800">
                          <a:effectLst/>
                        </a:rPr>
                        <a:t>Section 5- will comprise of the Quality requirements</a:t>
                      </a:r>
                      <a:endParaRPr lang="en-ZA"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buNone/>
                      </a:pPr>
                      <a:r>
                        <a:rPr lang="en-ZA" sz="1800" dirty="0">
                          <a:effectLst/>
                          <a:sym typeface="Wingdings" panose="05000000000000000000" pitchFamily="2" charset="2"/>
                        </a:rPr>
                        <a:t></a:t>
                      </a:r>
                      <a:endParaRPr lang="en-ZA"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1980361"/>
                  </a:ext>
                </a:extLst>
              </a:tr>
              <a:tr h="737235">
                <a:tc>
                  <a:txBody>
                    <a:bodyPr/>
                    <a:lstStyle/>
                    <a:p>
                      <a:pPr algn="just">
                        <a:buNone/>
                      </a:pPr>
                      <a:r>
                        <a:rPr lang="en-ZA" sz="1800">
                          <a:effectLst/>
                        </a:rPr>
                        <a:t>Section 6- will comprise of the Environmental requirements</a:t>
                      </a:r>
                      <a:endParaRPr lang="en-ZA"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buNone/>
                      </a:pPr>
                      <a:r>
                        <a:rPr lang="en-ZA" sz="1800" dirty="0">
                          <a:effectLst/>
                          <a:sym typeface="Wingdings" panose="05000000000000000000" pitchFamily="2" charset="2"/>
                        </a:rPr>
                        <a:t></a:t>
                      </a:r>
                      <a:endParaRPr lang="en-ZA"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0607793"/>
                  </a:ext>
                </a:extLst>
              </a:tr>
            </a:tbl>
          </a:graphicData>
        </a:graphic>
      </p:graphicFrame>
    </p:spTree>
    <p:extLst>
      <p:ext uri="{BB962C8B-B14F-4D97-AF65-F5344CB8AC3E}">
        <p14:creationId xmlns:p14="http://schemas.microsoft.com/office/powerpoint/2010/main" val="22866133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BDAF8-7CBA-ACD4-AFD5-7A1A8BE78DBD}"/>
              </a:ext>
            </a:extLst>
          </p:cNvPr>
          <p:cNvSpPr>
            <a:spLocks noGrp="1"/>
          </p:cNvSpPr>
          <p:nvPr>
            <p:ph type="title"/>
          </p:nvPr>
        </p:nvSpPr>
        <p:spPr/>
        <p:txBody>
          <a:bodyPr/>
          <a:lstStyle/>
          <a:p>
            <a:r>
              <a:rPr lang="en-US" altLang="en-US" dirty="0"/>
              <a:t>ADDITIONAL NOTES TO TENDERERS</a:t>
            </a:r>
            <a:endParaRPr lang="en-ZA" dirty="0"/>
          </a:p>
        </p:txBody>
      </p:sp>
      <p:sp>
        <p:nvSpPr>
          <p:cNvPr id="3" name="Content Placeholder 2">
            <a:extLst>
              <a:ext uri="{FF2B5EF4-FFF2-40B4-BE49-F238E27FC236}">
                <a16:creationId xmlns:a16="http://schemas.microsoft.com/office/drawing/2014/main" id="{0802A792-4612-3204-6D7F-259ACACA4CD0}"/>
              </a:ext>
            </a:extLst>
          </p:cNvPr>
          <p:cNvSpPr>
            <a:spLocks noGrp="1"/>
          </p:cNvSpPr>
          <p:nvPr>
            <p:ph idx="1"/>
          </p:nvPr>
        </p:nvSpPr>
        <p:spPr/>
        <p:txBody>
          <a:bodyPr>
            <a:normAutofit/>
          </a:bodyPr>
          <a:lstStyle/>
          <a:p>
            <a:pPr>
              <a:defRPr/>
            </a:pPr>
            <a:r>
              <a:rPr lang="en-US" altLang="en-US" sz="1800" b="1" kern="0" dirty="0">
                <a:solidFill>
                  <a:schemeClr val="bg2">
                    <a:lumMod val="25000"/>
                  </a:schemeClr>
                </a:solidFill>
              </a:rPr>
              <a:t>All pages must be </a:t>
            </a:r>
            <a:r>
              <a:rPr lang="en-US" altLang="en-US" sz="1800" b="1" u="sng" kern="0" dirty="0">
                <a:solidFill>
                  <a:schemeClr val="bg2">
                    <a:lumMod val="25000"/>
                  </a:schemeClr>
                </a:solidFill>
              </a:rPr>
              <a:t>initialed, </a:t>
            </a:r>
            <a:r>
              <a:rPr lang="en-US" altLang="en-US" sz="1800" b="1" kern="0" dirty="0">
                <a:solidFill>
                  <a:schemeClr val="bg2">
                    <a:lumMod val="25000"/>
                  </a:schemeClr>
                </a:solidFill>
              </a:rPr>
              <a:t>please check before uploading.</a:t>
            </a:r>
          </a:p>
          <a:p>
            <a:pPr>
              <a:defRPr/>
            </a:pPr>
            <a:r>
              <a:rPr lang="en-US" altLang="en-US" sz="1800" b="1" kern="0" dirty="0">
                <a:solidFill>
                  <a:schemeClr val="bg2">
                    <a:lumMod val="25000"/>
                  </a:schemeClr>
                </a:solidFill>
              </a:rPr>
              <a:t>All certificates submitted must be </a:t>
            </a:r>
            <a:r>
              <a:rPr lang="en-US" altLang="en-US" sz="1800" b="1" u="sng" kern="0" dirty="0">
                <a:solidFill>
                  <a:schemeClr val="bg2">
                    <a:lumMod val="25000"/>
                  </a:schemeClr>
                </a:solidFill>
              </a:rPr>
              <a:t>valid</a:t>
            </a:r>
            <a:r>
              <a:rPr lang="en-US" altLang="en-US" sz="1800" b="1" kern="0" dirty="0">
                <a:solidFill>
                  <a:schemeClr val="bg2">
                    <a:lumMod val="25000"/>
                  </a:schemeClr>
                </a:solidFill>
              </a:rPr>
              <a:t> .</a:t>
            </a:r>
          </a:p>
          <a:p>
            <a:pPr>
              <a:defRPr/>
            </a:pPr>
            <a:r>
              <a:rPr lang="en-US" altLang="en-US" sz="1800" b="1" kern="0" dirty="0">
                <a:solidFill>
                  <a:schemeClr val="bg2">
                    <a:lumMod val="25000"/>
                  </a:schemeClr>
                </a:solidFill>
              </a:rPr>
              <a:t>All queries to be addressed to the Buyer in writing. No telephone calls will be accepted for queries regarding this tender.</a:t>
            </a:r>
          </a:p>
          <a:p>
            <a:pPr>
              <a:defRPr/>
            </a:pPr>
            <a:r>
              <a:rPr lang="en-US" altLang="en-US" sz="1800" b="1" kern="0" dirty="0">
                <a:solidFill>
                  <a:schemeClr val="bg2">
                    <a:lumMod val="25000"/>
                  </a:schemeClr>
                </a:solidFill>
              </a:rPr>
              <a:t>Closing time for all queries is 5 days prior to tender Closing Date</a:t>
            </a:r>
          </a:p>
          <a:p>
            <a:pPr algn="just">
              <a:lnSpc>
                <a:spcPct val="115000"/>
              </a:lnSpc>
              <a:spcAft>
                <a:spcPts val="1000"/>
              </a:spcAft>
              <a:defRPr/>
            </a:pPr>
            <a:r>
              <a:rPr lang="en-US" altLang="en-US" sz="1800" b="1" dirty="0">
                <a:solidFill>
                  <a:schemeClr val="bg2">
                    <a:lumMod val="25000"/>
                  </a:schemeClr>
                </a:solidFill>
              </a:rPr>
              <a:t>All tendering companies will be subjected to the same evaluation criteria. Do not assume that because you have supplied Eskom prior to this then the Eskom team will know your company and know whether you have the necessary requirements in order to  meet the required specification. In the functionality stage of the evaluation Eskom will </a:t>
            </a:r>
            <a:r>
              <a:rPr lang="en-US" altLang="en-US" sz="1800" b="1" u="sng" dirty="0">
                <a:solidFill>
                  <a:schemeClr val="bg2">
                    <a:lumMod val="25000"/>
                  </a:schemeClr>
                </a:solidFill>
              </a:rPr>
              <a:t>ONLY</a:t>
            </a:r>
            <a:r>
              <a:rPr lang="en-US" altLang="en-US" sz="1800" b="1" dirty="0">
                <a:solidFill>
                  <a:schemeClr val="bg2">
                    <a:lumMod val="25000"/>
                  </a:schemeClr>
                </a:solidFill>
              </a:rPr>
              <a:t> evaluate what documents you provide in the tender submission</a:t>
            </a:r>
          </a:p>
          <a:p>
            <a:pPr algn="just">
              <a:lnSpc>
                <a:spcPct val="115000"/>
              </a:lnSpc>
              <a:spcAft>
                <a:spcPts val="1000"/>
              </a:spcAft>
              <a:defRPr/>
            </a:pPr>
            <a:endParaRPr lang="en-ZA" sz="1800" dirty="0"/>
          </a:p>
        </p:txBody>
      </p:sp>
    </p:spTree>
    <p:extLst>
      <p:ext uri="{BB962C8B-B14F-4D97-AF65-F5344CB8AC3E}">
        <p14:creationId xmlns:p14="http://schemas.microsoft.com/office/powerpoint/2010/main" val="28388127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19261-C122-67F2-1D64-899172FE403A}"/>
              </a:ext>
            </a:extLst>
          </p:cNvPr>
          <p:cNvSpPr>
            <a:spLocks noGrp="1"/>
          </p:cNvSpPr>
          <p:nvPr>
            <p:ph type="title"/>
          </p:nvPr>
        </p:nvSpPr>
        <p:spPr/>
        <p:txBody>
          <a:bodyPr/>
          <a:lstStyle/>
          <a:p>
            <a:r>
              <a:rPr lang="en-US" dirty="0"/>
              <a:t>VENDOR REGISTRATION</a:t>
            </a:r>
            <a:endParaRPr lang="en-ZA" dirty="0"/>
          </a:p>
        </p:txBody>
      </p:sp>
      <p:sp>
        <p:nvSpPr>
          <p:cNvPr id="3" name="Content Placeholder 2">
            <a:extLst>
              <a:ext uri="{FF2B5EF4-FFF2-40B4-BE49-F238E27FC236}">
                <a16:creationId xmlns:a16="http://schemas.microsoft.com/office/drawing/2014/main" id="{218E49AD-DDF5-91DA-5E0B-2A32A7A186B7}"/>
              </a:ext>
            </a:extLst>
          </p:cNvPr>
          <p:cNvSpPr>
            <a:spLocks noGrp="1"/>
          </p:cNvSpPr>
          <p:nvPr>
            <p:ph idx="1"/>
          </p:nvPr>
        </p:nvSpPr>
        <p:spPr/>
        <p:txBody>
          <a:bodyPr>
            <a:normAutofit/>
          </a:bodyPr>
          <a:lstStyle/>
          <a:p>
            <a:r>
              <a:rPr lang="en-US" altLang="en-US" sz="1800" b="1" dirty="0">
                <a:solidFill>
                  <a:schemeClr val="bg2">
                    <a:lumMod val="25000"/>
                  </a:schemeClr>
                </a:solidFill>
              </a:rPr>
              <a:t>Please note that Vendor Management (For companies with no vendor number) evaluations will still need to be done prior to the company being able to sign a contract. Only once all the required evaluations are done and passed successfully will the company be registered  as a vendor, sign contracts and legible to receive work.</a:t>
            </a:r>
            <a:endParaRPr lang="en-ZA" sz="1800" dirty="0"/>
          </a:p>
        </p:txBody>
      </p:sp>
    </p:spTree>
    <p:extLst>
      <p:ext uri="{BB962C8B-B14F-4D97-AF65-F5344CB8AC3E}">
        <p14:creationId xmlns:p14="http://schemas.microsoft.com/office/powerpoint/2010/main" val="25497936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99E34-4C2E-5DFF-5DDD-D7FA03B7B63F}"/>
              </a:ext>
            </a:extLst>
          </p:cNvPr>
          <p:cNvSpPr>
            <a:spLocks noGrp="1"/>
          </p:cNvSpPr>
          <p:nvPr>
            <p:ph type="title"/>
          </p:nvPr>
        </p:nvSpPr>
        <p:spPr/>
        <p:txBody>
          <a:bodyPr/>
          <a:lstStyle/>
          <a:p>
            <a:r>
              <a:rPr lang="en-US" altLang="en-US" dirty="0"/>
              <a:t>ADDITIONAL NOTES TO TENDERERS</a:t>
            </a:r>
            <a:endParaRPr lang="en-ZA" dirty="0"/>
          </a:p>
        </p:txBody>
      </p:sp>
      <p:sp>
        <p:nvSpPr>
          <p:cNvPr id="3" name="Content Placeholder 2">
            <a:extLst>
              <a:ext uri="{FF2B5EF4-FFF2-40B4-BE49-F238E27FC236}">
                <a16:creationId xmlns:a16="http://schemas.microsoft.com/office/drawing/2014/main" id="{81C7864F-D9DD-C7E8-8B31-05BCF75CCD03}"/>
              </a:ext>
            </a:extLst>
          </p:cNvPr>
          <p:cNvSpPr>
            <a:spLocks noGrp="1"/>
          </p:cNvSpPr>
          <p:nvPr>
            <p:ph idx="1"/>
          </p:nvPr>
        </p:nvSpPr>
        <p:spPr/>
        <p:txBody>
          <a:bodyPr/>
          <a:lstStyle/>
          <a:p>
            <a:pPr marL="0" indent="0" algn="just">
              <a:buFontTx/>
              <a:buNone/>
              <a:defRPr/>
            </a:pPr>
            <a:r>
              <a:rPr lang="en-US" altLang="en-US" sz="1800" b="1" dirty="0">
                <a:solidFill>
                  <a:schemeClr val="bg2">
                    <a:lumMod val="25000"/>
                  </a:schemeClr>
                </a:solidFill>
              </a:rPr>
              <a:t>Suppliers are encouraged to ensure by double checking before submitting their tender - that their tender meets with the all the requirements for the Tender</a:t>
            </a:r>
          </a:p>
          <a:p>
            <a:pPr marL="0" indent="0" algn="just">
              <a:buFontTx/>
              <a:buNone/>
              <a:defRPr/>
            </a:pPr>
            <a:r>
              <a:rPr lang="en-US" altLang="en-US" sz="1800" b="1" dirty="0">
                <a:solidFill>
                  <a:schemeClr val="bg2">
                    <a:lumMod val="25000"/>
                  </a:schemeClr>
                </a:solidFill>
              </a:rPr>
              <a:t>Suppliers are encouraged to submit their electronic tender submissions before the closing date and not wait to submit on the day of tender closing</a:t>
            </a:r>
          </a:p>
          <a:p>
            <a:pPr marL="0" indent="0" algn="just">
              <a:buFontTx/>
              <a:buNone/>
              <a:defRPr/>
            </a:pPr>
            <a:r>
              <a:rPr lang="en-US" altLang="en-US" sz="1800" b="1" dirty="0">
                <a:solidFill>
                  <a:schemeClr val="bg2">
                    <a:lumMod val="25000"/>
                  </a:schemeClr>
                </a:solidFill>
              </a:rPr>
              <a:t>This is not a compulsory meeting and therefore companies not at the clarification meeting are permitted to submit tenders.</a:t>
            </a:r>
          </a:p>
          <a:p>
            <a:pPr marL="0" indent="0" algn="just">
              <a:buFontTx/>
              <a:buNone/>
              <a:defRPr/>
            </a:pPr>
            <a:endParaRPr lang="en-US" altLang="en-US" sz="1800" b="1" dirty="0">
              <a:solidFill>
                <a:schemeClr val="bg2">
                  <a:lumMod val="25000"/>
                </a:schemeClr>
              </a:solidFill>
            </a:endParaRPr>
          </a:p>
          <a:p>
            <a:pPr marL="0" indent="0" algn="just">
              <a:buFontTx/>
              <a:buNone/>
              <a:defRPr/>
            </a:pPr>
            <a:endParaRPr lang="en-US" altLang="en-US" sz="1800" b="1" dirty="0">
              <a:solidFill>
                <a:schemeClr val="bg2">
                  <a:lumMod val="25000"/>
                </a:schemeClr>
              </a:solidFill>
            </a:endParaRPr>
          </a:p>
          <a:p>
            <a:pPr marL="0" indent="0" algn="just">
              <a:buFontTx/>
              <a:buNone/>
              <a:defRPr/>
            </a:pPr>
            <a:r>
              <a:rPr lang="en-US" altLang="en-US" sz="1800" b="1" dirty="0">
                <a:solidFill>
                  <a:schemeClr val="bg2">
                    <a:lumMod val="25000"/>
                  </a:schemeClr>
                </a:solidFill>
                <a:highlight>
                  <a:srgbClr val="FFFF00"/>
                </a:highlight>
              </a:rPr>
              <a:t>GENERAL – QUESTIONS..</a:t>
            </a:r>
          </a:p>
          <a:p>
            <a:endParaRPr lang="en-ZA" dirty="0"/>
          </a:p>
        </p:txBody>
      </p:sp>
    </p:spTree>
    <p:extLst>
      <p:ext uri="{BB962C8B-B14F-4D97-AF65-F5344CB8AC3E}">
        <p14:creationId xmlns:p14="http://schemas.microsoft.com/office/powerpoint/2010/main" val="7358834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Slide Number Placeholder 4">
            <a:extLst>
              <a:ext uri="{FF2B5EF4-FFF2-40B4-BE49-F238E27FC236}">
                <a16:creationId xmlns:a16="http://schemas.microsoft.com/office/drawing/2014/main" id="{5A607440-F46A-0069-2C14-51C82453B1DC}"/>
              </a:ext>
            </a:extLst>
          </p:cNvPr>
          <p:cNvSpPr>
            <a:spLocks noGrp="1"/>
          </p:cNvSpPr>
          <p:nvPr>
            <p:ph type="sldNum" sz="quarter" idx="12"/>
          </p:nvPr>
        </p:nvSpPr>
        <p:spPr bwMode="auto">
          <a:xfrm>
            <a:off x="7164388" y="6453188"/>
            <a:ext cx="1651000" cy="268287"/>
          </a:xfrm>
          <a:prstGeom prst="rect">
            <a:avLst/>
          </a:prstGeom>
          <a:noFill/>
          <a:ln w="9525" algn="ctr">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ZA"/>
            </a:defPPr>
            <a:lvl1pPr algn="r" rtl="0" eaLnBrk="1" fontAlgn="base" hangingPunct="1">
              <a:spcBef>
                <a:spcPct val="0"/>
              </a:spcBef>
              <a:spcAft>
                <a:spcPct val="0"/>
              </a:spcAft>
              <a:defRPr sz="1000" kern="120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buClrTx/>
              <a:buFontTx/>
              <a:buNone/>
              <a:defRPr/>
            </a:pPr>
            <a:fld id="{9E70FA60-B47C-4500-B19F-07FDB421146A}" type="slidenum">
              <a:rPr lang="en-ZA" altLang="en-US" smtClean="0"/>
              <a:pPr>
                <a:lnSpc>
                  <a:spcPct val="100000"/>
                </a:lnSpc>
                <a:spcBef>
                  <a:spcPct val="0"/>
                </a:spcBef>
                <a:buClrTx/>
                <a:buFontTx/>
                <a:buNone/>
                <a:defRPr/>
              </a:pPr>
              <a:t>35</a:t>
            </a:fld>
            <a:endParaRPr lang="en-ZA" altLang="en-US" sz="1000">
              <a:solidFill>
                <a:srgbClr val="83725B"/>
              </a:solidFill>
            </a:endParaRPr>
          </a:p>
        </p:txBody>
      </p:sp>
      <p:pic>
        <p:nvPicPr>
          <p:cNvPr id="59397" name="Picture 10" descr="Image result for thank you">
            <a:extLst>
              <a:ext uri="{FF2B5EF4-FFF2-40B4-BE49-F238E27FC236}">
                <a16:creationId xmlns:a16="http://schemas.microsoft.com/office/drawing/2014/main" id="{4B995158-47A3-EF1B-D06A-AF1C9A6F9F4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865439" y="1608139"/>
            <a:ext cx="6461125" cy="3640137"/>
          </a:xfrm>
          <a:noFill/>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heme/theme1.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Owner xmlns="2c7ddca0-f18f-4514-89ec-cfc256175ba5">
      <UserInfo>
        <DisplayName>Lebogang Manakana</DisplayName>
        <AccountId>11117</AccountId>
        <AccountType/>
      </UserInfo>
    </Owner>
  </documentManagement>
</p:properties>
</file>

<file path=customXml/item2.xml><?xml version="1.0" encoding="utf-8"?>
<?mso-contentType ?>
<SharedContentType xmlns="Microsoft.SharePoint.Taxonomy.ContentTypeSync" SourceId="69b1b3ef-f17b-48c7-a7c8-8ad8b283852f" ContentTypeId="0x0101000D8B3899A4805C44A2FA507CBAF83E58" PreviousValue="false"/>
</file>

<file path=customXml/item3.xml><?xml version="1.0" encoding="utf-8"?>
<ct:contentTypeSchema xmlns:ct="http://schemas.microsoft.com/office/2006/metadata/contentType" xmlns:ma="http://schemas.microsoft.com/office/2006/metadata/properties/metaAttributes" ct:_="" ma:_="" ma:contentTypeName="Khoro Minimum metadata" ma:contentTypeID="0x0101000D8B3899A4805C44A2FA507CBAF83E58007A63E5F34A1C904ABF73B4A044044531" ma:contentTypeVersion="3" ma:contentTypeDescription="" ma:contentTypeScope="" ma:versionID="17327965f7291ab7bae5024c4d883bde">
  <xsd:schema xmlns:xsd="http://www.w3.org/2001/XMLSchema" xmlns:xs="http://www.w3.org/2001/XMLSchema" xmlns:p="http://schemas.microsoft.com/office/2006/metadata/properties" xmlns:ns2="2c7ddca0-f18f-4514-89ec-cfc256175ba5" targetNamespace="http://schemas.microsoft.com/office/2006/metadata/properties" ma:root="true" ma:fieldsID="7a3511da6a4f6d92aec1b7a4f9927643" ns2:_="">
    <xsd:import namespace="2c7ddca0-f18f-4514-89ec-cfc256175ba5"/>
    <xsd:element name="properties">
      <xsd:complexType>
        <xsd:sequence>
          <xsd:element name="documentManagement">
            <xsd:complexType>
              <xsd:all>
                <xsd:element ref="ns2:Owne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ca0-f18f-4514-89ec-cfc256175ba5" elementFormDefault="qualified">
    <xsd:import namespace="http://schemas.microsoft.com/office/2006/documentManagement/types"/>
    <xsd:import namespace="http://schemas.microsoft.com/office/infopath/2007/PartnerControls"/>
    <xsd:element name="Owner" ma:index="8" ma:displayName="Owner" ma:list="UserInfo" ma:SharePointGroup="0" ma:internalName="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3A1265-97A7-4CBC-A6B2-2EEAB6A71AD7}">
  <ds:schemaRefs>
    <ds:schemaRef ds:uri="http://schemas.microsoft.com/office/2006/documentManagement/types"/>
    <ds:schemaRef ds:uri="http://purl.org/dc/dcmitype/"/>
    <ds:schemaRef ds:uri="http://schemas.microsoft.com/office/2006/metadata/properties"/>
    <ds:schemaRef ds:uri="http://purl.org/dc/terms/"/>
    <ds:schemaRef ds:uri="http://www.w3.org/XML/1998/namespace"/>
    <ds:schemaRef ds:uri="http://purl.org/dc/elements/1.1/"/>
    <ds:schemaRef ds:uri="http://schemas.openxmlformats.org/package/2006/metadata/core-properties"/>
    <ds:schemaRef ds:uri="http://schemas.microsoft.com/office/infopath/2007/PartnerControls"/>
    <ds:schemaRef ds:uri="2c7ddca0-f18f-4514-89ec-cfc256175ba5"/>
  </ds:schemaRefs>
</ds:datastoreItem>
</file>

<file path=customXml/itemProps2.xml><?xml version="1.0" encoding="utf-8"?>
<ds:datastoreItem xmlns:ds="http://schemas.openxmlformats.org/officeDocument/2006/customXml" ds:itemID="{72832AB3-C3A8-4024-868A-7B93B85F18C6}">
  <ds:schemaRefs>
    <ds:schemaRef ds:uri="Microsoft.SharePoint.Taxonomy.ContentTypeSync"/>
  </ds:schemaRefs>
</ds:datastoreItem>
</file>

<file path=customXml/itemProps3.xml><?xml version="1.0" encoding="utf-8"?>
<ds:datastoreItem xmlns:ds="http://schemas.openxmlformats.org/officeDocument/2006/customXml" ds:itemID="{E34207DC-B30F-4A0C-B5DE-EF409CBB8F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ca0-f18f-4514-89ec-cfc256175b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F75ADF6-FF55-4FFC-BA53-8A77FEA8928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5186</TotalTime>
  <Words>3481</Words>
  <Application>Microsoft Office PowerPoint</Application>
  <PresentationFormat>Widescreen</PresentationFormat>
  <Paragraphs>325</Paragraphs>
  <Slides>35</Slides>
  <Notes>7</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35</vt:i4>
      </vt:variant>
    </vt:vector>
  </HeadingPairs>
  <TitlesOfParts>
    <vt:vector size="44" baseType="lpstr">
      <vt:lpstr>Arial</vt:lpstr>
      <vt:lpstr>Calibri</vt:lpstr>
      <vt:lpstr>Courier New</vt:lpstr>
      <vt:lpstr>Symbol</vt:lpstr>
      <vt:lpstr>Times New Roman</vt:lpstr>
      <vt:lpstr>Wingdings</vt:lpstr>
      <vt:lpstr>Office Theme</vt:lpstr>
      <vt:lpstr>Content Slide Master</vt:lpstr>
      <vt:lpstr>think-cell Slide</vt:lpstr>
      <vt:lpstr>       :   Tender Clarification Meeting:  The reissue of tender for an enabling Agreement for the provision of Substation Building Maintenance Services and Tower Foundation repairs on ‘an as and when” required basis in Empangeni and Pietermaritzburg zones in KwaZulu Natal Operating Unit- Central East Operating Cluster for a period of thirty-six (36) months</vt:lpstr>
      <vt:lpstr>ESKOM VALUES (ZIISCE) / IZIMISO KA-ESKOM</vt:lpstr>
      <vt:lpstr>PURPOSE OF THE CLARIFICATION MEETING</vt:lpstr>
      <vt:lpstr>TENDER INFORMATION</vt:lpstr>
      <vt:lpstr>SUBMITTING A TENDER</vt:lpstr>
      <vt:lpstr>SUBMITTING A TENDER</vt:lpstr>
      <vt:lpstr>ADDITIONAL NOTES TO TENDERERS </vt:lpstr>
      <vt:lpstr>ADDITIONAL NOTES TO TENDERERS</vt:lpstr>
      <vt:lpstr>EVALUATION PROCESS</vt:lpstr>
      <vt:lpstr>BASIC COMPLIANCE STEP 1</vt:lpstr>
      <vt:lpstr>EVALUATION PROCESS STEP 1</vt:lpstr>
      <vt:lpstr>EVALUATION PROCESS STEP 1</vt:lpstr>
      <vt:lpstr>EVALUATION PROCESS STEP 1</vt:lpstr>
      <vt:lpstr>DESIGNATED SECTORS – REFER 6.2</vt:lpstr>
      <vt:lpstr>STEP 2 – FUNCTIONALITY (TECHNICAL)</vt:lpstr>
      <vt:lpstr>STEP 3 –PPPFA 80/20</vt:lpstr>
      <vt:lpstr>STEP 3 –PPPFA 80/20</vt:lpstr>
      <vt:lpstr>STEP 3 –PPPFA 80/20</vt:lpstr>
      <vt:lpstr>SDL &amp; I</vt:lpstr>
      <vt:lpstr>STEP 4 DRAWING OF LOTS</vt:lpstr>
      <vt:lpstr>STEP 5 CONTRACTUAL REQUIREMENTS</vt:lpstr>
      <vt:lpstr>STEP 5 CONTRACTUAL REQUIREMENTS</vt:lpstr>
      <vt:lpstr>STEP 5 CONTRACTUAL REQUIREMENTS</vt:lpstr>
      <vt:lpstr>STEP 5 CONTRACTUAL REQUIREMENTS</vt:lpstr>
      <vt:lpstr>STEP 5 CONTRACTUAL REQUIREMENTS</vt:lpstr>
      <vt:lpstr>STEP 5 CONTRACTUAL REQUIREMENTS</vt:lpstr>
      <vt:lpstr>STEP 5 CONTRACTUAL REQUIREMENTS</vt:lpstr>
      <vt:lpstr>FINANCE – EXAMPLE  OF  PIS REFER TENDER BULLETIN</vt:lpstr>
      <vt:lpstr>FINANCE – EXAMPLE  OF  PIS REFER TENDER BULLETIN</vt:lpstr>
      <vt:lpstr>ADDITIONAL NOTES TO TENDERERS</vt:lpstr>
      <vt:lpstr>ADDITIONAL NOTES TO TENDERERS</vt:lpstr>
      <vt:lpstr>ADDITIONAL NOTES TO TENDERERS</vt:lpstr>
      <vt:lpstr>VENDOR REGISTRATION</vt:lpstr>
      <vt:lpstr>ADDITIONAL NOTES TO TENDERERS</vt:lpstr>
      <vt:lpstr>PowerPoint Presentation</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White 16x9</dc:title>
  <dc:creator>Hanlie Smit</dc:creator>
  <cp:lastModifiedBy>Anita Rickhoff</cp:lastModifiedBy>
  <cp:revision>57</cp:revision>
  <dcterms:created xsi:type="dcterms:W3CDTF">2020-01-06T09:48:40Z</dcterms:created>
  <dcterms:modified xsi:type="dcterms:W3CDTF">2025-11-28T08:29:20Z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0x0101000D8B3899A4805C44A2FA507CBAF83E58007A63E5F34A1C904ABF73B4A044044531</vt:lpwstr>
  </property>
</Properties>
</file>