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61" r:id="rId3"/>
    <p:sldId id="257" r:id="rId4"/>
    <p:sldId id="259" r:id="rId5"/>
    <p:sldId id="263" r:id="rId6"/>
    <p:sldId id="264" r:id="rId7"/>
    <p:sldId id="265" r:id="rId8"/>
    <p:sldId id="266" r:id="rId9"/>
    <p:sldId id="267" r:id="rId10"/>
    <p:sldId id="262" r:id="rId11"/>
    <p:sldId id="268" r:id="rId12"/>
    <p:sldId id="269" r:id="rId13"/>
    <p:sldId id="270" r:id="rId14"/>
    <p:sldId id="271" r:id="rId15"/>
    <p:sldId id="272" r:id="rId16"/>
    <p:sldId id="273" r:id="rId17"/>
    <p:sldId id="284" r:id="rId18"/>
    <p:sldId id="274" r:id="rId19"/>
    <p:sldId id="276" r:id="rId20"/>
    <p:sldId id="277" r:id="rId21"/>
    <p:sldId id="279" r:id="rId22"/>
    <p:sldId id="281" r:id="rId23"/>
    <p:sldId id="280" r:id="rId24"/>
    <p:sldId id="282" r:id="rId25"/>
    <p:sldId id="275" r:id="rId26"/>
    <p:sldId id="278" r:id="rId27"/>
    <p:sldId id="283" r:id="rId28"/>
    <p:sldId id="258" r:id="rId29"/>
  </p:sldIdLst>
  <p:sldSz cx="9144000" cy="5715000" type="screen16x1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7127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62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675574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j-lt"/>
        <a:ea typeface="+mj-ea"/>
        <a:cs typeface="+mj-cs"/>
        <a:sym typeface="HelveticaNeue"/>
      </a:defRPr>
    </a:lvl1pPr>
    <a:lvl2pPr indent="228600" latinLnBrk="0">
      <a:defRPr>
        <a:latin typeface="+mj-lt"/>
        <a:ea typeface="+mj-ea"/>
        <a:cs typeface="+mj-cs"/>
        <a:sym typeface="HelveticaNeue"/>
      </a:defRPr>
    </a:lvl2pPr>
    <a:lvl3pPr indent="457200" latinLnBrk="0">
      <a:defRPr>
        <a:latin typeface="+mj-lt"/>
        <a:ea typeface="+mj-ea"/>
        <a:cs typeface="+mj-cs"/>
        <a:sym typeface="HelveticaNeue"/>
      </a:defRPr>
    </a:lvl3pPr>
    <a:lvl4pPr indent="685800" latinLnBrk="0">
      <a:defRPr>
        <a:latin typeface="+mj-lt"/>
        <a:ea typeface="+mj-ea"/>
        <a:cs typeface="+mj-cs"/>
        <a:sym typeface="HelveticaNeue"/>
      </a:defRPr>
    </a:lvl4pPr>
    <a:lvl5pPr indent="914400" latinLnBrk="0">
      <a:defRPr>
        <a:latin typeface="+mj-lt"/>
        <a:ea typeface="+mj-ea"/>
        <a:cs typeface="+mj-cs"/>
        <a:sym typeface="HelveticaNeue"/>
      </a:defRPr>
    </a:lvl5pPr>
    <a:lvl6pPr indent="1143000" latinLnBrk="0">
      <a:defRPr>
        <a:latin typeface="+mj-lt"/>
        <a:ea typeface="+mj-ea"/>
        <a:cs typeface="+mj-cs"/>
        <a:sym typeface="HelveticaNeue"/>
      </a:defRPr>
    </a:lvl6pPr>
    <a:lvl7pPr indent="1371600" latinLnBrk="0">
      <a:defRPr>
        <a:latin typeface="+mj-lt"/>
        <a:ea typeface="+mj-ea"/>
        <a:cs typeface="+mj-cs"/>
        <a:sym typeface="HelveticaNeue"/>
      </a:defRPr>
    </a:lvl7pPr>
    <a:lvl8pPr indent="1600200" latinLnBrk="0">
      <a:defRPr>
        <a:latin typeface="+mj-lt"/>
        <a:ea typeface="+mj-ea"/>
        <a:cs typeface="+mj-cs"/>
        <a:sym typeface="HelveticaNeue"/>
      </a:defRPr>
    </a:lvl8pPr>
    <a:lvl9pPr indent="1828800" latinLnBrk="0">
      <a:defRPr>
        <a:latin typeface="+mj-lt"/>
        <a:ea typeface="+mj-ea"/>
        <a:cs typeface="+mj-cs"/>
        <a:sym typeface="Helvetica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6545d0d99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6545d0d99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910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6545d0d99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6545d0d99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9580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6545d0d99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6545d0d99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511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11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 dot runner.png" descr="top dot runner.png"/>
          <p:cNvPicPr>
            <a:picLocks noChangeAspect="1"/>
          </p:cNvPicPr>
          <p:nvPr/>
        </p:nvPicPr>
        <p:blipFill>
          <a:blip r:embed="rId5">
            <a:extLst/>
          </a:blip>
          <a:srcRect t="31143"/>
          <a:stretch>
            <a:fillRect/>
          </a:stretch>
        </p:blipFill>
        <p:spPr>
          <a:xfrm>
            <a:off x="0" y="7883"/>
            <a:ext cx="9144000" cy="898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tab-01 copy.png" descr="tab-01 copy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9077" y="170391"/>
            <a:ext cx="5126772" cy="8900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top dot runner.png" descr="top dot runner.png"/>
          <p:cNvPicPr>
            <a:picLocks noChangeAspect="1"/>
          </p:cNvPicPr>
          <p:nvPr/>
        </p:nvPicPr>
        <p:blipFill>
          <a:blip r:embed="rId5">
            <a:extLst/>
          </a:blip>
          <a:srcRect t="58410"/>
          <a:stretch>
            <a:fillRect/>
          </a:stretch>
        </p:blipFill>
        <p:spPr>
          <a:xfrm>
            <a:off x="0" y="5443780"/>
            <a:ext cx="9144000" cy="54283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60437" y="1509712"/>
            <a:ext cx="7356873" cy="3625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960437" y="373060"/>
            <a:ext cx="8137526" cy="55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94584" y="5172807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l" defTabSz="685800" rtl="0" latinLnBrk="0">
        <a:lnSpc>
          <a:spcPts val="3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6D8DC6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4pPr>
      <a:lvl5pPr marL="15716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2100" b="0" i="0" u="none" strike="noStrike" cap="none" spc="0" baseline="0">
          <a:ln>
            <a:noFill/>
          </a:ln>
          <a:solidFill>
            <a:srgbClr val="595959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71278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"/>
          <p:cNvSpPr/>
          <p:nvPr/>
        </p:nvSpPr>
        <p:spPr>
          <a:xfrm>
            <a:off x="1" y="-177800"/>
            <a:ext cx="9144001" cy="11334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Neue"/>
              </a:defRPr>
            </a:pPr>
            <a:endParaRPr/>
          </a:p>
        </p:txBody>
      </p:sp>
      <p:pic>
        <p:nvPicPr>
          <p:cNvPr id="33" name="Letterhead top.png" descr="Letterhead top.png"/>
          <p:cNvPicPr>
            <a:picLocks noChangeAspect="1"/>
          </p:cNvPicPr>
          <p:nvPr/>
        </p:nvPicPr>
        <p:blipFill>
          <a:blip r:embed="rId3">
            <a:extLst/>
          </a:blip>
          <a:srcRect b="6482"/>
          <a:stretch>
            <a:fillRect/>
          </a:stretch>
        </p:blipFill>
        <p:spPr>
          <a:xfrm>
            <a:off x="0" y="-333757"/>
            <a:ext cx="9144001" cy="1289581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Rectangle"/>
          <p:cNvSpPr/>
          <p:nvPr/>
        </p:nvSpPr>
        <p:spPr>
          <a:xfrm>
            <a:off x="866382" y="955691"/>
            <a:ext cx="3219440" cy="127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6789C9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Neue"/>
              </a:defRPr>
            </a:pPr>
            <a:endParaRPr/>
          </a:p>
        </p:txBody>
      </p:sp>
      <p:sp>
        <p:nvSpPr>
          <p:cNvPr id="35" name="SKA SA PROJECT"/>
          <p:cNvSpPr txBox="1"/>
          <p:nvPr/>
        </p:nvSpPr>
        <p:spPr>
          <a:xfrm>
            <a:off x="929317" y="1037588"/>
            <a:ext cx="3313499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defTabSz="685800">
              <a:defRPr sz="2400">
                <a:solidFill>
                  <a:srgbClr val="6383C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buClr>
                <a:srgbClr val="6383C1"/>
              </a:buClr>
              <a:buSzPts val="2400"/>
            </a:pPr>
            <a:r>
              <a:rPr lang="en-US" dirty="0" smtClean="0"/>
              <a:t>SARAO JHB OFFICE FIT-OUT REQUIRMENTS</a:t>
            </a:r>
          </a:p>
        </p:txBody>
      </p:sp>
      <p:sp>
        <p:nvSpPr>
          <p:cNvPr id="36" name="History of Astronomy Steering Meeting"/>
          <p:cNvSpPr txBox="1"/>
          <p:nvPr/>
        </p:nvSpPr>
        <p:spPr>
          <a:xfrm>
            <a:off x="1003614" y="1745472"/>
            <a:ext cx="2439996" cy="24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800">
                <a:solidFill>
                  <a:srgbClr val="6484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sz="1000" dirty="0"/>
          </a:p>
        </p:txBody>
      </p:sp>
      <p:sp>
        <p:nvSpPr>
          <p:cNvPr id="37" name="PRESENTER: Lorenzo Raynard"/>
          <p:cNvSpPr txBox="1"/>
          <p:nvPr/>
        </p:nvSpPr>
        <p:spPr>
          <a:xfrm>
            <a:off x="1003614" y="1950787"/>
            <a:ext cx="2095502" cy="21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800">
                <a:solidFill>
                  <a:srgbClr val="6484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38" name="tab.png" descr="tab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66397" y="4293749"/>
            <a:ext cx="2211780" cy="1478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Design Principles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Fit-out Principles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Applied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Principles 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CONTENT	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24968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ody"/>
          <p:cNvSpPr txBox="1">
            <a:spLocks noGrp="1"/>
          </p:cNvSpPr>
          <p:nvPr>
            <p:ph type="body" idx="1"/>
          </p:nvPr>
        </p:nvSpPr>
        <p:spPr>
          <a:xfrm>
            <a:off x="935036" y="1204911"/>
            <a:ext cx="8074852" cy="4452243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Main Building Access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– Separate access for existing tenants </a:t>
            </a:r>
            <a:endParaRPr lang="en-GB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The use of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- Digital </a:t>
            </a: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displays, room booking, video conference </a:t>
            </a:r>
          </a:p>
          <a:p>
            <a:pPr marL="173038" lvl="1" indent="-173038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2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Existing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parking bays</a:t>
            </a:r>
            <a:endParaRPr lang="en-GB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Indoor Air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Quality must be improved</a:t>
            </a:r>
            <a:endParaRPr lang="en-GB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Thermal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Comfort </a:t>
            </a: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must be improved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Maximum use of Natural Light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Adequate Lighting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Acoustics must </a:t>
            </a: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improved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Ergonomics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Breakout spaces for meetings/ discussions</a:t>
            </a:r>
          </a:p>
          <a:p>
            <a:pPr marL="173038" lvl="1" indent="-173038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2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Quiet spaces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Energy Efficiency </a:t>
            </a: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to be adopted</a:t>
            </a:r>
            <a:endParaRPr lang="en-GB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Waste and Recycling System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>
                <a:latin typeface="Arial" panose="020B0604020202020204" pitchFamily="34" charset="0"/>
                <a:cs typeface="Arial" panose="020B0604020202020204" pitchFamily="34" charset="0"/>
              </a:rPr>
              <a:t>Water Management System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1400"/>
            </a:pPr>
            <a:r>
              <a:rPr lang="en-GB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Expandability</a:t>
            </a:r>
          </a:p>
        </p:txBody>
      </p:sp>
      <p:sp>
        <p:nvSpPr>
          <p:cNvPr id="41" name="Title"/>
          <p:cNvSpPr txBox="1">
            <a:spLocks noGrp="1"/>
          </p:cNvSpPr>
          <p:nvPr>
            <p:ph type="title"/>
          </p:nvPr>
        </p:nvSpPr>
        <p:spPr>
          <a:xfrm>
            <a:off x="935036" y="342575"/>
            <a:ext cx="4546367" cy="55404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2200">
                <a:solidFill>
                  <a:srgbClr val="678AC8"/>
                </a:solidFill>
              </a:defRPr>
            </a:pP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DESIGN PRINCIPLES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/>
              <a:t> </a:t>
            </a:r>
            <a:endParaRPr dirty="0"/>
          </a:p>
        </p:txBody>
      </p:sp>
      <p:sp>
        <p:nvSpPr>
          <p:cNvPr id="42" name="Rectangle"/>
          <p:cNvSpPr/>
          <p:nvPr/>
        </p:nvSpPr>
        <p:spPr>
          <a:xfrm>
            <a:off x="-2386" y="0"/>
            <a:ext cx="9146387" cy="1142362"/>
          </a:xfrm>
          <a:prstGeom prst="rect">
            <a:avLst/>
          </a:prstGeom>
          <a:ln w="12700">
            <a:solidFill>
              <a:schemeClr val="accent1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HelveticaNeue"/>
              </a:defRPr>
            </a:pPr>
            <a:endParaRPr/>
          </a:p>
        </p:txBody>
      </p:sp>
      <p:pic>
        <p:nvPicPr>
          <p:cNvPr id="43" name="tab-01 copy.png" descr="tab-01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7261944" y="5407488"/>
            <a:ext cx="1438154" cy="249666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PAGE NO/DATE"/>
          <p:cNvSpPr txBox="1"/>
          <p:nvPr/>
        </p:nvSpPr>
        <p:spPr>
          <a:xfrm>
            <a:off x="7371257" y="5407488"/>
            <a:ext cx="1316140" cy="249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ctr" defTabSz="685800">
              <a:lnSpc>
                <a:spcPct val="81000"/>
              </a:lnSpc>
              <a:spcBef>
                <a:spcPts val="700"/>
              </a:spcBef>
              <a:defRPr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60437" y="1133855"/>
            <a:ext cx="7356873" cy="4299645"/>
          </a:xfrm>
        </p:spPr>
        <p:txBody>
          <a:bodyPr>
            <a:normAutofit/>
          </a:bodyPr>
          <a:lstStyle/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Open Workstation with screening (Allocated) - 8m</a:t>
            </a:r>
            <a:r>
              <a:rPr lang="en-GB" sz="1400" baseline="300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2</a:t>
            </a: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Open Workstation with screening (Hot Desk) - 6m</a:t>
            </a:r>
            <a:r>
              <a:rPr lang="en-GB" sz="1400" baseline="300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2</a:t>
            </a: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Standard Office(HR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, Finance, GIS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Sys, Bookable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)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 (No.4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) 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12m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²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Quiet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room for calls etc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. (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 for each 20 open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desks)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- 6m</a:t>
            </a:r>
            <a:r>
              <a:rPr lang="en-GB" sz="1400" baseline="300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2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 , 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Small meeting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room (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 for each 30 open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desks)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12m</a:t>
            </a:r>
            <a:r>
              <a:rPr lang="en-GB" sz="1400" baseline="300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2</a:t>
            </a: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Medium meeting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room (</a:t>
            </a: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1 for each 50 open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desks) </a:t>
            </a: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-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18m</a:t>
            </a:r>
            <a:r>
              <a:rPr lang="en-GB" sz="1400" baseline="300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2</a:t>
            </a:r>
            <a:endParaRPr lang="en-GB" sz="1400" dirty="0">
              <a:solidFill>
                <a:schemeClr val="bg2"/>
              </a:solidFill>
              <a:highlight>
                <a:srgbClr val="FFFFFF"/>
              </a:highlight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Large meeting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room (</a:t>
            </a: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1 for each 60 open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desks) </a:t>
            </a: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-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24m</a:t>
            </a:r>
            <a:r>
              <a:rPr lang="en-GB" sz="1400" baseline="300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2</a:t>
            </a:r>
            <a:endParaRPr lang="en-GB" sz="1400" dirty="0">
              <a:solidFill>
                <a:schemeClr val="bg2"/>
              </a:solidFill>
              <a:highlight>
                <a:srgbClr val="FFFFFF"/>
              </a:highlight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Small conference room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(1 </a:t>
            </a: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for every 70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staff) - 48m</a:t>
            </a:r>
            <a:r>
              <a:rPr lang="en-GB" sz="1400" baseline="300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2</a:t>
            </a:r>
            <a:endParaRPr lang="en-GB" sz="1400" dirty="0">
              <a:solidFill>
                <a:schemeClr val="bg2"/>
              </a:solidFill>
              <a:highlight>
                <a:srgbClr val="FFFFFF"/>
              </a:highlight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Circulation - </a:t>
            </a:r>
            <a:r>
              <a:rPr lang="en-GB" sz="1400" dirty="0" smtClean="0">
                <a:solidFill>
                  <a:schemeClr val="bg2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25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%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of nett area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Bathrooms - existing to be used 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Small kitchen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(1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on every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floor) - 10m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²</a:t>
            </a:r>
          </a:p>
          <a:p>
            <a:pPr marL="45720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Main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kitchen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(Top Mezzanine floor) 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30m²</a:t>
            </a:r>
          </a:p>
          <a:p>
            <a:pPr marL="139700" lvl="0" indent="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None/>
            </a:pPr>
            <a:endParaRPr lang="en-GB" sz="12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PRINCIPLES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5565" y="5240730"/>
            <a:ext cx="3948435" cy="215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/>
            <a:r>
              <a:rPr lang="en-GB" sz="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document: Fit-out Standards August 2014 Government of South Australia</a:t>
            </a:r>
          </a:p>
        </p:txBody>
      </p:sp>
    </p:spTree>
    <p:extLst>
      <p:ext uri="{BB962C8B-B14F-4D97-AF65-F5344CB8AC3E}">
        <p14:creationId xmlns:p14="http://schemas.microsoft.com/office/powerpoint/2010/main" val="184274930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60437" y="1133855"/>
            <a:ext cx="7356873" cy="4299645"/>
          </a:xfrm>
        </p:spPr>
        <p:txBody>
          <a:bodyPr>
            <a:normAutofit/>
          </a:bodyPr>
          <a:lstStyle/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Office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lockable cupboards, shelves &amp; lateral filing – Standard Office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General storage cupboards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(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 for every 40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staff) - 10m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²</a:t>
            </a:r>
          </a:p>
          <a:p>
            <a:pPr marL="45720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Store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room 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12m² </a:t>
            </a: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Utility room (print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etc.)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12m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²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Staff lockers -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 for every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5 open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desk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Exiting Reception Area 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48m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²</a:t>
            </a: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Existing </a:t>
            </a: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Server room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– No.1 </a:t>
            </a: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r>
              <a:rPr lang="en-GB" sz="1400" dirty="0">
                <a:solidFill>
                  <a:schemeClr val="bg2"/>
                </a:solidFill>
                <a:latin typeface="Arial"/>
                <a:cs typeface="Arial"/>
                <a:sym typeface="Arial"/>
              </a:rPr>
              <a:t>Strong Room (incl. Vault Door) - </a:t>
            </a:r>
            <a:r>
              <a:rPr lang="en-GB" sz="1400" dirty="0" smtClea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12m²</a:t>
            </a: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  <a:p>
            <a:pPr marL="457200" lvl="0" indent="-317500" defTabSz="91440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400"/>
              <a:buFont typeface="Arial"/>
              <a:buChar char="●"/>
            </a:pPr>
            <a:endParaRPr lang="en-GB" sz="1400" dirty="0">
              <a:solidFill>
                <a:schemeClr val="bg2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PRINCIPLES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5565" y="5240730"/>
            <a:ext cx="3948435" cy="215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/>
            <a:r>
              <a:rPr lang="en-GB" sz="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document: Fit-out Standards August 2014 Government of South Australia</a:t>
            </a:r>
          </a:p>
        </p:txBody>
      </p:sp>
    </p:spTree>
    <p:extLst>
      <p:ext uri="{BB962C8B-B14F-4D97-AF65-F5344CB8AC3E}">
        <p14:creationId xmlns:p14="http://schemas.microsoft.com/office/powerpoint/2010/main" val="78936794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APPLIED PRINCIPLES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4" name="Google Shape;75;p16"/>
          <p:cNvSpPr txBox="1">
            <a:spLocks noGrp="1"/>
          </p:cNvSpPr>
          <p:nvPr>
            <p:ph type="body" idx="1"/>
          </p:nvPr>
        </p:nvSpPr>
        <p:spPr>
          <a:xfrm>
            <a:off x="960438" y="1019175"/>
            <a:ext cx="7356475" cy="3625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45 </a:t>
            </a:r>
            <a:r>
              <a:rPr lang="en-GB" dirty="0"/>
              <a:t>O</a:t>
            </a:r>
            <a:r>
              <a:rPr lang="en-GB" dirty="0" smtClean="0"/>
              <a:t>ffice </a:t>
            </a:r>
            <a:r>
              <a:rPr lang="en-GB" dirty="0"/>
              <a:t>S</a:t>
            </a:r>
            <a:r>
              <a:rPr lang="en-GB" dirty="0" smtClean="0"/>
              <a:t>taff </a:t>
            </a:r>
            <a:endParaRPr dirty="0"/>
          </a:p>
        </p:txBody>
      </p:sp>
      <p:graphicFrame>
        <p:nvGraphicFramePr>
          <p:cNvPr id="5" name="Google Shape;76;p16"/>
          <p:cNvGraphicFramePr/>
          <p:nvPr>
            <p:extLst>
              <p:ext uri="{D42A27DB-BD31-4B8C-83A1-F6EECF244321}">
                <p14:modId xmlns:p14="http://schemas.microsoft.com/office/powerpoint/2010/main" val="2807118732"/>
              </p:ext>
            </p:extLst>
          </p:nvPr>
        </p:nvGraphicFramePr>
        <p:xfrm>
          <a:off x="438308" y="1519094"/>
          <a:ext cx="8381575" cy="340823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7900"/>
                <a:gridCol w="1503250"/>
                <a:gridCol w="1278550"/>
                <a:gridCol w="1391875"/>
              </a:tblGrid>
              <a:tr h="751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Workspaces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Workspaces 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enchmark 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0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m²)</a:t>
                      </a:r>
                      <a:endParaRPr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ett 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 </a:t>
                      </a:r>
                      <a:r>
                        <a:rPr lang="en-GB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(</a:t>
                      </a:r>
                      <a:r>
                        <a:rPr lang="en-GB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m²)</a:t>
                      </a:r>
                      <a:endParaRPr sz="1000" b="1" i="0" u="none" strike="noStrike" cap="none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</a:tr>
              <a:tr h="566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Workstation (Allocated)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600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66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Workstation</a:t>
                      </a:r>
                      <a:r>
                        <a:rPr lang="en-GB" sz="1200" baseline="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 Desk)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35</a:t>
                      </a:r>
                      <a:endParaRPr sz="1200" b="0" i="0" u="none" strike="noStrike" cap="none" spc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600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66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Office (HR, Finance, GIS System, Bookable)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</a:t>
                      </a:r>
                      <a:endParaRPr sz="1200" b="0" i="0" u="none" strike="noStrike" cap="none" spc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600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630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i="1" dirty="0"/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360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66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Sub-Total 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40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3600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38308" y="5237018"/>
            <a:ext cx="5138776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Cleaning protocol to be in place, due COVID-19</a:t>
            </a:r>
          </a:p>
        </p:txBody>
      </p:sp>
    </p:spTree>
    <p:extLst>
      <p:ext uri="{BB962C8B-B14F-4D97-AF65-F5344CB8AC3E}">
        <p14:creationId xmlns:p14="http://schemas.microsoft.com/office/powerpoint/2010/main" val="205418232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" name="Google Shape;81;p17"/>
          <p:cNvGraphicFramePr/>
          <p:nvPr>
            <p:extLst>
              <p:ext uri="{D42A27DB-BD31-4B8C-83A1-F6EECF244321}">
                <p14:modId xmlns:p14="http://schemas.microsoft.com/office/powerpoint/2010/main" val="2115244376"/>
              </p:ext>
            </p:extLst>
          </p:nvPr>
        </p:nvGraphicFramePr>
        <p:xfrm>
          <a:off x="132158" y="1051795"/>
          <a:ext cx="7641772" cy="43522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11135"/>
                <a:gridCol w="1248566"/>
                <a:gridCol w="1188386"/>
                <a:gridCol w="1293685"/>
              </a:tblGrid>
              <a:tr h="60188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Interactive 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Spaces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enchmark 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 </a:t>
                      </a:r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(m²)</a:t>
                      </a:r>
                      <a:endParaRPr sz="105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Nett 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 </a:t>
                      </a:r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(m²)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Quiet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room/ (one on one meeting rooms)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</a:t>
                      </a: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Meeting room (seat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Medium </a:t>
                      </a: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Meeting room (seat 6)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 Meeting room (seat 10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Conference room (seat 16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0188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Medium Conference room (seat 22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– </a:t>
                      </a:r>
                      <a:r>
                        <a:rPr lang="en-GB" sz="1200" b="0" i="0" u="none" strike="noStrike" cap="none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[Exiting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</a:t>
                      </a:r>
                      <a:r>
                        <a:rPr lang="en-GB" sz="1200" baseline="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 to be converted]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Kitchen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Breakout-kitchen (Top Mezzanine</a:t>
                      </a:r>
                      <a:r>
                        <a:rPr lang="en-GB" sz="1200" baseline="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2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Sub-Total 3 interactive workspaces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4628" y="279610"/>
            <a:ext cx="4481316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GB" sz="3200" dirty="0">
                <a:solidFill>
                  <a:srgbClr val="6D8DC6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APPLIED PRINCIPLES</a:t>
            </a:r>
            <a:endParaRPr lang="en-US" sz="3200" dirty="0">
              <a:solidFill>
                <a:srgbClr val="6D8DC6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4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Google Shape;86;p18"/>
          <p:cNvGraphicFramePr/>
          <p:nvPr>
            <p:extLst>
              <p:ext uri="{D42A27DB-BD31-4B8C-83A1-F6EECF244321}">
                <p14:modId xmlns:p14="http://schemas.microsoft.com/office/powerpoint/2010/main" val="1943044711"/>
              </p:ext>
            </p:extLst>
          </p:nvPr>
        </p:nvGraphicFramePr>
        <p:xfrm>
          <a:off x="401784" y="1027599"/>
          <a:ext cx="8235895" cy="450004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15201"/>
                <a:gridCol w="1345629"/>
                <a:gridCol w="1280786"/>
                <a:gridCol w="1394279"/>
              </a:tblGrid>
              <a:tr h="55519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Spaces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enchmark </a:t>
                      </a: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 </a:t>
                      </a:r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(m²)</a:t>
                      </a:r>
                      <a:endParaRPr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Nett Area </a:t>
                      </a:r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(m²)</a:t>
                      </a:r>
                      <a:endParaRPr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plan medium meeting (seat 4)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plan storage (filing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lockable cupboards (1 per person) 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 storage (joinery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Storeroom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 room (Incl.</a:t>
                      </a:r>
                      <a:r>
                        <a:rPr lang="en-GB" sz="1200" baseline="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Vault Door)</a:t>
                      </a:r>
                      <a:endParaRPr sz="1200" b="0" i="0" u="none" strike="noStrike" cap="none" dirty="0">
                        <a:solidFill>
                          <a:schemeClr val="bg2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utility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strike="noStrike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</a:t>
                      </a:r>
                      <a:r>
                        <a:rPr lang="en-GB" sz="1200" strike="noStrike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lockers</a:t>
                      </a:r>
                      <a:endParaRPr sz="1200" strike="noStrike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server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Reception-waiting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 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20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0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i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sz="12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280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Sub-Total 3 support spaces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4400" y="279610"/>
            <a:ext cx="472314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GB" sz="3200" dirty="0">
                <a:solidFill>
                  <a:srgbClr val="6D8DC6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"/>
              </a:rPr>
              <a:t>APPLIED PRINCIPLES</a:t>
            </a:r>
            <a:endParaRPr lang="en-US" sz="3200" dirty="0">
              <a:solidFill>
                <a:srgbClr val="6D8DC6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98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oogle Shape;91;p19"/>
          <p:cNvGraphicFramePr/>
          <p:nvPr>
            <p:extLst>
              <p:ext uri="{D42A27DB-BD31-4B8C-83A1-F6EECF244321}">
                <p14:modId xmlns:p14="http://schemas.microsoft.com/office/powerpoint/2010/main" val="3946179648"/>
              </p:ext>
            </p:extLst>
          </p:nvPr>
        </p:nvGraphicFramePr>
        <p:xfrm>
          <a:off x="221227" y="1101791"/>
          <a:ext cx="8390250" cy="21552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95125"/>
                <a:gridCol w="4195125"/>
              </a:tblGrid>
              <a:tr h="526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Gross </a:t>
                      </a: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Areas 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1278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(m²)</a:t>
                      </a:r>
                    </a:p>
                  </a:txBody>
                  <a:tcPr marL="28575" marR="28575" marT="91425" marB="914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36C09"/>
                    </a:solidFill>
                  </a:tcPr>
                </a:tc>
              </a:tr>
              <a:tr h="526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office </a:t>
                      </a:r>
                      <a:r>
                        <a:rPr lang="en-GB" sz="12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</a:t>
                      </a: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(Sub-Total 1 + 2 + 3)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1278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290+562+216 = 1068</a:t>
                      </a:r>
                      <a:endParaRPr kumimoji="0" lang="en-GB" sz="9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535353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Circulation (25%)</a:t>
                      </a:r>
                      <a:endParaRPr sz="12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</a:t>
                      </a:r>
                      <a:endParaRPr sz="100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</a:tr>
              <a:tr h="526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gross office area (Sub-Total 4) </a:t>
                      </a:r>
                      <a:endParaRPr sz="12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05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Excludes Interactive &amp; Support Spaces)</a:t>
                      </a:r>
                      <a:endParaRPr sz="105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1,335</a:t>
                      </a:r>
                      <a:endParaRPr sz="1000" b="1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92" name="Google Shape;92;p19"/>
          <p:cNvGraphicFramePr/>
          <p:nvPr>
            <p:extLst>
              <p:ext uri="{D42A27DB-BD31-4B8C-83A1-F6EECF244321}">
                <p14:modId xmlns:p14="http://schemas.microsoft.com/office/powerpoint/2010/main" val="1283795405"/>
              </p:ext>
            </p:extLst>
          </p:nvPr>
        </p:nvGraphicFramePr>
        <p:xfrm>
          <a:off x="221227" y="3241430"/>
          <a:ext cx="8390225" cy="5295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92050"/>
                <a:gridCol w="2112775"/>
                <a:gridCol w="2085400"/>
              </a:tblGrid>
              <a:tr h="529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area per SARAO staff</a:t>
                      </a:r>
                      <a:endParaRPr sz="9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b="1" i="1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m²</a:t>
                      </a:r>
                      <a:endParaRPr sz="900" b="1" i="1" smtClean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i="1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(based on net office area)</a:t>
                      </a:r>
                      <a:endParaRPr sz="900" i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30m</a:t>
                      </a:r>
                      <a:r>
                        <a:rPr lang="en-GB" sz="900" b="1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²</a:t>
                      </a:r>
                      <a:r>
                        <a:rPr lang="en-GB" sz="9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900" b="1" dirty="0" smtClean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i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(based on total gross office area)</a:t>
                      </a:r>
                      <a:r>
                        <a:rPr lang="en-GB" sz="900" b="1" dirty="0" smtClean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9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52185" y="302281"/>
            <a:ext cx="4609785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/>
            <a:r>
              <a:rPr lang="en-GB" sz="3200">
                <a:solidFill>
                  <a:srgbClr val="6D8DC6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"/>
              </a:rPr>
              <a:t>APPLIED PRINCIPLES</a:t>
            </a:r>
            <a:endParaRPr lang="en-US" sz="3200" dirty="0">
              <a:solidFill>
                <a:srgbClr val="6D8DC6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18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US" dirty="0" smtClean="0"/>
              <a:t>Open Desks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6" name="Google Shape;136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4866" y="1752016"/>
            <a:ext cx="4762500" cy="3314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0326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Standard office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5" name="Google Shape;142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57275" y="1623547"/>
            <a:ext cx="3971925" cy="3762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171152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Quiet 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154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4866" y="1706674"/>
            <a:ext cx="3811833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0572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Small Meeting 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16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3313" y="1684002"/>
            <a:ext cx="4064738" cy="382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105329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Medium Meeting 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5" name="Google Shape;16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4866" y="1759573"/>
            <a:ext cx="4254743" cy="382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555581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Large Meeting 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17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4453" y="1721788"/>
            <a:ext cx="4440054" cy="382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80840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Small conference rooms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5" name="Google Shape;178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6734" y="1782244"/>
            <a:ext cx="4816745" cy="382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11284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Reception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32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1392" y="1454493"/>
            <a:ext cx="4762500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547835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Small Kitchen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184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5339" y="1593318"/>
            <a:ext cx="4183861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938213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Large Kitchen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19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2009" y="1532863"/>
            <a:ext cx="4772025" cy="375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21811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Open plan meeting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19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8532" y="1684003"/>
            <a:ext cx="4590668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004304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Open Plan Storage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0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4606" y="1137684"/>
            <a:ext cx="4483519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50815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General Storage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08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6050" y="1464848"/>
            <a:ext cx="3667257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131287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Store </a:t>
            </a:r>
            <a:r>
              <a:rPr lang="en-GB" dirty="0" smtClean="0"/>
              <a:t>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14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0437" y="1348267"/>
            <a:ext cx="3963372" cy="382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716645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Strong room including </a:t>
            </a:r>
            <a:r>
              <a:rPr lang="en-GB" dirty="0" smtClean="0"/>
              <a:t>Vault </a:t>
            </a:r>
            <a:r>
              <a:rPr lang="en-GB" dirty="0"/>
              <a:t>door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14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94705" y="1348267"/>
            <a:ext cx="3963372" cy="382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957347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Server 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3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4129" y="1774687"/>
            <a:ext cx="3258858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43338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Utility room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20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1914" y="1457292"/>
            <a:ext cx="3653261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971372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866" y="1235246"/>
            <a:ext cx="7356873" cy="3625852"/>
          </a:xfrm>
        </p:spPr>
        <p:txBody>
          <a:bodyPr/>
          <a:lstStyle/>
          <a:p>
            <a:r>
              <a:rPr lang="en-GB" dirty="0"/>
              <a:t>Staff lockers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FIT-OUT EXAMPLES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4" name="Google Shape;226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1392" y="1348268"/>
            <a:ext cx="3605101" cy="382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242724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Letterhead top.png" descr="Letterhead top.png"/>
          <p:cNvPicPr>
            <a:picLocks noChangeAspect="1"/>
          </p:cNvPicPr>
          <p:nvPr/>
        </p:nvPicPr>
        <p:blipFill>
          <a:blip r:embed="rId2">
            <a:extLst/>
          </a:blip>
          <a:srcRect b="6482"/>
          <a:stretch>
            <a:fillRect/>
          </a:stretch>
        </p:blipFill>
        <p:spPr>
          <a:xfrm>
            <a:off x="-3" y="-6964"/>
            <a:ext cx="9144004" cy="1289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top dot runner.png" descr="top dot runner.png"/>
          <p:cNvPicPr>
            <a:picLocks noChangeAspect="1"/>
          </p:cNvPicPr>
          <p:nvPr/>
        </p:nvPicPr>
        <p:blipFill>
          <a:blip r:embed="rId3">
            <a:extLst/>
          </a:blip>
          <a:srcRect t="54745"/>
          <a:stretch>
            <a:fillRect/>
          </a:stretch>
        </p:blipFill>
        <p:spPr>
          <a:xfrm>
            <a:off x="0" y="4430756"/>
            <a:ext cx="9144000" cy="590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tab.png" descr="tab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66397" y="4293749"/>
            <a:ext cx="2211780" cy="1478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contact.png" descr="contact.png"/>
          <p:cNvPicPr>
            <a:picLocks noChangeAspect="1"/>
          </p:cNvPicPr>
          <p:nvPr/>
        </p:nvPicPr>
        <p:blipFill>
          <a:blip r:embed="rId5">
            <a:extLst/>
          </a:blip>
          <a:srcRect l="609" r="937"/>
          <a:stretch>
            <a:fillRect/>
          </a:stretch>
        </p:blipFill>
        <p:spPr>
          <a:xfrm>
            <a:off x="127000" y="5092884"/>
            <a:ext cx="6159060" cy="6598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Neue"/>
        <a:ea typeface="HelveticaNeue"/>
        <a:cs typeface="Helvetica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7127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7127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Neue"/>
        <a:ea typeface="HelveticaNeue"/>
        <a:cs typeface="Helvetica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7127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7127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724</Words>
  <Application>Microsoft Office PowerPoint</Application>
  <PresentationFormat>On-screen Show (16:10)</PresentationFormat>
  <Paragraphs>202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Helvetica</vt:lpstr>
      <vt:lpstr>HelveticaNeue</vt:lpstr>
      <vt:lpstr>Open Sans</vt:lpstr>
      <vt:lpstr>Office Theme</vt:lpstr>
      <vt:lpstr>PowerPoint Presentation</vt:lpstr>
      <vt:lpstr>CONTENT </vt:lpstr>
      <vt:lpstr>DESIGN PRINCIPLES   </vt:lpstr>
      <vt:lpstr>FIT-OUT PRINCIPLES </vt:lpstr>
      <vt:lpstr>FIT-OUT PRINCIPLES </vt:lpstr>
      <vt:lpstr>APPLIED PRINCIPLES </vt:lpstr>
      <vt:lpstr>PowerPoint Presentation</vt:lpstr>
      <vt:lpstr>PowerPoint Presentation</vt:lpstr>
      <vt:lpstr>PowerPoint Presentation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FIT-OUT EXAMPLES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ASyce</dc:creator>
  <cp:lastModifiedBy>ASyce</cp:lastModifiedBy>
  <cp:revision>36</cp:revision>
  <dcterms:modified xsi:type="dcterms:W3CDTF">2020-07-31T12:31:28Z</dcterms:modified>
</cp:coreProperties>
</file>