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0"/>
  </p:notesMasterIdLst>
  <p:sldIdLst>
    <p:sldId id="342" r:id="rId5"/>
    <p:sldId id="473" r:id="rId6"/>
    <p:sldId id="478" r:id="rId7"/>
    <p:sldId id="480" r:id="rId8"/>
    <p:sldId id="523" r:id="rId9"/>
    <p:sldId id="532" r:id="rId10"/>
    <p:sldId id="533" r:id="rId11"/>
    <p:sldId id="524" r:id="rId12"/>
    <p:sldId id="482" r:id="rId13"/>
    <p:sldId id="525" r:id="rId14"/>
    <p:sldId id="526" r:id="rId15"/>
    <p:sldId id="490" r:id="rId16"/>
    <p:sldId id="527" r:id="rId17"/>
    <p:sldId id="496" r:id="rId18"/>
    <p:sldId id="528" r:id="rId19"/>
    <p:sldId id="529" r:id="rId20"/>
    <p:sldId id="530" r:id="rId21"/>
    <p:sldId id="487" r:id="rId22"/>
    <p:sldId id="486" r:id="rId23"/>
    <p:sldId id="516" r:id="rId24"/>
    <p:sldId id="531" r:id="rId25"/>
    <p:sldId id="534" r:id="rId26"/>
    <p:sldId id="535" r:id="rId27"/>
    <p:sldId id="536" r:id="rId28"/>
    <p:sldId id="262" r:id="rId29"/>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uToit, André" initials="DA" lastIdx="4" clrIdx="0">
    <p:extLst>
      <p:ext uri="{19B8F6BF-5375-455C-9EA6-DF929625EA0E}">
        <p15:presenceInfo xmlns:p15="http://schemas.microsoft.com/office/powerpoint/2012/main" userId="S-1-5-21-1035630543-1431987748-622671684-15786" providerId="AD"/>
      </p:ext>
    </p:extLst>
  </p:cmAuthor>
  <p:cmAuthor id="2" name="Tleru, Lebeko" initials="TL" lastIdx="1" clrIdx="1">
    <p:extLst>
      <p:ext uri="{19B8F6BF-5375-455C-9EA6-DF929625EA0E}">
        <p15:presenceInfo xmlns:p15="http://schemas.microsoft.com/office/powerpoint/2012/main" userId="S-1-5-21-1035630543-1431987748-622671684-251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C3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7EB013A-7FBA-4FB0-9AB7-4C6A25534A63}" v="43" dt="2025-11-21T05:35:40.38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p:cViewPr varScale="1">
        <p:scale>
          <a:sx n="82" d="100"/>
          <a:sy n="82" d="100"/>
        </p:scale>
        <p:origin x="50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é DuToit" userId="d89fbf34-85b6-4fca-ab2f-97d4807bd89f" providerId="ADAL" clId="{B7EB013A-7FBA-4FB0-9AB7-4C6A25534A63}"/>
    <pc:docChg chg="custSel modSld">
      <pc:chgData name="André DuToit" userId="d89fbf34-85b6-4fca-ab2f-97d4807bd89f" providerId="ADAL" clId="{B7EB013A-7FBA-4FB0-9AB7-4C6A25534A63}" dt="2025-10-31T13:06:47.441" v="284" actId="14734"/>
      <pc:docMkLst>
        <pc:docMk/>
      </pc:docMkLst>
      <pc:sldChg chg="addSp delSp modSp mod">
        <pc:chgData name="André DuToit" userId="d89fbf34-85b6-4fca-ab2f-97d4807bd89f" providerId="ADAL" clId="{B7EB013A-7FBA-4FB0-9AB7-4C6A25534A63}" dt="2025-10-31T13:06:47.441" v="284" actId="14734"/>
        <pc:sldMkLst>
          <pc:docMk/>
          <pc:sldMk cId="3484476772" sldId="531"/>
        </pc:sldMkLst>
        <pc:graphicFrameChg chg="add mod modGraphic">
          <ac:chgData name="André DuToit" userId="d89fbf34-85b6-4fca-ab2f-97d4807bd89f" providerId="ADAL" clId="{B7EB013A-7FBA-4FB0-9AB7-4C6A25534A63}" dt="2025-10-31T13:06:47.441" v="284" actId="14734"/>
          <ac:graphicFrameMkLst>
            <pc:docMk/>
            <pc:sldMk cId="3484476772" sldId="531"/>
            <ac:graphicFrameMk id="5" creationId="{67AEF55F-5EFB-A953-71E7-31DFA88E6056}"/>
          </ac:graphicFrameMkLst>
        </pc:graphicFrameChg>
      </pc:sldChg>
    </pc:docChg>
  </pc:docChgLst>
  <pc:docChgLst>
    <pc:chgData name="DuToit, André" userId="d89fbf34-85b6-4fca-ab2f-97d4807bd89f" providerId="ADAL" clId="{CCECDC0B-DB5E-407B-B341-C6F39E5BB861}"/>
    <pc:docChg chg="custSel modSld">
      <pc:chgData name="DuToit, André" userId="d89fbf34-85b6-4fca-ab2f-97d4807bd89f" providerId="ADAL" clId="{CCECDC0B-DB5E-407B-B341-C6F39E5BB861}" dt="2025-10-31T10:55:21.467" v="390" actId="20577"/>
      <pc:docMkLst>
        <pc:docMk/>
      </pc:docMkLst>
      <pc:sldChg chg="modSp">
        <pc:chgData name="DuToit, André" userId="d89fbf34-85b6-4fca-ab2f-97d4807bd89f" providerId="ADAL" clId="{CCECDC0B-DB5E-407B-B341-C6F39E5BB861}" dt="2025-10-29T06:28:51.731" v="68" actId="20577"/>
        <pc:sldMkLst>
          <pc:docMk/>
          <pc:sldMk cId="3445056357" sldId="525"/>
        </pc:sldMkLst>
        <pc:spChg chg="mod">
          <ac:chgData name="DuToit, André" userId="d89fbf34-85b6-4fca-ab2f-97d4807bd89f" providerId="ADAL" clId="{CCECDC0B-DB5E-407B-B341-C6F39E5BB861}" dt="2025-10-29T06:28:51.731" v="68" actId="20577"/>
          <ac:spMkLst>
            <pc:docMk/>
            <pc:sldMk cId="3445056357" sldId="525"/>
            <ac:spMk id="3" creationId="{295B6415-9469-433D-B845-9B348B0A3A27}"/>
          </ac:spMkLst>
        </pc:spChg>
      </pc:sldChg>
      <pc:sldChg chg="modSp">
        <pc:chgData name="DuToit, André" userId="d89fbf34-85b6-4fca-ab2f-97d4807bd89f" providerId="ADAL" clId="{CCECDC0B-DB5E-407B-B341-C6F39E5BB861}" dt="2025-10-29T06:32:34.167" v="117" actId="14734"/>
        <pc:sldMkLst>
          <pc:docMk/>
          <pc:sldMk cId="441203641" sldId="526"/>
        </pc:sldMkLst>
        <pc:graphicFrameChg chg="mod modGraphic">
          <ac:chgData name="DuToit, André" userId="d89fbf34-85b6-4fca-ab2f-97d4807bd89f" providerId="ADAL" clId="{CCECDC0B-DB5E-407B-B341-C6F39E5BB861}" dt="2025-10-29T06:32:34.167" v="117" actId="14734"/>
          <ac:graphicFrameMkLst>
            <pc:docMk/>
            <pc:sldMk cId="441203641" sldId="526"/>
            <ac:graphicFrameMk id="5" creationId="{0CEF3EE1-63B8-40D3-92AA-93C22FB46079}"/>
          </ac:graphicFrameMkLst>
        </pc:graphicFrameChg>
      </pc:sldChg>
      <pc:sldChg chg="modSp">
        <pc:chgData name="DuToit, André" userId="d89fbf34-85b6-4fca-ab2f-97d4807bd89f" providerId="ADAL" clId="{CCECDC0B-DB5E-407B-B341-C6F39E5BB861}" dt="2025-10-29T06:34:18.331" v="144" actId="20577"/>
        <pc:sldMkLst>
          <pc:docMk/>
          <pc:sldMk cId="1471339372" sldId="527"/>
        </pc:sldMkLst>
        <pc:spChg chg="mod">
          <ac:chgData name="DuToit, André" userId="d89fbf34-85b6-4fca-ab2f-97d4807bd89f" providerId="ADAL" clId="{CCECDC0B-DB5E-407B-B341-C6F39E5BB861}" dt="2025-10-29T06:34:18.331" v="144" actId="20577"/>
          <ac:spMkLst>
            <pc:docMk/>
            <pc:sldMk cId="1471339372" sldId="527"/>
            <ac:spMk id="3" creationId="{295B6415-9469-433D-B845-9B348B0A3A27}"/>
          </ac:spMkLst>
        </pc:spChg>
      </pc:sldChg>
      <pc:sldChg chg="modSp">
        <pc:chgData name="DuToit, André" userId="d89fbf34-85b6-4fca-ab2f-97d4807bd89f" providerId="ADAL" clId="{CCECDC0B-DB5E-407B-B341-C6F39E5BB861}" dt="2025-10-31T10:55:21.467" v="390" actId="20577"/>
        <pc:sldMkLst>
          <pc:docMk/>
          <pc:sldMk cId="3484476772" sldId="531"/>
        </pc:sldMkLst>
      </pc:sldChg>
      <pc:sldChg chg="modSp">
        <pc:chgData name="DuToit, André" userId="d89fbf34-85b6-4fca-ab2f-97d4807bd89f" providerId="ADAL" clId="{CCECDC0B-DB5E-407B-B341-C6F39E5BB861}" dt="2025-10-29T06:38:25.613" v="190" actId="20577"/>
        <pc:sldMkLst>
          <pc:docMk/>
          <pc:sldMk cId="2352360165" sldId="535"/>
        </pc:sldMkLst>
        <pc:spChg chg="mod">
          <ac:chgData name="DuToit, André" userId="d89fbf34-85b6-4fca-ab2f-97d4807bd89f" providerId="ADAL" clId="{CCECDC0B-DB5E-407B-B341-C6F39E5BB861}" dt="2025-10-29T06:38:25.613" v="190" actId="20577"/>
          <ac:spMkLst>
            <pc:docMk/>
            <pc:sldMk cId="2352360165" sldId="535"/>
            <ac:spMk id="3" creationId="{03C5340C-7AD6-4BC5-B7B4-336A01356B08}"/>
          </ac:spMkLst>
        </pc:spChg>
      </pc:sldChg>
    </pc:docChg>
  </pc:docChgLst>
  <pc:docChgLst>
    <pc:chgData name="DuToit, André" userId="d89fbf34-85b6-4fca-ab2f-97d4807bd89f" providerId="ADAL" clId="{9DCA0342-904F-42A6-B351-C04B946C5C80}"/>
    <pc:docChg chg="undo redo custSel addSld delSld modSld sldOrd modNotesMaster">
      <pc:chgData name="DuToit, André" userId="d89fbf34-85b6-4fca-ab2f-97d4807bd89f" providerId="ADAL" clId="{9DCA0342-904F-42A6-B351-C04B946C5C80}" dt="2025-10-27T12:02:10.343" v="1964" actId="20577"/>
      <pc:docMkLst>
        <pc:docMk/>
      </pc:docMkLst>
      <pc:sldChg chg="modSp">
        <pc:chgData name="DuToit, André" userId="d89fbf34-85b6-4fca-ab2f-97d4807bd89f" providerId="ADAL" clId="{9DCA0342-904F-42A6-B351-C04B946C5C80}" dt="2025-10-27T10:04:40.824" v="1124" actId="20577"/>
        <pc:sldMkLst>
          <pc:docMk/>
          <pc:sldMk cId="3806555975" sldId="342"/>
        </pc:sldMkLst>
        <pc:spChg chg="mod">
          <ac:chgData name="DuToit, André" userId="d89fbf34-85b6-4fca-ab2f-97d4807bd89f" providerId="ADAL" clId="{9DCA0342-904F-42A6-B351-C04B946C5C80}" dt="2025-10-27T10:04:40.824" v="1124" actId="20577"/>
          <ac:spMkLst>
            <pc:docMk/>
            <pc:sldMk cId="3806555975" sldId="342"/>
            <ac:spMk id="4" creationId="{00000000-0000-0000-0000-000000000000}"/>
          </ac:spMkLst>
        </pc:spChg>
      </pc:sldChg>
      <pc:sldChg chg="modSp">
        <pc:chgData name="DuToit, André" userId="d89fbf34-85b6-4fca-ab2f-97d4807bd89f" providerId="ADAL" clId="{9DCA0342-904F-42A6-B351-C04B946C5C80}" dt="2025-10-27T10:04:57.295" v="1131" actId="20577"/>
        <pc:sldMkLst>
          <pc:docMk/>
          <pc:sldMk cId="2592920326" sldId="473"/>
        </pc:sldMkLst>
        <pc:spChg chg="mod">
          <ac:chgData name="DuToit, André" userId="d89fbf34-85b6-4fca-ab2f-97d4807bd89f" providerId="ADAL" clId="{9DCA0342-904F-42A6-B351-C04B946C5C80}" dt="2025-10-27T10:04:57.295" v="1131" actId="20577"/>
          <ac:spMkLst>
            <pc:docMk/>
            <pc:sldMk cId="2592920326" sldId="473"/>
            <ac:spMk id="4" creationId="{FB970E21-AC43-6B4F-D668-0A9CDC48FAFA}"/>
          </ac:spMkLst>
        </pc:spChg>
        <pc:spChg chg="mod">
          <ac:chgData name="DuToit, André" userId="d89fbf34-85b6-4fca-ab2f-97d4807bd89f" providerId="ADAL" clId="{9DCA0342-904F-42A6-B351-C04B946C5C80}" dt="2025-10-27T07:47:57.154" v="16" actId="20577"/>
          <ac:spMkLst>
            <pc:docMk/>
            <pc:sldMk cId="2592920326" sldId="473"/>
            <ac:spMk id="5" creationId="{2DD814DD-3BD4-533B-D02A-FB61078F58CF}"/>
          </ac:spMkLst>
        </pc:spChg>
      </pc:sldChg>
      <pc:sldChg chg="modSp">
        <pc:chgData name="DuToit, André" userId="d89fbf34-85b6-4fca-ab2f-97d4807bd89f" providerId="ADAL" clId="{9DCA0342-904F-42A6-B351-C04B946C5C80}" dt="2025-10-27T11:00:05.004" v="1490" actId="20577"/>
        <pc:sldMkLst>
          <pc:docMk/>
          <pc:sldMk cId="3138603332" sldId="478"/>
        </pc:sldMkLst>
        <pc:spChg chg="mod">
          <ac:chgData name="DuToit, André" userId="d89fbf34-85b6-4fca-ab2f-97d4807bd89f" providerId="ADAL" clId="{9DCA0342-904F-42A6-B351-C04B946C5C80}" dt="2025-10-27T08:06:12.895" v="353" actId="20577"/>
          <ac:spMkLst>
            <pc:docMk/>
            <pc:sldMk cId="3138603332" sldId="478"/>
            <ac:spMk id="3" creationId="{7644DD5D-15FF-428C-8774-6A3C6AF0E37C}"/>
          </ac:spMkLst>
        </pc:spChg>
        <pc:spChg chg="mod">
          <ac:chgData name="DuToit, André" userId="d89fbf34-85b6-4fca-ab2f-97d4807bd89f" providerId="ADAL" clId="{9DCA0342-904F-42A6-B351-C04B946C5C80}" dt="2025-10-27T11:00:05.004" v="1490" actId="20577"/>
          <ac:spMkLst>
            <pc:docMk/>
            <pc:sldMk cId="3138603332" sldId="478"/>
            <ac:spMk id="4" creationId="{9D994592-E5B9-4118-B6BC-84CB959ABF51}"/>
          </ac:spMkLst>
        </pc:spChg>
      </pc:sldChg>
      <pc:sldChg chg="modSp ord">
        <pc:chgData name="DuToit, André" userId="d89fbf34-85b6-4fca-ab2f-97d4807bd89f" providerId="ADAL" clId="{9DCA0342-904F-42A6-B351-C04B946C5C80}" dt="2025-10-27T11:00:43.588" v="1493" actId="122"/>
        <pc:sldMkLst>
          <pc:docMk/>
          <pc:sldMk cId="3353867211" sldId="480"/>
        </pc:sldMkLst>
        <pc:spChg chg="mod">
          <ac:chgData name="DuToit, André" userId="d89fbf34-85b6-4fca-ab2f-97d4807bd89f" providerId="ADAL" clId="{9DCA0342-904F-42A6-B351-C04B946C5C80}" dt="2025-10-27T11:00:43.588" v="1493" actId="122"/>
          <ac:spMkLst>
            <pc:docMk/>
            <pc:sldMk cId="3353867211" sldId="480"/>
            <ac:spMk id="3" creationId="{BBE23965-1E5A-4DAF-95FE-A610244C3E4C}"/>
          </ac:spMkLst>
        </pc:spChg>
      </pc:sldChg>
      <pc:sldChg chg="modSp">
        <pc:chgData name="DuToit, André" userId="d89fbf34-85b6-4fca-ab2f-97d4807bd89f" providerId="ADAL" clId="{9DCA0342-904F-42A6-B351-C04B946C5C80}" dt="2025-10-27T08:11:39.813" v="403"/>
        <pc:sldMkLst>
          <pc:docMk/>
          <pc:sldMk cId="1258829949" sldId="482"/>
        </pc:sldMkLst>
        <pc:spChg chg="mod">
          <ac:chgData name="DuToit, André" userId="d89fbf34-85b6-4fca-ab2f-97d4807bd89f" providerId="ADAL" clId="{9DCA0342-904F-42A6-B351-C04B946C5C80}" dt="2025-10-27T08:11:39.813" v="403"/>
          <ac:spMkLst>
            <pc:docMk/>
            <pc:sldMk cId="1258829949" sldId="482"/>
            <ac:spMk id="3" creationId="{86EA6005-D51B-404D-AE37-8AFECC88D490}"/>
          </ac:spMkLst>
        </pc:spChg>
      </pc:sldChg>
      <pc:sldChg chg="modSp">
        <pc:chgData name="DuToit, André" userId="d89fbf34-85b6-4fca-ab2f-97d4807bd89f" providerId="ADAL" clId="{9DCA0342-904F-42A6-B351-C04B946C5C80}" dt="2025-10-27T11:43:00.711" v="1832" actId="14734"/>
        <pc:sldMkLst>
          <pc:docMk/>
          <pc:sldMk cId="3583118742" sldId="486"/>
        </pc:sldMkLst>
        <pc:graphicFrameChg chg="modGraphic">
          <ac:chgData name="DuToit, André" userId="d89fbf34-85b6-4fca-ab2f-97d4807bd89f" providerId="ADAL" clId="{9DCA0342-904F-42A6-B351-C04B946C5C80}" dt="2025-10-27T11:43:00.711" v="1832" actId="14734"/>
          <ac:graphicFrameMkLst>
            <pc:docMk/>
            <pc:sldMk cId="3583118742" sldId="486"/>
            <ac:graphicFrameMk id="4" creationId="{0FF5ECCF-E3B2-4C39-91C2-AA1B76651C1E}"/>
          </ac:graphicFrameMkLst>
        </pc:graphicFrameChg>
        <pc:graphicFrameChg chg="modGraphic">
          <ac:chgData name="DuToit, André" userId="d89fbf34-85b6-4fca-ab2f-97d4807bd89f" providerId="ADAL" clId="{9DCA0342-904F-42A6-B351-C04B946C5C80}" dt="2025-10-27T11:42:55.389" v="1831" actId="14734"/>
          <ac:graphicFrameMkLst>
            <pc:docMk/>
            <pc:sldMk cId="3583118742" sldId="486"/>
            <ac:graphicFrameMk id="6" creationId="{5DBFBCFD-959F-4E11-9F8D-282BCFA49434}"/>
          </ac:graphicFrameMkLst>
        </pc:graphicFrameChg>
      </pc:sldChg>
      <pc:sldChg chg="modSp">
        <pc:chgData name="DuToit, André" userId="d89fbf34-85b6-4fca-ab2f-97d4807bd89f" providerId="ADAL" clId="{9DCA0342-904F-42A6-B351-C04B946C5C80}" dt="2025-10-27T11:42:38.829" v="1828" actId="14734"/>
        <pc:sldMkLst>
          <pc:docMk/>
          <pc:sldMk cId="3776018317" sldId="487"/>
        </pc:sldMkLst>
        <pc:graphicFrameChg chg="modGraphic">
          <ac:chgData name="DuToit, André" userId="d89fbf34-85b6-4fca-ab2f-97d4807bd89f" providerId="ADAL" clId="{9DCA0342-904F-42A6-B351-C04B946C5C80}" dt="2025-10-27T11:42:38.829" v="1828" actId="14734"/>
          <ac:graphicFrameMkLst>
            <pc:docMk/>
            <pc:sldMk cId="3776018317" sldId="487"/>
            <ac:graphicFrameMk id="4" creationId="{FD4C6EDB-34BA-467F-9827-02CEB54DEAA8}"/>
          </ac:graphicFrameMkLst>
        </pc:graphicFrameChg>
        <pc:graphicFrameChg chg="modGraphic">
          <ac:chgData name="DuToit, André" userId="d89fbf34-85b6-4fca-ab2f-97d4807bd89f" providerId="ADAL" clId="{9DCA0342-904F-42A6-B351-C04B946C5C80}" dt="2025-10-27T11:42:35.059" v="1827" actId="14734"/>
          <ac:graphicFrameMkLst>
            <pc:docMk/>
            <pc:sldMk cId="3776018317" sldId="487"/>
            <ac:graphicFrameMk id="7" creationId="{1382CBE6-A08D-4659-9529-C41D211461DA}"/>
          </ac:graphicFrameMkLst>
        </pc:graphicFrameChg>
      </pc:sldChg>
      <pc:sldChg chg="modSp ord">
        <pc:chgData name="DuToit, André" userId="d89fbf34-85b6-4fca-ab2f-97d4807bd89f" providerId="ADAL" clId="{9DCA0342-904F-42A6-B351-C04B946C5C80}" dt="2025-10-27T08:51:59.134" v="510" actId="20577"/>
        <pc:sldMkLst>
          <pc:docMk/>
          <pc:sldMk cId="2863683822" sldId="490"/>
        </pc:sldMkLst>
        <pc:spChg chg="mod">
          <ac:chgData name="DuToit, André" userId="d89fbf34-85b6-4fca-ab2f-97d4807bd89f" providerId="ADAL" clId="{9DCA0342-904F-42A6-B351-C04B946C5C80}" dt="2025-10-27T08:51:59.134" v="510" actId="20577"/>
          <ac:spMkLst>
            <pc:docMk/>
            <pc:sldMk cId="2863683822" sldId="490"/>
            <ac:spMk id="3" creationId="{22ACF270-872C-474D-A4D9-268F3AB4894E}"/>
          </ac:spMkLst>
        </pc:spChg>
      </pc:sldChg>
      <pc:sldChg chg="modSp ord">
        <pc:chgData name="DuToit, André" userId="d89fbf34-85b6-4fca-ab2f-97d4807bd89f" providerId="ADAL" clId="{9DCA0342-904F-42A6-B351-C04B946C5C80}" dt="2025-10-27T09:08:37.692" v="576" actId="20577"/>
        <pc:sldMkLst>
          <pc:docMk/>
          <pc:sldMk cId="4218384395" sldId="496"/>
        </pc:sldMkLst>
        <pc:spChg chg="mod">
          <ac:chgData name="DuToit, André" userId="d89fbf34-85b6-4fca-ab2f-97d4807bd89f" providerId="ADAL" clId="{9DCA0342-904F-42A6-B351-C04B946C5C80}" dt="2025-10-27T09:08:37.692" v="576" actId="20577"/>
          <ac:spMkLst>
            <pc:docMk/>
            <pc:sldMk cId="4218384395" sldId="496"/>
            <ac:spMk id="3" creationId="{3AAE6CCE-0ECA-4D5B-9266-5351AEE317E9}"/>
          </ac:spMkLst>
        </pc:spChg>
      </pc:sldChg>
      <pc:sldChg chg="modSp">
        <pc:chgData name="DuToit, André" userId="d89fbf34-85b6-4fca-ab2f-97d4807bd89f" providerId="ADAL" clId="{9DCA0342-904F-42A6-B351-C04B946C5C80}" dt="2025-10-27T09:24:34.673" v="718" actId="20577"/>
        <pc:sldMkLst>
          <pc:docMk/>
          <pc:sldMk cId="3096772864" sldId="516"/>
        </pc:sldMkLst>
        <pc:spChg chg="mod">
          <ac:chgData name="DuToit, André" userId="d89fbf34-85b6-4fca-ab2f-97d4807bd89f" providerId="ADAL" clId="{9DCA0342-904F-42A6-B351-C04B946C5C80}" dt="2025-10-27T09:24:34.673" v="718" actId="20577"/>
          <ac:spMkLst>
            <pc:docMk/>
            <pc:sldMk cId="3096772864" sldId="516"/>
            <ac:spMk id="3" creationId="{A02418EB-B284-455B-AAE2-D6C167CA4A7B}"/>
          </ac:spMkLst>
        </pc:spChg>
      </pc:sldChg>
      <pc:sldChg chg="addSp delSp modSp">
        <pc:chgData name="DuToit, André" userId="d89fbf34-85b6-4fca-ab2f-97d4807bd89f" providerId="ADAL" clId="{9DCA0342-904F-42A6-B351-C04B946C5C80}" dt="2025-10-27T11:40:16.874" v="1817" actId="6549"/>
        <pc:sldMkLst>
          <pc:docMk/>
          <pc:sldMk cId="2728446773" sldId="523"/>
        </pc:sldMkLst>
        <pc:spChg chg="mod">
          <ac:chgData name="DuToit, André" userId="d89fbf34-85b6-4fca-ab2f-97d4807bd89f" providerId="ADAL" clId="{9DCA0342-904F-42A6-B351-C04B946C5C80}" dt="2025-10-27T10:56:11.179" v="1395" actId="20578"/>
          <ac:spMkLst>
            <pc:docMk/>
            <pc:sldMk cId="2728446773" sldId="523"/>
            <ac:spMk id="3" creationId="{295B6415-9469-433D-B845-9B348B0A3A27}"/>
          </ac:spMkLst>
        </pc:spChg>
        <pc:spChg chg="mod">
          <ac:chgData name="DuToit, André" userId="d89fbf34-85b6-4fca-ab2f-97d4807bd89f" providerId="ADAL" clId="{9DCA0342-904F-42A6-B351-C04B946C5C80}" dt="2025-10-27T08:07:37.803" v="366" actId="20577"/>
          <ac:spMkLst>
            <pc:docMk/>
            <pc:sldMk cId="2728446773" sldId="523"/>
            <ac:spMk id="4" creationId="{3CB14555-FF5D-4A84-B686-89AA3D3AC720}"/>
          </ac:spMkLst>
        </pc:spChg>
        <pc:graphicFrameChg chg="add mod modGraphic">
          <ac:chgData name="DuToit, André" userId="d89fbf34-85b6-4fca-ab2f-97d4807bd89f" providerId="ADAL" clId="{9DCA0342-904F-42A6-B351-C04B946C5C80}" dt="2025-10-27T11:40:16.874" v="1817" actId="6549"/>
          <ac:graphicFrameMkLst>
            <pc:docMk/>
            <pc:sldMk cId="2728446773" sldId="523"/>
            <ac:graphicFrameMk id="10" creationId="{A5D987BD-9DA5-4DE2-8DDE-3D3A79D06D16}"/>
          </ac:graphicFrameMkLst>
        </pc:graphicFrameChg>
      </pc:sldChg>
      <pc:sldChg chg="modSp">
        <pc:chgData name="DuToit, André" userId="d89fbf34-85b6-4fca-ab2f-97d4807bd89f" providerId="ADAL" clId="{9DCA0342-904F-42A6-B351-C04B946C5C80}" dt="2025-10-27T08:10:54.784" v="401" actId="2710"/>
        <pc:sldMkLst>
          <pc:docMk/>
          <pc:sldMk cId="3062683496" sldId="524"/>
        </pc:sldMkLst>
        <pc:spChg chg="mod">
          <ac:chgData name="DuToit, André" userId="d89fbf34-85b6-4fca-ab2f-97d4807bd89f" providerId="ADAL" clId="{9DCA0342-904F-42A6-B351-C04B946C5C80}" dt="2025-10-27T08:10:54.784" v="401" actId="2710"/>
          <ac:spMkLst>
            <pc:docMk/>
            <pc:sldMk cId="3062683496" sldId="524"/>
            <ac:spMk id="3" creationId="{295B6415-9469-433D-B845-9B348B0A3A27}"/>
          </ac:spMkLst>
        </pc:spChg>
        <pc:spChg chg="mod">
          <ac:chgData name="DuToit, André" userId="d89fbf34-85b6-4fca-ab2f-97d4807bd89f" providerId="ADAL" clId="{9DCA0342-904F-42A6-B351-C04B946C5C80}" dt="2025-10-27T08:08:53.040" v="383" actId="20577"/>
          <ac:spMkLst>
            <pc:docMk/>
            <pc:sldMk cId="3062683496" sldId="524"/>
            <ac:spMk id="4" creationId="{3CB14555-FF5D-4A84-B686-89AA3D3AC720}"/>
          </ac:spMkLst>
        </pc:spChg>
        <pc:picChg chg="mod">
          <ac:chgData name="DuToit, André" userId="d89fbf34-85b6-4fca-ab2f-97d4807bd89f" providerId="ADAL" clId="{9DCA0342-904F-42A6-B351-C04B946C5C80}" dt="2025-10-27T08:09:50.156" v="389" actId="1076"/>
          <ac:picMkLst>
            <pc:docMk/>
            <pc:sldMk cId="3062683496" sldId="524"/>
            <ac:picMk id="2" creationId="{00000000-0000-0000-0000-000000000000}"/>
          </ac:picMkLst>
        </pc:picChg>
      </pc:sldChg>
      <pc:sldChg chg="modSp">
        <pc:chgData name="DuToit, André" userId="d89fbf34-85b6-4fca-ab2f-97d4807bd89f" providerId="ADAL" clId="{9DCA0342-904F-42A6-B351-C04B946C5C80}" dt="2025-10-27T08:18:20.930" v="487" actId="6549"/>
        <pc:sldMkLst>
          <pc:docMk/>
          <pc:sldMk cId="3445056357" sldId="525"/>
        </pc:sldMkLst>
        <pc:spChg chg="mod">
          <ac:chgData name="DuToit, André" userId="d89fbf34-85b6-4fca-ab2f-97d4807bd89f" providerId="ADAL" clId="{9DCA0342-904F-42A6-B351-C04B946C5C80}" dt="2025-10-27T08:18:20.930" v="487" actId="6549"/>
          <ac:spMkLst>
            <pc:docMk/>
            <pc:sldMk cId="3445056357" sldId="525"/>
            <ac:spMk id="3" creationId="{295B6415-9469-433D-B845-9B348B0A3A27}"/>
          </ac:spMkLst>
        </pc:spChg>
        <pc:spChg chg="mod">
          <ac:chgData name="DuToit, André" userId="d89fbf34-85b6-4fca-ab2f-97d4807bd89f" providerId="ADAL" clId="{9DCA0342-904F-42A6-B351-C04B946C5C80}" dt="2025-10-27T08:16:02.606" v="448" actId="14100"/>
          <ac:spMkLst>
            <pc:docMk/>
            <pc:sldMk cId="3445056357" sldId="525"/>
            <ac:spMk id="4" creationId="{3CB14555-FF5D-4A84-B686-89AA3D3AC720}"/>
          </ac:spMkLst>
        </pc:spChg>
      </pc:sldChg>
      <pc:sldChg chg="addSp delSp modSp">
        <pc:chgData name="DuToit, André" userId="d89fbf34-85b6-4fca-ab2f-97d4807bd89f" providerId="ADAL" clId="{9DCA0342-904F-42A6-B351-C04B946C5C80}" dt="2025-10-27T09:26:10.395" v="754" actId="1076"/>
        <pc:sldMkLst>
          <pc:docMk/>
          <pc:sldMk cId="441203641" sldId="526"/>
        </pc:sldMkLst>
        <pc:graphicFrameChg chg="add mod modGraphic">
          <ac:chgData name="DuToit, André" userId="d89fbf34-85b6-4fca-ab2f-97d4807bd89f" providerId="ADAL" clId="{9DCA0342-904F-42A6-B351-C04B946C5C80}" dt="2025-10-27T09:26:10.395" v="754" actId="1076"/>
          <ac:graphicFrameMkLst>
            <pc:docMk/>
            <pc:sldMk cId="441203641" sldId="526"/>
            <ac:graphicFrameMk id="5" creationId="{0CEF3EE1-63B8-40D3-92AA-93C22FB46079}"/>
          </ac:graphicFrameMkLst>
        </pc:graphicFrameChg>
      </pc:sldChg>
      <pc:sldChg chg="addSp delSp modSp">
        <pc:chgData name="DuToit, André" userId="d89fbf34-85b6-4fca-ab2f-97d4807bd89f" providerId="ADAL" clId="{9DCA0342-904F-42A6-B351-C04B946C5C80}" dt="2025-10-27T10:10:26.742" v="1139" actId="2710"/>
        <pc:sldMkLst>
          <pc:docMk/>
          <pc:sldMk cId="1471339372" sldId="527"/>
        </pc:sldMkLst>
        <pc:spChg chg="mod">
          <ac:chgData name="DuToit, André" userId="d89fbf34-85b6-4fca-ab2f-97d4807bd89f" providerId="ADAL" clId="{9DCA0342-904F-42A6-B351-C04B946C5C80}" dt="2025-10-27T10:10:26.742" v="1139" actId="2710"/>
          <ac:spMkLst>
            <pc:docMk/>
            <pc:sldMk cId="1471339372" sldId="527"/>
            <ac:spMk id="3" creationId="{295B6415-9469-433D-B845-9B348B0A3A27}"/>
          </ac:spMkLst>
        </pc:spChg>
        <pc:spChg chg="mod">
          <ac:chgData name="DuToit, André" userId="d89fbf34-85b6-4fca-ab2f-97d4807bd89f" providerId="ADAL" clId="{9DCA0342-904F-42A6-B351-C04B946C5C80}" dt="2025-10-27T08:52:51.595" v="534" actId="20577"/>
          <ac:spMkLst>
            <pc:docMk/>
            <pc:sldMk cId="1471339372" sldId="527"/>
            <ac:spMk id="4" creationId="{3CB14555-FF5D-4A84-B686-89AA3D3AC720}"/>
          </ac:spMkLst>
        </pc:spChg>
      </pc:sldChg>
      <pc:sldChg chg="addSp delSp modSp">
        <pc:chgData name="DuToit, André" userId="d89fbf34-85b6-4fca-ab2f-97d4807bd89f" providerId="ADAL" clId="{9DCA0342-904F-42A6-B351-C04B946C5C80}" dt="2025-10-27T11:42:25.925" v="1826" actId="14734"/>
        <pc:sldMkLst>
          <pc:docMk/>
          <pc:sldMk cId="1644008698" sldId="528"/>
        </pc:sldMkLst>
        <pc:spChg chg="mod">
          <ac:chgData name="DuToit, André" userId="d89fbf34-85b6-4fca-ab2f-97d4807bd89f" providerId="ADAL" clId="{9DCA0342-904F-42A6-B351-C04B946C5C80}" dt="2025-10-27T09:11:02.872" v="595" actId="20577"/>
          <ac:spMkLst>
            <pc:docMk/>
            <pc:sldMk cId="1644008698" sldId="528"/>
            <ac:spMk id="6" creationId="{15ADB330-115F-4D0B-8C47-4CC0C000C67B}"/>
          </ac:spMkLst>
        </pc:spChg>
        <pc:spChg chg="mod">
          <ac:chgData name="DuToit, André" userId="d89fbf34-85b6-4fca-ab2f-97d4807bd89f" providerId="ADAL" clId="{9DCA0342-904F-42A6-B351-C04B946C5C80}" dt="2025-10-27T09:12:02.288" v="598"/>
          <ac:spMkLst>
            <pc:docMk/>
            <pc:sldMk cId="1644008698" sldId="528"/>
            <ac:spMk id="8" creationId="{6CC7C30D-0755-4517-8BE9-2C06EE51770C}"/>
          </ac:spMkLst>
        </pc:spChg>
        <pc:graphicFrameChg chg="add mod modGraphic">
          <ac:chgData name="DuToit, André" userId="d89fbf34-85b6-4fca-ab2f-97d4807bd89f" providerId="ADAL" clId="{9DCA0342-904F-42A6-B351-C04B946C5C80}" dt="2025-10-27T11:42:25.925" v="1826" actId="14734"/>
          <ac:graphicFrameMkLst>
            <pc:docMk/>
            <pc:sldMk cId="1644008698" sldId="528"/>
            <ac:graphicFrameMk id="5" creationId="{9CFB35D4-A7D7-472C-81D3-D2BBEC6BC502}"/>
          </ac:graphicFrameMkLst>
        </pc:graphicFrameChg>
        <pc:graphicFrameChg chg="add mod modGraphic">
          <ac:chgData name="DuToit, André" userId="d89fbf34-85b6-4fca-ab2f-97d4807bd89f" providerId="ADAL" clId="{9DCA0342-904F-42A6-B351-C04B946C5C80}" dt="2025-10-27T11:42:20.961" v="1825" actId="14734"/>
          <ac:graphicFrameMkLst>
            <pc:docMk/>
            <pc:sldMk cId="1644008698" sldId="528"/>
            <ac:graphicFrameMk id="9" creationId="{0D2CC74A-F699-40E9-91BF-2E6D3A44DFFE}"/>
          </ac:graphicFrameMkLst>
        </pc:graphicFrameChg>
      </pc:sldChg>
      <pc:sldChg chg="addSp delSp modSp">
        <pc:chgData name="DuToit, André" userId="d89fbf34-85b6-4fca-ab2f-97d4807bd89f" providerId="ADAL" clId="{9DCA0342-904F-42A6-B351-C04B946C5C80}" dt="2025-10-27T11:42:06.138" v="1822" actId="14734"/>
        <pc:sldMkLst>
          <pc:docMk/>
          <pc:sldMk cId="2084893860" sldId="529"/>
        </pc:sldMkLst>
        <pc:spChg chg="mod">
          <ac:chgData name="DuToit, André" userId="d89fbf34-85b6-4fca-ab2f-97d4807bd89f" providerId="ADAL" clId="{9DCA0342-904F-42A6-B351-C04B946C5C80}" dt="2025-10-27T09:13:20.623" v="604"/>
          <ac:spMkLst>
            <pc:docMk/>
            <pc:sldMk cId="2084893860" sldId="529"/>
            <ac:spMk id="6" creationId="{15ADB330-115F-4D0B-8C47-4CC0C000C67B}"/>
          </ac:spMkLst>
        </pc:spChg>
        <pc:spChg chg="mod">
          <ac:chgData name="DuToit, André" userId="d89fbf34-85b6-4fca-ab2f-97d4807bd89f" providerId="ADAL" clId="{9DCA0342-904F-42A6-B351-C04B946C5C80}" dt="2025-10-27T09:14:05.152" v="607"/>
          <ac:spMkLst>
            <pc:docMk/>
            <pc:sldMk cId="2084893860" sldId="529"/>
            <ac:spMk id="8" creationId="{6CC7C30D-0755-4517-8BE9-2C06EE51770C}"/>
          </ac:spMkLst>
        </pc:spChg>
        <pc:graphicFrameChg chg="add mod modGraphic">
          <ac:chgData name="DuToit, André" userId="d89fbf34-85b6-4fca-ab2f-97d4807bd89f" providerId="ADAL" clId="{9DCA0342-904F-42A6-B351-C04B946C5C80}" dt="2025-10-27T11:42:06.138" v="1822" actId="14734"/>
          <ac:graphicFrameMkLst>
            <pc:docMk/>
            <pc:sldMk cId="2084893860" sldId="529"/>
            <ac:graphicFrameMk id="4" creationId="{3F54A727-AA4D-48D0-BC25-0CF3F0825FBD}"/>
          </ac:graphicFrameMkLst>
        </pc:graphicFrameChg>
        <pc:graphicFrameChg chg="add mod modGraphic">
          <ac:chgData name="DuToit, André" userId="d89fbf34-85b6-4fca-ab2f-97d4807bd89f" providerId="ADAL" clId="{9DCA0342-904F-42A6-B351-C04B946C5C80}" dt="2025-10-27T11:42:00.433" v="1821" actId="14734"/>
          <ac:graphicFrameMkLst>
            <pc:docMk/>
            <pc:sldMk cId="2084893860" sldId="529"/>
            <ac:graphicFrameMk id="7" creationId="{C36960C3-9826-4E94-ABA6-9D64B9543DF1}"/>
          </ac:graphicFrameMkLst>
        </pc:graphicFrameChg>
      </pc:sldChg>
      <pc:sldChg chg="addSp delSp modSp">
        <pc:chgData name="DuToit, André" userId="d89fbf34-85b6-4fca-ab2f-97d4807bd89f" providerId="ADAL" clId="{9DCA0342-904F-42A6-B351-C04B946C5C80}" dt="2025-10-27T09:20:36.359" v="650" actId="403"/>
        <pc:sldMkLst>
          <pc:docMk/>
          <pc:sldMk cId="349217784" sldId="530"/>
        </pc:sldMkLst>
        <pc:spChg chg="mod">
          <ac:chgData name="DuToit, André" userId="d89fbf34-85b6-4fca-ab2f-97d4807bd89f" providerId="ADAL" clId="{9DCA0342-904F-42A6-B351-C04B946C5C80}" dt="2025-10-27T09:15:37.586" v="612"/>
          <ac:spMkLst>
            <pc:docMk/>
            <pc:sldMk cId="349217784" sldId="530"/>
            <ac:spMk id="6" creationId="{15ADB330-115F-4D0B-8C47-4CC0C000C67B}"/>
          </ac:spMkLst>
        </pc:spChg>
        <pc:spChg chg="mod">
          <ac:chgData name="DuToit, André" userId="d89fbf34-85b6-4fca-ab2f-97d4807bd89f" providerId="ADAL" clId="{9DCA0342-904F-42A6-B351-C04B946C5C80}" dt="2025-10-27T09:16:27.548" v="615"/>
          <ac:spMkLst>
            <pc:docMk/>
            <pc:sldMk cId="349217784" sldId="530"/>
            <ac:spMk id="8" creationId="{6CC7C30D-0755-4517-8BE9-2C06EE51770C}"/>
          </ac:spMkLst>
        </pc:spChg>
        <pc:graphicFrameChg chg="add mod modGraphic">
          <ac:chgData name="DuToit, André" userId="d89fbf34-85b6-4fca-ab2f-97d4807bd89f" providerId="ADAL" clId="{9DCA0342-904F-42A6-B351-C04B946C5C80}" dt="2025-10-27T09:20:13.022" v="642" actId="403"/>
          <ac:graphicFrameMkLst>
            <pc:docMk/>
            <pc:sldMk cId="349217784" sldId="530"/>
            <ac:graphicFrameMk id="5" creationId="{21E7661B-2492-4F10-B2F1-C9B82AA39F1F}"/>
          </ac:graphicFrameMkLst>
        </pc:graphicFrameChg>
        <pc:graphicFrameChg chg="add mod modGraphic">
          <ac:chgData name="DuToit, André" userId="d89fbf34-85b6-4fca-ab2f-97d4807bd89f" providerId="ADAL" clId="{9DCA0342-904F-42A6-B351-C04B946C5C80}" dt="2025-10-27T09:20:36.359" v="650" actId="403"/>
          <ac:graphicFrameMkLst>
            <pc:docMk/>
            <pc:sldMk cId="349217784" sldId="530"/>
            <ac:graphicFrameMk id="9" creationId="{78152BBD-FC81-465E-AF25-75D33681E6C9}"/>
          </ac:graphicFrameMkLst>
        </pc:graphicFrameChg>
      </pc:sldChg>
      <pc:sldChg chg="addSp delSp modSp">
        <pc:chgData name="DuToit, André" userId="d89fbf34-85b6-4fca-ab2f-97d4807bd89f" providerId="ADAL" clId="{9DCA0342-904F-42A6-B351-C04B946C5C80}" dt="2025-10-27T10:28:58.333" v="1151" actId="20577"/>
        <pc:sldMkLst>
          <pc:docMk/>
          <pc:sldMk cId="3484476772" sldId="531"/>
        </pc:sldMkLst>
        <pc:spChg chg="mod">
          <ac:chgData name="DuToit, André" userId="d89fbf34-85b6-4fca-ab2f-97d4807bd89f" providerId="ADAL" clId="{9DCA0342-904F-42A6-B351-C04B946C5C80}" dt="2025-10-27T09:25:13.167" v="748" actId="20577"/>
          <ac:spMkLst>
            <pc:docMk/>
            <pc:sldMk cId="3484476772" sldId="531"/>
            <ac:spMk id="3" creationId="{5C76F449-72E3-4547-A5AD-4F1B371AE2CA}"/>
          </ac:spMkLst>
        </pc:spChg>
      </pc:sldChg>
      <pc:sldChg chg="delSp modSp">
        <pc:chgData name="DuToit, André" userId="d89fbf34-85b6-4fca-ab2f-97d4807bd89f" providerId="ADAL" clId="{9DCA0342-904F-42A6-B351-C04B946C5C80}" dt="2025-10-27T11:37:11.251" v="1769" actId="20577"/>
        <pc:sldMkLst>
          <pc:docMk/>
          <pc:sldMk cId="1060446287" sldId="532"/>
        </pc:sldMkLst>
        <pc:spChg chg="mod">
          <ac:chgData name="DuToit, André" userId="d89fbf34-85b6-4fca-ab2f-97d4807bd89f" providerId="ADAL" clId="{9DCA0342-904F-42A6-B351-C04B946C5C80}" dt="2025-10-27T11:37:11.251" v="1769" actId="20577"/>
          <ac:spMkLst>
            <pc:docMk/>
            <pc:sldMk cId="1060446287" sldId="532"/>
            <ac:spMk id="3" creationId="{295B6415-9469-433D-B845-9B348B0A3A27}"/>
          </ac:spMkLst>
        </pc:spChg>
        <pc:picChg chg="mod">
          <ac:chgData name="DuToit, André" userId="d89fbf34-85b6-4fca-ab2f-97d4807bd89f" providerId="ADAL" clId="{9DCA0342-904F-42A6-B351-C04B946C5C80}" dt="2025-10-27T11:30:18.676" v="1726" actId="14100"/>
          <ac:picMkLst>
            <pc:docMk/>
            <pc:sldMk cId="1060446287" sldId="532"/>
            <ac:picMk id="2" creationId="{00000000-0000-0000-0000-000000000000}"/>
          </ac:picMkLst>
        </pc:picChg>
      </pc:sldChg>
      <pc:sldChg chg="modSp">
        <pc:chgData name="DuToit, André" userId="d89fbf34-85b6-4fca-ab2f-97d4807bd89f" providerId="ADAL" clId="{9DCA0342-904F-42A6-B351-C04B946C5C80}" dt="2025-10-27T11:39:45.519" v="1811" actId="20577"/>
        <pc:sldMkLst>
          <pc:docMk/>
          <pc:sldMk cId="2687267106" sldId="533"/>
        </pc:sldMkLst>
        <pc:spChg chg="mod">
          <ac:chgData name="DuToit, André" userId="d89fbf34-85b6-4fca-ab2f-97d4807bd89f" providerId="ADAL" clId="{9DCA0342-904F-42A6-B351-C04B946C5C80}" dt="2025-10-27T11:39:45.519" v="1811" actId="20577"/>
          <ac:spMkLst>
            <pc:docMk/>
            <pc:sldMk cId="2687267106" sldId="533"/>
            <ac:spMk id="3" creationId="{295B6415-9469-433D-B845-9B348B0A3A27}"/>
          </ac:spMkLst>
        </pc:spChg>
        <pc:picChg chg="mod">
          <ac:chgData name="DuToit, André" userId="d89fbf34-85b6-4fca-ab2f-97d4807bd89f" providerId="ADAL" clId="{9DCA0342-904F-42A6-B351-C04B946C5C80}" dt="2025-10-27T11:17:45.200" v="1637" actId="1076"/>
          <ac:picMkLst>
            <pc:docMk/>
            <pc:sldMk cId="2687267106" sldId="533"/>
            <ac:picMk id="2" creationId="{00000000-0000-0000-0000-000000000000}"/>
          </ac:picMkLst>
        </pc:picChg>
      </pc:sldChg>
      <pc:sldChg chg="modSp">
        <pc:chgData name="DuToit, André" userId="d89fbf34-85b6-4fca-ab2f-97d4807bd89f" providerId="ADAL" clId="{9DCA0342-904F-42A6-B351-C04B946C5C80}" dt="2025-10-27T11:54:14.072" v="1932" actId="1076"/>
        <pc:sldMkLst>
          <pc:docMk/>
          <pc:sldMk cId="1468736045" sldId="534"/>
        </pc:sldMkLst>
        <pc:spChg chg="mod">
          <ac:chgData name="DuToit, André" userId="d89fbf34-85b6-4fca-ab2f-97d4807bd89f" providerId="ADAL" clId="{9DCA0342-904F-42A6-B351-C04B946C5C80}" dt="2025-10-27T11:54:09.067" v="1930" actId="20577"/>
          <ac:spMkLst>
            <pc:docMk/>
            <pc:sldMk cId="1468736045" sldId="534"/>
            <ac:spMk id="3" creationId="{A02418EB-B284-455B-AAE2-D6C167CA4A7B}"/>
          </ac:spMkLst>
        </pc:spChg>
        <pc:picChg chg="mod">
          <ac:chgData name="DuToit, André" userId="d89fbf34-85b6-4fca-ab2f-97d4807bd89f" providerId="ADAL" clId="{9DCA0342-904F-42A6-B351-C04B946C5C80}" dt="2025-10-27T11:54:14.072" v="1932" actId="1076"/>
          <ac:picMkLst>
            <pc:docMk/>
            <pc:sldMk cId="1468736045" sldId="534"/>
            <ac:picMk id="2" creationId="{00000000-0000-0000-0000-000000000000}"/>
          </ac:picMkLst>
        </pc:picChg>
      </pc:sldChg>
      <pc:sldChg chg="addSp delSp modSp">
        <pc:chgData name="DuToit, André" userId="d89fbf34-85b6-4fca-ab2f-97d4807bd89f" providerId="ADAL" clId="{9DCA0342-904F-42A6-B351-C04B946C5C80}" dt="2025-10-27T11:57:59.453" v="1953" actId="1076"/>
        <pc:sldMkLst>
          <pc:docMk/>
          <pc:sldMk cId="2352360165" sldId="535"/>
        </pc:sldMkLst>
        <pc:spChg chg="mod">
          <ac:chgData name="DuToit, André" userId="d89fbf34-85b6-4fca-ab2f-97d4807bd89f" providerId="ADAL" clId="{9DCA0342-904F-42A6-B351-C04B946C5C80}" dt="2025-10-27T11:56:13.570" v="1939" actId="1076"/>
          <ac:spMkLst>
            <pc:docMk/>
            <pc:sldMk cId="2352360165" sldId="535"/>
            <ac:spMk id="3" creationId="{03C5340C-7AD6-4BC5-B7B4-336A01356B08}"/>
          </ac:spMkLst>
        </pc:spChg>
        <pc:spChg chg="add mod">
          <ac:chgData name="DuToit, André" userId="d89fbf34-85b6-4fca-ab2f-97d4807bd89f" providerId="ADAL" clId="{9DCA0342-904F-42A6-B351-C04B946C5C80}" dt="2025-10-27T11:57:59.453" v="1953" actId="1076"/>
          <ac:spMkLst>
            <pc:docMk/>
            <pc:sldMk cId="2352360165" sldId="535"/>
            <ac:spMk id="5" creationId="{0F6FC25C-F08E-453C-814B-A4F6EE86625C}"/>
          </ac:spMkLst>
        </pc:spChg>
        <pc:picChg chg="mod">
          <ac:chgData name="DuToit, André" userId="d89fbf34-85b6-4fca-ab2f-97d4807bd89f" providerId="ADAL" clId="{9DCA0342-904F-42A6-B351-C04B946C5C80}" dt="2025-10-27T11:56:07.217" v="1938" actId="1076"/>
          <ac:picMkLst>
            <pc:docMk/>
            <pc:sldMk cId="2352360165" sldId="535"/>
            <ac:picMk id="2" creationId="{00000000-0000-0000-0000-000000000000}"/>
          </ac:picMkLst>
        </pc:picChg>
      </pc:sldChg>
      <pc:sldChg chg="modSp add">
        <pc:chgData name="DuToit, André" userId="d89fbf34-85b6-4fca-ab2f-97d4807bd89f" providerId="ADAL" clId="{9DCA0342-904F-42A6-B351-C04B946C5C80}" dt="2025-10-27T12:02:10.343" v="1964" actId="20577"/>
        <pc:sldMkLst>
          <pc:docMk/>
          <pc:sldMk cId="3851212140" sldId="536"/>
        </pc:sldMkLst>
        <pc:spChg chg="mod">
          <ac:chgData name="DuToit, André" userId="d89fbf34-85b6-4fca-ab2f-97d4807bd89f" providerId="ADAL" clId="{9DCA0342-904F-42A6-B351-C04B946C5C80}" dt="2025-10-27T12:02:10.343" v="1964" actId="20577"/>
          <ac:spMkLst>
            <pc:docMk/>
            <pc:sldMk cId="3851212140" sldId="536"/>
            <ac:spMk id="3" creationId="{03C5340C-7AD6-4BC5-B7B4-336A01356B08}"/>
          </ac:spMkLst>
        </pc:spChg>
      </pc:sldChg>
    </pc:docChg>
  </pc:docChgLst>
  <pc:docChgLst>
    <pc:chgData name="DuToit, André" userId="d89fbf34-85b6-4fca-ab2f-97d4807bd89f" providerId="ADAL" clId="{A182A474-50E8-4A44-9461-19DF56F8F5C9}"/>
    <pc:docChg chg="undo custSel modSld">
      <pc:chgData name="DuToit, André" userId="d89fbf34-85b6-4fca-ab2f-97d4807bd89f" providerId="ADAL" clId="{A182A474-50E8-4A44-9461-19DF56F8F5C9}" dt="2025-11-21T06:36:37.677" v="556" actId="20577"/>
      <pc:docMkLst>
        <pc:docMk/>
      </pc:docMkLst>
      <pc:sldChg chg="modSp mod">
        <pc:chgData name="DuToit, André" userId="d89fbf34-85b6-4fca-ab2f-97d4807bd89f" providerId="ADAL" clId="{A182A474-50E8-4A44-9461-19DF56F8F5C9}" dt="2025-11-21T04:37:58.697" v="35" actId="20577"/>
        <pc:sldMkLst>
          <pc:docMk/>
          <pc:sldMk cId="2592920326" sldId="473"/>
        </pc:sldMkLst>
        <pc:spChg chg="mod">
          <ac:chgData name="DuToit, André" userId="d89fbf34-85b6-4fca-ab2f-97d4807bd89f" providerId="ADAL" clId="{A182A474-50E8-4A44-9461-19DF56F8F5C9}" dt="2025-11-21T04:37:58.697" v="35" actId="20577"/>
          <ac:spMkLst>
            <pc:docMk/>
            <pc:sldMk cId="2592920326" sldId="473"/>
            <ac:spMk id="5" creationId="{2DD814DD-3BD4-533B-D02A-FB61078F58CF}"/>
          </ac:spMkLst>
        </pc:spChg>
      </pc:sldChg>
      <pc:sldChg chg="modSp">
        <pc:chgData name="DuToit, André" userId="d89fbf34-85b6-4fca-ab2f-97d4807bd89f" providerId="ADAL" clId="{A182A474-50E8-4A44-9461-19DF56F8F5C9}" dt="2025-11-21T04:51:37.921" v="233"/>
        <pc:sldMkLst>
          <pc:docMk/>
          <pc:sldMk cId="3583118742" sldId="486"/>
        </pc:sldMkLst>
        <pc:graphicFrameChg chg="mod">
          <ac:chgData name="DuToit, André" userId="d89fbf34-85b6-4fca-ab2f-97d4807bd89f" providerId="ADAL" clId="{A182A474-50E8-4A44-9461-19DF56F8F5C9}" dt="2025-11-21T04:51:33.287" v="232"/>
          <ac:graphicFrameMkLst>
            <pc:docMk/>
            <pc:sldMk cId="3583118742" sldId="486"/>
            <ac:graphicFrameMk id="4" creationId="{0FF5ECCF-E3B2-4C39-91C2-AA1B76651C1E}"/>
          </ac:graphicFrameMkLst>
        </pc:graphicFrameChg>
        <pc:graphicFrameChg chg="mod">
          <ac:chgData name="DuToit, André" userId="d89fbf34-85b6-4fca-ab2f-97d4807bd89f" providerId="ADAL" clId="{A182A474-50E8-4A44-9461-19DF56F8F5C9}" dt="2025-11-21T04:51:37.921" v="233"/>
          <ac:graphicFrameMkLst>
            <pc:docMk/>
            <pc:sldMk cId="3583118742" sldId="486"/>
            <ac:graphicFrameMk id="6" creationId="{5DBFBCFD-959F-4E11-9F8D-282BCFA49434}"/>
          </ac:graphicFrameMkLst>
        </pc:graphicFrameChg>
      </pc:sldChg>
      <pc:sldChg chg="modSp">
        <pc:chgData name="DuToit, André" userId="d89fbf34-85b6-4fca-ab2f-97d4807bd89f" providerId="ADAL" clId="{A182A474-50E8-4A44-9461-19DF56F8F5C9}" dt="2025-11-21T04:51:26.697" v="231"/>
        <pc:sldMkLst>
          <pc:docMk/>
          <pc:sldMk cId="3776018317" sldId="487"/>
        </pc:sldMkLst>
        <pc:graphicFrameChg chg="mod">
          <ac:chgData name="DuToit, André" userId="d89fbf34-85b6-4fca-ab2f-97d4807bd89f" providerId="ADAL" clId="{A182A474-50E8-4A44-9461-19DF56F8F5C9}" dt="2025-11-21T04:51:21.300" v="230"/>
          <ac:graphicFrameMkLst>
            <pc:docMk/>
            <pc:sldMk cId="3776018317" sldId="487"/>
            <ac:graphicFrameMk id="4" creationId="{FD4C6EDB-34BA-467F-9827-02CEB54DEAA8}"/>
          </ac:graphicFrameMkLst>
        </pc:graphicFrameChg>
        <pc:graphicFrameChg chg="mod">
          <ac:chgData name="DuToit, André" userId="d89fbf34-85b6-4fca-ab2f-97d4807bd89f" providerId="ADAL" clId="{A182A474-50E8-4A44-9461-19DF56F8F5C9}" dt="2025-11-21T04:51:26.697" v="231"/>
          <ac:graphicFrameMkLst>
            <pc:docMk/>
            <pc:sldMk cId="3776018317" sldId="487"/>
            <ac:graphicFrameMk id="7" creationId="{1382CBE6-A08D-4659-9529-C41D211461DA}"/>
          </ac:graphicFrameMkLst>
        </pc:graphicFrameChg>
      </pc:sldChg>
      <pc:sldChg chg="modSp mod">
        <pc:chgData name="DuToit, André" userId="d89fbf34-85b6-4fca-ab2f-97d4807bd89f" providerId="ADAL" clId="{A182A474-50E8-4A44-9461-19DF56F8F5C9}" dt="2025-11-21T04:48:35.065" v="209" actId="20577"/>
        <pc:sldMkLst>
          <pc:docMk/>
          <pc:sldMk cId="3445056357" sldId="525"/>
        </pc:sldMkLst>
        <pc:spChg chg="mod">
          <ac:chgData name="DuToit, André" userId="d89fbf34-85b6-4fca-ab2f-97d4807bd89f" providerId="ADAL" clId="{A182A474-50E8-4A44-9461-19DF56F8F5C9}" dt="2025-11-21T04:48:35.065" v="209" actId="20577"/>
          <ac:spMkLst>
            <pc:docMk/>
            <pc:sldMk cId="3445056357" sldId="525"/>
            <ac:spMk id="3" creationId="{295B6415-9469-433D-B845-9B348B0A3A27}"/>
          </ac:spMkLst>
        </pc:spChg>
      </pc:sldChg>
      <pc:sldChg chg="modSp mod">
        <pc:chgData name="DuToit, André" userId="d89fbf34-85b6-4fca-ab2f-97d4807bd89f" providerId="ADAL" clId="{A182A474-50E8-4A44-9461-19DF56F8F5C9}" dt="2025-11-21T04:49:04.342" v="211" actId="20577"/>
        <pc:sldMkLst>
          <pc:docMk/>
          <pc:sldMk cId="441203641" sldId="526"/>
        </pc:sldMkLst>
        <pc:graphicFrameChg chg="modGraphic">
          <ac:chgData name="DuToit, André" userId="d89fbf34-85b6-4fca-ab2f-97d4807bd89f" providerId="ADAL" clId="{A182A474-50E8-4A44-9461-19DF56F8F5C9}" dt="2025-11-21T04:49:04.342" v="211" actId="20577"/>
          <ac:graphicFrameMkLst>
            <pc:docMk/>
            <pc:sldMk cId="441203641" sldId="526"/>
            <ac:graphicFrameMk id="5" creationId="{0CEF3EE1-63B8-40D3-92AA-93C22FB46079}"/>
          </ac:graphicFrameMkLst>
        </pc:graphicFrameChg>
      </pc:sldChg>
      <pc:sldChg chg="modSp mod">
        <pc:chgData name="DuToit, André" userId="d89fbf34-85b6-4fca-ab2f-97d4807bd89f" providerId="ADAL" clId="{A182A474-50E8-4A44-9461-19DF56F8F5C9}" dt="2025-11-21T04:50:53.519" v="225"/>
        <pc:sldMkLst>
          <pc:docMk/>
          <pc:sldMk cId="1644008698" sldId="528"/>
        </pc:sldMkLst>
        <pc:graphicFrameChg chg="modGraphic">
          <ac:chgData name="DuToit, André" userId="d89fbf34-85b6-4fca-ab2f-97d4807bd89f" providerId="ADAL" clId="{A182A474-50E8-4A44-9461-19DF56F8F5C9}" dt="2025-11-21T04:50:38.910" v="224" actId="20577"/>
          <ac:graphicFrameMkLst>
            <pc:docMk/>
            <pc:sldMk cId="1644008698" sldId="528"/>
            <ac:graphicFrameMk id="5" creationId="{9CFB35D4-A7D7-472C-81D3-D2BBEC6BC502}"/>
          </ac:graphicFrameMkLst>
        </pc:graphicFrameChg>
        <pc:graphicFrameChg chg="mod modGraphic">
          <ac:chgData name="DuToit, André" userId="d89fbf34-85b6-4fca-ab2f-97d4807bd89f" providerId="ADAL" clId="{A182A474-50E8-4A44-9461-19DF56F8F5C9}" dt="2025-11-21T04:50:53.519" v="225"/>
          <ac:graphicFrameMkLst>
            <pc:docMk/>
            <pc:sldMk cId="1644008698" sldId="528"/>
            <ac:graphicFrameMk id="9" creationId="{0D2CC74A-F699-40E9-91BF-2E6D3A44DFFE}"/>
          </ac:graphicFrameMkLst>
        </pc:graphicFrameChg>
      </pc:sldChg>
      <pc:sldChg chg="modSp mod">
        <pc:chgData name="DuToit, André" userId="d89fbf34-85b6-4fca-ab2f-97d4807bd89f" providerId="ADAL" clId="{A182A474-50E8-4A44-9461-19DF56F8F5C9}" dt="2025-11-21T04:51:04.473" v="227"/>
        <pc:sldMkLst>
          <pc:docMk/>
          <pc:sldMk cId="2084893860" sldId="529"/>
        </pc:sldMkLst>
        <pc:graphicFrameChg chg="mod modGraphic">
          <ac:chgData name="DuToit, André" userId="d89fbf34-85b6-4fca-ab2f-97d4807bd89f" providerId="ADAL" clId="{A182A474-50E8-4A44-9461-19DF56F8F5C9}" dt="2025-11-21T04:51:00.492" v="226"/>
          <ac:graphicFrameMkLst>
            <pc:docMk/>
            <pc:sldMk cId="2084893860" sldId="529"/>
            <ac:graphicFrameMk id="4" creationId="{3F54A727-AA4D-48D0-BC25-0CF3F0825FBD}"/>
          </ac:graphicFrameMkLst>
        </pc:graphicFrameChg>
        <pc:graphicFrameChg chg="mod modGraphic">
          <ac:chgData name="DuToit, André" userId="d89fbf34-85b6-4fca-ab2f-97d4807bd89f" providerId="ADAL" clId="{A182A474-50E8-4A44-9461-19DF56F8F5C9}" dt="2025-11-21T04:51:04.473" v="227"/>
          <ac:graphicFrameMkLst>
            <pc:docMk/>
            <pc:sldMk cId="2084893860" sldId="529"/>
            <ac:graphicFrameMk id="7" creationId="{C36960C3-9826-4E94-ABA6-9D64B9543DF1}"/>
          </ac:graphicFrameMkLst>
        </pc:graphicFrameChg>
      </pc:sldChg>
      <pc:sldChg chg="modSp">
        <pc:chgData name="DuToit, André" userId="d89fbf34-85b6-4fca-ab2f-97d4807bd89f" providerId="ADAL" clId="{A182A474-50E8-4A44-9461-19DF56F8F5C9}" dt="2025-11-21T04:51:16.191" v="229"/>
        <pc:sldMkLst>
          <pc:docMk/>
          <pc:sldMk cId="349217784" sldId="530"/>
        </pc:sldMkLst>
        <pc:graphicFrameChg chg="mod">
          <ac:chgData name="DuToit, André" userId="d89fbf34-85b6-4fca-ab2f-97d4807bd89f" providerId="ADAL" clId="{A182A474-50E8-4A44-9461-19DF56F8F5C9}" dt="2025-11-21T04:51:11.281" v="228"/>
          <ac:graphicFrameMkLst>
            <pc:docMk/>
            <pc:sldMk cId="349217784" sldId="530"/>
            <ac:graphicFrameMk id="5" creationId="{21E7661B-2492-4F10-B2F1-C9B82AA39F1F}"/>
          </ac:graphicFrameMkLst>
        </pc:graphicFrameChg>
        <pc:graphicFrameChg chg="mod">
          <ac:chgData name="DuToit, André" userId="d89fbf34-85b6-4fca-ab2f-97d4807bd89f" providerId="ADAL" clId="{A182A474-50E8-4A44-9461-19DF56F8F5C9}" dt="2025-11-21T04:51:16.191" v="229"/>
          <ac:graphicFrameMkLst>
            <pc:docMk/>
            <pc:sldMk cId="349217784" sldId="530"/>
            <ac:graphicFrameMk id="9" creationId="{78152BBD-FC81-465E-AF25-75D33681E6C9}"/>
          </ac:graphicFrameMkLst>
        </pc:graphicFrameChg>
      </pc:sldChg>
      <pc:sldChg chg="modSp mod">
        <pc:chgData name="DuToit, André" userId="d89fbf34-85b6-4fca-ab2f-97d4807bd89f" providerId="ADAL" clId="{A182A474-50E8-4A44-9461-19DF56F8F5C9}" dt="2025-11-21T05:45:03.421" v="553" actId="20577"/>
        <pc:sldMkLst>
          <pc:docMk/>
          <pc:sldMk cId="3484476772" sldId="531"/>
        </pc:sldMkLst>
        <pc:spChg chg="mod">
          <ac:chgData name="DuToit, André" userId="d89fbf34-85b6-4fca-ab2f-97d4807bd89f" providerId="ADAL" clId="{A182A474-50E8-4A44-9461-19DF56F8F5C9}" dt="2025-11-03T13:10:19.512" v="32" actId="20577"/>
          <ac:spMkLst>
            <pc:docMk/>
            <pc:sldMk cId="3484476772" sldId="531"/>
            <ac:spMk id="3" creationId="{5C76F449-72E3-4547-A5AD-4F1B371AE2CA}"/>
          </ac:spMkLst>
        </pc:spChg>
        <pc:graphicFrameChg chg="mod modGraphic">
          <ac:chgData name="DuToit, André" userId="d89fbf34-85b6-4fca-ab2f-97d4807bd89f" providerId="ADAL" clId="{A182A474-50E8-4A44-9461-19DF56F8F5C9}" dt="2025-11-21T05:45:03.421" v="553" actId="20577"/>
          <ac:graphicFrameMkLst>
            <pc:docMk/>
            <pc:sldMk cId="3484476772" sldId="531"/>
            <ac:graphicFrameMk id="5" creationId="{67AEF55F-5EFB-A953-71E7-31DFA88E6056}"/>
          </ac:graphicFrameMkLst>
        </pc:graphicFrameChg>
        <pc:picChg chg="mod">
          <ac:chgData name="DuToit, André" userId="d89fbf34-85b6-4fca-ab2f-97d4807bd89f" providerId="ADAL" clId="{A182A474-50E8-4A44-9461-19DF56F8F5C9}" dt="2025-11-03T13:12:07.110" v="33" actId="1076"/>
          <ac:picMkLst>
            <pc:docMk/>
            <pc:sldMk cId="3484476772" sldId="531"/>
            <ac:picMk id="2" creationId="{00000000-0000-0000-0000-000000000000}"/>
          </ac:picMkLst>
        </pc:picChg>
      </pc:sldChg>
      <pc:sldChg chg="modSp mod">
        <pc:chgData name="DuToit, André" userId="d89fbf34-85b6-4fca-ab2f-97d4807bd89f" providerId="ADAL" clId="{A182A474-50E8-4A44-9461-19DF56F8F5C9}" dt="2025-11-21T04:46:59.909" v="126" actId="115"/>
        <pc:sldMkLst>
          <pc:docMk/>
          <pc:sldMk cId="2687267106" sldId="533"/>
        </pc:sldMkLst>
        <pc:spChg chg="mod">
          <ac:chgData name="DuToit, André" userId="d89fbf34-85b6-4fca-ab2f-97d4807bd89f" providerId="ADAL" clId="{A182A474-50E8-4A44-9461-19DF56F8F5C9}" dt="2025-11-21T04:46:59.909" v="126" actId="115"/>
          <ac:spMkLst>
            <pc:docMk/>
            <pc:sldMk cId="2687267106" sldId="533"/>
            <ac:spMk id="3" creationId="{295B6415-9469-433D-B845-9B348B0A3A27}"/>
          </ac:spMkLst>
        </pc:spChg>
      </pc:sldChg>
      <pc:sldChg chg="modSp mod">
        <pc:chgData name="DuToit, André" userId="d89fbf34-85b6-4fca-ab2f-97d4807bd89f" providerId="ADAL" clId="{A182A474-50E8-4A44-9461-19DF56F8F5C9}" dt="2025-11-21T05:36:37.488" v="499" actId="113"/>
        <pc:sldMkLst>
          <pc:docMk/>
          <pc:sldMk cId="2352360165" sldId="535"/>
        </pc:sldMkLst>
        <pc:spChg chg="mod">
          <ac:chgData name="DuToit, André" userId="d89fbf34-85b6-4fca-ab2f-97d4807bd89f" providerId="ADAL" clId="{A182A474-50E8-4A44-9461-19DF56F8F5C9}" dt="2025-11-21T05:36:37.488" v="499" actId="113"/>
          <ac:spMkLst>
            <pc:docMk/>
            <pc:sldMk cId="2352360165" sldId="535"/>
            <ac:spMk id="3" creationId="{03C5340C-7AD6-4BC5-B7B4-336A01356B08}"/>
          </ac:spMkLst>
        </pc:spChg>
      </pc:sldChg>
      <pc:sldChg chg="modSp mod">
        <pc:chgData name="DuToit, André" userId="d89fbf34-85b6-4fca-ab2f-97d4807bd89f" providerId="ADAL" clId="{A182A474-50E8-4A44-9461-19DF56F8F5C9}" dt="2025-11-21T06:36:37.677" v="556" actId="20577"/>
        <pc:sldMkLst>
          <pc:docMk/>
          <pc:sldMk cId="3851212140" sldId="536"/>
        </pc:sldMkLst>
        <pc:spChg chg="mod">
          <ac:chgData name="DuToit, André" userId="d89fbf34-85b6-4fca-ab2f-97d4807bd89f" providerId="ADAL" clId="{A182A474-50E8-4A44-9461-19DF56F8F5C9}" dt="2025-11-21T06:36:37.677" v="556" actId="20577"/>
          <ac:spMkLst>
            <pc:docMk/>
            <pc:sldMk cId="3851212140" sldId="536"/>
            <ac:spMk id="3" creationId="{03C5340C-7AD6-4BC5-B7B4-336A01356B08}"/>
          </ac:spMkLst>
        </pc:sp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2" dt="2025-07-23T13:55:54.757" idx="1">
    <p:pos x="10" y="10"/>
    <p:text>Please add Presentation outline and add an Introduction slide to reflect purpose of the presentation</p:text>
    <p:extLst>
      <p:ext uri="{C676402C-5697-4E1C-873F-D02D1690AC5C}">
        <p15:threadingInfo xmlns:p15="http://schemas.microsoft.com/office/powerpoint/2012/main" timeZoneBias="-1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8"/>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3970938" y="0"/>
            <a:ext cx="3037840" cy="463408"/>
          </a:xfrm>
          <a:prstGeom prst="rect">
            <a:avLst/>
          </a:prstGeom>
        </p:spPr>
        <p:txBody>
          <a:bodyPr vert="horz" lIns="92830" tIns="46415" rIns="92830" bIns="46415" rtlCol="0"/>
          <a:lstStyle>
            <a:lvl1pPr algn="r">
              <a:defRPr sz="1200"/>
            </a:lvl1pPr>
          </a:lstStyle>
          <a:p>
            <a:fld id="{EE097C8C-EABB-4847-9778-7E34D9395473}" type="datetimeFigureOut">
              <a:rPr lang="en-US" smtClean="0"/>
              <a:t>11/21/2025</a:t>
            </a:fld>
            <a:endParaRPr lang="en-US"/>
          </a:p>
        </p:txBody>
      </p:sp>
      <p:sp>
        <p:nvSpPr>
          <p:cNvPr id="4" name="Slide Image Placeholder 3"/>
          <p:cNvSpPr>
            <a:spLocks noGrp="1" noRot="1" noChangeAspect="1"/>
          </p:cNvSpPr>
          <p:nvPr>
            <p:ph type="sldImg" idx="2"/>
          </p:nvPr>
        </p:nvSpPr>
        <p:spPr>
          <a:xfrm>
            <a:off x="733425" y="1154113"/>
            <a:ext cx="5543550" cy="3117850"/>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701040" y="4444861"/>
            <a:ext cx="5608320" cy="3636705"/>
          </a:xfrm>
          <a:prstGeom prst="rect">
            <a:avLst/>
          </a:prstGeom>
        </p:spPr>
        <p:txBody>
          <a:bodyPr vert="horz" lIns="92830" tIns="46415" rIns="92830" bIns="46415"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37840" cy="463407"/>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9"/>
            <a:ext cx="3037840" cy="463407"/>
          </a:xfrm>
          <a:prstGeom prst="rect">
            <a:avLst/>
          </a:prstGeom>
        </p:spPr>
        <p:txBody>
          <a:bodyPr vert="horz" lIns="92830" tIns="46415" rIns="92830" bIns="46415" rtlCol="0" anchor="b"/>
          <a:lstStyle>
            <a:lvl1pPr algn="r">
              <a:defRPr sz="1200"/>
            </a:lvl1pPr>
          </a:lstStyle>
          <a:p>
            <a:fld id="{A99C23CF-DB61-47F1-89AF-488A8D36FB99}" type="slidenum">
              <a:rPr lang="en-US" smtClean="0"/>
              <a:t>‹#›</a:t>
            </a:fld>
            <a:endParaRPr lang="en-US"/>
          </a:p>
        </p:txBody>
      </p:sp>
    </p:spTree>
    <p:extLst>
      <p:ext uri="{BB962C8B-B14F-4D97-AF65-F5344CB8AC3E}">
        <p14:creationId xmlns:p14="http://schemas.microsoft.com/office/powerpoint/2010/main" val="24027346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p:cNvSpPr>
            <a:spLocks noGrp="1"/>
          </p:cNvSpPr>
          <p:nvPr>
            <p:ph type="dt" sz="half" idx="10"/>
          </p:nvPr>
        </p:nvSpPr>
        <p:spPr/>
        <p:txBody>
          <a:bodyPr/>
          <a:lstStyle/>
          <a:p>
            <a:fld id="{5B835A2C-B6E0-47BE-8410-6D4F3D16EA79}" type="datetime1">
              <a:rPr lang="en-ZA" smtClean="0"/>
              <a:t>2025/11/21</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108CDC5-E4D5-4190-A403-3DED7ED7A348}" type="slidenum">
              <a:rPr lang="en-ZA" smtClean="0"/>
              <a:t>‹#›</a:t>
            </a:fld>
            <a:endParaRPr lang="en-ZA"/>
          </a:p>
        </p:txBody>
      </p:sp>
    </p:spTree>
    <p:extLst>
      <p:ext uri="{BB962C8B-B14F-4D97-AF65-F5344CB8AC3E}">
        <p14:creationId xmlns:p14="http://schemas.microsoft.com/office/powerpoint/2010/main" val="2383734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FE8E8D00-4BD5-440D-A56F-473FAA29291F}" type="datetime1">
              <a:rPr lang="en-ZA" smtClean="0"/>
              <a:t>2025/11/21</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108CDC5-E4D5-4190-A403-3DED7ED7A348}" type="slidenum">
              <a:rPr lang="en-ZA" smtClean="0"/>
              <a:t>‹#›</a:t>
            </a:fld>
            <a:endParaRPr lang="en-ZA"/>
          </a:p>
        </p:txBody>
      </p:sp>
    </p:spTree>
    <p:extLst>
      <p:ext uri="{BB962C8B-B14F-4D97-AF65-F5344CB8AC3E}">
        <p14:creationId xmlns:p14="http://schemas.microsoft.com/office/powerpoint/2010/main" val="858891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6B04BD90-5567-4469-8D6F-081E579E2F4A}" type="datetime1">
              <a:rPr lang="en-ZA" smtClean="0"/>
              <a:t>2025/11/21</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108CDC5-E4D5-4190-A403-3DED7ED7A348}" type="slidenum">
              <a:rPr lang="en-ZA" smtClean="0"/>
              <a:t>‹#›</a:t>
            </a:fld>
            <a:endParaRPr lang="en-ZA"/>
          </a:p>
        </p:txBody>
      </p:sp>
    </p:spTree>
    <p:extLst>
      <p:ext uri="{BB962C8B-B14F-4D97-AF65-F5344CB8AC3E}">
        <p14:creationId xmlns:p14="http://schemas.microsoft.com/office/powerpoint/2010/main" val="3340205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DA6E564A-11B1-4A1E-BA9D-BE3D2C6E95AC}" type="datetime1">
              <a:rPr lang="en-ZA" smtClean="0"/>
              <a:t>2025/11/21</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108CDC5-E4D5-4190-A403-3DED7ED7A348}" type="slidenum">
              <a:rPr lang="en-ZA" smtClean="0"/>
              <a:t>‹#›</a:t>
            </a:fld>
            <a:endParaRPr lang="en-ZA"/>
          </a:p>
        </p:txBody>
      </p:sp>
    </p:spTree>
    <p:extLst>
      <p:ext uri="{BB962C8B-B14F-4D97-AF65-F5344CB8AC3E}">
        <p14:creationId xmlns:p14="http://schemas.microsoft.com/office/powerpoint/2010/main" val="812918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609BAA-74BE-49AC-869B-B2A121EE3BFC}" type="datetime1">
              <a:rPr lang="en-ZA" smtClean="0"/>
              <a:t>2025/11/21</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108CDC5-E4D5-4190-A403-3DED7ED7A348}" type="slidenum">
              <a:rPr lang="en-ZA" smtClean="0"/>
              <a:t>‹#›</a:t>
            </a:fld>
            <a:endParaRPr lang="en-ZA"/>
          </a:p>
        </p:txBody>
      </p:sp>
    </p:spTree>
    <p:extLst>
      <p:ext uri="{BB962C8B-B14F-4D97-AF65-F5344CB8AC3E}">
        <p14:creationId xmlns:p14="http://schemas.microsoft.com/office/powerpoint/2010/main" val="2697813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p:cNvSpPr>
            <a:spLocks noGrp="1"/>
          </p:cNvSpPr>
          <p:nvPr>
            <p:ph type="dt" sz="half" idx="10"/>
          </p:nvPr>
        </p:nvSpPr>
        <p:spPr/>
        <p:txBody>
          <a:bodyPr/>
          <a:lstStyle/>
          <a:p>
            <a:fld id="{59A0E4EC-E081-4E62-BEA4-536F654E6F84}" type="datetime1">
              <a:rPr lang="en-ZA" smtClean="0"/>
              <a:t>2025/11/21</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7108CDC5-E4D5-4190-A403-3DED7ED7A348}" type="slidenum">
              <a:rPr lang="en-ZA" smtClean="0"/>
              <a:t>‹#›</a:t>
            </a:fld>
            <a:endParaRPr lang="en-ZA"/>
          </a:p>
        </p:txBody>
      </p:sp>
    </p:spTree>
    <p:extLst>
      <p:ext uri="{BB962C8B-B14F-4D97-AF65-F5344CB8AC3E}">
        <p14:creationId xmlns:p14="http://schemas.microsoft.com/office/powerpoint/2010/main" val="2244093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p:cNvSpPr>
            <a:spLocks noGrp="1"/>
          </p:cNvSpPr>
          <p:nvPr>
            <p:ph type="dt" sz="half" idx="10"/>
          </p:nvPr>
        </p:nvSpPr>
        <p:spPr/>
        <p:txBody>
          <a:bodyPr/>
          <a:lstStyle/>
          <a:p>
            <a:fld id="{1AA86970-1FB4-4FD5-AA99-7123148D6B65}" type="datetime1">
              <a:rPr lang="en-ZA" smtClean="0"/>
              <a:t>2025/11/21</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7108CDC5-E4D5-4190-A403-3DED7ED7A348}" type="slidenum">
              <a:rPr lang="en-ZA" smtClean="0"/>
              <a:t>‹#›</a:t>
            </a:fld>
            <a:endParaRPr lang="en-ZA"/>
          </a:p>
        </p:txBody>
      </p:sp>
    </p:spTree>
    <p:extLst>
      <p:ext uri="{BB962C8B-B14F-4D97-AF65-F5344CB8AC3E}">
        <p14:creationId xmlns:p14="http://schemas.microsoft.com/office/powerpoint/2010/main" val="427217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Date Placeholder 2"/>
          <p:cNvSpPr>
            <a:spLocks noGrp="1"/>
          </p:cNvSpPr>
          <p:nvPr>
            <p:ph type="dt" sz="half" idx="10"/>
          </p:nvPr>
        </p:nvSpPr>
        <p:spPr/>
        <p:txBody>
          <a:bodyPr/>
          <a:lstStyle/>
          <a:p>
            <a:fld id="{64C8E457-478F-46F2-8473-AE77E927E09B}" type="datetime1">
              <a:rPr lang="en-ZA" smtClean="0"/>
              <a:t>2025/11/21</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7108CDC5-E4D5-4190-A403-3DED7ED7A348}" type="slidenum">
              <a:rPr lang="en-ZA" smtClean="0"/>
              <a:t>‹#›</a:t>
            </a:fld>
            <a:endParaRPr lang="en-ZA"/>
          </a:p>
        </p:txBody>
      </p:sp>
    </p:spTree>
    <p:extLst>
      <p:ext uri="{BB962C8B-B14F-4D97-AF65-F5344CB8AC3E}">
        <p14:creationId xmlns:p14="http://schemas.microsoft.com/office/powerpoint/2010/main" val="3370312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1368A-FDBB-4583-8EE7-07B7189729D3}" type="datetime1">
              <a:rPr lang="en-ZA" smtClean="0"/>
              <a:t>2025/11/21</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7108CDC5-E4D5-4190-A403-3DED7ED7A348}" type="slidenum">
              <a:rPr lang="en-ZA" smtClean="0"/>
              <a:t>‹#›</a:t>
            </a:fld>
            <a:endParaRPr lang="en-ZA"/>
          </a:p>
        </p:txBody>
      </p:sp>
    </p:spTree>
    <p:extLst>
      <p:ext uri="{BB962C8B-B14F-4D97-AF65-F5344CB8AC3E}">
        <p14:creationId xmlns:p14="http://schemas.microsoft.com/office/powerpoint/2010/main" val="565955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0C6DFC7-3892-49E1-83B5-807F9DAED601}" type="datetime1">
              <a:rPr lang="en-ZA" smtClean="0"/>
              <a:t>2025/11/21</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7108CDC5-E4D5-4190-A403-3DED7ED7A348}" type="slidenum">
              <a:rPr lang="en-ZA" smtClean="0"/>
              <a:t>‹#›</a:t>
            </a:fld>
            <a:endParaRPr lang="en-ZA"/>
          </a:p>
        </p:txBody>
      </p:sp>
    </p:spTree>
    <p:extLst>
      <p:ext uri="{BB962C8B-B14F-4D97-AF65-F5344CB8AC3E}">
        <p14:creationId xmlns:p14="http://schemas.microsoft.com/office/powerpoint/2010/main" val="693993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48F62CF-AFE1-4300-B309-6B33463D430B}" type="datetime1">
              <a:rPr lang="en-ZA" smtClean="0"/>
              <a:t>2025/11/21</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7108CDC5-E4D5-4190-A403-3DED7ED7A348}" type="slidenum">
              <a:rPr lang="en-ZA" smtClean="0"/>
              <a:t>‹#›</a:t>
            </a:fld>
            <a:endParaRPr lang="en-ZA"/>
          </a:p>
        </p:txBody>
      </p:sp>
    </p:spTree>
    <p:extLst>
      <p:ext uri="{BB962C8B-B14F-4D97-AF65-F5344CB8AC3E}">
        <p14:creationId xmlns:p14="http://schemas.microsoft.com/office/powerpoint/2010/main" val="709749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99A37C-3DD1-4A8E-BBAE-459B485B6A05}" type="datetime1">
              <a:rPr lang="en-ZA" smtClean="0"/>
              <a:t>2025/11/21</a:t>
            </a:fld>
            <a:endParaRPr lang="en-Z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08CDC5-E4D5-4190-A403-3DED7ED7A348}" type="slidenum">
              <a:rPr lang="en-ZA" smtClean="0"/>
              <a:t>‹#›</a:t>
            </a:fld>
            <a:endParaRPr lang="en-ZA"/>
          </a:p>
        </p:txBody>
      </p:sp>
    </p:spTree>
    <p:extLst>
      <p:ext uri="{BB962C8B-B14F-4D97-AF65-F5344CB8AC3E}">
        <p14:creationId xmlns:p14="http://schemas.microsoft.com/office/powerpoint/2010/main" val="2524406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rcRect/>
          <a:stretch/>
        </p:blipFill>
        <p:spPr>
          <a:xfrm>
            <a:off x="0" y="35168"/>
            <a:ext cx="12192000" cy="6858000"/>
          </a:xfrm>
          <a:prstGeom prst="rect">
            <a:avLst/>
          </a:prstGeom>
        </p:spPr>
      </p:pic>
      <p:sp>
        <p:nvSpPr>
          <p:cNvPr id="4" name="TextBox 3"/>
          <p:cNvSpPr txBox="1"/>
          <p:nvPr/>
        </p:nvSpPr>
        <p:spPr>
          <a:xfrm>
            <a:off x="476031" y="2123327"/>
            <a:ext cx="6801070" cy="2062103"/>
          </a:xfrm>
          <a:prstGeom prst="rect">
            <a:avLst/>
          </a:prstGeom>
          <a:noFill/>
        </p:spPr>
        <p:txBody>
          <a:bodyPr wrap="square" rtlCol="0">
            <a:spAutoFit/>
          </a:bodyPr>
          <a:lstStyle/>
          <a:p>
            <a:r>
              <a:rPr lang="en-US" altLang="en-US" sz="3200" b="1" dirty="0">
                <a:latin typeface="Arial" panose="020B0604020202020204" pitchFamily="34" charset="0"/>
                <a:cs typeface="Arial" panose="020B0604020202020204" pitchFamily="34" charset="0"/>
              </a:rPr>
              <a:t>DHET168: EXAMINATION QUESTION PAPER NON-COMPULSORY BRIEFING SESSION</a:t>
            </a:r>
            <a:endParaRPr lang="en-ZA" sz="2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2" name="Picture 2" descr="Exciting talk with Mr Buti Manamela who is the Deputy Minister for Higher  Education, Science and Innovation. – Martin Myers">
            <a:extLst>
              <a:ext uri="{FF2B5EF4-FFF2-40B4-BE49-F238E27FC236}">
                <a16:creationId xmlns:a16="http://schemas.microsoft.com/office/drawing/2014/main" id="{6CF0C04E-3145-79A2-EA8D-A1B2F8E7C89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48382" y="47624"/>
            <a:ext cx="4328674" cy="5579377"/>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4F9B2134-7E35-6286-27B5-8B9252833A3D}"/>
              </a:ext>
            </a:extLst>
          </p:cNvPr>
          <p:cNvSpPr txBox="1"/>
          <p:nvPr/>
        </p:nvSpPr>
        <p:spPr>
          <a:xfrm>
            <a:off x="10001250" y="5341496"/>
            <a:ext cx="1989647" cy="369332"/>
          </a:xfrm>
          <a:prstGeom prst="rect">
            <a:avLst/>
          </a:prstGeom>
          <a:solidFill>
            <a:schemeClr val="accent2"/>
          </a:solidFill>
        </p:spPr>
        <p:txBody>
          <a:bodyPr wrap="none" rtlCol="0">
            <a:spAutoFit/>
          </a:bodyPr>
          <a:lstStyle/>
          <a:p>
            <a:r>
              <a:rPr lang="en-GB" b="1" dirty="0">
                <a:solidFill>
                  <a:schemeClr val="bg1"/>
                </a:solidFill>
              </a:rPr>
              <a:t>Mr Buti Manamela</a:t>
            </a:r>
            <a:endParaRPr lang="en-ZA" b="1" dirty="0">
              <a:solidFill>
                <a:schemeClr val="bg1"/>
              </a:solidFill>
            </a:endParaRPr>
          </a:p>
        </p:txBody>
      </p:sp>
    </p:spTree>
    <p:extLst>
      <p:ext uri="{BB962C8B-B14F-4D97-AF65-F5344CB8AC3E}">
        <p14:creationId xmlns:p14="http://schemas.microsoft.com/office/powerpoint/2010/main" val="38065559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3" name="Rectangle 2">
            <a:extLst>
              <a:ext uri="{FF2B5EF4-FFF2-40B4-BE49-F238E27FC236}">
                <a16:creationId xmlns:a16="http://schemas.microsoft.com/office/drawing/2014/main" id="{295B6415-9469-433D-B845-9B348B0A3A27}"/>
              </a:ext>
            </a:extLst>
          </p:cNvPr>
          <p:cNvSpPr/>
          <p:nvPr/>
        </p:nvSpPr>
        <p:spPr>
          <a:xfrm>
            <a:off x="830424" y="1688840"/>
            <a:ext cx="10390856" cy="3600986"/>
          </a:xfrm>
          <a:prstGeom prst="rect">
            <a:avLst/>
          </a:prstGeom>
        </p:spPr>
        <p:txBody>
          <a:bodyPr wrap="square">
            <a:spAutoFit/>
          </a:bodyPr>
          <a:lstStyle/>
          <a:p>
            <a:pPr marL="285750" indent="-285750" algn="just">
              <a:lnSpc>
                <a:spcPct val="200000"/>
              </a:lnSpc>
              <a:spcBef>
                <a:spcPts val="600"/>
              </a:spcBef>
              <a:buFont typeface="Wingdings" panose="05000000000000000000" pitchFamily="2" charset="2"/>
              <a:buChar char="Ø"/>
            </a:pPr>
            <a:r>
              <a:rPr lang="en-US" altLang="en-US" sz="1600" dirty="0">
                <a:latin typeface="Arial" panose="020B0604020202020204" pitchFamily="34" charset="0"/>
                <a:ea typeface="ＭＳ Ｐゴシック" pitchFamily="34" charset="-128"/>
                <a:cs typeface="Arial" panose="020B0604020202020204" pitchFamily="34" charset="0"/>
              </a:rPr>
              <a:t>Management plan for the academic years (2026, 2027, 2028 and 2029) is not yet available. Table 1 indicates as a guide the 2024 academic year management plan and delivery schedule per question paper consignment.</a:t>
            </a:r>
          </a:p>
          <a:p>
            <a:pPr marL="285750" indent="-285750" algn="just">
              <a:lnSpc>
                <a:spcPct val="200000"/>
              </a:lnSpc>
              <a:spcBef>
                <a:spcPts val="600"/>
              </a:spcBef>
              <a:buFont typeface="Wingdings" panose="05000000000000000000" pitchFamily="2" charset="2"/>
              <a:buChar char="Ø"/>
            </a:pPr>
            <a:r>
              <a:rPr lang="en-US" altLang="en-US" sz="1600" dirty="0">
                <a:latin typeface="Arial" panose="020B0604020202020204" pitchFamily="34" charset="0"/>
                <a:ea typeface="ＭＳ Ｐゴシック" pitchFamily="34" charset="-128"/>
                <a:cs typeface="Arial" panose="020B0604020202020204" pitchFamily="34" charset="0"/>
              </a:rPr>
              <a:t>The 2025 management plan is also available in this presentation. </a:t>
            </a:r>
          </a:p>
          <a:p>
            <a:pPr marL="285750" indent="-285750" algn="just">
              <a:lnSpc>
                <a:spcPct val="200000"/>
              </a:lnSpc>
              <a:spcBef>
                <a:spcPts val="600"/>
              </a:spcBef>
              <a:buFont typeface="Wingdings" panose="05000000000000000000" pitchFamily="2" charset="2"/>
              <a:buChar char="Ø"/>
            </a:pPr>
            <a:r>
              <a:rPr lang="en-US" altLang="en-US" sz="1600" dirty="0">
                <a:latin typeface="Arial" panose="020B0604020202020204" pitchFamily="34" charset="0"/>
                <a:ea typeface="ＭＳ Ｐゴシック" pitchFamily="34" charset="-128"/>
                <a:cs typeface="Arial" panose="020B0604020202020204" pitchFamily="34" charset="0"/>
              </a:rPr>
              <a:t>The list of examination question papers required to be printed, packed and consolidated are indicated in table 2 (A for TVET and B for CET).</a:t>
            </a:r>
          </a:p>
          <a:p>
            <a:pPr marL="285750" indent="-285750" algn="just">
              <a:lnSpc>
                <a:spcPct val="200000"/>
              </a:lnSpc>
              <a:spcBef>
                <a:spcPts val="600"/>
              </a:spcBef>
              <a:buFont typeface="Wingdings" panose="05000000000000000000" pitchFamily="2" charset="2"/>
              <a:buChar char="Ø"/>
            </a:pPr>
            <a:r>
              <a:rPr lang="en-US" altLang="en-US" sz="1600" dirty="0">
                <a:latin typeface="Arial" panose="020B0604020202020204" pitchFamily="34" charset="0"/>
                <a:ea typeface="ＭＳ Ｐゴシック" pitchFamily="34" charset="-128"/>
                <a:cs typeface="Arial" panose="020B0604020202020204" pitchFamily="34" charset="0"/>
              </a:rPr>
              <a:t>The anticipated summary of printing volumes is also included in this presentation,</a:t>
            </a:r>
            <a:endParaRPr lang="en-GB" altLang="en-US" sz="1600" dirty="0">
              <a:latin typeface="Arial" panose="020B0604020202020204" pitchFamily="34" charset="0"/>
              <a:ea typeface="ＭＳ Ｐゴシック" pitchFamily="34" charset="-128"/>
              <a:cs typeface="Arial" panose="020B0604020202020204" pitchFamily="34" charset="0"/>
            </a:endParaRPr>
          </a:p>
          <a:p>
            <a:pPr algn="just">
              <a:spcBef>
                <a:spcPts val="600"/>
              </a:spcBef>
            </a:pPr>
            <a:endParaRPr lang="en-GB" altLang="en-US" sz="1600" dirty="0">
              <a:latin typeface="Arial" panose="020B0604020202020204" pitchFamily="34" charset="0"/>
              <a:ea typeface="ＭＳ Ｐゴシック" pitchFamily="34" charset="-128"/>
              <a:cs typeface="Arial" panose="020B0604020202020204" pitchFamily="34" charset="0"/>
            </a:endParaRPr>
          </a:p>
        </p:txBody>
      </p:sp>
      <p:sp>
        <p:nvSpPr>
          <p:cNvPr id="4" name="Rectangle 3">
            <a:extLst>
              <a:ext uri="{FF2B5EF4-FFF2-40B4-BE49-F238E27FC236}">
                <a16:creationId xmlns:a16="http://schemas.microsoft.com/office/drawing/2014/main" id="{3CB14555-FF5D-4A84-B686-89AA3D3AC720}"/>
              </a:ext>
            </a:extLst>
          </p:cNvPr>
          <p:cNvSpPr/>
          <p:nvPr/>
        </p:nvSpPr>
        <p:spPr>
          <a:xfrm>
            <a:off x="1996751" y="786504"/>
            <a:ext cx="7277878" cy="369332"/>
          </a:xfrm>
          <a:prstGeom prst="rect">
            <a:avLst/>
          </a:prstGeom>
        </p:spPr>
        <p:txBody>
          <a:bodyPr wrap="square">
            <a:spAutoFit/>
          </a:bodyPr>
          <a:lstStyle/>
          <a:p>
            <a:pPr algn="ctr"/>
            <a:r>
              <a:rPr lang="en-US" altLang="en-US" b="1" dirty="0">
                <a:latin typeface="Arial" panose="020B0604020202020204" pitchFamily="34" charset="0"/>
                <a:ea typeface="ＭＳ Ｐゴシック" pitchFamily="34" charset="-128"/>
                <a:cs typeface="Arial" panose="020B0604020202020204" pitchFamily="34" charset="0"/>
              </a:rPr>
              <a:t>Scope and Definition of Work</a:t>
            </a:r>
            <a:endParaRPr lang="en-US" dirty="0"/>
          </a:p>
        </p:txBody>
      </p:sp>
    </p:spTree>
    <p:extLst>
      <p:ext uri="{BB962C8B-B14F-4D97-AF65-F5344CB8AC3E}">
        <p14:creationId xmlns:p14="http://schemas.microsoft.com/office/powerpoint/2010/main" val="34450563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Rectangle 3">
            <a:extLst>
              <a:ext uri="{FF2B5EF4-FFF2-40B4-BE49-F238E27FC236}">
                <a16:creationId xmlns:a16="http://schemas.microsoft.com/office/drawing/2014/main" id="{3CB14555-FF5D-4A84-B686-89AA3D3AC720}"/>
              </a:ext>
            </a:extLst>
          </p:cNvPr>
          <p:cNvSpPr/>
          <p:nvPr/>
        </p:nvSpPr>
        <p:spPr>
          <a:xfrm>
            <a:off x="1996751" y="786504"/>
            <a:ext cx="7277878" cy="369332"/>
          </a:xfrm>
          <a:prstGeom prst="rect">
            <a:avLst/>
          </a:prstGeom>
        </p:spPr>
        <p:txBody>
          <a:bodyPr wrap="square">
            <a:spAutoFit/>
          </a:bodyPr>
          <a:lstStyle/>
          <a:p>
            <a:pPr algn="ctr"/>
            <a:r>
              <a:rPr lang="en-US" altLang="en-US" b="1" dirty="0">
                <a:latin typeface="Arial" panose="020B0604020202020204" pitchFamily="34" charset="0"/>
                <a:ea typeface="ＭＳ Ｐゴシック" pitchFamily="34" charset="-128"/>
                <a:cs typeface="Arial" panose="020B0604020202020204" pitchFamily="34" charset="0"/>
              </a:rPr>
              <a:t>Scope and Definition of Work</a:t>
            </a:r>
            <a:endParaRPr lang="en-US" dirty="0"/>
          </a:p>
        </p:txBody>
      </p:sp>
      <p:graphicFrame>
        <p:nvGraphicFramePr>
          <p:cNvPr id="5" name="Table 4">
            <a:extLst>
              <a:ext uri="{FF2B5EF4-FFF2-40B4-BE49-F238E27FC236}">
                <a16:creationId xmlns:a16="http://schemas.microsoft.com/office/drawing/2014/main" id="{0CEF3EE1-63B8-40D3-92AA-93C22FB46079}"/>
              </a:ext>
            </a:extLst>
          </p:cNvPr>
          <p:cNvGraphicFramePr>
            <a:graphicFrameLocks noGrp="1"/>
          </p:cNvGraphicFramePr>
          <p:nvPr>
            <p:extLst>
              <p:ext uri="{D42A27DB-BD31-4B8C-83A1-F6EECF244321}">
                <p14:modId xmlns:p14="http://schemas.microsoft.com/office/powerpoint/2010/main" val="1706984307"/>
              </p:ext>
            </p:extLst>
          </p:nvPr>
        </p:nvGraphicFramePr>
        <p:xfrm>
          <a:off x="727787" y="1155836"/>
          <a:ext cx="10338318" cy="4804661"/>
        </p:xfrm>
        <a:graphic>
          <a:graphicData uri="http://schemas.openxmlformats.org/drawingml/2006/table">
            <a:tbl>
              <a:tblPr firstRow="1" firstCol="1" bandRow="1"/>
              <a:tblGrid>
                <a:gridCol w="567751">
                  <a:extLst>
                    <a:ext uri="{9D8B030D-6E8A-4147-A177-3AD203B41FA5}">
                      <a16:colId xmlns:a16="http://schemas.microsoft.com/office/drawing/2014/main" val="1451536719"/>
                    </a:ext>
                  </a:extLst>
                </a:gridCol>
                <a:gridCol w="5515809">
                  <a:extLst>
                    <a:ext uri="{9D8B030D-6E8A-4147-A177-3AD203B41FA5}">
                      <a16:colId xmlns:a16="http://schemas.microsoft.com/office/drawing/2014/main" val="1942798614"/>
                    </a:ext>
                  </a:extLst>
                </a:gridCol>
                <a:gridCol w="4254758">
                  <a:extLst>
                    <a:ext uri="{9D8B030D-6E8A-4147-A177-3AD203B41FA5}">
                      <a16:colId xmlns:a16="http://schemas.microsoft.com/office/drawing/2014/main" val="3163610891"/>
                    </a:ext>
                  </a:extLst>
                </a:gridCol>
              </a:tblGrid>
              <a:tr h="912285">
                <a:tc>
                  <a:txBody>
                    <a:bodyPr/>
                    <a:lstStyle/>
                    <a:p>
                      <a:pPr marL="0" marR="0" algn="just">
                        <a:lnSpc>
                          <a:spcPct val="115000"/>
                        </a:lnSpc>
                        <a:spcBef>
                          <a:spcPts val="0"/>
                        </a:spcBef>
                        <a:spcAft>
                          <a:spcPts val="1200"/>
                        </a:spcAft>
                      </a:pPr>
                      <a:r>
                        <a:rPr lang="en-ZA" sz="1400" b="1" dirty="0">
                          <a:effectLst/>
                          <a:latin typeface="Arial" panose="020B0604020202020204" pitchFamily="34" charset="0"/>
                          <a:ea typeface="Calibri" panose="020F0502020204030204" pitchFamily="34" charset="0"/>
                          <a:cs typeface="Arial" panose="020B0604020202020204" pitchFamily="34" charset="0"/>
                        </a:rPr>
                        <a:t>No</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marL="0" marR="0" algn="ctr">
                        <a:lnSpc>
                          <a:spcPct val="115000"/>
                        </a:lnSpc>
                        <a:spcBef>
                          <a:spcPts val="0"/>
                        </a:spcBef>
                        <a:spcAft>
                          <a:spcPts val="1200"/>
                        </a:spcAft>
                      </a:pPr>
                      <a:r>
                        <a:rPr lang="en-ZA" sz="1400" b="1" dirty="0">
                          <a:effectLst/>
                          <a:latin typeface="Arial" panose="020B0604020202020204" pitchFamily="34" charset="0"/>
                          <a:ea typeface="Calibri" panose="020F0502020204030204" pitchFamily="34" charset="0"/>
                          <a:cs typeface="Arial" panose="020B0604020202020204" pitchFamily="34" charset="0"/>
                        </a:rPr>
                        <a:t>Examination Cycle</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marL="0" marR="0" algn="ctr">
                        <a:lnSpc>
                          <a:spcPct val="115000"/>
                        </a:lnSpc>
                        <a:spcBef>
                          <a:spcPts val="0"/>
                        </a:spcBef>
                        <a:spcAft>
                          <a:spcPts val="1200"/>
                        </a:spcAft>
                      </a:pPr>
                      <a:r>
                        <a:rPr lang="en-ZA" sz="1400" b="1" dirty="0">
                          <a:effectLst/>
                          <a:latin typeface="Arial" panose="020B0604020202020204" pitchFamily="34" charset="0"/>
                          <a:ea typeface="Calibri" panose="020F0502020204030204" pitchFamily="34" charset="0"/>
                          <a:cs typeface="Arial" panose="020B0604020202020204" pitchFamily="34" charset="0"/>
                        </a:rPr>
                        <a:t>Timeframe</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1200"/>
                        </a:spcAft>
                      </a:pPr>
                      <a:r>
                        <a:rPr lang="en-ZA" sz="1400" dirty="0">
                          <a:effectLst/>
                          <a:latin typeface="Arial" panose="020B0604020202020204" pitchFamily="34" charset="0"/>
                          <a:ea typeface="Calibri" panose="020F0502020204030204" pitchFamily="34" charset="0"/>
                          <a:cs typeface="Arial" panose="020B0604020202020204" pitchFamily="34" charset="0"/>
                        </a:rPr>
                        <a:t>(specific dates will be determined by a finalised management plan and timetable)</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a16="http://schemas.microsoft.com/office/drawing/2014/main" val="3525760933"/>
                  </a:ext>
                </a:extLst>
              </a:tr>
              <a:tr h="395161">
                <a:tc>
                  <a:txBody>
                    <a:bodyPr/>
                    <a:lstStyle/>
                    <a:p>
                      <a:pPr marL="0" marR="0" algn="just">
                        <a:lnSpc>
                          <a:spcPct val="115000"/>
                        </a:lnSpc>
                        <a:spcBef>
                          <a:spcPts val="0"/>
                        </a:spcBef>
                        <a:spcAft>
                          <a:spcPts val="1200"/>
                        </a:spcAft>
                      </a:pPr>
                      <a:r>
                        <a:rPr lang="en-ZA" sz="1400" dirty="0">
                          <a:effectLst/>
                          <a:latin typeface="Arial" panose="020B0604020202020204" pitchFamily="34" charset="0"/>
                          <a:ea typeface="Calibri" panose="020F0502020204030204" pitchFamily="34" charset="0"/>
                          <a:cs typeface="Arial" panose="020B0604020202020204" pitchFamily="34" charset="0"/>
                        </a:rPr>
                        <a:t>1</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1200"/>
                        </a:spcAft>
                      </a:pPr>
                      <a:r>
                        <a:rPr lang="en-ZA" sz="1400" dirty="0">
                          <a:effectLst/>
                          <a:latin typeface="Arial" panose="020B0604020202020204" pitchFamily="34" charset="0"/>
                          <a:ea typeface="Calibri" panose="020F0502020204030204" pitchFamily="34" charset="0"/>
                          <a:cs typeface="Arial" panose="020B0604020202020204" pitchFamily="34" charset="0"/>
                        </a:rPr>
                        <a:t>NC (V): Supplementary (Level 2 to 4)</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1200"/>
                        </a:spcAft>
                      </a:pPr>
                      <a:r>
                        <a:rPr lang="en-ZA" sz="1400" dirty="0">
                          <a:effectLst/>
                          <a:latin typeface="Arial" panose="020B0604020202020204" pitchFamily="34" charset="0"/>
                          <a:ea typeface="Calibri" panose="020F0502020204030204" pitchFamily="34" charset="0"/>
                          <a:cs typeface="Arial" panose="020B0604020202020204" pitchFamily="34" charset="0"/>
                        </a:rPr>
                        <a:t>February / March </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34216866"/>
                  </a:ext>
                </a:extLst>
              </a:tr>
              <a:tr h="457081">
                <a:tc>
                  <a:txBody>
                    <a:bodyPr/>
                    <a:lstStyle/>
                    <a:p>
                      <a:pPr marL="0" marR="0" algn="just">
                        <a:lnSpc>
                          <a:spcPct val="115000"/>
                        </a:lnSpc>
                        <a:spcBef>
                          <a:spcPts val="0"/>
                        </a:spcBef>
                        <a:spcAft>
                          <a:spcPts val="1200"/>
                        </a:spcAft>
                      </a:pPr>
                      <a:r>
                        <a:rPr lang="en-ZA" sz="1400" dirty="0">
                          <a:effectLst/>
                          <a:latin typeface="Arial" panose="020B0604020202020204" pitchFamily="34" charset="0"/>
                          <a:ea typeface="Calibri" panose="020F0502020204030204" pitchFamily="34" charset="0"/>
                          <a:cs typeface="Arial" panose="020B0604020202020204" pitchFamily="34" charset="0"/>
                        </a:rPr>
                        <a:t>2</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1200"/>
                        </a:spcAft>
                      </a:pPr>
                      <a:r>
                        <a:rPr lang="en-ZA" sz="1400" dirty="0">
                          <a:effectLst/>
                          <a:latin typeface="Arial" panose="020B0604020202020204" pitchFamily="34" charset="0"/>
                          <a:ea typeface="Calibri" panose="020F0502020204030204" pitchFamily="34" charset="0"/>
                          <a:cs typeface="Arial" panose="020B0604020202020204" pitchFamily="34" charset="0"/>
                        </a:rPr>
                        <a:t>Report 190/1 Engineering Studies: Trimester 1 (N1 to N6)</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1200"/>
                        </a:spcAft>
                      </a:pPr>
                      <a:r>
                        <a:rPr lang="en-ZA" sz="1400" dirty="0">
                          <a:effectLst/>
                          <a:latin typeface="Arial" panose="020B0604020202020204" pitchFamily="34" charset="0"/>
                          <a:ea typeface="Calibri" panose="020F0502020204030204" pitchFamily="34" charset="0"/>
                          <a:cs typeface="Arial" panose="020B0604020202020204" pitchFamily="34" charset="0"/>
                        </a:rPr>
                        <a:t>March / April</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44799024"/>
                  </a:ext>
                </a:extLst>
              </a:tr>
              <a:tr h="386738">
                <a:tc>
                  <a:txBody>
                    <a:bodyPr/>
                    <a:lstStyle/>
                    <a:p>
                      <a:pPr marL="0" marR="0" algn="just">
                        <a:lnSpc>
                          <a:spcPct val="115000"/>
                        </a:lnSpc>
                        <a:spcBef>
                          <a:spcPts val="0"/>
                        </a:spcBef>
                        <a:spcAft>
                          <a:spcPts val="1200"/>
                        </a:spcAft>
                      </a:pPr>
                      <a:r>
                        <a:rPr lang="en-ZA" sz="1400" dirty="0">
                          <a:effectLst/>
                          <a:latin typeface="Arial" panose="020B0604020202020204" pitchFamily="34" charset="0"/>
                          <a:ea typeface="Calibri" panose="020F0502020204030204" pitchFamily="34" charset="0"/>
                          <a:cs typeface="Arial" panose="020B0604020202020204" pitchFamily="34" charset="0"/>
                        </a:rPr>
                        <a:t>3</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1200"/>
                        </a:spcAft>
                      </a:pPr>
                      <a:r>
                        <a:rPr lang="en-ZA" sz="1400" dirty="0">
                          <a:effectLst/>
                          <a:latin typeface="Arial" panose="020B0604020202020204" pitchFamily="34" charset="0"/>
                          <a:ea typeface="Calibri" panose="020F0502020204030204" pitchFamily="34" charset="0"/>
                          <a:cs typeface="Arial" panose="020B0604020202020204" pitchFamily="34" charset="0"/>
                        </a:rPr>
                        <a:t>Report 190/1 Business Studies: Semester 1 (N4 to N6)</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1200"/>
                        </a:spcAft>
                      </a:pPr>
                      <a:r>
                        <a:rPr lang="en-ZA" sz="1400">
                          <a:effectLst/>
                          <a:latin typeface="Arial" panose="020B0604020202020204" pitchFamily="34" charset="0"/>
                          <a:ea typeface="Calibri" panose="020F0502020204030204" pitchFamily="34" charset="0"/>
                          <a:cs typeface="Arial" panose="020B0604020202020204" pitchFamily="34" charset="0"/>
                        </a:rPr>
                        <a:t>May / June</a:t>
                      </a:r>
                      <a:endParaRPr lang="en-US" sz="20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82235282"/>
                  </a:ext>
                </a:extLst>
              </a:tr>
              <a:tr h="382636">
                <a:tc>
                  <a:txBody>
                    <a:bodyPr/>
                    <a:lstStyle/>
                    <a:p>
                      <a:pPr marL="0" marR="0" algn="just">
                        <a:lnSpc>
                          <a:spcPct val="115000"/>
                        </a:lnSpc>
                        <a:spcBef>
                          <a:spcPts val="0"/>
                        </a:spcBef>
                        <a:spcAft>
                          <a:spcPts val="1200"/>
                        </a:spcAft>
                      </a:pPr>
                      <a:r>
                        <a:rPr lang="en-ZA" sz="1400" dirty="0">
                          <a:effectLst/>
                          <a:latin typeface="Arial" panose="020B0604020202020204" pitchFamily="34" charset="0"/>
                          <a:ea typeface="Calibri" panose="020F0502020204030204" pitchFamily="34" charset="0"/>
                          <a:cs typeface="Arial" panose="020B0604020202020204" pitchFamily="34" charset="0"/>
                        </a:rPr>
                        <a:t>4</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1200"/>
                        </a:spcAft>
                      </a:pPr>
                      <a:r>
                        <a:rPr lang="en-ZA" sz="1400" dirty="0">
                          <a:effectLst/>
                          <a:latin typeface="Arial" panose="020B0604020202020204" pitchFamily="34" charset="0"/>
                          <a:ea typeface="Calibri" panose="020F0502020204030204" pitchFamily="34" charset="0"/>
                          <a:cs typeface="Arial" panose="020B0604020202020204" pitchFamily="34" charset="0"/>
                        </a:rPr>
                        <a:t>GETC-ABET L4: June</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1200"/>
                        </a:spcAft>
                      </a:pPr>
                      <a:r>
                        <a:rPr lang="en-ZA" sz="1400">
                          <a:effectLst/>
                          <a:latin typeface="Arial" panose="020B0604020202020204" pitchFamily="34" charset="0"/>
                          <a:ea typeface="Calibri" panose="020F0502020204030204" pitchFamily="34" charset="0"/>
                          <a:cs typeface="Arial" panose="020B0604020202020204" pitchFamily="34" charset="0"/>
                        </a:rPr>
                        <a:t>May / June</a:t>
                      </a:r>
                      <a:endParaRPr lang="en-US" sz="20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51156106"/>
                  </a:ext>
                </a:extLst>
              </a:tr>
              <a:tr h="451314">
                <a:tc>
                  <a:txBody>
                    <a:bodyPr/>
                    <a:lstStyle/>
                    <a:p>
                      <a:pPr marL="0" marR="0" algn="just">
                        <a:lnSpc>
                          <a:spcPct val="115000"/>
                        </a:lnSpc>
                        <a:spcBef>
                          <a:spcPts val="0"/>
                        </a:spcBef>
                        <a:spcAft>
                          <a:spcPts val="1200"/>
                        </a:spcAft>
                      </a:pPr>
                      <a:r>
                        <a:rPr lang="en-ZA" sz="1400" dirty="0">
                          <a:effectLst/>
                          <a:latin typeface="Arial" panose="020B0604020202020204" pitchFamily="34" charset="0"/>
                          <a:ea typeface="Calibri" panose="020F0502020204030204" pitchFamily="34" charset="0"/>
                          <a:cs typeface="Arial" panose="020B0604020202020204" pitchFamily="34" charset="0"/>
                        </a:rPr>
                        <a:t>5</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1200"/>
                        </a:spcAft>
                      </a:pPr>
                      <a:r>
                        <a:rPr lang="en-ZA" sz="1400" dirty="0">
                          <a:effectLst/>
                          <a:latin typeface="Arial" panose="020B0604020202020204" pitchFamily="34" charset="0"/>
                          <a:ea typeface="Calibri" panose="020F0502020204030204" pitchFamily="34" charset="0"/>
                          <a:cs typeface="Arial" panose="020B0604020202020204" pitchFamily="34" charset="0"/>
                        </a:rPr>
                        <a:t>Report 190/1 Engineering Studies: Trimester 2  (N1 to N6)</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1200"/>
                        </a:spcAft>
                      </a:pPr>
                      <a:r>
                        <a:rPr lang="en-ZA" sz="1400" dirty="0">
                          <a:effectLst/>
                          <a:latin typeface="Arial" panose="020B0604020202020204" pitchFamily="34" charset="0"/>
                          <a:ea typeface="Calibri" panose="020F0502020204030204" pitchFamily="34" charset="0"/>
                          <a:cs typeface="Arial" panose="020B0604020202020204" pitchFamily="34" charset="0"/>
                        </a:rPr>
                        <a:t>July / August</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21974577"/>
                  </a:ext>
                </a:extLst>
              </a:tr>
              <a:tr h="356027">
                <a:tc>
                  <a:txBody>
                    <a:bodyPr/>
                    <a:lstStyle/>
                    <a:p>
                      <a:pPr marL="0" marR="0" algn="just">
                        <a:lnSpc>
                          <a:spcPct val="115000"/>
                        </a:lnSpc>
                        <a:spcBef>
                          <a:spcPts val="0"/>
                        </a:spcBef>
                        <a:spcAft>
                          <a:spcPts val="1200"/>
                        </a:spcAft>
                      </a:pPr>
                      <a:r>
                        <a:rPr lang="en-ZA" sz="1400" dirty="0">
                          <a:effectLst/>
                          <a:latin typeface="Arial" panose="020B0604020202020204" pitchFamily="34" charset="0"/>
                          <a:ea typeface="Calibri" panose="020F0502020204030204" pitchFamily="34" charset="0"/>
                          <a:cs typeface="Arial" panose="020B0604020202020204" pitchFamily="34" charset="0"/>
                        </a:rPr>
                        <a:t>6</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1200"/>
                        </a:spcAft>
                      </a:pPr>
                      <a:r>
                        <a:rPr lang="en-ZA" sz="1400" dirty="0">
                          <a:effectLst/>
                          <a:latin typeface="Arial" panose="020B0604020202020204" pitchFamily="34" charset="0"/>
                          <a:ea typeface="Calibri" panose="020F0502020204030204" pitchFamily="34" charset="0"/>
                          <a:cs typeface="Arial" panose="020B0604020202020204" pitchFamily="34" charset="0"/>
                        </a:rPr>
                        <a:t>GETC-ABET L4: Preparatory Tests</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1200"/>
                        </a:spcAft>
                      </a:pPr>
                      <a:r>
                        <a:rPr lang="en-ZA" sz="1400" dirty="0">
                          <a:effectLst/>
                          <a:latin typeface="Arial" panose="020B0604020202020204" pitchFamily="34" charset="0"/>
                          <a:ea typeface="Calibri" panose="020F0502020204030204" pitchFamily="34" charset="0"/>
                          <a:cs typeface="Arial" panose="020B0604020202020204" pitchFamily="34" charset="0"/>
                        </a:rPr>
                        <a:t>August / September</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27418886"/>
                  </a:ext>
                </a:extLst>
              </a:tr>
              <a:tr h="412069">
                <a:tc>
                  <a:txBody>
                    <a:bodyPr/>
                    <a:lstStyle/>
                    <a:p>
                      <a:pPr marL="0" marR="0" algn="just">
                        <a:lnSpc>
                          <a:spcPct val="115000"/>
                        </a:lnSpc>
                        <a:spcBef>
                          <a:spcPts val="0"/>
                        </a:spcBef>
                        <a:spcAft>
                          <a:spcPts val="1200"/>
                        </a:spcAft>
                      </a:pPr>
                      <a:r>
                        <a:rPr lang="en-ZA" sz="1400" dirty="0">
                          <a:effectLst/>
                          <a:latin typeface="Arial" panose="020B0604020202020204" pitchFamily="34" charset="0"/>
                          <a:ea typeface="Calibri" panose="020F0502020204030204" pitchFamily="34" charset="0"/>
                          <a:cs typeface="Arial" panose="020B0604020202020204" pitchFamily="34" charset="0"/>
                        </a:rPr>
                        <a:t>7</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1200"/>
                        </a:spcAft>
                      </a:pPr>
                      <a:r>
                        <a:rPr lang="en-ZA" sz="1400" dirty="0">
                          <a:effectLst/>
                          <a:latin typeface="Arial" panose="020B0604020202020204" pitchFamily="34" charset="0"/>
                          <a:ea typeface="Calibri" panose="020F0502020204030204" pitchFamily="34" charset="0"/>
                          <a:cs typeface="Arial" panose="020B0604020202020204" pitchFamily="34" charset="0"/>
                        </a:rPr>
                        <a:t>NC (V): November (Level 2 to 4) </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1200"/>
                        </a:spcAft>
                      </a:pPr>
                      <a:r>
                        <a:rPr lang="en-ZA" sz="1400" dirty="0">
                          <a:effectLst/>
                          <a:latin typeface="Arial" panose="020B0604020202020204" pitchFamily="34" charset="0"/>
                          <a:ea typeface="Calibri" panose="020F0502020204030204" pitchFamily="34" charset="0"/>
                          <a:cs typeface="Arial" panose="020B0604020202020204" pitchFamily="34" charset="0"/>
                        </a:rPr>
                        <a:t>October / November </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50225333"/>
                  </a:ext>
                </a:extLst>
              </a:tr>
              <a:tr h="446624">
                <a:tc>
                  <a:txBody>
                    <a:bodyPr/>
                    <a:lstStyle/>
                    <a:p>
                      <a:pPr marL="0" marR="0" algn="just">
                        <a:lnSpc>
                          <a:spcPct val="115000"/>
                        </a:lnSpc>
                        <a:spcBef>
                          <a:spcPts val="0"/>
                        </a:spcBef>
                        <a:spcAft>
                          <a:spcPts val="1200"/>
                        </a:spcAft>
                      </a:pPr>
                      <a:r>
                        <a:rPr lang="en-ZA" sz="1400" dirty="0">
                          <a:effectLst/>
                          <a:latin typeface="Arial" panose="020B0604020202020204" pitchFamily="34" charset="0"/>
                          <a:ea typeface="Calibri" panose="020F0502020204030204" pitchFamily="34" charset="0"/>
                          <a:cs typeface="Arial" panose="020B0604020202020204" pitchFamily="34" charset="0"/>
                        </a:rPr>
                        <a:t>8</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1200"/>
                        </a:spcAft>
                      </a:pPr>
                      <a:r>
                        <a:rPr lang="en-ZA" sz="1400" dirty="0">
                          <a:effectLst/>
                          <a:latin typeface="Arial" panose="020B0604020202020204" pitchFamily="34" charset="0"/>
                          <a:ea typeface="Calibri" panose="020F0502020204030204" pitchFamily="34" charset="0"/>
                          <a:cs typeface="Arial" panose="020B0604020202020204" pitchFamily="34" charset="0"/>
                        </a:rPr>
                        <a:t>Report 190/1 Business Studies: Semester 2 (N4 to N6)</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1200"/>
                        </a:spcAft>
                      </a:pPr>
                      <a:r>
                        <a:rPr lang="en-ZA" sz="1400" dirty="0">
                          <a:effectLst/>
                          <a:latin typeface="Arial" panose="020B0604020202020204" pitchFamily="34" charset="0"/>
                          <a:ea typeface="Calibri" panose="020F0502020204030204" pitchFamily="34" charset="0"/>
                          <a:cs typeface="Arial" panose="020B0604020202020204" pitchFamily="34" charset="0"/>
                        </a:rPr>
                        <a:t>November / December</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34568106"/>
                  </a:ext>
                </a:extLst>
              </a:tr>
              <a:tr h="368692">
                <a:tc>
                  <a:txBody>
                    <a:bodyPr/>
                    <a:lstStyle/>
                    <a:p>
                      <a:pPr marL="0" marR="0" algn="just">
                        <a:lnSpc>
                          <a:spcPct val="115000"/>
                        </a:lnSpc>
                        <a:spcBef>
                          <a:spcPts val="0"/>
                        </a:spcBef>
                        <a:spcAft>
                          <a:spcPts val="1200"/>
                        </a:spcAft>
                      </a:pPr>
                      <a:r>
                        <a:rPr lang="en-ZA" sz="1400" dirty="0">
                          <a:effectLst/>
                          <a:latin typeface="Arial" panose="020B0604020202020204" pitchFamily="34" charset="0"/>
                          <a:ea typeface="Calibri" panose="020F0502020204030204" pitchFamily="34" charset="0"/>
                          <a:cs typeface="Arial" panose="020B0604020202020204" pitchFamily="34" charset="0"/>
                        </a:rPr>
                        <a:t>9</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1200"/>
                        </a:spcAft>
                      </a:pPr>
                      <a:r>
                        <a:rPr lang="en-ZA" sz="1400" dirty="0">
                          <a:effectLst/>
                          <a:latin typeface="Arial" panose="020B0604020202020204" pitchFamily="34" charset="0"/>
                          <a:ea typeface="Calibri" panose="020F0502020204030204" pitchFamily="34" charset="0"/>
                          <a:cs typeface="Arial" panose="020B0604020202020204" pitchFamily="34" charset="0"/>
                        </a:rPr>
                        <a:t>Report 190/1 Engineering Studies: Trimester 3 (N1 to N6)</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1200"/>
                        </a:spcAft>
                      </a:pPr>
                      <a:r>
                        <a:rPr lang="en-ZA" sz="1400" dirty="0">
                          <a:effectLst/>
                          <a:latin typeface="Arial" panose="020B0604020202020204" pitchFamily="34" charset="0"/>
                          <a:ea typeface="Calibri" panose="020F0502020204030204" pitchFamily="34" charset="0"/>
                          <a:cs typeface="Arial" panose="020B0604020202020204" pitchFamily="34" charset="0"/>
                        </a:rPr>
                        <a:t>November / December</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35085988"/>
                  </a:ext>
                </a:extLst>
              </a:tr>
              <a:tr h="236034">
                <a:tc>
                  <a:txBody>
                    <a:bodyPr/>
                    <a:lstStyle/>
                    <a:p>
                      <a:pPr marL="0" marR="0" algn="just">
                        <a:lnSpc>
                          <a:spcPct val="115000"/>
                        </a:lnSpc>
                        <a:spcBef>
                          <a:spcPts val="0"/>
                        </a:spcBef>
                        <a:spcAft>
                          <a:spcPts val="1200"/>
                        </a:spcAft>
                      </a:pPr>
                      <a:r>
                        <a:rPr lang="en-ZA" sz="1400" dirty="0">
                          <a:effectLst/>
                          <a:latin typeface="Arial" panose="020B0604020202020204" pitchFamily="34" charset="0"/>
                          <a:ea typeface="Calibri" panose="020F0502020204030204" pitchFamily="34" charset="0"/>
                          <a:cs typeface="Arial" panose="020B0604020202020204" pitchFamily="34" charset="0"/>
                        </a:rPr>
                        <a:t>10</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1200"/>
                        </a:spcAft>
                      </a:pPr>
                      <a:r>
                        <a:rPr lang="en-ZA" sz="1400" dirty="0">
                          <a:effectLst/>
                          <a:latin typeface="Arial" panose="020B0604020202020204" pitchFamily="34" charset="0"/>
                          <a:ea typeface="Calibri" panose="020F0502020204030204" pitchFamily="34" charset="0"/>
                          <a:cs typeface="Arial" panose="020B0604020202020204" pitchFamily="34" charset="0"/>
                        </a:rPr>
                        <a:t>GETC-ABET L4: November</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1200"/>
                        </a:spcAft>
                      </a:pPr>
                      <a:r>
                        <a:rPr lang="en-ZA" sz="1400" dirty="0">
                          <a:effectLst/>
                          <a:latin typeface="Arial" panose="020B0604020202020204" pitchFamily="34" charset="0"/>
                          <a:ea typeface="Calibri" panose="020F0502020204030204" pitchFamily="34" charset="0"/>
                          <a:cs typeface="Arial" panose="020B0604020202020204" pitchFamily="34" charset="0"/>
                        </a:rPr>
                        <a:t>November </a:t>
                      </a:r>
                      <a:endParaRPr lang="en-US"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50189889"/>
                  </a:ext>
                </a:extLst>
              </a:tr>
            </a:tbl>
          </a:graphicData>
        </a:graphic>
      </p:graphicFrame>
    </p:spTree>
    <p:extLst>
      <p:ext uri="{BB962C8B-B14F-4D97-AF65-F5344CB8AC3E}">
        <p14:creationId xmlns:p14="http://schemas.microsoft.com/office/powerpoint/2010/main" val="4412036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rcRect/>
          <a:stretch/>
        </p:blipFill>
        <p:spPr>
          <a:xfrm>
            <a:off x="-54864" y="18288"/>
            <a:ext cx="12192000" cy="6858000"/>
          </a:xfrm>
          <a:prstGeom prst="rect">
            <a:avLst/>
          </a:prstGeom>
        </p:spPr>
      </p:pic>
      <p:sp>
        <p:nvSpPr>
          <p:cNvPr id="3" name="Rectangle 2">
            <a:extLst>
              <a:ext uri="{FF2B5EF4-FFF2-40B4-BE49-F238E27FC236}">
                <a16:creationId xmlns:a16="http://schemas.microsoft.com/office/drawing/2014/main" id="{22ACF270-872C-474D-A4D9-268F3AB4894E}"/>
              </a:ext>
            </a:extLst>
          </p:cNvPr>
          <p:cNvSpPr/>
          <p:nvPr/>
        </p:nvSpPr>
        <p:spPr>
          <a:xfrm>
            <a:off x="1600200" y="3105835"/>
            <a:ext cx="8776252" cy="584775"/>
          </a:xfrm>
          <a:prstGeom prst="rect">
            <a:avLst/>
          </a:prstGeom>
        </p:spPr>
        <p:txBody>
          <a:bodyPr wrap="square">
            <a:spAutoFit/>
          </a:bodyPr>
          <a:lstStyle/>
          <a:p>
            <a:pPr algn="ctr"/>
            <a:r>
              <a:rPr lang="en-US" altLang="en-US" sz="3200" b="1" dirty="0">
                <a:latin typeface="Arial" panose="020B0604020202020204" pitchFamily="34" charset="0"/>
                <a:ea typeface="ＭＳ Ｐゴシック" pitchFamily="34" charset="-128"/>
                <a:cs typeface="Arial" panose="020B0604020202020204" pitchFamily="34" charset="0"/>
              </a:rPr>
              <a:t>Deliverables</a:t>
            </a:r>
            <a:endParaRPr lang="en-US" sz="3200" dirty="0"/>
          </a:p>
        </p:txBody>
      </p:sp>
    </p:spTree>
    <p:extLst>
      <p:ext uri="{BB962C8B-B14F-4D97-AF65-F5344CB8AC3E}">
        <p14:creationId xmlns:p14="http://schemas.microsoft.com/office/powerpoint/2010/main" val="28636838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3" name="Rectangle 2">
            <a:extLst>
              <a:ext uri="{FF2B5EF4-FFF2-40B4-BE49-F238E27FC236}">
                <a16:creationId xmlns:a16="http://schemas.microsoft.com/office/drawing/2014/main" id="{295B6415-9469-433D-B845-9B348B0A3A27}"/>
              </a:ext>
            </a:extLst>
          </p:cNvPr>
          <p:cNvSpPr/>
          <p:nvPr/>
        </p:nvSpPr>
        <p:spPr>
          <a:xfrm>
            <a:off x="830424" y="1688840"/>
            <a:ext cx="10390856" cy="4524315"/>
          </a:xfrm>
          <a:prstGeom prst="rect">
            <a:avLst/>
          </a:prstGeom>
        </p:spPr>
        <p:txBody>
          <a:bodyPr wrap="square">
            <a:spAutoFit/>
          </a:bodyPr>
          <a:lstStyle/>
          <a:p>
            <a:pPr marR="0" algn="just">
              <a:lnSpc>
                <a:spcPct val="150000"/>
              </a:lnSpc>
              <a:spcBef>
                <a:spcPts val="0"/>
              </a:spcBef>
              <a:spcAft>
                <a:spcPts val="1200"/>
              </a:spcAft>
            </a:pPr>
            <a:r>
              <a:rPr lang="en-ZA" sz="1600" dirty="0">
                <a:latin typeface="Arial" panose="020B0604020202020204" pitchFamily="34" charset="0"/>
                <a:ea typeface="Calibri" panose="020F0502020204030204" pitchFamily="34" charset="0"/>
                <a:cs typeface="Arial" panose="020B0604020202020204" pitchFamily="34" charset="0"/>
              </a:rPr>
              <a:t>To print, pack and consolidate Technical and Vocational Education and Training (TVET) College and Community Education and Training (CET) College question papers.</a:t>
            </a:r>
            <a:endParaRPr lang="en-US" sz="1600" dirty="0">
              <a:latin typeface="Arial" panose="020B0604020202020204" pitchFamily="34" charset="0"/>
              <a:ea typeface="Calibri" panose="020F0502020204030204" pitchFamily="34" charset="0"/>
              <a:cs typeface="Times New Roman" panose="02020603050405020304" pitchFamily="18" charset="0"/>
            </a:endParaRPr>
          </a:p>
          <a:p>
            <a:pPr algn="just">
              <a:lnSpc>
                <a:spcPct val="150000"/>
              </a:lnSpc>
              <a:spcAft>
                <a:spcPts val="1200"/>
              </a:spcAft>
            </a:pPr>
            <a:r>
              <a:rPr lang="en-ZA" sz="1600" dirty="0">
                <a:latin typeface="Arial" panose="020B0604020202020204" pitchFamily="34" charset="0"/>
                <a:ea typeface="Calibri" panose="020F0502020204030204" pitchFamily="34" charset="0"/>
                <a:cs typeface="Arial" panose="020B0604020202020204" pitchFamily="34" charset="0"/>
              </a:rPr>
              <a:t>Ensure that secure handover to the courier is done as per due dates.</a:t>
            </a:r>
            <a:endParaRPr lang="en-US" sz="1600" dirty="0">
              <a:latin typeface="Arial" panose="020B0604020202020204" pitchFamily="34" charset="0"/>
              <a:ea typeface="Calibri" panose="020F0502020204030204" pitchFamily="34" charset="0"/>
              <a:cs typeface="Times New Roman" panose="02020603050405020304" pitchFamily="18" charset="0"/>
            </a:endParaRPr>
          </a:p>
          <a:p>
            <a:pPr marL="285750" indent="-285750" algn="just">
              <a:spcBef>
                <a:spcPts val="600"/>
              </a:spcBef>
              <a:buFont typeface="Wingdings" panose="05000000000000000000" pitchFamily="2" charset="2"/>
              <a:buChar char="Ø"/>
            </a:pPr>
            <a:r>
              <a:rPr lang="en-US" b="1" dirty="0"/>
              <a:t>Pre-print</a:t>
            </a:r>
          </a:p>
          <a:p>
            <a:pPr marL="285750" indent="-285750" algn="just">
              <a:spcBef>
                <a:spcPts val="600"/>
              </a:spcBef>
              <a:buFont typeface="Wingdings" panose="05000000000000000000" pitchFamily="2" charset="2"/>
              <a:buChar char="Ø"/>
            </a:pPr>
            <a:r>
              <a:rPr lang="en-US" b="1" dirty="0"/>
              <a:t>Print</a:t>
            </a:r>
          </a:p>
          <a:p>
            <a:pPr marL="285750" indent="-285750" algn="just">
              <a:spcBef>
                <a:spcPts val="600"/>
              </a:spcBef>
              <a:buFont typeface="Wingdings" panose="05000000000000000000" pitchFamily="2" charset="2"/>
              <a:buChar char="Ø"/>
            </a:pPr>
            <a:r>
              <a:rPr lang="en-US" b="1" dirty="0"/>
              <a:t>Plastic sealing and custom Box Making</a:t>
            </a:r>
          </a:p>
          <a:p>
            <a:pPr marL="285750" indent="-285750" algn="just">
              <a:spcBef>
                <a:spcPts val="600"/>
              </a:spcBef>
              <a:buFont typeface="Wingdings" panose="05000000000000000000" pitchFamily="2" charset="2"/>
              <a:buChar char="Ø"/>
            </a:pPr>
            <a:r>
              <a:rPr lang="en-US" b="1" dirty="0"/>
              <a:t>Storage (document warehousing)</a:t>
            </a:r>
          </a:p>
          <a:p>
            <a:pPr marL="285750" indent="-285750" algn="just">
              <a:spcBef>
                <a:spcPts val="600"/>
              </a:spcBef>
              <a:buFont typeface="Wingdings" panose="05000000000000000000" pitchFamily="2" charset="2"/>
              <a:buChar char="Ø"/>
            </a:pPr>
            <a:r>
              <a:rPr lang="en-US" b="1" dirty="0"/>
              <a:t>Pack and Consolidate</a:t>
            </a:r>
          </a:p>
          <a:p>
            <a:pPr marL="285750" indent="-285750" algn="just">
              <a:spcBef>
                <a:spcPts val="600"/>
              </a:spcBef>
              <a:buFont typeface="Wingdings" panose="05000000000000000000" pitchFamily="2" charset="2"/>
              <a:buChar char="Ø"/>
            </a:pPr>
            <a:r>
              <a:rPr lang="en-US" b="1" dirty="0"/>
              <a:t>Handover to courier</a:t>
            </a:r>
          </a:p>
          <a:p>
            <a:pPr marL="285750" indent="-285750" algn="just">
              <a:lnSpc>
                <a:spcPct val="200000"/>
              </a:lnSpc>
              <a:spcBef>
                <a:spcPts val="600"/>
              </a:spcBef>
              <a:buFont typeface="Wingdings" panose="05000000000000000000" pitchFamily="2" charset="2"/>
              <a:buChar char="Ø"/>
            </a:pPr>
            <a:endParaRPr lang="en-GB" altLang="en-US" sz="1600" dirty="0">
              <a:latin typeface="Arial" panose="020B0604020202020204" pitchFamily="34" charset="0"/>
              <a:ea typeface="ＭＳ Ｐゴシック" pitchFamily="34" charset="-128"/>
              <a:cs typeface="Arial" panose="020B0604020202020204" pitchFamily="34" charset="0"/>
            </a:endParaRPr>
          </a:p>
          <a:p>
            <a:pPr algn="just">
              <a:spcBef>
                <a:spcPts val="600"/>
              </a:spcBef>
            </a:pPr>
            <a:endParaRPr lang="en-GB" altLang="en-US" sz="1600" dirty="0">
              <a:latin typeface="Arial" panose="020B0604020202020204" pitchFamily="34" charset="0"/>
              <a:ea typeface="ＭＳ Ｐゴシック" pitchFamily="34" charset="-128"/>
              <a:cs typeface="Arial" panose="020B0604020202020204" pitchFamily="34" charset="0"/>
            </a:endParaRPr>
          </a:p>
        </p:txBody>
      </p:sp>
      <p:sp>
        <p:nvSpPr>
          <p:cNvPr id="4" name="Rectangle 3">
            <a:extLst>
              <a:ext uri="{FF2B5EF4-FFF2-40B4-BE49-F238E27FC236}">
                <a16:creationId xmlns:a16="http://schemas.microsoft.com/office/drawing/2014/main" id="{3CB14555-FF5D-4A84-B686-89AA3D3AC720}"/>
              </a:ext>
            </a:extLst>
          </p:cNvPr>
          <p:cNvSpPr/>
          <p:nvPr/>
        </p:nvSpPr>
        <p:spPr>
          <a:xfrm>
            <a:off x="1996751" y="786504"/>
            <a:ext cx="7277878" cy="369332"/>
          </a:xfrm>
          <a:prstGeom prst="rect">
            <a:avLst/>
          </a:prstGeom>
        </p:spPr>
        <p:txBody>
          <a:bodyPr wrap="square">
            <a:spAutoFit/>
          </a:bodyPr>
          <a:lstStyle/>
          <a:p>
            <a:pPr algn="ctr"/>
            <a:r>
              <a:rPr lang="en-US" altLang="en-US" b="1" dirty="0">
                <a:latin typeface="Arial" panose="020B0604020202020204" pitchFamily="34" charset="0"/>
                <a:ea typeface="ＭＳ Ｐゴシック" pitchFamily="34" charset="-128"/>
                <a:cs typeface="Arial" panose="020B0604020202020204" pitchFamily="34" charset="0"/>
              </a:rPr>
              <a:t>Specific deliverables </a:t>
            </a:r>
            <a:endParaRPr lang="en-US" dirty="0"/>
          </a:p>
        </p:txBody>
      </p:sp>
    </p:spTree>
    <p:extLst>
      <p:ext uri="{BB962C8B-B14F-4D97-AF65-F5344CB8AC3E}">
        <p14:creationId xmlns:p14="http://schemas.microsoft.com/office/powerpoint/2010/main" val="14713393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rcRect/>
          <a:stretch/>
        </p:blipFill>
        <p:spPr>
          <a:xfrm>
            <a:off x="-63491" y="0"/>
            <a:ext cx="12192000" cy="6858000"/>
          </a:xfrm>
          <a:prstGeom prst="rect">
            <a:avLst/>
          </a:prstGeom>
        </p:spPr>
      </p:pic>
      <p:sp>
        <p:nvSpPr>
          <p:cNvPr id="3" name="Rectangle 2">
            <a:extLst>
              <a:ext uri="{FF2B5EF4-FFF2-40B4-BE49-F238E27FC236}">
                <a16:creationId xmlns:a16="http://schemas.microsoft.com/office/drawing/2014/main" id="{3AAE6CCE-0ECA-4D5B-9266-5351AEE317E9}"/>
              </a:ext>
            </a:extLst>
          </p:cNvPr>
          <p:cNvSpPr/>
          <p:nvPr/>
        </p:nvSpPr>
        <p:spPr>
          <a:xfrm>
            <a:off x="2331945" y="2895475"/>
            <a:ext cx="7146233" cy="584775"/>
          </a:xfrm>
          <a:prstGeom prst="rect">
            <a:avLst/>
          </a:prstGeom>
        </p:spPr>
        <p:txBody>
          <a:bodyPr wrap="square">
            <a:spAutoFit/>
          </a:bodyPr>
          <a:lstStyle/>
          <a:p>
            <a:pPr algn="ctr"/>
            <a:r>
              <a:rPr lang="en-US" altLang="en-US" sz="3200" b="1" dirty="0">
                <a:latin typeface="Arial" panose="020B0604020202020204" pitchFamily="34" charset="0"/>
                <a:ea typeface="ＭＳ Ｐゴシック" pitchFamily="34" charset="-128"/>
                <a:cs typeface="Arial" panose="020B0604020202020204" pitchFamily="34" charset="0"/>
              </a:rPr>
              <a:t>Timelines and volumes</a:t>
            </a:r>
            <a:endParaRPr lang="en-US" sz="3200" dirty="0"/>
          </a:p>
        </p:txBody>
      </p:sp>
    </p:spTree>
    <p:extLst>
      <p:ext uri="{BB962C8B-B14F-4D97-AF65-F5344CB8AC3E}">
        <p14:creationId xmlns:p14="http://schemas.microsoft.com/office/powerpoint/2010/main" val="42183843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rcRect/>
          <a:stretch/>
        </p:blipFill>
        <p:spPr>
          <a:xfrm>
            <a:off x="0" y="-28351"/>
            <a:ext cx="12192000" cy="6858000"/>
          </a:xfrm>
          <a:prstGeom prst="rect">
            <a:avLst/>
          </a:prstGeom>
        </p:spPr>
      </p:pic>
      <p:sp>
        <p:nvSpPr>
          <p:cNvPr id="3" name="Rectangle 2">
            <a:extLst>
              <a:ext uri="{FF2B5EF4-FFF2-40B4-BE49-F238E27FC236}">
                <a16:creationId xmlns:a16="http://schemas.microsoft.com/office/drawing/2014/main" id="{9FD3C7F8-8C34-44E9-ADF5-2BD4B9B360D8}"/>
              </a:ext>
            </a:extLst>
          </p:cNvPr>
          <p:cNvSpPr/>
          <p:nvPr/>
        </p:nvSpPr>
        <p:spPr>
          <a:xfrm>
            <a:off x="2467413" y="491360"/>
            <a:ext cx="6390859" cy="369332"/>
          </a:xfrm>
          <a:prstGeom prst="rect">
            <a:avLst/>
          </a:prstGeom>
        </p:spPr>
        <p:txBody>
          <a:bodyPr wrap="square">
            <a:spAutoFit/>
          </a:bodyPr>
          <a:lstStyle/>
          <a:p>
            <a:pPr algn="ctr"/>
            <a:r>
              <a:rPr lang="en-US" altLang="en-US" b="1" dirty="0">
                <a:latin typeface="Arial" panose="020B0604020202020204" pitchFamily="34" charset="0"/>
                <a:ea typeface="ＭＳ Ｐゴシック" pitchFamily="34" charset="-128"/>
                <a:cs typeface="Arial" panose="020B0604020202020204" pitchFamily="34" charset="0"/>
              </a:rPr>
              <a:t>DISTRIBUTION OF </a:t>
            </a:r>
            <a:r>
              <a:rPr lang="en-US" altLang="en-US" b="1" dirty="0">
                <a:solidFill>
                  <a:srgbClr val="FF0000"/>
                </a:solidFill>
                <a:latin typeface="Arial" panose="020B0604020202020204" pitchFamily="34" charset="0"/>
                <a:ea typeface="ＭＳ Ｐゴシック" pitchFamily="34" charset="-128"/>
                <a:cs typeface="Arial" panose="020B0604020202020204" pitchFamily="34" charset="0"/>
              </a:rPr>
              <a:t>TVET</a:t>
            </a:r>
            <a:r>
              <a:rPr lang="en-US" altLang="en-US" b="1" dirty="0">
                <a:latin typeface="Arial" panose="020B0604020202020204" pitchFamily="34" charset="0"/>
                <a:ea typeface="ＭＳ Ｐゴシック" pitchFamily="34" charset="-128"/>
                <a:cs typeface="Arial" panose="020B0604020202020204" pitchFamily="34" charset="0"/>
              </a:rPr>
              <a:t>  AND </a:t>
            </a:r>
            <a:r>
              <a:rPr lang="en-US" altLang="en-US" b="1" dirty="0">
                <a:solidFill>
                  <a:srgbClr val="FF0000"/>
                </a:solidFill>
                <a:latin typeface="Arial" panose="020B0604020202020204" pitchFamily="34" charset="0"/>
                <a:ea typeface="ＭＳ Ｐゴシック" pitchFamily="34" charset="-128"/>
                <a:cs typeface="Arial" panose="020B0604020202020204" pitchFamily="34" charset="0"/>
              </a:rPr>
              <a:t>CET</a:t>
            </a:r>
            <a:r>
              <a:rPr lang="en-US" altLang="en-US" b="1" dirty="0">
                <a:latin typeface="Arial" panose="020B0604020202020204" pitchFamily="34" charset="0"/>
                <a:ea typeface="ＭＳ Ｐゴシック" pitchFamily="34" charset="-128"/>
                <a:cs typeface="Arial" panose="020B0604020202020204" pitchFamily="34" charset="0"/>
              </a:rPr>
              <a:t> QUESTION PAPERS</a:t>
            </a:r>
            <a:endParaRPr lang="en-US" dirty="0"/>
          </a:p>
        </p:txBody>
      </p:sp>
      <p:sp>
        <p:nvSpPr>
          <p:cNvPr id="6" name="Rectangle 5">
            <a:extLst>
              <a:ext uri="{FF2B5EF4-FFF2-40B4-BE49-F238E27FC236}">
                <a16:creationId xmlns:a16="http://schemas.microsoft.com/office/drawing/2014/main" id="{15ADB330-115F-4D0B-8C47-4CC0C000C67B}"/>
              </a:ext>
            </a:extLst>
          </p:cNvPr>
          <p:cNvSpPr/>
          <p:nvPr/>
        </p:nvSpPr>
        <p:spPr>
          <a:xfrm>
            <a:off x="837369" y="889843"/>
            <a:ext cx="2451312" cy="215444"/>
          </a:xfrm>
          <a:prstGeom prst="rect">
            <a:avLst/>
          </a:prstGeom>
        </p:spPr>
        <p:txBody>
          <a:bodyPr wrap="none">
            <a:spAutoFit/>
          </a:bodyPr>
          <a:lstStyle/>
          <a:p>
            <a:r>
              <a:rPr lang="en-GB" sz="800" b="1" dirty="0">
                <a:latin typeface="Arial" panose="020B0604020202020204" pitchFamily="34" charset="0"/>
                <a:ea typeface="Times New Roman" panose="02020603050405020304" pitchFamily="18" charset="0"/>
              </a:rPr>
              <a:t>NC (V) 2025 SUPPLEMENTARY EXAMINATION</a:t>
            </a:r>
            <a:endParaRPr lang="en-US" dirty="0"/>
          </a:p>
        </p:txBody>
      </p:sp>
      <p:sp>
        <p:nvSpPr>
          <p:cNvPr id="8" name="Rectangle 7">
            <a:extLst>
              <a:ext uri="{FF2B5EF4-FFF2-40B4-BE49-F238E27FC236}">
                <a16:creationId xmlns:a16="http://schemas.microsoft.com/office/drawing/2014/main" id="{6CC7C30D-0755-4517-8BE9-2C06EE51770C}"/>
              </a:ext>
            </a:extLst>
          </p:cNvPr>
          <p:cNvSpPr/>
          <p:nvPr/>
        </p:nvSpPr>
        <p:spPr>
          <a:xfrm>
            <a:off x="788119" y="3461794"/>
            <a:ext cx="3498073" cy="215444"/>
          </a:xfrm>
          <a:prstGeom prst="rect">
            <a:avLst/>
          </a:prstGeom>
        </p:spPr>
        <p:txBody>
          <a:bodyPr wrap="none">
            <a:spAutoFit/>
          </a:bodyPr>
          <a:lstStyle/>
          <a:p>
            <a:r>
              <a:rPr lang="en-US" sz="800" b="1" dirty="0">
                <a:latin typeface="Arial" panose="020B0604020202020204" pitchFamily="34" charset="0"/>
                <a:ea typeface="Times New Roman" panose="02020603050405020304" pitchFamily="18" charset="0"/>
              </a:rPr>
              <a:t>ENGINEERING STUDIES APRIL 2025 EXAMINATION (TRIMESTER 1)</a:t>
            </a:r>
            <a:endParaRPr lang="en-US" dirty="0"/>
          </a:p>
        </p:txBody>
      </p:sp>
      <p:graphicFrame>
        <p:nvGraphicFramePr>
          <p:cNvPr id="5" name="Table 4">
            <a:extLst>
              <a:ext uri="{FF2B5EF4-FFF2-40B4-BE49-F238E27FC236}">
                <a16:creationId xmlns:a16="http://schemas.microsoft.com/office/drawing/2014/main" id="{9CFB35D4-A7D7-472C-81D3-D2BBEC6BC502}"/>
              </a:ext>
            </a:extLst>
          </p:cNvPr>
          <p:cNvGraphicFramePr>
            <a:graphicFrameLocks noGrp="1"/>
          </p:cNvGraphicFramePr>
          <p:nvPr>
            <p:extLst>
              <p:ext uri="{D42A27DB-BD31-4B8C-83A1-F6EECF244321}">
                <p14:modId xmlns:p14="http://schemas.microsoft.com/office/powerpoint/2010/main" val="356369181"/>
              </p:ext>
            </p:extLst>
          </p:nvPr>
        </p:nvGraphicFramePr>
        <p:xfrm>
          <a:off x="837369" y="1207313"/>
          <a:ext cx="9752876" cy="2088645"/>
        </p:xfrm>
        <a:graphic>
          <a:graphicData uri="http://schemas.openxmlformats.org/drawingml/2006/table">
            <a:tbl>
              <a:tblPr firstRow="1" firstCol="1" bandRow="1"/>
              <a:tblGrid>
                <a:gridCol w="2201963">
                  <a:extLst>
                    <a:ext uri="{9D8B030D-6E8A-4147-A177-3AD203B41FA5}">
                      <a16:colId xmlns:a16="http://schemas.microsoft.com/office/drawing/2014/main" val="2734944601"/>
                    </a:ext>
                  </a:extLst>
                </a:gridCol>
                <a:gridCol w="572812">
                  <a:extLst>
                    <a:ext uri="{9D8B030D-6E8A-4147-A177-3AD203B41FA5}">
                      <a16:colId xmlns:a16="http://schemas.microsoft.com/office/drawing/2014/main" val="628475623"/>
                    </a:ext>
                  </a:extLst>
                </a:gridCol>
                <a:gridCol w="2312119">
                  <a:extLst>
                    <a:ext uri="{9D8B030D-6E8A-4147-A177-3AD203B41FA5}">
                      <a16:colId xmlns:a16="http://schemas.microsoft.com/office/drawing/2014/main" val="4260275319"/>
                    </a:ext>
                  </a:extLst>
                </a:gridCol>
                <a:gridCol w="2193370">
                  <a:extLst>
                    <a:ext uri="{9D8B030D-6E8A-4147-A177-3AD203B41FA5}">
                      <a16:colId xmlns:a16="http://schemas.microsoft.com/office/drawing/2014/main" val="981918835"/>
                    </a:ext>
                  </a:extLst>
                </a:gridCol>
                <a:gridCol w="2472612">
                  <a:extLst>
                    <a:ext uri="{9D8B030D-6E8A-4147-A177-3AD203B41FA5}">
                      <a16:colId xmlns:a16="http://schemas.microsoft.com/office/drawing/2014/main" val="3042963427"/>
                    </a:ext>
                  </a:extLst>
                </a:gridCol>
              </a:tblGrid>
              <a:tr h="766768">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rPr>
                        <a:t>EXAMINATION PERIOD </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gridSpan="2">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rPr>
                        <a:t>CONSIGNMENTS</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hMerge="1">
                  <a:txBody>
                    <a:bodyPr/>
                    <a:lstStyle/>
                    <a:p>
                      <a:endParaRPr lang="en-US"/>
                    </a:p>
                  </a:txBody>
                  <a:tcPr/>
                </a:tc>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rPr>
                        <a:t>SUPPLIER HANDOVER DATES</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rPr>
                        <a:t>DELIVERY DATES (MTE Xpress)</a:t>
                      </a:r>
                      <a:endParaRPr lang="en-US" sz="160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GB" sz="1200" b="1">
                          <a:effectLst/>
                          <a:latin typeface="Arial" panose="020B0604020202020204" pitchFamily="34" charset="0"/>
                          <a:ea typeface="Times New Roman" panose="02020603050405020304" pitchFamily="18" charset="0"/>
                        </a:rPr>
                        <a:t>(3 Working days from the handover date)</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extLst>
                  <a:ext uri="{0D108BD9-81ED-4DB2-BD59-A6C34878D82A}">
                    <a16:rowId xmlns:a16="http://schemas.microsoft.com/office/drawing/2014/main" val="3865813669"/>
                  </a:ext>
                </a:extLst>
              </a:tr>
              <a:tr h="360421">
                <a:tc rowSpan="4">
                  <a:txBody>
                    <a:bodyPr/>
                    <a:lstStyle/>
                    <a:p>
                      <a:pPr marL="0" marR="0" algn="ctr">
                        <a:spcBef>
                          <a:spcPts val="0"/>
                        </a:spcBef>
                        <a:spcAft>
                          <a:spcPts val="0"/>
                        </a:spcAft>
                      </a:pPr>
                      <a:r>
                        <a:rPr lang="en-GB" sz="1200" b="1" dirty="0">
                          <a:effectLst/>
                          <a:latin typeface="Arial" panose="020B0604020202020204" pitchFamily="34" charset="0"/>
                          <a:ea typeface="Times New Roman" panose="02020603050405020304" pitchFamily="18" charset="0"/>
                        </a:rPr>
                        <a:t>11 February </a:t>
                      </a:r>
                      <a:endParaRPr lang="en-US" sz="1600" dirty="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GB" sz="1200" b="1" dirty="0">
                          <a:effectLst/>
                          <a:latin typeface="Arial" panose="020B0604020202020204" pitchFamily="34" charset="0"/>
                          <a:ea typeface="Times New Roman" panose="02020603050405020304" pitchFamily="18" charset="0"/>
                        </a:rPr>
                        <a:t>to </a:t>
                      </a:r>
                      <a:endParaRPr lang="en-US" sz="1600" dirty="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GB" sz="1200" b="1" dirty="0">
                          <a:effectLst/>
                          <a:latin typeface="Arial" panose="020B0604020202020204" pitchFamily="34" charset="0"/>
                          <a:ea typeface="Times New Roman" panose="02020603050405020304" pitchFamily="18" charset="0"/>
                        </a:rPr>
                        <a:t>7 March 2025</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1</a:t>
                      </a:r>
                      <a:r>
                        <a:rPr lang="en-GB" sz="1200" baseline="30000">
                          <a:effectLst/>
                          <a:latin typeface="Arial" panose="020B0604020202020204" pitchFamily="34" charset="0"/>
                          <a:ea typeface="Times New Roman" panose="02020603050405020304" pitchFamily="18" charset="0"/>
                        </a:rPr>
                        <a:t>st</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11 to 17 February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5 February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7950" marR="0" indent="-57150">
                        <a:spcBef>
                          <a:spcPts val="0"/>
                        </a:spcBef>
                        <a:spcAft>
                          <a:spcPts val="0"/>
                        </a:spcAft>
                      </a:pPr>
                      <a:r>
                        <a:rPr lang="en-GB" sz="1200">
                          <a:effectLst/>
                          <a:latin typeface="Arial" panose="020B0604020202020204" pitchFamily="34" charset="0"/>
                          <a:ea typeface="Times New Roman" panose="02020603050405020304" pitchFamily="18" charset="0"/>
                        </a:rPr>
                        <a:t>6 to 10 February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34195594"/>
                  </a:ext>
                </a:extLst>
              </a:tr>
              <a:tr h="289535">
                <a:tc vMerge="1">
                  <a:txBody>
                    <a:bodyPr/>
                    <a:lstStyle/>
                    <a:p>
                      <a:endParaRPr lang="en-US"/>
                    </a:p>
                  </a:txBody>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rPr>
                        <a:t>2</a:t>
                      </a:r>
                      <a:r>
                        <a:rPr lang="en-GB" sz="1200" baseline="30000" dirty="0">
                          <a:effectLst/>
                          <a:latin typeface="Arial" panose="020B0604020202020204" pitchFamily="34" charset="0"/>
                          <a:ea typeface="Times New Roman" panose="02020603050405020304" pitchFamily="18" charset="0"/>
                        </a:rPr>
                        <a:t>nd</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rPr>
                        <a:t>18 to 21 February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rPr>
                        <a:t>12 February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7950" marR="0" indent="-57150">
                        <a:spcBef>
                          <a:spcPts val="0"/>
                        </a:spcBef>
                        <a:spcAft>
                          <a:spcPts val="0"/>
                        </a:spcAft>
                      </a:pPr>
                      <a:r>
                        <a:rPr lang="en-GB" sz="1200" dirty="0">
                          <a:effectLst/>
                          <a:latin typeface="Arial" panose="020B0604020202020204" pitchFamily="34" charset="0"/>
                          <a:ea typeface="Times New Roman" panose="02020603050405020304" pitchFamily="18" charset="0"/>
                        </a:rPr>
                        <a:t>13 to 17 February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8627131"/>
                  </a:ext>
                </a:extLst>
              </a:tr>
              <a:tr h="288537">
                <a:tc vMerge="1">
                  <a:txBody>
                    <a:bodyPr/>
                    <a:lstStyle/>
                    <a:p>
                      <a:endParaRPr lang="en-US"/>
                    </a:p>
                  </a:txBody>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3</a:t>
                      </a:r>
                      <a:r>
                        <a:rPr lang="en-GB" sz="1200" baseline="30000">
                          <a:effectLst/>
                          <a:latin typeface="Arial" panose="020B0604020202020204" pitchFamily="34" charset="0"/>
                          <a:ea typeface="Times New Roman" panose="02020603050405020304" pitchFamily="18" charset="0"/>
                        </a:rPr>
                        <a:t>rd</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24 to 27 February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18 February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7950" marR="0" indent="-57150">
                        <a:spcBef>
                          <a:spcPts val="0"/>
                        </a:spcBef>
                        <a:spcAft>
                          <a:spcPts val="0"/>
                        </a:spcAft>
                      </a:pPr>
                      <a:r>
                        <a:rPr lang="en-GB" sz="1200" dirty="0">
                          <a:effectLst/>
                          <a:latin typeface="Arial" panose="020B0604020202020204" pitchFamily="34" charset="0"/>
                          <a:ea typeface="Times New Roman" panose="02020603050405020304" pitchFamily="18" charset="0"/>
                        </a:rPr>
                        <a:t>19 to 21 February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29495678"/>
                  </a:ext>
                </a:extLst>
              </a:tr>
              <a:tr h="383384">
                <a:tc vMerge="1">
                  <a:txBody>
                    <a:bodyPr/>
                    <a:lstStyle/>
                    <a:p>
                      <a:endParaRPr lang="en-US"/>
                    </a:p>
                  </a:txBody>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4</a:t>
                      </a:r>
                      <a:r>
                        <a:rPr lang="en-GB" sz="1200" baseline="30000">
                          <a:effectLst/>
                          <a:latin typeface="Arial" panose="020B0604020202020204" pitchFamily="34" charset="0"/>
                          <a:ea typeface="Times New Roman" panose="02020603050405020304" pitchFamily="18" charset="0"/>
                        </a:rPr>
                        <a:t>th</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28 February to 7 March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24 February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marR="0" indent="-175260">
                        <a:spcBef>
                          <a:spcPts val="0"/>
                        </a:spcBef>
                        <a:spcAft>
                          <a:spcPts val="0"/>
                        </a:spcAft>
                      </a:pPr>
                      <a:r>
                        <a:rPr lang="en-GB" sz="1200" dirty="0">
                          <a:effectLst/>
                          <a:latin typeface="Arial" panose="020B0604020202020204" pitchFamily="34" charset="0"/>
                          <a:ea typeface="Times New Roman" panose="02020603050405020304" pitchFamily="18" charset="0"/>
                        </a:rPr>
                        <a:t>25 to 27 February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06794197"/>
                  </a:ext>
                </a:extLst>
              </a:tr>
            </a:tbl>
          </a:graphicData>
        </a:graphic>
      </p:graphicFrame>
      <p:graphicFrame>
        <p:nvGraphicFramePr>
          <p:cNvPr id="9" name="Table 8">
            <a:extLst>
              <a:ext uri="{FF2B5EF4-FFF2-40B4-BE49-F238E27FC236}">
                <a16:creationId xmlns:a16="http://schemas.microsoft.com/office/drawing/2014/main" id="{0D2CC74A-F699-40E9-91BF-2E6D3A44DFFE}"/>
              </a:ext>
            </a:extLst>
          </p:cNvPr>
          <p:cNvGraphicFramePr>
            <a:graphicFrameLocks noGrp="1"/>
          </p:cNvGraphicFramePr>
          <p:nvPr>
            <p:extLst>
              <p:ext uri="{D42A27DB-BD31-4B8C-83A1-F6EECF244321}">
                <p14:modId xmlns:p14="http://schemas.microsoft.com/office/powerpoint/2010/main" val="468497922"/>
              </p:ext>
            </p:extLst>
          </p:nvPr>
        </p:nvGraphicFramePr>
        <p:xfrm>
          <a:off x="837369" y="3843074"/>
          <a:ext cx="9752876" cy="2035215"/>
        </p:xfrm>
        <a:graphic>
          <a:graphicData uri="http://schemas.openxmlformats.org/drawingml/2006/table">
            <a:tbl>
              <a:tblPr firstRow="1" firstCol="1" bandRow="1"/>
              <a:tblGrid>
                <a:gridCol w="2222786">
                  <a:extLst>
                    <a:ext uri="{9D8B030D-6E8A-4147-A177-3AD203B41FA5}">
                      <a16:colId xmlns:a16="http://schemas.microsoft.com/office/drawing/2014/main" val="2892387354"/>
                    </a:ext>
                  </a:extLst>
                </a:gridCol>
                <a:gridCol w="569503">
                  <a:extLst>
                    <a:ext uri="{9D8B030D-6E8A-4147-A177-3AD203B41FA5}">
                      <a16:colId xmlns:a16="http://schemas.microsoft.com/office/drawing/2014/main" val="450557203"/>
                    </a:ext>
                  </a:extLst>
                </a:gridCol>
                <a:gridCol w="2304472">
                  <a:extLst>
                    <a:ext uri="{9D8B030D-6E8A-4147-A177-3AD203B41FA5}">
                      <a16:colId xmlns:a16="http://schemas.microsoft.com/office/drawing/2014/main" val="4114947834"/>
                    </a:ext>
                  </a:extLst>
                </a:gridCol>
                <a:gridCol w="2211494">
                  <a:extLst>
                    <a:ext uri="{9D8B030D-6E8A-4147-A177-3AD203B41FA5}">
                      <a16:colId xmlns:a16="http://schemas.microsoft.com/office/drawing/2014/main" val="3204656925"/>
                    </a:ext>
                  </a:extLst>
                </a:gridCol>
                <a:gridCol w="2444621">
                  <a:extLst>
                    <a:ext uri="{9D8B030D-6E8A-4147-A177-3AD203B41FA5}">
                      <a16:colId xmlns:a16="http://schemas.microsoft.com/office/drawing/2014/main" val="4127761909"/>
                    </a:ext>
                  </a:extLst>
                </a:gridCol>
              </a:tblGrid>
              <a:tr h="839444">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rPr>
                        <a:t>EXAMINATIONS </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gridSpan="2">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rPr>
                        <a:t>CONSIGNMENTS</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hMerge="1">
                  <a:txBody>
                    <a:bodyPr/>
                    <a:lstStyle/>
                    <a:p>
                      <a:endParaRPr lang="en-US"/>
                    </a:p>
                  </a:txBody>
                  <a:tcPr/>
                </a:tc>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rPr>
                        <a:t>SUPPLIER HANDOVER DATES</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rPr>
                        <a:t>DELIVERY DATES (MTE Xpress)</a:t>
                      </a:r>
                      <a:endParaRPr lang="en-US" sz="16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GB" sz="1200" b="1" dirty="0">
                          <a:effectLst/>
                          <a:latin typeface="Arial" panose="020B0604020202020204" pitchFamily="34" charset="0"/>
                          <a:ea typeface="Times New Roman" panose="02020603050405020304" pitchFamily="18" charset="0"/>
                        </a:rPr>
                        <a:t>(3 Working days from the handover date)</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extLst>
                  <a:ext uri="{0D108BD9-81ED-4DB2-BD59-A6C34878D82A}">
                    <a16:rowId xmlns:a16="http://schemas.microsoft.com/office/drawing/2014/main" val="1808421321"/>
                  </a:ext>
                </a:extLst>
              </a:tr>
              <a:tr h="291838">
                <a:tc rowSpan="4">
                  <a:txBody>
                    <a:bodyPr/>
                    <a:lstStyle/>
                    <a:p>
                      <a:pPr marL="0" marR="0" algn="ctr">
                        <a:spcBef>
                          <a:spcPts val="0"/>
                        </a:spcBef>
                        <a:spcAft>
                          <a:spcPts val="0"/>
                        </a:spcAft>
                      </a:pPr>
                      <a:r>
                        <a:rPr lang="en-GB" sz="1200" b="1" dirty="0">
                          <a:effectLst/>
                          <a:latin typeface="Arial" panose="020B0604020202020204" pitchFamily="34" charset="0"/>
                          <a:ea typeface="Times New Roman" panose="02020603050405020304" pitchFamily="18" charset="0"/>
                        </a:rPr>
                        <a:t>24 March to 15 April 2025</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1</a:t>
                      </a:r>
                      <a:r>
                        <a:rPr lang="en-GB" sz="1200" baseline="30000">
                          <a:effectLst/>
                          <a:latin typeface="Arial" panose="020B0604020202020204" pitchFamily="34" charset="0"/>
                          <a:ea typeface="Times New Roman" panose="02020603050405020304" pitchFamily="18" charset="0"/>
                        </a:rPr>
                        <a:t>ST</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24 to 28 March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17 March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18 t0 20 March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50705392"/>
                  </a:ext>
                </a:extLst>
              </a:tr>
              <a:tr h="312605">
                <a:tc vMerge="1">
                  <a:txBody>
                    <a:bodyPr/>
                    <a:lstStyle/>
                    <a:p>
                      <a:endParaRPr lang="en-US"/>
                    </a:p>
                  </a:txBody>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2</a:t>
                      </a:r>
                      <a:r>
                        <a:rPr lang="en-GB" sz="1200" baseline="30000">
                          <a:effectLst/>
                          <a:latin typeface="Arial" panose="020B0604020202020204" pitchFamily="34" charset="0"/>
                          <a:ea typeface="Times New Roman" panose="02020603050405020304" pitchFamily="18" charset="0"/>
                        </a:rPr>
                        <a:t>ND</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31 March to 4 April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25 March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26 to 28 March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36129579"/>
                  </a:ext>
                </a:extLst>
              </a:tr>
              <a:tr h="285280">
                <a:tc vMerge="1">
                  <a:txBody>
                    <a:bodyPr/>
                    <a:lstStyle/>
                    <a:p>
                      <a:endParaRPr lang="en-US"/>
                    </a:p>
                  </a:txBody>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rPr>
                        <a:t>3</a:t>
                      </a:r>
                      <a:r>
                        <a:rPr lang="en-GB" sz="1200" baseline="30000" dirty="0">
                          <a:effectLst/>
                          <a:latin typeface="Arial" panose="020B0604020202020204" pitchFamily="34" charset="0"/>
                          <a:ea typeface="Times New Roman" panose="02020603050405020304" pitchFamily="18" charset="0"/>
                        </a:rPr>
                        <a:t>RD</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rPr>
                        <a:t>7 to 10 April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rPr>
                        <a:t>1 April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rPr>
                        <a:t>2 to 4 April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83643314"/>
                  </a:ext>
                </a:extLst>
              </a:tr>
              <a:tr h="306048">
                <a:tc vMerge="1">
                  <a:txBody>
                    <a:bodyPr/>
                    <a:lstStyle/>
                    <a:p>
                      <a:endParaRPr lang="en-US"/>
                    </a:p>
                  </a:txBody>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4</a:t>
                      </a:r>
                      <a:r>
                        <a:rPr lang="en-GB" sz="1200" baseline="30000">
                          <a:effectLst/>
                          <a:latin typeface="Arial" panose="020B0604020202020204" pitchFamily="34" charset="0"/>
                          <a:ea typeface="Times New Roman" panose="02020603050405020304" pitchFamily="18" charset="0"/>
                        </a:rPr>
                        <a:t>TH</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11 to 15 April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7 April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rPr>
                        <a:t>8 to 10 April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20852164"/>
                  </a:ext>
                </a:extLst>
              </a:tr>
            </a:tbl>
          </a:graphicData>
        </a:graphic>
      </p:graphicFrame>
    </p:spTree>
    <p:extLst>
      <p:ext uri="{BB962C8B-B14F-4D97-AF65-F5344CB8AC3E}">
        <p14:creationId xmlns:p14="http://schemas.microsoft.com/office/powerpoint/2010/main" val="16440086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rcRect/>
          <a:stretch/>
        </p:blipFill>
        <p:spPr>
          <a:xfrm>
            <a:off x="0" y="-28351"/>
            <a:ext cx="12192000" cy="6858000"/>
          </a:xfrm>
          <a:prstGeom prst="rect">
            <a:avLst/>
          </a:prstGeom>
        </p:spPr>
      </p:pic>
      <p:sp>
        <p:nvSpPr>
          <p:cNvPr id="3" name="Rectangle 2">
            <a:extLst>
              <a:ext uri="{FF2B5EF4-FFF2-40B4-BE49-F238E27FC236}">
                <a16:creationId xmlns:a16="http://schemas.microsoft.com/office/drawing/2014/main" id="{9FD3C7F8-8C34-44E9-ADF5-2BD4B9B360D8}"/>
              </a:ext>
            </a:extLst>
          </p:cNvPr>
          <p:cNvSpPr/>
          <p:nvPr/>
        </p:nvSpPr>
        <p:spPr>
          <a:xfrm>
            <a:off x="2467413" y="491360"/>
            <a:ext cx="6390859" cy="369332"/>
          </a:xfrm>
          <a:prstGeom prst="rect">
            <a:avLst/>
          </a:prstGeom>
        </p:spPr>
        <p:txBody>
          <a:bodyPr wrap="square">
            <a:spAutoFit/>
          </a:bodyPr>
          <a:lstStyle/>
          <a:p>
            <a:pPr algn="ctr"/>
            <a:r>
              <a:rPr lang="en-US" altLang="en-US" b="1" dirty="0">
                <a:latin typeface="Arial" panose="020B0604020202020204" pitchFamily="34" charset="0"/>
                <a:ea typeface="ＭＳ Ｐゴシック" pitchFamily="34" charset="-128"/>
                <a:cs typeface="Arial" panose="020B0604020202020204" pitchFamily="34" charset="0"/>
              </a:rPr>
              <a:t>DISTRIBUTION OF </a:t>
            </a:r>
            <a:r>
              <a:rPr lang="en-US" altLang="en-US" b="1" dirty="0">
                <a:solidFill>
                  <a:srgbClr val="FF0000"/>
                </a:solidFill>
                <a:latin typeface="Arial" panose="020B0604020202020204" pitchFamily="34" charset="0"/>
                <a:ea typeface="ＭＳ Ｐゴシック" pitchFamily="34" charset="-128"/>
                <a:cs typeface="Arial" panose="020B0604020202020204" pitchFamily="34" charset="0"/>
              </a:rPr>
              <a:t>TVET</a:t>
            </a:r>
            <a:r>
              <a:rPr lang="en-US" altLang="en-US" b="1" dirty="0">
                <a:latin typeface="Arial" panose="020B0604020202020204" pitchFamily="34" charset="0"/>
                <a:ea typeface="ＭＳ Ｐゴシック" pitchFamily="34" charset="-128"/>
                <a:cs typeface="Arial" panose="020B0604020202020204" pitchFamily="34" charset="0"/>
              </a:rPr>
              <a:t>  AND </a:t>
            </a:r>
            <a:r>
              <a:rPr lang="en-US" altLang="en-US" b="1" dirty="0">
                <a:solidFill>
                  <a:srgbClr val="FF0000"/>
                </a:solidFill>
                <a:latin typeface="Arial" panose="020B0604020202020204" pitchFamily="34" charset="0"/>
                <a:ea typeface="ＭＳ Ｐゴシック" pitchFamily="34" charset="-128"/>
                <a:cs typeface="Arial" panose="020B0604020202020204" pitchFamily="34" charset="0"/>
              </a:rPr>
              <a:t>CET</a:t>
            </a:r>
            <a:r>
              <a:rPr lang="en-US" altLang="en-US" b="1" dirty="0">
                <a:latin typeface="Arial" panose="020B0604020202020204" pitchFamily="34" charset="0"/>
                <a:ea typeface="ＭＳ Ｐゴシック" pitchFamily="34" charset="-128"/>
                <a:cs typeface="Arial" panose="020B0604020202020204" pitchFamily="34" charset="0"/>
              </a:rPr>
              <a:t> QUESTION PAPERS</a:t>
            </a:r>
            <a:endParaRPr lang="en-US" dirty="0"/>
          </a:p>
        </p:txBody>
      </p:sp>
      <p:sp>
        <p:nvSpPr>
          <p:cNvPr id="6" name="Rectangle 5">
            <a:extLst>
              <a:ext uri="{FF2B5EF4-FFF2-40B4-BE49-F238E27FC236}">
                <a16:creationId xmlns:a16="http://schemas.microsoft.com/office/drawing/2014/main" id="{15ADB330-115F-4D0B-8C47-4CC0C000C67B}"/>
              </a:ext>
            </a:extLst>
          </p:cNvPr>
          <p:cNvSpPr/>
          <p:nvPr/>
        </p:nvSpPr>
        <p:spPr>
          <a:xfrm>
            <a:off x="837369" y="889843"/>
            <a:ext cx="3243196" cy="215444"/>
          </a:xfrm>
          <a:prstGeom prst="rect">
            <a:avLst/>
          </a:prstGeom>
        </p:spPr>
        <p:txBody>
          <a:bodyPr wrap="none">
            <a:spAutoFit/>
          </a:bodyPr>
          <a:lstStyle/>
          <a:p>
            <a:r>
              <a:rPr lang="en-US" sz="800" b="1" dirty="0">
                <a:latin typeface="Arial" panose="020B0604020202020204" pitchFamily="34" charset="0"/>
                <a:ea typeface="Times New Roman" panose="02020603050405020304" pitchFamily="18" charset="0"/>
              </a:rPr>
              <a:t>BUSINESS STUDIES 2025 JUNE EXAMINATION (SEMESTER 1)</a:t>
            </a:r>
            <a:endParaRPr lang="en-US" dirty="0"/>
          </a:p>
        </p:txBody>
      </p:sp>
      <p:sp>
        <p:nvSpPr>
          <p:cNvPr id="8" name="Rectangle 7">
            <a:extLst>
              <a:ext uri="{FF2B5EF4-FFF2-40B4-BE49-F238E27FC236}">
                <a16:creationId xmlns:a16="http://schemas.microsoft.com/office/drawing/2014/main" id="{6CC7C30D-0755-4517-8BE9-2C06EE51770C}"/>
              </a:ext>
            </a:extLst>
          </p:cNvPr>
          <p:cNvSpPr/>
          <p:nvPr/>
        </p:nvSpPr>
        <p:spPr>
          <a:xfrm>
            <a:off x="788119" y="3461794"/>
            <a:ext cx="2773516" cy="215444"/>
          </a:xfrm>
          <a:prstGeom prst="rect">
            <a:avLst/>
          </a:prstGeom>
        </p:spPr>
        <p:txBody>
          <a:bodyPr wrap="none">
            <a:spAutoFit/>
          </a:bodyPr>
          <a:lstStyle/>
          <a:p>
            <a:r>
              <a:rPr lang="fr-FR" sz="800" b="1" dirty="0">
                <a:latin typeface="Arial" panose="020B0604020202020204" pitchFamily="34" charset="0"/>
                <a:ea typeface="Times New Roman" panose="02020603050405020304" pitchFamily="18" charset="0"/>
              </a:rPr>
              <a:t>CET GETC-ABET LEVEL 4 2025 JUNE EXAMINATION</a:t>
            </a:r>
            <a:endParaRPr lang="en-US" dirty="0"/>
          </a:p>
        </p:txBody>
      </p:sp>
      <p:graphicFrame>
        <p:nvGraphicFramePr>
          <p:cNvPr id="4" name="Table 3">
            <a:extLst>
              <a:ext uri="{FF2B5EF4-FFF2-40B4-BE49-F238E27FC236}">
                <a16:creationId xmlns:a16="http://schemas.microsoft.com/office/drawing/2014/main" id="{3F54A727-AA4D-48D0-BC25-0CF3F0825FBD}"/>
              </a:ext>
            </a:extLst>
          </p:cNvPr>
          <p:cNvGraphicFramePr>
            <a:graphicFrameLocks noGrp="1"/>
          </p:cNvGraphicFramePr>
          <p:nvPr>
            <p:extLst>
              <p:ext uri="{D42A27DB-BD31-4B8C-83A1-F6EECF244321}">
                <p14:modId xmlns:p14="http://schemas.microsoft.com/office/powerpoint/2010/main" val="1595087131"/>
              </p:ext>
            </p:extLst>
          </p:nvPr>
        </p:nvGraphicFramePr>
        <p:xfrm>
          <a:off x="783767" y="1165786"/>
          <a:ext cx="10011749" cy="2207856"/>
        </p:xfrm>
        <a:graphic>
          <a:graphicData uri="http://schemas.openxmlformats.org/drawingml/2006/table">
            <a:tbl>
              <a:tblPr firstRow="1" firstCol="1" bandRow="1"/>
              <a:tblGrid>
                <a:gridCol w="2208148">
                  <a:extLst>
                    <a:ext uri="{9D8B030D-6E8A-4147-A177-3AD203B41FA5}">
                      <a16:colId xmlns:a16="http://schemas.microsoft.com/office/drawing/2014/main" val="1326556659"/>
                    </a:ext>
                  </a:extLst>
                </a:gridCol>
                <a:gridCol w="622723">
                  <a:extLst>
                    <a:ext uri="{9D8B030D-6E8A-4147-A177-3AD203B41FA5}">
                      <a16:colId xmlns:a16="http://schemas.microsoft.com/office/drawing/2014/main" val="4199934606"/>
                    </a:ext>
                  </a:extLst>
                </a:gridCol>
                <a:gridCol w="2430397">
                  <a:extLst>
                    <a:ext uri="{9D8B030D-6E8A-4147-A177-3AD203B41FA5}">
                      <a16:colId xmlns:a16="http://schemas.microsoft.com/office/drawing/2014/main" val="3553451573"/>
                    </a:ext>
                  </a:extLst>
                </a:gridCol>
                <a:gridCol w="2119251">
                  <a:extLst>
                    <a:ext uri="{9D8B030D-6E8A-4147-A177-3AD203B41FA5}">
                      <a16:colId xmlns:a16="http://schemas.microsoft.com/office/drawing/2014/main" val="1455763372"/>
                    </a:ext>
                  </a:extLst>
                </a:gridCol>
                <a:gridCol w="2631230">
                  <a:extLst>
                    <a:ext uri="{9D8B030D-6E8A-4147-A177-3AD203B41FA5}">
                      <a16:colId xmlns:a16="http://schemas.microsoft.com/office/drawing/2014/main" val="3125225303"/>
                    </a:ext>
                  </a:extLst>
                </a:gridCol>
              </a:tblGrid>
              <a:tr h="909187">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rPr>
                        <a:t>EXAMINATION PERIOD</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gridSpan="2">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rPr>
                        <a:t>CONSIGNMENTS</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hMerge="1">
                  <a:txBody>
                    <a:bodyPr/>
                    <a:lstStyle/>
                    <a:p>
                      <a:endParaRPr lang="en-US"/>
                    </a:p>
                  </a:txBody>
                  <a:tcPr/>
                </a:tc>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rPr>
                        <a:t>SUPPLIER HANDOVER DATES</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rPr>
                        <a:t>DELIVERY DATES (MTE Xpress)</a:t>
                      </a:r>
                      <a:endParaRPr lang="en-US" sz="160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GB" sz="1200" b="1">
                          <a:effectLst/>
                          <a:latin typeface="Arial" panose="020B0604020202020204" pitchFamily="34" charset="0"/>
                          <a:ea typeface="Times New Roman" panose="02020603050405020304" pitchFamily="18" charset="0"/>
                        </a:rPr>
                        <a:t>(3 Working days from the handover date)</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extLst>
                  <a:ext uri="{0D108BD9-81ED-4DB2-BD59-A6C34878D82A}">
                    <a16:rowId xmlns:a16="http://schemas.microsoft.com/office/drawing/2014/main" val="3273293867"/>
                  </a:ext>
                </a:extLst>
              </a:tr>
              <a:tr h="310165">
                <a:tc rowSpan="4">
                  <a:txBody>
                    <a:bodyPr/>
                    <a:lstStyle/>
                    <a:p>
                      <a:pPr marL="0" marR="0" algn="ctr">
                        <a:spcBef>
                          <a:spcPts val="0"/>
                        </a:spcBef>
                        <a:spcAft>
                          <a:spcPts val="0"/>
                        </a:spcAft>
                      </a:pPr>
                      <a:r>
                        <a:rPr lang="en-GB" sz="1200" b="1" dirty="0">
                          <a:effectLst/>
                          <a:latin typeface="Arial" panose="020B0604020202020204" pitchFamily="34" charset="0"/>
                          <a:ea typeface="Times New Roman" panose="02020603050405020304" pitchFamily="18" charset="0"/>
                        </a:rPr>
                        <a:t>19 May to 19 June 2025</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rPr>
                        <a:t>1</a:t>
                      </a:r>
                      <a:r>
                        <a:rPr lang="en-GB" sz="1200" b="1" baseline="30000">
                          <a:effectLst/>
                          <a:latin typeface="Arial" panose="020B0604020202020204" pitchFamily="34" charset="0"/>
                          <a:ea typeface="Times New Roman" panose="02020603050405020304" pitchFamily="18" charset="0"/>
                        </a:rPr>
                        <a:t>st</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19 to 27 May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13 May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14 to 16 May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13768380"/>
                  </a:ext>
                </a:extLst>
              </a:tr>
              <a:tr h="330290">
                <a:tc vMerge="1">
                  <a:txBody>
                    <a:bodyPr/>
                    <a:lstStyle/>
                    <a:p>
                      <a:endParaRPr lang="en-US"/>
                    </a:p>
                  </a:txBody>
                  <a:tcPr/>
                </a:tc>
                <a:tc>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rPr>
                        <a:t>2</a:t>
                      </a:r>
                      <a:r>
                        <a:rPr lang="en-GB" sz="1200" b="1" baseline="30000">
                          <a:effectLst/>
                          <a:latin typeface="Arial" panose="020B0604020202020204" pitchFamily="34" charset="0"/>
                          <a:ea typeface="Times New Roman" panose="02020603050405020304" pitchFamily="18" charset="0"/>
                        </a:rPr>
                        <a:t>nd</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28 May to 3 June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22 May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23 to 27 May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46418885"/>
                  </a:ext>
                </a:extLst>
              </a:tr>
              <a:tr h="335027">
                <a:tc vMerge="1">
                  <a:txBody>
                    <a:bodyPr/>
                    <a:lstStyle/>
                    <a:p>
                      <a:endParaRPr lang="en-US"/>
                    </a:p>
                  </a:txBody>
                  <a:tcPr/>
                </a:tc>
                <a:tc>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rPr>
                        <a:t>3</a:t>
                      </a:r>
                      <a:r>
                        <a:rPr lang="en-GB" sz="1200" b="1" baseline="30000">
                          <a:effectLst/>
                          <a:latin typeface="Arial" panose="020B0604020202020204" pitchFamily="34" charset="0"/>
                          <a:ea typeface="Times New Roman" panose="02020603050405020304" pitchFamily="18" charset="0"/>
                        </a:rPr>
                        <a:t>rd</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4 to 10 June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rPr>
                        <a:t>29 May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rPr>
                        <a:t>30 May to 3 June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27507840"/>
                  </a:ext>
                </a:extLst>
              </a:tr>
              <a:tr h="323187">
                <a:tc vMerge="1">
                  <a:txBody>
                    <a:bodyPr/>
                    <a:lstStyle/>
                    <a:p>
                      <a:endParaRPr lang="en-US"/>
                    </a:p>
                  </a:txBody>
                  <a:tcPr/>
                </a:tc>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rPr>
                        <a:t>4</a:t>
                      </a:r>
                      <a:r>
                        <a:rPr lang="en-GB" sz="1200" b="1" baseline="30000" dirty="0">
                          <a:effectLst/>
                          <a:latin typeface="Arial" panose="020B0604020202020204" pitchFamily="34" charset="0"/>
                          <a:ea typeface="Times New Roman" panose="02020603050405020304" pitchFamily="18" charset="0"/>
                        </a:rPr>
                        <a:t>th</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rPr>
                        <a:t>11 to 19 June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rPr>
                        <a:t>5 June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rPr>
                        <a:t>6 to 10 June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8410927"/>
                  </a:ext>
                </a:extLst>
              </a:tr>
            </a:tbl>
          </a:graphicData>
        </a:graphic>
      </p:graphicFrame>
      <p:graphicFrame>
        <p:nvGraphicFramePr>
          <p:cNvPr id="7" name="Table 6">
            <a:extLst>
              <a:ext uri="{FF2B5EF4-FFF2-40B4-BE49-F238E27FC236}">
                <a16:creationId xmlns:a16="http://schemas.microsoft.com/office/drawing/2014/main" id="{C36960C3-9826-4E94-ABA6-9D64B9543DF1}"/>
              </a:ext>
            </a:extLst>
          </p:cNvPr>
          <p:cNvGraphicFramePr>
            <a:graphicFrameLocks noGrp="1"/>
          </p:cNvGraphicFramePr>
          <p:nvPr>
            <p:extLst>
              <p:ext uri="{D42A27DB-BD31-4B8C-83A1-F6EECF244321}">
                <p14:modId xmlns:p14="http://schemas.microsoft.com/office/powerpoint/2010/main" val="3082942912"/>
              </p:ext>
            </p:extLst>
          </p:nvPr>
        </p:nvGraphicFramePr>
        <p:xfrm>
          <a:off x="734625" y="3853543"/>
          <a:ext cx="10110035" cy="1857039"/>
        </p:xfrm>
        <a:graphic>
          <a:graphicData uri="http://schemas.openxmlformats.org/drawingml/2006/table">
            <a:tbl>
              <a:tblPr firstRow="1" firstCol="1" bandRow="1"/>
              <a:tblGrid>
                <a:gridCol w="2231114">
                  <a:extLst>
                    <a:ext uri="{9D8B030D-6E8A-4147-A177-3AD203B41FA5}">
                      <a16:colId xmlns:a16="http://schemas.microsoft.com/office/drawing/2014/main" val="1989476902"/>
                    </a:ext>
                  </a:extLst>
                </a:gridCol>
                <a:gridCol w="632632">
                  <a:extLst>
                    <a:ext uri="{9D8B030D-6E8A-4147-A177-3AD203B41FA5}">
                      <a16:colId xmlns:a16="http://schemas.microsoft.com/office/drawing/2014/main" val="1566934567"/>
                    </a:ext>
                  </a:extLst>
                </a:gridCol>
                <a:gridCol w="2452052">
                  <a:extLst>
                    <a:ext uri="{9D8B030D-6E8A-4147-A177-3AD203B41FA5}">
                      <a16:colId xmlns:a16="http://schemas.microsoft.com/office/drawing/2014/main" val="1657429437"/>
                    </a:ext>
                  </a:extLst>
                </a:gridCol>
                <a:gridCol w="2113863">
                  <a:extLst>
                    <a:ext uri="{9D8B030D-6E8A-4147-A177-3AD203B41FA5}">
                      <a16:colId xmlns:a16="http://schemas.microsoft.com/office/drawing/2014/main" val="3065661593"/>
                    </a:ext>
                  </a:extLst>
                </a:gridCol>
                <a:gridCol w="2680374">
                  <a:extLst>
                    <a:ext uri="{9D8B030D-6E8A-4147-A177-3AD203B41FA5}">
                      <a16:colId xmlns:a16="http://schemas.microsoft.com/office/drawing/2014/main" val="3194538365"/>
                    </a:ext>
                  </a:extLst>
                </a:gridCol>
              </a:tblGrid>
              <a:tr h="768843">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rPr>
                        <a:t>EXAMINATION PERIOD</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gridSpan="2">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rPr>
                        <a:t>CONSIGNMENTS</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hMerge="1">
                  <a:txBody>
                    <a:bodyPr/>
                    <a:lstStyle/>
                    <a:p>
                      <a:endParaRPr lang="en-US"/>
                    </a:p>
                  </a:txBody>
                  <a:tcPr/>
                </a:tc>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rPr>
                        <a:t>SUPPLIER HANDOVER DATES</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rPr>
                        <a:t>DELIVERY DATES (MTE Xpress)</a:t>
                      </a:r>
                      <a:endParaRPr lang="en-US" sz="160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GB" sz="1200" b="1">
                          <a:effectLst/>
                          <a:latin typeface="Arial" panose="020B0604020202020204" pitchFamily="34" charset="0"/>
                          <a:ea typeface="Times New Roman" panose="02020603050405020304" pitchFamily="18" charset="0"/>
                        </a:rPr>
                        <a:t>(3 Working days from the handover date)</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a16="http://schemas.microsoft.com/office/drawing/2014/main" val="4266917917"/>
                  </a:ext>
                </a:extLst>
              </a:tr>
              <a:tr h="307338">
                <a:tc rowSpan="4">
                  <a:txBody>
                    <a:bodyPr/>
                    <a:lstStyle/>
                    <a:p>
                      <a:pPr marL="0" marR="0" algn="ctr">
                        <a:spcBef>
                          <a:spcPts val="0"/>
                        </a:spcBef>
                        <a:spcAft>
                          <a:spcPts val="0"/>
                        </a:spcAft>
                      </a:pPr>
                      <a:r>
                        <a:rPr lang="en-GB" sz="1200" b="1" dirty="0">
                          <a:effectLst/>
                          <a:latin typeface="Arial" panose="020B0604020202020204" pitchFamily="34" charset="0"/>
                          <a:ea typeface="Times New Roman" panose="02020603050405020304" pitchFamily="18" charset="0"/>
                        </a:rPr>
                        <a:t>2 to 25 June 2025</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rPr>
                        <a:t>1</a:t>
                      </a:r>
                      <a:r>
                        <a:rPr lang="en-GB" sz="1200" b="1" baseline="30000" dirty="0">
                          <a:effectLst/>
                          <a:latin typeface="Arial" panose="020B0604020202020204" pitchFamily="34" charset="0"/>
                          <a:ea typeface="Times New Roman" panose="02020603050405020304" pitchFamily="18" charset="0"/>
                        </a:rPr>
                        <a:t>st</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2 to 6 June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23 May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26 to 28 May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88554962"/>
                  </a:ext>
                </a:extLst>
              </a:tr>
              <a:tr h="260286">
                <a:tc vMerge="1">
                  <a:txBody>
                    <a:bodyPr/>
                    <a:lstStyle/>
                    <a:p>
                      <a:endParaRPr lang="en-US"/>
                    </a:p>
                  </a:txBody>
                  <a:tcPr/>
                </a:tc>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rPr>
                        <a:t>2</a:t>
                      </a:r>
                      <a:r>
                        <a:rPr lang="en-GB" sz="1200" b="1" baseline="30000" dirty="0">
                          <a:effectLst/>
                          <a:latin typeface="Arial" panose="020B0604020202020204" pitchFamily="34" charset="0"/>
                          <a:ea typeface="Times New Roman" panose="02020603050405020304" pitchFamily="18" charset="0"/>
                        </a:rPr>
                        <a:t>nd</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rPr>
                        <a:t>9 to 13 June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rPr>
                        <a:t>30 May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2 to 4 June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08424038"/>
                  </a:ext>
                </a:extLst>
              </a:tr>
              <a:tr h="260286">
                <a:tc vMerge="1">
                  <a:txBody>
                    <a:bodyPr/>
                    <a:lstStyle/>
                    <a:p>
                      <a:endParaRPr lang="en-US"/>
                    </a:p>
                  </a:txBody>
                  <a:tcPr/>
                </a:tc>
                <a:tc>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rPr>
                        <a:t>3</a:t>
                      </a:r>
                      <a:r>
                        <a:rPr lang="en-GB" sz="1200" b="1" baseline="30000">
                          <a:effectLst/>
                          <a:latin typeface="Arial" panose="020B0604020202020204" pitchFamily="34" charset="0"/>
                          <a:ea typeface="Times New Roman" panose="02020603050405020304" pitchFamily="18" charset="0"/>
                        </a:rPr>
                        <a:t>rd</a:t>
                      </a:r>
                      <a:r>
                        <a:rPr lang="en-GB" sz="1200" b="1">
                          <a:effectLst/>
                          <a:latin typeface="Arial" panose="020B0604020202020204" pitchFamily="34" charset="0"/>
                          <a:ea typeface="Times New Roman" panose="02020603050405020304" pitchFamily="18" charset="0"/>
                        </a:rPr>
                        <a:t> </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17 to 20 June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rPr>
                        <a:t>6 June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9 to 11 June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51165267"/>
                  </a:ext>
                </a:extLst>
              </a:tr>
              <a:tr h="260286">
                <a:tc vMerge="1">
                  <a:txBody>
                    <a:bodyPr/>
                    <a:lstStyle/>
                    <a:p>
                      <a:endParaRPr lang="en-US"/>
                    </a:p>
                  </a:txBody>
                  <a:tcPr/>
                </a:tc>
                <a:tc>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rPr>
                        <a:t>4</a:t>
                      </a:r>
                      <a:r>
                        <a:rPr lang="en-GB" sz="1200" b="1" baseline="30000">
                          <a:effectLst/>
                          <a:latin typeface="Arial" panose="020B0604020202020204" pitchFamily="34" charset="0"/>
                          <a:ea typeface="Times New Roman" panose="02020603050405020304" pitchFamily="18" charset="0"/>
                        </a:rPr>
                        <a:t>th</a:t>
                      </a:r>
                      <a:r>
                        <a:rPr lang="en-GB" sz="1200" b="1">
                          <a:effectLst/>
                          <a:latin typeface="Arial" panose="020B0604020202020204" pitchFamily="34" charset="0"/>
                          <a:ea typeface="Times New Roman" panose="02020603050405020304" pitchFamily="18" charset="0"/>
                        </a:rPr>
                        <a:t> </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23 to 25 June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rPr>
                        <a:t>12 June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rPr>
                        <a:t>13 to 18 June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6075448"/>
                  </a:ext>
                </a:extLst>
              </a:tr>
            </a:tbl>
          </a:graphicData>
        </a:graphic>
      </p:graphicFrame>
    </p:spTree>
    <p:extLst>
      <p:ext uri="{BB962C8B-B14F-4D97-AF65-F5344CB8AC3E}">
        <p14:creationId xmlns:p14="http://schemas.microsoft.com/office/powerpoint/2010/main" val="20848938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rcRect/>
          <a:stretch/>
        </p:blipFill>
        <p:spPr>
          <a:xfrm>
            <a:off x="0" y="-28351"/>
            <a:ext cx="12192000" cy="6858000"/>
          </a:xfrm>
          <a:prstGeom prst="rect">
            <a:avLst/>
          </a:prstGeom>
        </p:spPr>
      </p:pic>
      <p:sp>
        <p:nvSpPr>
          <p:cNvPr id="3" name="Rectangle 2">
            <a:extLst>
              <a:ext uri="{FF2B5EF4-FFF2-40B4-BE49-F238E27FC236}">
                <a16:creationId xmlns:a16="http://schemas.microsoft.com/office/drawing/2014/main" id="{9FD3C7F8-8C34-44E9-ADF5-2BD4B9B360D8}"/>
              </a:ext>
            </a:extLst>
          </p:cNvPr>
          <p:cNvSpPr/>
          <p:nvPr/>
        </p:nvSpPr>
        <p:spPr>
          <a:xfrm>
            <a:off x="2467413" y="491360"/>
            <a:ext cx="6390859" cy="369332"/>
          </a:xfrm>
          <a:prstGeom prst="rect">
            <a:avLst/>
          </a:prstGeom>
        </p:spPr>
        <p:txBody>
          <a:bodyPr wrap="square">
            <a:spAutoFit/>
          </a:bodyPr>
          <a:lstStyle/>
          <a:p>
            <a:pPr algn="ctr"/>
            <a:r>
              <a:rPr lang="en-US" altLang="en-US" b="1" dirty="0">
                <a:latin typeface="Arial" panose="020B0604020202020204" pitchFamily="34" charset="0"/>
                <a:ea typeface="ＭＳ Ｐゴシック" pitchFamily="34" charset="-128"/>
                <a:cs typeface="Arial" panose="020B0604020202020204" pitchFamily="34" charset="0"/>
              </a:rPr>
              <a:t>DISTRIBUTION OF </a:t>
            </a:r>
            <a:r>
              <a:rPr lang="en-US" altLang="en-US" b="1" dirty="0">
                <a:solidFill>
                  <a:srgbClr val="FF0000"/>
                </a:solidFill>
                <a:latin typeface="Arial" panose="020B0604020202020204" pitchFamily="34" charset="0"/>
                <a:ea typeface="ＭＳ Ｐゴシック" pitchFamily="34" charset="-128"/>
                <a:cs typeface="Arial" panose="020B0604020202020204" pitchFamily="34" charset="0"/>
              </a:rPr>
              <a:t>TVET</a:t>
            </a:r>
            <a:r>
              <a:rPr lang="en-US" altLang="en-US" b="1" dirty="0">
                <a:latin typeface="Arial" panose="020B0604020202020204" pitchFamily="34" charset="0"/>
                <a:ea typeface="ＭＳ Ｐゴシック" pitchFamily="34" charset="-128"/>
                <a:cs typeface="Arial" panose="020B0604020202020204" pitchFamily="34" charset="0"/>
              </a:rPr>
              <a:t>  AND </a:t>
            </a:r>
            <a:r>
              <a:rPr lang="en-US" altLang="en-US" b="1" dirty="0">
                <a:solidFill>
                  <a:srgbClr val="FF0000"/>
                </a:solidFill>
                <a:latin typeface="Arial" panose="020B0604020202020204" pitchFamily="34" charset="0"/>
                <a:ea typeface="ＭＳ Ｐゴシック" pitchFamily="34" charset="-128"/>
                <a:cs typeface="Arial" panose="020B0604020202020204" pitchFamily="34" charset="0"/>
              </a:rPr>
              <a:t>CET</a:t>
            </a:r>
            <a:r>
              <a:rPr lang="en-US" altLang="en-US" b="1" dirty="0">
                <a:latin typeface="Arial" panose="020B0604020202020204" pitchFamily="34" charset="0"/>
                <a:ea typeface="ＭＳ Ｐゴシック" pitchFamily="34" charset="-128"/>
                <a:cs typeface="Arial" panose="020B0604020202020204" pitchFamily="34" charset="0"/>
              </a:rPr>
              <a:t> QUESTION PAPERS</a:t>
            </a:r>
            <a:endParaRPr lang="en-US" dirty="0"/>
          </a:p>
        </p:txBody>
      </p:sp>
      <p:sp>
        <p:nvSpPr>
          <p:cNvPr id="6" name="Rectangle 5">
            <a:extLst>
              <a:ext uri="{FF2B5EF4-FFF2-40B4-BE49-F238E27FC236}">
                <a16:creationId xmlns:a16="http://schemas.microsoft.com/office/drawing/2014/main" id="{15ADB330-115F-4D0B-8C47-4CC0C000C67B}"/>
              </a:ext>
            </a:extLst>
          </p:cNvPr>
          <p:cNvSpPr/>
          <p:nvPr/>
        </p:nvSpPr>
        <p:spPr>
          <a:xfrm>
            <a:off x="837369" y="889843"/>
            <a:ext cx="3623108" cy="215444"/>
          </a:xfrm>
          <a:prstGeom prst="rect">
            <a:avLst/>
          </a:prstGeom>
        </p:spPr>
        <p:txBody>
          <a:bodyPr wrap="none">
            <a:spAutoFit/>
          </a:bodyPr>
          <a:lstStyle/>
          <a:p>
            <a:r>
              <a:rPr lang="en-US" sz="800" b="1" dirty="0">
                <a:latin typeface="Arial" panose="020B0604020202020204" pitchFamily="34" charset="0"/>
                <a:ea typeface="Times New Roman" panose="02020603050405020304" pitchFamily="18" charset="0"/>
              </a:rPr>
              <a:t>ENGINEERING STUDIES 2025 AUGUST EXAMINATION (TRIMESTER 2)</a:t>
            </a:r>
            <a:endParaRPr lang="en-US" dirty="0"/>
          </a:p>
        </p:txBody>
      </p:sp>
      <p:sp>
        <p:nvSpPr>
          <p:cNvPr id="8" name="Rectangle 7">
            <a:extLst>
              <a:ext uri="{FF2B5EF4-FFF2-40B4-BE49-F238E27FC236}">
                <a16:creationId xmlns:a16="http://schemas.microsoft.com/office/drawing/2014/main" id="{6CC7C30D-0755-4517-8BE9-2C06EE51770C}"/>
              </a:ext>
            </a:extLst>
          </p:cNvPr>
          <p:cNvSpPr/>
          <p:nvPr/>
        </p:nvSpPr>
        <p:spPr>
          <a:xfrm>
            <a:off x="788119" y="3461794"/>
            <a:ext cx="2900153" cy="215444"/>
          </a:xfrm>
          <a:prstGeom prst="rect">
            <a:avLst/>
          </a:prstGeom>
        </p:spPr>
        <p:txBody>
          <a:bodyPr wrap="none">
            <a:spAutoFit/>
          </a:bodyPr>
          <a:lstStyle/>
          <a:p>
            <a:r>
              <a:rPr lang="en-US" sz="800" b="1" dirty="0">
                <a:latin typeface="Arial" panose="020B0604020202020204" pitchFamily="34" charset="0"/>
                <a:ea typeface="Times New Roman" panose="02020603050405020304" pitchFamily="18" charset="0"/>
              </a:rPr>
              <a:t>CET GETC-ABET LEVEL 4 2025 PREPARATORY TESTS</a:t>
            </a:r>
            <a:endParaRPr lang="en-US" dirty="0"/>
          </a:p>
        </p:txBody>
      </p:sp>
      <p:graphicFrame>
        <p:nvGraphicFramePr>
          <p:cNvPr id="5" name="Table 4">
            <a:extLst>
              <a:ext uri="{FF2B5EF4-FFF2-40B4-BE49-F238E27FC236}">
                <a16:creationId xmlns:a16="http://schemas.microsoft.com/office/drawing/2014/main" id="{21E7661B-2492-4F10-B2F1-C9B82AA39F1F}"/>
              </a:ext>
            </a:extLst>
          </p:cNvPr>
          <p:cNvGraphicFramePr>
            <a:graphicFrameLocks noGrp="1"/>
          </p:cNvGraphicFramePr>
          <p:nvPr>
            <p:extLst>
              <p:ext uri="{D42A27DB-BD31-4B8C-83A1-F6EECF244321}">
                <p14:modId xmlns:p14="http://schemas.microsoft.com/office/powerpoint/2010/main" val="2352872513"/>
              </p:ext>
            </p:extLst>
          </p:nvPr>
        </p:nvGraphicFramePr>
        <p:xfrm>
          <a:off x="837368" y="1273306"/>
          <a:ext cx="9834465" cy="2020469"/>
        </p:xfrm>
        <a:graphic>
          <a:graphicData uri="http://schemas.openxmlformats.org/drawingml/2006/table">
            <a:tbl>
              <a:tblPr firstRow="1" firstCol="1" bandRow="1"/>
              <a:tblGrid>
                <a:gridCol w="2163889">
                  <a:extLst>
                    <a:ext uri="{9D8B030D-6E8A-4147-A177-3AD203B41FA5}">
                      <a16:colId xmlns:a16="http://schemas.microsoft.com/office/drawing/2014/main" val="3856239189"/>
                    </a:ext>
                  </a:extLst>
                </a:gridCol>
                <a:gridCol w="612108">
                  <a:extLst>
                    <a:ext uri="{9D8B030D-6E8A-4147-A177-3AD203B41FA5}">
                      <a16:colId xmlns:a16="http://schemas.microsoft.com/office/drawing/2014/main" val="50594453"/>
                    </a:ext>
                  </a:extLst>
                </a:gridCol>
                <a:gridCol w="2388966">
                  <a:extLst>
                    <a:ext uri="{9D8B030D-6E8A-4147-A177-3AD203B41FA5}">
                      <a16:colId xmlns:a16="http://schemas.microsoft.com/office/drawing/2014/main" val="1861051767"/>
                    </a:ext>
                  </a:extLst>
                </a:gridCol>
                <a:gridCol w="2154617">
                  <a:extLst>
                    <a:ext uri="{9D8B030D-6E8A-4147-A177-3AD203B41FA5}">
                      <a16:colId xmlns:a16="http://schemas.microsoft.com/office/drawing/2014/main" val="3146741391"/>
                    </a:ext>
                  </a:extLst>
                </a:gridCol>
                <a:gridCol w="2514885">
                  <a:extLst>
                    <a:ext uri="{9D8B030D-6E8A-4147-A177-3AD203B41FA5}">
                      <a16:colId xmlns:a16="http://schemas.microsoft.com/office/drawing/2014/main" val="4094144013"/>
                    </a:ext>
                  </a:extLst>
                </a:gridCol>
              </a:tblGrid>
              <a:tr h="840585">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rPr>
                        <a:t>EXAMINATION PERIOD</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gridSpan="2">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rPr>
                        <a:t>CONSIGNMENTS</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hMerge="1">
                  <a:txBody>
                    <a:bodyPr/>
                    <a:lstStyle/>
                    <a:p>
                      <a:endParaRPr lang="en-US"/>
                    </a:p>
                  </a:txBody>
                  <a:tcPr/>
                </a:tc>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rPr>
                        <a:t>SUPPLIER HANDOVER DATES</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rPr>
                        <a:t>DELIVERY DATES (MTE Xpress)</a:t>
                      </a:r>
                      <a:endParaRPr lang="en-US" sz="16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GB" sz="1200" b="1" dirty="0">
                          <a:effectLst/>
                          <a:latin typeface="Arial" panose="020B0604020202020204" pitchFamily="34" charset="0"/>
                          <a:ea typeface="Times New Roman" panose="02020603050405020304" pitchFamily="18" charset="0"/>
                        </a:rPr>
                        <a:t>(3 Working days from the handover date)</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extLst>
                  <a:ext uri="{0D108BD9-81ED-4DB2-BD59-A6C34878D82A}">
                    <a16:rowId xmlns:a16="http://schemas.microsoft.com/office/drawing/2014/main" val="643566965"/>
                  </a:ext>
                </a:extLst>
              </a:tr>
              <a:tr h="292235">
                <a:tc rowSpan="4">
                  <a:txBody>
                    <a:bodyPr/>
                    <a:lstStyle/>
                    <a:p>
                      <a:pPr marL="0" marR="0" algn="ctr">
                        <a:spcBef>
                          <a:spcPts val="0"/>
                        </a:spcBef>
                        <a:spcAft>
                          <a:spcPts val="0"/>
                        </a:spcAft>
                      </a:pPr>
                      <a:r>
                        <a:rPr lang="en-GB" sz="1200" b="1" dirty="0">
                          <a:effectLst/>
                          <a:latin typeface="Arial" panose="020B0604020202020204" pitchFamily="34" charset="0"/>
                          <a:ea typeface="Times New Roman" panose="02020603050405020304" pitchFamily="18" charset="0"/>
                        </a:rPr>
                        <a:t>28 July to 19 August 2025</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rPr>
                        <a:t>1</a:t>
                      </a:r>
                      <a:r>
                        <a:rPr lang="en-GB" sz="1200" b="1" baseline="30000">
                          <a:effectLst/>
                          <a:latin typeface="Arial" panose="020B0604020202020204" pitchFamily="34" charset="0"/>
                          <a:ea typeface="Times New Roman" panose="02020603050405020304" pitchFamily="18" charset="0"/>
                        </a:rPr>
                        <a:t>st</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rPr>
                        <a:t>28 to 1 August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22 July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23 to 25 July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2776608"/>
                  </a:ext>
                </a:extLst>
              </a:tr>
              <a:tr h="281289">
                <a:tc vMerge="1">
                  <a:txBody>
                    <a:bodyPr/>
                    <a:lstStyle/>
                    <a:p>
                      <a:endParaRPr lang="en-US"/>
                    </a:p>
                  </a:txBody>
                  <a:tcPr/>
                </a:tc>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rPr>
                        <a:t>2</a:t>
                      </a:r>
                      <a:r>
                        <a:rPr lang="en-GB" sz="1200" b="1" baseline="30000" dirty="0">
                          <a:effectLst/>
                          <a:latin typeface="Arial" panose="020B0604020202020204" pitchFamily="34" charset="0"/>
                          <a:ea typeface="Times New Roman" panose="02020603050405020304" pitchFamily="18" charset="0"/>
                        </a:rPr>
                        <a:t>nd</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rPr>
                        <a:t>4 to 8 August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rPr>
                        <a:t>29 July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30 July to 1 August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35559690"/>
                  </a:ext>
                </a:extLst>
              </a:tr>
              <a:tr h="300991">
                <a:tc vMerge="1">
                  <a:txBody>
                    <a:bodyPr/>
                    <a:lstStyle/>
                    <a:p>
                      <a:endParaRPr lang="en-US"/>
                    </a:p>
                  </a:txBody>
                  <a:tcPr/>
                </a:tc>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rPr>
                        <a:t>3</a:t>
                      </a:r>
                      <a:r>
                        <a:rPr lang="en-GB" sz="1200" b="1" baseline="30000" dirty="0">
                          <a:effectLst/>
                          <a:latin typeface="Arial" panose="020B0604020202020204" pitchFamily="34" charset="0"/>
                          <a:ea typeface="Times New Roman" panose="02020603050405020304" pitchFamily="18" charset="0"/>
                        </a:rPr>
                        <a:t>rd</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rPr>
                        <a:t>11 to 14 August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rPr>
                        <a:t>5 August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rPr>
                        <a:t>6 to 8 August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05436334"/>
                  </a:ext>
                </a:extLst>
              </a:tr>
              <a:tr h="305369">
                <a:tc vMerge="1">
                  <a:txBody>
                    <a:bodyPr/>
                    <a:lstStyle/>
                    <a:p>
                      <a:endParaRPr lang="en-US"/>
                    </a:p>
                  </a:txBody>
                  <a:tcPr/>
                </a:tc>
                <a:tc>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rPr>
                        <a:t>4</a:t>
                      </a:r>
                      <a:r>
                        <a:rPr lang="en-GB" sz="1200" b="1" baseline="30000">
                          <a:effectLst/>
                          <a:latin typeface="Arial" panose="020B0604020202020204" pitchFamily="34" charset="0"/>
                          <a:ea typeface="Times New Roman" panose="02020603050405020304" pitchFamily="18" charset="0"/>
                        </a:rPr>
                        <a:t>th</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15 to 19 August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rPr>
                        <a:t>11 August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rPr>
                        <a:t>12 to 14 August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34426737"/>
                  </a:ext>
                </a:extLst>
              </a:tr>
            </a:tbl>
          </a:graphicData>
        </a:graphic>
      </p:graphicFrame>
      <p:graphicFrame>
        <p:nvGraphicFramePr>
          <p:cNvPr id="9" name="Table 8">
            <a:extLst>
              <a:ext uri="{FF2B5EF4-FFF2-40B4-BE49-F238E27FC236}">
                <a16:creationId xmlns:a16="http://schemas.microsoft.com/office/drawing/2014/main" id="{78152BBD-FC81-465E-AF25-75D33681E6C9}"/>
              </a:ext>
            </a:extLst>
          </p:cNvPr>
          <p:cNvGraphicFramePr>
            <a:graphicFrameLocks noGrp="1"/>
          </p:cNvGraphicFramePr>
          <p:nvPr>
            <p:extLst>
              <p:ext uri="{D42A27DB-BD31-4B8C-83A1-F6EECF244321}">
                <p14:modId xmlns:p14="http://schemas.microsoft.com/office/powerpoint/2010/main" val="3923987230"/>
              </p:ext>
            </p:extLst>
          </p:nvPr>
        </p:nvGraphicFramePr>
        <p:xfrm>
          <a:off x="837368" y="3759571"/>
          <a:ext cx="9836852" cy="2020469"/>
        </p:xfrm>
        <a:graphic>
          <a:graphicData uri="http://schemas.openxmlformats.org/drawingml/2006/table">
            <a:tbl>
              <a:tblPr firstRow="1" firstCol="1" bandRow="1"/>
              <a:tblGrid>
                <a:gridCol w="2166276">
                  <a:extLst>
                    <a:ext uri="{9D8B030D-6E8A-4147-A177-3AD203B41FA5}">
                      <a16:colId xmlns:a16="http://schemas.microsoft.com/office/drawing/2014/main" val="1791774302"/>
                    </a:ext>
                  </a:extLst>
                </a:gridCol>
                <a:gridCol w="612107">
                  <a:extLst>
                    <a:ext uri="{9D8B030D-6E8A-4147-A177-3AD203B41FA5}">
                      <a16:colId xmlns:a16="http://schemas.microsoft.com/office/drawing/2014/main" val="1679305944"/>
                    </a:ext>
                  </a:extLst>
                </a:gridCol>
                <a:gridCol w="2388966">
                  <a:extLst>
                    <a:ext uri="{9D8B030D-6E8A-4147-A177-3AD203B41FA5}">
                      <a16:colId xmlns:a16="http://schemas.microsoft.com/office/drawing/2014/main" val="3043736000"/>
                    </a:ext>
                  </a:extLst>
                </a:gridCol>
                <a:gridCol w="2154617">
                  <a:extLst>
                    <a:ext uri="{9D8B030D-6E8A-4147-A177-3AD203B41FA5}">
                      <a16:colId xmlns:a16="http://schemas.microsoft.com/office/drawing/2014/main" val="3593439261"/>
                    </a:ext>
                  </a:extLst>
                </a:gridCol>
                <a:gridCol w="2514886">
                  <a:extLst>
                    <a:ext uri="{9D8B030D-6E8A-4147-A177-3AD203B41FA5}">
                      <a16:colId xmlns:a16="http://schemas.microsoft.com/office/drawing/2014/main" val="4065039575"/>
                    </a:ext>
                  </a:extLst>
                </a:gridCol>
              </a:tblGrid>
              <a:tr h="822321">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rPr>
                        <a:t>EXAMINATION PERIOD</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gridSpan="2">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rPr>
                        <a:t>CONSIGNMENTS</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hMerge="1">
                  <a:txBody>
                    <a:bodyPr/>
                    <a:lstStyle/>
                    <a:p>
                      <a:endParaRPr lang="en-US"/>
                    </a:p>
                  </a:txBody>
                  <a:tcPr/>
                </a:tc>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rPr>
                        <a:t>SUPPLIER HANDOVER DATES</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rPr>
                        <a:t>DELIVERY DATES (MTE Xpress)</a:t>
                      </a:r>
                      <a:endParaRPr lang="en-US" sz="160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GB" sz="1200" b="1">
                          <a:effectLst/>
                          <a:latin typeface="Arial" panose="020B0604020202020204" pitchFamily="34" charset="0"/>
                          <a:ea typeface="Times New Roman" panose="02020603050405020304" pitchFamily="18" charset="0"/>
                        </a:rPr>
                        <a:t>(3 Working days from the handover date)</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a16="http://schemas.microsoft.com/office/drawing/2014/main" val="1104033360"/>
                  </a:ext>
                </a:extLst>
              </a:tr>
              <a:tr h="362978">
                <a:tc rowSpan="4">
                  <a:txBody>
                    <a:bodyPr/>
                    <a:lstStyle/>
                    <a:p>
                      <a:pPr marL="0" marR="0" algn="ctr">
                        <a:spcBef>
                          <a:spcPts val="0"/>
                        </a:spcBef>
                        <a:spcAft>
                          <a:spcPts val="0"/>
                        </a:spcAft>
                      </a:pPr>
                      <a:r>
                        <a:rPr lang="en-GB" sz="1200" b="1" dirty="0">
                          <a:effectLst/>
                          <a:latin typeface="Arial" panose="020B0604020202020204" pitchFamily="34" charset="0"/>
                          <a:ea typeface="Times New Roman" panose="02020603050405020304" pitchFamily="18" charset="0"/>
                        </a:rPr>
                        <a:t>11 August to 2 September 2025</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rPr>
                        <a:t>1</a:t>
                      </a:r>
                      <a:r>
                        <a:rPr lang="en-GB" sz="1200" b="1" baseline="30000">
                          <a:effectLst/>
                          <a:latin typeface="Arial" panose="020B0604020202020204" pitchFamily="34" charset="0"/>
                          <a:ea typeface="Times New Roman" panose="02020603050405020304" pitchFamily="18" charset="0"/>
                        </a:rPr>
                        <a:t>st</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11 to 15 August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1 August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rPr>
                        <a:t>4 to 6 August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43590666"/>
                  </a:ext>
                </a:extLst>
              </a:tr>
              <a:tr h="278390">
                <a:tc vMerge="1">
                  <a:txBody>
                    <a:bodyPr/>
                    <a:lstStyle/>
                    <a:p>
                      <a:endParaRPr lang="en-US"/>
                    </a:p>
                  </a:txBody>
                  <a:tcPr/>
                </a:tc>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rPr>
                        <a:t>2</a:t>
                      </a:r>
                      <a:r>
                        <a:rPr lang="en-GB" sz="1200" b="1" baseline="30000" dirty="0">
                          <a:effectLst/>
                          <a:latin typeface="Arial" panose="020B0604020202020204" pitchFamily="34" charset="0"/>
                          <a:ea typeface="Times New Roman" panose="02020603050405020304" pitchFamily="18" charset="0"/>
                        </a:rPr>
                        <a:t>nd</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rPr>
                        <a:t>18 to 22 August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rPr>
                        <a:t>8 August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rPr>
                        <a:t>11 to 13 August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31018609"/>
                  </a:ext>
                </a:extLst>
              </a:tr>
              <a:tr h="278390">
                <a:tc vMerge="1">
                  <a:txBody>
                    <a:bodyPr/>
                    <a:lstStyle/>
                    <a:p>
                      <a:endParaRPr lang="en-US"/>
                    </a:p>
                  </a:txBody>
                  <a:tcPr/>
                </a:tc>
                <a:tc>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rPr>
                        <a:t>3</a:t>
                      </a:r>
                      <a:r>
                        <a:rPr lang="en-GB" sz="1200" b="1" baseline="30000">
                          <a:effectLst/>
                          <a:latin typeface="Arial" panose="020B0604020202020204" pitchFamily="34" charset="0"/>
                          <a:ea typeface="Times New Roman" panose="02020603050405020304" pitchFamily="18" charset="0"/>
                        </a:rPr>
                        <a:t>rd</a:t>
                      </a:r>
                      <a:r>
                        <a:rPr lang="en-GB" sz="1200" b="1">
                          <a:effectLst/>
                          <a:latin typeface="Arial" panose="020B0604020202020204" pitchFamily="34" charset="0"/>
                          <a:ea typeface="Times New Roman" panose="02020603050405020304" pitchFamily="18" charset="0"/>
                        </a:rPr>
                        <a:t> </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25 to 29 August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15 August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rPr>
                        <a:t>18 to 20 August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42631431"/>
                  </a:ext>
                </a:extLst>
              </a:tr>
              <a:tr h="278390">
                <a:tc vMerge="1">
                  <a:txBody>
                    <a:bodyPr/>
                    <a:lstStyle/>
                    <a:p>
                      <a:endParaRPr lang="en-US"/>
                    </a:p>
                  </a:txBody>
                  <a:tcPr/>
                </a:tc>
                <a:tc>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rPr>
                        <a:t>4</a:t>
                      </a:r>
                      <a:r>
                        <a:rPr lang="en-GB" sz="1200" b="1" baseline="30000">
                          <a:effectLst/>
                          <a:latin typeface="Arial" panose="020B0604020202020204" pitchFamily="34" charset="0"/>
                          <a:ea typeface="Times New Roman" panose="02020603050405020304" pitchFamily="18" charset="0"/>
                        </a:rPr>
                        <a:t>th</a:t>
                      </a:r>
                      <a:r>
                        <a:rPr lang="en-GB" sz="1200" b="1">
                          <a:effectLst/>
                          <a:latin typeface="Arial" panose="020B0604020202020204" pitchFamily="34" charset="0"/>
                          <a:ea typeface="Times New Roman" panose="02020603050405020304" pitchFamily="18" charset="0"/>
                        </a:rPr>
                        <a:t> </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1 and 2 September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rPr>
                        <a:t>22 August 2025</a:t>
                      </a:r>
                      <a:endParaRPr lang="en-US"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rPr>
                        <a:t>25 to 27 August 2025</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1818526"/>
                  </a:ext>
                </a:extLst>
              </a:tr>
            </a:tbl>
          </a:graphicData>
        </a:graphic>
      </p:graphicFrame>
    </p:spTree>
    <p:extLst>
      <p:ext uri="{BB962C8B-B14F-4D97-AF65-F5344CB8AC3E}">
        <p14:creationId xmlns:p14="http://schemas.microsoft.com/office/powerpoint/2010/main" val="3492177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rcRect/>
          <a:stretch/>
        </p:blipFill>
        <p:spPr>
          <a:xfrm>
            <a:off x="0" y="-28351"/>
            <a:ext cx="12192000" cy="6858000"/>
          </a:xfrm>
          <a:prstGeom prst="rect">
            <a:avLst/>
          </a:prstGeom>
        </p:spPr>
      </p:pic>
      <p:sp>
        <p:nvSpPr>
          <p:cNvPr id="3" name="Rectangle 2">
            <a:extLst>
              <a:ext uri="{FF2B5EF4-FFF2-40B4-BE49-F238E27FC236}">
                <a16:creationId xmlns:a16="http://schemas.microsoft.com/office/drawing/2014/main" id="{9FD3C7F8-8C34-44E9-ADF5-2BD4B9B360D8}"/>
              </a:ext>
            </a:extLst>
          </p:cNvPr>
          <p:cNvSpPr/>
          <p:nvPr/>
        </p:nvSpPr>
        <p:spPr>
          <a:xfrm>
            <a:off x="2467413" y="491360"/>
            <a:ext cx="6390859" cy="369332"/>
          </a:xfrm>
          <a:prstGeom prst="rect">
            <a:avLst/>
          </a:prstGeom>
        </p:spPr>
        <p:txBody>
          <a:bodyPr wrap="square">
            <a:spAutoFit/>
          </a:bodyPr>
          <a:lstStyle/>
          <a:p>
            <a:pPr algn="ctr"/>
            <a:r>
              <a:rPr lang="en-US" altLang="en-US" b="1" dirty="0">
                <a:latin typeface="Arial" panose="020B0604020202020204" pitchFamily="34" charset="0"/>
                <a:ea typeface="ＭＳ Ｐゴシック" pitchFamily="34" charset="-128"/>
                <a:cs typeface="Arial" panose="020B0604020202020204" pitchFamily="34" charset="0"/>
              </a:rPr>
              <a:t>DISTRIBUTION OF </a:t>
            </a:r>
            <a:r>
              <a:rPr lang="en-US" altLang="en-US" b="1" dirty="0">
                <a:solidFill>
                  <a:srgbClr val="FF0000"/>
                </a:solidFill>
                <a:latin typeface="Arial" panose="020B0604020202020204" pitchFamily="34" charset="0"/>
                <a:ea typeface="ＭＳ Ｐゴシック" pitchFamily="34" charset="-128"/>
                <a:cs typeface="Arial" panose="020B0604020202020204" pitchFamily="34" charset="0"/>
              </a:rPr>
              <a:t>TVET</a:t>
            </a:r>
            <a:r>
              <a:rPr lang="en-US" altLang="en-US" b="1" dirty="0">
                <a:latin typeface="Arial" panose="020B0604020202020204" pitchFamily="34" charset="0"/>
                <a:ea typeface="ＭＳ Ｐゴシック" pitchFamily="34" charset="-128"/>
                <a:cs typeface="Arial" panose="020B0604020202020204" pitchFamily="34" charset="0"/>
              </a:rPr>
              <a:t>  AND </a:t>
            </a:r>
            <a:r>
              <a:rPr lang="en-US" altLang="en-US" b="1" dirty="0">
                <a:solidFill>
                  <a:srgbClr val="FF0000"/>
                </a:solidFill>
                <a:latin typeface="Arial" panose="020B0604020202020204" pitchFamily="34" charset="0"/>
                <a:ea typeface="ＭＳ Ｐゴシック" pitchFamily="34" charset="-128"/>
                <a:cs typeface="Arial" panose="020B0604020202020204" pitchFamily="34" charset="0"/>
              </a:rPr>
              <a:t>CET</a:t>
            </a:r>
            <a:r>
              <a:rPr lang="en-US" altLang="en-US" b="1" dirty="0">
                <a:latin typeface="Arial" panose="020B0604020202020204" pitchFamily="34" charset="0"/>
                <a:ea typeface="ＭＳ Ｐゴシック" pitchFamily="34" charset="-128"/>
                <a:cs typeface="Arial" panose="020B0604020202020204" pitchFamily="34" charset="0"/>
              </a:rPr>
              <a:t> QUESTION PAPERS</a:t>
            </a:r>
            <a:endParaRPr lang="en-US" dirty="0"/>
          </a:p>
        </p:txBody>
      </p:sp>
      <p:graphicFrame>
        <p:nvGraphicFramePr>
          <p:cNvPr id="4" name="Table 3">
            <a:extLst>
              <a:ext uri="{FF2B5EF4-FFF2-40B4-BE49-F238E27FC236}">
                <a16:creationId xmlns:a16="http://schemas.microsoft.com/office/drawing/2014/main" id="{FD4C6EDB-34BA-467F-9827-02CEB54DEAA8}"/>
              </a:ext>
            </a:extLst>
          </p:cNvPr>
          <p:cNvGraphicFramePr>
            <a:graphicFrameLocks noGrp="1"/>
          </p:cNvGraphicFramePr>
          <p:nvPr>
            <p:extLst>
              <p:ext uri="{D42A27DB-BD31-4B8C-83A1-F6EECF244321}">
                <p14:modId xmlns:p14="http://schemas.microsoft.com/office/powerpoint/2010/main" val="317530774"/>
              </p:ext>
            </p:extLst>
          </p:nvPr>
        </p:nvGraphicFramePr>
        <p:xfrm>
          <a:off x="842082" y="1105287"/>
          <a:ext cx="9871925" cy="2077085"/>
        </p:xfrm>
        <a:graphic>
          <a:graphicData uri="http://schemas.openxmlformats.org/drawingml/2006/table">
            <a:tbl>
              <a:tblPr firstRow="1" firstCol="1" bandRow="1"/>
              <a:tblGrid>
                <a:gridCol w="2178827">
                  <a:extLst>
                    <a:ext uri="{9D8B030D-6E8A-4147-A177-3AD203B41FA5}">
                      <a16:colId xmlns:a16="http://schemas.microsoft.com/office/drawing/2014/main" val="4178533666"/>
                    </a:ext>
                  </a:extLst>
                </a:gridCol>
                <a:gridCol w="1007626">
                  <a:extLst>
                    <a:ext uri="{9D8B030D-6E8A-4147-A177-3AD203B41FA5}">
                      <a16:colId xmlns:a16="http://schemas.microsoft.com/office/drawing/2014/main" val="1834713854"/>
                    </a:ext>
                  </a:extLst>
                </a:gridCol>
                <a:gridCol w="2080225">
                  <a:extLst>
                    <a:ext uri="{9D8B030D-6E8A-4147-A177-3AD203B41FA5}">
                      <a16:colId xmlns:a16="http://schemas.microsoft.com/office/drawing/2014/main" val="2596391739"/>
                    </a:ext>
                  </a:extLst>
                </a:gridCol>
                <a:gridCol w="2036864">
                  <a:extLst>
                    <a:ext uri="{9D8B030D-6E8A-4147-A177-3AD203B41FA5}">
                      <a16:colId xmlns:a16="http://schemas.microsoft.com/office/drawing/2014/main" val="2728697686"/>
                    </a:ext>
                  </a:extLst>
                </a:gridCol>
                <a:gridCol w="2568383">
                  <a:extLst>
                    <a:ext uri="{9D8B030D-6E8A-4147-A177-3AD203B41FA5}">
                      <a16:colId xmlns:a16="http://schemas.microsoft.com/office/drawing/2014/main" val="3734110959"/>
                    </a:ext>
                  </a:extLst>
                </a:gridCol>
              </a:tblGrid>
              <a:tr h="358775">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cs typeface="Arial" panose="020B0604020202020204" pitchFamily="34" charset="0"/>
                        </a:rPr>
                        <a:t>EXAMINATION PERIOD</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gridSpan="2">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cs typeface="Arial" panose="020B0604020202020204" pitchFamily="34" charset="0"/>
                        </a:rPr>
                        <a:t>CONSIGNMENTS</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hMerge="1">
                  <a:txBody>
                    <a:bodyPr/>
                    <a:lstStyle/>
                    <a:p>
                      <a:endParaRPr lang="en-US"/>
                    </a:p>
                  </a:txBody>
                  <a:tcPr/>
                </a:tc>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rPr>
                        <a:t>SUPPLIER HANDOVER DATES</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cs typeface="Arial" panose="020B0604020202020204" pitchFamily="34" charset="0"/>
                        </a:rPr>
                        <a:t>DELIVERY DATES (MTE Xpress)</a:t>
                      </a:r>
                      <a:endParaRPr lang="en-US" sz="160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pPr>
                      <a:r>
                        <a:rPr lang="en-GB" sz="1200" b="1">
                          <a:effectLst/>
                          <a:latin typeface="Arial" panose="020B0604020202020204" pitchFamily="34" charset="0"/>
                          <a:ea typeface="Times New Roman" panose="02020603050405020304" pitchFamily="18" charset="0"/>
                          <a:cs typeface="Arial" panose="020B0604020202020204" pitchFamily="34" charset="0"/>
                        </a:rPr>
                        <a:t>(3 Working days from the handover date)</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extLst>
                  <a:ext uri="{0D108BD9-81ED-4DB2-BD59-A6C34878D82A}">
                    <a16:rowId xmlns:a16="http://schemas.microsoft.com/office/drawing/2014/main" val="2488231720"/>
                  </a:ext>
                </a:extLst>
              </a:tr>
              <a:tr h="248285">
                <a:tc rowSpan="8">
                  <a:txBody>
                    <a:bodyPr/>
                    <a:lstStyle/>
                    <a:p>
                      <a:pPr marL="0" marR="0" algn="ctr">
                        <a:spcBef>
                          <a:spcPts val="0"/>
                        </a:spcBef>
                        <a:spcAft>
                          <a:spcPts val="0"/>
                        </a:spcAft>
                      </a:pPr>
                      <a:r>
                        <a:rPr lang="en-GB" sz="1200" b="1" dirty="0">
                          <a:effectLst/>
                          <a:latin typeface="Arial" panose="020B0604020202020204" pitchFamily="34" charset="0"/>
                          <a:ea typeface="Times New Roman" panose="02020603050405020304" pitchFamily="18" charset="0"/>
                          <a:cs typeface="Arial" panose="020B0604020202020204" pitchFamily="34" charset="0"/>
                        </a:rPr>
                        <a:t>3 November to </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p>
                      <a:pPr marL="0" marR="0" algn="ctr">
                        <a:spcBef>
                          <a:spcPts val="0"/>
                        </a:spcBef>
                        <a:spcAft>
                          <a:spcPts val="0"/>
                        </a:spcAft>
                      </a:pPr>
                      <a:r>
                        <a:rPr lang="en-GB" sz="1200" b="1" dirty="0">
                          <a:effectLst/>
                          <a:latin typeface="Arial" panose="020B0604020202020204" pitchFamily="34" charset="0"/>
                          <a:ea typeface="Times New Roman" panose="02020603050405020304" pitchFamily="18" charset="0"/>
                          <a:cs typeface="Arial" panose="020B0604020202020204" pitchFamily="34" charset="0"/>
                        </a:rPr>
                        <a:t>11 December 2025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cs typeface="Arial" panose="020B0604020202020204" pitchFamily="34" charset="0"/>
                        </a:rPr>
                        <a:t>1</a:t>
                      </a:r>
                      <a:r>
                        <a:rPr lang="en-GB" sz="1200" b="1" baseline="30000">
                          <a:effectLst/>
                          <a:latin typeface="Arial" panose="020B0604020202020204" pitchFamily="34" charset="0"/>
                          <a:ea typeface="Times New Roman" panose="02020603050405020304" pitchFamily="18" charset="0"/>
                          <a:cs typeface="Arial" panose="020B0604020202020204" pitchFamily="34" charset="0"/>
                        </a:rPr>
                        <a:t>st</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b="0" dirty="0">
                          <a:effectLst/>
                          <a:latin typeface="Arial" panose="020B0604020202020204" pitchFamily="34" charset="0"/>
                          <a:ea typeface="Times New Roman" panose="02020603050405020304" pitchFamily="18" charset="0"/>
                          <a:cs typeface="Arial" panose="020B0604020202020204" pitchFamily="34" charset="0"/>
                        </a:rPr>
                        <a:t>3 to 7 November 2025</a:t>
                      </a: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cs typeface="Arial" panose="020B0604020202020204" pitchFamily="34" charset="0"/>
                        </a:rPr>
                        <a:t>28 October 2025</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cs typeface="Arial" panose="020B0604020202020204" pitchFamily="34" charset="0"/>
                        </a:rPr>
                        <a:t>29 to 31 October 2025</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8448917"/>
                  </a:ext>
                </a:extLst>
              </a:tr>
              <a:tr h="179705">
                <a:tc vMerge="1">
                  <a:txBody>
                    <a:bodyPr/>
                    <a:lstStyle/>
                    <a:p>
                      <a:endParaRPr lang="en-US"/>
                    </a:p>
                  </a:txBody>
                  <a:tcPr/>
                </a:tc>
                <a:tc>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cs typeface="Arial" panose="020B0604020202020204" pitchFamily="34" charset="0"/>
                        </a:rPr>
                        <a:t>2</a:t>
                      </a:r>
                      <a:r>
                        <a:rPr lang="en-GB" sz="1200" b="1" baseline="30000">
                          <a:effectLst/>
                          <a:latin typeface="Arial" panose="020B0604020202020204" pitchFamily="34" charset="0"/>
                          <a:ea typeface="Times New Roman" panose="02020603050405020304" pitchFamily="18" charset="0"/>
                          <a:cs typeface="Arial" panose="020B0604020202020204" pitchFamily="34" charset="0"/>
                        </a:rPr>
                        <a:t>nd</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b="0" dirty="0">
                          <a:effectLst/>
                          <a:latin typeface="Arial" panose="020B0604020202020204" pitchFamily="34" charset="0"/>
                          <a:ea typeface="Times New Roman" panose="02020603050405020304" pitchFamily="18" charset="0"/>
                          <a:cs typeface="Arial" panose="020B0604020202020204" pitchFamily="34" charset="0"/>
                        </a:rPr>
                        <a:t>10 to 12 November 2025</a:t>
                      </a: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cs typeface="Arial" panose="020B0604020202020204" pitchFamily="34" charset="0"/>
                        </a:rPr>
                        <a:t>4 November 2025</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cs typeface="Arial" panose="020B0604020202020204" pitchFamily="34" charset="0"/>
                        </a:rPr>
                        <a:t>5 to 7 November 2025</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9406231"/>
                  </a:ext>
                </a:extLst>
              </a:tr>
              <a:tr h="164465">
                <a:tc vMerge="1">
                  <a:txBody>
                    <a:bodyPr/>
                    <a:lstStyle/>
                    <a:p>
                      <a:endParaRPr lang="en-US"/>
                    </a:p>
                  </a:txBody>
                  <a:tcPr/>
                </a:tc>
                <a:tc>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cs typeface="Arial" panose="020B0604020202020204" pitchFamily="34" charset="0"/>
                        </a:rPr>
                        <a:t>3</a:t>
                      </a:r>
                      <a:r>
                        <a:rPr lang="en-GB" sz="1200" b="1" baseline="30000">
                          <a:effectLst/>
                          <a:latin typeface="Arial" panose="020B0604020202020204" pitchFamily="34" charset="0"/>
                          <a:ea typeface="Times New Roman" panose="02020603050405020304" pitchFamily="18" charset="0"/>
                          <a:cs typeface="Arial" panose="020B0604020202020204" pitchFamily="34" charset="0"/>
                        </a:rPr>
                        <a:t>rd</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b="0" dirty="0">
                          <a:effectLst/>
                          <a:latin typeface="Arial" panose="020B0604020202020204" pitchFamily="34" charset="0"/>
                          <a:ea typeface="Times New Roman" panose="02020603050405020304" pitchFamily="18" charset="0"/>
                          <a:cs typeface="Arial" panose="020B0604020202020204" pitchFamily="34" charset="0"/>
                        </a:rPr>
                        <a:t>13 to 17 November 2025</a:t>
                      </a: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cs typeface="Arial" panose="020B0604020202020204" pitchFamily="34" charset="0"/>
                        </a:rPr>
                        <a:t>7 November 2025</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cs typeface="Arial" panose="020B0604020202020204" pitchFamily="34" charset="0"/>
                        </a:rPr>
                        <a:t>10 to 12 November 2025</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0223879"/>
                  </a:ext>
                </a:extLst>
              </a:tr>
              <a:tr h="177165">
                <a:tc vMerge="1">
                  <a:txBody>
                    <a:bodyPr/>
                    <a:lstStyle/>
                    <a:p>
                      <a:endParaRPr lang="en-US"/>
                    </a:p>
                  </a:txBody>
                  <a:tcPr/>
                </a:tc>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cs typeface="Arial" panose="020B0604020202020204" pitchFamily="34" charset="0"/>
                        </a:rPr>
                        <a:t>4</a:t>
                      </a:r>
                      <a:r>
                        <a:rPr lang="en-GB" sz="1200" b="1" baseline="30000" dirty="0">
                          <a:effectLst/>
                          <a:latin typeface="Arial" panose="020B0604020202020204" pitchFamily="34" charset="0"/>
                          <a:ea typeface="Times New Roman" panose="02020603050405020304" pitchFamily="18" charset="0"/>
                          <a:cs typeface="Arial" panose="020B0604020202020204" pitchFamily="34" charset="0"/>
                        </a:rPr>
                        <a:t>th</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b="0" dirty="0">
                          <a:effectLst/>
                          <a:latin typeface="Arial" panose="020B0604020202020204" pitchFamily="34" charset="0"/>
                          <a:ea typeface="Times New Roman" panose="02020603050405020304" pitchFamily="18" charset="0"/>
                          <a:cs typeface="Arial" panose="020B0604020202020204" pitchFamily="34" charset="0"/>
                        </a:rPr>
                        <a:t>18 to 20 November 2025</a:t>
                      </a: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cs typeface="Arial" panose="020B0604020202020204" pitchFamily="34" charset="0"/>
                        </a:rPr>
                        <a:t>12 November 2025</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cs typeface="Arial" panose="020B0604020202020204" pitchFamily="34" charset="0"/>
                        </a:rPr>
                        <a:t>13 to 17 November 2025</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86794256"/>
                  </a:ext>
                </a:extLst>
              </a:tr>
              <a:tr h="178435">
                <a:tc vMerge="1">
                  <a:txBody>
                    <a:bodyPr/>
                    <a:lstStyle/>
                    <a:p>
                      <a:endParaRPr lang="en-US"/>
                    </a:p>
                  </a:txBody>
                  <a:tcPr/>
                </a:tc>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cs typeface="Arial" panose="020B0604020202020204" pitchFamily="34" charset="0"/>
                        </a:rPr>
                        <a:t>5</a:t>
                      </a:r>
                      <a:r>
                        <a:rPr lang="en-GB" sz="1200" b="1" baseline="30000" dirty="0">
                          <a:effectLst/>
                          <a:latin typeface="Arial" panose="020B0604020202020204" pitchFamily="34" charset="0"/>
                          <a:ea typeface="Times New Roman" panose="02020603050405020304" pitchFamily="18" charset="0"/>
                          <a:cs typeface="Arial" panose="020B0604020202020204" pitchFamily="34" charset="0"/>
                        </a:rPr>
                        <a:t>th</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b="0" dirty="0">
                          <a:effectLst/>
                          <a:latin typeface="Arial" panose="020B0604020202020204" pitchFamily="34" charset="0"/>
                          <a:ea typeface="Times New Roman" panose="02020603050405020304" pitchFamily="18" charset="0"/>
                          <a:cs typeface="Arial" panose="020B0604020202020204" pitchFamily="34" charset="0"/>
                        </a:rPr>
                        <a:t>21 to 25 November 2025</a:t>
                      </a: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cs typeface="Arial" panose="020B0604020202020204" pitchFamily="34" charset="0"/>
                        </a:rPr>
                        <a:t>17 November 2025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cs typeface="Arial" panose="020B0604020202020204" pitchFamily="34" charset="0"/>
                        </a:rPr>
                        <a:t>18 to 20 November 2025</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37221974"/>
                  </a:ext>
                </a:extLst>
              </a:tr>
              <a:tr h="178435">
                <a:tc vMerge="1">
                  <a:txBody>
                    <a:bodyPr/>
                    <a:lstStyle/>
                    <a:p>
                      <a:endParaRPr lang="en-US"/>
                    </a:p>
                  </a:txBody>
                  <a:tcPr/>
                </a:tc>
                <a:tc>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cs typeface="Arial" panose="020B0604020202020204" pitchFamily="34" charset="0"/>
                        </a:rPr>
                        <a:t>6</a:t>
                      </a:r>
                      <a:r>
                        <a:rPr lang="en-GB" sz="1200" b="1" baseline="30000">
                          <a:effectLst/>
                          <a:latin typeface="Arial" panose="020B0604020202020204" pitchFamily="34" charset="0"/>
                          <a:ea typeface="Times New Roman" panose="02020603050405020304" pitchFamily="18" charset="0"/>
                          <a:cs typeface="Arial" panose="020B0604020202020204" pitchFamily="34" charset="0"/>
                        </a:rPr>
                        <a:t>th</a:t>
                      </a:r>
                      <a:r>
                        <a:rPr lang="en-GB" sz="1200" b="1">
                          <a:effectLst/>
                          <a:latin typeface="Arial" panose="020B0604020202020204" pitchFamily="34" charset="0"/>
                          <a:ea typeface="Times New Roman" panose="02020603050405020304" pitchFamily="18" charset="0"/>
                          <a:cs typeface="Arial" panose="020B0604020202020204" pitchFamily="34" charset="0"/>
                        </a:rPr>
                        <a:t> </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b="0" dirty="0">
                          <a:effectLst/>
                          <a:latin typeface="Arial" panose="020B0604020202020204" pitchFamily="34" charset="0"/>
                          <a:ea typeface="Times New Roman" panose="02020603050405020304" pitchFamily="18" charset="0"/>
                          <a:cs typeface="Arial" panose="020B0604020202020204" pitchFamily="34" charset="0"/>
                        </a:rPr>
                        <a:t>26 to 28 November 2025</a:t>
                      </a: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cs typeface="Arial" panose="020B0604020202020204" pitchFamily="34" charset="0"/>
                        </a:rPr>
                        <a:t>20 November 2025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cs typeface="Arial" panose="020B0604020202020204" pitchFamily="34" charset="0"/>
                        </a:rPr>
                        <a:t>21 to 25 November 2025</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38767623"/>
                  </a:ext>
                </a:extLst>
              </a:tr>
              <a:tr h="178435">
                <a:tc vMerge="1">
                  <a:txBody>
                    <a:bodyPr/>
                    <a:lstStyle/>
                    <a:p>
                      <a:endParaRPr lang="en-US"/>
                    </a:p>
                  </a:txBody>
                  <a:tcPr/>
                </a:tc>
                <a:tc>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cs typeface="Arial" panose="020B0604020202020204" pitchFamily="34" charset="0"/>
                        </a:rPr>
                        <a:t>7</a:t>
                      </a:r>
                      <a:r>
                        <a:rPr lang="en-GB" sz="1200" b="1" baseline="30000">
                          <a:effectLst/>
                          <a:latin typeface="Arial" panose="020B0604020202020204" pitchFamily="34" charset="0"/>
                          <a:ea typeface="Times New Roman" panose="02020603050405020304" pitchFamily="18" charset="0"/>
                          <a:cs typeface="Arial" panose="020B0604020202020204" pitchFamily="34" charset="0"/>
                        </a:rPr>
                        <a:t>th</a:t>
                      </a:r>
                      <a:r>
                        <a:rPr lang="en-GB" sz="1200" b="1">
                          <a:effectLst/>
                          <a:latin typeface="Arial" panose="020B0604020202020204" pitchFamily="34" charset="0"/>
                          <a:ea typeface="Times New Roman" panose="02020603050405020304" pitchFamily="18" charset="0"/>
                          <a:cs typeface="Arial" panose="020B0604020202020204" pitchFamily="34" charset="0"/>
                        </a:rPr>
                        <a:t> </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b="0" dirty="0">
                          <a:effectLst/>
                          <a:latin typeface="Arial" panose="020B0604020202020204" pitchFamily="34" charset="0"/>
                          <a:ea typeface="Times New Roman" panose="02020603050405020304" pitchFamily="18" charset="0"/>
                          <a:cs typeface="Arial" panose="020B0604020202020204" pitchFamily="34" charset="0"/>
                        </a:rPr>
                        <a:t>1 to 5 December 2025</a:t>
                      </a: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cs typeface="Arial" panose="020B0604020202020204" pitchFamily="34" charset="0"/>
                        </a:rPr>
                        <a:t>25 November 2025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cs typeface="Arial" panose="020B0604020202020204" pitchFamily="34" charset="0"/>
                        </a:rPr>
                        <a:t>26 to 28 November 2025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1701625"/>
                  </a:ext>
                </a:extLst>
              </a:tr>
              <a:tr h="178435">
                <a:tc vMerge="1">
                  <a:txBody>
                    <a:bodyPr/>
                    <a:lstStyle/>
                    <a:p>
                      <a:endParaRPr lang="en-US"/>
                    </a:p>
                  </a:txBody>
                  <a:tcPr/>
                </a:tc>
                <a:tc>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cs typeface="Arial" panose="020B0604020202020204" pitchFamily="34" charset="0"/>
                        </a:rPr>
                        <a:t>8</a:t>
                      </a:r>
                      <a:r>
                        <a:rPr lang="en-GB" sz="1200" b="1" baseline="30000">
                          <a:effectLst/>
                          <a:latin typeface="Arial" panose="020B0604020202020204" pitchFamily="34" charset="0"/>
                          <a:ea typeface="Times New Roman" panose="02020603050405020304" pitchFamily="18" charset="0"/>
                          <a:cs typeface="Arial" panose="020B0604020202020204" pitchFamily="34" charset="0"/>
                        </a:rPr>
                        <a:t>th</a:t>
                      </a:r>
                      <a:r>
                        <a:rPr lang="en-GB" sz="1200" b="1">
                          <a:effectLst/>
                          <a:latin typeface="Arial" panose="020B0604020202020204" pitchFamily="34" charset="0"/>
                          <a:ea typeface="Times New Roman" panose="02020603050405020304" pitchFamily="18" charset="0"/>
                          <a:cs typeface="Arial" panose="020B0604020202020204" pitchFamily="34" charset="0"/>
                        </a:rPr>
                        <a:t> </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b="0" dirty="0">
                          <a:effectLst/>
                          <a:latin typeface="Arial" panose="020B0604020202020204" pitchFamily="34" charset="0"/>
                          <a:ea typeface="Times New Roman" panose="02020603050405020304" pitchFamily="18" charset="0"/>
                          <a:cs typeface="Arial" panose="020B0604020202020204" pitchFamily="34" charset="0"/>
                        </a:rPr>
                        <a:t>8 to 11 December 2025</a:t>
                      </a:r>
                      <a:endParaRPr lang="en-US" sz="16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cs typeface="Arial" panose="020B0604020202020204" pitchFamily="34" charset="0"/>
                        </a:rPr>
                        <a:t>2 December 2025</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cs typeface="Arial" panose="020B0604020202020204" pitchFamily="34" charset="0"/>
                        </a:rPr>
                        <a:t>3 to 5 December 2025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89276372"/>
                  </a:ext>
                </a:extLst>
              </a:tr>
            </a:tbl>
          </a:graphicData>
        </a:graphic>
      </p:graphicFrame>
      <p:sp>
        <p:nvSpPr>
          <p:cNvPr id="6" name="Rectangle 5">
            <a:extLst>
              <a:ext uri="{FF2B5EF4-FFF2-40B4-BE49-F238E27FC236}">
                <a16:creationId xmlns:a16="http://schemas.microsoft.com/office/drawing/2014/main" id="{15ADB330-115F-4D0B-8C47-4CC0C000C67B}"/>
              </a:ext>
            </a:extLst>
          </p:cNvPr>
          <p:cNvSpPr/>
          <p:nvPr/>
        </p:nvSpPr>
        <p:spPr>
          <a:xfrm>
            <a:off x="837369" y="889843"/>
            <a:ext cx="2125903" cy="215444"/>
          </a:xfrm>
          <a:prstGeom prst="rect">
            <a:avLst/>
          </a:prstGeom>
        </p:spPr>
        <p:txBody>
          <a:bodyPr wrap="none">
            <a:spAutoFit/>
          </a:bodyPr>
          <a:lstStyle/>
          <a:p>
            <a:r>
              <a:rPr lang="en-GB" sz="800" b="1" dirty="0">
                <a:latin typeface="Arial" panose="020B0604020202020204" pitchFamily="34" charset="0"/>
                <a:ea typeface="Times New Roman" panose="02020603050405020304" pitchFamily="18" charset="0"/>
              </a:rPr>
              <a:t>NC (V) 2025 NOVEMBER EXAMINATION</a:t>
            </a:r>
            <a:endParaRPr lang="en-US" dirty="0"/>
          </a:p>
        </p:txBody>
      </p:sp>
      <p:graphicFrame>
        <p:nvGraphicFramePr>
          <p:cNvPr id="7" name="Table 6">
            <a:extLst>
              <a:ext uri="{FF2B5EF4-FFF2-40B4-BE49-F238E27FC236}">
                <a16:creationId xmlns:a16="http://schemas.microsoft.com/office/drawing/2014/main" id="{1382CBE6-A08D-4659-9529-C41D211461DA}"/>
              </a:ext>
            </a:extLst>
          </p:cNvPr>
          <p:cNvGraphicFramePr>
            <a:graphicFrameLocks noGrp="1"/>
          </p:cNvGraphicFramePr>
          <p:nvPr>
            <p:extLst>
              <p:ext uri="{D42A27DB-BD31-4B8C-83A1-F6EECF244321}">
                <p14:modId xmlns:p14="http://schemas.microsoft.com/office/powerpoint/2010/main" val="1961243132"/>
              </p:ext>
            </p:extLst>
          </p:nvPr>
        </p:nvGraphicFramePr>
        <p:xfrm>
          <a:off x="837369" y="3677238"/>
          <a:ext cx="9871925" cy="1312545"/>
        </p:xfrm>
        <a:graphic>
          <a:graphicData uri="http://schemas.openxmlformats.org/drawingml/2006/table">
            <a:tbl>
              <a:tblPr firstRow="1" firstCol="1" bandRow="1"/>
              <a:tblGrid>
                <a:gridCol w="2173250">
                  <a:extLst>
                    <a:ext uri="{9D8B030D-6E8A-4147-A177-3AD203B41FA5}">
                      <a16:colId xmlns:a16="http://schemas.microsoft.com/office/drawing/2014/main" val="609901501"/>
                    </a:ext>
                  </a:extLst>
                </a:gridCol>
                <a:gridCol w="1026543">
                  <a:extLst>
                    <a:ext uri="{9D8B030D-6E8A-4147-A177-3AD203B41FA5}">
                      <a16:colId xmlns:a16="http://schemas.microsoft.com/office/drawing/2014/main" val="2884830327"/>
                    </a:ext>
                  </a:extLst>
                </a:gridCol>
                <a:gridCol w="2078966">
                  <a:extLst>
                    <a:ext uri="{9D8B030D-6E8A-4147-A177-3AD203B41FA5}">
                      <a16:colId xmlns:a16="http://schemas.microsoft.com/office/drawing/2014/main" val="3059660706"/>
                    </a:ext>
                  </a:extLst>
                </a:gridCol>
                <a:gridCol w="2029496">
                  <a:extLst>
                    <a:ext uri="{9D8B030D-6E8A-4147-A177-3AD203B41FA5}">
                      <a16:colId xmlns:a16="http://schemas.microsoft.com/office/drawing/2014/main" val="725520917"/>
                    </a:ext>
                  </a:extLst>
                </a:gridCol>
                <a:gridCol w="2563670">
                  <a:extLst>
                    <a:ext uri="{9D8B030D-6E8A-4147-A177-3AD203B41FA5}">
                      <a16:colId xmlns:a16="http://schemas.microsoft.com/office/drawing/2014/main" val="2108284319"/>
                    </a:ext>
                  </a:extLst>
                </a:gridCol>
              </a:tblGrid>
              <a:tr h="422275">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cs typeface="Arial" panose="020B0604020202020204" pitchFamily="34" charset="0"/>
                        </a:rPr>
                        <a:t>EXAMINATION PERIOD</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gridSpan="2">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cs typeface="Arial" panose="020B0604020202020204" pitchFamily="34" charset="0"/>
                        </a:rPr>
                        <a:t>CONSIGNMENTS</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hMerge="1">
                  <a:txBody>
                    <a:bodyPr/>
                    <a:lstStyle/>
                    <a:p>
                      <a:endParaRPr lang="en-US"/>
                    </a:p>
                  </a:txBody>
                  <a:tcPr/>
                </a:tc>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rPr>
                        <a:t>SUPPLIER HANDOVER DATES</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cs typeface="Arial" panose="020B0604020202020204" pitchFamily="34" charset="0"/>
                        </a:rPr>
                        <a:t>DELIVERY DATES (MTE Xpress)</a:t>
                      </a:r>
                      <a:endParaRPr lang="en-US" sz="160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pPr>
                      <a:r>
                        <a:rPr lang="en-GB" sz="1200" b="1">
                          <a:effectLst/>
                          <a:latin typeface="Arial" panose="020B0604020202020204" pitchFamily="34" charset="0"/>
                          <a:ea typeface="Times New Roman" panose="02020603050405020304" pitchFamily="18" charset="0"/>
                          <a:cs typeface="Arial" panose="020B0604020202020204" pitchFamily="34" charset="0"/>
                        </a:rPr>
                        <a:t>(3 Working days from the handover date)</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a16="http://schemas.microsoft.com/office/drawing/2014/main" val="2239326787"/>
                  </a:ext>
                </a:extLst>
              </a:tr>
              <a:tr h="215265">
                <a:tc rowSpan="4">
                  <a:txBody>
                    <a:bodyPr/>
                    <a:lstStyle/>
                    <a:p>
                      <a:pPr marL="0" marR="0" algn="ctr">
                        <a:spcBef>
                          <a:spcPts val="0"/>
                        </a:spcBef>
                        <a:spcAft>
                          <a:spcPts val="0"/>
                        </a:spcAft>
                      </a:pPr>
                      <a:r>
                        <a:rPr lang="en-GB" sz="1200" b="1" dirty="0">
                          <a:effectLst/>
                          <a:latin typeface="Arial" panose="020B0604020202020204" pitchFamily="34" charset="0"/>
                          <a:ea typeface="Times New Roman" panose="02020603050405020304" pitchFamily="18" charset="0"/>
                          <a:cs typeface="Arial" panose="020B0604020202020204" pitchFamily="34" charset="0"/>
                        </a:rPr>
                        <a:t>3 to 25 November 2025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cs typeface="Arial" panose="020B0604020202020204" pitchFamily="34" charset="0"/>
                        </a:rPr>
                        <a:t>1</a:t>
                      </a:r>
                      <a:r>
                        <a:rPr lang="en-GB" sz="1200" b="1" baseline="30000" dirty="0">
                          <a:effectLst/>
                          <a:latin typeface="Arial" panose="020B0604020202020204" pitchFamily="34" charset="0"/>
                          <a:ea typeface="Times New Roman" panose="02020603050405020304" pitchFamily="18" charset="0"/>
                          <a:cs typeface="Arial" panose="020B0604020202020204" pitchFamily="34" charset="0"/>
                        </a:rPr>
                        <a:t>st</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cs typeface="Arial" panose="020B0604020202020204" pitchFamily="34" charset="0"/>
                        </a:rPr>
                        <a:t>3 to 7 November 2025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cs typeface="Arial" panose="020B0604020202020204" pitchFamily="34" charset="0"/>
                        </a:rPr>
                        <a:t>24 October 2025</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cs typeface="Arial" panose="020B0604020202020204" pitchFamily="34" charset="0"/>
                        </a:rPr>
                        <a:t>27 to 29 October 2025</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10783419"/>
                  </a:ext>
                </a:extLst>
              </a:tr>
              <a:tr h="165100">
                <a:tc vMerge="1">
                  <a:txBody>
                    <a:bodyPr/>
                    <a:lstStyle/>
                    <a:p>
                      <a:endParaRPr lang="en-US"/>
                    </a:p>
                  </a:txBody>
                  <a:tcPr/>
                </a:tc>
                <a:tc>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cs typeface="Arial" panose="020B0604020202020204" pitchFamily="34" charset="0"/>
                        </a:rPr>
                        <a:t>2</a:t>
                      </a:r>
                      <a:r>
                        <a:rPr lang="en-GB" sz="1200" b="1" baseline="30000">
                          <a:effectLst/>
                          <a:latin typeface="Arial" panose="020B0604020202020204" pitchFamily="34" charset="0"/>
                          <a:ea typeface="Times New Roman" panose="02020603050405020304" pitchFamily="18" charset="0"/>
                          <a:cs typeface="Arial" panose="020B0604020202020204" pitchFamily="34" charset="0"/>
                        </a:rPr>
                        <a:t>nd</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cs typeface="Arial" panose="020B0604020202020204" pitchFamily="34" charset="0"/>
                        </a:rPr>
                        <a:t>10 to 14 November 2025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cs typeface="Arial" panose="020B0604020202020204" pitchFamily="34" charset="0"/>
                        </a:rPr>
                        <a:t>31 October 2025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cs typeface="Arial" panose="020B0604020202020204" pitchFamily="34" charset="0"/>
                        </a:rPr>
                        <a:t>3 to 5 November 2025</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51534444"/>
                  </a:ext>
                </a:extLst>
              </a:tr>
              <a:tr h="165100">
                <a:tc vMerge="1">
                  <a:txBody>
                    <a:bodyPr/>
                    <a:lstStyle/>
                    <a:p>
                      <a:endParaRPr lang="en-US"/>
                    </a:p>
                  </a:txBody>
                  <a:tcPr/>
                </a:tc>
                <a:tc>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cs typeface="Arial" panose="020B0604020202020204" pitchFamily="34" charset="0"/>
                        </a:rPr>
                        <a:t>3</a:t>
                      </a:r>
                      <a:r>
                        <a:rPr lang="en-GB" sz="1200" b="1" baseline="30000">
                          <a:effectLst/>
                          <a:latin typeface="Arial" panose="020B0604020202020204" pitchFamily="34" charset="0"/>
                          <a:ea typeface="Times New Roman" panose="02020603050405020304" pitchFamily="18" charset="0"/>
                          <a:cs typeface="Arial" panose="020B0604020202020204" pitchFamily="34" charset="0"/>
                        </a:rPr>
                        <a:t>rd</a:t>
                      </a:r>
                      <a:r>
                        <a:rPr lang="en-GB" sz="1200" b="1">
                          <a:effectLst/>
                          <a:latin typeface="Arial" panose="020B0604020202020204" pitchFamily="34" charset="0"/>
                          <a:ea typeface="Times New Roman" panose="02020603050405020304" pitchFamily="18" charset="0"/>
                          <a:cs typeface="Arial" panose="020B0604020202020204" pitchFamily="34" charset="0"/>
                        </a:rPr>
                        <a:t> </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cs typeface="Arial" panose="020B0604020202020204" pitchFamily="34" charset="0"/>
                        </a:rPr>
                        <a:t>17 to 21 November 2025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cs typeface="Arial" panose="020B0604020202020204" pitchFamily="34" charset="0"/>
                        </a:rPr>
                        <a:t>7 November 2025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cs typeface="Arial" panose="020B0604020202020204" pitchFamily="34" charset="0"/>
                        </a:rPr>
                        <a:t>10 to 12 November 2025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84734080"/>
                  </a:ext>
                </a:extLst>
              </a:tr>
              <a:tr h="165100">
                <a:tc vMerge="1">
                  <a:txBody>
                    <a:bodyPr/>
                    <a:lstStyle/>
                    <a:p>
                      <a:endParaRPr lang="en-US"/>
                    </a:p>
                  </a:txBody>
                  <a:tcPr/>
                </a:tc>
                <a:tc>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cs typeface="Arial" panose="020B0604020202020204" pitchFamily="34" charset="0"/>
                        </a:rPr>
                        <a:t>4</a:t>
                      </a:r>
                      <a:r>
                        <a:rPr lang="en-GB" sz="1200" b="1" baseline="30000">
                          <a:effectLst/>
                          <a:latin typeface="Arial" panose="020B0604020202020204" pitchFamily="34" charset="0"/>
                          <a:ea typeface="Times New Roman" panose="02020603050405020304" pitchFamily="18" charset="0"/>
                          <a:cs typeface="Arial" panose="020B0604020202020204" pitchFamily="34" charset="0"/>
                        </a:rPr>
                        <a:t>th</a:t>
                      </a:r>
                      <a:r>
                        <a:rPr lang="en-GB" sz="1200" b="1">
                          <a:effectLst/>
                          <a:latin typeface="Arial" panose="020B0604020202020204" pitchFamily="34" charset="0"/>
                          <a:ea typeface="Times New Roman" panose="02020603050405020304" pitchFamily="18" charset="0"/>
                          <a:cs typeface="Arial" panose="020B0604020202020204" pitchFamily="34" charset="0"/>
                        </a:rPr>
                        <a:t> </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cs typeface="Arial" panose="020B0604020202020204" pitchFamily="34" charset="0"/>
                        </a:rPr>
                        <a:t>24 and 25 November 2025</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cs typeface="Arial" panose="020B0604020202020204" pitchFamily="34" charset="0"/>
                        </a:rPr>
                        <a:t>14 November 2025</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cs typeface="Arial" panose="020B0604020202020204" pitchFamily="34" charset="0"/>
                        </a:rPr>
                        <a:t>17 to 19 November 2025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91455997"/>
                  </a:ext>
                </a:extLst>
              </a:tr>
            </a:tbl>
          </a:graphicData>
        </a:graphic>
      </p:graphicFrame>
      <p:sp>
        <p:nvSpPr>
          <p:cNvPr id="8" name="Rectangle 7">
            <a:extLst>
              <a:ext uri="{FF2B5EF4-FFF2-40B4-BE49-F238E27FC236}">
                <a16:creationId xmlns:a16="http://schemas.microsoft.com/office/drawing/2014/main" id="{6CC7C30D-0755-4517-8BE9-2C06EE51770C}"/>
              </a:ext>
            </a:extLst>
          </p:cNvPr>
          <p:cNvSpPr/>
          <p:nvPr/>
        </p:nvSpPr>
        <p:spPr>
          <a:xfrm>
            <a:off x="788119" y="3461794"/>
            <a:ext cx="3092513" cy="215444"/>
          </a:xfrm>
          <a:prstGeom prst="rect">
            <a:avLst/>
          </a:prstGeom>
        </p:spPr>
        <p:txBody>
          <a:bodyPr wrap="none">
            <a:spAutoFit/>
          </a:bodyPr>
          <a:lstStyle/>
          <a:p>
            <a:r>
              <a:rPr lang="en-GB" sz="800" b="1" dirty="0">
                <a:latin typeface="Arial" panose="020B0604020202020204" pitchFamily="34" charset="0"/>
                <a:ea typeface="Times New Roman" panose="02020603050405020304" pitchFamily="18" charset="0"/>
              </a:rPr>
              <a:t>CET GETC-ABET LEVEL 4 2025 NOVEMBER EXAMINATION</a:t>
            </a:r>
            <a:endParaRPr lang="en-US" dirty="0"/>
          </a:p>
        </p:txBody>
      </p:sp>
    </p:spTree>
    <p:extLst>
      <p:ext uri="{BB962C8B-B14F-4D97-AF65-F5344CB8AC3E}">
        <p14:creationId xmlns:p14="http://schemas.microsoft.com/office/powerpoint/2010/main" val="37760183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rcRect/>
          <a:stretch/>
        </p:blipFill>
        <p:spPr>
          <a:xfrm>
            <a:off x="-54864" y="18288"/>
            <a:ext cx="12192000" cy="6858000"/>
          </a:xfrm>
          <a:prstGeom prst="rect">
            <a:avLst/>
          </a:prstGeom>
        </p:spPr>
      </p:pic>
      <p:sp>
        <p:nvSpPr>
          <p:cNvPr id="3" name="Rectangle 2">
            <a:extLst>
              <a:ext uri="{FF2B5EF4-FFF2-40B4-BE49-F238E27FC236}">
                <a16:creationId xmlns:a16="http://schemas.microsoft.com/office/drawing/2014/main" id="{5C76F449-72E3-4547-A5AD-4F1B371AE2CA}"/>
              </a:ext>
            </a:extLst>
          </p:cNvPr>
          <p:cNvSpPr/>
          <p:nvPr/>
        </p:nvSpPr>
        <p:spPr>
          <a:xfrm>
            <a:off x="2467414" y="438094"/>
            <a:ext cx="6390859" cy="369332"/>
          </a:xfrm>
          <a:prstGeom prst="rect">
            <a:avLst/>
          </a:prstGeom>
        </p:spPr>
        <p:txBody>
          <a:bodyPr wrap="square">
            <a:spAutoFit/>
          </a:bodyPr>
          <a:lstStyle/>
          <a:p>
            <a:pPr algn="ctr"/>
            <a:r>
              <a:rPr lang="en-US" altLang="en-US" b="1" dirty="0">
                <a:latin typeface="Arial" panose="020B0604020202020204" pitchFamily="34" charset="0"/>
                <a:ea typeface="ＭＳ Ｐゴシック" pitchFamily="34" charset="-128"/>
                <a:cs typeface="Arial" panose="020B0604020202020204" pitchFamily="34" charset="0"/>
              </a:rPr>
              <a:t>DISTRIBUTION OF </a:t>
            </a:r>
            <a:r>
              <a:rPr lang="en-US" altLang="en-US" b="1" dirty="0">
                <a:solidFill>
                  <a:srgbClr val="FF0000"/>
                </a:solidFill>
                <a:latin typeface="Arial" panose="020B0604020202020204" pitchFamily="34" charset="0"/>
                <a:ea typeface="ＭＳ Ｐゴシック" pitchFamily="34" charset="-128"/>
                <a:cs typeface="Arial" panose="020B0604020202020204" pitchFamily="34" charset="0"/>
              </a:rPr>
              <a:t>TVET</a:t>
            </a:r>
            <a:r>
              <a:rPr lang="en-US" altLang="en-US" b="1" dirty="0">
                <a:latin typeface="Arial" panose="020B0604020202020204" pitchFamily="34" charset="0"/>
                <a:ea typeface="ＭＳ Ｐゴシック" pitchFamily="34" charset="-128"/>
                <a:cs typeface="Arial" panose="020B0604020202020204" pitchFamily="34" charset="0"/>
              </a:rPr>
              <a:t>  AND </a:t>
            </a:r>
            <a:r>
              <a:rPr lang="en-US" altLang="en-US" b="1" dirty="0">
                <a:solidFill>
                  <a:srgbClr val="FF0000"/>
                </a:solidFill>
                <a:latin typeface="Arial" panose="020B0604020202020204" pitchFamily="34" charset="0"/>
                <a:ea typeface="ＭＳ Ｐゴシック" pitchFamily="34" charset="-128"/>
                <a:cs typeface="Arial" panose="020B0604020202020204" pitchFamily="34" charset="0"/>
              </a:rPr>
              <a:t>CET</a:t>
            </a:r>
            <a:r>
              <a:rPr lang="en-US" altLang="en-US" b="1" dirty="0">
                <a:latin typeface="Arial" panose="020B0604020202020204" pitchFamily="34" charset="0"/>
                <a:ea typeface="ＭＳ Ｐゴシック" pitchFamily="34" charset="-128"/>
                <a:cs typeface="Arial" panose="020B0604020202020204" pitchFamily="34" charset="0"/>
              </a:rPr>
              <a:t> QUESTION PAPERS</a:t>
            </a:r>
            <a:endParaRPr lang="en-US" dirty="0"/>
          </a:p>
        </p:txBody>
      </p:sp>
      <p:graphicFrame>
        <p:nvGraphicFramePr>
          <p:cNvPr id="4" name="Table 3">
            <a:extLst>
              <a:ext uri="{FF2B5EF4-FFF2-40B4-BE49-F238E27FC236}">
                <a16:creationId xmlns:a16="http://schemas.microsoft.com/office/drawing/2014/main" id="{0FF5ECCF-E3B2-4C39-91C2-AA1B76651C1E}"/>
              </a:ext>
            </a:extLst>
          </p:cNvPr>
          <p:cNvGraphicFramePr>
            <a:graphicFrameLocks noGrp="1"/>
          </p:cNvGraphicFramePr>
          <p:nvPr>
            <p:extLst>
              <p:ext uri="{D42A27DB-BD31-4B8C-83A1-F6EECF244321}">
                <p14:modId xmlns:p14="http://schemas.microsoft.com/office/powerpoint/2010/main" val="655167336"/>
              </p:ext>
            </p:extLst>
          </p:nvPr>
        </p:nvGraphicFramePr>
        <p:xfrm>
          <a:off x="881594" y="1269878"/>
          <a:ext cx="10237853" cy="1480820"/>
        </p:xfrm>
        <a:graphic>
          <a:graphicData uri="http://schemas.openxmlformats.org/drawingml/2006/table">
            <a:tbl>
              <a:tblPr firstRow="1" firstCol="1" bandRow="1"/>
              <a:tblGrid>
                <a:gridCol w="2318805">
                  <a:extLst>
                    <a:ext uri="{9D8B030D-6E8A-4147-A177-3AD203B41FA5}">
                      <a16:colId xmlns:a16="http://schemas.microsoft.com/office/drawing/2014/main" val="1457111903"/>
                    </a:ext>
                  </a:extLst>
                </a:gridCol>
                <a:gridCol w="776377">
                  <a:extLst>
                    <a:ext uri="{9D8B030D-6E8A-4147-A177-3AD203B41FA5}">
                      <a16:colId xmlns:a16="http://schemas.microsoft.com/office/drawing/2014/main" val="1419188223"/>
                    </a:ext>
                  </a:extLst>
                </a:gridCol>
                <a:gridCol w="2424024">
                  <a:extLst>
                    <a:ext uri="{9D8B030D-6E8A-4147-A177-3AD203B41FA5}">
                      <a16:colId xmlns:a16="http://schemas.microsoft.com/office/drawing/2014/main" val="2030585559"/>
                    </a:ext>
                  </a:extLst>
                </a:gridCol>
                <a:gridCol w="1688841">
                  <a:extLst>
                    <a:ext uri="{9D8B030D-6E8A-4147-A177-3AD203B41FA5}">
                      <a16:colId xmlns:a16="http://schemas.microsoft.com/office/drawing/2014/main" val="1377818293"/>
                    </a:ext>
                  </a:extLst>
                </a:gridCol>
                <a:gridCol w="3029806">
                  <a:extLst>
                    <a:ext uri="{9D8B030D-6E8A-4147-A177-3AD203B41FA5}">
                      <a16:colId xmlns:a16="http://schemas.microsoft.com/office/drawing/2014/main" val="38333805"/>
                    </a:ext>
                  </a:extLst>
                </a:gridCol>
              </a:tblGrid>
              <a:tr h="398145">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cs typeface="Arial" panose="020B0604020202020204" pitchFamily="34" charset="0"/>
                        </a:rPr>
                        <a:t>EXAMINATION PERIOD</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gridSpan="2">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cs typeface="Arial" panose="020B0604020202020204" pitchFamily="34" charset="0"/>
                        </a:rPr>
                        <a:t>CONSIGNMENTS</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hMerge="1">
                  <a:txBody>
                    <a:bodyPr/>
                    <a:lstStyle/>
                    <a:p>
                      <a:endParaRPr lang="en-US"/>
                    </a:p>
                  </a:txBody>
                  <a:tcPr/>
                </a:tc>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rPr>
                        <a:t>SUPPLIER HANDOVER DATES</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cs typeface="Arial" panose="020B0604020202020204" pitchFamily="34" charset="0"/>
                        </a:rPr>
                        <a:t>DELIVERY DATES (MTE Xpress)</a:t>
                      </a:r>
                      <a:endParaRPr lang="en-US" sz="160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pPr>
                      <a:r>
                        <a:rPr lang="en-GB" sz="1200" b="1">
                          <a:effectLst/>
                          <a:latin typeface="Arial" panose="020B0604020202020204" pitchFamily="34" charset="0"/>
                          <a:ea typeface="Times New Roman" panose="02020603050405020304" pitchFamily="18" charset="0"/>
                          <a:cs typeface="Arial" panose="020B0604020202020204" pitchFamily="34" charset="0"/>
                        </a:rPr>
                        <a:t>(3 Working days from the handover date)</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extLst>
                  <a:ext uri="{0D108BD9-81ED-4DB2-BD59-A6C34878D82A}">
                    <a16:rowId xmlns:a16="http://schemas.microsoft.com/office/drawing/2014/main" val="106649825"/>
                  </a:ext>
                </a:extLst>
              </a:tr>
              <a:tr h="200660">
                <a:tc rowSpan="4">
                  <a:txBody>
                    <a:bodyPr/>
                    <a:lstStyle/>
                    <a:p>
                      <a:pPr marL="0" marR="0" algn="ctr">
                        <a:spcBef>
                          <a:spcPts val="0"/>
                        </a:spcBef>
                        <a:spcAft>
                          <a:spcPts val="0"/>
                        </a:spcAft>
                      </a:pPr>
                      <a:r>
                        <a:rPr lang="en-GB" sz="1200" b="1" dirty="0">
                          <a:effectLst/>
                          <a:latin typeface="Arial" panose="020B0604020202020204" pitchFamily="34" charset="0"/>
                          <a:ea typeface="Times New Roman" panose="02020603050405020304" pitchFamily="18" charset="0"/>
                          <a:cs typeface="Arial" panose="020B0604020202020204" pitchFamily="34" charset="0"/>
                        </a:rPr>
                        <a:t>10 November to 10 December 2025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cs typeface="Arial" panose="020B0604020202020204" pitchFamily="34" charset="0"/>
                        </a:rPr>
                        <a:t>1</a:t>
                      </a:r>
                      <a:r>
                        <a:rPr lang="en-GB" sz="1200" b="1" baseline="30000" dirty="0">
                          <a:effectLst/>
                          <a:latin typeface="Arial" panose="020B0604020202020204" pitchFamily="34" charset="0"/>
                          <a:ea typeface="Times New Roman" panose="02020603050405020304" pitchFamily="18" charset="0"/>
                          <a:cs typeface="Arial" panose="020B0604020202020204" pitchFamily="34" charset="0"/>
                        </a:rPr>
                        <a:t>st</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cs typeface="Arial" panose="020B0604020202020204" pitchFamily="34" charset="0"/>
                        </a:rPr>
                        <a:t>10 to 18 November 2025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cs typeface="Arial" panose="020B0604020202020204" pitchFamily="34" charset="0"/>
                        </a:rPr>
                        <a:t>4 November 2025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cs typeface="Arial" panose="020B0604020202020204" pitchFamily="34" charset="0"/>
                        </a:rPr>
                        <a:t>5 to 7 November 2025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13703659"/>
                  </a:ext>
                </a:extLst>
              </a:tr>
              <a:tr h="180975">
                <a:tc vMerge="1">
                  <a:txBody>
                    <a:bodyPr/>
                    <a:lstStyle/>
                    <a:p>
                      <a:endParaRPr lang="en-US"/>
                    </a:p>
                  </a:txBody>
                  <a:tcPr/>
                </a:tc>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cs typeface="Arial" panose="020B0604020202020204" pitchFamily="34" charset="0"/>
                        </a:rPr>
                        <a:t>2</a:t>
                      </a:r>
                      <a:r>
                        <a:rPr lang="en-GB" sz="1200" b="1" baseline="30000" dirty="0">
                          <a:effectLst/>
                          <a:latin typeface="Arial" panose="020B0604020202020204" pitchFamily="34" charset="0"/>
                          <a:ea typeface="Times New Roman" panose="02020603050405020304" pitchFamily="18" charset="0"/>
                          <a:cs typeface="Arial" panose="020B0604020202020204" pitchFamily="34" charset="0"/>
                        </a:rPr>
                        <a:t>nd</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cs typeface="Arial" panose="020B0604020202020204" pitchFamily="34" charset="0"/>
                        </a:rPr>
                        <a:t>19 to 25 November 2025</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cs typeface="Arial" panose="020B0604020202020204" pitchFamily="34" charset="0"/>
                        </a:rPr>
                        <a:t>13 November 2025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cs typeface="Arial" panose="020B0604020202020204" pitchFamily="34" charset="0"/>
                        </a:rPr>
                        <a:t>14 to 18 November 2025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84111513"/>
                  </a:ext>
                </a:extLst>
              </a:tr>
              <a:tr h="174625">
                <a:tc vMerge="1">
                  <a:txBody>
                    <a:bodyPr/>
                    <a:lstStyle/>
                    <a:p>
                      <a:endParaRPr lang="en-US"/>
                    </a:p>
                  </a:txBody>
                  <a:tcPr/>
                </a:tc>
                <a:tc>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cs typeface="Arial" panose="020B0604020202020204" pitchFamily="34" charset="0"/>
                        </a:rPr>
                        <a:t>3</a:t>
                      </a:r>
                      <a:r>
                        <a:rPr lang="en-GB" sz="1200" b="1" baseline="30000">
                          <a:effectLst/>
                          <a:latin typeface="Arial" panose="020B0604020202020204" pitchFamily="34" charset="0"/>
                          <a:ea typeface="Times New Roman" panose="02020603050405020304" pitchFamily="18" charset="0"/>
                          <a:cs typeface="Arial" panose="020B0604020202020204" pitchFamily="34" charset="0"/>
                        </a:rPr>
                        <a:t>rd</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cs typeface="Arial" panose="020B0604020202020204" pitchFamily="34" charset="0"/>
                        </a:rPr>
                        <a:t>26 November to 2 December 2025</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cs typeface="Arial" panose="020B0604020202020204" pitchFamily="34" charset="0"/>
                        </a:rPr>
                        <a:t>20 November 2025</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cs typeface="Arial" panose="020B0604020202020204" pitchFamily="34" charset="0"/>
                        </a:rPr>
                        <a:t>21 to 25 November 2025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9923073"/>
                  </a:ext>
                </a:extLst>
              </a:tr>
              <a:tr h="168910">
                <a:tc vMerge="1">
                  <a:txBody>
                    <a:bodyPr/>
                    <a:lstStyle/>
                    <a:p>
                      <a:endParaRPr lang="en-US"/>
                    </a:p>
                  </a:txBody>
                  <a:tcPr/>
                </a:tc>
                <a:tc>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cs typeface="Arial" panose="020B0604020202020204" pitchFamily="34" charset="0"/>
                        </a:rPr>
                        <a:t>4</a:t>
                      </a:r>
                      <a:r>
                        <a:rPr lang="en-GB" sz="1200" b="1" baseline="30000">
                          <a:effectLst/>
                          <a:latin typeface="Arial" panose="020B0604020202020204" pitchFamily="34" charset="0"/>
                          <a:ea typeface="Times New Roman" panose="02020603050405020304" pitchFamily="18" charset="0"/>
                          <a:cs typeface="Arial" panose="020B0604020202020204" pitchFamily="34" charset="0"/>
                        </a:rPr>
                        <a:t>th</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cs typeface="Arial" panose="020B0604020202020204" pitchFamily="34" charset="0"/>
                        </a:rPr>
                        <a:t>3 to 10 December 2025</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cs typeface="Arial" panose="020B0604020202020204" pitchFamily="34" charset="0"/>
                        </a:rPr>
                        <a:t>27 November 2025</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cs typeface="Arial" panose="020B0604020202020204" pitchFamily="34" charset="0"/>
                        </a:rPr>
                        <a:t>28 November to 2 December 2025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1241582"/>
                  </a:ext>
                </a:extLst>
              </a:tr>
            </a:tbl>
          </a:graphicData>
        </a:graphic>
      </p:graphicFrame>
      <p:sp>
        <p:nvSpPr>
          <p:cNvPr id="5" name="Rectangle 4">
            <a:extLst>
              <a:ext uri="{FF2B5EF4-FFF2-40B4-BE49-F238E27FC236}">
                <a16:creationId xmlns:a16="http://schemas.microsoft.com/office/drawing/2014/main" id="{CE5E3FD6-FB0E-463C-8C1E-3CB75BD8E11F}"/>
              </a:ext>
            </a:extLst>
          </p:cNvPr>
          <p:cNvSpPr/>
          <p:nvPr/>
        </p:nvSpPr>
        <p:spPr>
          <a:xfrm>
            <a:off x="881595" y="1011788"/>
            <a:ext cx="3562194" cy="215444"/>
          </a:xfrm>
          <a:prstGeom prst="rect">
            <a:avLst/>
          </a:prstGeom>
        </p:spPr>
        <p:txBody>
          <a:bodyPr wrap="none">
            <a:spAutoFit/>
          </a:bodyPr>
          <a:lstStyle/>
          <a:p>
            <a:r>
              <a:rPr lang="en-GB" sz="800" b="1" dirty="0">
                <a:latin typeface="Arial" panose="020B0604020202020204" pitchFamily="34" charset="0"/>
                <a:ea typeface="Times New Roman" panose="02020603050405020304" pitchFamily="18" charset="0"/>
              </a:rPr>
              <a:t>BUSINESS STUDIES 2025 NOVEMBER EXAMINATION (SEMESTER 2)</a:t>
            </a:r>
            <a:endParaRPr lang="en-US" dirty="0"/>
          </a:p>
        </p:txBody>
      </p:sp>
      <p:graphicFrame>
        <p:nvGraphicFramePr>
          <p:cNvPr id="6" name="Table 5">
            <a:extLst>
              <a:ext uri="{FF2B5EF4-FFF2-40B4-BE49-F238E27FC236}">
                <a16:creationId xmlns:a16="http://schemas.microsoft.com/office/drawing/2014/main" id="{5DBFBCFD-959F-4E11-9F8D-282BCFA49434}"/>
              </a:ext>
            </a:extLst>
          </p:cNvPr>
          <p:cNvGraphicFramePr>
            <a:graphicFrameLocks noGrp="1"/>
          </p:cNvGraphicFramePr>
          <p:nvPr>
            <p:extLst>
              <p:ext uri="{D42A27DB-BD31-4B8C-83A1-F6EECF244321}">
                <p14:modId xmlns:p14="http://schemas.microsoft.com/office/powerpoint/2010/main" val="2776993073"/>
              </p:ext>
            </p:extLst>
          </p:nvPr>
        </p:nvGraphicFramePr>
        <p:xfrm>
          <a:off x="881595" y="3345339"/>
          <a:ext cx="10237853" cy="1463040"/>
        </p:xfrm>
        <a:graphic>
          <a:graphicData uri="http://schemas.openxmlformats.org/drawingml/2006/table">
            <a:tbl>
              <a:tblPr firstRow="1" firstCol="1" bandRow="1"/>
              <a:tblGrid>
                <a:gridCol w="2301552">
                  <a:extLst>
                    <a:ext uri="{9D8B030D-6E8A-4147-A177-3AD203B41FA5}">
                      <a16:colId xmlns:a16="http://schemas.microsoft.com/office/drawing/2014/main" val="2196041038"/>
                    </a:ext>
                  </a:extLst>
                </a:gridCol>
                <a:gridCol w="810883">
                  <a:extLst>
                    <a:ext uri="{9D8B030D-6E8A-4147-A177-3AD203B41FA5}">
                      <a16:colId xmlns:a16="http://schemas.microsoft.com/office/drawing/2014/main" val="1876499031"/>
                    </a:ext>
                  </a:extLst>
                </a:gridCol>
                <a:gridCol w="2425431">
                  <a:extLst>
                    <a:ext uri="{9D8B030D-6E8A-4147-A177-3AD203B41FA5}">
                      <a16:colId xmlns:a16="http://schemas.microsoft.com/office/drawing/2014/main" val="1369830830"/>
                    </a:ext>
                  </a:extLst>
                </a:gridCol>
                <a:gridCol w="1679510">
                  <a:extLst>
                    <a:ext uri="{9D8B030D-6E8A-4147-A177-3AD203B41FA5}">
                      <a16:colId xmlns:a16="http://schemas.microsoft.com/office/drawing/2014/main" val="473089897"/>
                    </a:ext>
                  </a:extLst>
                </a:gridCol>
                <a:gridCol w="3020477">
                  <a:extLst>
                    <a:ext uri="{9D8B030D-6E8A-4147-A177-3AD203B41FA5}">
                      <a16:colId xmlns:a16="http://schemas.microsoft.com/office/drawing/2014/main" val="530858591"/>
                    </a:ext>
                  </a:extLst>
                </a:gridCol>
              </a:tblGrid>
              <a:tr h="464185">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cs typeface="Arial" panose="020B0604020202020204" pitchFamily="34" charset="0"/>
                        </a:rPr>
                        <a:t>EXAMINATION PERIOD</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gridSpan="2">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cs typeface="Arial" panose="020B0604020202020204" pitchFamily="34" charset="0"/>
                        </a:rPr>
                        <a:t>CONSIGNMENTS</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hMerge="1">
                  <a:txBody>
                    <a:bodyPr/>
                    <a:lstStyle/>
                    <a:p>
                      <a:endParaRPr lang="en-US"/>
                    </a:p>
                  </a:txBody>
                  <a:tcPr/>
                </a:tc>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rPr>
                        <a:t>SUPPLIER HANDOVER DATES</a:t>
                      </a:r>
                      <a:endParaRPr lang="en-US"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cs typeface="Arial" panose="020B0604020202020204" pitchFamily="34" charset="0"/>
                        </a:rPr>
                        <a:t>DELIVERY DATES (MTE Xpress)</a:t>
                      </a:r>
                      <a:endParaRPr lang="en-US" sz="160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pPr>
                      <a:r>
                        <a:rPr lang="en-GB" sz="1200" b="1">
                          <a:effectLst/>
                          <a:latin typeface="Arial" panose="020B0604020202020204" pitchFamily="34" charset="0"/>
                          <a:ea typeface="Times New Roman" panose="02020603050405020304" pitchFamily="18" charset="0"/>
                          <a:cs typeface="Arial" panose="020B0604020202020204" pitchFamily="34" charset="0"/>
                        </a:rPr>
                        <a:t>(3 Working days from the handover date)</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extLst>
                  <a:ext uri="{0D108BD9-81ED-4DB2-BD59-A6C34878D82A}">
                    <a16:rowId xmlns:a16="http://schemas.microsoft.com/office/drawing/2014/main" val="579942680"/>
                  </a:ext>
                </a:extLst>
              </a:tr>
              <a:tr h="155575">
                <a:tc rowSpan="4">
                  <a:txBody>
                    <a:bodyPr/>
                    <a:lstStyle/>
                    <a:p>
                      <a:pPr marL="0" marR="0" algn="ctr">
                        <a:spcBef>
                          <a:spcPts val="0"/>
                        </a:spcBef>
                        <a:spcAft>
                          <a:spcPts val="0"/>
                        </a:spcAft>
                      </a:pPr>
                      <a:r>
                        <a:rPr lang="en-GB" sz="1200" b="1" dirty="0">
                          <a:effectLst/>
                          <a:latin typeface="Arial" panose="020B0604020202020204" pitchFamily="34" charset="0"/>
                          <a:ea typeface="Times New Roman" panose="02020603050405020304" pitchFamily="18" charset="0"/>
                          <a:cs typeface="Arial" panose="020B0604020202020204" pitchFamily="34" charset="0"/>
                        </a:rPr>
                        <a:t>20 November to</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p>
                      <a:pPr marL="0" marR="0" algn="ctr">
                        <a:spcBef>
                          <a:spcPts val="0"/>
                        </a:spcBef>
                        <a:spcAft>
                          <a:spcPts val="0"/>
                        </a:spcAft>
                      </a:pPr>
                      <a:r>
                        <a:rPr lang="en-GB" sz="1200" b="1" dirty="0">
                          <a:effectLst/>
                          <a:latin typeface="Arial" panose="020B0604020202020204" pitchFamily="34" charset="0"/>
                          <a:ea typeface="Times New Roman" panose="02020603050405020304" pitchFamily="18" charset="0"/>
                          <a:cs typeface="Arial" panose="020B0604020202020204" pitchFamily="34" charset="0"/>
                        </a:rPr>
                        <a:t> 11 December 2025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cs typeface="Arial" panose="020B0604020202020204" pitchFamily="34" charset="0"/>
                        </a:rPr>
                        <a:t>1</a:t>
                      </a:r>
                      <a:r>
                        <a:rPr lang="en-GB" sz="1200" b="1" baseline="30000">
                          <a:effectLst/>
                          <a:latin typeface="Arial" panose="020B0604020202020204" pitchFamily="34" charset="0"/>
                          <a:ea typeface="Times New Roman" panose="02020603050405020304" pitchFamily="18" charset="0"/>
                          <a:cs typeface="Arial" panose="020B0604020202020204" pitchFamily="34" charset="0"/>
                        </a:rPr>
                        <a:t>st</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cs typeface="Arial" panose="020B0604020202020204" pitchFamily="34" charset="0"/>
                        </a:rPr>
                        <a:t>20 to 25 November 2025</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cs typeface="Arial" panose="020B0604020202020204" pitchFamily="34" charset="0"/>
                        </a:rPr>
                        <a:t>14 November 2025</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cs typeface="Arial" panose="020B0604020202020204" pitchFamily="34" charset="0"/>
                        </a:rPr>
                        <a:t>17 to 19 November 2025</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75558008"/>
                  </a:ext>
                </a:extLst>
              </a:tr>
              <a:tr h="175895">
                <a:tc vMerge="1">
                  <a:txBody>
                    <a:bodyPr/>
                    <a:lstStyle/>
                    <a:p>
                      <a:endParaRPr lang="en-US"/>
                    </a:p>
                  </a:txBody>
                  <a:tcPr/>
                </a:tc>
                <a:tc>
                  <a:txBody>
                    <a:bodyPr/>
                    <a:lstStyle/>
                    <a:p>
                      <a:pPr marL="0" marR="0">
                        <a:spcBef>
                          <a:spcPts val="0"/>
                        </a:spcBef>
                        <a:spcAft>
                          <a:spcPts val="0"/>
                        </a:spcAft>
                      </a:pPr>
                      <a:r>
                        <a:rPr lang="en-GB" sz="1200" b="1" dirty="0">
                          <a:effectLst/>
                          <a:latin typeface="Arial" panose="020B0604020202020204" pitchFamily="34" charset="0"/>
                          <a:ea typeface="Times New Roman" panose="02020603050405020304" pitchFamily="18" charset="0"/>
                          <a:cs typeface="Arial" panose="020B0604020202020204" pitchFamily="34" charset="0"/>
                        </a:rPr>
                        <a:t>2</a:t>
                      </a:r>
                      <a:r>
                        <a:rPr lang="en-GB" sz="1200" b="1" baseline="30000" dirty="0">
                          <a:effectLst/>
                          <a:latin typeface="Arial" panose="020B0604020202020204" pitchFamily="34" charset="0"/>
                          <a:ea typeface="Times New Roman" panose="02020603050405020304" pitchFamily="18" charset="0"/>
                          <a:cs typeface="Arial" panose="020B0604020202020204" pitchFamily="34" charset="0"/>
                        </a:rPr>
                        <a:t>nd</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cs typeface="Arial" panose="020B0604020202020204" pitchFamily="34" charset="0"/>
                        </a:rPr>
                        <a:t>26 November to 1 December 2025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cs typeface="Arial" panose="020B0604020202020204" pitchFamily="34" charset="0"/>
                        </a:rPr>
                        <a:t>20 November 2025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cs typeface="Arial" panose="020B0604020202020204" pitchFamily="34" charset="0"/>
                        </a:rPr>
                        <a:t>21 to 25 November 2025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0332152"/>
                  </a:ext>
                </a:extLst>
              </a:tr>
              <a:tr h="160655">
                <a:tc vMerge="1">
                  <a:txBody>
                    <a:bodyPr/>
                    <a:lstStyle/>
                    <a:p>
                      <a:endParaRPr lang="en-US"/>
                    </a:p>
                  </a:txBody>
                  <a:tcPr/>
                </a:tc>
                <a:tc>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cs typeface="Arial" panose="020B0604020202020204" pitchFamily="34" charset="0"/>
                        </a:rPr>
                        <a:t>3</a:t>
                      </a:r>
                      <a:r>
                        <a:rPr lang="en-GB" sz="1200" b="1" baseline="30000">
                          <a:effectLst/>
                          <a:latin typeface="Arial" panose="020B0604020202020204" pitchFamily="34" charset="0"/>
                          <a:ea typeface="Times New Roman" panose="02020603050405020304" pitchFamily="18" charset="0"/>
                          <a:cs typeface="Arial" panose="020B0604020202020204" pitchFamily="34" charset="0"/>
                        </a:rPr>
                        <a:t>rd</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cs typeface="Arial" panose="020B0604020202020204" pitchFamily="34" charset="0"/>
                        </a:rPr>
                        <a:t>2 to 5 December 2025</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cs typeface="Arial" panose="020B0604020202020204" pitchFamily="34" charset="0"/>
                        </a:rPr>
                        <a:t>26 November 2025</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cs typeface="Arial" panose="020B0604020202020204" pitchFamily="34" charset="0"/>
                        </a:rPr>
                        <a:t>27 November to 1 December 2025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25606466"/>
                  </a:ext>
                </a:extLst>
              </a:tr>
              <a:tr h="180975">
                <a:tc vMerge="1">
                  <a:txBody>
                    <a:bodyPr/>
                    <a:lstStyle/>
                    <a:p>
                      <a:endParaRPr lang="en-US"/>
                    </a:p>
                  </a:txBody>
                  <a:tcPr/>
                </a:tc>
                <a:tc>
                  <a:txBody>
                    <a:bodyPr/>
                    <a:lstStyle/>
                    <a:p>
                      <a:pPr marL="0" marR="0">
                        <a:spcBef>
                          <a:spcPts val="0"/>
                        </a:spcBef>
                        <a:spcAft>
                          <a:spcPts val="0"/>
                        </a:spcAft>
                      </a:pPr>
                      <a:r>
                        <a:rPr lang="en-GB" sz="1200" b="1">
                          <a:effectLst/>
                          <a:latin typeface="Arial" panose="020B0604020202020204" pitchFamily="34" charset="0"/>
                          <a:ea typeface="Times New Roman" panose="02020603050405020304" pitchFamily="18" charset="0"/>
                          <a:cs typeface="Arial" panose="020B0604020202020204" pitchFamily="34" charset="0"/>
                        </a:rPr>
                        <a:t>4</a:t>
                      </a:r>
                      <a:r>
                        <a:rPr lang="en-GB" sz="1200" b="1" baseline="30000">
                          <a:effectLst/>
                          <a:latin typeface="Arial" panose="020B0604020202020204" pitchFamily="34" charset="0"/>
                          <a:ea typeface="Times New Roman" panose="02020603050405020304" pitchFamily="18" charset="0"/>
                          <a:cs typeface="Arial" panose="020B0604020202020204" pitchFamily="34" charset="0"/>
                        </a:rPr>
                        <a:t>th</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cs typeface="Arial" panose="020B0604020202020204" pitchFamily="34" charset="0"/>
                        </a:rPr>
                        <a:t>8 to 11 December 2025</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a:effectLst/>
                          <a:latin typeface="Arial" panose="020B0604020202020204" pitchFamily="34" charset="0"/>
                          <a:ea typeface="Times New Roman" panose="02020603050405020304" pitchFamily="18" charset="0"/>
                          <a:cs typeface="Arial" panose="020B0604020202020204" pitchFamily="34" charset="0"/>
                        </a:rPr>
                        <a:t>2 December 2025</a:t>
                      </a:r>
                      <a:endParaRPr lang="en-US"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200" dirty="0">
                          <a:effectLst/>
                          <a:latin typeface="Arial" panose="020B0604020202020204" pitchFamily="34" charset="0"/>
                          <a:ea typeface="Times New Roman" panose="02020603050405020304" pitchFamily="18" charset="0"/>
                          <a:cs typeface="Arial" panose="020B0604020202020204" pitchFamily="34" charset="0"/>
                        </a:rPr>
                        <a:t>3 to 5 December 2025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93147654"/>
                  </a:ext>
                </a:extLst>
              </a:tr>
            </a:tbl>
          </a:graphicData>
        </a:graphic>
      </p:graphicFrame>
      <p:sp>
        <p:nvSpPr>
          <p:cNvPr id="7" name="Rectangle 6">
            <a:extLst>
              <a:ext uri="{FF2B5EF4-FFF2-40B4-BE49-F238E27FC236}">
                <a16:creationId xmlns:a16="http://schemas.microsoft.com/office/drawing/2014/main" id="{75B2E6C2-28B0-4F76-AE6F-50365A98193D}"/>
              </a:ext>
            </a:extLst>
          </p:cNvPr>
          <p:cNvSpPr/>
          <p:nvPr/>
        </p:nvSpPr>
        <p:spPr>
          <a:xfrm>
            <a:off x="881595" y="3129895"/>
            <a:ext cx="3783408" cy="215444"/>
          </a:xfrm>
          <a:prstGeom prst="rect">
            <a:avLst/>
          </a:prstGeom>
        </p:spPr>
        <p:txBody>
          <a:bodyPr wrap="none">
            <a:spAutoFit/>
          </a:bodyPr>
          <a:lstStyle/>
          <a:p>
            <a:r>
              <a:rPr lang="en-GB" sz="800" b="1" dirty="0">
                <a:latin typeface="Arial" panose="020B0604020202020204" pitchFamily="34" charset="0"/>
                <a:ea typeface="Times New Roman" panose="02020603050405020304" pitchFamily="18" charset="0"/>
              </a:rPr>
              <a:t>ENGINEERING STUDIES 2025 NOVEMBER EXAMINATION (TRIMESTER 3)</a:t>
            </a:r>
            <a:endParaRPr lang="en-US" dirty="0"/>
          </a:p>
        </p:txBody>
      </p:sp>
    </p:spTree>
    <p:extLst>
      <p:ext uri="{BB962C8B-B14F-4D97-AF65-F5344CB8AC3E}">
        <p14:creationId xmlns:p14="http://schemas.microsoft.com/office/powerpoint/2010/main" val="35831187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A1FAA3-218D-C02B-98F3-B03C4014BEAB}"/>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769125AB-DE89-1EF1-79A4-B16AC6561D52}"/>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35168"/>
            <a:ext cx="12192000" cy="6858000"/>
          </a:xfrm>
          <a:prstGeom prst="rect">
            <a:avLst/>
          </a:prstGeom>
        </p:spPr>
      </p:pic>
      <p:sp>
        <p:nvSpPr>
          <p:cNvPr id="4" name="TextBox 3">
            <a:extLst>
              <a:ext uri="{FF2B5EF4-FFF2-40B4-BE49-F238E27FC236}">
                <a16:creationId xmlns:a16="http://schemas.microsoft.com/office/drawing/2014/main" id="{FB970E21-AC43-6B4F-D668-0A9CDC48FAFA}"/>
              </a:ext>
            </a:extLst>
          </p:cNvPr>
          <p:cNvSpPr txBox="1"/>
          <p:nvPr/>
        </p:nvSpPr>
        <p:spPr>
          <a:xfrm>
            <a:off x="476031" y="1743765"/>
            <a:ext cx="5847131" cy="1200329"/>
          </a:xfrm>
          <a:prstGeom prst="rect">
            <a:avLst/>
          </a:prstGeom>
          <a:noFill/>
        </p:spPr>
        <p:txBody>
          <a:bodyPr wrap="square" rtlCol="0">
            <a:spAutoFit/>
          </a:bodyPr>
          <a:lstStyle/>
          <a:p>
            <a:r>
              <a:rPr lang="en-US" altLang="en-US" sz="2400" b="1" dirty="0">
                <a:latin typeface="Arial" panose="020B0604020202020204" pitchFamily="34" charset="0"/>
                <a:cs typeface="Arial" panose="020B0604020202020204" pitchFamily="34" charset="0"/>
              </a:rPr>
              <a:t>DHET168: EXAMINATION QUESTION PAPER NON-COMPULSORY BRIEFING SESSION</a:t>
            </a:r>
            <a:endParaRPr lang="en-ZA" sz="2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2DD814DD-3BD4-533B-D02A-FB61078F58CF}"/>
              </a:ext>
            </a:extLst>
          </p:cNvPr>
          <p:cNvSpPr txBox="1"/>
          <p:nvPr/>
        </p:nvSpPr>
        <p:spPr>
          <a:xfrm>
            <a:off x="476031" y="4018035"/>
            <a:ext cx="4752427"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Date: 21 November 2025</a:t>
            </a:r>
            <a:endParaRPr lang="en-ZA"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929203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rcRect/>
          <a:stretch/>
        </p:blipFill>
        <p:spPr>
          <a:xfrm>
            <a:off x="-54864" y="18288"/>
            <a:ext cx="12192000" cy="6858000"/>
          </a:xfrm>
          <a:prstGeom prst="rect">
            <a:avLst/>
          </a:prstGeom>
        </p:spPr>
      </p:pic>
      <p:sp>
        <p:nvSpPr>
          <p:cNvPr id="3" name="Rectangle 2">
            <a:extLst>
              <a:ext uri="{FF2B5EF4-FFF2-40B4-BE49-F238E27FC236}">
                <a16:creationId xmlns:a16="http://schemas.microsoft.com/office/drawing/2014/main" id="{A02418EB-B284-455B-AAE2-D6C167CA4A7B}"/>
              </a:ext>
            </a:extLst>
          </p:cNvPr>
          <p:cNvSpPr/>
          <p:nvPr/>
        </p:nvSpPr>
        <p:spPr>
          <a:xfrm>
            <a:off x="1293962" y="2731574"/>
            <a:ext cx="9903125" cy="584775"/>
          </a:xfrm>
          <a:prstGeom prst="rect">
            <a:avLst/>
          </a:prstGeom>
        </p:spPr>
        <p:txBody>
          <a:bodyPr wrap="square">
            <a:spAutoFit/>
          </a:bodyPr>
          <a:lstStyle/>
          <a:p>
            <a:pPr algn="ctr"/>
            <a:r>
              <a:rPr lang="en-US" altLang="en-US" sz="3200" b="1" dirty="0">
                <a:latin typeface="Arial" panose="020B0604020202020204" pitchFamily="34" charset="0"/>
                <a:ea typeface="ＭＳ Ｐゴシック" pitchFamily="34" charset="-128"/>
                <a:cs typeface="Arial" panose="020B0604020202020204" pitchFamily="34" charset="0"/>
              </a:rPr>
              <a:t>Printing and packing volumes</a:t>
            </a:r>
            <a:endParaRPr lang="en-US" sz="3200" dirty="0"/>
          </a:p>
        </p:txBody>
      </p:sp>
    </p:spTree>
    <p:extLst>
      <p:ext uri="{BB962C8B-B14F-4D97-AF65-F5344CB8AC3E}">
        <p14:creationId xmlns:p14="http://schemas.microsoft.com/office/powerpoint/2010/main" val="30967728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rcRect/>
          <a:stretch/>
        </p:blipFill>
        <p:spPr>
          <a:xfrm>
            <a:off x="-93775" y="0"/>
            <a:ext cx="12192000" cy="6858000"/>
          </a:xfrm>
          <a:prstGeom prst="rect">
            <a:avLst/>
          </a:prstGeom>
        </p:spPr>
      </p:pic>
      <p:sp>
        <p:nvSpPr>
          <p:cNvPr id="3" name="Rectangle 2">
            <a:extLst>
              <a:ext uri="{FF2B5EF4-FFF2-40B4-BE49-F238E27FC236}">
                <a16:creationId xmlns:a16="http://schemas.microsoft.com/office/drawing/2014/main" id="{5C76F449-72E3-4547-A5AD-4F1B371AE2CA}"/>
              </a:ext>
            </a:extLst>
          </p:cNvPr>
          <p:cNvSpPr/>
          <p:nvPr/>
        </p:nvSpPr>
        <p:spPr>
          <a:xfrm>
            <a:off x="1147864" y="438094"/>
            <a:ext cx="9717932" cy="369332"/>
          </a:xfrm>
          <a:prstGeom prst="rect">
            <a:avLst/>
          </a:prstGeom>
        </p:spPr>
        <p:txBody>
          <a:bodyPr wrap="square">
            <a:spAutoFit/>
          </a:bodyPr>
          <a:lstStyle/>
          <a:p>
            <a:pPr algn="ctr"/>
            <a:r>
              <a:rPr lang="en-US" altLang="en-US" b="1" dirty="0">
                <a:latin typeface="Arial" panose="020B0604020202020204" pitchFamily="34" charset="0"/>
                <a:ea typeface="ＭＳ Ｐゴシック" pitchFamily="34" charset="-128"/>
                <a:cs typeface="Arial" panose="020B0604020202020204" pitchFamily="34" charset="0"/>
              </a:rPr>
              <a:t>Printing and packing volumes (Number of subject enrolments)</a:t>
            </a:r>
            <a:endParaRPr lang="en-US" dirty="0"/>
          </a:p>
        </p:txBody>
      </p:sp>
      <p:graphicFrame>
        <p:nvGraphicFramePr>
          <p:cNvPr id="5" name="Table 4">
            <a:extLst>
              <a:ext uri="{FF2B5EF4-FFF2-40B4-BE49-F238E27FC236}">
                <a16:creationId xmlns:a16="http://schemas.microsoft.com/office/drawing/2014/main" id="{67AEF55F-5EFB-A953-71E7-31DFA88E6056}"/>
              </a:ext>
            </a:extLst>
          </p:cNvPr>
          <p:cNvGraphicFramePr>
            <a:graphicFrameLocks noGrp="1"/>
          </p:cNvGraphicFramePr>
          <p:nvPr>
            <p:extLst>
              <p:ext uri="{D42A27DB-BD31-4B8C-83A1-F6EECF244321}">
                <p14:modId xmlns:p14="http://schemas.microsoft.com/office/powerpoint/2010/main" val="3734246776"/>
              </p:ext>
            </p:extLst>
          </p:nvPr>
        </p:nvGraphicFramePr>
        <p:xfrm>
          <a:off x="438539" y="807426"/>
          <a:ext cx="11184710" cy="5214020"/>
        </p:xfrm>
        <a:graphic>
          <a:graphicData uri="http://schemas.openxmlformats.org/drawingml/2006/table">
            <a:tbl>
              <a:tblPr firstRow="1" firstCol="1" bandRow="1"/>
              <a:tblGrid>
                <a:gridCol w="4170783">
                  <a:extLst>
                    <a:ext uri="{9D8B030D-6E8A-4147-A177-3AD203B41FA5}">
                      <a16:colId xmlns:a16="http://schemas.microsoft.com/office/drawing/2014/main" val="3726915389"/>
                    </a:ext>
                  </a:extLst>
                </a:gridCol>
                <a:gridCol w="1101013">
                  <a:extLst>
                    <a:ext uri="{9D8B030D-6E8A-4147-A177-3AD203B41FA5}">
                      <a16:colId xmlns:a16="http://schemas.microsoft.com/office/drawing/2014/main" val="19643648"/>
                    </a:ext>
                  </a:extLst>
                </a:gridCol>
                <a:gridCol w="1166326">
                  <a:extLst>
                    <a:ext uri="{9D8B030D-6E8A-4147-A177-3AD203B41FA5}">
                      <a16:colId xmlns:a16="http://schemas.microsoft.com/office/drawing/2014/main" val="3141070634"/>
                    </a:ext>
                  </a:extLst>
                </a:gridCol>
                <a:gridCol w="1138335">
                  <a:extLst>
                    <a:ext uri="{9D8B030D-6E8A-4147-A177-3AD203B41FA5}">
                      <a16:colId xmlns:a16="http://schemas.microsoft.com/office/drawing/2014/main" val="90303708"/>
                    </a:ext>
                  </a:extLst>
                </a:gridCol>
                <a:gridCol w="1063690">
                  <a:extLst>
                    <a:ext uri="{9D8B030D-6E8A-4147-A177-3AD203B41FA5}">
                      <a16:colId xmlns:a16="http://schemas.microsoft.com/office/drawing/2014/main" val="4174461662"/>
                    </a:ext>
                  </a:extLst>
                </a:gridCol>
                <a:gridCol w="1184987">
                  <a:extLst>
                    <a:ext uri="{9D8B030D-6E8A-4147-A177-3AD203B41FA5}">
                      <a16:colId xmlns:a16="http://schemas.microsoft.com/office/drawing/2014/main" val="340137377"/>
                    </a:ext>
                  </a:extLst>
                </a:gridCol>
                <a:gridCol w="1359576">
                  <a:extLst>
                    <a:ext uri="{9D8B030D-6E8A-4147-A177-3AD203B41FA5}">
                      <a16:colId xmlns:a16="http://schemas.microsoft.com/office/drawing/2014/main" val="3808935742"/>
                    </a:ext>
                  </a:extLst>
                </a:gridCol>
              </a:tblGrid>
              <a:tr h="238949">
                <a:tc rowSpan="2">
                  <a:txBody>
                    <a:bodyPr/>
                    <a:lstStyle/>
                    <a:p>
                      <a:pPr algn="ctr" rtl="0" fontAlgn="ctr"/>
                      <a:r>
                        <a:rPr lang="en-US" sz="1200" b="1" i="0" u="none" strike="noStrike" dirty="0">
                          <a:solidFill>
                            <a:srgbClr val="000000"/>
                          </a:solidFill>
                          <a:effectLst/>
                          <a:latin typeface="Arial" panose="020B0604020202020204" pitchFamily="34" charset="0"/>
                        </a:rPr>
                        <a:t>Examination Cycle</a:t>
                      </a:r>
                    </a:p>
                  </a:txBody>
                  <a:tcPr marL="4495" marR="4495" marT="4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gridSpan="6">
                  <a:txBody>
                    <a:bodyPr/>
                    <a:lstStyle/>
                    <a:p>
                      <a:pPr algn="ctr" rtl="0" fontAlgn="ctr"/>
                      <a:r>
                        <a:rPr lang="en-US" sz="1200" b="1" i="0" u="none" strike="noStrike" dirty="0">
                          <a:solidFill>
                            <a:srgbClr val="000000"/>
                          </a:solidFill>
                          <a:effectLst/>
                          <a:latin typeface="Arial" panose="020B0604020202020204" pitchFamily="34" charset="0"/>
                        </a:rPr>
                        <a:t>Period</a:t>
                      </a:r>
                    </a:p>
                  </a:txBody>
                  <a:tcPr marL="4495" marR="4495" marT="4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784012215"/>
                  </a:ext>
                </a:extLst>
              </a:tr>
              <a:tr h="142205">
                <a:tc vMerge="1">
                  <a:txBody>
                    <a:bodyPr/>
                    <a:lstStyle/>
                    <a:p>
                      <a:endParaRPr lang="en-US"/>
                    </a:p>
                  </a:txBody>
                  <a:tcPr/>
                </a:tc>
                <a:tc>
                  <a:txBody>
                    <a:bodyPr/>
                    <a:lstStyle/>
                    <a:p>
                      <a:pPr algn="ctr" rtl="0" fontAlgn="ctr"/>
                      <a:r>
                        <a:rPr lang="en-US" sz="1200" b="1" i="0" u="none" strike="noStrike">
                          <a:solidFill>
                            <a:srgbClr val="000000"/>
                          </a:solidFill>
                          <a:effectLst/>
                          <a:latin typeface="Arial" panose="020B0604020202020204" pitchFamily="34" charset="0"/>
                        </a:rPr>
                        <a:t>2024</a:t>
                      </a:r>
                    </a:p>
                  </a:txBody>
                  <a:tcPr marL="4495" marR="4495" marT="4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rtl="0" fontAlgn="ctr"/>
                      <a:r>
                        <a:rPr lang="en-US" sz="1200" b="1" i="0" u="none" strike="noStrike" dirty="0">
                          <a:solidFill>
                            <a:srgbClr val="000000"/>
                          </a:solidFill>
                          <a:effectLst/>
                          <a:latin typeface="Arial" panose="020B0604020202020204" pitchFamily="34" charset="0"/>
                        </a:rPr>
                        <a:t>2025</a:t>
                      </a:r>
                    </a:p>
                  </a:txBody>
                  <a:tcPr marL="4495" marR="4495" marT="4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rtl="0" fontAlgn="ctr"/>
                      <a:r>
                        <a:rPr lang="en-US" sz="1200" b="1" i="0" u="none" strike="noStrike">
                          <a:solidFill>
                            <a:srgbClr val="000000"/>
                          </a:solidFill>
                          <a:effectLst/>
                          <a:latin typeface="Arial" panose="020B0604020202020204" pitchFamily="34" charset="0"/>
                        </a:rPr>
                        <a:t>2026</a:t>
                      </a:r>
                    </a:p>
                  </a:txBody>
                  <a:tcPr marL="4495" marR="4495" marT="4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rtl="0" fontAlgn="ctr"/>
                      <a:r>
                        <a:rPr lang="en-US" sz="1200" b="1" i="0" u="none" strike="noStrike">
                          <a:solidFill>
                            <a:srgbClr val="000000"/>
                          </a:solidFill>
                          <a:effectLst/>
                          <a:latin typeface="Arial" panose="020B0604020202020204" pitchFamily="34" charset="0"/>
                        </a:rPr>
                        <a:t>2027</a:t>
                      </a:r>
                    </a:p>
                  </a:txBody>
                  <a:tcPr marL="4495" marR="4495" marT="4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rtl="0" fontAlgn="ctr"/>
                      <a:r>
                        <a:rPr lang="en-US" sz="1200" b="1" i="0" u="none" strike="noStrike">
                          <a:solidFill>
                            <a:srgbClr val="000000"/>
                          </a:solidFill>
                          <a:effectLst/>
                          <a:latin typeface="Arial" panose="020B0604020202020204" pitchFamily="34" charset="0"/>
                        </a:rPr>
                        <a:t>2028</a:t>
                      </a:r>
                    </a:p>
                  </a:txBody>
                  <a:tcPr marL="4495" marR="4495" marT="4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rtl="0" fontAlgn="ctr"/>
                      <a:r>
                        <a:rPr lang="en-US" sz="1200" b="1" i="0" u="none" strike="noStrike">
                          <a:solidFill>
                            <a:srgbClr val="000000"/>
                          </a:solidFill>
                          <a:effectLst/>
                          <a:latin typeface="Arial" panose="020B0604020202020204" pitchFamily="34" charset="0"/>
                        </a:rPr>
                        <a:t>2029</a:t>
                      </a:r>
                    </a:p>
                  </a:txBody>
                  <a:tcPr marL="4495" marR="4495" marT="4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a16="http://schemas.microsoft.com/office/drawing/2014/main" val="407257051"/>
                  </a:ext>
                </a:extLst>
              </a:tr>
              <a:tr h="279667">
                <a:tc>
                  <a:txBody>
                    <a:bodyPr/>
                    <a:lstStyle/>
                    <a:p>
                      <a:pPr algn="just" rtl="0" fontAlgn="ctr"/>
                      <a:r>
                        <a:rPr lang="en-US" sz="1200" b="0" i="0" u="none" strike="noStrike" dirty="0">
                          <a:solidFill>
                            <a:srgbClr val="000000"/>
                          </a:solidFill>
                          <a:effectLst/>
                          <a:latin typeface="Arial" panose="020B0604020202020204" pitchFamily="34" charset="0"/>
                        </a:rPr>
                        <a:t>NC (V): Supplementary (Level 2 to 4) (20)</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sz="1200" b="0" i="0" u="none" strike="noStrike">
                          <a:solidFill>
                            <a:srgbClr val="000000"/>
                          </a:solidFill>
                          <a:effectLst/>
                          <a:latin typeface="Arial" panose="020B0604020202020204" pitchFamily="34" charset="0"/>
                        </a:rPr>
                        <a:t>57 265</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sz="1200" b="0" i="0" u="none" strike="noStrike" dirty="0">
                          <a:solidFill>
                            <a:srgbClr val="000000"/>
                          </a:solidFill>
                          <a:effectLst/>
                          <a:latin typeface="Arial" panose="020B0604020202020204" pitchFamily="34" charset="0"/>
                        </a:rPr>
                        <a:t>53 248</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sz="1200" b="0" i="0" u="none" strike="noStrike" dirty="0">
                          <a:solidFill>
                            <a:srgbClr val="000000"/>
                          </a:solidFill>
                          <a:effectLst/>
                          <a:latin typeface="Arial" panose="020B0604020202020204" pitchFamily="34" charset="0"/>
                        </a:rPr>
                        <a:t>53 248</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sz="1200" b="0" i="0" u="none" strike="noStrike" dirty="0">
                          <a:solidFill>
                            <a:srgbClr val="000000"/>
                          </a:solidFill>
                          <a:effectLst/>
                          <a:latin typeface="Arial" panose="020B0604020202020204" pitchFamily="34" charset="0"/>
                        </a:rPr>
                        <a:t>53 248</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sz="1200" b="0" i="0" u="none" strike="noStrike" dirty="0">
                          <a:solidFill>
                            <a:srgbClr val="000000"/>
                          </a:solidFill>
                          <a:effectLst/>
                          <a:latin typeface="Arial" panose="020B0604020202020204" pitchFamily="34" charset="0"/>
                        </a:rPr>
                        <a:t>53 248</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dirty="0">
                          <a:solidFill>
                            <a:srgbClr val="000000"/>
                          </a:solidFill>
                          <a:effectLst/>
                          <a:latin typeface="Arial" panose="020B0604020202020204" pitchFamily="34" charset="0"/>
                        </a:rPr>
                        <a:t>0 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3260649"/>
                  </a:ext>
                </a:extLst>
              </a:tr>
              <a:tr h="279667">
                <a:tc>
                  <a:txBody>
                    <a:bodyPr/>
                    <a:lstStyle/>
                    <a:p>
                      <a:pPr algn="just" rtl="0" fontAlgn="ctr"/>
                      <a:r>
                        <a:rPr lang="en-US" sz="1200" b="0" i="0" u="none" strike="noStrike" dirty="0">
                          <a:solidFill>
                            <a:srgbClr val="000000"/>
                          </a:solidFill>
                          <a:effectLst/>
                          <a:latin typeface="Arial" panose="020B0604020202020204" pitchFamily="34" charset="0"/>
                        </a:rPr>
                        <a:t>NC (V): November (Level 2 to 4)  (20)</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sz="1200" b="0" i="0" u="none" strike="noStrike">
                          <a:solidFill>
                            <a:srgbClr val="000000"/>
                          </a:solidFill>
                          <a:effectLst/>
                          <a:latin typeface="Arial" panose="020B0604020202020204" pitchFamily="34" charset="0"/>
                        </a:rPr>
                        <a:t>1 290 961</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sz="1200" b="0" i="0" u="none" strike="noStrike" dirty="0">
                          <a:solidFill>
                            <a:srgbClr val="000000"/>
                          </a:solidFill>
                          <a:effectLst/>
                          <a:latin typeface="Arial" panose="020B0604020202020204" pitchFamily="34" charset="0"/>
                        </a:rPr>
                        <a:t>1 334 252</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sz="1200" b="0" i="0" u="none" strike="noStrike" dirty="0">
                          <a:solidFill>
                            <a:srgbClr val="000000"/>
                          </a:solidFill>
                          <a:effectLst/>
                          <a:latin typeface="Arial" panose="020B0604020202020204" pitchFamily="34" charset="0"/>
                        </a:rPr>
                        <a:t>1 334 252</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sz="1200" b="0" i="0" u="none" strike="noStrike" dirty="0">
                          <a:solidFill>
                            <a:srgbClr val="000000"/>
                          </a:solidFill>
                          <a:effectLst/>
                          <a:latin typeface="Arial" panose="020B0604020202020204" pitchFamily="34" charset="0"/>
                        </a:rPr>
                        <a:t>1 334 252</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sz="1200" b="0" i="0" u="none" strike="noStrike" dirty="0">
                          <a:solidFill>
                            <a:srgbClr val="000000"/>
                          </a:solidFill>
                          <a:effectLst/>
                          <a:latin typeface="Arial" panose="020B0604020202020204" pitchFamily="34" charset="0"/>
                        </a:rPr>
                        <a:t>1 334 252       </a:t>
                      </a:r>
                      <a:r>
                        <a:rPr lang="en-US" sz="1200" b="1" i="0" u="none" strike="noStrike" dirty="0">
                          <a:solidFill>
                            <a:srgbClr val="000000"/>
                          </a:solidFill>
                          <a:effectLst/>
                          <a:latin typeface="Arial" panose="020B0604020202020204" pitchFamily="34" charset="0"/>
                        </a:rPr>
                        <a:t>(L2-L3 internal)</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dirty="0">
                          <a:solidFill>
                            <a:srgbClr val="000000"/>
                          </a:solidFill>
                          <a:effectLst/>
                          <a:latin typeface="Arial" panose="020B0604020202020204" pitchFamily="34" charset="0"/>
                        </a:rPr>
                        <a:t>263 173            </a:t>
                      </a:r>
                      <a:r>
                        <a:rPr lang="en-US" sz="1200" b="1" i="0" u="none" strike="noStrike" dirty="0">
                          <a:solidFill>
                            <a:srgbClr val="000000"/>
                          </a:solidFill>
                          <a:effectLst/>
                          <a:latin typeface="Arial" panose="020B0604020202020204" pitchFamily="34" charset="0"/>
                        </a:rPr>
                        <a:t>(only L4)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13498792"/>
                  </a:ext>
                </a:extLst>
              </a:tr>
              <a:tr h="0">
                <a:tc>
                  <a:txBody>
                    <a:bodyPr/>
                    <a:lstStyle/>
                    <a:p>
                      <a:pPr algn="just" rtl="0" fontAlgn="ctr"/>
                      <a:r>
                        <a:rPr lang="en-US" sz="1200" b="0" i="0" u="none" strike="noStrike" dirty="0">
                          <a:solidFill>
                            <a:srgbClr val="000000"/>
                          </a:solidFill>
                          <a:effectLst/>
                          <a:highlight>
                            <a:srgbClr val="C0C0C0"/>
                          </a:highlight>
                          <a:latin typeface="Arial" panose="020B0604020202020204" pitchFamily="34" charset="0"/>
                        </a:rPr>
                        <a:t>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75000"/>
                      </a:schemeClr>
                    </a:solidFill>
                  </a:tcPr>
                </a:tc>
                <a:tc>
                  <a:txBody>
                    <a:bodyPr/>
                    <a:lstStyle/>
                    <a:p>
                      <a:pPr algn="r" rtl="0" fontAlgn="ctr"/>
                      <a:r>
                        <a:rPr lang="en-US" sz="1200" b="0" i="0" u="none" strike="noStrike" dirty="0">
                          <a:solidFill>
                            <a:srgbClr val="000000"/>
                          </a:solidFill>
                          <a:effectLst/>
                          <a:highlight>
                            <a:srgbClr val="C0C0C0"/>
                          </a:highlight>
                          <a:latin typeface="Arial" panose="020B0604020202020204" pitchFamily="34" charset="0"/>
                        </a:rPr>
                        <a:t>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75000"/>
                      </a:schemeClr>
                    </a:solidFill>
                  </a:tcPr>
                </a:tc>
                <a:tc>
                  <a:txBody>
                    <a:bodyPr/>
                    <a:lstStyle/>
                    <a:p>
                      <a:pPr algn="r" rtl="0" fontAlgn="ctr"/>
                      <a:r>
                        <a:rPr lang="en-US" sz="1200" b="0" i="0" u="none" strike="noStrike" dirty="0">
                          <a:solidFill>
                            <a:srgbClr val="000000"/>
                          </a:solidFill>
                          <a:effectLst/>
                          <a:highlight>
                            <a:srgbClr val="C0C0C0"/>
                          </a:highlight>
                          <a:latin typeface="Arial" panose="020B0604020202020204" pitchFamily="34" charset="0"/>
                        </a:rPr>
                        <a:t>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75000"/>
                      </a:schemeClr>
                    </a:solidFill>
                  </a:tcPr>
                </a:tc>
                <a:tc>
                  <a:txBody>
                    <a:bodyPr/>
                    <a:lstStyle/>
                    <a:p>
                      <a:pPr algn="r" fontAlgn="t"/>
                      <a:r>
                        <a:rPr lang="en-US" sz="1200" b="0" i="0" u="none" strike="noStrike" dirty="0">
                          <a:solidFill>
                            <a:srgbClr val="000000"/>
                          </a:solidFill>
                          <a:effectLst/>
                          <a:highlight>
                            <a:srgbClr val="C0C0C0"/>
                          </a:highlight>
                          <a:latin typeface="Arial" panose="020B0604020202020204" pitchFamily="34" charset="0"/>
                        </a:rPr>
                        <a:t>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75000"/>
                      </a:schemeClr>
                    </a:solidFill>
                  </a:tcPr>
                </a:tc>
                <a:tc>
                  <a:txBody>
                    <a:bodyPr/>
                    <a:lstStyle/>
                    <a:p>
                      <a:pPr algn="r" fontAlgn="t"/>
                      <a:r>
                        <a:rPr lang="en-US" sz="1200" b="0" i="0" u="none" strike="noStrike" dirty="0">
                          <a:solidFill>
                            <a:srgbClr val="000000"/>
                          </a:solidFill>
                          <a:effectLst/>
                          <a:highlight>
                            <a:srgbClr val="C0C0C0"/>
                          </a:highlight>
                          <a:latin typeface="Arial" panose="020B0604020202020204" pitchFamily="34" charset="0"/>
                        </a:rPr>
                        <a:t>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75000"/>
                      </a:schemeClr>
                    </a:solidFill>
                  </a:tcPr>
                </a:tc>
                <a:tc>
                  <a:txBody>
                    <a:bodyPr/>
                    <a:lstStyle/>
                    <a:p>
                      <a:pPr algn="r" fontAlgn="t"/>
                      <a:r>
                        <a:rPr lang="en-US" sz="1200" b="0" i="0" u="none" strike="noStrike" dirty="0">
                          <a:solidFill>
                            <a:srgbClr val="000000"/>
                          </a:solidFill>
                          <a:effectLst/>
                          <a:highlight>
                            <a:srgbClr val="C0C0C0"/>
                          </a:highlight>
                          <a:latin typeface="Arial" panose="020B0604020202020204" pitchFamily="34" charset="0"/>
                        </a:rPr>
                        <a:t>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75000"/>
                      </a:schemeClr>
                    </a:solidFill>
                  </a:tcPr>
                </a:tc>
                <a:tc>
                  <a:txBody>
                    <a:bodyPr/>
                    <a:lstStyle/>
                    <a:p>
                      <a:pPr algn="r" fontAlgn="t"/>
                      <a:r>
                        <a:rPr lang="en-US" sz="1200" b="0" i="0" u="none" strike="noStrike" dirty="0">
                          <a:solidFill>
                            <a:srgbClr val="000000"/>
                          </a:solidFill>
                          <a:effectLst/>
                          <a:highlight>
                            <a:srgbClr val="C0C0C0"/>
                          </a:highlight>
                          <a:latin typeface="Arial" panose="020B0604020202020204" pitchFamily="34" charset="0"/>
                        </a:rPr>
                        <a:t>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2465286114"/>
                  </a:ext>
                </a:extLst>
              </a:tr>
              <a:tr h="417130">
                <a:tc>
                  <a:txBody>
                    <a:bodyPr/>
                    <a:lstStyle/>
                    <a:p>
                      <a:pPr algn="just" rtl="0" fontAlgn="ctr"/>
                      <a:r>
                        <a:rPr lang="en-US" sz="1200" b="0" i="0" u="none" strike="noStrike" dirty="0">
                          <a:solidFill>
                            <a:srgbClr val="000000"/>
                          </a:solidFill>
                          <a:effectLst/>
                          <a:latin typeface="Arial" panose="020B0604020202020204" pitchFamily="34" charset="0"/>
                        </a:rPr>
                        <a:t>Report 190/1 Engineering Studies: Trimester 1 (N1 to N6) (10)</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sz="1200" b="0" i="0" u="none" strike="noStrike">
                          <a:solidFill>
                            <a:srgbClr val="000000"/>
                          </a:solidFill>
                          <a:effectLst/>
                          <a:latin typeface="Arial" panose="020B0604020202020204" pitchFamily="34" charset="0"/>
                        </a:rPr>
                        <a:t>389 261</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sz="1200" b="0" i="0" u="none" strike="noStrike">
                          <a:solidFill>
                            <a:srgbClr val="000000"/>
                          </a:solidFill>
                          <a:effectLst/>
                          <a:latin typeface="Arial" panose="020B0604020202020204" pitchFamily="34" charset="0"/>
                        </a:rPr>
                        <a:t>239 592</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dirty="0">
                          <a:solidFill>
                            <a:srgbClr val="000000"/>
                          </a:solidFill>
                          <a:effectLst/>
                          <a:latin typeface="Arial" panose="020B0604020202020204" pitchFamily="34" charset="0"/>
                        </a:rPr>
                        <a:t>349 261 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dirty="0">
                          <a:solidFill>
                            <a:srgbClr val="000000"/>
                          </a:solidFill>
                          <a:effectLst/>
                          <a:latin typeface="Arial" panose="020B0604020202020204" pitchFamily="34" charset="0"/>
                        </a:rPr>
                        <a:t>229 575</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93 284           </a:t>
                      </a:r>
                      <a:r>
                        <a:rPr kumimoji="0" lang="en-US" sz="12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(N6 phased              out)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93 284             </a:t>
                      </a:r>
                      <a:r>
                        <a:rPr kumimoji="0" lang="en-US" sz="12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(only N1-N3 skills)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5729625"/>
                  </a:ext>
                </a:extLst>
              </a:tr>
              <a:tr h="417130">
                <a:tc>
                  <a:txBody>
                    <a:bodyPr/>
                    <a:lstStyle/>
                    <a:p>
                      <a:pPr algn="just" rtl="0" fontAlgn="ctr"/>
                      <a:r>
                        <a:rPr lang="en-US" sz="1200" b="0" i="0" u="none" strike="noStrike" dirty="0">
                          <a:solidFill>
                            <a:srgbClr val="000000"/>
                          </a:solidFill>
                          <a:effectLst/>
                          <a:latin typeface="Arial" panose="020B0604020202020204" pitchFamily="34" charset="0"/>
                        </a:rPr>
                        <a:t>Report 190/1 Engineering Studies: Trimester 2  (N1 to N6) (10)</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sz="1200" b="0" i="0" u="none" strike="noStrike" dirty="0">
                          <a:solidFill>
                            <a:srgbClr val="000000"/>
                          </a:solidFill>
                          <a:effectLst/>
                          <a:latin typeface="Arial" panose="020B0604020202020204" pitchFamily="34" charset="0"/>
                        </a:rPr>
                        <a:t>403 983</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sz="1200" b="0" i="0" u="none" strike="noStrike" dirty="0">
                          <a:solidFill>
                            <a:srgbClr val="000000"/>
                          </a:solidFill>
                          <a:effectLst/>
                          <a:latin typeface="Arial" panose="020B0604020202020204" pitchFamily="34" charset="0"/>
                        </a:rPr>
                        <a:t>382 079</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dirty="0">
                          <a:solidFill>
                            <a:srgbClr val="000000"/>
                          </a:solidFill>
                          <a:effectLst/>
                          <a:latin typeface="Arial" panose="020B0604020202020204" pitchFamily="34" charset="0"/>
                        </a:rPr>
                        <a:t>349 261 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dirty="0">
                          <a:solidFill>
                            <a:srgbClr val="000000"/>
                          </a:solidFill>
                          <a:effectLst/>
                          <a:latin typeface="Arial" panose="020B0604020202020204" pitchFamily="34" charset="0"/>
                        </a:rPr>
                        <a:t>153 636       </a:t>
                      </a:r>
                      <a:r>
                        <a:rPr lang="en-US" sz="1200" b="1" i="0" u="none" strike="noStrike" dirty="0">
                          <a:solidFill>
                            <a:srgbClr val="000000"/>
                          </a:solidFill>
                          <a:effectLst/>
                          <a:latin typeface="Arial" panose="020B0604020202020204" pitchFamily="34" charset="0"/>
                        </a:rPr>
                        <a:t>(N5 phased out) </a:t>
                      </a:r>
                      <a:r>
                        <a:rPr lang="en-US" sz="1200" b="0" i="0" u="none" strike="noStrike" dirty="0">
                          <a:solidFill>
                            <a:srgbClr val="000000"/>
                          </a:solidFill>
                          <a:effectLst/>
                          <a:latin typeface="Arial" panose="020B0604020202020204" pitchFamily="34" charset="0"/>
                        </a:rPr>
                        <a:t>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93 284</a:t>
                      </a:r>
                      <a:r>
                        <a:rPr kumimoji="0" lang="en-US" sz="12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(only N1-N3 skills)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93 284             </a:t>
                      </a:r>
                      <a:r>
                        <a:rPr kumimoji="0" lang="en-US" sz="12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(only N1-N3 skills) </a:t>
                      </a: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92643141"/>
                  </a:ext>
                </a:extLst>
              </a:tr>
              <a:tr h="417130">
                <a:tc>
                  <a:txBody>
                    <a:bodyPr/>
                    <a:lstStyle/>
                    <a:p>
                      <a:pPr algn="just" rtl="0" fontAlgn="ctr"/>
                      <a:r>
                        <a:rPr lang="en-US" sz="1200" b="0" i="0" u="none" strike="noStrike" dirty="0">
                          <a:solidFill>
                            <a:srgbClr val="000000"/>
                          </a:solidFill>
                          <a:effectLst/>
                          <a:latin typeface="Arial" panose="020B0604020202020204" pitchFamily="34" charset="0"/>
                        </a:rPr>
                        <a:t>Report 190/1 Engineering Studies: Trimester 3 (N1 to N6) (10)</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sz="1200" b="0" i="0" u="none" strike="noStrike" dirty="0">
                          <a:solidFill>
                            <a:srgbClr val="000000"/>
                          </a:solidFill>
                          <a:effectLst/>
                          <a:latin typeface="Arial" panose="020B0604020202020204" pitchFamily="34" charset="0"/>
                        </a:rPr>
                        <a:t>354 814</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sz="1200" b="0" i="0" u="none" strike="noStrike" dirty="0">
                          <a:solidFill>
                            <a:srgbClr val="000000"/>
                          </a:solidFill>
                          <a:effectLst/>
                          <a:latin typeface="Arial" panose="020B0604020202020204" pitchFamily="34" charset="0"/>
                        </a:rPr>
                        <a:t>349 261</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dirty="0">
                          <a:solidFill>
                            <a:srgbClr val="000000"/>
                          </a:solidFill>
                          <a:effectLst/>
                          <a:latin typeface="Arial" panose="020B0604020202020204" pitchFamily="34" charset="0"/>
                        </a:rPr>
                        <a:t>229 575         </a:t>
                      </a:r>
                      <a:r>
                        <a:rPr lang="en-US" sz="1200" b="1" i="0" u="none" strike="noStrike" dirty="0">
                          <a:solidFill>
                            <a:srgbClr val="000000"/>
                          </a:solidFill>
                          <a:effectLst/>
                          <a:latin typeface="Arial" panose="020B0604020202020204" pitchFamily="34" charset="0"/>
                        </a:rPr>
                        <a:t>(N4 phased out) </a:t>
                      </a:r>
                      <a:r>
                        <a:rPr lang="en-US" sz="1200" b="0" i="0" u="none" strike="noStrike" dirty="0">
                          <a:solidFill>
                            <a:srgbClr val="000000"/>
                          </a:solidFill>
                          <a:effectLst/>
                          <a:latin typeface="Arial" panose="020B0604020202020204" pitchFamily="34" charset="0"/>
                        </a:rPr>
                        <a:t>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dirty="0">
                          <a:solidFill>
                            <a:srgbClr val="000000"/>
                          </a:solidFill>
                          <a:effectLst/>
                          <a:latin typeface="Arial" panose="020B0604020202020204" pitchFamily="34" charset="0"/>
                        </a:rPr>
                        <a:t>153 636</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93 284 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93 284             </a:t>
                      </a:r>
                      <a:r>
                        <a:rPr kumimoji="0" lang="en-US" sz="12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(only N1-N3 skills) </a:t>
                      </a: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31998497"/>
                  </a:ext>
                </a:extLst>
              </a:tr>
              <a:tr h="161625">
                <a:tc>
                  <a:txBody>
                    <a:bodyPr/>
                    <a:lstStyle/>
                    <a:p>
                      <a:pPr algn="just" rtl="0" fontAlgn="ctr"/>
                      <a:r>
                        <a:rPr lang="en-US" sz="1200" b="0" i="0" u="none" strike="noStrike" dirty="0">
                          <a:solidFill>
                            <a:srgbClr val="000000"/>
                          </a:solidFill>
                          <a:effectLst/>
                          <a:latin typeface="Arial" panose="020B0604020202020204" pitchFamily="34" charset="0"/>
                        </a:rPr>
                        <a:t>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75000"/>
                      </a:schemeClr>
                    </a:solidFill>
                  </a:tcPr>
                </a:tc>
                <a:tc>
                  <a:txBody>
                    <a:bodyPr/>
                    <a:lstStyle/>
                    <a:p>
                      <a:pPr algn="r" rtl="0" fontAlgn="ctr"/>
                      <a:r>
                        <a:rPr lang="en-US" sz="1200" b="0" i="0" u="none" strike="noStrike" dirty="0">
                          <a:solidFill>
                            <a:srgbClr val="000000"/>
                          </a:solidFill>
                          <a:effectLst/>
                          <a:latin typeface="Arial" panose="020B0604020202020204" pitchFamily="34" charset="0"/>
                        </a:rPr>
                        <a:t>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75000"/>
                      </a:schemeClr>
                    </a:solidFill>
                  </a:tcPr>
                </a:tc>
                <a:tc>
                  <a:txBody>
                    <a:bodyPr/>
                    <a:lstStyle/>
                    <a:p>
                      <a:pPr algn="r" rtl="0" fontAlgn="ctr"/>
                      <a:r>
                        <a:rPr lang="en-US" sz="1200" b="0" i="0" u="none" strike="noStrike" dirty="0">
                          <a:solidFill>
                            <a:srgbClr val="000000"/>
                          </a:solidFill>
                          <a:effectLst/>
                          <a:latin typeface="Arial" panose="020B0604020202020204" pitchFamily="34" charset="0"/>
                        </a:rPr>
                        <a:t>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75000"/>
                      </a:schemeClr>
                    </a:solidFill>
                  </a:tcPr>
                </a:tc>
                <a:tc>
                  <a:txBody>
                    <a:bodyPr/>
                    <a:lstStyle/>
                    <a:p>
                      <a:pPr algn="r" fontAlgn="t"/>
                      <a:r>
                        <a:rPr lang="en-US" sz="1200" b="0" i="0" u="none" strike="noStrike" dirty="0">
                          <a:solidFill>
                            <a:srgbClr val="000000"/>
                          </a:solidFill>
                          <a:effectLst/>
                          <a:latin typeface="Arial" panose="020B0604020202020204" pitchFamily="34" charset="0"/>
                        </a:rPr>
                        <a:t>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75000"/>
                      </a:schemeClr>
                    </a:solidFill>
                  </a:tcPr>
                </a:tc>
                <a:tc>
                  <a:txBody>
                    <a:bodyPr/>
                    <a:lstStyle/>
                    <a:p>
                      <a:pPr algn="r" fontAlgn="t"/>
                      <a:r>
                        <a:rPr lang="en-US" sz="1200" b="0" i="0" u="none" strike="noStrike" dirty="0">
                          <a:solidFill>
                            <a:srgbClr val="000000"/>
                          </a:solidFill>
                          <a:effectLst/>
                          <a:latin typeface="Arial" panose="020B0604020202020204" pitchFamily="34" charset="0"/>
                        </a:rPr>
                        <a:t>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75000"/>
                      </a:schemeClr>
                    </a:solidFill>
                  </a:tcPr>
                </a:tc>
                <a:tc>
                  <a:txBody>
                    <a:bodyPr/>
                    <a:lstStyle/>
                    <a:p>
                      <a:pPr algn="r" fontAlgn="t"/>
                      <a:r>
                        <a:rPr lang="en-US" sz="1200" b="0" i="0" u="none" strike="noStrike" dirty="0">
                          <a:solidFill>
                            <a:srgbClr val="000000"/>
                          </a:solidFill>
                          <a:effectLst/>
                          <a:latin typeface="Arial" panose="020B0604020202020204" pitchFamily="34" charset="0"/>
                        </a:rPr>
                        <a:t>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75000"/>
                      </a:schemeClr>
                    </a:solidFill>
                  </a:tcPr>
                </a:tc>
                <a:tc>
                  <a:txBody>
                    <a:bodyPr/>
                    <a:lstStyle/>
                    <a:p>
                      <a:pPr algn="r" fontAlgn="t"/>
                      <a:r>
                        <a:rPr lang="en-US" sz="1200" b="0" i="0" u="none" strike="noStrike" dirty="0">
                          <a:solidFill>
                            <a:srgbClr val="000000"/>
                          </a:solidFill>
                          <a:effectLst/>
                          <a:latin typeface="Arial" panose="020B0604020202020204" pitchFamily="34" charset="0"/>
                        </a:rPr>
                        <a:t>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2792627734"/>
                  </a:ext>
                </a:extLst>
              </a:tr>
              <a:tr h="417130">
                <a:tc>
                  <a:txBody>
                    <a:bodyPr/>
                    <a:lstStyle/>
                    <a:p>
                      <a:pPr algn="just" rtl="0" fontAlgn="ctr"/>
                      <a:r>
                        <a:rPr lang="en-US" sz="1200" b="0" i="0" u="none" strike="noStrike" dirty="0">
                          <a:solidFill>
                            <a:srgbClr val="000000"/>
                          </a:solidFill>
                          <a:effectLst/>
                          <a:latin typeface="Arial" panose="020B0604020202020204" pitchFamily="34" charset="0"/>
                        </a:rPr>
                        <a:t>Report 190/1 Business Studies: Semester 1 (N4 to N6) (20)</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sz="1200" b="0" i="0" u="none" strike="noStrike" dirty="0">
                          <a:solidFill>
                            <a:srgbClr val="000000"/>
                          </a:solidFill>
                          <a:effectLst/>
                          <a:latin typeface="Arial" panose="020B0604020202020204" pitchFamily="34" charset="0"/>
                        </a:rPr>
                        <a:t>679 129</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sz="1200" b="0" i="0" u="none" strike="noStrike" dirty="0">
                          <a:solidFill>
                            <a:srgbClr val="000000"/>
                          </a:solidFill>
                          <a:effectLst/>
                          <a:latin typeface="Arial" panose="020B0604020202020204" pitchFamily="34" charset="0"/>
                        </a:rPr>
                        <a:t>684 184</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Arial" panose="020B0604020202020204" pitchFamily="34" charset="0"/>
                        </a:rPr>
                        <a:t>684 184</a:t>
                      </a:r>
                    </a:p>
                    <a:p>
                      <a:pPr algn="r" fontAlgn="t"/>
                      <a:endParaRPr lang="en-US" sz="1200" b="0" i="0" u="none" strike="noStrike" dirty="0">
                        <a:solidFill>
                          <a:srgbClr val="000000"/>
                        </a:solidFill>
                        <a:effectLst/>
                        <a:latin typeface="Arial" panose="020B0604020202020204" pitchFamily="34" charset="0"/>
                      </a:endParaRP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dirty="0">
                          <a:solidFill>
                            <a:srgbClr val="000000"/>
                          </a:solidFill>
                          <a:effectLst/>
                          <a:latin typeface="Arial" panose="020B0604020202020204" pitchFamily="34" charset="0"/>
                        </a:rPr>
                        <a:t>  625 219     </a:t>
                      </a:r>
                      <a:r>
                        <a:rPr lang="en-US" sz="1200" b="1" i="0" u="none" strike="noStrike" dirty="0">
                          <a:solidFill>
                            <a:srgbClr val="000000"/>
                          </a:solidFill>
                          <a:effectLst/>
                          <a:latin typeface="Arial" panose="020B0604020202020204" pitchFamily="34" charset="0"/>
                        </a:rPr>
                        <a:t>(N4 phase out)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dirty="0">
                          <a:solidFill>
                            <a:srgbClr val="000000"/>
                          </a:solidFill>
                          <a:effectLst/>
                          <a:latin typeface="Arial" panose="020B0604020202020204" pitchFamily="34" charset="0"/>
                        </a:rPr>
                        <a:t>       338 234  </a:t>
                      </a:r>
                      <a:r>
                        <a:rPr lang="en-US" sz="1200" b="1" i="0" u="none" strike="noStrike" dirty="0">
                          <a:solidFill>
                            <a:srgbClr val="000000"/>
                          </a:solidFill>
                          <a:effectLst/>
                          <a:latin typeface="Arial" panose="020B0604020202020204" pitchFamily="34" charset="0"/>
                        </a:rPr>
                        <a:t>(N5 Phase out)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dirty="0">
                          <a:solidFill>
                            <a:srgbClr val="000000"/>
                          </a:solidFill>
                          <a:effectLst/>
                          <a:latin typeface="Arial" panose="020B0604020202020204" pitchFamily="34" charset="0"/>
                        </a:rPr>
                        <a:t>154 129                        </a:t>
                      </a:r>
                      <a:r>
                        <a:rPr lang="en-US" sz="1200" b="1" i="0" u="none" strike="noStrike" dirty="0">
                          <a:solidFill>
                            <a:srgbClr val="000000"/>
                          </a:solidFill>
                          <a:effectLst/>
                          <a:latin typeface="Arial" panose="020B0604020202020204" pitchFamily="34" charset="0"/>
                        </a:rPr>
                        <a:t>(N6 Phase out)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39841426"/>
                  </a:ext>
                </a:extLst>
              </a:tr>
              <a:tr h="417130">
                <a:tc>
                  <a:txBody>
                    <a:bodyPr/>
                    <a:lstStyle/>
                    <a:p>
                      <a:pPr algn="just" rtl="0" fontAlgn="ctr"/>
                      <a:r>
                        <a:rPr lang="en-US" sz="1200" b="0" i="0" u="none" strike="noStrike" dirty="0">
                          <a:solidFill>
                            <a:srgbClr val="000000"/>
                          </a:solidFill>
                          <a:effectLst/>
                          <a:latin typeface="Arial" panose="020B0604020202020204" pitchFamily="34" charset="0"/>
                        </a:rPr>
                        <a:t>Report 190/1 Business Studies: Semester 2 (N4 to N6) (20)</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sz="1200" b="0" i="0" u="none" strike="noStrike" dirty="0">
                          <a:solidFill>
                            <a:srgbClr val="000000"/>
                          </a:solidFill>
                          <a:effectLst/>
                          <a:latin typeface="Arial" panose="020B0604020202020204" pitchFamily="34" charset="0"/>
                        </a:rPr>
                        <a:t>630 825</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t>630 825</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630 825</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sz="1200" b="0" i="0" u="none" strike="noStrike" dirty="0">
                          <a:solidFill>
                            <a:srgbClr val="000000"/>
                          </a:solidFill>
                          <a:effectLst/>
                          <a:latin typeface="Arial" panose="020B0604020202020204" pitchFamily="34" charset="0"/>
                        </a:rPr>
                        <a:t>625 219</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dirty="0">
                          <a:solidFill>
                            <a:srgbClr val="000000"/>
                          </a:solidFill>
                          <a:effectLst/>
                          <a:latin typeface="Arial" panose="020B0604020202020204" pitchFamily="34" charset="0"/>
                        </a:rPr>
                        <a:t>338 234 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dirty="0">
                          <a:solidFill>
                            <a:srgbClr val="000000"/>
                          </a:solidFill>
                          <a:effectLst/>
                          <a:latin typeface="Arial" panose="020B0604020202020204" pitchFamily="34" charset="0"/>
                        </a:rPr>
                        <a:t>154 129 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76647983"/>
                  </a:ext>
                </a:extLst>
              </a:tr>
              <a:tr h="0">
                <a:tc>
                  <a:txBody>
                    <a:bodyPr/>
                    <a:lstStyle/>
                    <a:p>
                      <a:pPr algn="just" rtl="0" fontAlgn="ctr"/>
                      <a:r>
                        <a:rPr lang="en-US" sz="1200" b="0" i="0" u="none" strike="noStrike" dirty="0">
                          <a:solidFill>
                            <a:srgbClr val="000000"/>
                          </a:solidFill>
                          <a:effectLst/>
                          <a:latin typeface="Arial" panose="020B0604020202020204" pitchFamily="34" charset="0"/>
                        </a:rPr>
                        <a:t>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75000"/>
                      </a:schemeClr>
                    </a:solidFill>
                  </a:tcPr>
                </a:tc>
                <a:tc>
                  <a:txBody>
                    <a:bodyPr/>
                    <a:lstStyle/>
                    <a:p>
                      <a:pPr algn="r" rtl="0" fontAlgn="ctr"/>
                      <a:r>
                        <a:rPr lang="en-US" sz="1200" b="0" i="0" u="none" strike="noStrike" dirty="0">
                          <a:solidFill>
                            <a:srgbClr val="000000"/>
                          </a:solidFill>
                          <a:effectLst/>
                          <a:latin typeface="Arial" panose="020B0604020202020204" pitchFamily="34" charset="0"/>
                        </a:rPr>
                        <a:t>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75000"/>
                      </a:schemeClr>
                    </a:solidFill>
                  </a:tcPr>
                </a:tc>
                <a:tc>
                  <a:txBody>
                    <a:bodyPr/>
                    <a:lstStyle/>
                    <a:p>
                      <a:pPr algn="r" rtl="0" fontAlgn="ctr"/>
                      <a:r>
                        <a:rPr lang="en-US" sz="1200" b="0" i="0" u="none" strike="noStrike" dirty="0">
                          <a:solidFill>
                            <a:srgbClr val="000000"/>
                          </a:solidFill>
                          <a:effectLst/>
                          <a:latin typeface="Arial" panose="020B0604020202020204" pitchFamily="34" charset="0"/>
                        </a:rPr>
                        <a:t>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75000"/>
                      </a:schemeClr>
                    </a:solidFill>
                  </a:tcPr>
                </a:tc>
                <a:tc>
                  <a:txBody>
                    <a:bodyPr/>
                    <a:lstStyle/>
                    <a:p>
                      <a:pPr algn="r" fontAlgn="t"/>
                      <a:r>
                        <a:rPr lang="en-US" sz="1200" b="0" i="0" u="none" strike="noStrike" dirty="0">
                          <a:solidFill>
                            <a:srgbClr val="000000"/>
                          </a:solidFill>
                          <a:effectLst/>
                          <a:latin typeface="Arial" panose="020B0604020202020204" pitchFamily="34" charset="0"/>
                        </a:rPr>
                        <a:t>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75000"/>
                      </a:schemeClr>
                    </a:solidFill>
                  </a:tcPr>
                </a:tc>
                <a:tc>
                  <a:txBody>
                    <a:bodyPr/>
                    <a:lstStyle/>
                    <a:p>
                      <a:pPr algn="r" fontAlgn="t"/>
                      <a:r>
                        <a:rPr lang="en-US" sz="1200" b="0" i="0" u="none" strike="noStrike" dirty="0">
                          <a:solidFill>
                            <a:srgbClr val="000000"/>
                          </a:solidFill>
                          <a:effectLst/>
                          <a:latin typeface="Arial" panose="020B0604020202020204" pitchFamily="34" charset="0"/>
                        </a:rPr>
                        <a:t>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75000"/>
                      </a:schemeClr>
                    </a:solidFill>
                  </a:tcPr>
                </a:tc>
                <a:tc>
                  <a:txBody>
                    <a:bodyPr/>
                    <a:lstStyle/>
                    <a:p>
                      <a:pPr algn="r" fontAlgn="t"/>
                      <a:r>
                        <a:rPr lang="en-US" sz="1200" b="0" i="0" u="none" strike="noStrike" dirty="0">
                          <a:solidFill>
                            <a:srgbClr val="000000"/>
                          </a:solidFill>
                          <a:effectLst/>
                          <a:latin typeface="Arial" panose="020B0604020202020204" pitchFamily="34" charset="0"/>
                        </a:rPr>
                        <a:t>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75000"/>
                      </a:schemeClr>
                    </a:solidFill>
                  </a:tcPr>
                </a:tc>
                <a:tc>
                  <a:txBody>
                    <a:bodyPr/>
                    <a:lstStyle/>
                    <a:p>
                      <a:pPr algn="r" fontAlgn="t"/>
                      <a:r>
                        <a:rPr lang="en-US" sz="1200" b="0" i="0" u="none" strike="noStrike" dirty="0">
                          <a:solidFill>
                            <a:srgbClr val="000000"/>
                          </a:solidFill>
                          <a:effectLst/>
                          <a:latin typeface="Arial" panose="020B0604020202020204" pitchFamily="34" charset="0"/>
                        </a:rPr>
                        <a:t> </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853979679"/>
                  </a:ext>
                </a:extLst>
              </a:tr>
              <a:tr h="386645">
                <a:tc>
                  <a:txBody>
                    <a:bodyPr/>
                    <a:lstStyle/>
                    <a:p>
                      <a:pPr algn="just" rtl="0" fontAlgn="ctr"/>
                      <a:r>
                        <a:rPr lang="en-US" sz="1200" b="0" i="0" u="none" strike="noStrike" dirty="0">
                          <a:solidFill>
                            <a:srgbClr val="000000"/>
                          </a:solidFill>
                          <a:effectLst/>
                          <a:latin typeface="Arial" panose="020B0604020202020204" pitchFamily="34" charset="0"/>
                        </a:rPr>
                        <a:t>GETC-ABET L4: June (10)</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sz="1200" b="0" i="0" u="none" strike="noStrike">
                          <a:solidFill>
                            <a:srgbClr val="000000"/>
                          </a:solidFill>
                          <a:effectLst/>
                          <a:latin typeface="Arial" panose="020B0604020202020204" pitchFamily="34" charset="0"/>
                        </a:rPr>
                        <a:t>16 442</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sz="1200" b="0" i="0" u="none" strike="noStrike" dirty="0">
                          <a:solidFill>
                            <a:srgbClr val="000000"/>
                          </a:solidFill>
                          <a:effectLst/>
                          <a:latin typeface="Arial" panose="020B0604020202020204" pitchFamily="34" charset="0"/>
                        </a:rPr>
                        <a:t>20 395</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20 395</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20 395</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20 395</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20 395</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044786"/>
                  </a:ext>
                </a:extLst>
              </a:tr>
              <a:tr h="279667">
                <a:tc>
                  <a:txBody>
                    <a:bodyPr/>
                    <a:lstStyle/>
                    <a:p>
                      <a:pPr algn="just" rtl="0" fontAlgn="ctr"/>
                      <a:r>
                        <a:rPr lang="en-US" sz="1200" b="0" i="0" u="none" strike="noStrike" dirty="0">
                          <a:solidFill>
                            <a:srgbClr val="000000"/>
                          </a:solidFill>
                          <a:effectLst/>
                          <a:latin typeface="Arial" panose="020B0604020202020204" pitchFamily="34" charset="0"/>
                        </a:rPr>
                        <a:t>GETC-ABET L4: Preparatory Tests (10)</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sz="1200" b="0" i="0" u="none" strike="noStrike">
                          <a:solidFill>
                            <a:srgbClr val="000000"/>
                          </a:solidFill>
                          <a:effectLst/>
                          <a:latin typeface="Arial" panose="020B0604020202020204" pitchFamily="34" charset="0"/>
                        </a:rPr>
                        <a:t>339 191</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sz="1200" b="0" i="0" u="none" strike="noStrike" dirty="0">
                          <a:solidFill>
                            <a:srgbClr val="000000"/>
                          </a:solidFill>
                          <a:effectLst/>
                          <a:latin typeface="Arial" panose="020B0604020202020204" pitchFamily="34" charset="0"/>
                        </a:rPr>
                        <a:t>293 477</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t>293 477</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t>293 477</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293 477</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293 477</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97496104"/>
                  </a:ext>
                </a:extLst>
              </a:tr>
              <a:tr h="279667">
                <a:tc>
                  <a:txBody>
                    <a:bodyPr/>
                    <a:lstStyle/>
                    <a:p>
                      <a:pPr algn="just" rtl="0" fontAlgn="ctr"/>
                      <a:r>
                        <a:rPr lang="en-US" sz="1200" b="0" i="0" u="none" strike="noStrike" dirty="0">
                          <a:solidFill>
                            <a:srgbClr val="000000"/>
                          </a:solidFill>
                          <a:effectLst/>
                          <a:latin typeface="Arial" panose="020B0604020202020204" pitchFamily="34" charset="0"/>
                        </a:rPr>
                        <a:t>GETC-ABET L4</a:t>
                      </a:r>
                      <a:r>
                        <a:rPr lang="en-US" sz="1200" b="0" i="0" u="none" strike="noStrike">
                          <a:solidFill>
                            <a:srgbClr val="000000"/>
                          </a:solidFill>
                          <a:effectLst/>
                          <a:latin typeface="Arial" panose="020B0604020202020204" pitchFamily="34" charset="0"/>
                        </a:rPr>
                        <a:t>: November (10)</a:t>
                      </a:r>
                      <a:endParaRPr lang="en-US" sz="1200" b="0" i="0" u="none" strike="noStrike" dirty="0">
                        <a:solidFill>
                          <a:srgbClr val="000000"/>
                        </a:solidFill>
                        <a:effectLst/>
                        <a:latin typeface="Arial" panose="020B0604020202020204" pitchFamily="34" charset="0"/>
                      </a:endParaRP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sz="1200" b="0" i="0" u="none" strike="noStrike">
                          <a:solidFill>
                            <a:srgbClr val="000000"/>
                          </a:solidFill>
                          <a:effectLst/>
                          <a:latin typeface="Arial" panose="020B0604020202020204" pitchFamily="34" charset="0"/>
                        </a:rPr>
                        <a:t>287 568</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n-US" sz="1200" b="0" i="0" u="none" strike="noStrike" dirty="0">
                          <a:solidFill>
                            <a:srgbClr val="000000"/>
                          </a:solidFill>
                          <a:effectLst/>
                          <a:latin typeface="Arial" panose="020B0604020202020204" pitchFamily="34" charset="0"/>
                        </a:rPr>
                        <a:t>265 924</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t>265 924</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t>265 924</a:t>
                      </a: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265 924</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265 924</a:t>
                      </a:r>
                    </a:p>
                  </a:txBody>
                  <a:tcPr marL="4495" marR="4495" marT="4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42437327"/>
                  </a:ext>
                </a:extLst>
              </a:tr>
            </a:tbl>
          </a:graphicData>
        </a:graphic>
      </p:graphicFrame>
    </p:spTree>
    <p:extLst>
      <p:ext uri="{BB962C8B-B14F-4D97-AF65-F5344CB8AC3E}">
        <p14:creationId xmlns:p14="http://schemas.microsoft.com/office/powerpoint/2010/main" val="34844767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rcRect/>
          <a:stretch/>
        </p:blipFill>
        <p:spPr>
          <a:xfrm>
            <a:off x="-54864" y="18288"/>
            <a:ext cx="12192000" cy="6858000"/>
          </a:xfrm>
          <a:prstGeom prst="rect">
            <a:avLst/>
          </a:prstGeom>
        </p:spPr>
      </p:pic>
      <p:sp>
        <p:nvSpPr>
          <p:cNvPr id="3" name="Rectangle 2">
            <a:extLst>
              <a:ext uri="{FF2B5EF4-FFF2-40B4-BE49-F238E27FC236}">
                <a16:creationId xmlns:a16="http://schemas.microsoft.com/office/drawing/2014/main" id="{A02418EB-B284-455B-AAE2-D6C167CA4A7B}"/>
              </a:ext>
            </a:extLst>
          </p:cNvPr>
          <p:cNvSpPr/>
          <p:nvPr/>
        </p:nvSpPr>
        <p:spPr>
          <a:xfrm>
            <a:off x="1293962" y="2731574"/>
            <a:ext cx="9903125" cy="584775"/>
          </a:xfrm>
          <a:prstGeom prst="rect">
            <a:avLst/>
          </a:prstGeom>
        </p:spPr>
        <p:txBody>
          <a:bodyPr wrap="square">
            <a:spAutoFit/>
          </a:bodyPr>
          <a:lstStyle/>
          <a:p>
            <a:pPr algn="ctr"/>
            <a:r>
              <a:rPr lang="en-US" altLang="en-US" sz="3200" b="1" dirty="0">
                <a:latin typeface="Arial" panose="020B0604020202020204" pitchFamily="34" charset="0"/>
                <a:ea typeface="ＭＳ Ｐゴシック" pitchFamily="34" charset="-128"/>
                <a:cs typeface="Arial" panose="020B0604020202020204" pitchFamily="34" charset="0"/>
              </a:rPr>
              <a:t>Due Diligence visits and Evaluation criteria</a:t>
            </a:r>
            <a:endParaRPr lang="en-US" sz="3200" dirty="0"/>
          </a:p>
        </p:txBody>
      </p:sp>
    </p:spTree>
    <p:extLst>
      <p:ext uri="{BB962C8B-B14F-4D97-AF65-F5344CB8AC3E}">
        <p14:creationId xmlns:p14="http://schemas.microsoft.com/office/powerpoint/2010/main" val="14687360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rcRect/>
          <a:stretch/>
        </p:blipFill>
        <p:spPr>
          <a:xfrm>
            <a:off x="0" y="139959"/>
            <a:ext cx="12192000" cy="6858000"/>
          </a:xfrm>
          <a:prstGeom prst="rect">
            <a:avLst/>
          </a:prstGeom>
        </p:spPr>
      </p:pic>
      <p:sp>
        <p:nvSpPr>
          <p:cNvPr id="3" name="Rectangle 2">
            <a:extLst>
              <a:ext uri="{FF2B5EF4-FFF2-40B4-BE49-F238E27FC236}">
                <a16:creationId xmlns:a16="http://schemas.microsoft.com/office/drawing/2014/main" id="{03C5340C-7AD6-4BC5-B7B4-336A01356B08}"/>
              </a:ext>
            </a:extLst>
          </p:cNvPr>
          <p:cNvSpPr/>
          <p:nvPr/>
        </p:nvSpPr>
        <p:spPr>
          <a:xfrm>
            <a:off x="1048139" y="1737688"/>
            <a:ext cx="10095722" cy="3908762"/>
          </a:xfrm>
          <a:prstGeom prst="rect">
            <a:avLst/>
          </a:prstGeom>
        </p:spPr>
        <p:txBody>
          <a:bodyPr wrap="square">
            <a:spAutoFit/>
          </a:bodyPr>
          <a:lstStyle/>
          <a:p>
            <a:pPr marL="285750" indent="-285750">
              <a:spcBef>
                <a:spcPts val="600"/>
              </a:spcBef>
              <a:buFont typeface="Wingdings" panose="05000000000000000000" pitchFamily="2" charset="2"/>
              <a:buChar char="Ø"/>
            </a:pPr>
            <a:r>
              <a:rPr lang="en-US" altLang="en-US" sz="1600" dirty="0">
                <a:latin typeface="Arial" panose="020B0604020202020204" pitchFamily="34" charset="0"/>
                <a:ea typeface="ＭＳ Ｐゴシック" pitchFamily="34" charset="-128"/>
                <a:cs typeface="Arial" panose="020B0604020202020204" pitchFamily="34" charset="0"/>
              </a:rPr>
              <a:t>Bidders must achieve minimum </a:t>
            </a:r>
            <a:r>
              <a:rPr lang="en-US" altLang="en-US" sz="1600" b="1" dirty="0">
                <a:latin typeface="Arial" panose="020B0604020202020204" pitchFamily="34" charset="0"/>
                <a:ea typeface="ＭＳ Ｐゴシック" pitchFamily="34" charset="-128"/>
                <a:cs typeface="Arial" panose="020B0604020202020204" pitchFamily="34" charset="0"/>
              </a:rPr>
              <a:t>80 points </a:t>
            </a:r>
            <a:r>
              <a:rPr lang="en-US" altLang="en-US" sz="1600" dirty="0">
                <a:latin typeface="Arial" panose="020B0604020202020204" pitchFamily="34" charset="0"/>
                <a:ea typeface="ＭＳ Ｐゴシック" pitchFamily="34" charset="-128"/>
                <a:cs typeface="Arial" panose="020B0604020202020204" pitchFamily="34" charset="0"/>
              </a:rPr>
              <a:t>on evaluation criteria to be evaluated for Viewing session and Due diligence. All Bidders who fail to achieve 80 points out of 100 points will be disqualified.</a:t>
            </a:r>
          </a:p>
          <a:p>
            <a:pPr marL="285750" indent="-285750">
              <a:spcBef>
                <a:spcPts val="600"/>
              </a:spcBef>
              <a:buFont typeface="Wingdings" panose="05000000000000000000" pitchFamily="2" charset="2"/>
              <a:buChar char="Ø"/>
            </a:pPr>
            <a:r>
              <a:rPr lang="en-US" altLang="en-US" sz="1600" dirty="0">
                <a:latin typeface="Arial" panose="020B0604020202020204" pitchFamily="34" charset="0"/>
                <a:ea typeface="ＭＳ Ｐゴシック" pitchFamily="34" charset="-128"/>
                <a:cs typeface="Arial" panose="020B0604020202020204" pitchFamily="34" charset="0"/>
              </a:rPr>
              <a:t>The Department will conduct viewing sessions at the bidders who met 80 points on technical evaluation criteria to confirm bidders’ compliance with, to verify amongst other plant, machinery &amp; equipment, resource capacity, and workflow. During the viewing session and due diligence, the Department will verify the criteria stipulated in the bid document.</a:t>
            </a:r>
            <a:endParaRPr lang="en-ZA" altLang="en-US" sz="1600" dirty="0">
              <a:latin typeface="Arial" panose="020B0604020202020204" pitchFamily="34" charset="0"/>
              <a:ea typeface="ＭＳ Ｐゴシック" pitchFamily="34" charset="-128"/>
              <a:cs typeface="Arial" panose="020B0604020202020204" pitchFamily="34" charset="0"/>
            </a:endParaRPr>
          </a:p>
          <a:p>
            <a:pPr marL="285750" indent="-285750">
              <a:spcBef>
                <a:spcPts val="600"/>
              </a:spcBef>
              <a:buFont typeface="Wingdings" panose="05000000000000000000" pitchFamily="2" charset="2"/>
              <a:buChar char="Ø"/>
            </a:pPr>
            <a:endParaRPr lang="en-US" altLang="en-US" sz="1600" dirty="0">
              <a:latin typeface="Arial" panose="020B0604020202020204" pitchFamily="34" charset="0"/>
              <a:ea typeface="ＭＳ Ｐゴシック" pitchFamily="34" charset="-128"/>
              <a:cs typeface="Arial" panose="020B0604020202020204" pitchFamily="34" charset="0"/>
            </a:endParaRPr>
          </a:p>
          <a:p>
            <a:pPr marL="285750" indent="-285750">
              <a:spcBef>
                <a:spcPts val="600"/>
              </a:spcBef>
              <a:buFont typeface="Wingdings" panose="05000000000000000000" pitchFamily="2" charset="2"/>
              <a:buChar char="Ø"/>
            </a:pPr>
            <a:r>
              <a:rPr lang="en-ZA" altLang="en-US" sz="1600" b="1" dirty="0">
                <a:latin typeface="Arial" panose="020B0604020202020204" pitchFamily="34" charset="0"/>
                <a:ea typeface="ＭＳ Ｐゴシック" pitchFamily="34" charset="-128"/>
                <a:cs typeface="Arial" panose="020B0604020202020204" pitchFamily="34" charset="0"/>
              </a:rPr>
              <a:t>EVALUATION CRITERIA</a:t>
            </a:r>
          </a:p>
          <a:p>
            <a:pPr marL="742950" lvl="1" indent="-285750">
              <a:spcBef>
                <a:spcPts val="600"/>
              </a:spcBef>
              <a:buFont typeface="Wingdings" panose="05000000000000000000" pitchFamily="2" charset="2"/>
              <a:buChar char="Ø"/>
            </a:pPr>
            <a:r>
              <a:rPr lang="en-ZA" altLang="en-US" sz="1600" dirty="0">
                <a:latin typeface="Arial" panose="020B0604020202020204" pitchFamily="34" charset="0"/>
                <a:ea typeface="ＭＳ Ｐゴシック" pitchFamily="34" charset="-128"/>
                <a:cs typeface="Arial" panose="020B0604020202020204" pitchFamily="34" charset="0"/>
              </a:rPr>
              <a:t>Skills, knowledge and experience (30%)</a:t>
            </a:r>
          </a:p>
          <a:p>
            <a:pPr marL="742950" lvl="1" indent="-285750">
              <a:spcBef>
                <a:spcPts val="600"/>
              </a:spcBef>
              <a:buFont typeface="Wingdings" panose="05000000000000000000" pitchFamily="2" charset="2"/>
              <a:buChar char="Ø"/>
            </a:pPr>
            <a:r>
              <a:rPr lang="en-US" altLang="en-US" sz="1600" dirty="0">
                <a:latin typeface="Arial" panose="020B0604020202020204" pitchFamily="34" charset="0"/>
                <a:ea typeface="ＭＳ Ｐゴシック" pitchFamily="34" charset="-128"/>
                <a:cs typeface="Arial" panose="020B0604020202020204" pitchFamily="34" charset="0"/>
              </a:rPr>
              <a:t>Methodology and approach as well as project plan (30%)</a:t>
            </a:r>
          </a:p>
          <a:p>
            <a:pPr marL="742950" lvl="1" indent="-285750">
              <a:spcBef>
                <a:spcPts val="600"/>
              </a:spcBef>
              <a:buFont typeface="Wingdings" panose="05000000000000000000" pitchFamily="2" charset="2"/>
              <a:buChar char="Ø"/>
            </a:pPr>
            <a:r>
              <a:rPr lang="en-ZA" altLang="en-US" sz="1600" dirty="0">
                <a:latin typeface="Arial" panose="020B0604020202020204" pitchFamily="34" charset="0"/>
                <a:ea typeface="ＭＳ Ｐゴシック" pitchFamily="34" charset="-128"/>
                <a:cs typeface="Arial" panose="020B0604020202020204" pitchFamily="34" charset="0"/>
              </a:rPr>
              <a:t>Capacity and capability (30%)</a:t>
            </a:r>
          </a:p>
          <a:p>
            <a:pPr marL="742950" lvl="1" indent="-285750">
              <a:spcBef>
                <a:spcPts val="600"/>
              </a:spcBef>
              <a:buFont typeface="Wingdings" panose="05000000000000000000" pitchFamily="2" charset="2"/>
              <a:buChar char="Ø"/>
            </a:pPr>
            <a:r>
              <a:rPr lang="en-ZA" altLang="en-US" sz="1600" dirty="0">
                <a:latin typeface="Arial" panose="020B0604020202020204" pitchFamily="34" charset="0"/>
                <a:ea typeface="ＭＳ Ｐゴシック" pitchFamily="34" charset="-128"/>
                <a:cs typeface="Arial" panose="020B0604020202020204" pitchFamily="34" charset="0"/>
              </a:rPr>
              <a:t>Contactable Reference (10%)</a:t>
            </a:r>
          </a:p>
          <a:p>
            <a:pPr marL="742950" lvl="1" indent="-285750">
              <a:spcBef>
                <a:spcPts val="600"/>
              </a:spcBef>
              <a:buFont typeface="Wingdings" panose="05000000000000000000" pitchFamily="2" charset="2"/>
              <a:buChar char="Ø"/>
            </a:pPr>
            <a:endParaRPr lang="en-ZA" altLang="en-US" sz="1600" dirty="0">
              <a:latin typeface="Arial" panose="020B0604020202020204" pitchFamily="34" charset="0"/>
              <a:ea typeface="ＭＳ Ｐゴシック" pitchFamily="34" charset="-128"/>
              <a:cs typeface="Arial" panose="020B0604020202020204" pitchFamily="34" charset="0"/>
            </a:endParaRPr>
          </a:p>
        </p:txBody>
      </p:sp>
      <p:sp>
        <p:nvSpPr>
          <p:cNvPr id="5" name="Rectangle 4">
            <a:extLst>
              <a:ext uri="{FF2B5EF4-FFF2-40B4-BE49-F238E27FC236}">
                <a16:creationId xmlns:a16="http://schemas.microsoft.com/office/drawing/2014/main" id="{0F6FC25C-F08E-453C-814B-A4F6EE86625C}"/>
              </a:ext>
            </a:extLst>
          </p:cNvPr>
          <p:cNvSpPr/>
          <p:nvPr/>
        </p:nvSpPr>
        <p:spPr>
          <a:xfrm>
            <a:off x="3438773" y="939673"/>
            <a:ext cx="4903907" cy="369332"/>
          </a:xfrm>
          <a:prstGeom prst="rect">
            <a:avLst/>
          </a:prstGeom>
        </p:spPr>
        <p:txBody>
          <a:bodyPr wrap="none">
            <a:spAutoFit/>
          </a:bodyPr>
          <a:lstStyle/>
          <a:p>
            <a:pPr algn="ctr"/>
            <a:r>
              <a:rPr lang="en-US" altLang="en-US" b="1" dirty="0">
                <a:latin typeface="Arial" panose="020B0604020202020204" pitchFamily="34" charset="0"/>
                <a:ea typeface="ＭＳ Ｐゴシック" pitchFamily="34" charset="-128"/>
                <a:cs typeface="Arial" panose="020B0604020202020204" pitchFamily="34" charset="0"/>
              </a:rPr>
              <a:t>Due Diligence visits and Evaluation criteria</a:t>
            </a:r>
            <a:endParaRPr lang="en-US" dirty="0"/>
          </a:p>
        </p:txBody>
      </p:sp>
    </p:spTree>
    <p:extLst>
      <p:ext uri="{BB962C8B-B14F-4D97-AF65-F5344CB8AC3E}">
        <p14:creationId xmlns:p14="http://schemas.microsoft.com/office/powerpoint/2010/main" val="23523601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rcRect/>
          <a:stretch/>
        </p:blipFill>
        <p:spPr>
          <a:xfrm>
            <a:off x="-92186" y="0"/>
            <a:ext cx="12192000" cy="6858000"/>
          </a:xfrm>
          <a:prstGeom prst="rect">
            <a:avLst/>
          </a:prstGeom>
        </p:spPr>
      </p:pic>
      <p:sp>
        <p:nvSpPr>
          <p:cNvPr id="3" name="Rectangle 2">
            <a:extLst>
              <a:ext uri="{FF2B5EF4-FFF2-40B4-BE49-F238E27FC236}">
                <a16:creationId xmlns:a16="http://schemas.microsoft.com/office/drawing/2014/main" id="{03C5340C-7AD6-4BC5-B7B4-336A01356B08}"/>
              </a:ext>
            </a:extLst>
          </p:cNvPr>
          <p:cNvSpPr/>
          <p:nvPr/>
        </p:nvSpPr>
        <p:spPr>
          <a:xfrm>
            <a:off x="1203650" y="2167869"/>
            <a:ext cx="9582538" cy="2416046"/>
          </a:xfrm>
          <a:prstGeom prst="rect">
            <a:avLst/>
          </a:prstGeom>
        </p:spPr>
        <p:txBody>
          <a:bodyPr wrap="square">
            <a:spAutoFit/>
          </a:bodyPr>
          <a:lstStyle/>
          <a:p>
            <a:pPr algn="ctr">
              <a:spcBef>
                <a:spcPts val="600"/>
              </a:spcBef>
            </a:pPr>
            <a:endParaRPr lang="en-ZA" altLang="en-US" sz="2400" b="1" dirty="0">
              <a:latin typeface="Arial" panose="020B0604020202020204" pitchFamily="34" charset="0"/>
              <a:ea typeface="ＭＳ Ｐゴシック" pitchFamily="34" charset="-128"/>
              <a:cs typeface="Arial" panose="020B0604020202020204" pitchFamily="34" charset="0"/>
            </a:endParaRPr>
          </a:p>
          <a:p>
            <a:pPr algn="ctr">
              <a:spcBef>
                <a:spcPts val="600"/>
              </a:spcBef>
            </a:pPr>
            <a:endParaRPr lang="en-ZA" altLang="en-US" sz="2400" b="1" dirty="0">
              <a:latin typeface="Arial" panose="020B0604020202020204" pitchFamily="34" charset="0"/>
              <a:ea typeface="ＭＳ Ｐゴシック" pitchFamily="34" charset="-128"/>
              <a:cs typeface="Arial" panose="020B0604020202020204" pitchFamily="34" charset="0"/>
            </a:endParaRPr>
          </a:p>
          <a:p>
            <a:pPr algn="ctr">
              <a:spcBef>
                <a:spcPts val="600"/>
              </a:spcBef>
            </a:pPr>
            <a:r>
              <a:rPr lang="en-ZA" altLang="en-US" sz="2400" b="1" dirty="0">
                <a:latin typeface="Arial" panose="020B0604020202020204" pitchFamily="34" charset="0"/>
                <a:ea typeface="ＭＳ Ｐゴシック" pitchFamily="34" charset="-128"/>
                <a:cs typeface="Arial" panose="020B0604020202020204" pitchFamily="34" charset="0"/>
              </a:rPr>
              <a:t>QUESTIONS AND ANSWERS</a:t>
            </a:r>
          </a:p>
          <a:p>
            <a:pPr lvl="5">
              <a:spcBef>
                <a:spcPts val="600"/>
              </a:spcBef>
            </a:pPr>
            <a:endParaRPr lang="en-ZA" altLang="en-US" dirty="0">
              <a:latin typeface="Arial" panose="020B0604020202020204" pitchFamily="34" charset="0"/>
              <a:ea typeface="ＭＳ Ｐゴシック" pitchFamily="34" charset="-128"/>
              <a:cs typeface="Arial" panose="020B0604020202020204" pitchFamily="34" charset="0"/>
            </a:endParaRPr>
          </a:p>
          <a:p>
            <a:pPr lvl="5">
              <a:spcBef>
                <a:spcPts val="600"/>
              </a:spcBef>
            </a:pPr>
            <a:endParaRPr lang="en-ZA" altLang="en-US" dirty="0">
              <a:latin typeface="Arial" panose="020B0604020202020204" pitchFamily="34" charset="0"/>
              <a:ea typeface="ＭＳ Ｐゴシック" pitchFamily="34" charset="-128"/>
              <a:cs typeface="Arial" panose="020B0604020202020204" pitchFamily="34" charset="0"/>
            </a:endParaRPr>
          </a:p>
          <a:p>
            <a:pPr lvl="4">
              <a:spcBef>
                <a:spcPts val="600"/>
              </a:spcBef>
            </a:pPr>
            <a:r>
              <a:rPr lang="en-ZA" altLang="en-US" dirty="0">
                <a:latin typeface="Arial" panose="020B0604020202020204" pitchFamily="34" charset="0"/>
                <a:ea typeface="ＭＳ Ｐゴシック" pitchFamily="34" charset="-128"/>
                <a:cs typeface="Arial" panose="020B0604020202020204" pitchFamily="34" charset="0"/>
              </a:rPr>
              <a:t>	</a:t>
            </a:r>
            <a:endParaRPr lang="en-ZA" altLang="en-US" sz="1600" dirty="0">
              <a:latin typeface="Arial" panose="020B0604020202020204" pitchFamily="34" charset="0"/>
              <a:ea typeface="ＭＳ Ｐゴシック" pitchFamily="34" charset="-128"/>
              <a:cs typeface="Arial" panose="020B0604020202020204" pitchFamily="34" charset="0"/>
            </a:endParaRPr>
          </a:p>
        </p:txBody>
      </p:sp>
    </p:spTree>
    <p:extLst>
      <p:ext uri="{BB962C8B-B14F-4D97-AF65-F5344CB8AC3E}">
        <p14:creationId xmlns:p14="http://schemas.microsoft.com/office/powerpoint/2010/main" val="38512121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Slide Number Placeholder 1"/>
          <p:cNvSpPr>
            <a:spLocks noGrp="1"/>
          </p:cNvSpPr>
          <p:nvPr>
            <p:ph type="sldNum" sz="quarter" idx="12"/>
          </p:nvPr>
        </p:nvSpPr>
        <p:spPr/>
        <p:txBody>
          <a:bodyPr/>
          <a:lstStyle/>
          <a:p>
            <a:fld id="{7108CDC5-E4D5-4190-A403-3DED7ED7A348}" type="slidenum">
              <a:rPr lang="en-ZA" smtClean="0"/>
              <a:t>25</a:t>
            </a:fld>
            <a:endParaRPr lang="en-ZA"/>
          </a:p>
        </p:txBody>
      </p:sp>
    </p:spTree>
    <p:extLst>
      <p:ext uri="{BB962C8B-B14F-4D97-AF65-F5344CB8AC3E}">
        <p14:creationId xmlns:p14="http://schemas.microsoft.com/office/powerpoint/2010/main" val="1256916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rcRect/>
          <a:stretch/>
        </p:blipFill>
        <p:spPr>
          <a:xfrm>
            <a:off x="21784" y="0"/>
            <a:ext cx="12192000" cy="6858000"/>
          </a:xfrm>
          <a:prstGeom prst="rect">
            <a:avLst/>
          </a:prstGeom>
        </p:spPr>
      </p:pic>
      <p:sp>
        <p:nvSpPr>
          <p:cNvPr id="3" name="Rectangle 2">
            <a:extLst>
              <a:ext uri="{FF2B5EF4-FFF2-40B4-BE49-F238E27FC236}">
                <a16:creationId xmlns:a16="http://schemas.microsoft.com/office/drawing/2014/main" id="{7644DD5D-15FF-428C-8774-6A3C6AF0E37C}"/>
              </a:ext>
            </a:extLst>
          </p:cNvPr>
          <p:cNvSpPr/>
          <p:nvPr/>
        </p:nvSpPr>
        <p:spPr>
          <a:xfrm>
            <a:off x="1220856" y="1890768"/>
            <a:ext cx="9750287" cy="2523768"/>
          </a:xfrm>
          <a:prstGeom prst="rect">
            <a:avLst/>
          </a:prstGeom>
        </p:spPr>
        <p:txBody>
          <a:bodyPr wrap="square">
            <a:spAutoFit/>
          </a:bodyPr>
          <a:lstStyle/>
          <a:p>
            <a:pPr marL="285750" indent="-285750" algn="just">
              <a:spcBef>
                <a:spcPts val="1200"/>
              </a:spcBef>
              <a:buFont typeface="Wingdings" panose="05000000000000000000" pitchFamily="2" charset="2"/>
              <a:buChar char="Ø"/>
            </a:pPr>
            <a:r>
              <a:rPr lang="en-GB" altLang="en-US" dirty="0">
                <a:solidFill>
                  <a:prstClr val="black"/>
                </a:solidFill>
                <a:latin typeface="Arial" panose="020B0604020202020204" pitchFamily="34" charset="0"/>
                <a:ea typeface="ＭＳ Ｐゴシック" pitchFamily="34" charset="-128"/>
                <a:cs typeface="Arial" panose="020B0604020202020204" pitchFamily="34" charset="0"/>
              </a:rPr>
              <a:t>Background and Purpose of tender</a:t>
            </a:r>
          </a:p>
          <a:p>
            <a:pPr marL="285750" indent="-285750" algn="just">
              <a:spcBef>
                <a:spcPts val="1200"/>
              </a:spcBef>
              <a:buFont typeface="Wingdings" panose="05000000000000000000" pitchFamily="2" charset="2"/>
              <a:buChar char="Ø"/>
            </a:pPr>
            <a:r>
              <a:rPr lang="en-GB" altLang="en-US" dirty="0">
                <a:solidFill>
                  <a:prstClr val="black"/>
                </a:solidFill>
                <a:latin typeface="Arial" panose="020B0604020202020204" pitchFamily="34" charset="0"/>
                <a:ea typeface="ＭＳ Ｐゴシック" pitchFamily="34" charset="-128"/>
                <a:cs typeface="Arial" panose="020B0604020202020204" pitchFamily="34" charset="0"/>
              </a:rPr>
              <a:t>Scope and definition of work</a:t>
            </a:r>
          </a:p>
          <a:p>
            <a:pPr marL="285750" indent="-285750" algn="just">
              <a:spcBef>
                <a:spcPts val="1200"/>
              </a:spcBef>
              <a:buFont typeface="Wingdings" panose="05000000000000000000" pitchFamily="2" charset="2"/>
              <a:buChar char="Ø"/>
            </a:pPr>
            <a:r>
              <a:rPr lang="en-GB" altLang="en-US" dirty="0">
                <a:solidFill>
                  <a:prstClr val="black"/>
                </a:solidFill>
                <a:latin typeface="Arial" panose="020B0604020202020204" pitchFamily="34" charset="0"/>
                <a:ea typeface="ＭＳ Ｐゴシック" pitchFamily="34" charset="-128"/>
                <a:cs typeface="Arial" panose="020B0604020202020204" pitchFamily="34" charset="0"/>
              </a:rPr>
              <a:t>Deliverables</a:t>
            </a:r>
          </a:p>
          <a:p>
            <a:pPr marL="285750" indent="-285750" algn="just">
              <a:spcBef>
                <a:spcPts val="1200"/>
              </a:spcBef>
              <a:buFont typeface="Wingdings" panose="05000000000000000000" pitchFamily="2" charset="2"/>
              <a:buChar char="Ø"/>
            </a:pPr>
            <a:r>
              <a:rPr lang="en-GB" altLang="en-US" dirty="0">
                <a:solidFill>
                  <a:prstClr val="black"/>
                </a:solidFill>
                <a:latin typeface="Arial" panose="020B0604020202020204" pitchFamily="34" charset="0"/>
                <a:ea typeface="ＭＳ Ｐゴシック" pitchFamily="34" charset="-128"/>
                <a:cs typeface="Arial" panose="020B0604020202020204" pitchFamily="34" charset="0"/>
              </a:rPr>
              <a:t>Timelines and volumes</a:t>
            </a:r>
          </a:p>
          <a:p>
            <a:pPr marL="285750" indent="-285750" algn="just">
              <a:spcBef>
                <a:spcPts val="1200"/>
              </a:spcBef>
              <a:buFont typeface="Wingdings" panose="05000000000000000000" pitchFamily="2" charset="2"/>
              <a:buChar char="Ø"/>
            </a:pPr>
            <a:endParaRPr lang="en-GB" altLang="en-US" dirty="0">
              <a:solidFill>
                <a:prstClr val="black"/>
              </a:solidFill>
              <a:latin typeface="Arial" panose="020B0604020202020204" pitchFamily="34" charset="0"/>
              <a:ea typeface="ＭＳ Ｐゴシック" pitchFamily="34" charset="-128"/>
              <a:cs typeface="Arial" panose="020B0604020202020204" pitchFamily="34" charset="0"/>
            </a:endParaRPr>
          </a:p>
          <a:p>
            <a:pPr marL="285750" indent="-285750" algn="just">
              <a:spcBef>
                <a:spcPts val="1200"/>
              </a:spcBef>
              <a:buFont typeface="Wingdings" panose="05000000000000000000" pitchFamily="2" charset="2"/>
              <a:buChar char="Ø"/>
            </a:pPr>
            <a:endParaRPr lang="en-GB" altLang="en-US" dirty="0">
              <a:solidFill>
                <a:prstClr val="black"/>
              </a:solidFill>
              <a:latin typeface="Arial" panose="020B0604020202020204" pitchFamily="34" charset="0"/>
              <a:ea typeface="ＭＳ Ｐゴシック" pitchFamily="34" charset="-128"/>
              <a:cs typeface="Arial" panose="020B0604020202020204" pitchFamily="34" charset="0"/>
            </a:endParaRPr>
          </a:p>
        </p:txBody>
      </p:sp>
      <p:sp>
        <p:nvSpPr>
          <p:cNvPr id="4" name="Rectangle 3">
            <a:extLst>
              <a:ext uri="{FF2B5EF4-FFF2-40B4-BE49-F238E27FC236}">
                <a16:creationId xmlns:a16="http://schemas.microsoft.com/office/drawing/2014/main" id="{9D994592-E5B9-4118-B6BC-84CB959ABF51}"/>
              </a:ext>
            </a:extLst>
          </p:cNvPr>
          <p:cNvSpPr/>
          <p:nvPr/>
        </p:nvSpPr>
        <p:spPr>
          <a:xfrm>
            <a:off x="727788" y="883457"/>
            <a:ext cx="9965093" cy="646331"/>
          </a:xfrm>
          <a:prstGeom prst="rect">
            <a:avLst/>
          </a:prstGeom>
        </p:spPr>
        <p:txBody>
          <a:bodyPr wrap="square">
            <a:spAutoFit/>
          </a:bodyPr>
          <a:lstStyle/>
          <a:p>
            <a:pPr algn="ctr"/>
            <a:r>
              <a:rPr lang="en-US" altLang="en-US" b="1" dirty="0">
                <a:latin typeface="Arial" panose="020B0604020202020204" pitchFamily="34" charset="0"/>
                <a:ea typeface="ＭＳ Ｐゴシック" pitchFamily="34" charset="-128"/>
                <a:cs typeface="Arial" panose="020B0604020202020204" pitchFamily="34" charset="0"/>
              </a:rPr>
              <a:t>PURPOSE OF THIS EXAMINATION QUESTION PAPER NON-COMPULSORY BRIEFING SESSION</a:t>
            </a:r>
            <a:endParaRPr lang="en-US" dirty="0"/>
          </a:p>
        </p:txBody>
      </p:sp>
    </p:spTree>
    <p:extLst>
      <p:ext uri="{BB962C8B-B14F-4D97-AF65-F5344CB8AC3E}">
        <p14:creationId xmlns:p14="http://schemas.microsoft.com/office/powerpoint/2010/main" val="31386033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rcRect/>
          <a:stretch/>
        </p:blipFill>
        <p:spPr>
          <a:xfrm>
            <a:off x="-54864" y="18288"/>
            <a:ext cx="12192000" cy="6858000"/>
          </a:xfrm>
          <a:prstGeom prst="rect">
            <a:avLst/>
          </a:prstGeom>
        </p:spPr>
      </p:pic>
      <p:sp>
        <p:nvSpPr>
          <p:cNvPr id="3" name="Rectangle 2">
            <a:extLst>
              <a:ext uri="{FF2B5EF4-FFF2-40B4-BE49-F238E27FC236}">
                <a16:creationId xmlns:a16="http://schemas.microsoft.com/office/drawing/2014/main" id="{BBE23965-1E5A-4DAF-95FE-A610244C3E4C}"/>
              </a:ext>
            </a:extLst>
          </p:cNvPr>
          <p:cNvSpPr/>
          <p:nvPr/>
        </p:nvSpPr>
        <p:spPr>
          <a:xfrm>
            <a:off x="1595535" y="2429974"/>
            <a:ext cx="8592073" cy="1077218"/>
          </a:xfrm>
          <a:prstGeom prst="rect">
            <a:avLst/>
          </a:prstGeom>
        </p:spPr>
        <p:txBody>
          <a:bodyPr wrap="square">
            <a:spAutoFit/>
          </a:bodyPr>
          <a:lstStyle/>
          <a:p>
            <a:pPr algn="ctr"/>
            <a:endParaRPr lang="en-US" altLang="en-US" sz="3200" b="1" dirty="0">
              <a:latin typeface="Arial" panose="020B0604020202020204" pitchFamily="34" charset="0"/>
              <a:ea typeface="ＭＳ Ｐゴシック" pitchFamily="34" charset="-128"/>
              <a:cs typeface="Arial" panose="020B0604020202020204" pitchFamily="34" charset="0"/>
            </a:endParaRPr>
          </a:p>
          <a:p>
            <a:pPr algn="ctr"/>
            <a:r>
              <a:rPr lang="en-US" altLang="en-US" sz="3200" b="1" dirty="0">
                <a:latin typeface="Arial" panose="020B0604020202020204" pitchFamily="34" charset="0"/>
                <a:ea typeface="ＭＳ Ｐゴシック" pitchFamily="34" charset="-128"/>
                <a:cs typeface="Arial" panose="020B0604020202020204" pitchFamily="34" charset="0"/>
              </a:rPr>
              <a:t>Background and Purpose of tender</a:t>
            </a:r>
          </a:p>
        </p:txBody>
      </p:sp>
    </p:spTree>
    <p:extLst>
      <p:ext uri="{BB962C8B-B14F-4D97-AF65-F5344CB8AC3E}">
        <p14:creationId xmlns:p14="http://schemas.microsoft.com/office/powerpoint/2010/main" val="3353867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rcRect/>
          <a:stretch/>
        </p:blipFill>
        <p:spPr>
          <a:xfrm>
            <a:off x="-54864" y="18288"/>
            <a:ext cx="12192000" cy="6858000"/>
          </a:xfrm>
          <a:prstGeom prst="rect">
            <a:avLst/>
          </a:prstGeom>
        </p:spPr>
      </p:pic>
      <p:sp>
        <p:nvSpPr>
          <p:cNvPr id="3" name="Rectangle 2">
            <a:extLst>
              <a:ext uri="{FF2B5EF4-FFF2-40B4-BE49-F238E27FC236}">
                <a16:creationId xmlns:a16="http://schemas.microsoft.com/office/drawing/2014/main" id="{295B6415-9469-433D-B845-9B348B0A3A27}"/>
              </a:ext>
            </a:extLst>
          </p:cNvPr>
          <p:cNvSpPr/>
          <p:nvPr/>
        </p:nvSpPr>
        <p:spPr>
          <a:xfrm>
            <a:off x="1202636" y="1411356"/>
            <a:ext cx="10018644" cy="3093154"/>
          </a:xfrm>
          <a:prstGeom prst="rect">
            <a:avLst/>
          </a:prstGeom>
        </p:spPr>
        <p:txBody>
          <a:bodyPr wrap="square">
            <a:spAutoFit/>
          </a:bodyPr>
          <a:lstStyle/>
          <a:p>
            <a:pPr marL="285750" indent="-285750" algn="just">
              <a:spcBef>
                <a:spcPts val="600"/>
              </a:spcBef>
              <a:buFont typeface="Wingdings" panose="05000000000000000000" pitchFamily="2" charset="2"/>
              <a:buChar char="Ø"/>
            </a:pPr>
            <a:r>
              <a:rPr lang="en-US" altLang="en-US" sz="1400" dirty="0">
                <a:latin typeface="Arial" panose="020B0604020202020204" pitchFamily="34" charset="0"/>
                <a:ea typeface="ＭＳ Ｐゴシック" pitchFamily="34" charset="-128"/>
                <a:cs typeface="Arial" panose="020B0604020202020204" pitchFamily="34" charset="0"/>
              </a:rPr>
              <a:t>The Branch Technical and Vocational Education and Training (TVET), through chief directorate: national examinations and assessments (CD: NEA) is responsible for printing, packing, and dispatching of all national examination question papers to national and international delivery points during all examination cycles, namely February, April, June, August, and November. </a:t>
            </a:r>
            <a:endParaRPr lang="en-GB" altLang="en-US" sz="1400" dirty="0">
              <a:latin typeface="Arial" panose="020B0604020202020204" pitchFamily="34" charset="0"/>
              <a:ea typeface="ＭＳ Ｐゴシック" pitchFamily="34" charset="-128"/>
              <a:cs typeface="Arial" panose="020B0604020202020204" pitchFamily="34" charset="0"/>
            </a:endParaRPr>
          </a:p>
          <a:p>
            <a:pPr marL="285750" indent="-285750" algn="just">
              <a:spcBef>
                <a:spcPts val="600"/>
              </a:spcBef>
              <a:buFont typeface="Wingdings" panose="05000000000000000000" pitchFamily="2" charset="2"/>
              <a:buChar char="Ø"/>
            </a:pPr>
            <a:r>
              <a:rPr lang="en-US" altLang="en-US" sz="1400" dirty="0">
                <a:latin typeface="Arial" panose="020B0604020202020204" pitchFamily="34" charset="0"/>
                <a:ea typeface="ＭＳ Ｐゴシック" pitchFamily="34" charset="-128"/>
                <a:cs typeface="Arial" panose="020B0604020202020204" pitchFamily="34" charset="0"/>
              </a:rPr>
              <a:t>Being a national government department, the DHET produces a high volume of printed documents that require meticulous attention to detail and accuracy, be of an exceptionally high standard and quality and display innovative design and creative flair.</a:t>
            </a:r>
          </a:p>
          <a:p>
            <a:pPr marL="285750" indent="-285750" algn="just">
              <a:spcBef>
                <a:spcPts val="600"/>
              </a:spcBef>
              <a:buFont typeface="Wingdings" panose="05000000000000000000" pitchFamily="2" charset="2"/>
              <a:buChar char="Ø"/>
            </a:pPr>
            <a:r>
              <a:rPr lang="en-US" altLang="en-US" sz="1400" dirty="0">
                <a:latin typeface="Arial" panose="020B0604020202020204" pitchFamily="34" charset="0"/>
                <a:ea typeface="ＭＳ Ｐゴシック" pitchFamily="34" charset="-128"/>
                <a:cs typeface="Arial" panose="020B0604020202020204" pitchFamily="34" charset="0"/>
              </a:rPr>
              <a:t>DHET qualifications:</a:t>
            </a:r>
          </a:p>
          <a:p>
            <a:pPr marL="285750" indent="-285750" algn="just">
              <a:spcBef>
                <a:spcPts val="600"/>
              </a:spcBef>
              <a:buFont typeface="Wingdings" panose="05000000000000000000" pitchFamily="2" charset="2"/>
              <a:buChar char="Ø"/>
            </a:pPr>
            <a:endParaRPr lang="en-US" altLang="en-US" sz="1400" dirty="0">
              <a:latin typeface="Arial" panose="020B0604020202020204" pitchFamily="34" charset="0"/>
              <a:ea typeface="ＭＳ Ｐゴシック" pitchFamily="34" charset="-128"/>
              <a:cs typeface="Arial" panose="020B0604020202020204" pitchFamily="34" charset="0"/>
            </a:endParaRPr>
          </a:p>
          <a:p>
            <a:pPr marL="285750" indent="-285750" algn="just">
              <a:lnSpc>
                <a:spcPct val="200000"/>
              </a:lnSpc>
              <a:spcBef>
                <a:spcPts val="600"/>
              </a:spcBef>
              <a:buFont typeface="Wingdings" panose="05000000000000000000" pitchFamily="2" charset="2"/>
              <a:buChar char="Ø"/>
            </a:pPr>
            <a:endParaRPr lang="en-GB" altLang="en-US" sz="1400" dirty="0">
              <a:latin typeface="Arial" panose="020B0604020202020204" pitchFamily="34" charset="0"/>
              <a:ea typeface="ＭＳ Ｐゴシック" pitchFamily="34" charset="-128"/>
              <a:cs typeface="Arial" panose="020B0604020202020204" pitchFamily="34" charset="0"/>
            </a:endParaRPr>
          </a:p>
          <a:p>
            <a:pPr algn="just">
              <a:spcBef>
                <a:spcPts val="600"/>
              </a:spcBef>
            </a:pPr>
            <a:endParaRPr lang="en-GB" altLang="en-US" sz="1600" dirty="0">
              <a:latin typeface="Arial" panose="020B0604020202020204" pitchFamily="34" charset="0"/>
              <a:ea typeface="ＭＳ Ｐゴシック" pitchFamily="34" charset="-128"/>
              <a:cs typeface="Arial" panose="020B0604020202020204" pitchFamily="34" charset="0"/>
            </a:endParaRPr>
          </a:p>
        </p:txBody>
      </p:sp>
      <p:sp>
        <p:nvSpPr>
          <p:cNvPr id="4" name="Rectangle 3">
            <a:extLst>
              <a:ext uri="{FF2B5EF4-FFF2-40B4-BE49-F238E27FC236}">
                <a16:creationId xmlns:a16="http://schemas.microsoft.com/office/drawing/2014/main" id="{3CB14555-FF5D-4A84-B686-89AA3D3AC720}"/>
              </a:ext>
            </a:extLst>
          </p:cNvPr>
          <p:cNvSpPr/>
          <p:nvPr/>
        </p:nvSpPr>
        <p:spPr>
          <a:xfrm>
            <a:off x="4751468" y="786504"/>
            <a:ext cx="2357242" cy="373510"/>
          </a:xfrm>
          <a:prstGeom prst="rect">
            <a:avLst/>
          </a:prstGeom>
        </p:spPr>
        <p:txBody>
          <a:bodyPr wrap="square">
            <a:spAutoFit/>
          </a:bodyPr>
          <a:lstStyle/>
          <a:p>
            <a:pPr algn="ctr"/>
            <a:r>
              <a:rPr lang="en-US" altLang="en-US" b="1" dirty="0">
                <a:latin typeface="Arial" panose="020B0604020202020204" pitchFamily="34" charset="0"/>
                <a:ea typeface="ＭＳ Ｐゴシック" pitchFamily="34" charset="-128"/>
                <a:cs typeface="Arial" panose="020B0604020202020204" pitchFamily="34" charset="0"/>
              </a:rPr>
              <a:t>Background</a:t>
            </a:r>
            <a:endParaRPr lang="en-US" dirty="0"/>
          </a:p>
        </p:txBody>
      </p:sp>
      <p:graphicFrame>
        <p:nvGraphicFramePr>
          <p:cNvPr id="10" name="Table 9">
            <a:extLst>
              <a:ext uri="{FF2B5EF4-FFF2-40B4-BE49-F238E27FC236}">
                <a16:creationId xmlns:a16="http://schemas.microsoft.com/office/drawing/2014/main" id="{A5D987BD-9DA5-4DE2-8DDE-3D3A79D06D16}"/>
              </a:ext>
            </a:extLst>
          </p:cNvPr>
          <p:cNvGraphicFramePr>
            <a:graphicFrameLocks noGrp="1"/>
          </p:cNvGraphicFramePr>
          <p:nvPr>
            <p:extLst>
              <p:ext uri="{D42A27DB-BD31-4B8C-83A1-F6EECF244321}">
                <p14:modId xmlns:p14="http://schemas.microsoft.com/office/powerpoint/2010/main" val="3780961863"/>
              </p:ext>
            </p:extLst>
          </p:nvPr>
        </p:nvGraphicFramePr>
        <p:xfrm>
          <a:off x="1595535" y="3384164"/>
          <a:ext cx="9507893" cy="2001520"/>
        </p:xfrm>
        <a:graphic>
          <a:graphicData uri="http://schemas.openxmlformats.org/drawingml/2006/table">
            <a:tbl>
              <a:tblPr firstRow="1" bandRow="1">
                <a:tableStyleId>{5C22544A-7EE6-4342-B048-85BDC9FD1C3A}</a:tableStyleId>
              </a:tblPr>
              <a:tblGrid>
                <a:gridCol w="4752909">
                  <a:extLst>
                    <a:ext uri="{9D8B030D-6E8A-4147-A177-3AD203B41FA5}">
                      <a16:colId xmlns:a16="http://schemas.microsoft.com/office/drawing/2014/main" val="499466913"/>
                    </a:ext>
                  </a:extLst>
                </a:gridCol>
                <a:gridCol w="4754984">
                  <a:extLst>
                    <a:ext uri="{9D8B030D-6E8A-4147-A177-3AD203B41FA5}">
                      <a16:colId xmlns:a16="http://schemas.microsoft.com/office/drawing/2014/main" val="299919746"/>
                    </a:ext>
                  </a:extLst>
                </a:gridCol>
              </a:tblGrid>
              <a:tr h="370840">
                <a:tc>
                  <a:txBody>
                    <a:bodyPr/>
                    <a:lstStyle/>
                    <a:p>
                      <a:r>
                        <a:rPr lang="en-US" sz="1400" dirty="0">
                          <a:solidFill>
                            <a:schemeClr val="tx1"/>
                          </a:solidFill>
                          <a:latin typeface="Arial" panose="020B0604020202020204" pitchFamily="34" charset="0"/>
                          <a:cs typeface="Arial" panose="020B0604020202020204" pitchFamily="34" charset="0"/>
                        </a:rPr>
                        <a:t>TVET (Technical Vocational Education and Training)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400" dirty="0">
                          <a:solidFill>
                            <a:schemeClr val="tx1"/>
                          </a:solidFill>
                          <a:latin typeface="Arial" panose="020B0604020202020204" pitchFamily="34" charset="0"/>
                          <a:cs typeface="Arial" panose="020B0604020202020204" pitchFamily="34" charset="0"/>
                        </a:rPr>
                        <a:t>CET (Community Education and Training)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0162663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400" dirty="0">
                          <a:latin typeface="Arial" panose="020B0604020202020204" pitchFamily="34" charset="0"/>
                          <a:ea typeface="ＭＳ Ｐゴシック" pitchFamily="34" charset="-128"/>
                          <a:cs typeface="Arial" panose="020B0604020202020204" pitchFamily="34" charset="0"/>
                        </a:rPr>
                        <a:t>National Certificate: Vocational (NC (V))</a:t>
                      </a:r>
                      <a:endParaRPr lang="en-US"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400" dirty="0">
                          <a:solidFill>
                            <a:schemeClr val="tx1"/>
                          </a:solidFill>
                          <a:latin typeface="Arial" panose="020B0604020202020204" pitchFamily="34" charset="0"/>
                          <a:cs typeface="Arial" panose="020B0604020202020204" pitchFamily="34" charset="0"/>
                        </a:rPr>
                        <a:t>ABET Level 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92378121"/>
                  </a:ext>
                </a:extLst>
              </a:tr>
              <a:tr h="370840">
                <a:tc>
                  <a:txBody>
                    <a:bodyPr/>
                    <a:lstStyle/>
                    <a:p>
                      <a:r>
                        <a:rPr lang="en-US" sz="1400" dirty="0">
                          <a:solidFill>
                            <a:schemeClr val="tx1"/>
                          </a:solidFill>
                          <a:latin typeface="Arial" panose="020B0604020202020204" pitchFamily="34" charset="0"/>
                          <a:cs typeface="Arial" panose="020B0604020202020204" pitchFamily="34" charset="0"/>
                        </a:rPr>
                        <a:t>Report 191 Business Studies N4 to N6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02081510"/>
                  </a:ext>
                </a:extLst>
              </a:tr>
              <a:tr h="370840">
                <a:tc>
                  <a:txBody>
                    <a:bodyPr/>
                    <a:lstStyle/>
                    <a:p>
                      <a:r>
                        <a:rPr lang="en-US" sz="1400" dirty="0">
                          <a:solidFill>
                            <a:schemeClr val="tx1"/>
                          </a:solidFill>
                          <a:latin typeface="Arial" panose="020B0604020202020204" pitchFamily="34" charset="0"/>
                          <a:cs typeface="Arial" panose="020B0604020202020204" pitchFamily="34" charset="0"/>
                        </a:rPr>
                        <a:t>Report 191 Engineering Studies N1 to N3 (Skills)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10673998"/>
                  </a:ext>
                </a:extLst>
              </a:tr>
              <a:tr h="370840">
                <a:tc>
                  <a:txBody>
                    <a:bodyPr/>
                    <a:lstStyle/>
                    <a:p>
                      <a:r>
                        <a:rPr lang="en-US" sz="1400" dirty="0">
                          <a:solidFill>
                            <a:schemeClr val="tx1"/>
                          </a:solidFill>
                          <a:latin typeface="Arial" panose="020B0604020202020204" pitchFamily="34" charset="0"/>
                          <a:cs typeface="Arial" panose="020B0604020202020204" pitchFamily="34" charset="0"/>
                        </a:rPr>
                        <a:t>Report 191 Engineering Studies N4 to N6</a:t>
                      </a:r>
                    </a:p>
                    <a:p>
                      <a:endParaRPr lang="en-US"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4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54610722"/>
                  </a:ext>
                </a:extLst>
              </a:tr>
            </a:tbl>
          </a:graphicData>
        </a:graphic>
      </p:graphicFrame>
    </p:spTree>
    <p:extLst>
      <p:ext uri="{BB962C8B-B14F-4D97-AF65-F5344CB8AC3E}">
        <p14:creationId xmlns:p14="http://schemas.microsoft.com/office/powerpoint/2010/main" val="2728446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3" name="Rectangle 2">
            <a:extLst>
              <a:ext uri="{FF2B5EF4-FFF2-40B4-BE49-F238E27FC236}">
                <a16:creationId xmlns:a16="http://schemas.microsoft.com/office/drawing/2014/main" id="{295B6415-9469-433D-B845-9B348B0A3A27}"/>
              </a:ext>
            </a:extLst>
          </p:cNvPr>
          <p:cNvSpPr/>
          <p:nvPr/>
        </p:nvSpPr>
        <p:spPr>
          <a:xfrm>
            <a:off x="632926" y="1160014"/>
            <a:ext cx="10926147" cy="4909036"/>
          </a:xfrm>
          <a:prstGeom prst="rect">
            <a:avLst/>
          </a:prstGeom>
        </p:spPr>
        <p:txBody>
          <a:bodyPr wrap="square">
            <a:spAutoFit/>
          </a:bodyPr>
          <a:lstStyle/>
          <a:p>
            <a:pPr marL="285750" indent="-285750" algn="just">
              <a:spcBef>
                <a:spcPts val="600"/>
              </a:spcBef>
              <a:buFont typeface="Wingdings" panose="05000000000000000000" pitchFamily="2" charset="2"/>
              <a:buChar char="Ø"/>
            </a:pPr>
            <a:r>
              <a:rPr lang="en-US" altLang="en-US" sz="1400" b="1" u="sng" dirty="0">
                <a:latin typeface="Arial" panose="020B0604020202020204" pitchFamily="34" charset="0"/>
                <a:ea typeface="ＭＳ Ｐゴシック" pitchFamily="34" charset="-128"/>
                <a:cs typeface="Arial" panose="020B0604020202020204" pitchFamily="34" charset="0"/>
              </a:rPr>
              <a:t>PHASE-OUT OF QUALIFICATIONS</a:t>
            </a:r>
            <a:r>
              <a:rPr lang="en-US" altLang="en-US" sz="1400" b="1" dirty="0">
                <a:latin typeface="Arial" panose="020B0604020202020204" pitchFamily="34" charset="0"/>
                <a:ea typeface="ＭＳ Ｐゴシック" pitchFamily="34" charset="-128"/>
                <a:cs typeface="Arial" panose="020B0604020202020204" pitchFamily="34" charset="0"/>
              </a:rPr>
              <a:t>:</a:t>
            </a:r>
          </a:p>
          <a:p>
            <a:pPr marL="285750" indent="-285750" algn="just">
              <a:spcBef>
                <a:spcPts val="600"/>
              </a:spcBef>
              <a:buFont typeface="Wingdings" panose="05000000000000000000" pitchFamily="2" charset="2"/>
              <a:buChar char="Ø"/>
            </a:pPr>
            <a:endParaRPr lang="en-US" altLang="en-US" sz="1400" b="1" dirty="0">
              <a:latin typeface="Arial" panose="020B0604020202020204" pitchFamily="34" charset="0"/>
              <a:ea typeface="ＭＳ Ｐゴシック" pitchFamily="34" charset="-128"/>
              <a:cs typeface="Arial" panose="020B0604020202020204" pitchFamily="34" charset="0"/>
            </a:endParaRPr>
          </a:p>
          <a:p>
            <a:pPr marL="342900" indent="-342900" algn="just">
              <a:spcBef>
                <a:spcPts val="600"/>
              </a:spcBef>
              <a:buFont typeface="+mj-lt"/>
              <a:buAutoNum type="arabicPeriod"/>
            </a:pPr>
            <a:r>
              <a:rPr lang="en-US" altLang="en-US" sz="1200" dirty="0">
                <a:latin typeface="Arial" panose="020B0604020202020204" pitchFamily="34" charset="0"/>
                <a:ea typeface="ＭＳ Ｐゴシック" pitchFamily="34" charset="-128"/>
                <a:cs typeface="Arial" panose="020B0604020202020204" pitchFamily="34" charset="0"/>
              </a:rPr>
              <a:t>DIRECTIVE ON THE INTERNALISATION OF THE </a:t>
            </a:r>
            <a:r>
              <a:rPr lang="en-US" altLang="en-US" sz="1200" b="1" dirty="0">
                <a:latin typeface="Arial" panose="020B0604020202020204" pitchFamily="34" charset="0"/>
                <a:ea typeface="ＭＳ Ｐゴシック" pitchFamily="34" charset="-128"/>
                <a:cs typeface="Arial" panose="020B0604020202020204" pitchFamily="34" charset="0"/>
              </a:rPr>
              <a:t>NATIONAL CERTIFICATE (VOCATIONAL) (NCV) LEVELS 2 AND 3 </a:t>
            </a:r>
            <a:r>
              <a:rPr lang="en-US" altLang="en-US" sz="1200" dirty="0">
                <a:latin typeface="Arial" panose="020B0604020202020204" pitchFamily="34" charset="0"/>
                <a:ea typeface="ＭＳ Ｐゴシック" pitchFamily="34" charset="-128"/>
                <a:cs typeface="Arial" panose="020B0604020202020204" pitchFamily="34" charset="0"/>
              </a:rPr>
              <a:t>EXAMINATIONS, AND THE CESSATION OF QUALITY ASSURANCE BY UMALUSI, THE QUALITY COUNCIL FOR GENERAL AND FURTHER EDUCATION AND TRAINING.</a:t>
            </a:r>
          </a:p>
          <a:p>
            <a:endParaRPr lang="en-US" sz="1600" dirty="0"/>
          </a:p>
          <a:p>
            <a:pPr marL="742950" lvl="1" indent="-285750">
              <a:buFont typeface="Wingdings" panose="05000000000000000000" pitchFamily="2" charset="2"/>
              <a:buChar char="Ø"/>
            </a:pPr>
            <a:r>
              <a:rPr lang="en-US" sz="1200" dirty="0">
                <a:latin typeface="Arial" panose="020B0604020202020204" pitchFamily="34" charset="0"/>
                <a:cs typeface="Arial" panose="020B0604020202020204" pitchFamily="34" charset="0"/>
              </a:rPr>
              <a:t>The internalisation will be implemented through a phased approach, with National Examinations and Assessment (NEA) managing NC(V) L2 and L3 examinations centrally in the beginning, while capacity is being built in regional structures and TVET colleges. Capacity building will take place over a few years until all regions can conduct and manage these examinations successfully. </a:t>
            </a:r>
          </a:p>
          <a:p>
            <a:endParaRPr lang="en-US" sz="1200" dirty="0">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Ø"/>
            </a:pPr>
            <a:r>
              <a:rPr lang="en-US" sz="1200" dirty="0">
                <a:latin typeface="Arial" panose="020B0604020202020204" pitchFamily="34" charset="0"/>
                <a:cs typeface="Arial" panose="020B0604020202020204" pitchFamily="34" charset="0"/>
              </a:rPr>
              <a:t>This internalisation would also imply that the number of Examination Question Papers developed by the Chief Directorate: National Examinations and Assessment is reduced, providing a more manageable workload, which would lead to increased efficiency in the conduct of national examinations. The reduction of the examination load will alleviate twelve (12) examination cycles that are managed by the Chief Directorate: National Examinations and Assessment. </a:t>
            </a:r>
            <a:endParaRPr lang="en-US" sz="1600" dirty="0">
              <a:latin typeface="Arial" panose="020B0604020202020204" pitchFamily="34" charset="0"/>
              <a:cs typeface="Arial" panose="020B0604020202020204" pitchFamily="34" charset="0"/>
            </a:endParaRPr>
          </a:p>
          <a:p>
            <a:pPr marL="285750" indent="-285750" algn="just">
              <a:spcBef>
                <a:spcPts val="600"/>
              </a:spcBef>
              <a:buFont typeface="Wingdings" panose="05000000000000000000" pitchFamily="2" charset="2"/>
              <a:buChar char="Ø"/>
            </a:pPr>
            <a:endParaRPr lang="en-US" altLang="en-US" sz="1200" dirty="0">
              <a:latin typeface="Arial" panose="020B0604020202020204" pitchFamily="34" charset="0"/>
              <a:ea typeface="ＭＳ Ｐゴシック" pitchFamily="34" charset="-128"/>
              <a:cs typeface="Arial" panose="020B0604020202020204" pitchFamily="34" charset="0"/>
            </a:endParaRPr>
          </a:p>
          <a:p>
            <a:pPr marL="344488" indent="-344488" algn="just">
              <a:spcBef>
                <a:spcPts val="600"/>
              </a:spcBef>
            </a:pPr>
            <a:r>
              <a:rPr lang="en-US" altLang="en-US" sz="1200" dirty="0">
                <a:latin typeface="Arial" panose="020B0604020202020204" pitchFamily="34" charset="0"/>
                <a:ea typeface="ＭＳ Ｐゴシック" pitchFamily="34" charset="-128"/>
                <a:cs typeface="Arial" panose="020B0604020202020204" pitchFamily="34" charset="0"/>
              </a:rPr>
              <a:t>2.	PHASE OUT SCHEDULE FOR </a:t>
            </a:r>
            <a:r>
              <a:rPr lang="en-US" altLang="en-US" sz="1200" b="1" dirty="0">
                <a:latin typeface="Arial" panose="020B0604020202020204" pitchFamily="34" charset="0"/>
                <a:ea typeface="ＭＳ Ｐゴシック" pitchFamily="34" charset="-128"/>
                <a:cs typeface="Arial" panose="020B0604020202020204" pitchFamily="34" charset="0"/>
              </a:rPr>
              <a:t>NATED REPORT 191 N1 – N3 PROGRAMMES </a:t>
            </a:r>
            <a:r>
              <a:rPr lang="en-US" altLang="en-US" sz="1200" dirty="0">
                <a:latin typeface="Arial" panose="020B0604020202020204" pitchFamily="34" charset="0"/>
                <a:ea typeface="ＭＳ Ｐゴシック" pitchFamily="34" charset="-128"/>
                <a:cs typeface="Arial" panose="020B0604020202020204" pitchFamily="34" charset="0"/>
              </a:rPr>
              <a:t>IN ALL PUBLIC AND PRIVATE TVET COLLEGES FROM JANUARY 2024</a:t>
            </a:r>
          </a:p>
          <a:p>
            <a:pPr indent="288925"/>
            <a:r>
              <a:rPr lang="en-US" sz="1200" b="1" dirty="0">
                <a:latin typeface="Arial" panose="020B0604020202020204" pitchFamily="34" charset="0"/>
                <a:cs typeface="Arial" panose="020B0604020202020204" pitchFamily="34" charset="0"/>
              </a:rPr>
              <a:t>	N – programme level </a:t>
            </a:r>
            <a:r>
              <a:rPr lang="en-US" sz="1200" dirty="0">
                <a:latin typeface="Arial" panose="020B0604020202020204" pitchFamily="34" charset="0"/>
                <a:cs typeface="Arial" panose="020B0604020202020204" pitchFamily="34" charset="0"/>
              </a:rPr>
              <a:t>		</a:t>
            </a:r>
            <a:r>
              <a:rPr lang="en-US" sz="1200" b="1" dirty="0">
                <a:latin typeface="Arial" panose="020B0604020202020204" pitchFamily="34" charset="0"/>
                <a:cs typeface="Arial" panose="020B0604020202020204" pitchFamily="34" charset="0"/>
              </a:rPr>
              <a:t>First opportunity </a:t>
            </a:r>
            <a:r>
              <a:rPr lang="en-US" sz="1200" dirty="0">
                <a:latin typeface="Arial" panose="020B0604020202020204" pitchFamily="34" charset="0"/>
                <a:cs typeface="Arial" panose="020B0604020202020204" pitchFamily="34" charset="0"/>
              </a:rPr>
              <a:t>	</a:t>
            </a:r>
            <a:r>
              <a:rPr lang="en-US" sz="1200" b="1" dirty="0">
                <a:latin typeface="Arial" panose="020B0604020202020204" pitchFamily="34" charset="0"/>
                <a:cs typeface="Arial" panose="020B0604020202020204" pitchFamily="34" charset="0"/>
              </a:rPr>
              <a:t>Repeating opportunity </a:t>
            </a:r>
            <a:r>
              <a:rPr lang="en-US" sz="1200" dirty="0">
                <a:latin typeface="Arial" panose="020B0604020202020204" pitchFamily="34" charset="0"/>
                <a:cs typeface="Arial" panose="020B0604020202020204" pitchFamily="34" charset="0"/>
              </a:rPr>
              <a:t>		</a:t>
            </a:r>
            <a:r>
              <a:rPr lang="en-US" sz="1200" b="1" dirty="0">
                <a:latin typeface="Arial" panose="020B0604020202020204" pitchFamily="34" charset="0"/>
                <a:cs typeface="Arial" panose="020B0604020202020204" pitchFamily="34" charset="0"/>
              </a:rPr>
              <a:t>Last date of National 										Examination </a:t>
            </a:r>
            <a:r>
              <a:rPr lang="en-US" sz="1200" dirty="0">
                <a:latin typeface="Arial" panose="020B0604020202020204" pitchFamily="34" charset="0"/>
                <a:cs typeface="Arial" panose="020B0604020202020204" pitchFamily="34" charset="0"/>
              </a:rPr>
              <a:t>	</a:t>
            </a:r>
          </a:p>
          <a:p>
            <a:pPr indent="288925"/>
            <a:r>
              <a:rPr lang="nb-NO" sz="1200" dirty="0">
                <a:latin typeface="Arial" panose="020B0604020202020204" pitchFamily="34" charset="0"/>
                <a:cs typeface="Arial" panose="020B0604020202020204" pitchFamily="34" charset="0"/>
              </a:rPr>
              <a:t>	NATED N1 			Trimester 1 2024 	Trimester 2 2024 		Trimester 2 2024 	</a:t>
            </a:r>
          </a:p>
          <a:p>
            <a:pPr indent="288925"/>
            <a:r>
              <a:rPr lang="nb-NO" sz="1200" dirty="0">
                <a:latin typeface="Arial" panose="020B0604020202020204" pitchFamily="34" charset="0"/>
                <a:cs typeface="Arial" panose="020B0604020202020204" pitchFamily="34" charset="0"/>
              </a:rPr>
              <a:t>	NATED N2 			Trimester 3 2024 	Trimester 1 2025 		Trimester 1 2025 	</a:t>
            </a:r>
          </a:p>
          <a:p>
            <a:pPr indent="288925"/>
            <a:r>
              <a:rPr lang="nb-NO" sz="1200" dirty="0">
                <a:latin typeface="Arial" panose="020B0604020202020204" pitchFamily="34" charset="0"/>
                <a:cs typeface="Arial" panose="020B0604020202020204" pitchFamily="34" charset="0"/>
              </a:rPr>
              <a:t>	NATED N3 			Trimester 2 2025 	Trimester 3 2025 		Trimester 3 2025 </a:t>
            </a:r>
          </a:p>
          <a:p>
            <a:pPr indent="288925"/>
            <a:r>
              <a:rPr lang="nb-NO" sz="1400" dirty="0">
                <a:latin typeface="Arial" panose="020B0604020202020204" pitchFamily="34" charset="0"/>
                <a:cs typeface="Arial" panose="020B0604020202020204" pitchFamily="34" charset="0"/>
              </a:rPr>
              <a:t>	</a:t>
            </a:r>
          </a:p>
          <a:p>
            <a:pPr marL="288925" lvl="1" algn="just">
              <a:spcBef>
                <a:spcPts val="600"/>
              </a:spcBef>
            </a:pPr>
            <a:endParaRPr lang="en-GB" altLang="en-US" sz="1400" dirty="0">
              <a:latin typeface="Arial" panose="020B0604020202020204" pitchFamily="34" charset="0"/>
              <a:ea typeface="ＭＳ Ｐゴシック" pitchFamily="34" charset="-128"/>
              <a:cs typeface="Arial" panose="020B0604020202020204" pitchFamily="34" charset="0"/>
            </a:endParaRPr>
          </a:p>
        </p:txBody>
      </p:sp>
      <p:sp>
        <p:nvSpPr>
          <p:cNvPr id="4" name="Rectangle 3">
            <a:extLst>
              <a:ext uri="{FF2B5EF4-FFF2-40B4-BE49-F238E27FC236}">
                <a16:creationId xmlns:a16="http://schemas.microsoft.com/office/drawing/2014/main" id="{3CB14555-FF5D-4A84-B686-89AA3D3AC720}"/>
              </a:ext>
            </a:extLst>
          </p:cNvPr>
          <p:cNvSpPr/>
          <p:nvPr/>
        </p:nvSpPr>
        <p:spPr>
          <a:xfrm>
            <a:off x="4751468" y="786504"/>
            <a:ext cx="2357242" cy="373510"/>
          </a:xfrm>
          <a:prstGeom prst="rect">
            <a:avLst/>
          </a:prstGeom>
        </p:spPr>
        <p:txBody>
          <a:bodyPr wrap="square">
            <a:spAutoFit/>
          </a:bodyPr>
          <a:lstStyle/>
          <a:p>
            <a:pPr algn="ctr"/>
            <a:r>
              <a:rPr lang="en-US" altLang="en-US" b="1" dirty="0">
                <a:latin typeface="Arial" panose="020B0604020202020204" pitchFamily="34" charset="0"/>
                <a:ea typeface="ＭＳ Ｐゴシック" pitchFamily="34" charset="-128"/>
                <a:cs typeface="Arial" panose="020B0604020202020204" pitchFamily="34" charset="0"/>
              </a:rPr>
              <a:t>Background</a:t>
            </a:r>
            <a:endParaRPr lang="en-US" dirty="0"/>
          </a:p>
        </p:txBody>
      </p:sp>
    </p:spTree>
    <p:extLst>
      <p:ext uri="{BB962C8B-B14F-4D97-AF65-F5344CB8AC3E}">
        <p14:creationId xmlns:p14="http://schemas.microsoft.com/office/powerpoint/2010/main" val="10604462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3" name="Rectangle 2">
            <a:extLst>
              <a:ext uri="{FF2B5EF4-FFF2-40B4-BE49-F238E27FC236}">
                <a16:creationId xmlns:a16="http://schemas.microsoft.com/office/drawing/2014/main" id="{295B6415-9469-433D-B845-9B348B0A3A27}"/>
              </a:ext>
            </a:extLst>
          </p:cNvPr>
          <p:cNvSpPr/>
          <p:nvPr/>
        </p:nvSpPr>
        <p:spPr>
          <a:xfrm>
            <a:off x="653143" y="1411356"/>
            <a:ext cx="10926147" cy="3693319"/>
          </a:xfrm>
          <a:prstGeom prst="rect">
            <a:avLst/>
          </a:prstGeom>
        </p:spPr>
        <p:txBody>
          <a:bodyPr wrap="square">
            <a:spAutoFit/>
          </a:bodyPr>
          <a:lstStyle/>
          <a:p>
            <a:pPr marL="285750" indent="-285750" algn="just">
              <a:spcBef>
                <a:spcPts val="600"/>
              </a:spcBef>
              <a:buFont typeface="Wingdings" panose="05000000000000000000" pitchFamily="2" charset="2"/>
              <a:buChar char="Ø"/>
            </a:pPr>
            <a:r>
              <a:rPr lang="en-US" altLang="en-US" sz="1400" b="1" u="sng" dirty="0">
                <a:latin typeface="Arial" panose="020B0604020202020204" pitchFamily="34" charset="0"/>
                <a:ea typeface="ＭＳ Ｐゴシック" pitchFamily="34" charset="-128"/>
                <a:cs typeface="Arial" panose="020B0604020202020204" pitchFamily="34" charset="0"/>
              </a:rPr>
              <a:t>PHASE-OUT OF QUALIFICATIONS</a:t>
            </a:r>
            <a:r>
              <a:rPr lang="en-US" altLang="en-US" sz="1400" b="1" dirty="0">
                <a:latin typeface="Arial" panose="020B0604020202020204" pitchFamily="34" charset="0"/>
                <a:ea typeface="ＭＳ Ｐゴシック" pitchFamily="34" charset="-128"/>
                <a:cs typeface="Arial" panose="020B0604020202020204" pitchFamily="34" charset="0"/>
              </a:rPr>
              <a:t>:</a:t>
            </a:r>
          </a:p>
          <a:p>
            <a:pPr indent="288925"/>
            <a:r>
              <a:rPr lang="nb-NO" sz="1400" dirty="0">
                <a:latin typeface="Arial" panose="020B0604020202020204" pitchFamily="34" charset="0"/>
                <a:cs typeface="Arial" panose="020B0604020202020204" pitchFamily="34" charset="0"/>
              </a:rPr>
              <a:t>	</a:t>
            </a:r>
          </a:p>
          <a:p>
            <a:pPr marL="288925" indent="-288925" algn="just">
              <a:spcBef>
                <a:spcPts val="600"/>
              </a:spcBef>
            </a:pPr>
            <a:r>
              <a:rPr lang="en-US" altLang="en-US" sz="1400" dirty="0">
                <a:latin typeface="Arial" panose="020B0604020202020204" pitchFamily="34" charset="0"/>
                <a:ea typeface="ＭＳ Ｐゴシック" pitchFamily="34" charset="-128"/>
                <a:cs typeface="Arial" panose="020B0604020202020204" pitchFamily="34" charset="0"/>
              </a:rPr>
              <a:t>3.	THE MINISTERIAL DIRECTIVE ON THE IMPLEMENTATION AND </a:t>
            </a:r>
            <a:r>
              <a:rPr lang="en-US" altLang="en-US" sz="1400" b="1" dirty="0">
                <a:latin typeface="Arial" panose="020B0604020202020204" pitchFamily="34" charset="0"/>
                <a:ea typeface="ＭＳ Ｐゴシック" pitchFamily="34" charset="-128"/>
                <a:cs typeface="Arial" panose="020B0604020202020204" pitchFamily="34" charset="0"/>
              </a:rPr>
              <a:t>TRANSITIONAL ARRANGEMENTS FOR PRE-2009 QUALIFICATIONS</a:t>
            </a:r>
          </a:p>
          <a:p>
            <a:pPr marL="288925" lvl="1" algn="just">
              <a:spcBef>
                <a:spcPts val="600"/>
              </a:spcBef>
            </a:pPr>
            <a:endParaRPr lang="en-US" altLang="en-US" sz="1400" dirty="0">
              <a:latin typeface="Arial" panose="020B0604020202020204" pitchFamily="34" charset="0"/>
              <a:ea typeface="ＭＳ Ｐゴシック" pitchFamily="34" charset="-128"/>
              <a:cs typeface="Arial" panose="020B0604020202020204" pitchFamily="34" charset="0"/>
            </a:endParaRPr>
          </a:p>
          <a:p>
            <a:pPr lvl="1"/>
            <a:r>
              <a:rPr lang="en-US" sz="1400" b="1" i="0" u="none" strike="noStrike" baseline="0" dirty="0">
                <a:latin typeface="CIDFont+F2"/>
              </a:rPr>
              <a:t>NATED REPORT 191: BUSINESS AND SERVICES ST</a:t>
            </a:r>
            <a:r>
              <a:rPr lang="en-US" sz="1400" b="0" i="0" u="none" strike="noStrike" baseline="0" dirty="0">
                <a:latin typeface="CIDFont+F2"/>
              </a:rPr>
              <a:t>UDIE</a:t>
            </a:r>
          </a:p>
          <a:p>
            <a:pPr lvl="1"/>
            <a:r>
              <a:rPr lang="en-US" sz="1400" b="0" i="0" u="sng" strike="noStrike" baseline="0" dirty="0">
                <a:latin typeface="CIDFont+F2"/>
              </a:rPr>
              <a:t>N-Level 	First opportunity 	Repeating opportunity		Last date of National Examination</a:t>
            </a:r>
          </a:p>
          <a:p>
            <a:pPr lvl="1"/>
            <a:r>
              <a:rPr lang="en-US" sz="1400" dirty="0">
                <a:latin typeface="CIDFont+F1"/>
              </a:rPr>
              <a:t>N4 </a:t>
            </a:r>
            <a:r>
              <a:rPr lang="en-US" sz="1400" b="0" i="0" u="none" strike="noStrike" baseline="0" dirty="0">
                <a:latin typeface="CIDFont+F1"/>
              </a:rPr>
              <a:t>		Semester 2 2026 	Semester 1 2027 		Semester 1 2027</a:t>
            </a:r>
          </a:p>
          <a:p>
            <a:pPr lvl="1"/>
            <a:r>
              <a:rPr lang="en-US" sz="1400" b="0" i="0" u="none" strike="noStrike" baseline="0" dirty="0">
                <a:latin typeface="CIDFont+F1"/>
              </a:rPr>
              <a:t>N5 		Semester 2 2027 	Semester 1 2028 		Semester 1 2028</a:t>
            </a:r>
          </a:p>
          <a:p>
            <a:pPr lvl="1"/>
            <a:r>
              <a:rPr lang="en-US" sz="1400" b="0" i="0" u="none" strike="noStrike" baseline="0" dirty="0">
                <a:latin typeface="CIDFont+F1"/>
              </a:rPr>
              <a:t>N6 		Semester 2 2028 	Semester 1 2029 		Semester 1 2029</a:t>
            </a:r>
          </a:p>
          <a:p>
            <a:pPr algn="l"/>
            <a:endParaRPr lang="en-US" sz="1400" b="0" i="0" u="none" strike="noStrike" baseline="0" dirty="0">
              <a:latin typeface="CIDFont+F1"/>
            </a:endParaRPr>
          </a:p>
          <a:p>
            <a:pPr lvl="1"/>
            <a:r>
              <a:rPr lang="en-US" sz="1400" b="1" i="0" u="none" strike="noStrike" baseline="0" dirty="0">
                <a:latin typeface="CIDFont+F2"/>
              </a:rPr>
              <a:t>NATED REPORT 191: ENGINEERING STUDIE</a:t>
            </a:r>
            <a:r>
              <a:rPr lang="en-US" sz="1400" b="0" i="0" u="none" strike="noStrike" baseline="0" dirty="0">
                <a:latin typeface="CIDFont+F2"/>
              </a:rPr>
              <a:t>S</a:t>
            </a:r>
          </a:p>
          <a:p>
            <a:pPr lvl="1"/>
            <a:r>
              <a:rPr lang="en-US" sz="1400" b="0" i="0" u="sng" strike="noStrike" baseline="0" dirty="0">
                <a:latin typeface="CIDFont+F2"/>
              </a:rPr>
              <a:t>N-Level 	First opportunity 	Repeating opportunity		Last date of National Examination</a:t>
            </a:r>
          </a:p>
          <a:p>
            <a:pPr lvl="1"/>
            <a:r>
              <a:rPr lang="nb-NO" sz="1400" b="0" i="0" u="none" strike="noStrike" baseline="0" dirty="0">
                <a:latin typeface="CIDFont+F1"/>
              </a:rPr>
              <a:t>N4 		Trimester 2 2026 	Trimester 3 2026 		Trimester 3 2026</a:t>
            </a:r>
          </a:p>
          <a:p>
            <a:pPr lvl="1"/>
            <a:r>
              <a:rPr lang="nb-NO" sz="1400" b="0" i="0" u="none" strike="noStrike" baseline="0" dirty="0">
                <a:latin typeface="CIDFont+F1"/>
              </a:rPr>
              <a:t>N5 		Trimester 1 2027 	Trimester 2 2027 		Trimester 2 2027</a:t>
            </a:r>
          </a:p>
          <a:p>
            <a:pPr lvl="1"/>
            <a:r>
              <a:rPr lang="nb-NO" sz="1400" b="0" i="0" u="none" strike="noStrike" baseline="0" dirty="0">
                <a:latin typeface="CIDFont+F1"/>
              </a:rPr>
              <a:t>N6 		Trimester 3 2027 	Trimester 1 2028 		Trimester 1 2028</a:t>
            </a:r>
            <a:endParaRPr lang="en-GB" altLang="en-US" sz="1400" dirty="0">
              <a:latin typeface="Arial" panose="020B0604020202020204" pitchFamily="34" charset="0"/>
              <a:ea typeface="ＭＳ Ｐゴシック" pitchFamily="34" charset="-128"/>
              <a:cs typeface="Arial" panose="020B0604020202020204" pitchFamily="34" charset="0"/>
            </a:endParaRPr>
          </a:p>
        </p:txBody>
      </p:sp>
      <p:sp>
        <p:nvSpPr>
          <p:cNvPr id="4" name="Rectangle 3">
            <a:extLst>
              <a:ext uri="{FF2B5EF4-FFF2-40B4-BE49-F238E27FC236}">
                <a16:creationId xmlns:a16="http://schemas.microsoft.com/office/drawing/2014/main" id="{3CB14555-FF5D-4A84-B686-89AA3D3AC720}"/>
              </a:ext>
            </a:extLst>
          </p:cNvPr>
          <p:cNvSpPr/>
          <p:nvPr/>
        </p:nvSpPr>
        <p:spPr>
          <a:xfrm>
            <a:off x="4751468" y="786504"/>
            <a:ext cx="2357242" cy="373510"/>
          </a:xfrm>
          <a:prstGeom prst="rect">
            <a:avLst/>
          </a:prstGeom>
        </p:spPr>
        <p:txBody>
          <a:bodyPr wrap="square">
            <a:spAutoFit/>
          </a:bodyPr>
          <a:lstStyle/>
          <a:p>
            <a:pPr algn="ctr"/>
            <a:r>
              <a:rPr lang="en-US" altLang="en-US" b="1" dirty="0">
                <a:latin typeface="Arial" panose="020B0604020202020204" pitchFamily="34" charset="0"/>
                <a:ea typeface="ＭＳ Ｐゴシック" pitchFamily="34" charset="-128"/>
                <a:cs typeface="Arial" panose="020B0604020202020204" pitchFamily="34" charset="0"/>
              </a:rPr>
              <a:t>Background</a:t>
            </a:r>
            <a:endParaRPr lang="en-US" dirty="0"/>
          </a:p>
        </p:txBody>
      </p:sp>
    </p:spTree>
    <p:extLst>
      <p:ext uri="{BB962C8B-B14F-4D97-AF65-F5344CB8AC3E}">
        <p14:creationId xmlns:p14="http://schemas.microsoft.com/office/powerpoint/2010/main" val="2687267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3" name="Rectangle 2">
            <a:extLst>
              <a:ext uri="{FF2B5EF4-FFF2-40B4-BE49-F238E27FC236}">
                <a16:creationId xmlns:a16="http://schemas.microsoft.com/office/drawing/2014/main" id="{295B6415-9469-433D-B845-9B348B0A3A27}"/>
              </a:ext>
            </a:extLst>
          </p:cNvPr>
          <p:cNvSpPr/>
          <p:nvPr/>
        </p:nvSpPr>
        <p:spPr>
          <a:xfrm>
            <a:off x="830424" y="1688840"/>
            <a:ext cx="10390856" cy="2862322"/>
          </a:xfrm>
          <a:prstGeom prst="rect">
            <a:avLst/>
          </a:prstGeom>
        </p:spPr>
        <p:txBody>
          <a:bodyPr wrap="square">
            <a:spAutoFit/>
          </a:bodyPr>
          <a:lstStyle/>
          <a:p>
            <a:pPr marL="285750" indent="-285750" algn="just">
              <a:spcBef>
                <a:spcPts val="600"/>
              </a:spcBef>
              <a:buFont typeface="Wingdings" panose="05000000000000000000" pitchFamily="2" charset="2"/>
              <a:buChar char="Ø"/>
            </a:pPr>
            <a:endParaRPr lang="en-US" altLang="en-US" sz="1600" dirty="0">
              <a:latin typeface="Arial" panose="020B0604020202020204" pitchFamily="34" charset="0"/>
              <a:ea typeface="ＭＳ Ｐゴシック" pitchFamily="34" charset="-128"/>
              <a:cs typeface="Arial" panose="020B0604020202020204" pitchFamily="34" charset="0"/>
            </a:endParaRPr>
          </a:p>
          <a:p>
            <a:pPr marL="285750" indent="-285750" algn="just">
              <a:spcBef>
                <a:spcPts val="600"/>
              </a:spcBef>
              <a:buFont typeface="Wingdings" panose="05000000000000000000" pitchFamily="2" charset="2"/>
              <a:buChar char="Ø"/>
            </a:pPr>
            <a:endParaRPr lang="en-US" altLang="en-US" sz="1600" dirty="0">
              <a:latin typeface="Arial" panose="020B0604020202020204" pitchFamily="34" charset="0"/>
              <a:ea typeface="ＭＳ Ｐゴシック" pitchFamily="34" charset="-128"/>
              <a:cs typeface="Arial" panose="020B0604020202020204" pitchFamily="34" charset="0"/>
            </a:endParaRPr>
          </a:p>
          <a:p>
            <a:pPr marL="285750" indent="-285750" algn="just">
              <a:spcBef>
                <a:spcPts val="600"/>
              </a:spcBef>
              <a:buFont typeface="Wingdings" panose="05000000000000000000" pitchFamily="2" charset="2"/>
              <a:buChar char="Ø"/>
            </a:pPr>
            <a:endParaRPr lang="en-US" altLang="en-US" sz="1600" dirty="0">
              <a:latin typeface="Arial" panose="020B0604020202020204" pitchFamily="34" charset="0"/>
              <a:ea typeface="ＭＳ Ｐゴシック" pitchFamily="34" charset="-128"/>
              <a:cs typeface="Arial" panose="020B0604020202020204" pitchFamily="34" charset="0"/>
            </a:endParaRPr>
          </a:p>
          <a:p>
            <a:pPr marL="285750" indent="-285750" algn="just">
              <a:lnSpc>
                <a:spcPct val="200000"/>
              </a:lnSpc>
              <a:spcBef>
                <a:spcPts val="600"/>
              </a:spcBef>
              <a:buFont typeface="Wingdings" panose="05000000000000000000" pitchFamily="2" charset="2"/>
              <a:buChar char="Ø"/>
            </a:pPr>
            <a:r>
              <a:rPr lang="en-US" altLang="en-US" sz="1600" dirty="0">
                <a:latin typeface="Arial" panose="020B0604020202020204" pitchFamily="34" charset="0"/>
                <a:ea typeface="ＭＳ Ｐゴシック" pitchFamily="34" charset="-128"/>
                <a:cs typeface="Arial" panose="020B0604020202020204" pitchFamily="34" charset="0"/>
              </a:rPr>
              <a:t>The purpose of the tender is to appoint a suitable service provider that will meet all specifications in respect of the print, pack and consolidate technical and vocational education and training (TVET) college and community education and training (CET) college question papers for a four-year period.</a:t>
            </a:r>
            <a:endParaRPr lang="en-GB" altLang="en-US" sz="1600" dirty="0">
              <a:latin typeface="Arial" panose="020B0604020202020204" pitchFamily="34" charset="0"/>
              <a:ea typeface="ＭＳ Ｐゴシック" pitchFamily="34" charset="-128"/>
              <a:cs typeface="Arial" panose="020B0604020202020204" pitchFamily="34" charset="0"/>
            </a:endParaRPr>
          </a:p>
          <a:p>
            <a:pPr algn="just">
              <a:spcBef>
                <a:spcPts val="600"/>
              </a:spcBef>
            </a:pPr>
            <a:endParaRPr lang="en-GB" altLang="en-US" sz="1600" dirty="0">
              <a:latin typeface="Arial" panose="020B0604020202020204" pitchFamily="34" charset="0"/>
              <a:ea typeface="ＭＳ Ｐゴシック" pitchFamily="34" charset="-128"/>
              <a:cs typeface="Arial" panose="020B0604020202020204" pitchFamily="34" charset="0"/>
            </a:endParaRPr>
          </a:p>
        </p:txBody>
      </p:sp>
      <p:sp>
        <p:nvSpPr>
          <p:cNvPr id="4" name="Rectangle 3">
            <a:extLst>
              <a:ext uri="{FF2B5EF4-FFF2-40B4-BE49-F238E27FC236}">
                <a16:creationId xmlns:a16="http://schemas.microsoft.com/office/drawing/2014/main" id="{3CB14555-FF5D-4A84-B686-89AA3D3AC720}"/>
              </a:ext>
            </a:extLst>
          </p:cNvPr>
          <p:cNvSpPr/>
          <p:nvPr/>
        </p:nvSpPr>
        <p:spPr>
          <a:xfrm>
            <a:off x="4751468" y="786504"/>
            <a:ext cx="2357242" cy="373510"/>
          </a:xfrm>
          <a:prstGeom prst="rect">
            <a:avLst/>
          </a:prstGeom>
        </p:spPr>
        <p:txBody>
          <a:bodyPr wrap="square">
            <a:spAutoFit/>
          </a:bodyPr>
          <a:lstStyle/>
          <a:p>
            <a:pPr algn="ctr"/>
            <a:r>
              <a:rPr lang="en-US" altLang="en-US" b="1" dirty="0">
                <a:latin typeface="Arial" panose="020B0604020202020204" pitchFamily="34" charset="0"/>
                <a:ea typeface="ＭＳ Ｐゴシック" pitchFamily="34" charset="-128"/>
                <a:cs typeface="Arial" panose="020B0604020202020204" pitchFamily="34" charset="0"/>
              </a:rPr>
              <a:t>Purpose of tender</a:t>
            </a:r>
            <a:endParaRPr lang="en-US" dirty="0"/>
          </a:p>
        </p:txBody>
      </p:sp>
    </p:spTree>
    <p:extLst>
      <p:ext uri="{BB962C8B-B14F-4D97-AF65-F5344CB8AC3E}">
        <p14:creationId xmlns:p14="http://schemas.microsoft.com/office/powerpoint/2010/main" val="3062683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rcRect/>
          <a:stretch/>
        </p:blipFill>
        <p:spPr>
          <a:xfrm>
            <a:off x="-54864" y="18288"/>
            <a:ext cx="12192000" cy="6858000"/>
          </a:xfrm>
          <a:prstGeom prst="rect">
            <a:avLst/>
          </a:prstGeom>
        </p:spPr>
      </p:pic>
      <p:sp>
        <p:nvSpPr>
          <p:cNvPr id="3" name="Rectangle 2">
            <a:extLst>
              <a:ext uri="{FF2B5EF4-FFF2-40B4-BE49-F238E27FC236}">
                <a16:creationId xmlns:a16="http://schemas.microsoft.com/office/drawing/2014/main" id="{86EA6005-D51B-404D-AE37-8AFECC88D490}"/>
              </a:ext>
            </a:extLst>
          </p:cNvPr>
          <p:cNvSpPr/>
          <p:nvPr/>
        </p:nvSpPr>
        <p:spPr>
          <a:xfrm>
            <a:off x="1669775" y="3105835"/>
            <a:ext cx="9014790" cy="584775"/>
          </a:xfrm>
          <a:prstGeom prst="rect">
            <a:avLst/>
          </a:prstGeom>
        </p:spPr>
        <p:txBody>
          <a:bodyPr wrap="square">
            <a:spAutoFit/>
          </a:bodyPr>
          <a:lstStyle/>
          <a:p>
            <a:pPr algn="ctr"/>
            <a:r>
              <a:rPr lang="en-US" altLang="en-US" sz="3200" b="1" dirty="0">
                <a:latin typeface="Arial" panose="020B0604020202020204" pitchFamily="34" charset="0"/>
                <a:ea typeface="ＭＳ Ｐゴシック" pitchFamily="34" charset="-128"/>
                <a:cs typeface="Arial" panose="020B0604020202020204" pitchFamily="34" charset="0"/>
              </a:rPr>
              <a:t>Scope and definition of work</a:t>
            </a:r>
          </a:p>
        </p:txBody>
      </p:sp>
    </p:spTree>
    <p:extLst>
      <p:ext uri="{BB962C8B-B14F-4D97-AF65-F5344CB8AC3E}">
        <p14:creationId xmlns:p14="http://schemas.microsoft.com/office/powerpoint/2010/main" val="12588299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00310ADC341B545A7984F0D308651BF" ma:contentTypeVersion="13" ma:contentTypeDescription="Create a new document." ma:contentTypeScope="" ma:versionID="355277644d31d54d80ee25b7e10c72c1">
  <xsd:schema xmlns:xsd="http://www.w3.org/2001/XMLSchema" xmlns:xs="http://www.w3.org/2001/XMLSchema" xmlns:p="http://schemas.microsoft.com/office/2006/metadata/properties" xmlns:ns3="4dbb3761-ecd9-4a3d-b29d-f4feb5f11f17" xmlns:ns4="aff128f9-ec1f-40ce-bc71-b65dba312dcc" targetNamespace="http://schemas.microsoft.com/office/2006/metadata/properties" ma:root="true" ma:fieldsID="96dfb43cc9dd588188cb2e07786c1335" ns3:_="" ns4:_="">
    <xsd:import namespace="4dbb3761-ecd9-4a3d-b29d-f4feb5f11f17"/>
    <xsd:import namespace="aff128f9-ec1f-40ce-bc71-b65dba312dcc"/>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LengthInSeconds" minOccurs="0"/>
                <xsd:element ref="ns4:MediaServiceSearchProperties" minOccurs="0"/>
                <xsd:element ref="ns4:MediaServiceGenerationTime" minOccurs="0"/>
                <xsd:element ref="ns4:MediaServiceEventHashCode" minOccurs="0"/>
                <xsd:element ref="ns4:MediaServiceSystemTags" minOccurs="0"/>
                <xsd:element ref="ns4: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bb3761-ecd9-4a3d-b29d-f4feb5f11f1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ff128f9-ec1f-40ce-bc71-b65dba312dcc"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SearchProperties" ma:index="16" nillable="true" ma:displayName="MediaServiceSearchProperties" ma:hidden="true" ma:internalName="MediaServiceSearchProperties" ma:readOnly="true">
      <xsd:simpleType>
        <xsd:restriction base="dms:Note"/>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ystemTags" ma:index="19" nillable="true" ma:displayName="MediaServiceSystemTags" ma:hidden="true" ma:internalName="MediaServiceSystemTags" ma:readOnly="true">
      <xsd:simpleType>
        <xsd:restriction base="dms:Note"/>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2E58D5C-00A6-4C25-9D2F-2B56FFB3CB2D}">
  <ds:schemaRefs>
    <ds:schemaRef ds:uri="http://schemas.microsoft.com/sharepoint/v3/contenttype/forms"/>
  </ds:schemaRefs>
</ds:datastoreItem>
</file>

<file path=customXml/itemProps2.xml><?xml version="1.0" encoding="utf-8"?>
<ds:datastoreItem xmlns:ds="http://schemas.openxmlformats.org/officeDocument/2006/customXml" ds:itemID="{4D3DA8A9-4AAC-43E9-84B2-CF50B94F51A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dbb3761-ecd9-4a3d-b29d-f4feb5f11f17"/>
    <ds:schemaRef ds:uri="aff128f9-ec1f-40ce-bc71-b65dba312d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3197675-6A1D-4DC2-A9E2-67F0DA9CBB6E}">
  <ds:schemaRefs>
    <ds:schemaRef ds:uri="4dbb3761-ecd9-4a3d-b29d-f4feb5f11f17"/>
    <ds:schemaRef ds:uri="http://purl.org/dc/dcmitype/"/>
    <ds:schemaRef ds:uri="http://www.w3.org/XML/1998/namespace"/>
    <ds:schemaRef ds:uri="http://schemas.microsoft.com/office/2006/documentManagement/types"/>
    <ds:schemaRef ds:uri="http://purl.org/dc/elements/1.1/"/>
    <ds:schemaRef ds:uri="http://purl.org/dc/terms/"/>
    <ds:schemaRef ds:uri="http://schemas.microsoft.com/office/infopath/2007/PartnerControls"/>
    <ds:schemaRef ds:uri="http://schemas.openxmlformats.org/package/2006/metadata/core-properties"/>
    <ds:schemaRef ds:uri="aff128f9-ec1f-40ce-bc71-b65dba312dcc"/>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2937</TotalTime>
  <Words>2538</Words>
  <Application>Microsoft Office PowerPoint</Application>
  <PresentationFormat>Widescreen</PresentationFormat>
  <Paragraphs>484</Paragraphs>
  <Slides>25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Arial</vt:lpstr>
      <vt:lpstr>Calibri</vt:lpstr>
      <vt:lpstr>Calibri Light</vt:lpstr>
      <vt:lpstr>CIDFont+F1</vt:lpstr>
      <vt:lpstr>CIDFont+F2</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Nemesar</dc:creator>
  <cp:lastModifiedBy>DuToit, André</cp:lastModifiedBy>
  <cp:revision>204</cp:revision>
  <cp:lastPrinted>2025-10-27T10:11:22Z</cp:lastPrinted>
  <dcterms:created xsi:type="dcterms:W3CDTF">2022-09-29T06:59:37Z</dcterms:created>
  <dcterms:modified xsi:type="dcterms:W3CDTF">2025-11-21T06:36:41Z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0x010100400310ADC341B545A7984F0D308651BF</vt:lpwstr>
  </property>
</Properties>
</file>