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8417" r:id="rId6"/>
  </p:sldMasterIdLst>
  <p:notesMasterIdLst>
    <p:notesMasterId r:id="rId16"/>
  </p:notesMasterIdLst>
  <p:handoutMasterIdLst>
    <p:handoutMasterId r:id="rId17"/>
  </p:handoutMasterIdLst>
  <p:sldIdLst>
    <p:sldId id="5105" r:id="rId7"/>
    <p:sldId id="256" r:id="rId8"/>
    <p:sldId id="257" r:id="rId9"/>
    <p:sldId id="258" r:id="rId10"/>
    <p:sldId id="259" r:id="rId11"/>
    <p:sldId id="262" r:id="rId12"/>
    <p:sldId id="261" r:id="rId13"/>
    <p:sldId id="260" r:id="rId14"/>
    <p:sldId id="263" r:id="rId15"/>
  </p:sldIdLst>
  <p:sldSz cx="12192000" cy="6858000"/>
  <p:notesSz cx="9926638" cy="6797675"/>
  <p:defaultTextStyle>
    <a:defPPr>
      <a:defRPr lang="en-Z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orient="horz" pos="890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orient="horz" pos="1752" userDrawn="1">
          <p15:clr>
            <a:srgbClr val="A4A3A4"/>
          </p15:clr>
        </p15:guide>
        <p15:guide id="5" orient="horz" pos="4156" userDrawn="1">
          <p15:clr>
            <a:srgbClr val="A4A3A4"/>
          </p15:clr>
        </p15:guide>
        <p15:guide id="6" orient="horz" pos="3475" userDrawn="1">
          <p15:clr>
            <a:srgbClr val="A4A3A4"/>
          </p15:clr>
        </p15:guide>
        <p15:guide id="7" pos="7408" userDrawn="1">
          <p15:clr>
            <a:srgbClr val="A4A3A4"/>
          </p15:clr>
        </p15:guide>
        <p15:guide id="8" pos="7227" userDrawn="1">
          <p15:clr>
            <a:srgbClr val="A4A3A4"/>
          </p15:clr>
        </p15:guide>
        <p15:guide id="9" pos="453" userDrawn="1">
          <p15:clr>
            <a:srgbClr val="A4A3A4"/>
          </p15:clr>
        </p15:guide>
        <p15:guide id="10" pos="768" userDrawn="1">
          <p15:clr>
            <a:srgbClr val="A4A3A4"/>
          </p15:clr>
        </p15:guide>
        <p15:guide id="11" pos="54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nqwazana" initials="DM" lastIdx="1" clrIdx="0">
    <p:extLst>
      <p:ext uri="{19B8F6BF-5375-455C-9EA6-DF929625EA0E}">
        <p15:presenceInfo xmlns:p15="http://schemas.microsoft.com/office/powerpoint/2012/main" userId="S-1-5-21-1769719693-3203792639-3064688523-9104" providerId="AD"/>
      </p:ext>
    </p:extLst>
  </p:cmAuthor>
  <p:cmAuthor id="2" name="Paulene Pirthi" initials="PP" lastIdx="1" clrIdx="1">
    <p:extLst>
      <p:ext uri="{19B8F6BF-5375-455C-9EA6-DF929625EA0E}">
        <p15:presenceInfo xmlns:p15="http://schemas.microsoft.com/office/powerpoint/2012/main" userId="S::PirthiP@eskom.co.za::e7b87522-bf2e-4566-bbc5-72088b8dfcb6" providerId="AD"/>
      </p:ext>
    </p:extLst>
  </p:cmAuthor>
  <p:cmAuthor id="3" name="Refilwe Sebothoma" initials="RS" lastIdx="1" clrIdx="2">
    <p:extLst>
      <p:ext uri="{19B8F6BF-5375-455C-9EA6-DF929625EA0E}">
        <p15:presenceInfo xmlns:p15="http://schemas.microsoft.com/office/powerpoint/2012/main" userId="S::SebothDR@eskom.co.za::0e32076f-50ac-483f-a511-061ecc0862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33"/>
    <a:srgbClr val="003896"/>
    <a:srgbClr val="003399"/>
    <a:srgbClr val="598787"/>
    <a:srgbClr val="83725B"/>
    <a:srgbClr val="FFC000"/>
    <a:srgbClr val="008000"/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7408"/>
        <p:guide pos="7227"/>
        <p:guide pos="453"/>
        <p:guide pos="768"/>
        <p:guide pos="54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ce Mabotha" userId="7d634589-51ab-4079-aed7-a66a10b279f1" providerId="ADAL" clId="{16E4BDCE-F08A-4F55-9190-78878574A070}"/>
    <pc:docChg chg="custSel delSld modSld sldOrd">
      <pc:chgData name="Justice Mabotha" userId="7d634589-51ab-4079-aed7-a66a10b279f1" providerId="ADAL" clId="{16E4BDCE-F08A-4F55-9190-78878574A070}" dt="2026-02-10T06:55:42.132" v="97" actId="20577"/>
      <pc:docMkLst>
        <pc:docMk/>
      </pc:docMkLst>
      <pc:sldChg chg="modSp mod">
        <pc:chgData name="Justice Mabotha" userId="7d634589-51ab-4079-aed7-a66a10b279f1" providerId="ADAL" clId="{16E4BDCE-F08A-4F55-9190-78878574A070}" dt="2026-02-10T06:55:42.132" v="97" actId="20577"/>
        <pc:sldMkLst>
          <pc:docMk/>
          <pc:sldMk cId="399210126" sldId="5105"/>
        </pc:sldMkLst>
        <pc:spChg chg="mod">
          <ac:chgData name="Justice Mabotha" userId="7d634589-51ab-4079-aed7-a66a10b279f1" providerId="ADAL" clId="{16E4BDCE-F08A-4F55-9190-78878574A070}" dt="2026-02-10T06:55:42.132" v="97" actId="20577"/>
          <ac:spMkLst>
            <pc:docMk/>
            <pc:sldMk cId="399210126" sldId="5105"/>
            <ac:spMk id="3" creationId="{D2E31FFD-92BA-AA01-79C4-A592CF37268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1229" cy="3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837" y="1"/>
            <a:ext cx="4301229" cy="3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147"/>
            <a:ext cx="4301229" cy="33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837" y="6456147"/>
            <a:ext cx="4301229" cy="33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736B0508-545F-4EE9-8440-D510763BD3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1229" cy="3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837" y="1"/>
            <a:ext cx="4301229" cy="3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7163" y="509588"/>
            <a:ext cx="4533900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51" y="3228858"/>
            <a:ext cx="7941939" cy="305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147"/>
            <a:ext cx="4301229" cy="33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837" y="6456147"/>
            <a:ext cx="4301229" cy="33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8EC80D5B-D272-415D-8218-4CF822CDF92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zero harm powerpoint cover clea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8949" y="-30467"/>
            <a:ext cx="14640949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9" y="3271841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9" y="4092578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0764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239184" y="6184900"/>
            <a:ext cx="2317749" cy="268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8F47-6BD1-4E6A-847E-03688A6E39B7}" type="datetime1">
              <a:rPr lang="en-ZA"/>
              <a:pPr>
                <a:defRPr/>
              </a:pPr>
              <a:t>2026/02/10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52519" y="5916616"/>
            <a:ext cx="220133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F3868-F20E-4EF8-9967-0A173C9C3D3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7FB26C-6903-4F72-8416-D70593D82CE9}"/>
              </a:ext>
            </a:extLst>
          </p:cNvPr>
          <p:cNvSpPr/>
          <p:nvPr userDrawn="1"/>
        </p:nvSpPr>
        <p:spPr>
          <a:xfrm>
            <a:off x="33609" y="5769108"/>
            <a:ext cx="11947112" cy="10998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600271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5F5EC-810D-4D41-AF9E-B6D775B5190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4064281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5" y="1436691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91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C41C-0396-4A3F-964D-90793D6E01B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313385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801F0-18CB-469F-B370-C71BFB94C47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34548183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DDAE6-7C56-4BEC-BB17-3230B46037F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2366727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zero harm powerpoint 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255500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3" descr="logo small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7" descr="topsolid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422468" y="6689725"/>
            <a:ext cx="2201333" cy="2682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5A3C8-2E46-48F2-9959-15EA99C26E1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7412992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990668" y="6589716"/>
            <a:ext cx="220133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DE53E-D77D-45D2-9F04-B2A8E1F1A52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27872598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3405-1709-4D86-8A6E-3C911EE3936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9313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6B09F-36CA-4949-9C95-AF04175D17B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8534546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91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5" y="166691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3E306-C674-43F5-A5AC-8E725C50BE7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5227818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4542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0815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heme" Target="../theme/theme2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9" Type="http://schemas.openxmlformats.org/officeDocument/2006/relationships/image" Target="../media/image7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zero harm powerpoint 03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763"/>
            <a:ext cx="12255500" cy="689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6" y="1436691"/>
            <a:ext cx="11171767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6" y="6453191"/>
            <a:ext cx="383963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9" y="5876925"/>
            <a:ext cx="2201333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1350D075-C4A2-4C8C-AD0F-446AC6A2279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  <p:pic>
        <p:nvPicPr>
          <p:cNvPr id="1032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281" r:id="rId1"/>
    <p:sldLayoutId id="2147488282" r:id="rId2"/>
    <p:sldLayoutId id="2147488283" r:id="rId3"/>
    <p:sldLayoutId id="2147488284" r:id="rId4"/>
    <p:sldLayoutId id="2147488285" r:id="rId5"/>
    <p:sldLayoutId id="2147488286" r:id="rId6"/>
    <p:sldLayoutId id="2147488287" r:id="rId7"/>
    <p:sldLayoutId id="2147488288" r:id="rId8"/>
    <p:sldLayoutId id="2147488289" r:id="rId9"/>
    <p:sldLayoutId id="2147488290" r:id="rId10"/>
    <p:sldLayoutId id="2147488291" r:id="rId11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189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377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566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754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693" indent="-26669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33" indent="-271456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298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064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30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18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07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396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584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36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18" r:id="rId1"/>
    <p:sldLayoutId id="2147488419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6B35-62FD-1C22-940A-C5F1AA1015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DISTRIBUTION FSOU</a:t>
            </a:r>
            <a:br>
              <a:rPr lang="en-US" dirty="0"/>
            </a:br>
            <a:r>
              <a:rPr lang="en-US" dirty="0"/>
              <a:t>CLARIFICATION FOR RFP OBC 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31FFD-92BA-AA01-79C4-A592CF372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10/02/2026</a:t>
            </a:r>
            <a:endParaRPr lang="en-US" dirty="0"/>
          </a:p>
          <a:p>
            <a:r>
              <a:rPr lang="en-US" dirty="0"/>
              <a:t>Justice Mabotha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21012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Purpose &amp;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Eskom seeks outcome-based security contracts for Free State sites.</a:t>
            </a:r>
          </a:p>
          <a:p>
            <a:r>
              <a:t>Focus on integrated security technologies to protect assets, personnel, and operations.</a:t>
            </a:r>
          </a:p>
          <a:p>
            <a:r>
              <a:t>Contract duration: 60 months.</a:t>
            </a:r>
          </a:p>
          <a:p>
            <a:r>
              <a:t>All systems become Eskom property and must meet technical standards.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Centralized control room for real-time monitoring</a:t>
            </a:r>
          </a:p>
          <a:p>
            <a:r>
              <a:t>• Armed response and body-worn camera integration</a:t>
            </a:r>
          </a:p>
          <a:p>
            <a:r>
              <a:t>• Community involvement and law enforcement liaison</a:t>
            </a:r>
          </a:p>
          <a:p>
            <a:r>
              <a:t>• Measurable security outcomes through KPIs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Access Control Systems</a:t>
            </a:r>
          </a:p>
          <a:p>
            <a:r>
              <a:t>• CCTV with Video Analytics</a:t>
            </a:r>
          </a:p>
          <a:p>
            <a:r>
              <a:t>• Intrusion &amp; Perimeter Detection</a:t>
            </a:r>
          </a:p>
          <a:p>
            <a:r>
              <a:t>• License Plate Recognition</a:t>
            </a:r>
          </a:p>
          <a:p>
            <a:r>
              <a:t>• Security Management Platforms</a:t>
            </a:r>
          </a:p>
          <a:p>
            <a:r>
              <a:t>• Public Address Systems</a:t>
            </a:r>
          </a:p>
          <a:p>
            <a:r>
              <a:t>• AI-powered Surveillance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 Classification &amp; Site Coverage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Level 1 (Low-Medium Risk): 11 substations</a:t>
            </a:r>
          </a:p>
          <a:p>
            <a:r>
              <a:t>• Level 2 (Medium-High Risk): 3 buildings</a:t>
            </a:r>
          </a:p>
          <a:p>
            <a:r>
              <a:t>• Level 3 (High Risk): 1 complex</a:t>
            </a:r>
          </a:p>
          <a:p>
            <a:r>
              <a:t>• Sites include Bloemfontein, Welkom, Bethlehem, Virginia, Thabong, etc.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Community &amp; Law Enforcement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Local job creation, awareness campaigns, intelligence sharing</a:t>
            </a:r>
          </a:p>
          <a:p>
            <a:r>
              <a:t>• Formal protocols with SAPS and other agencies</a:t>
            </a:r>
          </a:p>
          <a:p>
            <a:r>
              <a:t>• Participation in joint operations and evidence handling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Performance Metrics (KPIs)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Primary KPIs: Property loss reduction, response time, compliance, uptime</a:t>
            </a:r>
          </a:p>
          <a:p>
            <a:r>
              <a:t>• Secondary KPIs: Armed response time, training compliance, equipment functionality</a:t>
            </a:r>
          </a:p>
          <a:p>
            <a:r>
              <a:t>• Innovation KPIs: Strategic tech adoption, deployment adherence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Tier-Specific Defence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Tier 1–4 classification based on threat profile and asset criticality</a:t>
            </a:r>
          </a:p>
          <a:p>
            <a:r>
              <a:t>• Response times: ≤3 min (Tier 1) to ≤30 min (Tier 4)</a:t>
            </a:r>
          </a:p>
          <a:p>
            <a:r>
              <a:t>• Technology stack calibrated per tier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Handover &amp;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Full documentation, training, and licensing transfer at contract end</a:t>
            </a:r>
          </a:p>
          <a:p>
            <a:r>
              <a:t>• Compliance with PSIRA, FCA, POPIA, and Eskom standards</a:t>
            </a: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BC7B4F17B6D94C95F8A9A5E91EE91C" ma:contentTypeVersion="6" ma:contentTypeDescription="Create a new document." ma:contentTypeScope="" ma:versionID="630566100aa4fcb64d307171cd901867">
  <xsd:schema xmlns:xsd="http://www.w3.org/2001/XMLSchema" xmlns:xs="http://www.w3.org/2001/XMLSchema" xmlns:p="http://schemas.microsoft.com/office/2006/metadata/properties" xmlns:ns2="859ac58d-ae34-40e7-aee5-3ecb4d0c0117" xmlns:ns3="0f7334df-fc09-4baf-bccc-1ee194eda8e0" targetNamespace="http://schemas.microsoft.com/office/2006/metadata/properties" ma:root="true" ma:fieldsID="90e645f0190a87226b0a6dd3d7810e7b" ns2:_="" ns3:_="">
    <xsd:import namespace="859ac58d-ae34-40e7-aee5-3ecb4d0c0117"/>
    <xsd:import namespace="0f7334df-fc09-4baf-bccc-1ee194eda8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ac58d-ae34-40e7-aee5-3ecb4d0c01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334df-fc09-4baf-bccc-1ee194eda8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14FEAE-63D4-4134-A769-00E218262C20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7D1A68A6-9A82-4289-AFF5-C4E1B7E4D198}">
  <ds:schemaRefs>
    <ds:schemaRef ds:uri="http://purl.org/dc/elements/1.1/"/>
    <ds:schemaRef ds:uri="http://www.w3.org/XML/1998/namespace"/>
    <ds:schemaRef ds:uri="http://schemas.openxmlformats.org/package/2006/metadata/core-properties"/>
    <ds:schemaRef ds:uri="859ac58d-ae34-40e7-aee5-3ecb4d0c0117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0f7334df-fc09-4baf-bccc-1ee194eda8e0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7D9D820-3056-43B4-BB24-BD3A10A979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ac58d-ae34-40e7-aee5-3ecb4d0c0117"/>
    <ds:schemaRef ds:uri="0f7334df-fc09-4baf-bccc-1ee194eda8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89F9341-ED03-4102-B35D-F5DF97C69AC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300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Default Design</vt:lpstr>
      <vt:lpstr>1_Content Slide Master</vt:lpstr>
      <vt:lpstr>think-cell Slide</vt:lpstr>
      <vt:lpstr>DISTRIBUTION FSOU CLARIFICATION FOR RFP OBC </vt:lpstr>
      <vt:lpstr>Purpose &amp; Scope</vt:lpstr>
      <vt:lpstr>Key Objectives</vt:lpstr>
      <vt:lpstr>Technology Requirements</vt:lpstr>
      <vt:lpstr>Risk Classification &amp; Site Coverage</vt:lpstr>
      <vt:lpstr>Community &amp; Law Enforcement Engagement</vt:lpstr>
      <vt:lpstr>Performance Metrics (KPIs)</vt:lpstr>
      <vt:lpstr>Tier-Specific Defence System</vt:lpstr>
      <vt:lpstr>Handover &amp; Compliance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saving rules</dc:title>
  <dc:creator>TCH bonisa</dc:creator>
  <cp:lastModifiedBy>Justice Mabotha</cp:lastModifiedBy>
  <cp:revision>20</cp:revision>
  <cp:lastPrinted>2025-11-10T06:08:42Z</cp:lastPrinted>
  <dcterms:created xsi:type="dcterms:W3CDTF">2009-06-02T18:15:51Z</dcterms:created>
  <dcterms:modified xsi:type="dcterms:W3CDTF">2026-02-10T06:55:42Z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400.000000000000</vt:lpwstr>
  </property>
  <property fmtid="{D5CDD505-2E9C-101B-9397-08002B2CF9AE}" pid="3" name="Category">
    <vt:lpwstr>Zero Harm</vt:lpwstr>
  </property>
  <property fmtid="{D5CDD505-2E9C-101B-9397-08002B2CF9AE}" pid="4" name="ContentTypeId">
    <vt:lpwstr>0x010100B6BC7B4F17B6D94C95F8A9A5E91EE91C</vt:lpwstr>
  </property>
</Properties>
</file>