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  <p:sldMasterId id="2147483658" r:id="rId7"/>
  </p:sldMasterIdLst>
  <p:notesMasterIdLst>
    <p:notesMasterId r:id="rId16"/>
  </p:notesMasterIdLst>
  <p:sldIdLst>
    <p:sldId id="295" r:id="rId8"/>
    <p:sldId id="279" r:id="rId9"/>
    <p:sldId id="1779" r:id="rId10"/>
    <p:sldId id="304" r:id="rId11"/>
    <p:sldId id="1778" r:id="rId12"/>
    <p:sldId id="1777" r:id="rId13"/>
    <p:sldId id="1776" r:id="rId14"/>
    <p:sldId id="1775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3C3"/>
    <a:srgbClr val="CDB6AA"/>
    <a:srgbClr val="ACC3C3"/>
    <a:srgbClr val="E4BC7F"/>
    <a:srgbClr val="C2C382"/>
    <a:srgbClr val="CA9987"/>
    <a:srgbClr val="B49180"/>
    <a:srgbClr val="82A5A5"/>
    <a:srgbClr val="D69B40"/>
    <a:srgbClr val="A3A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2024/09/03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6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16444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3"/>
            <a:ext cx="11383851" cy="485902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167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11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3.emf"/><Relationship Id="rId4" Type="http://schemas.openxmlformats.org/officeDocument/2006/relationships/theme" Target="../theme/theme2.xml"/><Relationship Id="rId9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10.bin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7440" y="1310640"/>
            <a:ext cx="8088299" cy="1217131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Electric Fence for the Meteorology Station for Lethabo Power Station </a:t>
            </a:r>
            <a:br>
              <a:rPr lang="en-US" dirty="0"/>
            </a:br>
            <a:r>
              <a:rPr lang="en-US" dirty="0"/>
              <a:t>MWP2703CX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End User: Chantelle Moll / Sibusiso Maphumulo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4 September 2024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2800" kern="0" dirty="0"/>
              <a:t>Site Location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2800" kern="0" dirty="0"/>
              <a:t>Scope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2800" kern="0" dirty="0"/>
              <a:t>Technical Evaluation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r>
              <a:rPr lang="en-ZA" altLang="en-US" sz="2800" kern="0" dirty="0"/>
              <a:t>NEC</a:t>
            </a: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sz="1400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2BFA6-7C53-B3DB-DE52-1383B788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Location</a:t>
            </a:r>
            <a:endParaRPr lang="en-ZA" dirty="0"/>
          </a:p>
        </p:txBody>
      </p:sp>
      <p:pic>
        <p:nvPicPr>
          <p:cNvPr id="7" name="Content Placeholder 6" descr="A satellite view of a city&#10;&#10;Description automatically generated">
            <a:extLst>
              <a:ext uri="{FF2B5EF4-FFF2-40B4-BE49-F238E27FC236}">
                <a16:creationId xmlns:a16="http://schemas.microsoft.com/office/drawing/2014/main" id="{8568C2E1-29DB-C69D-20AC-19AE3F2F9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39" y="1038019"/>
            <a:ext cx="9530343" cy="5738701"/>
          </a:xfrm>
        </p:spPr>
      </p:pic>
    </p:spTree>
    <p:extLst>
      <p:ext uri="{BB962C8B-B14F-4D97-AF65-F5344CB8AC3E}">
        <p14:creationId xmlns:p14="http://schemas.microsoft.com/office/powerpoint/2010/main" val="3421937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ACF5B-D820-E568-0F21-D75EE96B3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b="1" dirty="0">
                <a:effectLst/>
                <a:ea typeface="Times New Roman" panose="02020603050405020304" pitchFamily="18" charset="0"/>
              </a:rPr>
              <a:t>Supply, delivery, installation and commissioning of a self-sustained, electric fence with app integration for remote health monitoring.</a:t>
            </a:r>
            <a:endParaRPr lang="en-ZA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The security fence will be installed at the weather station location near Lethabo Power Station.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A 30m x 30 m fence is required with a pedestrian gate. The fence must be 2m high.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20 strand high strain wire fully galvanised fencing. The supplier it to provide the necessary posts, fittings and any other additional equipment required for installation (cement, etc).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Self-sustained electrical fencing must be installed which must include: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ea typeface="Times New Roman" panose="02020603050405020304" pitchFamily="18" charset="0"/>
              </a:rPr>
              <a:t>Power supply including solar panels, battery backup, axillary electronics as necessary (charge controllers, energiser, regulator, protection system (</a:t>
            </a:r>
            <a:r>
              <a:rPr lang="en-ZA" dirty="0">
                <a:effectLst/>
                <a:ea typeface="Times New Roman" panose="02020603050405020304" pitchFamily="18" charset="0"/>
              </a:rPr>
              <a:t>battery-reversal, surge &amp; ESD protection), </a:t>
            </a:r>
            <a:r>
              <a:rPr lang="en-GB" dirty="0">
                <a:effectLst/>
                <a:ea typeface="Times New Roman" panose="02020603050405020304" pitchFamily="18" charset="0"/>
              </a:rPr>
              <a:t>etc),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ea typeface="Times New Roman" panose="02020603050405020304" pitchFamily="18" charset="0"/>
              </a:rPr>
              <a:t>All the components required for remote health monitoring and data transmission via internet must be supplied (</a:t>
            </a:r>
            <a:r>
              <a:rPr lang="en-GB" dirty="0" err="1">
                <a:effectLst/>
                <a:ea typeface="Times New Roman" panose="02020603050405020304" pitchFamily="18" charset="0"/>
              </a:rPr>
              <a:t>Accentronix</a:t>
            </a:r>
            <a:r>
              <a:rPr lang="en-GB" dirty="0">
                <a:effectLst/>
                <a:ea typeface="Times New Roman" panose="02020603050405020304" pitchFamily="18" charset="0"/>
              </a:rPr>
              <a:t> Infinity with all axillary equipment, </a:t>
            </a:r>
            <a:r>
              <a:rPr lang="en-ZA" dirty="0">
                <a:effectLst/>
                <a:ea typeface="Times New Roman" panose="02020603050405020304" pitchFamily="18" charset="0"/>
              </a:rPr>
              <a:t>GPS/GPRS modem, antenna, </a:t>
            </a:r>
            <a:r>
              <a:rPr lang="en-GB" dirty="0">
                <a:effectLst/>
                <a:ea typeface="Times New Roman" panose="02020603050405020304" pitchFamily="18" charset="0"/>
              </a:rPr>
              <a:t>booster aerial, etc - if needed),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ea typeface="Times New Roman" panose="02020603050405020304" pitchFamily="18" charset="0"/>
              </a:rPr>
              <a:t>Strobe light and siren,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ea typeface="Times New Roman" panose="02020603050405020304" pitchFamily="18" charset="0"/>
              </a:rPr>
              <a:t>Tensioners and strain insulators, all to be fireproof.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ea typeface="Times New Roman" panose="02020603050405020304" pitchFamily="18" charset="0"/>
              </a:rPr>
              <a:t>Weatherproof enclosure for electrical components.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Earthing must be compliance with SABS standards.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All operational and maintenance manual to be provided after commission.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311445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D548B54-1CC0-817B-043B-1ADD04AA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-450215" algn="l"/>
                <a:tab pos="846455" algn="l"/>
              </a:tabLst>
            </a:pPr>
            <a:r>
              <a:rPr lang="en-GB" b="1" dirty="0">
                <a:effectLst/>
                <a:ea typeface="Times New Roman" panose="02020603050405020304" pitchFamily="18" charset="0"/>
              </a:rPr>
              <a:t>Additional information and document to be provided with the tender.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-450215" algn="l"/>
                <a:tab pos="846455" algn="l"/>
              </a:tabLst>
            </a:pPr>
            <a:r>
              <a:rPr lang="en-GB" dirty="0">
                <a:effectLst/>
                <a:ea typeface="Times New Roman" panose="02020603050405020304" pitchFamily="18" charset="0"/>
              </a:rPr>
              <a:t>The contractor will be required to submit a safety file prior to commencement.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-450215" algn="l"/>
                <a:tab pos="846455" algn="l"/>
              </a:tabLst>
            </a:pPr>
            <a:r>
              <a:rPr lang="en-GB" dirty="0">
                <a:effectLst/>
                <a:ea typeface="Times New Roman" panose="02020603050405020304" pitchFamily="18" charset="0"/>
              </a:rPr>
              <a:t>The contractor is to specify the warranty period of the full installation (workmanship) as well as the warranty of each component (fence, battery, solar panel, etc).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-450215" algn="l"/>
                <a:tab pos="846455" algn="l"/>
              </a:tabLst>
            </a:pPr>
            <a:r>
              <a:rPr lang="en-GB" dirty="0">
                <a:effectLst/>
                <a:ea typeface="Times New Roman" panose="02020603050405020304" pitchFamily="18" charset="0"/>
              </a:rPr>
              <a:t>The company profile must be provided with the tender documents detailing company structure (organogram), core business areas, products, and services offered, breakdown of previous projects.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Times New Roman" panose="02020603050405020304" pitchFamily="18" charset="0"/>
              </a:rPr>
              <a:t>Past experience of the contractor must be submitted with the tender documents including </a:t>
            </a:r>
            <a:r>
              <a:rPr lang="en-GB" dirty="0">
                <a:effectLst/>
                <a:ea typeface="Calibri" panose="020F0502020204030204" pitchFamily="34" charset="0"/>
              </a:rPr>
              <a:t>track records, c</a:t>
            </a:r>
            <a:r>
              <a:rPr lang="en-GB" dirty="0">
                <a:effectLst/>
                <a:ea typeface="Times New Roman" panose="02020603050405020304" pitchFamily="18" charset="0"/>
              </a:rPr>
              <a:t>ontracts with clients, reference letters or purchase orders for</a:t>
            </a:r>
            <a:r>
              <a:rPr lang="en-GB" dirty="0">
                <a:effectLst/>
                <a:ea typeface="Calibri" panose="020F0502020204030204" pitchFamily="34" charset="0"/>
              </a:rPr>
              <a:t> previous work / projects / contracts over the past 3 years. Include information such as description of the works, value and duration of the work.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Calibri" panose="020F0502020204030204" pitchFamily="34" charset="0"/>
              </a:rPr>
              <a:t>A detailed equipment list must be submitted with the tender document, this list is to include a full list of equipment as well as all technical data sheets.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Calibri" panose="020F0502020204030204" pitchFamily="34" charset="0"/>
              </a:rPr>
              <a:t>The contractor is to submit a high level scope and execution plan. Details</a:t>
            </a:r>
            <a:r>
              <a:rPr lang="en-GB" dirty="0">
                <a:effectLst/>
                <a:ea typeface="Times New Roman" panose="02020603050405020304" pitchFamily="18" charset="0"/>
              </a:rPr>
              <a:t> of app features and handover documentation pack </a:t>
            </a:r>
            <a:r>
              <a:rPr lang="en-GB" dirty="0">
                <a:effectLst/>
                <a:ea typeface="Calibri" panose="020F0502020204030204" pitchFamily="34" charset="0"/>
              </a:rPr>
              <a:t>and any exclusion must be provided. </a:t>
            </a:r>
            <a:endParaRPr lang="en-ZA" dirty="0">
              <a:effectLst/>
              <a:ea typeface="Times New Roman" panose="02020603050405020304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08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1CC44-3674-2A91-699A-1F857231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Evaluation Criteria</a:t>
            </a:r>
            <a:endParaRPr lang="en-Z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8C5999-7AC6-9F21-841C-E39422C95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2"/>
            <a:ext cx="11383851" cy="54287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26695" algn="l"/>
                <a:tab pos="457200" algn="l"/>
              </a:tabLst>
            </a:pPr>
            <a:r>
              <a:rPr lang="en-US" b="1" dirty="0"/>
              <a:t>Technical </a:t>
            </a:r>
            <a:r>
              <a:rPr lang="en-US" b="1" dirty="0" err="1"/>
              <a:t>Returnables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r>
              <a:rPr lang="en-GB" dirty="0"/>
              <a:t>Company Profile</a:t>
            </a:r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r>
              <a:rPr lang="en-GB" dirty="0"/>
              <a:t>Company Experience</a:t>
            </a:r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r>
              <a:rPr lang="en-GB" dirty="0"/>
              <a:t>Technical data sheet </a:t>
            </a:r>
            <a:r>
              <a:rPr lang="en-US" dirty="0"/>
              <a:t>for all equipment</a:t>
            </a:r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r>
              <a:rPr lang="en-ZA" dirty="0"/>
              <a:t>Scope and execution plan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endParaRPr lang="en-GB" dirty="0"/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tabLst>
                <a:tab pos="226695" algn="l"/>
                <a:tab pos="457200" algn="l"/>
              </a:tabLst>
            </a:pPr>
            <a:r>
              <a:rPr lang="en-GB" b="1" dirty="0"/>
              <a:t>Evaluation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226695" algn="l"/>
                <a:tab pos="457200" algn="l"/>
              </a:tabLst>
            </a:pPr>
            <a:r>
              <a:rPr lang="en-GB" dirty="0"/>
              <a:t>Threshold of 70%. 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26695" algn="l"/>
                <a:tab pos="457200" algn="l"/>
              </a:tabLst>
            </a:pP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26695" algn="l"/>
                <a:tab pos="457200" algn="l"/>
              </a:tabLst>
            </a:pPr>
            <a:endParaRPr lang="en-ZA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4609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A8C09-FD22-F176-90A1-58826F06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1A773D-DCDC-D922-B6F6-5D78F1A3E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173" y="1115693"/>
            <a:ext cx="5460568" cy="539313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C499078-9575-9035-25C2-304E9228C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4412" y="1115693"/>
            <a:ext cx="5563678" cy="5536538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0E8206-31E4-42CA-15A4-BC498E4E7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173" y="1655006"/>
            <a:ext cx="5460568" cy="494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8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5" name="Picture Placeholder 13">
            <a:extLst>
              <a:ext uri="{FF2B5EF4-FFF2-40B4-BE49-F238E27FC236}">
                <a16:creationId xmlns:a16="http://schemas.microsoft.com/office/drawing/2014/main" id="{6E99402F-8A77-7BBE-6995-6D693F9EC0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025" y="1600200"/>
            <a:ext cx="3295650" cy="3295650"/>
          </a:xfr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9FA28929-8DC6-6EAD-1482-241785E915B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300" y="3363913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9876541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Diane Else</DisplayName>
        <AccountId>19741</AccountId>
        <AccountType/>
      </UserInfo>
    </Own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Props1.xml><?xml version="1.0" encoding="utf-8"?>
<ds:datastoreItem xmlns:ds="http://schemas.openxmlformats.org/officeDocument/2006/customXml" ds:itemID="{20234F84-9DE2-4D36-8982-C85E6D744628}">
  <ds:schemaRefs>
    <ds:schemaRef ds:uri="http://www.w3.org/XML/1998/namespace"/>
    <ds:schemaRef ds:uri="http://purl.org/dc/terms/"/>
    <ds:schemaRef ds:uri="2c7ddca0-f18f-4514-89ec-cfc256175ba5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8286FC4E-7107-443F-AFC2-041DFCA8E0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CF7CC5-0788-47AF-9C4D-141820F3636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546AB9B-59C3-4B62-B00C-49F49AB8482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10008</TotalTime>
  <Words>475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Courier New</vt:lpstr>
      <vt:lpstr>Symbol</vt:lpstr>
      <vt:lpstr>Wingdings</vt:lpstr>
      <vt:lpstr>Office Theme</vt:lpstr>
      <vt:lpstr>Content Slide Master</vt:lpstr>
      <vt:lpstr>1_Content Slide Master</vt:lpstr>
      <vt:lpstr>think-cell Slide</vt:lpstr>
      <vt:lpstr>Electric Fence for the Meteorology Station for Lethabo Power Station  MWP2703CX</vt:lpstr>
      <vt:lpstr>Content</vt:lpstr>
      <vt:lpstr>Site Location</vt:lpstr>
      <vt:lpstr>Scope</vt:lpstr>
      <vt:lpstr>Scope</vt:lpstr>
      <vt:lpstr>Technical Evaluation Criteria</vt:lpstr>
      <vt:lpstr>NEC</vt:lpstr>
      <vt:lpstr>Questions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Chantelle Moll</cp:lastModifiedBy>
  <cp:revision>30</cp:revision>
  <dcterms:created xsi:type="dcterms:W3CDTF">2020-01-06T09:48:40Z</dcterms:created>
  <dcterms:modified xsi:type="dcterms:W3CDTF">2024-09-03T13:33:07Z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