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Lst>
  <p:notesMasterIdLst>
    <p:notesMasterId r:id="rId26"/>
  </p:notesMasterIdLst>
  <p:sldIdLst>
    <p:sldId id="308" r:id="rId6"/>
    <p:sldId id="279" r:id="rId7"/>
    <p:sldId id="280" r:id="rId8"/>
    <p:sldId id="310" r:id="rId9"/>
    <p:sldId id="309" r:id="rId10"/>
    <p:sldId id="311" r:id="rId11"/>
    <p:sldId id="313" r:id="rId12"/>
    <p:sldId id="312" r:id="rId13"/>
    <p:sldId id="314" r:id="rId14"/>
    <p:sldId id="315" r:id="rId15"/>
    <p:sldId id="316" r:id="rId16"/>
    <p:sldId id="317" r:id="rId17"/>
    <p:sldId id="319" r:id="rId18"/>
    <p:sldId id="318" r:id="rId19"/>
    <p:sldId id="320" r:id="rId20"/>
    <p:sldId id="321" r:id="rId21"/>
    <p:sldId id="324" r:id="rId22"/>
    <p:sldId id="323" r:id="rId23"/>
    <p:sldId id="325" r:id="rId24"/>
    <p:sldId id="298" r:id="rId25"/>
  </p:sldIdLst>
  <p:sldSz cx="9144000" cy="6858000" type="screen4x3"/>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85" d="100"/>
          <a:sy n="85" d="100"/>
        </p:scale>
        <p:origin x="140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2026/04/09</a:t>
            </a:fld>
            <a:endParaRPr lang="en-ZA"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Master" Target="../slideMasters/slideMaster1.xml"/><Relationship Id="rId7" Type="http://schemas.openxmlformats.org/officeDocument/2006/relationships/image" Target="../media/image4.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4.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0" y="4736889"/>
            <a:ext cx="9144000" cy="1848097"/>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3776869" y="1404740"/>
            <a:ext cx="5024935" cy="676275"/>
          </a:xfrm>
          <a:prstGeom prst="rect">
            <a:avLst/>
          </a:prstGeom>
        </p:spPr>
        <p:txBody>
          <a:bodyPr anchor="b">
            <a:normAutofit/>
          </a:bodyPr>
          <a:lstStyle>
            <a:lvl1pPr algn="r">
              <a:defRPr sz="21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3776872" y="2924226"/>
            <a:ext cx="5024934" cy="365126"/>
          </a:xfrm>
          <a:prstGeom prst="rect">
            <a:avLst/>
          </a:prstGeom>
        </p:spPr>
        <p:txBody>
          <a:bodyPr>
            <a:noAutofit/>
          </a:bodyPr>
          <a:lstStyle>
            <a:lvl1pPr marL="0" indent="0" algn="r">
              <a:buFontTx/>
              <a:buNone/>
              <a:defRPr sz="15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3776869" y="3527028"/>
            <a:ext cx="5024935" cy="327025"/>
          </a:xfrm>
          <a:prstGeom prst="rect">
            <a:avLst/>
          </a:prstGeom>
        </p:spPr>
        <p:txBody>
          <a:bodyPr>
            <a:noAutofit/>
          </a:bodyPr>
          <a:lstStyle>
            <a:lvl1pPr marL="0" indent="0" algn="r">
              <a:buNone/>
              <a:defRPr sz="135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9144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Oval 5">
            <a:extLst>
              <a:ext uri="{FF2B5EF4-FFF2-40B4-BE49-F238E27FC236}">
                <a16:creationId xmlns:a16="http://schemas.microsoft.com/office/drawing/2014/main" id="{3A5EC682-8244-1F22-805B-0E76F68C68E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a:extLst>
              <a:ext uri="{FF2B5EF4-FFF2-40B4-BE49-F238E27FC236}">
                <a16:creationId xmlns:a16="http://schemas.microsoft.com/office/drawing/2014/main" id="{9CF7A951-1037-FADE-85C1-B0A7DF77CE6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15" name="Picture Placeholder 4">
            <a:extLst>
              <a:ext uri="{FF2B5EF4-FFF2-40B4-BE49-F238E27FC236}">
                <a16:creationId xmlns:a16="http://schemas.microsoft.com/office/drawing/2014/main" id="{960DE11A-2366-6078-6CFB-51F92E32401A}"/>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6" name="Oval 15">
            <a:extLst>
              <a:ext uri="{FF2B5EF4-FFF2-40B4-BE49-F238E27FC236}">
                <a16:creationId xmlns:a16="http://schemas.microsoft.com/office/drawing/2014/main" id="{1ECD0326-6233-9C9B-4306-40316C29943A}"/>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01">
            <a:extLst>
              <a:ext uri="{FF2B5EF4-FFF2-40B4-BE49-F238E27FC236}">
                <a16:creationId xmlns:a16="http://schemas.microsoft.com/office/drawing/2014/main" id="{E92D1AD2-AB9C-708C-7583-9A7AE9B60104}"/>
              </a:ext>
            </a:extLst>
          </p:cNvPr>
          <p:cNvSpPr>
            <a:spLocks noGrp="1"/>
          </p:cNvSpPr>
          <p:nvPr>
            <p:ph type="pic" sz="quarter" idx="14" hasCustomPrompt="1"/>
          </p:nvPr>
        </p:nvSpPr>
        <p:spPr>
          <a:xfrm>
            <a:off x="406138" y="3684749"/>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8" name="Picture 17">
            <a:extLst>
              <a:ext uri="{FF2B5EF4-FFF2-40B4-BE49-F238E27FC236}">
                <a16:creationId xmlns:a16="http://schemas.microsoft.com/office/drawing/2014/main" id="{493A12CA-7F76-14D4-38F4-BA3D2288508D}"/>
              </a:ext>
            </a:extLst>
          </p:cNvPr>
          <p:cNvPicPr>
            <a:picLocks noChangeAspect="1"/>
          </p:cNvPicPr>
          <p:nvPr userDrawn="1"/>
        </p:nvPicPr>
        <p:blipFill>
          <a:blip r:embed="rId8"/>
          <a:stretch>
            <a:fillRect/>
          </a:stretch>
        </p:blipFill>
        <p:spPr>
          <a:xfrm>
            <a:off x="113202" y="3610137"/>
            <a:ext cx="2260600" cy="2044700"/>
          </a:xfrm>
          <a:prstGeom prst="rect">
            <a:avLst/>
          </a:prstGeom>
        </p:spPr>
      </p:pic>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699002"/>
            <a:ext cx="9144000" cy="1910845"/>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575"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529830" y="2241803"/>
            <a:ext cx="4757251" cy="676275"/>
          </a:xfrm>
          <a:prstGeom prst="rect">
            <a:avLst/>
          </a:prstGeom>
        </p:spPr>
        <p:txBody>
          <a:bodyPr anchor="b">
            <a:normAutofit/>
          </a:bodyPr>
          <a:lstStyle>
            <a:lvl1pPr algn="l">
              <a:defRPr sz="21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699002"/>
            <a:ext cx="9144000" cy="1895476"/>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9144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699002"/>
            <a:ext cx="9144000" cy="1910846"/>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699002"/>
            <a:ext cx="3086100" cy="1895476"/>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575"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529830" y="2241803"/>
            <a:ext cx="4757251" cy="676275"/>
          </a:xfrm>
          <a:prstGeom prst="rect">
            <a:avLst/>
          </a:prstGeom>
        </p:spPr>
        <p:txBody>
          <a:bodyPr anchor="b">
            <a:normAutofit/>
          </a:bodyPr>
          <a:lstStyle>
            <a:lvl1pPr algn="l">
              <a:defRPr sz="21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3086100" y="4699002"/>
            <a:ext cx="3086100" cy="1895476"/>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6172200" y="4699002"/>
            <a:ext cx="2971800" cy="1895476"/>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9144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47946" y="2867100"/>
            <a:ext cx="4153860" cy="676275"/>
          </a:xfrm>
          <a:prstGeom prst="rect">
            <a:avLst/>
          </a:prstGeom>
        </p:spPr>
        <p:txBody>
          <a:bodyPr anchor="b">
            <a:normAutofit/>
          </a:bodyPr>
          <a:lstStyle>
            <a:lvl1pPr algn="l">
              <a:defRPr sz="21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9144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a:extLst>
              <a:ext uri="{FF2B5EF4-FFF2-40B4-BE49-F238E27FC236}">
                <a16:creationId xmlns:a16="http://schemas.microsoft.com/office/drawing/2014/main" id="{55DA6F0F-0169-0741-9D02-E8C14B0E34BE}"/>
              </a:ext>
            </a:extLst>
          </p:cNvPr>
          <p:cNvPicPr>
            <a:picLocks noChangeAspect="1"/>
          </p:cNvPicPr>
          <p:nvPr userDrawn="1"/>
        </p:nvPicPr>
        <p:blipFill>
          <a:blip r:embed="rId6"/>
          <a:stretch>
            <a:fillRect/>
          </a:stretch>
        </p:blipFill>
        <p:spPr>
          <a:xfrm>
            <a:off x="559056" y="1463747"/>
            <a:ext cx="3937000" cy="3568700"/>
          </a:xfrm>
          <a:prstGeom prst="rect">
            <a:avLst/>
          </a:prstGeom>
        </p:spPr>
      </p:pic>
      <p:sp>
        <p:nvSpPr>
          <p:cNvPr id="3" name="Picture Placeholder 4">
            <a:extLst>
              <a:ext uri="{FF2B5EF4-FFF2-40B4-BE49-F238E27FC236}">
                <a16:creationId xmlns:a16="http://schemas.microsoft.com/office/drawing/2014/main" id="{641BE406-3EF6-61D6-7988-AC83518EC11E}"/>
              </a:ext>
            </a:extLst>
          </p:cNvPr>
          <p:cNvSpPr>
            <a:spLocks noGrp="1"/>
          </p:cNvSpPr>
          <p:nvPr>
            <p:ph type="pic" sz="quarter" idx="13" hasCustomPrompt="1"/>
          </p:nvPr>
        </p:nvSpPr>
        <p:spPr>
          <a:xfrm>
            <a:off x="1054963"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1" name="Oval 10">
            <a:extLst>
              <a:ext uri="{FF2B5EF4-FFF2-40B4-BE49-F238E27FC236}">
                <a16:creationId xmlns:a16="http://schemas.microsoft.com/office/drawing/2014/main" id="{74213BD4-3403-6FCB-EEEC-DF372BC573CF}"/>
              </a:ext>
            </a:extLst>
          </p:cNvPr>
          <p:cNvSpPr/>
          <p:nvPr userDrawn="1"/>
        </p:nvSpPr>
        <p:spPr>
          <a:xfrm>
            <a:off x="384073"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01">
            <a:extLst>
              <a:ext uri="{FF2B5EF4-FFF2-40B4-BE49-F238E27FC236}">
                <a16:creationId xmlns:a16="http://schemas.microsoft.com/office/drawing/2014/main" id="{17EE6C40-0116-09AD-BBD0-8C986BCF95F5}"/>
              </a:ext>
            </a:extLst>
          </p:cNvPr>
          <p:cNvSpPr>
            <a:spLocks noGrp="1"/>
          </p:cNvSpPr>
          <p:nvPr>
            <p:ph type="pic" sz="quarter" idx="14" hasCustomPrompt="1"/>
          </p:nvPr>
        </p:nvSpPr>
        <p:spPr>
          <a:xfrm>
            <a:off x="460962"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3" name="Picture 12">
            <a:extLst>
              <a:ext uri="{FF2B5EF4-FFF2-40B4-BE49-F238E27FC236}">
                <a16:creationId xmlns:a16="http://schemas.microsoft.com/office/drawing/2014/main" id="{46EAF224-896E-B38F-185C-DD1DA48D72A5}"/>
              </a:ext>
            </a:extLst>
          </p:cNvPr>
          <p:cNvPicPr>
            <a:picLocks noChangeAspect="1"/>
          </p:cNvPicPr>
          <p:nvPr userDrawn="1"/>
        </p:nvPicPr>
        <p:blipFill>
          <a:blip r:embed="rId7"/>
          <a:stretch>
            <a:fillRect/>
          </a:stretch>
        </p:blipFill>
        <p:spPr>
          <a:xfrm>
            <a:off x="168026" y="3289585"/>
            <a:ext cx="2260600" cy="2044700"/>
          </a:xfrm>
          <a:prstGeom prst="rect">
            <a:avLst/>
          </a:prstGeom>
        </p:spPr>
      </p:pic>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6"/>
            <a:ext cx="9144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6"/>
            <a:ext cx="9144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slideLayout" Target="../slideLayouts/slideLayout7.xml"/><Relationship Id="rId7" Type="http://schemas.openxmlformats.org/officeDocument/2006/relationships/tags" Target="../tags/tag1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11" Type="http://schemas.openxmlformats.org/officeDocument/2006/relationships/image" Target="../media/image7.emf"/><Relationship Id="rId5" Type="http://schemas.openxmlformats.org/officeDocument/2006/relationships/theme" Target="../theme/theme2.xml"/><Relationship Id="rId10" Type="http://schemas.openxmlformats.org/officeDocument/2006/relationships/image" Target="../media/image6.emf"/><Relationship Id="rId4" Type="http://schemas.openxmlformats.org/officeDocument/2006/relationships/slideLayout" Target="../slideLayouts/slideLayout8.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1192" y="1588"/>
                        <a:ext cx="1191"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575" b="0" i="0" baseline="0" dirty="0">
              <a:latin typeface="Arial" panose="020B0604020202020204" pitchFamily="34" charset="0"/>
              <a:ea typeface="+mj-ea"/>
              <a:cs typeface="+mj-cs"/>
              <a:sym typeface="Arial" panose="020B0604020202020204" pitchFamily="34" charset="0"/>
            </a:endParaRPr>
          </a:p>
        </p:txBody>
      </p:sp>
      <p:pic>
        <p:nvPicPr>
          <p:cNvPr id="3" name="Picture 2">
            <a:extLst>
              <a:ext uri="{FF2B5EF4-FFF2-40B4-BE49-F238E27FC236}">
                <a16:creationId xmlns:a16="http://schemas.microsoft.com/office/drawing/2014/main" id="{0991AB21-3DAC-C2A4-1FBB-2F85729E2BEB}"/>
              </a:ext>
            </a:extLst>
          </p:cNvPr>
          <p:cNvPicPr>
            <a:picLocks noChangeAspect="1"/>
          </p:cNvPicPr>
          <p:nvPr userDrawn="1"/>
        </p:nvPicPr>
        <p:blipFill>
          <a:blip r:embed="rId10"/>
          <a:stretch>
            <a:fillRect/>
          </a:stretch>
        </p:blipFill>
        <p:spPr>
          <a:xfrm>
            <a:off x="7239207" y="382725"/>
            <a:ext cx="1512901" cy="313014"/>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685783" rtl="0" eaLnBrk="1" latinLnBrk="0" hangingPunct="1">
        <a:lnSpc>
          <a:spcPct val="90000"/>
        </a:lnSpc>
        <a:spcBef>
          <a:spcPct val="0"/>
        </a:spcBef>
        <a:buNone/>
        <a:defRPr sz="1575" kern="1200">
          <a:solidFill>
            <a:schemeClr val="bg1"/>
          </a:solidFill>
          <a:latin typeface="+mj-lt"/>
          <a:ea typeface="+mj-ea"/>
          <a:cs typeface="+mj-cs"/>
        </a:defRPr>
      </a:lvl1pPr>
    </p:titleStyle>
    <p:bodyStyle>
      <a:lvl1pPr marL="171446" indent="-171446" algn="l" defTabSz="685783" rtl="0" eaLnBrk="1" latinLnBrk="0" hangingPunct="1">
        <a:lnSpc>
          <a:spcPct val="90000"/>
        </a:lnSpc>
        <a:spcBef>
          <a:spcPts val="750"/>
        </a:spcBef>
        <a:buClr>
          <a:schemeClr val="bg1">
            <a:lumMod val="50000"/>
          </a:schemeClr>
        </a:buClr>
        <a:buFont typeface="Wingdings" panose="05000000000000000000" pitchFamily="2" charset="2"/>
        <a:buChar char="§"/>
        <a:defRPr sz="1050" kern="1200">
          <a:solidFill>
            <a:srgbClr val="1D3E88"/>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Clr>
          <a:schemeClr val="bg1">
            <a:lumMod val="50000"/>
          </a:schemeClr>
        </a:buClr>
        <a:buFont typeface="Calibri" panose="020F0502020204030204" pitchFamily="34" charset="0"/>
        <a:buChar char="-"/>
        <a:defRPr sz="1050" kern="1200">
          <a:solidFill>
            <a:srgbClr val="1D3E88"/>
          </a:solidFill>
          <a:latin typeface="Arial" panose="020B0604020202020204" pitchFamily="34" charset="0"/>
          <a:ea typeface="+mn-ea"/>
          <a:cs typeface="Arial" panose="020B0604020202020204" pitchFamily="34" charset="0"/>
        </a:defRPr>
      </a:lvl2pPr>
      <a:lvl3pPr marL="857228" indent="-171446" algn="l" defTabSz="685783" rtl="0" eaLnBrk="1" latinLnBrk="0" hangingPunct="1">
        <a:lnSpc>
          <a:spcPct val="90000"/>
        </a:lnSpc>
        <a:spcBef>
          <a:spcPts val="375"/>
        </a:spcBef>
        <a:buClr>
          <a:schemeClr val="bg1">
            <a:lumMod val="50000"/>
          </a:schemeClr>
        </a:buClr>
        <a:buFont typeface="Arial" panose="020B0604020202020204" pitchFamily="34" charset="0"/>
        <a:buChar char="•"/>
        <a:defRPr sz="1050" kern="1200">
          <a:solidFill>
            <a:srgbClr val="1D3E88"/>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Clr>
          <a:schemeClr val="bg1">
            <a:lumMod val="50000"/>
          </a:schemeClr>
        </a:buClr>
        <a:buFont typeface="Courier New" panose="02070309020205020404" pitchFamily="49" charset="0"/>
        <a:buChar char="o"/>
        <a:defRPr sz="1050" kern="1200">
          <a:solidFill>
            <a:srgbClr val="1D3E88"/>
          </a:solidFill>
          <a:latin typeface="Arial" panose="020B0604020202020204" pitchFamily="34" charset="0"/>
          <a:ea typeface="+mn-ea"/>
          <a:cs typeface="Arial" panose="020B0604020202020204" pitchFamily="34" charset="0"/>
        </a:defRPr>
      </a:lvl4pPr>
      <a:lvl5pPr marL="1543012" indent="-171446" algn="l" defTabSz="685783" rtl="0" eaLnBrk="1" latinLnBrk="0" hangingPunct="1">
        <a:lnSpc>
          <a:spcPct val="90000"/>
        </a:lnSpc>
        <a:spcBef>
          <a:spcPts val="375"/>
        </a:spcBef>
        <a:buClr>
          <a:schemeClr val="bg1">
            <a:lumMod val="50000"/>
          </a:schemeClr>
        </a:buClr>
        <a:buFont typeface="Wingdings" panose="05000000000000000000" pitchFamily="2" charset="2"/>
        <a:buChar char="Ø"/>
        <a:defRPr sz="1050" kern="1200">
          <a:solidFill>
            <a:srgbClr val="1D3E88"/>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9144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192" y="1588"/>
                        <a:ext cx="1191"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271261" y="1223493"/>
            <a:ext cx="8537888"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271262" y="205769"/>
            <a:ext cx="7133833"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grpSp>
        <p:nvGrpSpPr>
          <p:cNvPr id="8" name="Group 7">
            <a:extLst>
              <a:ext uri="{FF2B5EF4-FFF2-40B4-BE49-F238E27FC236}">
                <a16:creationId xmlns:a16="http://schemas.microsoft.com/office/drawing/2014/main" id="{12724DC9-DC17-B667-7797-50AE699520F1}"/>
              </a:ext>
            </a:extLst>
          </p:cNvPr>
          <p:cNvGrpSpPr/>
          <p:nvPr userDrawn="1"/>
        </p:nvGrpSpPr>
        <p:grpSpPr>
          <a:xfrm>
            <a:off x="7239206" y="382725"/>
            <a:ext cx="1512901" cy="309551"/>
            <a:chOff x="10037031" y="312737"/>
            <a:chExt cx="1827273" cy="373874"/>
          </a:xfrm>
        </p:grpSpPr>
        <p:pic>
          <p:nvPicPr>
            <p:cNvPr id="9" name="Picture 8">
              <a:extLst>
                <a:ext uri="{FF2B5EF4-FFF2-40B4-BE49-F238E27FC236}">
                  <a16:creationId xmlns:a16="http://schemas.microsoft.com/office/drawing/2014/main" id="{35AE54F3-2410-5EA8-254E-F918A5CF5C66}"/>
                </a:ext>
              </a:extLst>
            </p:cNvPr>
            <p:cNvPicPr>
              <a:picLocks noChangeAspect="1"/>
            </p:cNvPicPr>
            <p:nvPr userDrawn="1"/>
          </p:nvPicPr>
          <p:blipFill>
            <a:blip r:embed="rId10"/>
            <a:stretch>
              <a:fillRect/>
            </a:stretch>
          </p:blipFill>
          <p:spPr>
            <a:xfrm>
              <a:off x="10441904" y="312737"/>
              <a:ext cx="1422400" cy="368300"/>
            </a:xfrm>
            <a:prstGeom prst="rect">
              <a:avLst/>
            </a:prstGeom>
          </p:spPr>
        </p:pic>
        <p:pic>
          <p:nvPicPr>
            <p:cNvPr id="12" name="Picture 11">
              <a:extLst>
                <a:ext uri="{FF2B5EF4-FFF2-40B4-BE49-F238E27FC236}">
                  <a16:creationId xmlns:a16="http://schemas.microsoft.com/office/drawing/2014/main" id="{20C6531B-197B-7D84-7185-2144B7CA891C}"/>
                </a:ext>
              </a:extLst>
            </p:cNvPr>
            <p:cNvPicPr>
              <a:picLocks noChangeAspect="1"/>
            </p:cNvPicPr>
            <p:nvPr userDrawn="1"/>
          </p:nvPicPr>
          <p:blipFill>
            <a:blip r:embed="rId11"/>
            <a:stretch>
              <a:fillRect/>
            </a:stretch>
          </p:blipFill>
          <p:spPr>
            <a:xfrm>
              <a:off x="10037031" y="318311"/>
              <a:ext cx="241300" cy="368300"/>
            </a:xfrm>
            <a:prstGeom prst="rect">
              <a:avLst/>
            </a:prstGeom>
          </p:spPr>
        </p:pic>
      </p:gr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685783" rtl="0" eaLnBrk="1" latinLnBrk="0" hangingPunct="1">
        <a:lnSpc>
          <a:spcPct val="90000"/>
        </a:lnSpc>
        <a:spcBef>
          <a:spcPct val="0"/>
        </a:spcBef>
        <a:buNone/>
        <a:defRPr sz="1800" kern="1200">
          <a:solidFill>
            <a:schemeClr val="bg1"/>
          </a:solidFill>
          <a:latin typeface="+mj-lt"/>
          <a:ea typeface="+mj-ea"/>
          <a:cs typeface="+mj-cs"/>
        </a:defRPr>
      </a:lvl1pPr>
    </p:titleStyle>
    <p:bodyStyle>
      <a:lvl1pPr marL="171446" indent="-171446" algn="l" defTabSz="685783" rtl="0" eaLnBrk="1" latinLnBrk="0" hangingPunct="1">
        <a:lnSpc>
          <a:spcPct val="90000"/>
        </a:lnSpc>
        <a:spcBef>
          <a:spcPts val="750"/>
        </a:spcBef>
        <a:buFont typeface="Wingdings" panose="05000000000000000000" pitchFamily="2" charset="2"/>
        <a:buChar char="§"/>
        <a:defRPr sz="1050" kern="1200">
          <a:solidFill>
            <a:srgbClr val="1D3E88"/>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Clr>
          <a:srgbClr val="1D3E88"/>
        </a:buClr>
        <a:buFont typeface="Calibri" panose="020F0502020204030204" pitchFamily="34" charset="0"/>
        <a:buChar char="-"/>
        <a:defRPr sz="1050" kern="1200">
          <a:solidFill>
            <a:srgbClr val="1D3E88"/>
          </a:solidFill>
          <a:latin typeface="Arial" panose="020B0604020202020204" pitchFamily="34" charset="0"/>
          <a:ea typeface="+mn-ea"/>
          <a:cs typeface="Arial" panose="020B0604020202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050" kern="1200">
          <a:solidFill>
            <a:srgbClr val="1D3E88"/>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Font typeface="Courier New" panose="02070309020205020404" pitchFamily="49" charset="0"/>
        <a:buChar char="o"/>
        <a:defRPr sz="1050" kern="1200">
          <a:solidFill>
            <a:srgbClr val="1D3E88"/>
          </a:solidFill>
          <a:latin typeface="Arial" panose="020B0604020202020204" pitchFamily="34" charset="0"/>
          <a:ea typeface="+mn-ea"/>
          <a:cs typeface="Arial" panose="020B0604020202020204" pitchFamily="34" charset="0"/>
        </a:defRPr>
      </a:lvl4pPr>
      <a:lvl5pPr marL="1543012" indent="-171446" algn="l" defTabSz="685783" rtl="0" eaLnBrk="1" latinLnBrk="0" hangingPunct="1">
        <a:lnSpc>
          <a:spcPct val="90000"/>
        </a:lnSpc>
        <a:spcBef>
          <a:spcPts val="375"/>
        </a:spcBef>
        <a:buFont typeface="Wingdings" panose="05000000000000000000" pitchFamily="2" charset="2"/>
        <a:buChar char="Ø"/>
        <a:defRPr sz="1050" kern="1200">
          <a:solidFill>
            <a:srgbClr val="1D3E88"/>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12785-5B90-423F-EA2B-21A38C1125DF}"/>
              </a:ext>
            </a:extLst>
          </p:cNvPr>
          <p:cNvSpPr>
            <a:spLocks noGrp="1"/>
          </p:cNvSpPr>
          <p:nvPr>
            <p:ph type="ctrTitle"/>
          </p:nvPr>
        </p:nvSpPr>
        <p:spPr/>
        <p:txBody>
          <a:bodyPr>
            <a:normAutofit fontScale="90000"/>
          </a:bodyPr>
          <a:lstStyle/>
          <a:p>
            <a:pPr algn="ctr"/>
            <a:r>
              <a:rPr lang="en-US" altLang="en-US" sz="2000" b="1" dirty="0"/>
              <a:t>TECHNICAL TENDER CRITERIA</a:t>
            </a:r>
            <a:br>
              <a:rPr lang="en-US" altLang="en-US" sz="2000" b="1" dirty="0"/>
            </a:br>
            <a:r>
              <a:rPr lang="en-US" altLang="en-US" sz="2000" b="1" dirty="0"/>
              <a:t>Debt Collectors for </a:t>
            </a:r>
            <a:br>
              <a:rPr lang="en-US" altLang="en-US" sz="2000" b="1" dirty="0"/>
            </a:br>
            <a:r>
              <a:rPr lang="en-US" altLang="en-US" sz="2000" b="1" dirty="0"/>
              <a:t>KwaZulu-Natal &amp; Free State Operating Unit</a:t>
            </a:r>
            <a:endParaRPr lang="en-US" dirty="0"/>
          </a:p>
        </p:txBody>
      </p:sp>
      <p:sp>
        <p:nvSpPr>
          <p:cNvPr id="3" name="Subtitle 2">
            <a:extLst>
              <a:ext uri="{FF2B5EF4-FFF2-40B4-BE49-F238E27FC236}">
                <a16:creationId xmlns:a16="http://schemas.microsoft.com/office/drawing/2014/main" id="{5465B6EA-CA56-4AB9-D4FC-6040A09577E4}"/>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093EE4F6-A9CC-39DA-45EE-8A554045D4CB}"/>
              </a:ext>
            </a:extLst>
          </p:cNvPr>
          <p:cNvSpPr>
            <a:spLocks noGrp="1"/>
          </p:cNvSpPr>
          <p:nvPr>
            <p:ph type="body" sz="quarter" idx="10"/>
          </p:nvPr>
        </p:nvSpPr>
        <p:spPr/>
        <p:txBody>
          <a:bodyPr/>
          <a:lstStyle/>
          <a:p>
            <a:r>
              <a:rPr lang="en-US" dirty="0"/>
              <a:t>10 April 2026</a:t>
            </a:r>
          </a:p>
        </p:txBody>
      </p:sp>
      <p:pic>
        <p:nvPicPr>
          <p:cNvPr id="8" name="Picture Placeholder 7" descr="A person using a payphone&#10;&#10;Description automatically generated">
            <a:extLst>
              <a:ext uri="{FF2B5EF4-FFF2-40B4-BE49-F238E27FC236}">
                <a16:creationId xmlns:a16="http://schemas.microsoft.com/office/drawing/2014/main" id="{9610384E-5DBC-FB33-86BC-690930EC2028}"/>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16619" r="16619"/>
          <a:stretch>
            <a:fillRect/>
          </a:stretch>
        </p:blipFill>
        <p:spPr/>
      </p:pic>
      <p:pic>
        <p:nvPicPr>
          <p:cNvPr id="9" name="Picture Placeholder 24" descr="Several wind turbines in a field&#10;&#10;Description automatically generated">
            <a:extLst>
              <a:ext uri="{FF2B5EF4-FFF2-40B4-BE49-F238E27FC236}">
                <a16:creationId xmlns:a16="http://schemas.microsoft.com/office/drawing/2014/main" id="{0919A2B3-BF9F-6C64-29C3-708946C8502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1010376" y="1911285"/>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Tree>
    <p:extLst>
      <p:ext uri="{BB962C8B-B14F-4D97-AF65-F5344CB8AC3E}">
        <p14:creationId xmlns:p14="http://schemas.microsoft.com/office/powerpoint/2010/main" val="2982091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a:xfrm>
            <a:off x="49100" y="871769"/>
            <a:ext cx="8537888" cy="4859022"/>
          </a:xfrm>
        </p:spPr>
        <p:txBody>
          <a:bodyPr/>
          <a:lstStyle/>
          <a:p>
            <a:pPr>
              <a:spcBef>
                <a:spcPct val="30000"/>
              </a:spcBef>
              <a:spcAft>
                <a:spcPct val="0"/>
              </a:spcAft>
              <a:defRPr/>
            </a:pPr>
            <a:endParaRPr lang="en-ZA" altLang="en-US" kern="0" dirty="0"/>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Eskom requires the services of specialized debt recovery agencies who can partner with Eskom to enhance revenue collection by ensuring that Eskom and the </a:t>
            </a:r>
            <a:r>
              <a:rPr kumimoji="0" lang="en-US" sz="1800" b="0" i="0" u="none" strike="noStrike" kern="0" cap="none" spc="0" normalizeH="0" baseline="0" noProof="0" dirty="0" err="1">
                <a:ln>
                  <a:noFill/>
                </a:ln>
                <a:solidFill>
                  <a:srgbClr val="003896"/>
                </a:solidFill>
                <a:effectLst/>
                <a:uLnTx/>
                <a:uFillTx/>
                <a:latin typeface="Arial"/>
                <a:ea typeface="+mn-ea"/>
                <a:cs typeface="Arial"/>
              </a:rPr>
              <a:t>Muncipality’s</a:t>
            </a:r>
            <a:r>
              <a:rPr kumimoji="0" lang="en-US" sz="1800" b="0" i="0" u="none" strike="noStrike" kern="0" cap="none" spc="0" normalizeH="0" baseline="0" noProof="0" dirty="0">
                <a:ln>
                  <a:noFill/>
                </a:ln>
                <a:solidFill>
                  <a:srgbClr val="003896"/>
                </a:solidFill>
                <a:effectLst/>
                <a:uLnTx/>
                <a:uFillTx/>
                <a:latin typeface="Arial"/>
                <a:ea typeface="+mn-ea"/>
                <a:cs typeface="Arial"/>
              </a:rPr>
              <a:t> non-paying customers honour their payment obligation. </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Debt collection agencies will utilize specialist collection strategies (such as a “soft” collections or “hard”/legal collections) to maximise Eskom and the Municipality's collections.</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Furthermore, these debt collection agencies also have a wider access to customer databases /credit bureaus.  Their expertise in data mining enables the agencies to enrich the information received from Eskom and the </a:t>
            </a:r>
            <a:r>
              <a:rPr kumimoji="0" lang="en-US" sz="1800" b="0" i="0" u="none" strike="noStrike" kern="0" cap="none" spc="0" normalizeH="0" baseline="0" noProof="0" dirty="0" err="1">
                <a:ln>
                  <a:noFill/>
                </a:ln>
                <a:solidFill>
                  <a:srgbClr val="003896"/>
                </a:solidFill>
                <a:effectLst/>
                <a:uLnTx/>
                <a:uFillTx/>
                <a:latin typeface="Arial"/>
                <a:ea typeface="+mn-ea"/>
                <a:cs typeface="Arial"/>
              </a:rPr>
              <a:t>Munciaplity’s</a:t>
            </a:r>
            <a:r>
              <a:rPr kumimoji="0" lang="en-US" sz="1800" b="0" i="0" u="none" strike="noStrike" kern="0" cap="none" spc="0" normalizeH="0" baseline="0" noProof="0" dirty="0">
                <a:ln>
                  <a:noFill/>
                </a:ln>
                <a:solidFill>
                  <a:srgbClr val="003896"/>
                </a:solidFill>
                <a:effectLst/>
                <a:uLnTx/>
                <a:uFillTx/>
                <a:latin typeface="Arial"/>
                <a:ea typeface="+mn-ea"/>
                <a:cs typeface="Arial"/>
              </a:rPr>
              <a:t>, easily tracing the customers thus enhancing the probability of recovery, because they perform collection services for other credit providers as well. This activity cannot be performed in house as Eskom does not have the systems and tools for these activities. It will also require additional resources, which Eskom will not be able to appoint at this stage. </a:t>
            </a:r>
          </a:p>
          <a:p>
            <a:pPr>
              <a:spcBef>
                <a:spcPct val="30000"/>
              </a:spcBef>
              <a:spcAft>
                <a:spcPct val="0"/>
              </a:spcAft>
            </a:pPr>
            <a:endParaRPr lang="en-ZA" dirty="0"/>
          </a:p>
          <a:p>
            <a:pPr marL="0" indent="0">
              <a:buNone/>
            </a:pPr>
            <a:endParaRPr lang="en-US" sz="1800" dirty="0"/>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fontScale="92500" lnSpcReduction="10000"/>
          </a:bodyPr>
          <a:lstStyle/>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1" i="0" u="none" strike="noStrike" kern="0" cap="none" spc="0" normalizeH="0" baseline="0" noProof="0" dirty="0">
                <a:ln>
                  <a:noFill/>
                </a:ln>
                <a:solidFill>
                  <a:srgbClr val="003896"/>
                </a:solidFill>
                <a:effectLst/>
                <a:uLnTx/>
                <a:uFillTx/>
                <a:latin typeface="Arial"/>
                <a:ea typeface="+mn-ea"/>
                <a:cs typeface="Arial"/>
              </a:rPr>
              <a:t>The work comprises:</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Have a solid and integrated debt collection system (i.e. tracing &amp; recovery system, and where possible, the service provider and Eskom to have dual viewing functionality). </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Efficiently collect on all accounts handed over by Eskom with specific compliance to the relevant legislations. </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Have an in-house “legal department/attorney” who will manage the debt collection process.</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Conduct adverse listing on Credit Bureaus.</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Have an audit trail of all interactions with customers including voice recordings (i.e. Query management).</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Have a Call Centre, where customers can be phoned to remind them of payment that is overdue</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Have an effective Customer relationship management.</a:t>
            </a: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Scope as per NEC</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3</a:t>
            </a:fld>
            <a:endParaRPr lang="en-ZA" dirty="0"/>
          </a:p>
        </p:txBody>
      </p:sp>
    </p:spTree>
    <p:extLst>
      <p:ext uri="{BB962C8B-B14F-4D97-AF65-F5344CB8AC3E}">
        <p14:creationId xmlns:p14="http://schemas.microsoft.com/office/powerpoint/2010/main" val="379890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lnSpcReduction="10000"/>
          </a:bodyPr>
          <a:lstStyle/>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Produce performance reports timeously and client to have easy access to online reports promptly.</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Write off management, i.e. recommend accounts for write off three months after hand over date if tracing or recovery is no longer feasible.</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Ensure that customers make all payments directly into an Eskom bank account.</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Maintain confidentiality of Eskom and Municipality’s information by ensuring that it is only used for Eskom benefits.</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For all accounts, commission to be based on recoveries only -10 %.</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In the event that the matter requires the issuing of summons or other litigation processes, the matter will be handled as per the process for Legal collections by the Legal department of the service provider.</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The service provider must also take cognisance of Eskom’s performance requirements for debt collection as Eskom reserves the right to withdraw handed over accounts or stop handovers if performance is below target.</a:t>
            </a: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Scope as per NEC</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4</a:t>
            </a:fld>
            <a:endParaRPr lang="en-ZA" dirty="0"/>
          </a:p>
        </p:txBody>
      </p:sp>
    </p:spTree>
    <p:extLst>
      <p:ext uri="{BB962C8B-B14F-4D97-AF65-F5344CB8AC3E}">
        <p14:creationId xmlns:p14="http://schemas.microsoft.com/office/powerpoint/2010/main" val="727230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fontScale="92500" lnSpcReduction="20000"/>
          </a:bodyPr>
          <a:lstStyle/>
          <a:p>
            <a:pPr marL="0" marR="0" lvl="0" indent="0" algn="just" defTabSz="914400" rtl="0" eaLnBrk="1" fontAlgn="base" latinLnBrk="0" hangingPunct="1">
              <a:lnSpc>
                <a:spcPct val="90000"/>
              </a:lnSpc>
              <a:spcBef>
                <a:spcPct val="100000"/>
              </a:spcBef>
              <a:spcAft>
                <a:spcPct val="0"/>
              </a:spcAft>
              <a:buClr>
                <a:srgbClr val="8C7F6D"/>
              </a:buClr>
              <a:buSzTx/>
              <a:buFontTx/>
              <a:buNone/>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Eskom requires the following services on accounts handed over for collection:</a:t>
            </a:r>
          </a:p>
          <a:p>
            <a:pPr marL="0" marR="0" lvl="0" indent="0" algn="just" defTabSz="914400" rtl="0" eaLnBrk="1" fontAlgn="base" latinLnBrk="0" hangingPunct="1">
              <a:lnSpc>
                <a:spcPct val="90000"/>
              </a:lnSpc>
              <a:spcBef>
                <a:spcPct val="100000"/>
              </a:spcBef>
              <a:spcAft>
                <a:spcPct val="0"/>
              </a:spcAft>
              <a:buClr>
                <a:srgbClr val="8C7F6D"/>
              </a:buClr>
              <a:buSzTx/>
              <a:buFontTx/>
              <a:buNone/>
              <a:tabLst/>
              <a:defRPr/>
            </a:pPr>
            <a:r>
              <a:rPr kumimoji="0" lang="en-US" sz="1800" b="1" i="0" u="none" strike="noStrike" kern="0" cap="none" spc="0" normalizeH="0" baseline="0" noProof="0" dirty="0">
                <a:ln>
                  <a:noFill/>
                </a:ln>
                <a:solidFill>
                  <a:srgbClr val="003896"/>
                </a:solidFill>
                <a:effectLst/>
                <a:uLnTx/>
                <a:uFillTx/>
                <a:latin typeface="Arial"/>
                <a:ea typeface="+mn-ea"/>
                <a:cs typeface="Arial"/>
              </a:rPr>
              <a:t>1. Perform ‘Soft Collections’ on Large Power Users (LPU) and Small Power Users (SPU) customers in arrears through the service provider’s Contact Centre – payments to service provider will be based on payments received </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Hand over Active accounts which are in the 15 – 30 age bracket for LPU’s and the 31-60 days age bracket for SPU customers - this is more for a reminder to customers to pay and to change the behaviour to pay on the due date. </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Include Active accounts to the value of more than R10 000 where payment was not received on the due date (R-value open to the discretion of the OU, not less than R10 000).</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Hand over all terminated accounts at Debt Management’s discretion.</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Hand over all Sundry Debtors at Financial Accounting’s discretion.</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Hand over all overdue Municipality debt (based on agreed partnership/s).</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Service provider to be paid based on the number of successful payments received.</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Campaign creation and execution.</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Query management.</a:t>
            </a: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Scope as per NEC</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5</a:t>
            </a:fld>
            <a:endParaRPr lang="en-ZA" dirty="0"/>
          </a:p>
        </p:txBody>
      </p:sp>
    </p:spTree>
    <p:extLst>
      <p:ext uri="{BB962C8B-B14F-4D97-AF65-F5344CB8AC3E}">
        <p14:creationId xmlns:p14="http://schemas.microsoft.com/office/powerpoint/2010/main" val="1887042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a:bodyPr>
          <a:lstStyle/>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Preparing letters of demand and dispatching same on behalf of Eskom and the Municipality via registered mail.</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err="1">
                <a:ln>
                  <a:noFill/>
                </a:ln>
                <a:solidFill>
                  <a:srgbClr val="003896"/>
                </a:solidFill>
                <a:effectLst/>
                <a:uLnTx/>
                <a:uFillTx/>
                <a:latin typeface="Arial"/>
                <a:cs typeface="Arial"/>
              </a:rPr>
              <a:t>Utilise</a:t>
            </a:r>
            <a:r>
              <a:rPr kumimoji="0" lang="en-US" sz="1600" b="0" i="0" u="none" strike="noStrike" kern="0" cap="none" spc="0" normalizeH="0" baseline="0" noProof="0" dirty="0">
                <a:ln>
                  <a:noFill/>
                </a:ln>
                <a:solidFill>
                  <a:srgbClr val="003896"/>
                </a:solidFill>
                <a:effectLst/>
                <a:uLnTx/>
                <a:uFillTx/>
                <a:latin typeface="Arial"/>
                <a:cs typeface="Arial"/>
              </a:rPr>
              <a:t> tracing tools for data cleansing and harvesting that will increase the probability of contacting the customer.</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Service provider to recommend the ‘next best actions’ to Eskom and Municipality in order to maximise debt collections.</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Lodging claims on against the deceased and liquidated estates on behalf of Eskom and Municipality.</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Maintain an audit trail of all interactions including voice interactions with customers.</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Produce performance reports timeously.</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Weekly report on high value debt accounts.</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600" b="0" i="0" u="none" strike="noStrike" kern="0" cap="none" spc="0" normalizeH="0" baseline="0" noProof="0" dirty="0">
                <a:ln>
                  <a:noFill/>
                </a:ln>
                <a:solidFill>
                  <a:srgbClr val="003896"/>
                </a:solidFill>
                <a:effectLst/>
                <a:uLnTx/>
                <a:uFillTx/>
                <a:latin typeface="Arial"/>
                <a:cs typeface="Arial"/>
              </a:rPr>
              <a:t>Consolidate monthly performance reports (adverse listing, letters of demand, promise to pay, fixed payment arrangements).</a:t>
            </a:r>
            <a:endParaRPr kumimoji="0" lang="en-ZA" sz="1600" b="0" i="0" u="none" strike="noStrike" kern="0" cap="none" spc="0" normalizeH="0" baseline="0" noProof="0" dirty="0">
              <a:ln>
                <a:noFill/>
              </a:ln>
              <a:solidFill>
                <a:srgbClr val="003896"/>
              </a:solidFill>
              <a:effectLst/>
              <a:uLnTx/>
              <a:uFillTx/>
              <a:latin typeface="Arial"/>
              <a:cs typeface="Arial"/>
            </a:endParaRP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Scope as per NEC</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6</a:t>
            </a:fld>
            <a:endParaRPr lang="en-ZA" dirty="0"/>
          </a:p>
        </p:txBody>
      </p:sp>
    </p:spTree>
    <p:extLst>
      <p:ext uri="{BB962C8B-B14F-4D97-AF65-F5344CB8AC3E}">
        <p14:creationId xmlns:p14="http://schemas.microsoft.com/office/powerpoint/2010/main" val="641892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a:xfrm>
            <a:off x="271260" y="1223493"/>
            <a:ext cx="8621727" cy="5006978"/>
          </a:xfrm>
        </p:spPr>
        <p:txBody>
          <a:bodyPr>
            <a:normAutofit fontScale="77500" lnSpcReduction="20000"/>
          </a:bodyPr>
          <a:lstStyle/>
          <a:p>
            <a:pPr marL="0" marR="0" lvl="0" indent="-4763" algn="just" defTabSz="914400" rtl="0" eaLnBrk="1" fontAlgn="base" latinLnBrk="0" hangingPunct="1">
              <a:lnSpc>
                <a:spcPct val="90000"/>
              </a:lnSpc>
              <a:spcBef>
                <a:spcPct val="100000"/>
              </a:spcBef>
              <a:spcAft>
                <a:spcPct val="0"/>
              </a:spcAft>
              <a:buClr>
                <a:srgbClr val="8C7F6D"/>
              </a:buClr>
              <a:buSzTx/>
              <a:buFontTx/>
              <a:buNone/>
              <a:tabLst/>
              <a:defRPr/>
            </a:pPr>
            <a:r>
              <a:rPr kumimoji="0" lang="en-US" sz="1800" b="1" i="0" u="none" strike="noStrike" kern="0" cap="none" spc="0" normalizeH="0" baseline="0" noProof="0" dirty="0">
                <a:ln>
                  <a:noFill/>
                </a:ln>
                <a:solidFill>
                  <a:srgbClr val="003896"/>
                </a:solidFill>
                <a:effectLst/>
                <a:uLnTx/>
                <a:uFillTx/>
                <a:latin typeface="Arial"/>
                <a:ea typeface="+mn-ea"/>
                <a:cs typeface="Arial"/>
              </a:rPr>
              <a:t>2. </a:t>
            </a:r>
            <a:r>
              <a:rPr kumimoji="0" lang="en-US" sz="1900" b="1" i="0" u="none" strike="noStrike" kern="0" cap="none" spc="0" normalizeH="0" baseline="0" noProof="0" dirty="0">
                <a:ln>
                  <a:noFill/>
                </a:ln>
                <a:solidFill>
                  <a:srgbClr val="003896"/>
                </a:solidFill>
                <a:effectLst/>
                <a:uLnTx/>
                <a:uFillTx/>
                <a:latin typeface="Arial"/>
                <a:ea typeface="+mn-ea"/>
                <a:cs typeface="Arial"/>
              </a:rPr>
              <a:t>Perform hard collections on all LPU and SPU accounts - In the event that the ‘soft collection’ has not yielded desired results, the service provider shall, in consultation with Eskom, follow the process as outlined below:-</a:t>
            </a:r>
            <a:r>
              <a:rPr kumimoji="0" lang="en-US" sz="1900" b="0" i="0" u="none" strike="noStrike" kern="0" cap="none" spc="0" normalizeH="0" baseline="0" noProof="0" dirty="0">
                <a:ln>
                  <a:noFill/>
                </a:ln>
                <a:solidFill>
                  <a:srgbClr val="003896"/>
                </a:solidFill>
                <a:effectLst/>
                <a:uLnTx/>
                <a:uFillTx/>
                <a:latin typeface="Arial"/>
                <a:ea typeface="+mn-ea"/>
                <a:cs typeface="Arial"/>
              </a:rPr>
              <a:t>	</a:t>
            </a:r>
          </a:p>
          <a:p>
            <a:pPr marL="338137" marR="0" lvl="0" indent="-342900"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900" b="0" i="0" u="none" strike="noStrike" kern="0" cap="none" spc="0" normalizeH="0" baseline="0" noProof="0" dirty="0">
                <a:ln>
                  <a:noFill/>
                </a:ln>
                <a:solidFill>
                  <a:srgbClr val="003896"/>
                </a:solidFill>
                <a:effectLst/>
                <a:uLnTx/>
                <a:uFillTx/>
                <a:latin typeface="Arial"/>
                <a:ea typeface="+mn-ea"/>
                <a:cs typeface="Arial"/>
              </a:rPr>
              <a:t>Perform an assessment on the debtors’ ability to pay or means to pay and advise Eskom on the appropriate debt collection strategy and likelihood of recovery. </a:t>
            </a:r>
          </a:p>
          <a:p>
            <a:pPr marL="338137" marR="0" lvl="0" indent="-342900"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900" b="0" i="0" u="none" strike="noStrike" kern="0" cap="none" spc="0" normalizeH="0" baseline="0" noProof="0" dirty="0">
                <a:ln>
                  <a:noFill/>
                </a:ln>
                <a:solidFill>
                  <a:srgbClr val="003896"/>
                </a:solidFill>
                <a:effectLst/>
                <a:uLnTx/>
                <a:uFillTx/>
                <a:latin typeface="Arial"/>
                <a:ea typeface="+mn-ea"/>
                <a:cs typeface="Arial"/>
              </a:rPr>
              <a:t>Produce a tracing report on debtor listing, current address, employment etc.	</a:t>
            </a:r>
          </a:p>
          <a:p>
            <a:pPr marL="338137" marR="0" lvl="0" indent="-342900"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900" b="0" i="0" u="none" strike="noStrike" kern="0" cap="none" spc="0" normalizeH="0" baseline="0" noProof="0" dirty="0">
                <a:ln>
                  <a:noFill/>
                </a:ln>
                <a:solidFill>
                  <a:srgbClr val="003896"/>
                </a:solidFill>
                <a:effectLst/>
                <a:uLnTx/>
                <a:uFillTx/>
                <a:latin typeface="Arial"/>
                <a:ea typeface="+mn-ea"/>
                <a:cs typeface="Arial"/>
              </a:rPr>
              <a:t>Determine and advise Eskom on the estimated  legal services costs based on the following processes:</a:t>
            </a:r>
          </a:p>
          <a:p>
            <a:pPr marL="0" marR="0" lvl="0" indent="0" algn="just" defTabSz="914400" rtl="0" eaLnBrk="1" fontAlgn="base" latinLnBrk="0" hangingPunct="1">
              <a:lnSpc>
                <a:spcPct val="90000"/>
              </a:lnSpc>
              <a:spcBef>
                <a:spcPct val="100000"/>
              </a:spcBef>
              <a:spcAft>
                <a:spcPct val="0"/>
              </a:spcAft>
              <a:buClr>
                <a:srgbClr val="8C7F6D"/>
              </a:buClr>
              <a:buSzTx/>
              <a:buNone/>
              <a:tabLst/>
              <a:defRPr/>
            </a:pPr>
            <a:endParaRPr kumimoji="0" lang="en-US" sz="1900" b="0" i="0" u="none" strike="noStrike" kern="0" cap="none" spc="0" normalizeH="0" baseline="0" noProof="0" dirty="0">
              <a:ln>
                <a:noFill/>
              </a:ln>
              <a:solidFill>
                <a:srgbClr val="003896"/>
              </a:solidFill>
              <a:effectLst/>
              <a:uLnTx/>
              <a:uFillTx/>
              <a:latin typeface="Arial"/>
              <a:ea typeface="+mn-ea"/>
              <a:cs typeface="Arial"/>
            </a:endParaRPr>
          </a:p>
          <a:p>
            <a:pPr marL="2251075" marR="0" lvl="5" indent="-179388" algn="just" defTabSz="914400" rtl="0" eaLnBrk="1" fontAlgn="base" latinLnBrk="0" hangingPunct="1">
              <a:lnSpc>
                <a:spcPct val="90000"/>
              </a:lnSpc>
              <a:spcBef>
                <a:spcPct val="100000"/>
              </a:spcBef>
              <a:spcAft>
                <a:spcPct val="0"/>
              </a:spcAft>
              <a:buClr>
                <a:srgbClr val="8C7F6D"/>
              </a:buClr>
              <a:buSzTx/>
              <a:buFont typeface="Courier New" panose="02070309020205020404" pitchFamily="49" charset="0"/>
              <a:buChar char="o"/>
              <a:tabLst/>
              <a:defRPr/>
            </a:pPr>
            <a:r>
              <a:rPr kumimoji="0" lang="en-US" sz="1100" b="0" i="0" u="none" strike="noStrike" kern="0" cap="none" spc="0" normalizeH="0" baseline="0" noProof="0" dirty="0">
                <a:ln>
                  <a:noFill/>
                </a:ln>
                <a:solidFill>
                  <a:srgbClr val="003896"/>
                </a:solidFill>
                <a:effectLst/>
                <a:uLnTx/>
                <a:uFillTx/>
                <a:latin typeface="Arial"/>
                <a:cs typeface="Arial"/>
              </a:rPr>
              <a:t>Registered Letter of Demand</a:t>
            </a:r>
          </a:p>
          <a:p>
            <a:pPr marL="2251075" marR="0" lvl="5" indent="-179388" algn="just" defTabSz="914400" rtl="0" eaLnBrk="1" fontAlgn="base" latinLnBrk="0" hangingPunct="1">
              <a:lnSpc>
                <a:spcPct val="90000"/>
              </a:lnSpc>
              <a:spcBef>
                <a:spcPct val="100000"/>
              </a:spcBef>
              <a:spcAft>
                <a:spcPct val="0"/>
              </a:spcAft>
              <a:buClr>
                <a:srgbClr val="8C7F6D"/>
              </a:buClr>
              <a:buSzTx/>
              <a:buFont typeface="Courier New" panose="02070309020205020404" pitchFamily="49" charset="0"/>
              <a:buChar char="o"/>
              <a:tabLst/>
              <a:defRPr/>
            </a:pPr>
            <a:r>
              <a:rPr kumimoji="0" lang="en-US" sz="1100" b="0" i="0" u="none" strike="noStrike" kern="0" cap="none" spc="0" normalizeH="0" baseline="0" noProof="0" dirty="0">
                <a:ln>
                  <a:noFill/>
                </a:ln>
                <a:solidFill>
                  <a:srgbClr val="003896"/>
                </a:solidFill>
                <a:effectLst/>
                <a:uLnTx/>
                <a:uFillTx/>
                <a:latin typeface="Arial"/>
                <a:cs typeface="Arial"/>
              </a:rPr>
              <a:t>Issue and Serve Summons</a:t>
            </a:r>
          </a:p>
          <a:p>
            <a:pPr marL="2251075" marR="0" lvl="5" indent="-179388" algn="just" defTabSz="914400" rtl="0" eaLnBrk="1" fontAlgn="base" latinLnBrk="0" hangingPunct="1">
              <a:lnSpc>
                <a:spcPct val="90000"/>
              </a:lnSpc>
              <a:spcBef>
                <a:spcPct val="100000"/>
              </a:spcBef>
              <a:spcAft>
                <a:spcPct val="0"/>
              </a:spcAft>
              <a:buClr>
                <a:srgbClr val="8C7F6D"/>
              </a:buClr>
              <a:buSzTx/>
              <a:buFont typeface="Courier New" panose="02070309020205020404" pitchFamily="49" charset="0"/>
              <a:buChar char="o"/>
              <a:tabLst/>
              <a:defRPr/>
            </a:pPr>
            <a:r>
              <a:rPr kumimoji="0" lang="en-US" sz="1100" b="0" i="0" u="none" strike="noStrike" kern="0" cap="none" spc="0" normalizeH="0" baseline="0" noProof="0" dirty="0">
                <a:ln>
                  <a:noFill/>
                </a:ln>
                <a:solidFill>
                  <a:srgbClr val="003896"/>
                </a:solidFill>
                <a:effectLst/>
                <a:uLnTx/>
                <a:uFillTx/>
                <a:latin typeface="Arial"/>
                <a:cs typeface="Arial"/>
              </a:rPr>
              <a:t>Lodge Default Judgement </a:t>
            </a:r>
          </a:p>
          <a:p>
            <a:pPr marL="2251075" marR="0" lvl="5" indent="-179388" algn="just" defTabSz="914400" rtl="0" eaLnBrk="1" fontAlgn="base" latinLnBrk="0" hangingPunct="1">
              <a:lnSpc>
                <a:spcPct val="90000"/>
              </a:lnSpc>
              <a:spcBef>
                <a:spcPct val="100000"/>
              </a:spcBef>
              <a:spcAft>
                <a:spcPct val="0"/>
              </a:spcAft>
              <a:buClr>
                <a:srgbClr val="8C7F6D"/>
              </a:buClr>
              <a:buSzTx/>
              <a:buFont typeface="Courier New" panose="02070309020205020404" pitchFamily="49" charset="0"/>
              <a:buChar char="o"/>
              <a:tabLst/>
              <a:defRPr/>
            </a:pPr>
            <a:r>
              <a:rPr kumimoji="0" lang="en-US" sz="1100" b="0" i="0" u="none" strike="noStrike" kern="0" cap="none" spc="0" normalizeH="0" baseline="0" noProof="0" dirty="0">
                <a:ln>
                  <a:noFill/>
                </a:ln>
                <a:solidFill>
                  <a:srgbClr val="003896"/>
                </a:solidFill>
                <a:effectLst/>
                <a:uLnTx/>
                <a:uFillTx/>
                <a:latin typeface="Arial"/>
                <a:cs typeface="Arial"/>
              </a:rPr>
              <a:t>Warrant of Execution</a:t>
            </a:r>
          </a:p>
          <a:p>
            <a:pPr marL="2251075" marR="0" lvl="5" indent="-179388" algn="just" defTabSz="914400" rtl="0" eaLnBrk="1" fontAlgn="base" latinLnBrk="0" hangingPunct="1">
              <a:lnSpc>
                <a:spcPct val="90000"/>
              </a:lnSpc>
              <a:spcBef>
                <a:spcPct val="100000"/>
              </a:spcBef>
              <a:spcAft>
                <a:spcPct val="0"/>
              </a:spcAft>
              <a:buClr>
                <a:srgbClr val="8C7F6D"/>
              </a:buClr>
              <a:buSzTx/>
              <a:buFont typeface="Courier New" panose="02070309020205020404" pitchFamily="49" charset="0"/>
              <a:buChar char="o"/>
              <a:tabLst/>
              <a:defRPr/>
            </a:pPr>
            <a:r>
              <a:rPr kumimoji="0" lang="en-US" sz="1100" b="0" i="0" u="none" strike="noStrike" kern="0" cap="none" spc="0" normalizeH="0" baseline="0" noProof="0" dirty="0">
                <a:ln>
                  <a:noFill/>
                </a:ln>
                <a:solidFill>
                  <a:srgbClr val="003896"/>
                </a:solidFill>
                <a:effectLst/>
                <a:uLnTx/>
                <a:uFillTx/>
                <a:latin typeface="Arial"/>
                <a:cs typeface="Arial"/>
              </a:rPr>
              <a:t>Attaching Property</a:t>
            </a:r>
          </a:p>
          <a:p>
            <a:pPr marL="2251075" marR="0" lvl="5" indent="-179388" algn="just" defTabSz="914400" rtl="0" eaLnBrk="1" fontAlgn="base" latinLnBrk="0" hangingPunct="1">
              <a:lnSpc>
                <a:spcPct val="90000"/>
              </a:lnSpc>
              <a:spcBef>
                <a:spcPct val="100000"/>
              </a:spcBef>
              <a:spcAft>
                <a:spcPct val="0"/>
              </a:spcAft>
              <a:buClr>
                <a:srgbClr val="8C7F6D"/>
              </a:buClr>
              <a:buSzTx/>
              <a:buFont typeface="Courier New" panose="02070309020205020404" pitchFamily="49" charset="0"/>
              <a:buChar char="o"/>
              <a:tabLst/>
              <a:defRPr/>
            </a:pPr>
            <a:r>
              <a:rPr kumimoji="0" lang="en-US" sz="1100" b="0" i="0" u="none" strike="noStrike" kern="0" cap="none" spc="0" normalizeH="0" baseline="0" noProof="0" dirty="0">
                <a:ln>
                  <a:noFill/>
                </a:ln>
                <a:solidFill>
                  <a:srgbClr val="003896"/>
                </a:solidFill>
                <a:effectLst/>
                <a:uLnTx/>
                <a:uFillTx/>
                <a:latin typeface="Arial"/>
                <a:cs typeface="Arial"/>
              </a:rPr>
              <a:t>Section 65A (1) notice to appear in the relevant court</a:t>
            </a:r>
          </a:p>
          <a:p>
            <a:pPr marL="2251075" marR="0" lvl="5" indent="-179388" algn="just" defTabSz="914400" rtl="0" eaLnBrk="1" fontAlgn="base" latinLnBrk="0" hangingPunct="1">
              <a:lnSpc>
                <a:spcPct val="90000"/>
              </a:lnSpc>
              <a:spcBef>
                <a:spcPct val="100000"/>
              </a:spcBef>
              <a:spcAft>
                <a:spcPct val="0"/>
              </a:spcAft>
              <a:buClr>
                <a:srgbClr val="8C7F6D"/>
              </a:buClr>
              <a:buSzTx/>
              <a:buFont typeface="Courier New" panose="02070309020205020404" pitchFamily="49" charset="0"/>
              <a:buChar char="o"/>
              <a:tabLst/>
              <a:defRPr/>
            </a:pPr>
            <a:r>
              <a:rPr kumimoji="0" lang="en-US" sz="1100" b="0" i="0" u="none" strike="noStrike" kern="0" cap="none" spc="0" normalizeH="0" baseline="0" noProof="0" dirty="0">
                <a:ln>
                  <a:noFill/>
                </a:ln>
                <a:solidFill>
                  <a:srgbClr val="003896"/>
                </a:solidFill>
                <a:effectLst/>
                <a:uLnTx/>
                <a:uFillTx/>
                <a:latin typeface="Arial"/>
                <a:cs typeface="Arial"/>
              </a:rPr>
              <a:t>Court Appearance</a:t>
            </a:r>
          </a:p>
          <a:p>
            <a:pPr marL="2251075" marR="0" lvl="5" indent="-179388" algn="just" defTabSz="914400" rtl="0" eaLnBrk="1" fontAlgn="base" latinLnBrk="0" hangingPunct="1">
              <a:lnSpc>
                <a:spcPct val="90000"/>
              </a:lnSpc>
              <a:spcBef>
                <a:spcPct val="100000"/>
              </a:spcBef>
              <a:spcAft>
                <a:spcPct val="0"/>
              </a:spcAft>
              <a:buClr>
                <a:srgbClr val="8C7F6D"/>
              </a:buClr>
              <a:buSzTx/>
              <a:buFont typeface="Courier New" panose="02070309020205020404" pitchFamily="49" charset="0"/>
              <a:buChar char="o"/>
              <a:tabLst/>
              <a:defRPr/>
            </a:pPr>
            <a:r>
              <a:rPr kumimoji="0" lang="en-US" sz="1100" b="0" i="0" u="none" strike="noStrike" kern="0" cap="none" spc="0" normalizeH="0" baseline="0" noProof="0" dirty="0">
                <a:ln>
                  <a:noFill/>
                </a:ln>
                <a:solidFill>
                  <a:srgbClr val="003896"/>
                </a:solidFill>
                <a:effectLst/>
                <a:uLnTx/>
                <a:uFillTx/>
                <a:latin typeface="Arial"/>
                <a:cs typeface="Arial"/>
              </a:rPr>
              <a:t>Emolument Attachment order</a:t>
            </a:r>
          </a:p>
          <a:p>
            <a:pPr marL="2251075" marR="0" lvl="5" indent="-179388" algn="just" defTabSz="914400" rtl="0" eaLnBrk="1" fontAlgn="base" latinLnBrk="0" hangingPunct="1">
              <a:lnSpc>
                <a:spcPct val="90000"/>
              </a:lnSpc>
              <a:spcBef>
                <a:spcPct val="100000"/>
              </a:spcBef>
              <a:spcAft>
                <a:spcPct val="0"/>
              </a:spcAft>
              <a:buClr>
                <a:srgbClr val="8C7F6D"/>
              </a:buClr>
              <a:buSzTx/>
              <a:buFont typeface="Courier New" panose="02070309020205020404" pitchFamily="49" charset="0"/>
              <a:buChar char="o"/>
              <a:tabLst/>
              <a:defRPr/>
            </a:pPr>
            <a:r>
              <a:rPr kumimoji="0" lang="en-US" sz="1100" b="0" i="0" u="none" strike="noStrike" kern="0" cap="none" spc="0" normalizeH="0" baseline="0" noProof="0" dirty="0">
                <a:ln>
                  <a:noFill/>
                </a:ln>
                <a:solidFill>
                  <a:srgbClr val="003896"/>
                </a:solidFill>
                <a:effectLst/>
                <a:uLnTx/>
                <a:uFillTx/>
                <a:latin typeface="Arial"/>
                <a:cs typeface="Arial"/>
              </a:rPr>
              <a:t>Instruction letter to debtors employer </a:t>
            </a:r>
          </a:p>
          <a:p>
            <a:pPr marL="446087" marR="0" lvl="1" indent="0" algn="just" defTabSz="914400" rtl="0" eaLnBrk="1" fontAlgn="base" latinLnBrk="0" hangingPunct="1">
              <a:lnSpc>
                <a:spcPct val="90000"/>
              </a:lnSpc>
              <a:spcBef>
                <a:spcPct val="100000"/>
              </a:spcBef>
              <a:spcAft>
                <a:spcPct val="0"/>
              </a:spcAft>
              <a:buClr>
                <a:srgbClr val="8C7F6D"/>
              </a:buClr>
              <a:buSzTx/>
              <a:buFontTx/>
              <a:buNone/>
              <a:tabLst/>
              <a:defRPr/>
            </a:pPr>
            <a:r>
              <a:rPr kumimoji="0" lang="en-US" sz="1800" b="0" i="0" u="none" strike="noStrike" kern="0" cap="none" spc="0" normalizeH="0" baseline="0" noProof="0" dirty="0">
                <a:ln>
                  <a:noFill/>
                </a:ln>
                <a:solidFill>
                  <a:srgbClr val="003896"/>
                </a:solidFill>
                <a:effectLst/>
                <a:uLnTx/>
                <a:uFillTx/>
                <a:latin typeface="Arial"/>
                <a:cs typeface="Arial"/>
              </a:rPr>
              <a:t>				</a:t>
            </a:r>
            <a:endParaRPr kumimoji="0" lang="en-ZA" sz="1800" b="0" i="0" u="none" strike="noStrike" kern="0" cap="none" spc="0" normalizeH="0" baseline="0" noProof="0" dirty="0">
              <a:ln>
                <a:noFill/>
              </a:ln>
              <a:solidFill>
                <a:srgbClr val="003896"/>
              </a:solidFill>
              <a:effectLst/>
              <a:uLnTx/>
              <a:uFillTx/>
              <a:latin typeface="Arial"/>
              <a:cs typeface="Arial"/>
            </a:endParaRP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Scope as per NEC</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7</a:t>
            </a:fld>
            <a:endParaRPr lang="en-ZA" dirty="0"/>
          </a:p>
        </p:txBody>
      </p:sp>
    </p:spTree>
    <p:extLst>
      <p:ext uri="{BB962C8B-B14F-4D97-AF65-F5344CB8AC3E}">
        <p14:creationId xmlns:p14="http://schemas.microsoft.com/office/powerpoint/2010/main" val="3472855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a:bodyPr>
          <a:lstStyle/>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Eskom shall apply standard charges as </a:t>
            </a:r>
            <a:r>
              <a:rPr kumimoji="0" lang="en-US" sz="1800" b="0" i="0" u="none" strike="noStrike" kern="0" cap="none" spc="0" normalizeH="0" baseline="0" noProof="0" dirty="0" err="1">
                <a:ln>
                  <a:noFill/>
                </a:ln>
                <a:solidFill>
                  <a:srgbClr val="003896"/>
                </a:solidFill>
                <a:effectLst/>
                <a:uLnTx/>
                <a:uFillTx/>
                <a:latin typeface="Arial"/>
                <a:cs typeface="Arial"/>
              </a:rPr>
              <a:t>gazetted</a:t>
            </a:r>
            <a:r>
              <a:rPr kumimoji="0" lang="en-US" sz="1800" b="0" i="0" u="none" strike="noStrike" kern="0" cap="none" spc="0" normalizeH="0" baseline="0" noProof="0" dirty="0">
                <a:ln>
                  <a:noFill/>
                </a:ln>
                <a:solidFill>
                  <a:srgbClr val="003896"/>
                </a:solidFill>
                <a:effectLst/>
                <a:uLnTx/>
                <a:uFillTx/>
                <a:latin typeface="Arial"/>
                <a:cs typeface="Arial"/>
              </a:rPr>
              <a:t> for the “Proceedings of Magistrates/ High Courts of South Africa” for debt collection costs.</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Where a matter is defended and the debt value ranges from R100 000 up to R1 000 000.00, the debt collector shall inform Eskom and is expected to handle the matter to completion.</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Where a matter is defended and the debt value exceeds R1 000 000.00; the debt collector shall inform Eskom and the matter will have to be referred to Eskom Legal for further actions. </a:t>
            </a: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Scope as per NEC</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8</a:t>
            </a:fld>
            <a:endParaRPr lang="en-ZA" dirty="0"/>
          </a:p>
        </p:txBody>
      </p:sp>
    </p:spTree>
    <p:extLst>
      <p:ext uri="{BB962C8B-B14F-4D97-AF65-F5344CB8AC3E}">
        <p14:creationId xmlns:p14="http://schemas.microsoft.com/office/powerpoint/2010/main" val="2336039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lnSpcReduction="10000"/>
          </a:bodyPr>
          <a:lstStyle/>
          <a:p>
            <a:pPr marL="446087" marR="0" lvl="1" indent="0" algn="just" defTabSz="914400" rtl="0" eaLnBrk="1" fontAlgn="base" latinLnBrk="0" hangingPunct="1">
              <a:lnSpc>
                <a:spcPct val="90000"/>
              </a:lnSpc>
              <a:spcBef>
                <a:spcPct val="100000"/>
              </a:spcBef>
              <a:spcAft>
                <a:spcPct val="0"/>
              </a:spcAft>
              <a:buClr>
                <a:srgbClr val="8C7F6D"/>
              </a:buClr>
              <a:buSzTx/>
              <a:buFontTx/>
              <a:buNone/>
              <a:tabLst/>
              <a:defRPr/>
            </a:pPr>
            <a:r>
              <a:rPr kumimoji="0" lang="en-US" sz="1800" b="1" i="0" u="none" strike="noStrike" kern="0" cap="none" spc="0" normalizeH="0" baseline="0" noProof="0" dirty="0">
                <a:ln>
                  <a:noFill/>
                </a:ln>
                <a:solidFill>
                  <a:srgbClr val="003896"/>
                </a:solidFill>
                <a:effectLst/>
                <a:uLnTx/>
                <a:uFillTx/>
                <a:latin typeface="Arial"/>
                <a:cs typeface="Arial"/>
              </a:rPr>
              <a:t>3. Eskom Active Accounts Collections (Ad hoc basis)</a:t>
            </a:r>
          </a:p>
          <a:p>
            <a:pPr marL="446087" marR="0" lvl="1" indent="0" algn="just" defTabSz="914400" rtl="0" eaLnBrk="1" fontAlgn="base" latinLnBrk="0" hangingPunct="1">
              <a:lnSpc>
                <a:spcPct val="90000"/>
              </a:lnSpc>
              <a:spcBef>
                <a:spcPct val="100000"/>
              </a:spcBef>
              <a:spcAft>
                <a:spcPct val="0"/>
              </a:spcAft>
              <a:buClr>
                <a:srgbClr val="8C7F6D"/>
              </a:buClr>
              <a:buSzTx/>
              <a:buFontTx/>
              <a:buNone/>
              <a:tabLst/>
              <a:defRPr/>
            </a:pPr>
            <a:r>
              <a:rPr kumimoji="0" lang="en-US" sz="1800" b="1" i="0" u="none" strike="noStrike" kern="0" cap="none" spc="0" normalizeH="0" baseline="0" noProof="0" dirty="0">
                <a:ln>
                  <a:noFill/>
                </a:ln>
                <a:solidFill>
                  <a:srgbClr val="003896"/>
                </a:solidFill>
                <a:effectLst/>
                <a:uLnTx/>
                <a:uFillTx/>
                <a:latin typeface="Arial"/>
                <a:cs typeface="Arial"/>
              </a:rPr>
              <a:t>On an ad hoc basis active SPU and LPU accounts may be handed over for debt collection that may require one or more of the following activities:-</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Courtesy calls on overdue active accounts – call or SMS as a reminder to pay overdue debt via the service provider’s call </a:t>
            </a:r>
            <a:r>
              <a:rPr kumimoji="0" lang="en-US" sz="1800" b="0" i="0" u="none" strike="noStrike" kern="0" cap="none" spc="0" normalizeH="0" baseline="0" noProof="0" dirty="0" err="1">
                <a:ln>
                  <a:noFill/>
                </a:ln>
                <a:solidFill>
                  <a:srgbClr val="003896"/>
                </a:solidFill>
                <a:effectLst/>
                <a:uLnTx/>
                <a:uFillTx/>
                <a:latin typeface="Arial"/>
                <a:cs typeface="Arial"/>
              </a:rPr>
              <a:t>centre</a:t>
            </a:r>
            <a:r>
              <a:rPr kumimoji="0" lang="en-US" sz="1800" b="0" i="0" u="none" strike="noStrike" kern="0" cap="none" spc="0" normalizeH="0" baseline="0" noProof="0" dirty="0">
                <a:ln>
                  <a:noFill/>
                </a:ln>
                <a:solidFill>
                  <a:srgbClr val="003896"/>
                </a:solidFill>
                <a:effectLst/>
                <a:uLnTx/>
                <a:uFillTx/>
                <a:latin typeface="Arial"/>
                <a:cs typeface="Arial"/>
              </a:rPr>
              <a:t>.</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A ‘”trace” service in order to verify the customer information on hand and/or provide correct personal information.</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Adverse listing of “slow payers” on the Credit Bureau.</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Preparing and sending “Letters of Demand” to selected customers deemed “problematic” by Eskom.</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Legal/ Hard collection on selected “problematic” active LPU and SPU accounts (Issue Letter of demand, Issue Summons).</a:t>
            </a: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Scope as per NEC</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9</a:t>
            </a:fld>
            <a:endParaRPr lang="en-ZA" dirty="0"/>
          </a:p>
        </p:txBody>
      </p:sp>
    </p:spTree>
    <p:extLst>
      <p:ext uri="{BB962C8B-B14F-4D97-AF65-F5344CB8AC3E}">
        <p14:creationId xmlns:p14="http://schemas.microsoft.com/office/powerpoint/2010/main" val="3274047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a:bodyPr>
          <a:lstStyle/>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Provide weekly reports on high value debt accounts (a dedicated resource to manage queries and provide accurate reports).</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Provide consolidated monthly reports (Adverse listing, Letters of Demand, Promise –To-Pay and Fixed Payment Arrangements).</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For all active accounts, payment for collection activities shall be based on payments received costs to be negotiated based on age of debt (31- 60 days; 61–90 days etc.).</a:t>
            </a:r>
          </a:p>
          <a:p>
            <a:pPr marL="717550" marR="0" lvl="1" indent="-271463" algn="just"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cs typeface="Arial"/>
              </a:rPr>
              <a:t>The service provider shall ensure that Eskom debtors make all payments into the designated Eskom’s bank account with the correct reference number.</a:t>
            </a: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Scope as per NEC</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10</a:t>
            </a:fld>
            <a:endParaRPr lang="en-ZA" dirty="0"/>
          </a:p>
        </p:txBody>
      </p:sp>
    </p:spTree>
    <p:extLst>
      <p:ext uri="{BB962C8B-B14F-4D97-AF65-F5344CB8AC3E}">
        <p14:creationId xmlns:p14="http://schemas.microsoft.com/office/powerpoint/2010/main" val="3325166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fontScale="92500" lnSpcReduction="10000"/>
          </a:bodyPr>
          <a:lstStyle/>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The technical tender criteria has been defined in order to determine the Tenderer’s capabilities for the purpose of executing the required scope of work.</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Demonstration of compliance to all technical </a:t>
            </a:r>
            <a:r>
              <a:rPr kumimoji="0" lang="en-US" sz="1800" b="1" i="0" u="none" strike="noStrike" kern="0" cap="none" spc="0" normalizeH="0" baseline="0" noProof="0" dirty="0">
                <a:ln>
                  <a:noFill/>
                </a:ln>
                <a:solidFill>
                  <a:srgbClr val="FF0000"/>
                </a:solidFill>
                <a:effectLst/>
                <a:uLnTx/>
                <a:uFillTx/>
                <a:latin typeface="Arial"/>
                <a:ea typeface="+mn-ea"/>
                <a:cs typeface="Arial"/>
              </a:rPr>
              <a:t>Gatekeepers</a:t>
            </a:r>
            <a:r>
              <a:rPr kumimoji="0" lang="en-US" sz="1800" b="0" i="0" u="none" strike="noStrike" kern="0" cap="none" spc="0" normalizeH="0" baseline="0" noProof="0" dirty="0">
                <a:ln>
                  <a:noFill/>
                </a:ln>
                <a:solidFill>
                  <a:srgbClr val="003896"/>
                </a:solidFill>
                <a:effectLst/>
                <a:uLnTx/>
                <a:uFillTx/>
                <a:latin typeface="Arial"/>
                <a:ea typeface="+mn-ea"/>
                <a:cs typeface="Arial"/>
              </a:rPr>
              <a:t> will be required for the submission to be evaluated further.</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1" i="0" u="none" strike="noStrike" kern="0" cap="none" spc="0" normalizeH="0" baseline="0" noProof="0" dirty="0">
                <a:ln>
                  <a:noFill/>
                </a:ln>
                <a:solidFill>
                  <a:srgbClr val="FF0000"/>
                </a:solidFill>
                <a:effectLst/>
                <a:uLnTx/>
                <a:uFillTx/>
                <a:latin typeface="Arial"/>
                <a:ea typeface="+mn-ea"/>
                <a:cs typeface="Arial"/>
              </a:rPr>
              <a:t>If the gatekeeper is met, </a:t>
            </a:r>
            <a:r>
              <a:rPr kumimoji="0" lang="en-US" sz="1800" b="0" i="0" u="none" strike="noStrike" kern="0" cap="none" spc="0" normalizeH="0" baseline="0" noProof="0" dirty="0">
                <a:ln>
                  <a:noFill/>
                </a:ln>
                <a:solidFill>
                  <a:srgbClr val="003896"/>
                </a:solidFill>
                <a:effectLst/>
                <a:uLnTx/>
                <a:uFillTx/>
                <a:latin typeface="Arial"/>
                <a:ea typeface="+mn-ea"/>
                <a:cs typeface="Arial"/>
              </a:rPr>
              <a:t>then the mandatory evidence will be evaluated. </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The technical evaluation for the mandatory evidence is </a:t>
            </a:r>
            <a:r>
              <a:rPr kumimoji="0" lang="en-US" sz="1800" b="1" i="0" u="none" strike="noStrike" kern="0" cap="none" spc="0" normalizeH="0" baseline="0" noProof="0" dirty="0">
                <a:ln>
                  <a:noFill/>
                </a:ln>
                <a:solidFill>
                  <a:srgbClr val="FF0000"/>
                </a:solidFill>
                <a:effectLst/>
                <a:uLnTx/>
                <a:uFillTx/>
                <a:latin typeface="Arial"/>
                <a:ea typeface="+mn-ea"/>
                <a:cs typeface="Arial"/>
              </a:rPr>
              <a:t>scored out of 75 marks. </a:t>
            </a:r>
            <a:r>
              <a:rPr kumimoji="0" lang="en-US" sz="1800" b="0" i="0" u="none" strike="noStrike" kern="0" cap="none" spc="0" normalizeH="0" baseline="0" noProof="0" dirty="0">
                <a:ln>
                  <a:noFill/>
                </a:ln>
                <a:solidFill>
                  <a:srgbClr val="003896"/>
                </a:solidFill>
                <a:effectLst/>
                <a:uLnTx/>
                <a:uFillTx/>
                <a:latin typeface="Arial"/>
                <a:ea typeface="+mn-ea"/>
                <a:cs typeface="Arial"/>
              </a:rPr>
              <a:t>Partial scoring applies where indicated. The threshold is set at 60 marks to pass.</a:t>
            </a:r>
            <a:endParaRPr kumimoji="0" lang="en-ZA" sz="1800" b="0" i="0" u="none" strike="noStrike" kern="0" cap="none" spc="0" normalizeH="0" baseline="0" noProof="0" dirty="0">
              <a:ln>
                <a:noFill/>
              </a:ln>
              <a:solidFill>
                <a:srgbClr val="003896"/>
              </a:solidFill>
              <a:effectLst/>
              <a:uLnTx/>
              <a:uFillTx/>
              <a:latin typeface="Arial"/>
              <a:ea typeface="+mn-ea"/>
              <a:cs typeface="Arial"/>
            </a:endParaRP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The final scores for all submissions will be ranked from highest to lowest and the top 3 scores will be selected. </a:t>
            </a:r>
          </a:p>
          <a:p>
            <a:pPr marL="266700" marR="0" lvl="0" indent="-266700" algn="l"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Site validation visits will be conducted on the Top 3 submissions in order to validate the results of the technical submission, prior to contract award. </a:t>
            </a:r>
          </a:p>
          <a:p>
            <a:pPr marL="266700" marR="0" lvl="0" indent="-266700" algn="l"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1" i="0" u="none" strike="noStrike" kern="0" cap="none" spc="0" normalizeH="0" baseline="0" noProof="0" dirty="0">
                <a:ln>
                  <a:noFill/>
                </a:ln>
                <a:solidFill>
                  <a:srgbClr val="003896"/>
                </a:solidFill>
                <a:effectLst/>
                <a:uLnTx/>
                <a:uFillTx/>
                <a:latin typeface="Arial" panose="020B0604020202020204" pitchFamily="34" charset="0"/>
                <a:ea typeface="+mn-ea"/>
                <a:cs typeface="Arial"/>
              </a:rPr>
              <a:t>A site visit will be conducted with the Suppliers that have met the Gatekeepers and passed the Technical Evaluation. The results of the site visit will determine whether the supplier is technically compliant.</a:t>
            </a:r>
            <a:endParaRPr kumimoji="0" lang="en-ZA" sz="1800" b="0" i="0" u="none" strike="noStrike" kern="0" cap="none" spc="0" normalizeH="0" baseline="0" noProof="0" dirty="0">
              <a:ln>
                <a:noFill/>
              </a:ln>
              <a:solidFill>
                <a:srgbClr val="003896"/>
              </a:solidFill>
              <a:effectLst/>
              <a:uLnTx/>
              <a:uFillTx/>
              <a:latin typeface="Arial"/>
              <a:ea typeface="+mn-ea"/>
              <a:cs typeface="Arial"/>
            </a:endParaRP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Selection of Debt Collectors</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11</a:t>
            </a:fld>
            <a:endParaRPr lang="en-ZA" dirty="0"/>
          </a:p>
        </p:txBody>
      </p:sp>
    </p:spTree>
    <p:extLst>
      <p:ext uri="{BB962C8B-B14F-4D97-AF65-F5344CB8AC3E}">
        <p14:creationId xmlns:p14="http://schemas.microsoft.com/office/powerpoint/2010/main" val="85479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A0AC73D-CD67-E636-D2F7-80D9AAC1164B}"/>
              </a:ext>
            </a:extLst>
          </p:cNvPr>
          <p:cNvPicPr>
            <a:picLocks noGrp="1" noChangeAspect="1"/>
          </p:cNvPicPr>
          <p:nvPr>
            <p:ph idx="1"/>
          </p:nvPr>
        </p:nvPicPr>
        <p:blipFill>
          <a:blip r:embed="rId2"/>
          <a:stretch>
            <a:fillRect/>
          </a:stretch>
        </p:blipFill>
        <p:spPr>
          <a:xfrm>
            <a:off x="271463" y="1255604"/>
            <a:ext cx="8537575" cy="4796055"/>
          </a:xfrm>
        </p:spPr>
      </p:pic>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Technical Criteria - GATEKEEPER</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12</a:t>
            </a:fld>
            <a:endParaRPr lang="en-ZA" dirty="0"/>
          </a:p>
        </p:txBody>
      </p:sp>
    </p:spTree>
    <p:extLst>
      <p:ext uri="{BB962C8B-B14F-4D97-AF65-F5344CB8AC3E}">
        <p14:creationId xmlns:p14="http://schemas.microsoft.com/office/powerpoint/2010/main" val="3578338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BB0DBF6-F0E1-55BF-5561-A645BDEAEC16}"/>
              </a:ext>
            </a:extLst>
          </p:cNvPr>
          <p:cNvPicPr>
            <a:picLocks noGrp="1" noChangeAspect="1"/>
          </p:cNvPicPr>
          <p:nvPr>
            <p:ph idx="1"/>
          </p:nvPr>
        </p:nvPicPr>
        <p:blipFill>
          <a:blip r:embed="rId2"/>
          <a:stretch>
            <a:fillRect/>
          </a:stretch>
        </p:blipFill>
        <p:spPr>
          <a:xfrm>
            <a:off x="300068" y="1223963"/>
            <a:ext cx="8480364" cy="4859337"/>
          </a:xfrm>
        </p:spPr>
      </p:pic>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Technical Criteria - GATEKEEPER</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13</a:t>
            </a:fld>
            <a:endParaRPr lang="en-ZA" dirty="0"/>
          </a:p>
        </p:txBody>
      </p:sp>
    </p:spTree>
    <p:extLst>
      <p:ext uri="{BB962C8B-B14F-4D97-AF65-F5344CB8AC3E}">
        <p14:creationId xmlns:p14="http://schemas.microsoft.com/office/powerpoint/2010/main" val="2811597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fontScale="92500" lnSpcReduction="10000"/>
          </a:bodyPr>
          <a:lstStyle/>
          <a:p>
            <a:pPr marL="0" marR="0" lvl="0" indent="0" algn="ctr" defTabSz="914400" rtl="0" eaLnBrk="1" fontAlgn="base" latinLnBrk="0" hangingPunct="1">
              <a:lnSpc>
                <a:spcPct val="90000"/>
              </a:lnSpc>
              <a:spcBef>
                <a:spcPct val="100000"/>
              </a:spcBef>
              <a:spcAft>
                <a:spcPct val="0"/>
              </a:spcAft>
              <a:buClr>
                <a:srgbClr val="8C7F6D"/>
              </a:buClr>
              <a:buSzTx/>
              <a:buFontTx/>
              <a:buNone/>
              <a:tabLst/>
              <a:defRPr/>
            </a:pPr>
            <a:r>
              <a:rPr kumimoji="0" lang="en-US" sz="2800" b="1" i="0" u="none" strike="noStrike" kern="0" cap="none" spc="0" normalizeH="0" baseline="0" noProof="0" dirty="0">
                <a:ln>
                  <a:noFill/>
                </a:ln>
                <a:solidFill>
                  <a:srgbClr val="96330F"/>
                </a:solidFill>
                <a:effectLst/>
                <a:uLnTx/>
                <a:uFillTx/>
                <a:latin typeface="Arial"/>
                <a:ea typeface="+mn-ea"/>
                <a:cs typeface="Arial"/>
              </a:rPr>
              <a:t>Demonstration of compliance to all technical Gatekeepers will be required for the submission to be evaluated further. </a:t>
            </a:r>
          </a:p>
          <a:p>
            <a:pPr marL="0" marR="0" lvl="0" indent="0" algn="ctr" defTabSz="914400" rtl="0" eaLnBrk="1" fontAlgn="base" latinLnBrk="0" hangingPunct="1">
              <a:lnSpc>
                <a:spcPct val="90000"/>
              </a:lnSpc>
              <a:spcBef>
                <a:spcPct val="100000"/>
              </a:spcBef>
              <a:spcAft>
                <a:spcPct val="0"/>
              </a:spcAft>
              <a:buClr>
                <a:srgbClr val="8C7F6D"/>
              </a:buClr>
              <a:buSzTx/>
              <a:buFontTx/>
              <a:buNone/>
              <a:tabLst/>
              <a:defRPr/>
            </a:pPr>
            <a:endParaRPr kumimoji="0" lang="en-US" sz="2800" b="1" i="0" u="none" strike="noStrike" kern="0" cap="none" spc="0" normalizeH="0" baseline="0" noProof="0" dirty="0">
              <a:ln>
                <a:noFill/>
              </a:ln>
              <a:solidFill>
                <a:srgbClr val="96330F"/>
              </a:solidFill>
              <a:effectLst/>
              <a:uLnTx/>
              <a:uFillTx/>
              <a:latin typeface="Arial"/>
              <a:ea typeface="+mn-ea"/>
              <a:cs typeface="Arial"/>
            </a:endParaRPr>
          </a:p>
          <a:p>
            <a:pPr marL="0" marR="0" lvl="0" indent="0" algn="ctr" defTabSz="914400" rtl="0" eaLnBrk="1" fontAlgn="base" latinLnBrk="0" hangingPunct="1">
              <a:lnSpc>
                <a:spcPct val="90000"/>
              </a:lnSpc>
              <a:spcBef>
                <a:spcPct val="100000"/>
              </a:spcBef>
              <a:spcAft>
                <a:spcPct val="0"/>
              </a:spcAft>
              <a:buClr>
                <a:srgbClr val="8C7F6D"/>
              </a:buClr>
              <a:buSzTx/>
              <a:buFontTx/>
              <a:buNone/>
              <a:tabLst/>
              <a:defRPr/>
            </a:pPr>
            <a:r>
              <a:rPr kumimoji="0" lang="en-US" sz="2800" b="1" i="0" u="none" strike="noStrike" kern="0" cap="none" spc="0" normalizeH="0" baseline="0" noProof="0" dirty="0">
                <a:ln>
                  <a:noFill/>
                </a:ln>
                <a:solidFill>
                  <a:srgbClr val="96330F"/>
                </a:solidFill>
                <a:effectLst/>
                <a:uLnTx/>
                <a:uFillTx/>
                <a:latin typeface="Arial"/>
                <a:ea typeface="+mn-ea"/>
                <a:cs typeface="Arial"/>
              </a:rPr>
              <a:t>NOTE WELL!!!!</a:t>
            </a:r>
          </a:p>
          <a:p>
            <a:pPr marL="0" marR="0" lvl="0" indent="0" algn="ctr" defTabSz="914400" rtl="0" eaLnBrk="1" fontAlgn="base" latinLnBrk="0" hangingPunct="1">
              <a:lnSpc>
                <a:spcPct val="90000"/>
              </a:lnSpc>
              <a:spcBef>
                <a:spcPct val="100000"/>
              </a:spcBef>
              <a:spcAft>
                <a:spcPct val="0"/>
              </a:spcAft>
              <a:buClr>
                <a:srgbClr val="8C7F6D"/>
              </a:buClr>
              <a:buSzTx/>
              <a:buFontTx/>
              <a:buNone/>
              <a:tabLst/>
              <a:defRPr/>
            </a:pPr>
            <a:endParaRPr kumimoji="0" lang="en-US" sz="2800" b="1" i="0" u="none" strike="noStrike" kern="0" cap="none" spc="0" normalizeH="0" baseline="0" noProof="0" dirty="0">
              <a:ln>
                <a:noFill/>
              </a:ln>
              <a:solidFill>
                <a:srgbClr val="96330F"/>
              </a:solidFill>
              <a:effectLst/>
              <a:uLnTx/>
              <a:uFillTx/>
              <a:latin typeface="Arial"/>
              <a:ea typeface="+mn-ea"/>
              <a:cs typeface="Arial"/>
            </a:endParaRPr>
          </a:p>
          <a:p>
            <a:pPr marL="0" marR="0" lvl="0" indent="0" algn="ctr" defTabSz="914400" rtl="0" eaLnBrk="1" fontAlgn="base" latinLnBrk="0" hangingPunct="1">
              <a:lnSpc>
                <a:spcPct val="90000"/>
              </a:lnSpc>
              <a:spcBef>
                <a:spcPct val="100000"/>
              </a:spcBef>
              <a:spcAft>
                <a:spcPct val="0"/>
              </a:spcAft>
              <a:buClr>
                <a:srgbClr val="8C7F6D"/>
              </a:buClr>
              <a:buSzTx/>
              <a:buFontTx/>
              <a:buNone/>
              <a:tabLst/>
              <a:defRPr/>
            </a:pPr>
            <a:r>
              <a:rPr kumimoji="0" lang="en-US" sz="2800" b="1" i="0" u="none" strike="noStrike" kern="0" cap="none" spc="0" normalizeH="0" baseline="0" noProof="0" dirty="0">
                <a:ln>
                  <a:noFill/>
                </a:ln>
                <a:solidFill>
                  <a:srgbClr val="96330F"/>
                </a:solidFill>
                <a:effectLst/>
                <a:uLnTx/>
                <a:uFillTx/>
                <a:latin typeface="Arial"/>
                <a:ea typeface="+mn-ea"/>
                <a:cs typeface="Arial"/>
              </a:rPr>
              <a:t>Remaining evidence will only be evaluated if the gatekeeper is passed. If not passed, the submission will not proceed further!</a:t>
            </a:r>
            <a:endParaRPr kumimoji="0" lang="en-ZA" sz="2800" b="1" i="0" u="none" strike="noStrike" kern="0" cap="none" spc="0" normalizeH="0" baseline="0" noProof="0" dirty="0">
              <a:ln>
                <a:noFill/>
              </a:ln>
              <a:solidFill>
                <a:srgbClr val="96330F"/>
              </a:solidFill>
              <a:effectLst/>
              <a:uLnTx/>
              <a:uFillTx/>
              <a:latin typeface="Arial"/>
              <a:ea typeface="+mn-ea"/>
              <a:cs typeface="Arial"/>
            </a:endParaRP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Technical Criteria - GATEKEEPER</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14</a:t>
            </a:fld>
            <a:endParaRPr lang="en-ZA" dirty="0"/>
          </a:p>
        </p:txBody>
      </p:sp>
    </p:spTree>
    <p:extLst>
      <p:ext uri="{BB962C8B-B14F-4D97-AF65-F5344CB8AC3E}">
        <p14:creationId xmlns:p14="http://schemas.microsoft.com/office/powerpoint/2010/main" val="432660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a:bodyPr>
          <a:lstStyle/>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All Mandatory Evidence criteria has a score assigned. </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The technical evaluation for the mandatory evidence is </a:t>
            </a:r>
            <a:r>
              <a:rPr kumimoji="0" lang="en-US" sz="1800" b="1" i="0" u="none" strike="noStrike" kern="0" cap="none" spc="0" normalizeH="0" baseline="0" noProof="0" dirty="0">
                <a:ln>
                  <a:noFill/>
                </a:ln>
                <a:solidFill>
                  <a:srgbClr val="FF0000"/>
                </a:solidFill>
                <a:effectLst/>
                <a:uLnTx/>
                <a:uFillTx/>
                <a:latin typeface="Arial"/>
                <a:ea typeface="+mn-ea"/>
                <a:cs typeface="Arial"/>
              </a:rPr>
              <a:t>scored out of 75 marks. </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Partial scoring applies where indicated. </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The threshold is set at 60 marks to pass.</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The final scores for all that pass the gatekeeper submissions will be ranked from highest to lowest and the top 3 scores will be selected. </a:t>
            </a: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Technical Criteria – MANDATORY EVIDENCE</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15</a:t>
            </a:fld>
            <a:endParaRPr lang="en-ZA" dirty="0"/>
          </a:p>
        </p:txBody>
      </p:sp>
    </p:spTree>
    <p:extLst>
      <p:ext uri="{BB962C8B-B14F-4D97-AF65-F5344CB8AC3E}">
        <p14:creationId xmlns:p14="http://schemas.microsoft.com/office/powerpoint/2010/main" val="1637485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EAB982F-18C9-BAE2-BDB7-F75EA13231E5}"/>
              </a:ext>
            </a:extLst>
          </p:cNvPr>
          <p:cNvPicPr>
            <a:picLocks noGrp="1" noChangeAspect="1"/>
          </p:cNvPicPr>
          <p:nvPr>
            <p:ph idx="1"/>
          </p:nvPr>
        </p:nvPicPr>
        <p:blipFill>
          <a:blip r:embed="rId2"/>
          <a:stretch>
            <a:fillRect/>
          </a:stretch>
        </p:blipFill>
        <p:spPr>
          <a:xfrm>
            <a:off x="287601" y="1223963"/>
            <a:ext cx="8505298" cy="4859337"/>
          </a:xfrm>
        </p:spPr>
      </p:pic>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Technical Criteria – MANDATORY EVIDENCE</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16</a:t>
            </a:fld>
            <a:endParaRPr lang="en-ZA" dirty="0"/>
          </a:p>
        </p:txBody>
      </p:sp>
    </p:spTree>
    <p:extLst>
      <p:ext uri="{BB962C8B-B14F-4D97-AF65-F5344CB8AC3E}">
        <p14:creationId xmlns:p14="http://schemas.microsoft.com/office/powerpoint/2010/main" val="3915406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ADDCCEA-7EA3-C54D-062E-D19A0AC1AF7D}"/>
              </a:ext>
            </a:extLst>
          </p:cNvPr>
          <p:cNvPicPr>
            <a:picLocks noGrp="1" noChangeAspect="1"/>
          </p:cNvPicPr>
          <p:nvPr>
            <p:ph idx="1"/>
          </p:nvPr>
        </p:nvPicPr>
        <p:blipFill>
          <a:blip r:embed="rId2"/>
          <a:stretch>
            <a:fillRect/>
          </a:stretch>
        </p:blipFill>
        <p:spPr>
          <a:xfrm>
            <a:off x="575916" y="1223963"/>
            <a:ext cx="7928668" cy="4859337"/>
          </a:xfrm>
        </p:spPr>
      </p:pic>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Technical Criteria – MANDATORY EVIDENCE</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17</a:t>
            </a:fld>
            <a:endParaRPr lang="en-ZA" dirty="0"/>
          </a:p>
        </p:txBody>
      </p:sp>
    </p:spTree>
    <p:extLst>
      <p:ext uri="{BB962C8B-B14F-4D97-AF65-F5344CB8AC3E}">
        <p14:creationId xmlns:p14="http://schemas.microsoft.com/office/powerpoint/2010/main" val="460512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9A73B3-8805-CB64-F743-326C39C199FC}"/>
              </a:ext>
            </a:extLst>
          </p:cNvPr>
          <p:cNvPicPr>
            <a:picLocks noGrp="1" noChangeAspect="1"/>
          </p:cNvPicPr>
          <p:nvPr>
            <p:ph idx="1"/>
          </p:nvPr>
        </p:nvPicPr>
        <p:blipFill>
          <a:blip r:embed="rId2"/>
          <a:stretch>
            <a:fillRect/>
          </a:stretch>
        </p:blipFill>
        <p:spPr>
          <a:xfrm>
            <a:off x="615401" y="1223963"/>
            <a:ext cx="7849698" cy="4859337"/>
          </a:xfrm>
        </p:spPr>
      </p:pic>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Technical Criteria – MANDATORY EVIDENCE</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18</a:t>
            </a:fld>
            <a:endParaRPr lang="en-ZA" dirty="0"/>
          </a:p>
        </p:txBody>
      </p:sp>
    </p:spTree>
    <p:extLst>
      <p:ext uri="{BB962C8B-B14F-4D97-AF65-F5344CB8AC3E}">
        <p14:creationId xmlns:p14="http://schemas.microsoft.com/office/powerpoint/2010/main" val="339190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p:txBody>
          <a:bodyPr>
            <a:normAutofit/>
          </a:bodyPr>
          <a:lstStyle/>
          <a:p>
            <a:pPr marL="266700" marR="0" lvl="0" indent="-266700" algn="l"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Technical submissions will be evaluated:</a:t>
            </a:r>
          </a:p>
          <a:p>
            <a:pPr marL="717550" marR="0" lvl="1" indent="-271463" algn="l"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q"/>
              <a:tabLst/>
              <a:defRPr/>
            </a:pPr>
            <a:r>
              <a:rPr kumimoji="0" lang="en-US" sz="1800" b="0" i="0" u="none" strike="noStrike" kern="0" cap="none" spc="0" normalizeH="0" baseline="0" noProof="0" dirty="0">
                <a:ln>
                  <a:noFill/>
                </a:ln>
                <a:solidFill>
                  <a:srgbClr val="003896"/>
                </a:solidFill>
                <a:effectLst/>
                <a:uLnTx/>
                <a:uFillTx/>
                <a:latin typeface="Arial"/>
                <a:cs typeface="Arial"/>
              </a:rPr>
              <a:t>First to determine if the gatekeeper has been met,</a:t>
            </a:r>
          </a:p>
          <a:p>
            <a:pPr marL="717550" marR="0" lvl="1" indent="-271463" algn="l"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q"/>
              <a:tabLst/>
              <a:defRPr/>
            </a:pPr>
            <a:r>
              <a:rPr kumimoji="0" lang="en-US" sz="1800" b="0" i="0" u="none" strike="noStrike" kern="0" cap="none" spc="0" normalizeH="0" baseline="0" noProof="0" dirty="0">
                <a:ln>
                  <a:noFill/>
                </a:ln>
                <a:solidFill>
                  <a:srgbClr val="003896"/>
                </a:solidFill>
                <a:effectLst/>
                <a:uLnTx/>
                <a:uFillTx/>
                <a:latin typeface="Arial"/>
                <a:cs typeface="Arial"/>
              </a:rPr>
              <a:t>Only if the gatekeeper has been met will the mandatory evidence be evaluated and a score allocated to the submission.</a:t>
            </a:r>
          </a:p>
          <a:p>
            <a:pPr marL="266700" marR="0" lvl="0" indent="-266700" algn="l" defTabSz="914400" rtl="0" eaLnBrk="1" fontAlgn="base" latinLnBrk="0" hangingPunct="1">
              <a:lnSpc>
                <a:spcPct val="90000"/>
              </a:lnSpc>
              <a:spcBef>
                <a:spcPct val="100000"/>
              </a:spcBef>
              <a:spcAft>
                <a:spcPct val="0"/>
              </a:spcAft>
              <a:buClr>
                <a:srgbClr val="8C7F6D"/>
              </a:buClr>
              <a:buSzTx/>
              <a:buFont typeface="Wingdings" panose="05000000000000000000" pitchFamily="2" charset="2"/>
              <a:buChar char="Ø"/>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Once all submissions have been evaluated and scores allocated, the final results will be ranked. </a:t>
            </a:r>
          </a:p>
          <a:p>
            <a:pPr marL="0" indent="0">
              <a:buNone/>
            </a:pPr>
            <a:endParaRPr lang="en-US"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dirty="0"/>
              <a:t>Technical Outcome</a:t>
            </a:r>
          </a:p>
        </p:txBody>
      </p:sp>
      <p:sp>
        <p:nvSpPr>
          <p:cNvPr id="6" name="Footer Placeholder 4">
            <a:extLst>
              <a:ext uri="{FF2B5EF4-FFF2-40B4-BE49-F238E27FC236}">
                <a16:creationId xmlns:a16="http://schemas.microsoft.com/office/drawing/2014/main" id="{6F418EEA-7883-1D81-00CA-EB9C138241DC}"/>
              </a:ext>
            </a:extLst>
          </p:cNvPr>
          <p:cNvSpPr>
            <a:spLocks noGrp="1"/>
          </p:cNvSpPr>
          <p:nvPr>
            <p:ph type="ftr" sz="quarter" idx="3"/>
          </p:nvPr>
        </p:nvSpPr>
        <p:spPr>
          <a:xfrm>
            <a:off x="271260" y="6366292"/>
            <a:ext cx="8093568" cy="365125"/>
          </a:xfrm>
          <a:prstGeom prst="rect">
            <a:avLst/>
          </a:prstGeom>
        </p:spPr>
        <p:txBody>
          <a:bodyPr vert="horz" lIns="68580" tIns="34290" rIns="68580" bIns="3429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7" name="Slide Number Placeholder 5">
            <a:extLst>
              <a:ext uri="{FF2B5EF4-FFF2-40B4-BE49-F238E27FC236}">
                <a16:creationId xmlns:a16="http://schemas.microsoft.com/office/drawing/2014/main" id="{0FE8098F-3F9B-EFC9-1124-DF4E6B2FEBBB}"/>
              </a:ext>
            </a:extLst>
          </p:cNvPr>
          <p:cNvSpPr>
            <a:spLocks noGrp="1"/>
          </p:cNvSpPr>
          <p:nvPr>
            <p:ph type="sldNum" sz="quarter" idx="4"/>
          </p:nvPr>
        </p:nvSpPr>
        <p:spPr>
          <a:xfrm>
            <a:off x="8548353" y="6366292"/>
            <a:ext cx="260797" cy="365125"/>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19</a:t>
            </a:fld>
            <a:endParaRPr lang="en-ZA" dirty="0"/>
          </a:p>
        </p:txBody>
      </p:sp>
    </p:spTree>
    <p:extLst>
      <p:ext uri="{BB962C8B-B14F-4D97-AF65-F5344CB8AC3E}">
        <p14:creationId xmlns:p14="http://schemas.microsoft.com/office/powerpoint/2010/main" val="2450602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Conclusion</a:t>
            </a:r>
          </a:p>
        </p:txBody>
      </p:sp>
      <p:pic>
        <p:nvPicPr>
          <p:cNvPr id="3" name="Picture Placeholder 7" descr="A close-up of a solar panel&#10;&#10;Description automatically generated">
            <a:extLst>
              <a:ext uri="{FF2B5EF4-FFF2-40B4-BE49-F238E27FC236}">
                <a16:creationId xmlns:a16="http://schemas.microsoft.com/office/drawing/2014/main" id="{222E97A2-CE31-9021-8560-5F393244839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51126" y="3353974"/>
            <a:ext cx="1895475" cy="1895475"/>
          </a:xfrm>
          <a:prstGeom prst="ellipse">
            <a:avLst/>
          </a:prstGeom>
        </p:spPr>
      </p:pic>
      <p:pic>
        <p:nvPicPr>
          <p:cNvPr id="4" name="Picture Placeholder 5" descr="A rainbow over a dam&#10;&#10;Description automatically generated with low confidence">
            <a:extLst>
              <a:ext uri="{FF2B5EF4-FFF2-40B4-BE49-F238E27FC236}">
                <a16:creationId xmlns:a16="http://schemas.microsoft.com/office/drawing/2014/main" id="{36CC90B4-A156-EA8C-6552-3F54AACD4BB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045024" y="1590733"/>
            <a:ext cx="3294850" cy="3294850"/>
          </a:xfrm>
        </p:spPr>
      </p:pic>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4dbca21-f2bd-46c3-8661-a868e9bb899c" xsi:nil="true"/>
    <lcf76f155ced4ddcb4097134ff3c332f xmlns="3866e4d5-944d-4053-8460-e635d4a23d3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E1C797E46223444B9B64BC687590A08" ma:contentTypeVersion="11" ma:contentTypeDescription="Create a new document." ma:contentTypeScope="" ma:versionID="ae60be570bfff74af24a8c4e61d6c312">
  <xsd:schema xmlns:xsd="http://www.w3.org/2001/XMLSchema" xmlns:xs="http://www.w3.org/2001/XMLSchema" xmlns:p="http://schemas.microsoft.com/office/2006/metadata/properties" xmlns:ns2="3866e4d5-944d-4053-8460-e635d4a23d3e" xmlns:ns3="d4dbca21-f2bd-46c3-8661-a868e9bb899c" targetNamespace="http://schemas.microsoft.com/office/2006/metadata/properties" ma:root="true" ma:fieldsID="4230b2e1099aeb3804e4c37967fb5fc6" ns2:_="" ns3:_="">
    <xsd:import namespace="3866e4d5-944d-4053-8460-e635d4a23d3e"/>
    <xsd:import namespace="d4dbca21-f2bd-46c3-8661-a868e9bb899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66e4d5-944d-4053-8460-e635d4a23d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5fa3029-581b-4330-9c67-5ed5a891eaa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4dbca21-f2bd-46c3-8661-a868e9bb899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692dc8e-7366-4d36-bb8c-c87750d4fcbc}" ma:internalName="TaxCatchAll" ma:showField="CatchAllData" ma:web="d4dbca21-f2bd-46c3-8661-a868e9bb89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38E70D-96E9-4E45-8B89-F3F51A4A324C}">
  <ds:schemaRefs>
    <ds:schemaRef ds:uri="http://schemas.microsoft.com/sharepoint/v3/contenttype/forms"/>
  </ds:schemaRefs>
</ds:datastoreItem>
</file>

<file path=customXml/itemProps2.xml><?xml version="1.0" encoding="utf-8"?>
<ds:datastoreItem xmlns:ds="http://schemas.openxmlformats.org/officeDocument/2006/customXml" ds:itemID="{9A1D0ADF-BA78-403F-906B-8CA501504241}">
  <ds:schemaRefs>
    <ds:schemaRef ds:uri="http://schemas.openxmlformats.org/package/2006/metadata/core-properties"/>
    <ds:schemaRef ds:uri="d4dbca21-f2bd-46c3-8661-a868e9bb899c"/>
    <ds:schemaRef ds:uri="http://schemas.microsoft.com/office/2006/metadata/properties"/>
    <ds:schemaRef ds:uri="3866e4d5-944d-4053-8460-e635d4a23d3e"/>
    <ds:schemaRef ds:uri="http://purl.org/dc/dcmitype/"/>
    <ds:schemaRef ds:uri="http://schemas.microsoft.com/office/2006/documentManagement/types"/>
    <ds:schemaRef ds:uri="http://purl.org/dc/elements/1.1/"/>
    <ds:schemaRef ds:uri="http://purl.org/dc/term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24E10030-A673-483D-B8F8-4D3FEEED15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66e4d5-944d-4053-8460-e635d4a23d3e"/>
    <ds:schemaRef ds:uri="d4dbca21-f2bd-46c3-8661-a868e9bb89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3494</TotalTime>
  <Words>1670</Words>
  <Application>Microsoft Office PowerPoint</Application>
  <PresentationFormat>On-screen Show (4:3)</PresentationFormat>
  <Paragraphs>126</Paragraphs>
  <Slides>20</Slides>
  <Notes>0</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20</vt:i4>
      </vt:variant>
    </vt:vector>
  </HeadingPairs>
  <TitlesOfParts>
    <vt:vector size="27" baseType="lpstr">
      <vt:lpstr>Arial</vt:lpstr>
      <vt:lpstr>Calibri</vt:lpstr>
      <vt:lpstr>Courier New</vt:lpstr>
      <vt:lpstr>Wingdings</vt:lpstr>
      <vt:lpstr>Office Theme</vt:lpstr>
      <vt:lpstr>Content Slide Master</vt:lpstr>
      <vt:lpstr>think-cell Slide</vt:lpstr>
      <vt:lpstr>TECHNICAL TENDER CRITERIA Debt Collectors for  KwaZulu-Natal &amp; Free State Operating Unit</vt:lpstr>
      <vt:lpstr>Background</vt:lpstr>
      <vt:lpstr>Scope as per NEC</vt:lpstr>
      <vt:lpstr>Scope as per NEC</vt:lpstr>
      <vt:lpstr>Scope as per NEC</vt:lpstr>
      <vt:lpstr>Scope as per NEC</vt:lpstr>
      <vt:lpstr>Scope as per NEC</vt:lpstr>
      <vt:lpstr>Scope as per NEC</vt:lpstr>
      <vt:lpstr>Scope as per NEC</vt:lpstr>
      <vt:lpstr>Scope as per NEC</vt:lpstr>
      <vt:lpstr>Selection of Debt Collectors</vt:lpstr>
      <vt:lpstr>Technical Criteria - GATEKEEPER</vt:lpstr>
      <vt:lpstr>Technical Criteria - GATEKEEPER</vt:lpstr>
      <vt:lpstr>Technical Criteria - GATEKEEPER</vt:lpstr>
      <vt:lpstr>Technical Criteria – MANDATORY EVIDENCE</vt:lpstr>
      <vt:lpstr>Technical Criteria – MANDATORY EVIDENCE</vt:lpstr>
      <vt:lpstr>Technical Criteria – MANDATORY EVIDENCE</vt:lpstr>
      <vt:lpstr>Technical Criteria – MANDATORY EVIDENCE</vt:lpstr>
      <vt:lpstr>Technical Outcome</vt:lpstr>
      <vt:lpstr>Conclusion</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Ronell Naidoo</cp:lastModifiedBy>
  <cp:revision>55</cp:revision>
  <dcterms:created xsi:type="dcterms:W3CDTF">2020-01-06T09:48:40Z</dcterms:created>
  <dcterms:modified xsi:type="dcterms:W3CDTF">2026-04-09T13:59:25Z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0x0101004E1C797E46223444B9B64BC687590A08</vt:lpwstr>
  </property>
  <property fmtid="{D5CDD505-2E9C-101B-9397-08002B2CF9AE}" pid="3" name="MediaServiceImageTags">
    <vt:lpwstr/>
  </property>
</Properties>
</file>