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3"/>
  </p:notesMasterIdLst>
  <p:handoutMasterIdLst>
    <p:handoutMasterId r:id="rId14"/>
  </p:handoutMasterIdLst>
  <p:sldIdLst>
    <p:sldId id="306" r:id="rId2"/>
    <p:sldId id="308" r:id="rId3"/>
    <p:sldId id="338" r:id="rId4"/>
    <p:sldId id="310" r:id="rId5"/>
    <p:sldId id="309" r:id="rId6"/>
    <p:sldId id="339" r:id="rId7"/>
    <p:sldId id="336" r:id="rId8"/>
    <p:sldId id="337" r:id="rId9"/>
    <p:sldId id="340" r:id="rId10"/>
    <p:sldId id="341" r:id="rId11"/>
    <p:sldId id="305" r:id="rId12"/>
  </p:sldIdLst>
  <p:sldSz cx="9144000" cy="6858000" type="screen4x3"/>
  <p:notesSz cx="10020300" cy="6888163"/>
  <p:defaultTextStyle>
    <a:defPPr>
      <a:defRPr lang="en-Z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67">
          <p15:clr>
            <a:srgbClr val="A4A3A4"/>
          </p15:clr>
        </p15:guide>
        <p15:guide id="11" pos="4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6330F"/>
    <a:srgbClr val="83725B"/>
    <a:srgbClr val="003896"/>
    <a:srgbClr val="B2B2B2"/>
    <a:srgbClr val="C0C0C0"/>
    <a:srgbClr val="EAEAEA"/>
    <a:srgbClr val="C97A00"/>
    <a:srgbClr val="858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67" autoAdjust="0"/>
    <p:restoredTop sz="94660"/>
  </p:normalViewPr>
  <p:slideViewPr>
    <p:cSldViewPr snapToObjects="1">
      <p:cViewPr varScale="1">
        <p:scale>
          <a:sx n="80" d="100"/>
          <a:sy n="80" d="100"/>
        </p:scale>
        <p:origin x="610" y="48"/>
      </p:cViewPr>
      <p:guideLst>
        <p:guide orient="horz" pos="1253"/>
        <p:guide orient="horz" pos="890"/>
        <p:guide orient="horz" pos="3657"/>
        <p:guide orient="horz" pos="1752"/>
        <p:guide orient="horz" pos="4156"/>
        <p:guide orient="horz" pos="3475"/>
        <p:guide pos="5556"/>
        <p:guide pos="5420"/>
        <p:guide pos="340"/>
        <p:guide pos="567"/>
        <p:guide pos="4105"/>
      </p:guideLst>
    </p:cSldViewPr>
  </p:slideViewPr>
  <p:notesTextViewPr>
    <p:cViewPr>
      <p:scale>
        <a:sx n="100" d="100"/>
        <a:sy n="100" d="100"/>
      </p:scale>
      <p:origin x="0" y="0"/>
    </p:cViewPr>
  </p:notesTextViewPr>
  <p:sorterViewPr>
    <p:cViewPr>
      <p:scale>
        <a:sx n="97" d="100"/>
        <a:sy n="9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dirty="0"/>
          </a:p>
        </p:txBody>
      </p:sp>
      <p:sp>
        <p:nvSpPr>
          <p:cNvPr id="49155" name="Rectangle 3"/>
          <p:cNvSpPr>
            <a:spLocks noGrp="1" noChangeArrowheads="1"/>
          </p:cNvSpPr>
          <p:nvPr>
            <p:ph type="dt" sz="quarter"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9D0D67A-FDE5-45A1-AA21-1E2419C5DD5C}" type="datetimeFigureOut">
              <a:rPr lang="en-GB"/>
              <a:pPr>
                <a:defRPr/>
              </a:pPr>
              <a:t>16/05/2022</a:t>
            </a:fld>
            <a:endParaRPr lang="en-GB" dirty="0"/>
          </a:p>
        </p:txBody>
      </p:sp>
      <p:sp>
        <p:nvSpPr>
          <p:cNvPr id="49156" name="Rectangle 4"/>
          <p:cNvSpPr>
            <a:spLocks noGrp="1" noChangeArrowheads="1"/>
          </p:cNvSpPr>
          <p:nvPr>
            <p:ph type="ftr" sz="quarter" idx="2"/>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GB" dirty="0"/>
          </a:p>
        </p:txBody>
      </p:sp>
      <p:sp>
        <p:nvSpPr>
          <p:cNvPr id="49157" name="Rectangle 5"/>
          <p:cNvSpPr>
            <a:spLocks noGrp="1" noChangeArrowheads="1"/>
          </p:cNvSpPr>
          <p:nvPr>
            <p:ph type="sldNum" sz="quarter" idx="3"/>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DD78287-B667-4D20-8988-4912BD62F27F}" type="slidenum">
              <a:rPr lang="en-GB"/>
              <a:pPr>
                <a:defRPr/>
              </a:pPr>
              <a:t>‹#›</a:t>
            </a:fld>
            <a:endParaRPr lang="en-GB" dirty="0"/>
          </a:p>
        </p:txBody>
      </p:sp>
    </p:spTree>
    <p:extLst>
      <p:ext uri="{BB962C8B-B14F-4D97-AF65-F5344CB8AC3E}">
        <p14:creationId xmlns:p14="http://schemas.microsoft.com/office/powerpoint/2010/main" val="2677655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0"/>
            <a:ext cx="4341813" cy="3444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lvl1pPr>
          </a:lstStyle>
          <a:p>
            <a:pPr>
              <a:defRPr/>
            </a:pPr>
            <a:endParaRPr lang="en-ZA" dirty="0"/>
          </a:p>
        </p:txBody>
      </p:sp>
      <p:sp>
        <p:nvSpPr>
          <p:cNvPr id="528387" name="Rectangle 3"/>
          <p:cNvSpPr>
            <a:spLocks noGrp="1" noChangeArrowheads="1"/>
          </p:cNvSpPr>
          <p:nvPr>
            <p:ph type="dt" idx="1"/>
          </p:nvPr>
        </p:nvSpPr>
        <p:spPr bwMode="auto">
          <a:xfrm>
            <a:off x="5676900" y="0"/>
            <a:ext cx="4341813" cy="3444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lvl1pPr>
          </a:lstStyle>
          <a:p>
            <a:pPr>
              <a:defRPr/>
            </a:pPr>
            <a:endParaRPr lang="en-ZA" dirty="0"/>
          </a:p>
        </p:txBody>
      </p:sp>
      <p:sp>
        <p:nvSpPr>
          <p:cNvPr id="34820" name="Rectangle 4"/>
          <p:cNvSpPr>
            <a:spLocks noGrp="1" noRot="1" noChangeAspect="1" noChangeArrowheads="1" noTextEdit="1"/>
          </p:cNvSpPr>
          <p:nvPr>
            <p:ph type="sldImg" idx="2"/>
          </p:nvPr>
        </p:nvSpPr>
        <p:spPr bwMode="auto">
          <a:xfrm>
            <a:off x="3289300" y="517525"/>
            <a:ext cx="3443288" cy="2582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8389" name="Rectangle 5"/>
          <p:cNvSpPr>
            <a:spLocks noGrp="1" noChangeArrowheads="1"/>
          </p:cNvSpPr>
          <p:nvPr>
            <p:ph type="body" sz="quarter" idx="3"/>
          </p:nvPr>
        </p:nvSpPr>
        <p:spPr bwMode="auto">
          <a:xfrm>
            <a:off x="1001713" y="3271838"/>
            <a:ext cx="8016875" cy="309880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542088"/>
            <a:ext cx="4341813" cy="3444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lvl1pPr>
          </a:lstStyle>
          <a:p>
            <a:pPr>
              <a:defRPr/>
            </a:pPr>
            <a:endParaRPr lang="en-ZA" dirty="0"/>
          </a:p>
        </p:txBody>
      </p:sp>
      <p:sp>
        <p:nvSpPr>
          <p:cNvPr id="528391" name="Rectangle 7"/>
          <p:cNvSpPr>
            <a:spLocks noGrp="1" noChangeArrowheads="1"/>
          </p:cNvSpPr>
          <p:nvPr>
            <p:ph type="sldNum" sz="quarter" idx="5"/>
          </p:nvPr>
        </p:nvSpPr>
        <p:spPr bwMode="auto">
          <a:xfrm>
            <a:off x="5676900" y="6542088"/>
            <a:ext cx="4341813" cy="3444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lvl1pPr>
          </a:lstStyle>
          <a:p>
            <a:pPr>
              <a:defRPr/>
            </a:pPr>
            <a:fld id="{7FFEE0C6-287B-4126-A3A1-D29AA0F50FE8}" type="slidenum">
              <a:rPr lang="en-ZA"/>
              <a:pPr>
                <a:defRPr/>
              </a:pPr>
              <a:t>‹#›</a:t>
            </a:fld>
            <a:endParaRPr lang="en-ZA" dirty="0"/>
          </a:p>
        </p:txBody>
      </p:sp>
    </p:spTree>
    <p:extLst>
      <p:ext uri="{BB962C8B-B14F-4D97-AF65-F5344CB8AC3E}">
        <p14:creationId xmlns:p14="http://schemas.microsoft.com/office/powerpoint/2010/main" val="7518325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43"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descr="topsoli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2"/>
          <p:cNvSpPr>
            <a:spLocks noGrp="1" noChangeArrowheads="1"/>
          </p:cNvSpPr>
          <p:nvPr>
            <p:ph type="ctrTitle"/>
          </p:nvPr>
        </p:nvSpPr>
        <p:spPr>
          <a:xfrm>
            <a:off x="685800" y="2130425"/>
            <a:ext cx="7772400" cy="1470025"/>
          </a:xfrm>
        </p:spPr>
        <p:txBody>
          <a:bodyPr/>
          <a:lstStyle>
            <a:lvl1pPr>
              <a:defRPr smtClean="0"/>
            </a:lvl1pPr>
          </a:lstStyle>
          <a:p>
            <a:pPr lvl="0"/>
            <a:r>
              <a:rPr lang="en-GB" noProof="0"/>
              <a:t>Click to edit Master title style</a:t>
            </a:r>
          </a:p>
        </p:txBody>
      </p:sp>
      <p:sp>
        <p:nvSpPr>
          <p:cNvPr id="43013" name="Rectangle 3"/>
          <p:cNvSpPr>
            <a:spLocks noGrp="1" noChangeArrowheads="1"/>
          </p:cNvSpPr>
          <p:nvPr>
            <p:ph type="subTitle" idx="1"/>
          </p:nvPr>
        </p:nvSpPr>
        <p:spPr>
          <a:xfrm>
            <a:off x="1371600" y="3886200"/>
            <a:ext cx="6400800" cy="1752600"/>
          </a:xfrm>
        </p:spPr>
        <p:txBody>
          <a:bodyPr/>
          <a:lstStyle>
            <a:lvl1pPr marL="0" indent="0" algn="ctr">
              <a:buFontTx/>
              <a:buNone/>
              <a:defRPr smtClean="0"/>
            </a:lvl1pPr>
          </a:lstStyle>
          <a:p>
            <a:pPr lvl="0"/>
            <a:r>
              <a:rPr lang="en-GB" noProof="0"/>
              <a:t>Click to edit Master subtitle style</a:t>
            </a:r>
          </a:p>
        </p:txBody>
      </p:sp>
      <p:sp>
        <p:nvSpPr>
          <p:cNvPr id="6" name="Rectangle 37"/>
          <p:cNvSpPr>
            <a:spLocks noGrp="1" noChangeArrowheads="1"/>
          </p:cNvSpPr>
          <p:nvPr>
            <p:ph type="dt" sz="half" idx="10"/>
          </p:nvPr>
        </p:nvSpPr>
        <p:spPr>
          <a:xfrm>
            <a:off x="457200" y="6245225"/>
            <a:ext cx="2133600" cy="476250"/>
          </a:xfrm>
        </p:spPr>
        <p:txBody>
          <a:bodyPr/>
          <a:lstStyle>
            <a:lvl1pPr>
              <a:defRPr sz="1000">
                <a:solidFill>
                  <a:srgbClr val="83725B"/>
                </a:solidFill>
              </a:defRPr>
            </a:lvl1pPr>
          </a:lstStyle>
          <a:p>
            <a:pPr>
              <a:defRPr/>
            </a:pPr>
            <a:fld id="{49A704BB-52D2-4BFF-8BBE-ABC6FE2F66F4}" type="datetime1">
              <a:rPr lang="en-ZA"/>
              <a:pPr>
                <a:defRPr/>
              </a:pPr>
              <a:t>2022/05/16</a:t>
            </a:fld>
            <a:endParaRPr lang="en-ZA" dirty="0"/>
          </a:p>
        </p:txBody>
      </p:sp>
      <p:sp>
        <p:nvSpPr>
          <p:cNvPr id="7" name="Rectangle 38"/>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GB" dirty="0"/>
          </a:p>
        </p:txBody>
      </p:sp>
      <p:sp>
        <p:nvSpPr>
          <p:cNvPr id="8" name="Rectangle 39"/>
          <p:cNvSpPr>
            <a:spLocks noGrp="1" noChangeArrowheads="1"/>
          </p:cNvSpPr>
          <p:nvPr>
            <p:ph type="sldNum" sz="quarter" idx="12"/>
          </p:nvPr>
        </p:nvSpPr>
        <p:spPr>
          <a:xfrm>
            <a:off x="6553200" y="6245225"/>
            <a:ext cx="2133600" cy="476250"/>
          </a:xfrm>
        </p:spPr>
        <p:txBody>
          <a:bodyPr/>
          <a:lstStyle>
            <a:lvl1pPr algn="r">
              <a:defRPr sz="1000">
                <a:solidFill>
                  <a:srgbClr val="83725B"/>
                </a:solidFill>
              </a:defRPr>
            </a:lvl1pPr>
          </a:lstStyle>
          <a:p>
            <a:pPr>
              <a:defRPr/>
            </a:pPr>
            <a:fld id="{BCB51F0A-A0FC-4EF4-8AA5-65E5F558DD58}" type="slidenum">
              <a:rPr lang="en-ZA"/>
              <a:pPr>
                <a:defRPr/>
              </a:pPr>
              <a:t>‹#›</a:t>
            </a:fld>
            <a:endParaRPr lang="en-ZA" dirty="0"/>
          </a:p>
        </p:txBody>
      </p:sp>
    </p:spTree>
    <p:extLst>
      <p:ext uri="{BB962C8B-B14F-4D97-AF65-F5344CB8AC3E}">
        <p14:creationId xmlns:p14="http://schemas.microsoft.com/office/powerpoint/2010/main" val="2491625203"/>
      </p:ext>
    </p:extLst>
  </p:cSld>
  <p:clrMapOvr>
    <a:masterClrMapping/>
  </p:clrMapOvr>
  <p:transition spd="slow">
    <p:fade/>
  </p:transition>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427501759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p:cNvSpPr>
            <a:spLocks noGrp="1" noChangeArrowheads="1"/>
          </p:cNvSpPr>
          <p:nvPr>
            <p:ph type="dt" sz="half" idx="10"/>
          </p:nvPr>
        </p:nvSpPr>
        <p:spPr/>
        <p:txBody>
          <a:bodyPr/>
          <a:lstStyle>
            <a:lvl1pPr>
              <a:defRPr/>
            </a:lvl1pPr>
          </a:lstStyle>
          <a:p>
            <a:pPr>
              <a:defRPr/>
            </a:pPr>
            <a:fld id="{4D8D2DD8-8570-454D-9A5A-6F594D9D768C}" type="datetime1">
              <a:rPr lang="en-ZA"/>
              <a:pPr>
                <a:defRPr/>
              </a:pPr>
              <a:t>2022/05/16</a:t>
            </a:fld>
            <a:endParaRPr lang="en-ZA" dirty="0"/>
          </a:p>
        </p:txBody>
      </p:sp>
      <p:sp>
        <p:nvSpPr>
          <p:cNvPr id="5"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6" name="Rectangle 39"/>
          <p:cNvSpPr>
            <a:spLocks noGrp="1" noChangeArrowheads="1"/>
          </p:cNvSpPr>
          <p:nvPr>
            <p:ph type="sldNum" sz="quarter" idx="12"/>
          </p:nvPr>
        </p:nvSpPr>
        <p:spPr/>
        <p:txBody>
          <a:bodyPr/>
          <a:lstStyle>
            <a:lvl1pPr>
              <a:defRPr/>
            </a:lvl1pPr>
          </a:lstStyle>
          <a:p>
            <a:pPr>
              <a:defRPr/>
            </a:pPr>
            <a:fld id="{A1982AF3-CB75-4F08-850F-4CAD39A8E479}" type="slidenum">
              <a:rPr lang="en-ZA"/>
              <a:pPr>
                <a:defRPr/>
              </a:pPr>
              <a:t>‹#›</a:t>
            </a:fld>
            <a:endParaRPr lang="en-ZA" dirty="0"/>
          </a:p>
        </p:txBody>
      </p:sp>
    </p:spTree>
    <p:extLst>
      <p:ext uri="{BB962C8B-B14F-4D97-AF65-F5344CB8AC3E}">
        <p14:creationId xmlns:p14="http://schemas.microsoft.com/office/powerpoint/2010/main" val="423686307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p:cNvSpPr>
            <a:spLocks noGrp="1" noChangeArrowheads="1"/>
          </p:cNvSpPr>
          <p:nvPr>
            <p:ph type="dt" sz="half" idx="10"/>
          </p:nvPr>
        </p:nvSpPr>
        <p:spPr/>
        <p:txBody>
          <a:bodyPr/>
          <a:lstStyle>
            <a:lvl1pPr>
              <a:defRPr/>
            </a:lvl1pPr>
          </a:lstStyle>
          <a:p>
            <a:pPr>
              <a:defRPr/>
            </a:pPr>
            <a:fld id="{97CA1846-B238-4116-8F7A-084180BE85B2}" type="datetime1">
              <a:rPr lang="en-ZA"/>
              <a:pPr>
                <a:defRPr/>
              </a:pPr>
              <a:t>2022/05/16</a:t>
            </a:fld>
            <a:endParaRPr lang="en-ZA" dirty="0"/>
          </a:p>
        </p:txBody>
      </p:sp>
      <p:sp>
        <p:nvSpPr>
          <p:cNvPr id="5"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6" name="Rectangle 39"/>
          <p:cNvSpPr>
            <a:spLocks noGrp="1" noChangeArrowheads="1"/>
          </p:cNvSpPr>
          <p:nvPr>
            <p:ph type="sldNum" sz="quarter" idx="12"/>
          </p:nvPr>
        </p:nvSpPr>
        <p:spPr/>
        <p:txBody>
          <a:bodyPr/>
          <a:lstStyle>
            <a:lvl1pPr>
              <a:defRPr/>
            </a:lvl1pPr>
          </a:lstStyle>
          <a:p>
            <a:pPr>
              <a:defRPr/>
            </a:pPr>
            <a:fld id="{572926E5-E520-402C-B577-FA8881F91CCC}" type="slidenum">
              <a:rPr lang="en-ZA"/>
              <a:pPr>
                <a:defRPr/>
              </a:pPr>
              <a:t>‹#›</a:t>
            </a:fld>
            <a:endParaRPr lang="en-ZA" dirty="0"/>
          </a:p>
        </p:txBody>
      </p:sp>
    </p:spTree>
    <p:extLst>
      <p:ext uri="{BB962C8B-B14F-4D97-AF65-F5344CB8AC3E}">
        <p14:creationId xmlns:p14="http://schemas.microsoft.com/office/powerpoint/2010/main" val="328713675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7"/>
          <p:cNvSpPr>
            <a:spLocks noGrp="1" noChangeArrowheads="1"/>
          </p:cNvSpPr>
          <p:nvPr>
            <p:ph type="dt" sz="half" idx="10"/>
          </p:nvPr>
        </p:nvSpPr>
        <p:spPr/>
        <p:txBody>
          <a:bodyPr/>
          <a:lstStyle>
            <a:lvl1pPr>
              <a:defRPr/>
            </a:lvl1pPr>
          </a:lstStyle>
          <a:p>
            <a:pPr>
              <a:defRPr/>
            </a:pPr>
            <a:fld id="{87ECC5D0-A650-4640-B2B3-D2BD8DCC89AA}" type="datetime1">
              <a:rPr lang="en-ZA"/>
              <a:pPr>
                <a:defRPr/>
              </a:pPr>
              <a:t>2022/05/16</a:t>
            </a:fld>
            <a:endParaRPr lang="en-ZA" dirty="0"/>
          </a:p>
        </p:txBody>
      </p:sp>
      <p:sp>
        <p:nvSpPr>
          <p:cNvPr id="6"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7" name="Rectangle 39"/>
          <p:cNvSpPr>
            <a:spLocks noGrp="1" noChangeArrowheads="1"/>
          </p:cNvSpPr>
          <p:nvPr>
            <p:ph type="sldNum" sz="quarter" idx="12"/>
          </p:nvPr>
        </p:nvSpPr>
        <p:spPr/>
        <p:txBody>
          <a:bodyPr/>
          <a:lstStyle>
            <a:lvl1pPr>
              <a:defRPr/>
            </a:lvl1pPr>
          </a:lstStyle>
          <a:p>
            <a:pPr>
              <a:defRPr/>
            </a:pPr>
            <a:fld id="{E3142753-6427-4049-8074-E57687E959B1}" type="slidenum">
              <a:rPr lang="en-ZA"/>
              <a:pPr>
                <a:defRPr/>
              </a:pPr>
              <a:t>‹#›</a:t>
            </a:fld>
            <a:endParaRPr lang="en-ZA" dirty="0"/>
          </a:p>
        </p:txBody>
      </p:sp>
    </p:spTree>
    <p:extLst>
      <p:ext uri="{BB962C8B-B14F-4D97-AF65-F5344CB8AC3E}">
        <p14:creationId xmlns:p14="http://schemas.microsoft.com/office/powerpoint/2010/main" val="321462815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7"/>
          <p:cNvSpPr>
            <a:spLocks noGrp="1" noChangeArrowheads="1"/>
          </p:cNvSpPr>
          <p:nvPr>
            <p:ph type="dt" sz="half" idx="10"/>
          </p:nvPr>
        </p:nvSpPr>
        <p:spPr/>
        <p:txBody>
          <a:bodyPr/>
          <a:lstStyle>
            <a:lvl1pPr>
              <a:defRPr/>
            </a:lvl1pPr>
          </a:lstStyle>
          <a:p>
            <a:pPr>
              <a:defRPr/>
            </a:pPr>
            <a:fld id="{DBAEC0BD-35C1-4929-AE66-47CE92EBBBBC}" type="datetime1">
              <a:rPr lang="en-ZA"/>
              <a:pPr>
                <a:defRPr/>
              </a:pPr>
              <a:t>2022/05/16</a:t>
            </a:fld>
            <a:endParaRPr lang="en-ZA" dirty="0"/>
          </a:p>
        </p:txBody>
      </p:sp>
      <p:sp>
        <p:nvSpPr>
          <p:cNvPr id="8"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9" name="Rectangle 39"/>
          <p:cNvSpPr>
            <a:spLocks noGrp="1" noChangeArrowheads="1"/>
          </p:cNvSpPr>
          <p:nvPr>
            <p:ph type="sldNum" sz="quarter" idx="12"/>
          </p:nvPr>
        </p:nvSpPr>
        <p:spPr/>
        <p:txBody>
          <a:bodyPr/>
          <a:lstStyle>
            <a:lvl1pPr>
              <a:defRPr/>
            </a:lvl1pPr>
          </a:lstStyle>
          <a:p>
            <a:pPr>
              <a:defRPr/>
            </a:pPr>
            <a:fld id="{D8EA9092-F665-4F9F-BA79-097CC95FC469}" type="slidenum">
              <a:rPr lang="en-ZA"/>
              <a:pPr>
                <a:defRPr/>
              </a:pPr>
              <a:t>‹#›</a:t>
            </a:fld>
            <a:endParaRPr lang="en-ZA" dirty="0"/>
          </a:p>
        </p:txBody>
      </p:sp>
    </p:spTree>
    <p:extLst>
      <p:ext uri="{BB962C8B-B14F-4D97-AF65-F5344CB8AC3E}">
        <p14:creationId xmlns:p14="http://schemas.microsoft.com/office/powerpoint/2010/main" val="3886223701"/>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7"/>
          <p:cNvSpPr>
            <a:spLocks noGrp="1" noChangeArrowheads="1"/>
          </p:cNvSpPr>
          <p:nvPr>
            <p:ph type="dt" sz="half" idx="10"/>
          </p:nvPr>
        </p:nvSpPr>
        <p:spPr/>
        <p:txBody>
          <a:bodyPr/>
          <a:lstStyle>
            <a:lvl1pPr>
              <a:defRPr/>
            </a:lvl1pPr>
          </a:lstStyle>
          <a:p>
            <a:pPr>
              <a:defRPr/>
            </a:pPr>
            <a:fld id="{EBB38D88-59E8-4691-A516-701E1C00B45A}" type="datetime1">
              <a:rPr lang="en-ZA"/>
              <a:pPr>
                <a:defRPr/>
              </a:pPr>
              <a:t>2022/05/16</a:t>
            </a:fld>
            <a:endParaRPr lang="en-ZA" dirty="0"/>
          </a:p>
        </p:txBody>
      </p:sp>
      <p:sp>
        <p:nvSpPr>
          <p:cNvPr id="4"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5" name="Rectangle 39"/>
          <p:cNvSpPr>
            <a:spLocks noGrp="1" noChangeArrowheads="1"/>
          </p:cNvSpPr>
          <p:nvPr>
            <p:ph type="sldNum" sz="quarter" idx="12"/>
          </p:nvPr>
        </p:nvSpPr>
        <p:spPr/>
        <p:txBody>
          <a:bodyPr/>
          <a:lstStyle>
            <a:lvl1pPr>
              <a:defRPr/>
            </a:lvl1pPr>
          </a:lstStyle>
          <a:p>
            <a:pPr>
              <a:defRPr/>
            </a:pPr>
            <a:fld id="{2674BA00-195D-4DBB-A583-7777294EF6F2}" type="slidenum">
              <a:rPr lang="en-ZA"/>
              <a:pPr>
                <a:defRPr/>
              </a:pPr>
              <a:t>‹#›</a:t>
            </a:fld>
            <a:endParaRPr lang="en-ZA" dirty="0"/>
          </a:p>
        </p:txBody>
      </p:sp>
    </p:spTree>
    <p:extLst>
      <p:ext uri="{BB962C8B-B14F-4D97-AF65-F5344CB8AC3E}">
        <p14:creationId xmlns:p14="http://schemas.microsoft.com/office/powerpoint/2010/main" val="54667705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p:cNvSpPr>
            <a:spLocks noGrp="1" noChangeArrowheads="1"/>
          </p:cNvSpPr>
          <p:nvPr>
            <p:ph type="dt" sz="half" idx="10"/>
          </p:nvPr>
        </p:nvSpPr>
        <p:spPr/>
        <p:txBody>
          <a:bodyPr/>
          <a:lstStyle>
            <a:lvl1pPr>
              <a:defRPr/>
            </a:lvl1pPr>
          </a:lstStyle>
          <a:p>
            <a:pPr>
              <a:defRPr/>
            </a:pPr>
            <a:fld id="{1A9A4C1B-8EAF-4834-BC81-1C42CE5D5CE3}" type="datetime1">
              <a:rPr lang="en-ZA"/>
              <a:pPr>
                <a:defRPr/>
              </a:pPr>
              <a:t>2022/05/16</a:t>
            </a:fld>
            <a:endParaRPr lang="en-ZA" dirty="0"/>
          </a:p>
        </p:txBody>
      </p:sp>
      <p:sp>
        <p:nvSpPr>
          <p:cNvPr id="3"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4" name="Rectangle 39"/>
          <p:cNvSpPr>
            <a:spLocks noGrp="1" noChangeArrowheads="1"/>
          </p:cNvSpPr>
          <p:nvPr>
            <p:ph type="sldNum" sz="quarter" idx="12"/>
          </p:nvPr>
        </p:nvSpPr>
        <p:spPr/>
        <p:txBody>
          <a:bodyPr/>
          <a:lstStyle>
            <a:lvl1pPr>
              <a:defRPr/>
            </a:lvl1pPr>
          </a:lstStyle>
          <a:p>
            <a:pPr>
              <a:defRPr/>
            </a:pPr>
            <a:fld id="{1311A0FA-9483-44C7-A8FF-EC3D99D8449F}" type="slidenum">
              <a:rPr lang="en-ZA"/>
              <a:pPr>
                <a:defRPr/>
              </a:pPr>
              <a:t>‹#›</a:t>
            </a:fld>
            <a:endParaRPr lang="en-ZA" dirty="0"/>
          </a:p>
        </p:txBody>
      </p:sp>
    </p:spTree>
    <p:extLst>
      <p:ext uri="{BB962C8B-B14F-4D97-AF65-F5344CB8AC3E}">
        <p14:creationId xmlns:p14="http://schemas.microsoft.com/office/powerpoint/2010/main" val="3481285451"/>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p:txBody>
          <a:bodyPr/>
          <a:lstStyle>
            <a:lvl1pPr>
              <a:defRPr/>
            </a:lvl1pPr>
          </a:lstStyle>
          <a:p>
            <a:pPr>
              <a:defRPr/>
            </a:pPr>
            <a:fld id="{B436C73F-FF8C-4BFB-A305-9ADF666EEBFB}" type="datetime1">
              <a:rPr lang="en-ZA"/>
              <a:pPr>
                <a:defRPr/>
              </a:pPr>
              <a:t>2022/05/16</a:t>
            </a:fld>
            <a:endParaRPr lang="en-ZA" dirty="0"/>
          </a:p>
        </p:txBody>
      </p:sp>
      <p:sp>
        <p:nvSpPr>
          <p:cNvPr id="6"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7" name="Rectangle 39"/>
          <p:cNvSpPr>
            <a:spLocks noGrp="1" noChangeArrowheads="1"/>
          </p:cNvSpPr>
          <p:nvPr>
            <p:ph type="sldNum" sz="quarter" idx="12"/>
          </p:nvPr>
        </p:nvSpPr>
        <p:spPr/>
        <p:txBody>
          <a:bodyPr/>
          <a:lstStyle>
            <a:lvl1pPr>
              <a:defRPr/>
            </a:lvl1pPr>
          </a:lstStyle>
          <a:p>
            <a:pPr>
              <a:defRPr/>
            </a:pPr>
            <a:fld id="{A3D4A157-4412-479A-B67D-4A355EE61C78}" type="slidenum">
              <a:rPr lang="en-ZA"/>
              <a:pPr>
                <a:defRPr/>
              </a:pPr>
              <a:t>‹#›</a:t>
            </a:fld>
            <a:endParaRPr lang="en-ZA" dirty="0"/>
          </a:p>
        </p:txBody>
      </p:sp>
    </p:spTree>
    <p:extLst>
      <p:ext uri="{BB962C8B-B14F-4D97-AF65-F5344CB8AC3E}">
        <p14:creationId xmlns:p14="http://schemas.microsoft.com/office/powerpoint/2010/main" val="398483204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p:txBody>
          <a:bodyPr/>
          <a:lstStyle>
            <a:lvl1pPr>
              <a:defRPr/>
            </a:lvl1pPr>
          </a:lstStyle>
          <a:p>
            <a:pPr>
              <a:defRPr/>
            </a:pPr>
            <a:fld id="{A3EC808F-B876-4778-9BFD-8B6DC7024B27}" type="datetime1">
              <a:rPr lang="en-ZA"/>
              <a:pPr>
                <a:defRPr/>
              </a:pPr>
              <a:t>2022/05/16</a:t>
            </a:fld>
            <a:endParaRPr lang="en-ZA" dirty="0"/>
          </a:p>
        </p:txBody>
      </p:sp>
      <p:sp>
        <p:nvSpPr>
          <p:cNvPr id="6"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7" name="Rectangle 39"/>
          <p:cNvSpPr>
            <a:spLocks noGrp="1" noChangeArrowheads="1"/>
          </p:cNvSpPr>
          <p:nvPr>
            <p:ph type="sldNum" sz="quarter" idx="12"/>
          </p:nvPr>
        </p:nvSpPr>
        <p:spPr/>
        <p:txBody>
          <a:bodyPr/>
          <a:lstStyle>
            <a:lvl1pPr>
              <a:defRPr/>
            </a:lvl1pPr>
          </a:lstStyle>
          <a:p>
            <a:pPr>
              <a:defRPr/>
            </a:pPr>
            <a:fld id="{F1F79995-21BA-431D-B2F2-E086FC09B64A}" type="slidenum">
              <a:rPr lang="en-ZA"/>
              <a:pPr>
                <a:defRPr/>
              </a:pPr>
              <a:t>‹#›</a:t>
            </a:fld>
            <a:endParaRPr lang="en-ZA" dirty="0"/>
          </a:p>
        </p:txBody>
      </p:sp>
    </p:spTree>
    <p:extLst>
      <p:ext uri="{BB962C8B-B14F-4D97-AF65-F5344CB8AC3E}">
        <p14:creationId xmlns:p14="http://schemas.microsoft.com/office/powerpoint/2010/main" val="233572536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p:cNvSpPr>
            <a:spLocks noGrp="1" noChangeArrowheads="1"/>
          </p:cNvSpPr>
          <p:nvPr>
            <p:ph type="dt" sz="half" idx="10"/>
          </p:nvPr>
        </p:nvSpPr>
        <p:spPr/>
        <p:txBody>
          <a:bodyPr/>
          <a:lstStyle>
            <a:lvl1pPr>
              <a:defRPr/>
            </a:lvl1pPr>
          </a:lstStyle>
          <a:p>
            <a:pPr>
              <a:defRPr/>
            </a:pPr>
            <a:fld id="{8EDFB828-8BDC-43D7-9A9D-E9A32277F0A6}" type="datetime1">
              <a:rPr lang="en-ZA"/>
              <a:pPr>
                <a:defRPr/>
              </a:pPr>
              <a:t>2022/05/16</a:t>
            </a:fld>
            <a:endParaRPr lang="en-ZA" dirty="0"/>
          </a:p>
        </p:txBody>
      </p:sp>
      <p:sp>
        <p:nvSpPr>
          <p:cNvPr id="5"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6" name="Rectangle 39"/>
          <p:cNvSpPr>
            <a:spLocks noGrp="1" noChangeArrowheads="1"/>
          </p:cNvSpPr>
          <p:nvPr>
            <p:ph type="sldNum" sz="quarter" idx="12"/>
          </p:nvPr>
        </p:nvSpPr>
        <p:spPr/>
        <p:txBody>
          <a:bodyPr/>
          <a:lstStyle>
            <a:lvl1pPr>
              <a:defRPr/>
            </a:lvl1pPr>
          </a:lstStyle>
          <a:p>
            <a:pPr>
              <a:defRPr/>
            </a:pPr>
            <a:fld id="{56CB01AE-54F4-4285-A5D6-301A5273DDD1}" type="slidenum">
              <a:rPr lang="en-ZA"/>
              <a:pPr>
                <a:defRPr/>
              </a:pPr>
              <a:t>‹#›</a:t>
            </a:fld>
            <a:endParaRPr lang="en-ZA" dirty="0"/>
          </a:p>
        </p:txBody>
      </p:sp>
    </p:spTree>
    <p:extLst>
      <p:ext uri="{BB962C8B-B14F-4D97-AF65-F5344CB8AC3E}">
        <p14:creationId xmlns:p14="http://schemas.microsoft.com/office/powerpoint/2010/main" val="326625754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p:cNvSpPr>
            <a:spLocks noGrp="1" noChangeArrowheads="1"/>
          </p:cNvSpPr>
          <p:nvPr>
            <p:ph type="dt" sz="half" idx="10"/>
          </p:nvPr>
        </p:nvSpPr>
        <p:spPr/>
        <p:txBody>
          <a:bodyPr/>
          <a:lstStyle>
            <a:lvl1pPr>
              <a:defRPr/>
            </a:lvl1pPr>
          </a:lstStyle>
          <a:p>
            <a:pPr>
              <a:defRPr/>
            </a:pPr>
            <a:fld id="{9EDDE5D5-8FD4-4493-8013-8A29DFD40881}" type="datetime1">
              <a:rPr lang="en-ZA"/>
              <a:pPr>
                <a:defRPr/>
              </a:pPr>
              <a:t>2022/05/16</a:t>
            </a:fld>
            <a:endParaRPr lang="en-ZA" dirty="0"/>
          </a:p>
        </p:txBody>
      </p:sp>
      <p:sp>
        <p:nvSpPr>
          <p:cNvPr id="5"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6" name="Rectangle 39"/>
          <p:cNvSpPr>
            <a:spLocks noGrp="1" noChangeArrowheads="1"/>
          </p:cNvSpPr>
          <p:nvPr>
            <p:ph type="sldNum" sz="quarter" idx="12"/>
          </p:nvPr>
        </p:nvSpPr>
        <p:spPr/>
        <p:txBody>
          <a:bodyPr/>
          <a:lstStyle>
            <a:lvl1pPr>
              <a:defRPr/>
            </a:lvl1pPr>
          </a:lstStyle>
          <a:p>
            <a:pPr>
              <a:defRPr/>
            </a:pPr>
            <a:fld id="{93BBE154-CE8A-4A47-9294-72DD2E9100D7}" type="slidenum">
              <a:rPr lang="en-ZA"/>
              <a:pPr>
                <a:defRPr/>
              </a:pPr>
              <a:t>‹#›</a:t>
            </a:fld>
            <a:endParaRPr lang="en-ZA" dirty="0"/>
          </a:p>
        </p:txBody>
      </p:sp>
    </p:spTree>
    <p:extLst>
      <p:ext uri="{BB962C8B-B14F-4D97-AF65-F5344CB8AC3E}">
        <p14:creationId xmlns:p14="http://schemas.microsoft.com/office/powerpoint/2010/main" val="219689622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7"/>
          <p:cNvSpPr>
            <a:spLocks noGrp="1" noChangeArrowheads="1"/>
          </p:cNvSpPr>
          <p:nvPr>
            <p:ph type="dt" sz="half" idx="10"/>
          </p:nvPr>
        </p:nvSpPr>
        <p:spPr/>
        <p:txBody>
          <a:bodyPr/>
          <a:lstStyle>
            <a:lvl1pPr>
              <a:defRPr/>
            </a:lvl1pPr>
          </a:lstStyle>
          <a:p>
            <a:pPr>
              <a:defRPr/>
            </a:pPr>
            <a:fld id="{B9EFFA2C-17CE-46DE-8FE3-09BB51DC0391}" type="datetime1">
              <a:rPr lang="en-ZA"/>
              <a:pPr>
                <a:defRPr/>
              </a:pPr>
              <a:t>2022/05/16</a:t>
            </a:fld>
            <a:endParaRPr lang="en-ZA" dirty="0"/>
          </a:p>
        </p:txBody>
      </p:sp>
      <p:sp>
        <p:nvSpPr>
          <p:cNvPr id="4" name="Rectangle 38"/>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GB" dirty="0"/>
          </a:p>
        </p:txBody>
      </p:sp>
      <p:sp>
        <p:nvSpPr>
          <p:cNvPr id="5" name="Rectangle 39"/>
          <p:cNvSpPr>
            <a:spLocks noGrp="1" noChangeArrowheads="1"/>
          </p:cNvSpPr>
          <p:nvPr>
            <p:ph type="sldNum" sz="quarter" idx="12"/>
          </p:nvPr>
        </p:nvSpPr>
        <p:spPr/>
        <p:txBody>
          <a:bodyPr/>
          <a:lstStyle>
            <a:lvl1pPr>
              <a:defRPr/>
            </a:lvl1pPr>
          </a:lstStyle>
          <a:p>
            <a:pPr>
              <a:defRPr/>
            </a:pPr>
            <a:fld id="{C8D1594A-A982-48B0-9741-37E73E93BE3A}" type="slidenum">
              <a:rPr lang="en-ZA"/>
              <a:pPr>
                <a:defRPr/>
              </a:pPr>
              <a:t>‹#›</a:t>
            </a:fld>
            <a:endParaRPr lang="en-ZA" dirty="0"/>
          </a:p>
        </p:txBody>
      </p:sp>
    </p:spTree>
    <p:extLst>
      <p:ext uri="{BB962C8B-B14F-4D97-AF65-F5344CB8AC3E}">
        <p14:creationId xmlns:p14="http://schemas.microsoft.com/office/powerpoint/2010/main" val="92838349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fld id="{8F2B5C7E-8680-47AB-9B43-9AC2817CB0E3}" type="datetime1">
              <a:rPr lang="en-ZA"/>
              <a:pPr>
                <a:defRPr/>
              </a:pPr>
              <a:t>2022/05/16</a:t>
            </a:fld>
            <a:endParaRPr lang="en-ZA" dirty="0"/>
          </a:p>
        </p:txBody>
      </p:sp>
      <p:sp>
        <p:nvSpPr>
          <p:cNvPr id="1063" name="Rectangle 39"/>
          <p:cNvSpPr>
            <a:spLocks noGrp="1" noChangeArrowheads="1"/>
          </p:cNvSpPr>
          <p:nvPr>
            <p:ph type="sldNum" sz="quarter" idx="4"/>
          </p:nvPr>
        </p:nvSpPr>
        <p:spPr bwMode="auto">
          <a:xfrm>
            <a:off x="3795713" y="6453188"/>
            <a:ext cx="992187"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39374B51-338D-44C6-9A0F-96A7E89B20DE}" type="slidenum">
              <a:rPr lang="en-ZA"/>
              <a:pPr>
                <a:defRPr/>
              </a:pPr>
              <a:t>‹#›</a:t>
            </a:fld>
            <a:endParaRPr lang="en-ZA" dirty="0"/>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8.jp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19460" name="Group 162"/>
          <p:cNvGrpSpPr>
            <a:grpSpLocks/>
          </p:cNvGrpSpPr>
          <p:nvPr/>
        </p:nvGrpSpPr>
        <p:grpSpPr bwMode="auto">
          <a:xfrm>
            <a:off x="-4763" y="0"/>
            <a:ext cx="9148763" cy="6858000"/>
            <a:chOff x="-3" y="0"/>
            <a:chExt cx="5763" cy="4320"/>
          </a:xfrm>
        </p:grpSpPr>
        <p:pic>
          <p:nvPicPr>
            <p:cNvPr id="19510"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1"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pic>
          <p:nvPicPr>
            <p:cNvPr id="19512"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1" name="Group 155"/>
          <p:cNvGrpSpPr>
            <a:grpSpLocks/>
          </p:cNvGrpSpPr>
          <p:nvPr/>
        </p:nvGrpSpPr>
        <p:grpSpPr bwMode="auto">
          <a:xfrm>
            <a:off x="257175" y="1201738"/>
            <a:ext cx="2482850" cy="2444750"/>
            <a:chOff x="162" y="757"/>
            <a:chExt cx="1564" cy="1540"/>
          </a:xfrm>
        </p:grpSpPr>
        <p:sp>
          <p:nvSpPr>
            <p:cNvPr id="19505"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6"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7"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8"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9"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19462" name="Oval 102"/>
          <p:cNvSpPr>
            <a:spLocks noChangeArrowheads="1"/>
          </p:cNvSpPr>
          <p:nvPr/>
        </p:nvSpPr>
        <p:spPr bwMode="auto">
          <a:xfrm>
            <a:off x="436563" y="1362075"/>
            <a:ext cx="2162175" cy="2173288"/>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ZA" altLang="en-US" sz="1000" dirty="0">
                <a:solidFill>
                  <a:srgbClr val="C0C0C0"/>
                </a:solidFill>
              </a:rPr>
              <a:t>Insert image here</a:t>
            </a:r>
            <a:endParaRPr lang="en-ZA" altLang="en-US" sz="1000" dirty="0"/>
          </a:p>
        </p:txBody>
      </p:sp>
      <p:grpSp>
        <p:nvGrpSpPr>
          <p:cNvPr id="19463" name="Group 156"/>
          <p:cNvGrpSpPr>
            <a:grpSpLocks/>
          </p:cNvGrpSpPr>
          <p:nvPr/>
        </p:nvGrpSpPr>
        <p:grpSpPr bwMode="auto">
          <a:xfrm>
            <a:off x="171450" y="1201738"/>
            <a:ext cx="2643188" cy="2493962"/>
            <a:chOff x="108" y="757"/>
            <a:chExt cx="1665" cy="1571"/>
          </a:xfrm>
        </p:grpSpPr>
        <p:sp>
          <p:nvSpPr>
            <p:cNvPr id="19502"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3"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4"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grpSp>
        <p:nvGrpSpPr>
          <p:cNvPr id="19464" name="Group 146"/>
          <p:cNvGrpSpPr>
            <a:grpSpLocks/>
          </p:cNvGrpSpPr>
          <p:nvPr/>
        </p:nvGrpSpPr>
        <p:grpSpPr bwMode="auto">
          <a:xfrm>
            <a:off x="912813" y="620713"/>
            <a:ext cx="1284287" cy="1260475"/>
            <a:chOff x="575" y="391"/>
            <a:chExt cx="809" cy="794"/>
          </a:xfrm>
        </p:grpSpPr>
        <p:sp>
          <p:nvSpPr>
            <p:cNvPr id="19494"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5"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6"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7"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8"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9"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0"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501"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19465" name="Oval 118"/>
          <p:cNvSpPr>
            <a:spLocks noChangeArrowheads="1"/>
          </p:cNvSpPr>
          <p:nvPr/>
        </p:nvSpPr>
        <p:spPr bwMode="auto">
          <a:xfrm>
            <a:off x="1004888" y="706438"/>
            <a:ext cx="1111250" cy="111283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600" dirty="0"/>
          </a:p>
        </p:txBody>
      </p:sp>
      <p:grpSp>
        <p:nvGrpSpPr>
          <p:cNvPr id="19466" name="Group 145"/>
          <p:cNvGrpSpPr>
            <a:grpSpLocks/>
          </p:cNvGrpSpPr>
          <p:nvPr/>
        </p:nvGrpSpPr>
        <p:grpSpPr bwMode="auto">
          <a:xfrm>
            <a:off x="863600" y="620713"/>
            <a:ext cx="1370013" cy="1284287"/>
            <a:chOff x="544" y="391"/>
            <a:chExt cx="863" cy="809"/>
          </a:xfrm>
        </p:grpSpPr>
        <p:sp>
          <p:nvSpPr>
            <p:cNvPr id="19491"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2"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3"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grpSp>
        <p:nvGrpSpPr>
          <p:cNvPr id="19467" name="Group 157"/>
          <p:cNvGrpSpPr>
            <a:grpSpLocks/>
          </p:cNvGrpSpPr>
          <p:nvPr/>
        </p:nvGrpSpPr>
        <p:grpSpPr bwMode="auto">
          <a:xfrm>
            <a:off x="331788" y="3090863"/>
            <a:ext cx="2074862" cy="2038350"/>
            <a:chOff x="209" y="1947"/>
            <a:chExt cx="1307" cy="1284"/>
          </a:xfrm>
        </p:grpSpPr>
        <p:sp>
          <p:nvSpPr>
            <p:cNvPr id="19485"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6"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7"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8"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9"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90"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19468" name="Oval 128"/>
          <p:cNvSpPr>
            <a:spLocks noChangeArrowheads="1"/>
          </p:cNvSpPr>
          <p:nvPr/>
        </p:nvSpPr>
        <p:spPr bwMode="auto">
          <a:xfrm>
            <a:off x="482600" y="3227388"/>
            <a:ext cx="1801813" cy="18145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1000" dirty="0">
              <a:solidFill>
                <a:srgbClr val="C0C0C0"/>
              </a:solidFill>
            </a:endParaRPr>
          </a:p>
        </p:txBody>
      </p:sp>
      <p:grpSp>
        <p:nvGrpSpPr>
          <p:cNvPr id="19469" name="Group 158"/>
          <p:cNvGrpSpPr>
            <a:grpSpLocks/>
          </p:cNvGrpSpPr>
          <p:nvPr/>
        </p:nvGrpSpPr>
        <p:grpSpPr bwMode="auto">
          <a:xfrm>
            <a:off x="257175" y="3090863"/>
            <a:ext cx="2211388" cy="2087562"/>
            <a:chOff x="162" y="1947"/>
            <a:chExt cx="1393" cy="1315"/>
          </a:xfrm>
        </p:grpSpPr>
        <p:sp>
          <p:nvSpPr>
            <p:cNvPr id="1948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grpSp>
        <p:nvGrpSpPr>
          <p:cNvPr id="19470" name="Group 159"/>
          <p:cNvGrpSpPr>
            <a:grpSpLocks/>
          </p:cNvGrpSpPr>
          <p:nvPr/>
        </p:nvGrpSpPr>
        <p:grpSpPr bwMode="auto">
          <a:xfrm>
            <a:off x="900113" y="4684713"/>
            <a:ext cx="1717675" cy="1692275"/>
            <a:chOff x="567" y="2951"/>
            <a:chExt cx="1082" cy="1066"/>
          </a:xfrm>
        </p:grpSpPr>
        <p:sp>
          <p:nvSpPr>
            <p:cNvPr id="1947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7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7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7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8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19471" name="Oval 138"/>
          <p:cNvSpPr>
            <a:spLocks noChangeArrowheads="1"/>
          </p:cNvSpPr>
          <p:nvPr/>
        </p:nvSpPr>
        <p:spPr bwMode="auto">
          <a:xfrm>
            <a:off x="1014413" y="4791075"/>
            <a:ext cx="1506537" cy="1519238"/>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900" dirty="0">
              <a:solidFill>
                <a:srgbClr val="C0C0C0"/>
              </a:solidFill>
            </a:endParaRPr>
          </a:p>
        </p:txBody>
      </p:sp>
      <p:grpSp>
        <p:nvGrpSpPr>
          <p:cNvPr id="19472" name="Group 160"/>
          <p:cNvGrpSpPr>
            <a:grpSpLocks/>
          </p:cNvGrpSpPr>
          <p:nvPr/>
        </p:nvGrpSpPr>
        <p:grpSpPr bwMode="auto">
          <a:xfrm>
            <a:off x="838200" y="4684713"/>
            <a:ext cx="1828800" cy="1728787"/>
            <a:chOff x="528" y="2951"/>
            <a:chExt cx="1152" cy="1089"/>
          </a:xfrm>
        </p:grpSpPr>
        <p:sp>
          <p:nvSpPr>
            <p:cNvPr id="19473"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74"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19475"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19458" name="Rectangle 2"/>
          <p:cNvSpPr>
            <a:spLocks noGrp="1" noChangeArrowheads="1"/>
          </p:cNvSpPr>
          <p:nvPr>
            <p:ph type="ctrTitle" idx="4294967295"/>
          </p:nvPr>
        </p:nvSpPr>
        <p:spPr>
          <a:xfrm>
            <a:off x="2814637" y="2298291"/>
            <a:ext cx="6077843" cy="1759769"/>
          </a:xfrm>
        </p:spPr>
        <p:txBody>
          <a:bodyPr anchor="b"/>
          <a:lstStyle/>
          <a:p>
            <a:r>
              <a:rPr lang="en-US" altLang="en-US" sz="3200" b="1" dirty="0">
                <a:solidFill>
                  <a:srgbClr val="003896"/>
                </a:solidFill>
              </a:rPr>
              <a:t>Lethabo </a:t>
            </a:r>
            <a:r>
              <a:rPr lang="en-US" altLang="en-US" sz="3200" b="1" dirty="0" smtClean="0">
                <a:solidFill>
                  <a:srgbClr val="003896"/>
                </a:solidFill>
              </a:rPr>
              <a:t>Re-tubing of BFPT Condensers</a:t>
            </a:r>
            <a:br>
              <a:rPr lang="en-US" altLang="en-US" sz="3200" b="1" dirty="0" smtClean="0">
                <a:solidFill>
                  <a:srgbClr val="003896"/>
                </a:solidFill>
              </a:rPr>
            </a:br>
            <a:r>
              <a:rPr lang="en-US" altLang="en-US" sz="3200" b="1" dirty="0" smtClean="0">
                <a:solidFill>
                  <a:schemeClr val="accent4">
                    <a:lumMod val="60000"/>
                    <a:lumOff val="40000"/>
                  </a:schemeClr>
                </a:solidFill>
              </a:rPr>
              <a:t>Technical </a:t>
            </a:r>
            <a:r>
              <a:rPr lang="en-US" altLang="en-US" sz="3200" b="1" dirty="0">
                <a:solidFill>
                  <a:schemeClr val="accent4">
                    <a:lumMod val="60000"/>
                    <a:lumOff val="40000"/>
                  </a:schemeClr>
                </a:solidFill>
              </a:rPr>
              <a:t>Scope Clarification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9AD6887-E3E4-447F-A1C6-3BBF28B73CFD}" type="datetime1">
              <a:rPr lang="en-ZA" altLang="en-US" smtClean="0">
                <a:solidFill>
                  <a:srgbClr val="83725B"/>
                </a:solidFill>
              </a:rPr>
              <a:pPr eaLnBrk="1" hangingPunct="1"/>
              <a:t>2022/05/16</a:t>
            </a:fld>
            <a:endParaRPr lang="en-ZA" altLang="en-US" dirty="0">
              <a:solidFill>
                <a:srgbClr val="83725B"/>
              </a:solidFill>
            </a:endParaRPr>
          </a:p>
        </p:txBody>
      </p:sp>
      <p:sp>
        <p:nvSpPr>
          <p:cNvPr id="22531" name="Rectangle 39"/>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E8657AD-4B9F-4B89-AAAC-2947AF43988B}" type="slidenum">
              <a:rPr lang="en-ZA" altLang="en-US" smtClean="0">
                <a:solidFill>
                  <a:srgbClr val="83725B"/>
                </a:solidFill>
              </a:rPr>
              <a:pPr eaLnBrk="1" hangingPunct="1"/>
              <a:t>2</a:t>
            </a:fld>
            <a:endParaRPr lang="en-ZA" altLang="en-US" dirty="0">
              <a:solidFill>
                <a:srgbClr val="83725B"/>
              </a:solidFill>
            </a:endParaRPr>
          </a:p>
        </p:txBody>
      </p:sp>
      <p:sp>
        <p:nvSpPr>
          <p:cNvPr id="22532" name="Date Placeholder 3"/>
          <p:cNvSpPr txBox="1">
            <a:spLocks noGrp="1"/>
          </p:cNvSpPr>
          <p:nvPr/>
        </p:nvSpPr>
        <p:spPr bwMode="auto">
          <a:xfrm>
            <a:off x="457200" y="6453188"/>
            <a:ext cx="1738313"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7AEC750-C8BC-43FA-AF0E-DC8168942A74}" type="datetime1">
              <a:rPr lang="en-ZA" altLang="en-US" sz="1000">
                <a:solidFill>
                  <a:srgbClr val="83725B"/>
                </a:solidFill>
              </a:rPr>
              <a:pPr eaLnBrk="1" hangingPunct="1"/>
              <a:t>2022/05/16</a:t>
            </a:fld>
            <a:endParaRPr lang="en-ZA" altLang="en-US" sz="1000" dirty="0">
              <a:solidFill>
                <a:srgbClr val="83725B"/>
              </a:solidFill>
            </a:endParaRPr>
          </a:p>
        </p:txBody>
      </p:sp>
      <p:sp>
        <p:nvSpPr>
          <p:cNvPr id="22533" name="Rectangle 2"/>
          <p:cNvSpPr>
            <a:spLocks noGrp="1" noChangeArrowheads="1"/>
          </p:cNvSpPr>
          <p:nvPr>
            <p:ph type="title" idx="4294967295"/>
          </p:nvPr>
        </p:nvSpPr>
        <p:spPr/>
        <p:txBody>
          <a:bodyPr/>
          <a:lstStyle/>
          <a:p>
            <a:r>
              <a:rPr lang="en-US" altLang="en-US" dirty="0"/>
              <a:t>Outline</a:t>
            </a:r>
          </a:p>
        </p:txBody>
      </p:sp>
      <p:sp>
        <p:nvSpPr>
          <p:cNvPr id="22534" name="Rectangle 3"/>
          <p:cNvSpPr>
            <a:spLocks noGrp="1" noChangeArrowheads="1"/>
          </p:cNvSpPr>
          <p:nvPr>
            <p:ph type="body" idx="4294967295"/>
          </p:nvPr>
        </p:nvSpPr>
        <p:spPr>
          <a:xfrm>
            <a:off x="436563" y="1196975"/>
            <a:ext cx="8378825" cy="5284788"/>
          </a:xfrm>
        </p:spPr>
        <p:txBody>
          <a:bodyPr/>
          <a:lstStyle/>
          <a:p>
            <a:pPr>
              <a:spcBef>
                <a:spcPts val="1800"/>
              </a:spcBef>
            </a:pPr>
            <a:r>
              <a:rPr lang="en-ZA" sz="2400" dirty="0" smtClean="0"/>
              <a:t>Background</a:t>
            </a:r>
            <a:endParaRPr lang="en-ZA" sz="2400" dirty="0"/>
          </a:p>
          <a:p>
            <a:pPr>
              <a:spcBef>
                <a:spcPts val="1800"/>
              </a:spcBef>
            </a:pPr>
            <a:r>
              <a:rPr lang="en-ZA" sz="2400" dirty="0" smtClean="0"/>
              <a:t>High Level Scope</a:t>
            </a:r>
            <a:endParaRPr lang="en-ZA" sz="2400" dirty="0"/>
          </a:p>
          <a:p>
            <a:pPr>
              <a:spcBef>
                <a:spcPts val="1800"/>
              </a:spcBef>
            </a:pPr>
            <a:r>
              <a:rPr lang="en-US" sz="2400" dirty="0" smtClean="0"/>
              <a:t>Technical Tender Returnables</a:t>
            </a:r>
            <a:endParaRPr lang="en-US" sz="2400" dirty="0"/>
          </a:p>
          <a:p>
            <a:pPr>
              <a:spcBef>
                <a:spcPts val="1800"/>
              </a:spcBef>
            </a:pPr>
            <a:r>
              <a:rPr lang="en-US" sz="2400" dirty="0"/>
              <a:t>Questions</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36563" y="1124744"/>
            <a:ext cx="8239893" cy="5045075"/>
          </a:xfrm>
        </p:spPr>
        <p:txBody>
          <a:bodyPr/>
          <a:lstStyle/>
          <a:p>
            <a:pPr>
              <a:spcAft>
                <a:spcPts val="0"/>
              </a:spcAft>
            </a:pPr>
            <a:r>
              <a:rPr lang="en-ZA" dirty="0"/>
              <a:t>The Boiler Feed Pump Turbine (BFPT) condensers are critical to the reliable and efficient operation of the BFPT. </a:t>
            </a:r>
            <a:r>
              <a:rPr lang="en-ZA" dirty="0">
                <a:ea typeface="Times New Roman" panose="02020603050405020304" pitchFamily="18" charset="0"/>
              </a:rPr>
              <a:t>In the surface condenser the steam leaving the last stage of the turbine is condensed and </a:t>
            </a:r>
            <a:r>
              <a:rPr lang="en-ZA" dirty="0" smtClean="0">
                <a:ea typeface="Times New Roman" panose="02020603050405020304" pitchFamily="18" charset="0"/>
              </a:rPr>
              <a:t>the </a:t>
            </a:r>
            <a:r>
              <a:rPr lang="en-ZA" dirty="0">
                <a:ea typeface="Times New Roman" panose="02020603050405020304" pitchFamily="18" charset="0"/>
              </a:rPr>
              <a:t>condensate that accumulates in the hot-well is pumped into the main condensate system and is re-used in the cycle</a:t>
            </a:r>
            <a:r>
              <a:rPr lang="en-ZA" dirty="0" smtClean="0">
                <a:ea typeface="Times New Roman" panose="02020603050405020304" pitchFamily="18" charset="0"/>
              </a:rPr>
              <a:t>.</a:t>
            </a:r>
          </a:p>
          <a:p>
            <a:pPr>
              <a:spcAft>
                <a:spcPts val="0"/>
              </a:spcAft>
            </a:pPr>
            <a:r>
              <a:rPr lang="en-ZA" dirty="0">
                <a:ea typeface="Times New Roman" panose="02020603050405020304" pitchFamily="18" charset="0"/>
              </a:rPr>
              <a:t>The plugged tube status on the BFPT condensers has increased significantly over the last year, thus affecting heat transfer and overall efficiency of the BFPT condenser</a:t>
            </a:r>
            <a:r>
              <a:rPr lang="en-ZA" dirty="0" smtClean="0">
                <a:ea typeface="Times New Roman" panose="02020603050405020304" pitchFamily="18" charset="0"/>
              </a:rPr>
              <a:t>. This has necessitated the need to re-tube.</a:t>
            </a:r>
          </a:p>
          <a:p>
            <a:pPr marL="0" indent="0">
              <a:spcAft>
                <a:spcPts val="0"/>
              </a:spcAft>
              <a:buNone/>
            </a:pPr>
            <a:endParaRPr lang="en-ZA" dirty="0">
              <a:ea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3</a:t>
            </a:fld>
            <a:endParaRPr lang="en-ZA" dirty="0"/>
          </a:p>
        </p:txBody>
      </p:sp>
    </p:spTree>
    <p:extLst>
      <p:ext uri="{BB962C8B-B14F-4D97-AF65-F5344CB8AC3E}">
        <p14:creationId xmlns:p14="http://schemas.microsoft.com/office/powerpoint/2010/main" val="4178290035"/>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36563" y="1124744"/>
            <a:ext cx="4135437" cy="5045075"/>
          </a:xfrm>
        </p:spPr>
        <p:txBody>
          <a:bodyPr/>
          <a:lstStyle/>
          <a:p>
            <a:pPr>
              <a:spcAft>
                <a:spcPts val="0"/>
              </a:spcAft>
            </a:pPr>
            <a:r>
              <a:rPr lang="en-GB" dirty="0"/>
              <a:t>This </a:t>
            </a:r>
            <a:r>
              <a:rPr lang="en-GB" dirty="0" smtClean="0"/>
              <a:t>project is </a:t>
            </a:r>
            <a:r>
              <a:rPr lang="en-GB" dirty="0"/>
              <a:t>a like-for-like replacement with admiralty brass tubes in the condensing zone and titanium tubes in the air extraction zone</a:t>
            </a:r>
            <a:r>
              <a:rPr lang="en-GB" dirty="0" smtClean="0"/>
              <a:t>.</a:t>
            </a:r>
          </a:p>
          <a:p>
            <a:pPr>
              <a:spcAft>
                <a:spcPts val="0"/>
              </a:spcAft>
            </a:pPr>
            <a:r>
              <a:rPr lang="en-GB" dirty="0" smtClean="0">
                <a:ea typeface="Times New Roman" panose="02020603050405020304" pitchFamily="18" charset="0"/>
              </a:rPr>
              <a:t>The tube counts per unit are as follows:</a:t>
            </a:r>
          </a:p>
          <a:p>
            <a:pPr lvl="1">
              <a:spcAft>
                <a:spcPts val="0"/>
              </a:spcAft>
            </a:pPr>
            <a:r>
              <a:rPr lang="en-GB" sz="1800" dirty="0" smtClean="0">
                <a:ea typeface="Times New Roman" panose="02020603050405020304" pitchFamily="18" charset="0"/>
              </a:rPr>
              <a:t>Condensing zone – 3004 admiralty brass tubes</a:t>
            </a:r>
          </a:p>
          <a:p>
            <a:pPr lvl="1">
              <a:spcAft>
                <a:spcPts val="0"/>
              </a:spcAft>
            </a:pPr>
            <a:r>
              <a:rPr lang="en-GB" sz="1800" dirty="0" smtClean="0">
                <a:ea typeface="Times New Roman" panose="02020603050405020304" pitchFamily="18" charset="0"/>
              </a:rPr>
              <a:t>Air extraction zone – 226 titanium grade 2 tubes</a:t>
            </a:r>
            <a:endParaRPr lang="en-ZA" sz="1800" dirty="0">
              <a:ea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4</a:t>
            </a:fld>
            <a:endParaRPr lang="en-ZA" dirty="0"/>
          </a:p>
        </p:txBody>
      </p:sp>
      <p:pic>
        <p:nvPicPr>
          <p:cNvPr id="4" name="Picture 3"/>
          <p:cNvPicPr>
            <a:picLocks noChangeAspect="1"/>
          </p:cNvPicPr>
          <p:nvPr/>
        </p:nvPicPr>
        <p:blipFill>
          <a:blip r:embed="rId2"/>
          <a:stretch>
            <a:fillRect/>
          </a:stretch>
        </p:blipFill>
        <p:spPr>
          <a:xfrm>
            <a:off x="4355976" y="1700808"/>
            <a:ext cx="4696271" cy="3616052"/>
          </a:xfrm>
          <a:prstGeom prst="rect">
            <a:avLst/>
          </a:prstGeom>
        </p:spPr>
      </p:pic>
    </p:spTree>
    <p:extLst>
      <p:ext uri="{BB962C8B-B14F-4D97-AF65-F5344CB8AC3E}">
        <p14:creationId xmlns:p14="http://schemas.microsoft.com/office/powerpoint/2010/main" val="221181612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Level Scope</a:t>
            </a:r>
            <a:endParaRPr lang="en-ZA" dirty="0"/>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5</a:t>
            </a:fld>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62159503"/>
              </p:ext>
            </p:extLst>
          </p:nvPr>
        </p:nvGraphicFramePr>
        <p:xfrm>
          <a:off x="251520" y="1109311"/>
          <a:ext cx="8378825" cy="5120640"/>
        </p:xfrm>
        <a:graphic>
          <a:graphicData uri="http://schemas.openxmlformats.org/drawingml/2006/table">
            <a:tbl>
              <a:tblPr firstRow="1" firstCol="1" lastRow="1" lastCol="1" bandRow="1" bandCol="1">
                <a:tableStyleId>{2D5ABB26-0587-4C30-8999-92F81FD0307C}</a:tableStyleId>
              </a:tblPr>
              <a:tblGrid>
                <a:gridCol w="5276984">
                  <a:extLst>
                    <a:ext uri="{9D8B030D-6E8A-4147-A177-3AD203B41FA5}">
                      <a16:colId xmlns:a16="http://schemas.microsoft.com/office/drawing/2014/main" val="3174826575"/>
                    </a:ext>
                  </a:extLst>
                </a:gridCol>
                <a:gridCol w="3101841">
                  <a:extLst>
                    <a:ext uri="{9D8B030D-6E8A-4147-A177-3AD203B41FA5}">
                      <a16:colId xmlns:a16="http://schemas.microsoft.com/office/drawing/2014/main" val="2617758133"/>
                    </a:ext>
                  </a:extLst>
                </a:gridCol>
              </a:tblGrid>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2000" dirty="0">
                          <a:effectLst/>
                        </a:rPr>
                        <a:t>Scope of Work</a:t>
                      </a:r>
                      <a:endParaRPr lang="en-ZA" sz="20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2000" dirty="0">
                          <a:effectLst/>
                        </a:rPr>
                        <a:t>Responsible Person</a:t>
                      </a:r>
                      <a:endParaRPr lang="en-ZA" sz="20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50522081"/>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Transport of new tubes from storage area to condenser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1192105"/>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Application for permit to work</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042054"/>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Issue permit to work for condenser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0109865"/>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Isolation of condenser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5255896"/>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Supply of new tubes</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0144326"/>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Scaffolding </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7554345"/>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Load test of permanent crawl beams and rigging structures</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7949461"/>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Inlet and outlet water box removal and replacement</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264305"/>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Weld repairs, if necessary</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024100"/>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Tubesheet inspection, preparation, tubesheet hole cleaning and repairs</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5452619"/>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Removal of existing tubes</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8904746"/>
                  </a:ext>
                </a:extLst>
              </a:tr>
            </a:tbl>
          </a:graphicData>
        </a:graphic>
      </p:graphicFrame>
    </p:spTree>
    <p:extLst>
      <p:ext uri="{BB962C8B-B14F-4D97-AF65-F5344CB8AC3E}">
        <p14:creationId xmlns:p14="http://schemas.microsoft.com/office/powerpoint/2010/main" val="662905100"/>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Level Scope</a:t>
            </a:r>
            <a:endParaRPr lang="en-ZA" dirty="0"/>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6</a:t>
            </a:fld>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1035611"/>
              </p:ext>
            </p:extLst>
          </p:nvPr>
        </p:nvGraphicFramePr>
        <p:xfrm>
          <a:off x="251520" y="1109311"/>
          <a:ext cx="8378825" cy="4693920"/>
        </p:xfrm>
        <a:graphic>
          <a:graphicData uri="http://schemas.openxmlformats.org/drawingml/2006/table">
            <a:tbl>
              <a:tblPr firstRow="1" firstCol="1" lastRow="1" lastCol="1" bandRow="1" bandCol="1">
                <a:tableStyleId>{2D5ABB26-0587-4C30-8999-92F81FD0307C}</a:tableStyleId>
              </a:tblPr>
              <a:tblGrid>
                <a:gridCol w="5276984">
                  <a:extLst>
                    <a:ext uri="{9D8B030D-6E8A-4147-A177-3AD203B41FA5}">
                      <a16:colId xmlns:a16="http://schemas.microsoft.com/office/drawing/2014/main" val="3174826575"/>
                    </a:ext>
                  </a:extLst>
                </a:gridCol>
                <a:gridCol w="3101841">
                  <a:extLst>
                    <a:ext uri="{9D8B030D-6E8A-4147-A177-3AD203B41FA5}">
                      <a16:colId xmlns:a16="http://schemas.microsoft.com/office/drawing/2014/main" val="2617758133"/>
                    </a:ext>
                  </a:extLst>
                </a:gridCol>
              </a:tblGrid>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2000" dirty="0">
                          <a:effectLst/>
                        </a:rPr>
                        <a:t>Scope of Work</a:t>
                      </a:r>
                      <a:endParaRPr lang="en-ZA" sz="20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2000" dirty="0">
                          <a:effectLst/>
                        </a:rPr>
                        <a:t>Responsible Person</a:t>
                      </a:r>
                      <a:endParaRPr lang="en-ZA" sz="20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50522081"/>
                  </a:ext>
                </a:extLst>
              </a:tr>
              <a:tr h="426720">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Support plate inspection, support plate hole cleaning and repairs if necessary </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3443889"/>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Tube to tubesheet joint mock up tests</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5723281"/>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Tube installation and tube to tubesheet joint seal</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7584646"/>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Water box door seal procurement and installation</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803389"/>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Steam space (demin) high level test</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7787004"/>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Tube side (CW) waterbox leak test</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1698392"/>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Final inspection</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Contractor/Employer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38127"/>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Tubesheet coating</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073506"/>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Water box rubber </a:t>
                      </a:r>
                      <a:r>
                        <a:rPr lang="en-GB" sz="1400" dirty="0" smtClean="0">
                          <a:effectLst/>
                        </a:rPr>
                        <a:t>lining </a:t>
                      </a:r>
                      <a:r>
                        <a:rPr lang="en-GB" sz="1400" dirty="0">
                          <a:effectLst/>
                        </a:rPr>
                        <a:t>and waterbox repairs if necessary</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759365"/>
                  </a:ext>
                </a:extLst>
              </a:tr>
              <a:tr h="426720">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Transport of scrap tubes to on-site storage area</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600"/>
                        </a:spcAft>
                        <a:tabLst>
                          <a:tab pos="252095" algn="l"/>
                          <a:tab pos="575945" algn="l"/>
                          <a:tab pos="828040" algn="l"/>
                          <a:tab pos="1332230" algn="l"/>
                          <a:tab pos="1583690" algn="l"/>
                          <a:tab pos="1835785" algn="l"/>
                          <a:tab pos="2087880" algn="l"/>
                          <a:tab pos="2339975" algn="l"/>
                          <a:tab pos="2592070" algn="l"/>
                          <a:tab pos="2844165" algn="l"/>
                          <a:tab pos="6480175" algn="r"/>
                        </a:tabLst>
                      </a:pPr>
                      <a:r>
                        <a:rPr lang="en-GB" sz="1400" dirty="0">
                          <a:effectLst/>
                        </a:rPr>
                        <a:t>Contractor</a:t>
                      </a:r>
                      <a:endParaRPr lang="en-ZA" sz="1400" dirty="0">
                        <a:effectLst/>
                        <a:latin typeface="Arial" panose="020B060402020202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4458806"/>
                  </a:ext>
                </a:extLst>
              </a:tr>
            </a:tbl>
          </a:graphicData>
        </a:graphic>
      </p:graphicFrame>
    </p:spTree>
    <p:extLst>
      <p:ext uri="{BB962C8B-B14F-4D97-AF65-F5344CB8AC3E}">
        <p14:creationId xmlns:p14="http://schemas.microsoft.com/office/powerpoint/2010/main" val="2825680969"/>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1651000" y="0"/>
            <a:ext cx="1408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33795" name="Group 88"/>
          <p:cNvGrpSpPr>
            <a:grpSpLocks/>
          </p:cNvGrpSpPr>
          <p:nvPr/>
        </p:nvGrpSpPr>
        <p:grpSpPr bwMode="auto">
          <a:xfrm>
            <a:off x="0" y="0"/>
            <a:ext cx="9148763" cy="6858000"/>
            <a:chOff x="-3" y="0"/>
            <a:chExt cx="5763" cy="4320"/>
          </a:xfrm>
        </p:grpSpPr>
        <p:grpSp>
          <p:nvGrpSpPr>
            <p:cNvPr id="33823" name="Group 87"/>
            <p:cNvGrpSpPr>
              <a:grpSpLocks/>
            </p:cNvGrpSpPr>
            <p:nvPr/>
          </p:nvGrpSpPr>
          <p:grpSpPr bwMode="auto">
            <a:xfrm>
              <a:off x="-3" y="0"/>
              <a:ext cx="5443" cy="4320"/>
              <a:chOff x="-3" y="0"/>
              <a:chExt cx="5443" cy="4320"/>
            </a:xfrm>
          </p:grpSpPr>
          <p:pic>
            <p:nvPicPr>
              <p:cNvPr id="33825" name="Picture 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6" name="Picture 86"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824" name="Rectangle 35"/>
            <p:cNvSpPr>
              <a:spLocks noChangeArrowheads="1"/>
            </p:cNvSpPr>
            <p:nvPr/>
          </p:nvSpPr>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pPr>
              <a:endParaRPr lang="en-US" altLang="en-US" dirty="0"/>
            </a:p>
          </p:txBody>
        </p:sp>
      </p:grpSp>
      <p:grpSp>
        <p:nvGrpSpPr>
          <p:cNvPr id="33797" name="Group 82"/>
          <p:cNvGrpSpPr>
            <a:grpSpLocks/>
          </p:cNvGrpSpPr>
          <p:nvPr/>
        </p:nvGrpSpPr>
        <p:grpSpPr bwMode="auto">
          <a:xfrm>
            <a:off x="260350" y="1201738"/>
            <a:ext cx="2482850" cy="2444750"/>
            <a:chOff x="164" y="757"/>
            <a:chExt cx="1564" cy="1540"/>
          </a:xfrm>
        </p:grpSpPr>
        <p:sp>
          <p:nvSpPr>
            <p:cNvPr id="33818" name="Oval 38"/>
            <p:cNvSpPr>
              <a:spLocks noChangeArrowheads="1"/>
            </p:cNvSpPr>
            <p:nvPr/>
          </p:nvSpPr>
          <p:spPr bwMode="auto">
            <a:xfrm>
              <a:off x="234"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9" name="Oval 40"/>
            <p:cNvSpPr>
              <a:spLocks noChangeArrowheads="1"/>
            </p:cNvSpPr>
            <p:nvPr/>
          </p:nvSpPr>
          <p:spPr bwMode="auto">
            <a:xfrm>
              <a:off x="219"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20" name="Oval 41"/>
            <p:cNvSpPr>
              <a:spLocks noChangeArrowheads="1"/>
            </p:cNvSpPr>
            <p:nvPr/>
          </p:nvSpPr>
          <p:spPr bwMode="auto">
            <a:xfrm>
              <a:off x="164"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21" name="Oval 42"/>
            <p:cNvSpPr>
              <a:spLocks noChangeArrowheads="1"/>
            </p:cNvSpPr>
            <p:nvPr/>
          </p:nvSpPr>
          <p:spPr bwMode="auto">
            <a:xfrm>
              <a:off x="242"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22" name="Oval 43"/>
            <p:cNvSpPr>
              <a:spLocks noChangeArrowheads="1"/>
            </p:cNvSpPr>
            <p:nvPr/>
          </p:nvSpPr>
          <p:spPr bwMode="auto">
            <a:xfrm>
              <a:off x="196"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33798" name="Oval 39"/>
          <p:cNvSpPr>
            <a:spLocks noChangeArrowheads="1"/>
          </p:cNvSpPr>
          <p:nvPr/>
        </p:nvSpPr>
        <p:spPr bwMode="auto">
          <a:xfrm>
            <a:off x="439738" y="1362075"/>
            <a:ext cx="2162175" cy="2173288"/>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1000" dirty="0">
              <a:solidFill>
                <a:srgbClr val="C0C0C0"/>
              </a:solidFill>
            </a:endParaRPr>
          </a:p>
        </p:txBody>
      </p:sp>
      <p:grpSp>
        <p:nvGrpSpPr>
          <p:cNvPr id="33799" name="Group 83"/>
          <p:cNvGrpSpPr>
            <a:grpSpLocks/>
          </p:cNvGrpSpPr>
          <p:nvPr/>
        </p:nvGrpSpPr>
        <p:grpSpPr bwMode="auto">
          <a:xfrm>
            <a:off x="174625" y="1201738"/>
            <a:ext cx="2643188" cy="2493962"/>
            <a:chOff x="110" y="757"/>
            <a:chExt cx="1665" cy="1571"/>
          </a:xfrm>
        </p:grpSpPr>
        <p:sp>
          <p:nvSpPr>
            <p:cNvPr id="33815" name="Oval 44"/>
            <p:cNvSpPr>
              <a:spLocks noChangeArrowheads="1"/>
            </p:cNvSpPr>
            <p:nvPr/>
          </p:nvSpPr>
          <p:spPr bwMode="auto">
            <a:xfrm>
              <a:off x="281"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6" name="Oval 45"/>
            <p:cNvSpPr>
              <a:spLocks noChangeArrowheads="1"/>
            </p:cNvSpPr>
            <p:nvPr/>
          </p:nvSpPr>
          <p:spPr bwMode="auto">
            <a:xfrm>
              <a:off x="110"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7" name="Oval 46"/>
            <p:cNvSpPr>
              <a:spLocks noChangeArrowheads="1"/>
            </p:cNvSpPr>
            <p:nvPr/>
          </p:nvSpPr>
          <p:spPr bwMode="auto">
            <a:xfrm>
              <a:off x="289"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grpSp>
        <p:nvGrpSpPr>
          <p:cNvPr id="33800" name="Group 84"/>
          <p:cNvGrpSpPr>
            <a:grpSpLocks/>
          </p:cNvGrpSpPr>
          <p:nvPr/>
        </p:nvGrpSpPr>
        <p:grpSpPr bwMode="auto">
          <a:xfrm>
            <a:off x="298450" y="2782888"/>
            <a:ext cx="1479550" cy="1454150"/>
            <a:chOff x="188" y="1753"/>
            <a:chExt cx="932" cy="916"/>
          </a:xfrm>
        </p:grpSpPr>
        <p:sp>
          <p:nvSpPr>
            <p:cNvPr id="33807" name="Oval 68"/>
            <p:cNvSpPr>
              <a:spLocks noChangeArrowheads="1"/>
            </p:cNvSpPr>
            <p:nvPr/>
          </p:nvSpPr>
          <p:spPr bwMode="auto">
            <a:xfrm>
              <a:off x="233" y="1789"/>
              <a:ext cx="852" cy="86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8" name="Oval 69"/>
            <p:cNvSpPr>
              <a:spLocks noChangeArrowheads="1"/>
            </p:cNvSpPr>
            <p:nvPr/>
          </p:nvSpPr>
          <p:spPr bwMode="auto">
            <a:xfrm>
              <a:off x="250" y="1815"/>
              <a:ext cx="816" cy="817"/>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9" name="Oval 70"/>
            <p:cNvSpPr>
              <a:spLocks noChangeArrowheads="1"/>
            </p:cNvSpPr>
            <p:nvPr/>
          </p:nvSpPr>
          <p:spPr bwMode="auto">
            <a:xfrm>
              <a:off x="214" y="1762"/>
              <a:ext cx="888"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0" name="Oval 71"/>
            <p:cNvSpPr>
              <a:spLocks noChangeArrowheads="1"/>
            </p:cNvSpPr>
            <p:nvPr/>
          </p:nvSpPr>
          <p:spPr bwMode="auto">
            <a:xfrm>
              <a:off x="188" y="1762"/>
              <a:ext cx="878"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1" name="Oval 72"/>
            <p:cNvSpPr>
              <a:spLocks noChangeArrowheads="1"/>
            </p:cNvSpPr>
            <p:nvPr/>
          </p:nvSpPr>
          <p:spPr bwMode="auto">
            <a:xfrm>
              <a:off x="233" y="1780"/>
              <a:ext cx="887" cy="889"/>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2" name="Oval 73"/>
            <p:cNvSpPr>
              <a:spLocks noChangeArrowheads="1"/>
            </p:cNvSpPr>
            <p:nvPr/>
          </p:nvSpPr>
          <p:spPr bwMode="auto">
            <a:xfrm>
              <a:off x="205" y="1753"/>
              <a:ext cx="880"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3" name="Oval 74"/>
            <p:cNvSpPr>
              <a:spLocks noChangeArrowheads="1"/>
            </p:cNvSpPr>
            <p:nvPr/>
          </p:nvSpPr>
          <p:spPr bwMode="auto">
            <a:xfrm>
              <a:off x="250" y="1815"/>
              <a:ext cx="816" cy="81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4" name="Oval 75"/>
            <p:cNvSpPr>
              <a:spLocks noChangeArrowheads="1"/>
            </p:cNvSpPr>
            <p:nvPr/>
          </p:nvSpPr>
          <p:spPr bwMode="auto">
            <a:xfrm>
              <a:off x="259" y="1815"/>
              <a:ext cx="799" cy="799"/>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33801" name="Oval 76"/>
          <p:cNvSpPr>
            <a:spLocks noChangeArrowheads="1"/>
          </p:cNvSpPr>
          <p:nvPr/>
        </p:nvSpPr>
        <p:spPr bwMode="auto">
          <a:xfrm>
            <a:off x="404813" y="2881313"/>
            <a:ext cx="1281112" cy="128428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700" dirty="0">
              <a:solidFill>
                <a:srgbClr val="C0C0C0"/>
              </a:solidFill>
            </a:endParaRPr>
          </a:p>
        </p:txBody>
      </p:sp>
      <p:grpSp>
        <p:nvGrpSpPr>
          <p:cNvPr id="33802" name="Group 85"/>
          <p:cNvGrpSpPr>
            <a:grpSpLocks/>
          </p:cNvGrpSpPr>
          <p:nvPr/>
        </p:nvGrpSpPr>
        <p:grpSpPr bwMode="auto">
          <a:xfrm>
            <a:off x="241300" y="2782888"/>
            <a:ext cx="1579563" cy="1481137"/>
            <a:chOff x="152" y="1753"/>
            <a:chExt cx="995" cy="933"/>
          </a:xfrm>
        </p:grpSpPr>
        <p:sp>
          <p:nvSpPr>
            <p:cNvPr id="33804" name="Oval 77"/>
            <p:cNvSpPr>
              <a:spLocks noChangeArrowheads="1"/>
            </p:cNvSpPr>
            <p:nvPr/>
          </p:nvSpPr>
          <p:spPr bwMode="auto">
            <a:xfrm>
              <a:off x="259" y="1753"/>
              <a:ext cx="888"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5" name="Oval 78"/>
            <p:cNvSpPr>
              <a:spLocks noChangeArrowheads="1"/>
            </p:cNvSpPr>
            <p:nvPr/>
          </p:nvSpPr>
          <p:spPr bwMode="auto">
            <a:xfrm>
              <a:off x="152" y="1807"/>
              <a:ext cx="888" cy="879"/>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6" name="Oval 79"/>
            <p:cNvSpPr>
              <a:spLocks noChangeArrowheads="1"/>
            </p:cNvSpPr>
            <p:nvPr/>
          </p:nvSpPr>
          <p:spPr bwMode="auto">
            <a:xfrm>
              <a:off x="259" y="1807"/>
              <a:ext cx="880" cy="879"/>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pic>
        <p:nvPicPr>
          <p:cNvPr id="33803" name="Picture 5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600" y="6213475"/>
            <a:ext cx="31972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ontent Placeholder 2"/>
          <p:cNvSpPr txBox="1">
            <a:spLocks/>
          </p:cNvSpPr>
          <p:nvPr/>
        </p:nvSpPr>
        <p:spPr bwMode="auto">
          <a:xfrm>
            <a:off x="3230563" y="2204864"/>
            <a:ext cx="5281662" cy="449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ct val="90000"/>
              </a:lnSpc>
              <a:spcBef>
                <a:spcPct val="100000"/>
              </a:spcBef>
              <a:spcAft>
                <a:spcPct val="0"/>
              </a:spcAft>
              <a:buClr>
                <a:srgbClr val="8C7F6D"/>
              </a:buClr>
              <a:buFontTx/>
              <a:buNone/>
              <a:defRPr sz="1800">
                <a:solidFill>
                  <a:srgbClr val="83725B"/>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a:lstStyle>
          <a:p>
            <a:r>
              <a:rPr lang="en-ZA" sz="4000" b="1" dirty="0" smtClean="0"/>
              <a:t>Technical Tender Returnables</a:t>
            </a:r>
            <a:endParaRPr lang="en-ZA" sz="4000" b="1" dirty="0"/>
          </a:p>
        </p:txBody>
      </p:sp>
    </p:spTree>
    <p:extLst>
      <p:ext uri="{BB962C8B-B14F-4D97-AF65-F5344CB8AC3E}">
        <p14:creationId xmlns:p14="http://schemas.microsoft.com/office/powerpoint/2010/main" val="12012302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2" y="166688"/>
            <a:ext cx="6943749" cy="666750"/>
          </a:xfrm>
        </p:spPr>
        <p:txBody>
          <a:bodyPr/>
          <a:lstStyle/>
          <a:p>
            <a:r>
              <a:rPr lang="en-US" dirty="0" smtClean="0"/>
              <a:t>Mandatory Criteria</a:t>
            </a:r>
            <a:endParaRPr lang="en-ZA" dirty="0"/>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8</a:t>
            </a:fld>
            <a:endParaRPr lang="en-ZA" dirty="0"/>
          </a:p>
        </p:txBody>
      </p:sp>
      <p:sp>
        <p:nvSpPr>
          <p:cNvPr id="4" name="Content Placeholder 3"/>
          <p:cNvSpPr>
            <a:spLocks noGrp="1"/>
          </p:cNvSpPr>
          <p:nvPr>
            <p:ph idx="1"/>
          </p:nvPr>
        </p:nvSpPr>
        <p:spPr>
          <a:xfrm>
            <a:off x="436563" y="1268760"/>
            <a:ext cx="8378825" cy="5045075"/>
          </a:xfrm>
        </p:spPr>
        <p:txBody>
          <a:bodyPr/>
          <a:lstStyle/>
          <a:p>
            <a:r>
              <a:rPr lang="en-ZA" dirty="0"/>
              <a:t>Verifiable experience of the Contractor, Sub-Contractor and/or Joint Venture partner regarding heat exchanger </a:t>
            </a:r>
            <a:r>
              <a:rPr lang="en-ZA" dirty="0" smtClean="0"/>
              <a:t>refurbishment/re-tubing </a:t>
            </a:r>
            <a:r>
              <a:rPr lang="en-ZA" dirty="0"/>
              <a:t>activities as detailed in the scope of work, for a turbine size greater than 100 MW, in the last 5 years</a:t>
            </a:r>
            <a:r>
              <a:rPr lang="en-ZA" dirty="0" smtClean="0"/>
              <a:t>.</a:t>
            </a:r>
          </a:p>
          <a:p>
            <a:pPr marL="0" indent="0">
              <a:buNone/>
            </a:pPr>
            <a:r>
              <a:rPr lang="en-US" b="1" dirty="0" smtClean="0"/>
              <a:t>Mandatory criteria are “must meet” criteria.</a:t>
            </a:r>
            <a:endParaRPr lang="en-US" b="1" dirty="0"/>
          </a:p>
        </p:txBody>
      </p:sp>
    </p:spTree>
    <p:extLst>
      <p:ext uri="{BB962C8B-B14F-4D97-AF65-F5344CB8AC3E}">
        <p14:creationId xmlns:p14="http://schemas.microsoft.com/office/powerpoint/2010/main" val="264738787"/>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2" y="166688"/>
            <a:ext cx="6943749" cy="666750"/>
          </a:xfrm>
        </p:spPr>
        <p:txBody>
          <a:bodyPr/>
          <a:lstStyle/>
          <a:p>
            <a:r>
              <a:rPr lang="en-US" dirty="0" smtClean="0"/>
              <a:t>Qualitative Technical Criteria – Re-tubing</a:t>
            </a:r>
            <a:endParaRPr lang="en-ZA" dirty="0"/>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9</a:t>
            </a:fld>
            <a:endParaRPr lang="en-ZA" dirty="0"/>
          </a:p>
        </p:txBody>
      </p:sp>
      <p:sp>
        <p:nvSpPr>
          <p:cNvPr id="4" name="Content Placeholder 3"/>
          <p:cNvSpPr>
            <a:spLocks noGrp="1"/>
          </p:cNvSpPr>
          <p:nvPr>
            <p:ph idx="1"/>
          </p:nvPr>
        </p:nvSpPr>
        <p:spPr>
          <a:xfrm>
            <a:off x="436562" y="1113185"/>
            <a:ext cx="8378825" cy="5045075"/>
          </a:xfrm>
        </p:spPr>
        <p:txBody>
          <a:bodyPr/>
          <a:lstStyle/>
          <a:p>
            <a:pPr marL="457200" indent="-457200">
              <a:buFont typeface="+mj-lt"/>
              <a:buAutoNum type="arabicPeriod"/>
            </a:pPr>
            <a:r>
              <a:rPr lang="en-GB" dirty="0"/>
              <a:t>A valid copy of the ISO 3834 certificate, for the company doing the welding, must be supplied with tender</a:t>
            </a:r>
            <a:r>
              <a:rPr lang="en-GB" dirty="0" smtClean="0"/>
              <a:t>.</a:t>
            </a:r>
          </a:p>
          <a:p>
            <a:pPr marL="457200" indent="-457200">
              <a:buFont typeface="+mj-lt"/>
              <a:buAutoNum type="arabicPeriod"/>
            </a:pPr>
            <a:r>
              <a:rPr lang="en-GB" dirty="0"/>
              <a:t>Adherence to the above referenced Works Information. If the contractor adhere fully to the scope of work a letter stating </a:t>
            </a:r>
            <a:r>
              <a:rPr lang="en-GB" dirty="0" smtClean="0"/>
              <a:t>this, </a:t>
            </a:r>
            <a:r>
              <a:rPr lang="en-GB" dirty="0"/>
              <a:t>shall be supplied. Any technical deviations shall be clearly indicated</a:t>
            </a:r>
            <a:r>
              <a:rPr lang="en-GB" dirty="0" smtClean="0"/>
              <a:t>.</a:t>
            </a:r>
          </a:p>
          <a:p>
            <a:pPr marL="457200" indent="-457200">
              <a:buFont typeface="+mj-lt"/>
              <a:buAutoNum type="arabicPeriod"/>
            </a:pPr>
            <a:r>
              <a:rPr lang="en-GB" dirty="0"/>
              <a:t>An example of Contractor’s procedures (mock-up and pull out test, tube removal, installation and expansion procedure</a:t>
            </a:r>
            <a:r>
              <a:rPr lang="en-GB" dirty="0" smtClean="0"/>
              <a:t>).</a:t>
            </a:r>
          </a:p>
          <a:p>
            <a:pPr marL="457200" indent="-457200">
              <a:buFont typeface="+mj-lt"/>
              <a:buAutoNum type="arabicPeriod"/>
            </a:pPr>
            <a:r>
              <a:rPr lang="en-GB" dirty="0"/>
              <a:t>An example of the Contractor’s QCP for a typical condenser </a:t>
            </a:r>
            <a:r>
              <a:rPr lang="en-GB" dirty="0" smtClean="0"/>
              <a:t>re-tube installation.</a:t>
            </a:r>
          </a:p>
          <a:p>
            <a:pPr marL="457200" indent="-457200">
              <a:buFont typeface="+mj-lt"/>
              <a:buAutoNum type="arabicPeriod"/>
            </a:pPr>
            <a:r>
              <a:rPr lang="en-GB" dirty="0"/>
              <a:t>The tool list (Appendix </a:t>
            </a:r>
            <a:r>
              <a:rPr lang="en-GB" dirty="0" smtClean="0"/>
              <a:t>D </a:t>
            </a:r>
            <a:r>
              <a:rPr lang="en-GB" dirty="0"/>
              <a:t>in the works information) shall be included in the tender with column 2 and 4 completed. These tools need to be on site for the total duration of the specific condenser under refurbishment, these tools will not be removed from site to assist any other condenser </a:t>
            </a:r>
            <a:r>
              <a:rPr lang="en-GB" dirty="0" smtClean="0"/>
              <a:t>refurbishment </a:t>
            </a:r>
            <a:r>
              <a:rPr lang="en-GB" dirty="0"/>
              <a:t>project, which runs concurrent with the unit that is contracted.</a:t>
            </a:r>
            <a:endParaRPr lang="en-ZA" dirty="0"/>
          </a:p>
        </p:txBody>
      </p:sp>
    </p:spTree>
    <p:extLst>
      <p:ext uri="{BB962C8B-B14F-4D97-AF65-F5344CB8AC3E}">
        <p14:creationId xmlns:p14="http://schemas.microsoft.com/office/powerpoint/2010/main" val="3128697595"/>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2" y="166688"/>
            <a:ext cx="6943749" cy="666750"/>
          </a:xfrm>
        </p:spPr>
        <p:txBody>
          <a:bodyPr/>
          <a:lstStyle/>
          <a:p>
            <a:r>
              <a:rPr lang="en-US" dirty="0" smtClean="0"/>
              <a:t>Qualitative Technical Criteria – Coating/Rubber Lining</a:t>
            </a:r>
            <a:endParaRPr lang="en-ZA" dirty="0"/>
          </a:p>
        </p:txBody>
      </p:sp>
      <p:sp>
        <p:nvSpPr>
          <p:cNvPr id="5" name="Slide Number Placeholder 4"/>
          <p:cNvSpPr>
            <a:spLocks noGrp="1"/>
          </p:cNvSpPr>
          <p:nvPr>
            <p:ph type="sldNum" sz="quarter" idx="12"/>
          </p:nvPr>
        </p:nvSpPr>
        <p:spPr/>
        <p:txBody>
          <a:bodyPr/>
          <a:lstStyle/>
          <a:p>
            <a:pPr>
              <a:defRPr/>
            </a:pPr>
            <a:fld id="{EAF6C596-DE97-4571-8267-1758E90CF7C8}" type="slidenum">
              <a:rPr lang="en-ZA" smtClean="0"/>
              <a:pPr>
                <a:defRPr/>
              </a:pPr>
              <a:t>10</a:t>
            </a:fld>
            <a:endParaRPr lang="en-ZA" dirty="0"/>
          </a:p>
        </p:txBody>
      </p:sp>
      <p:sp>
        <p:nvSpPr>
          <p:cNvPr id="4" name="Content Placeholder 3"/>
          <p:cNvSpPr>
            <a:spLocks noGrp="1"/>
          </p:cNvSpPr>
          <p:nvPr>
            <p:ph idx="1"/>
          </p:nvPr>
        </p:nvSpPr>
        <p:spPr>
          <a:xfrm>
            <a:off x="436562" y="1113185"/>
            <a:ext cx="8378825" cy="5045075"/>
          </a:xfrm>
        </p:spPr>
        <p:txBody>
          <a:bodyPr/>
          <a:lstStyle/>
          <a:p>
            <a:pPr marL="457200" indent="-457200">
              <a:buFont typeface="+mj-lt"/>
              <a:buAutoNum type="arabicPeriod"/>
            </a:pPr>
            <a:r>
              <a:rPr lang="en-US" dirty="0"/>
              <a:t>The coating and rubber lining of condenser waterboxes shall only be performed by contractors who can produce verifiable references of similar corrosion protection on CW systems, chemical tanks and associated piping &amp; ducts, done during the last 5 years</a:t>
            </a:r>
            <a:r>
              <a:rPr lang="en-US" dirty="0" smtClean="0"/>
              <a:t>.</a:t>
            </a:r>
          </a:p>
          <a:p>
            <a:pPr marL="457200" indent="-457200">
              <a:buFont typeface="+mj-lt"/>
              <a:buAutoNum type="arabicPeriod"/>
            </a:pPr>
            <a:r>
              <a:rPr lang="en-GB" dirty="0"/>
              <a:t>Supply of the latest revisions of the specified Material Product Data Sheets and Material Safety Data Sheets</a:t>
            </a:r>
            <a:r>
              <a:rPr lang="en-GB" dirty="0" smtClean="0"/>
              <a:t>.</a:t>
            </a:r>
          </a:p>
          <a:p>
            <a:pPr marL="457200" indent="-457200">
              <a:buFont typeface="+mj-lt"/>
              <a:buAutoNum type="arabicPeriod"/>
            </a:pPr>
            <a:r>
              <a:rPr lang="en-GB" dirty="0"/>
              <a:t>Detailed QCP for similar work done as per coating specification in Appendix A and rubber lining specification in Appendix B of Work Instruction </a:t>
            </a:r>
            <a:r>
              <a:rPr lang="en-GB" dirty="0" smtClean="0"/>
              <a:t>375-172141</a:t>
            </a:r>
          </a:p>
          <a:p>
            <a:pPr marL="457200" indent="-457200">
              <a:buFont typeface="+mj-lt"/>
              <a:buAutoNum type="arabicPeriod"/>
            </a:pPr>
            <a:r>
              <a:rPr lang="en-GB" dirty="0"/>
              <a:t>Detailed method statement/procedure as per coating specification in Appendix A and rubber lining specification in Appendix B of Work Instruction </a:t>
            </a:r>
            <a:r>
              <a:rPr lang="en-GB" dirty="0" smtClean="0"/>
              <a:t>375-172141</a:t>
            </a:r>
          </a:p>
          <a:p>
            <a:pPr marL="0" indent="0">
              <a:buNone/>
            </a:pPr>
            <a:r>
              <a:rPr lang="en-US" b="1" dirty="0" smtClean="0"/>
              <a:t>The minimum weighted score (threshold) required for a tender to be technically acceptable is 70%.</a:t>
            </a:r>
            <a:endParaRPr lang="en-GB" b="1" dirty="0"/>
          </a:p>
        </p:txBody>
      </p:sp>
    </p:spTree>
    <p:extLst>
      <p:ext uri="{BB962C8B-B14F-4D97-AF65-F5344CB8AC3E}">
        <p14:creationId xmlns:p14="http://schemas.microsoft.com/office/powerpoint/2010/main" val="178483324"/>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1651000" y="0"/>
            <a:ext cx="1408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33795" name="Group 88"/>
          <p:cNvGrpSpPr>
            <a:grpSpLocks/>
          </p:cNvGrpSpPr>
          <p:nvPr/>
        </p:nvGrpSpPr>
        <p:grpSpPr bwMode="auto">
          <a:xfrm>
            <a:off x="0" y="0"/>
            <a:ext cx="9148763" cy="6858000"/>
            <a:chOff x="-3" y="0"/>
            <a:chExt cx="5763" cy="4320"/>
          </a:xfrm>
        </p:grpSpPr>
        <p:grpSp>
          <p:nvGrpSpPr>
            <p:cNvPr id="33823" name="Group 87"/>
            <p:cNvGrpSpPr>
              <a:grpSpLocks/>
            </p:cNvGrpSpPr>
            <p:nvPr/>
          </p:nvGrpSpPr>
          <p:grpSpPr bwMode="auto">
            <a:xfrm>
              <a:off x="-3" y="0"/>
              <a:ext cx="5443" cy="4320"/>
              <a:chOff x="-3" y="0"/>
              <a:chExt cx="5443" cy="4320"/>
            </a:xfrm>
          </p:grpSpPr>
          <p:pic>
            <p:nvPicPr>
              <p:cNvPr id="33825" name="Picture 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6" name="Picture 86"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824" name="Rectangle 35"/>
            <p:cNvSpPr>
              <a:spLocks noChangeArrowheads="1"/>
            </p:cNvSpPr>
            <p:nvPr/>
          </p:nvSpPr>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pPr>
              <a:endParaRPr lang="en-US" altLang="en-US" dirty="0"/>
            </a:p>
          </p:txBody>
        </p:sp>
      </p:grpSp>
      <p:sp>
        <p:nvSpPr>
          <p:cNvPr id="33796" name="Rectangle 36"/>
          <p:cNvSpPr>
            <a:spLocks noGrp="1" noChangeArrowheads="1"/>
          </p:cNvSpPr>
          <p:nvPr>
            <p:ph type="ctrTitle" idx="4294967295"/>
          </p:nvPr>
        </p:nvSpPr>
        <p:spPr>
          <a:xfrm>
            <a:off x="3059113" y="3213100"/>
            <a:ext cx="5834062" cy="936625"/>
          </a:xfrm>
        </p:spPr>
        <p:txBody>
          <a:bodyPr anchor="b"/>
          <a:lstStyle/>
          <a:p>
            <a:r>
              <a:rPr lang="en-US" altLang="en-US" sz="4800" b="1" dirty="0">
                <a:solidFill>
                  <a:schemeClr val="tx1"/>
                </a:solidFill>
              </a:rPr>
              <a:t>Questions</a:t>
            </a:r>
            <a:endParaRPr lang="en-US" altLang="en-US" sz="4800" dirty="0">
              <a:solidFill>
                <a:schemeClr val="tx1"/>
              </a:solidFill>
            </a:endParaRPr>
          </a:p>
        </p:txBody>
      </p:sp>
      <p:grpSp>
        <p:nvGrpSpPr>
          <p:cNvPr id="33797" name="Group 82"/>
          <p:cNvGrpSpPr>
            <a:grpSpLocks/>
          </p:cNvGrpSpPr>
          <p:nvPr/>
        </p:nvGrpSpPr>
        <p:grpSpPr bwMode="auto">
          <a:xfrm>
            <a:off x="260350" y="1201738"/>
            <a:ext cx="2482850" cy="2444750"/>
            <a:chOff x="164" y="757"/>
            <a:chExt cx="1564" cy="1540"/>
          </a:xfrm>
        </p:grpSpPr>
        <p:sp>
          <p:nvSpPr>
            <p:cNvPr id="33818" name="Oval 38"/>
            <p:cNvSpPr>
              <a:spLocks noChangeArrowheads="1"/>
            </p:cNvSpPr>
            <p:nvPr/>
          </p:nvSpPr>
          <p:spPr bwMode="auto">
            <a:xfrm>
              <a:off x="234"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9" name="Oval 40"/>
            <p:cNvSpPr>
              <a:spLocks noChangeArrowheads="1"/>
            </p:cNvSpPr>
            <p:nvPr/>
          </p:nvSpPr>
          <p:spPr bwMode="auto">
            <a:xfrm>
              <a:off x="219"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20" name="Oval 41"/>
            <p:cNvSpPr>
              <a:spLocks noChangeArrowheads="1"/>
            </p:cNvSpPr>
            <p:nvPr/>
          </p:nvSpPr>
          <p:spPr bwMode="auto">
            <a:xfrm>
              <a:off x="164"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21" name="Oval 42"/>
            <p:cNvSpPr>
              <a:spLocks noChangeArrowheads="1"/>
            </p:cNvSpPr>
            <p:nvPr/>
          </p:nvSpPr>
          <p:spPr bwMode="auto">
            <a:xfrm>
              <a:off x="242"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22" name="Oval 43"/>
            <p:cNvSpPr>
              <a:spLocks noChangeArrowheads="1"/>
            </p:cNvSpPr>
            <p:nvPr/>
          </p:nvSpPr>
          <p:spPr bwMode="auto">
            <a:xfrm>
              <a:off x="196"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33798" name="Oval 39"/>
          <p:cNvSpPr>
            <a:spLocks noChangeArrowheads="1"/>
          </p:cNvSpPr>
          <p:nvPr/>
        </p:nvSpPr>
        <p:spPr bwMode="auto">
          <a:xfrm>
            <a:off x="439738" y="1362075"/>
            <a:ext cx="2162175" cy="2173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1000" dirty="0">
              <a:solidFill>
                <a:srgbClr val="C0C0C0"/>
              </a:solidFill>
            </a:endParaRPr>
          </a:p>
        </p:txBody>
      </p:sp>
      <p:grpSp>
        <p:nvGrpSpPr>
          <p:cNvPr id="33799" name="Group 83"/>
          <p:cNvGrpSpPr>
            <a:grpSpLocks/>
          </p:cNvGrpSpPr>
          <p:nvPr/>
        </p:nvGrpSpPr>
        <p:grpSpPr bwMode="auto">
          <a:xfrm>
            <a:off x="174625" y="1201738"/>
            <a:ext cx="2643188" cy="2493962"/>
            <a:chOff x="110" y="757"/>
            <a:chExt cx="1665" cy="1571"/>
          </a:xfrm>
        </p:grpSpPr>
        <p:sp>
          <p:nvSpPr>
            <p:cNvPr id="33815" name="Oval 44"/>
            <p:cNvSpPr>
              <a:spLocks noChangeArrowheads="1"/>
            </p:cNvSpPr>
            <p:nvPr/>
          </p:nvSpPr>
          <p:spPr bwMode="auto">
            <a:xfrm>
              <a:off x="281"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6" name="Oval 45"/>
            <p:cNvSpPr>
              <a:spLocks noChangeArrowheads="1"/>
            </p:cNvSpPr>
            <p:nvPr/>
          </p:nvSpPr>
          <p:spPr bwMode="auto">
            <a:xfrm>
              <a:off x="110"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7" name="Oval 46"/>
            <p:cNvSpPr>
              <a:spLocks noChangeArrowheads="1"/>
            </p:cNvSpPr>
            <p:nvPr/>
          </p:nvSpPr>
          <p:spPr bwMode="auto">
            <a:xfrm>
              <a:off x="289"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grpSp>
        <p:nvGrpSpPr>
          <p:cNvPr id="33800" name="Group 84"/>
          <p:cNvGrpSpPr>
            <a:grpSpLocks/>
          </p:cNvGrpSpPr>
          <p:nvPr/>
        </p:nvGrpSpPr>
        <p:grpSpPr bwMode="auto">
          <a:xfrm>
            <a:off x="298450" y="2782888"/>
            <a:ext cx="1479550" cy="1454150"/>
            <a:chOff x="188" y="1753"/>
            <a:chExt cx="932" cy="916"/>
          </a:xfrm>
        </p:grpSpPr>
        <p:sp>
          <p:nvSpPr>
            <p:cNvPr id="33807" name="Oval 68"/>
            <p:cNvSpPr>
              <a:spLocks noChangeArrowheads="1"/>
            </p:cNvSpPr>
            <p:nvPr/>
          </p:nvSpPr>
          <p:spPr bwMode="auto">
            <a:xfrm>
              <a:off x="233" y="1789"/>
              <a:ext cx="852" cy="86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8" name="Oval 69"/>
            <p:cNvSpPr>
              <a:spLocks noChangeArrowheads="1"/>
            </p:cNvSpPr>
            <p:nvPr/>
          </p:nvSpPr>
          <p:spPr bwMode="auto">
            <a:xfrm>
              <a:off x="250" y="1815"/>
              <a:ext cx="816" cy="817"/>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9" name="Oval 70"/>
            <p:cNvSpPr>
              <a:spLocks noChangeArrowheads="1"/>
            </p:cNvSpPr>
            <p:nvPr/>
          </p:nvSpPr>
          <p:spPr bwMode="auto">
            <a:xfrm>
              <a:off x="214" y="1762"/>
              <a:ext cx="888"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0" name="Oval 71"/>
            <p:cNvSpPr>
              <a:spLocks noChangeArrowheads="1"/>
            </p:cNvSpPr>
            <p:nvPr/>
          </p:nvSpPr>
          <p:spPr bwMode="auto">
            <a:xfrm>
              <a:off x="188" y="1762"/>
              <a:ext cx="878"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1" name="Oval 72"/>
            <p:cNvSpPr>
              <a:spLocks noChangeArrowheads="1"/>
            </p:cNvSpPr>
            <p:nvPr/>
          </p:nvSpPr>
          <p:spPr bwMode="auto">
            <a:xfrm>
              <a:off x="233" y="1780"/>
              <a:ext cx="887" cy="889"/>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2" name="Oval 73"/>
            <p:cNvSpPr>
              <a:spLocks noChangeArrowheads="1"/>
            </p:cNvSpPr>
            <p:nvPr/>
          </p:nvSpPr>
          <p:spPr bwMode="auto">
            <a:xfrm>
              <a:off x="205" y="1753"/>
              <a:ext cx="880"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3" name="Oval 74"/>
            <p:cNvSpPr>
              <a:spLocks noChangeArrowheads="1"/>
            </p:cNvSpPr>
            <p:nvPr/>
          </p:nvSpPr>
          <p:spPr bwMode="auto">
            <a:xfrm>
              <a:off x="250" y="1815"/>
              <a:ext cx="816" cy="81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14" name="Oval 75"/>
            <p:cNvSpPr>
              <a:spLocks noChangeArrowheads="1"/>
            </p:cNvSpPr>
            <p:nvPr/>
          </p:nvSpPr>
          <p:spPr bwMode="auto">
            <a:xfrm>
              <a:off x="259" y="1815"/>
              <a:ext cx="799" cy="799"/>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sp>
        <p:nvSpPr>
          <p:cNvPr id="33801" name="Oval 76"/>
          <p:cNvSpPr>
            <a:spLocks noChangeArrowheads="1"/>
          </p:cNvSpPr>
          <p:nvPr/>
        </p:nvSpPr>
        <p:spPr bwMode="auto">
          <a:xfrm>
            <a:off x="404813" y="2881313"/>
            <a:ext cx="1281112" cy="128428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ZA" altLang="en-US" sz="700" dirty="0">
              <a:solidFill>
                <a:srgbClr val="C0C0C0"/>
              </a:solidFill>
            </a:endParaRPr>
          </a:p>
        </p:txBody>
      </p:sp>
      <p:grpSp>
        <p:nvGrpSpPr>
          <p:cNvPr id="33802" name="Group 85"/>
          <p:cNvGrpSpPr>
            <a:grpSpLocks/>
          </p:cNvGrpSpPr>
          <p:nvPr/>
        </p:nvGrpSpPr>
        <p:grpSpPr bwMode="auto">
          <a:xfrm>
            <a:off x="241300" y="2782888"/>
            <a:ext cx="1579563" cy="1481137"/>
            <a:chOff x="152" y="1753"/>
            <a:chExt cx="995" cy="933"/>
          </a:xfrm>
        </p:grpSpPr>
        <p:sp>
          <p:nvSpPr>
            <p:cNvPr id="33804" name="Oval 77"/>
            <p:cNvSpPr>
              <a:spLocks noChangeArrowheads="1"/>
            </p:cNvSpPr>
            <p:nvPr/>
          </p:nvSpPr>
          <p:spPr bwMode="auto">
            <a:xfrm>
              <a:off x="259" y="1753"/>
              <a:ext cx="888" cy="88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5" name="Oval 78"/>
            <p:cNvSpPr>
              <a:spLocks noChangeArrowheads="1"/>
            </p:cNvSpPr>
            <p:nvPr/>
          </p:nvSpPr>
          <p:spPr bwMode="auto">
            <a:xfrm>
              <a:off x="152" y="1807"/>
              <a:ext cx="888" cy="879"/>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sp>
          <p:nvSpPr>
            <p:cNvPr id="33806" name="Oval 79"/>
            <p:cNvSpPr>
              <a:spLocks noChangeArrowheads="1"/>
            </p:cNvSpPr>
            <p:nvPr/>
          </p:nvSpPr>
          <p:spPr bwMode="auto">
            <a:xfrm>
              <a:off x="259" y="1807"/>
              <a:ext cx="880" cy="879"/>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dirty="0"/>
            </a:p>
          </p:txBody>
        </p:sp>
      </p:grpSp>
      <p:pic>
        <p:nvPicPr>
          <p:cNvPr id="33803" name="Picture 5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600" y="6213475"/>
            <a:ext cx="31972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5685</TotalTime>
  <Words>693</Words>
  <Application>Microsoft Office PowerPoint</Application>
  <PresentationFormat>On-screen Show (4:3)</PresentationFormat>
  <Paragraphs>90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Times New Roman</vt:lpstr>
      <vt:lpstr>Default Design</vt:lpstr>
      <vt:lpstr>Lethabo Re-tubing of BFPT Condensers Technical Scope Clarification</vt:lpstr>
      <vt:lpstr>Outline</vt:lpstr>
      <vt:lpstr>Background</vt:lpstr>
      <vt:lpstr>Background</vt:lpstr>
      <vt:lpstr>High Level Scope</vt:lpstr>
      <vt:lpstr>High Level Scope</vt:lpstr>
      <vt:lpstr>PowerPoint Presentation</vt:lpstr>
      <vt:lpstr>Mandatory Criteria</vt:lpstr>
      <vt:lpstr>Qualitative Technical Criteria – Re-tubing</vt:lpstr>
      <vt:lpstr>Qualitative Technical Criteria – Coating/Rubber Lining</vt:lpstr>
      <vt:lpstr>Questions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engelight</dc:creator>
  <cp:lastModifiedBy>Krishnee Ramalingum</cp:lastModifiedBy>
  <cp:revision>368</cp:revision>
  <dcterms:created xsi:type="dcterms:W3CDTF">2009-06-02T18:15:51Z</dcterms:created>
  <dcterms:modified xsi:type="dcterms:W3CDTF">2022-05-16T12:20:27Z</dcterms:modified>
</cp:coreProperties>
</file>