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49" r:id="rId2"/>
  </p:sldMasterIdLst>
  <p:notesMasterIdLst>
    <p:notesMasterId r:id="rId8"/>
  </p:notesMasterIdLst>
  <p:handoutMasterIdLst>
    <p:handoutMasterId r:id="rId9"/>
  </p:handoutMasterIdLst>
  <p:sldIdLst>
    <p:sldId id="291" r:id="rId3"/>
    <p:sldId id="341" r:id="rId4"/>
    <p:sldId id="342" r:id="rId5"/>
    <p:sldId id="343" r:id="rId6"/>
    <p:sldId id="292" r:id="rId7"/>
  </p:sldIdLst>
  <p:sldSz cx="9144000" cy="6858000" type="screen4x3"/>
  <p:notesSz cx="10020300" cy="6888163"/>
  <p:defaultTextStyle>
    <a:defPPr>
      <a:defRPr lang="en-Z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orient="horz" pos="3657">
          <p15:clr>
            <a:srgbClr val="A4A3A4"/>
          </p15:clr>
        </p15:guide>
        <p15:guide id="4" orient="horz" pos="1752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3475">
          <p15:clr>
            <a:srgbClr val="A4A3A4"/>
          </p15:clr>
        </p15:guide>
        <p15:guide id="7" pos="5556">
          <p15:clr>
            <a:srgbClr val="A4A3A4"/>
          </p15:clr>
        </p15:guide>
        <p15:guide id="8" pos="5420">
          <p15:clr>
            <a:srgbClr val="A4A3A4"/>
          </p15:clr>
        </p15:guide>
        <p15:guide id="9" pos="340">
          <p15:clr>
            <a:srgbClr val="A4A3A4"/>
          </p15:clr>
        </p15:guide>
        <p15:guide id="10" pos="576">
          <p15:clr>
            <a:srgbClr val="A4A3A4"/>
          </p15:clr>
        </p15:guide>
        <p15:guide id="11" pos="41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330F"/>
    <a:srgbClr val="83725B"/>
    <a:srgbClr val="003896"/>
    <a:srgbClr val="B2B2B2"/>
    <a:srgbClr val="C0C0C0"/>
    <a:srgbClr val="EAEAEA"/>
    <a:srgbClr val="C97A00"/>
    <a:srgbClr val="858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2" autoAdjust="0"/>
    <p:restoredTop sz="92701" autoAdjust="0"/>
  </p:normalViewPr>
  <p:slideViewPr>
    <p:cSldViewPr snapToObjects="1">
      <p:cViewPr varScale="1">
        <p:scale>
          <a:sx n="62" d="100"/>
          <a:sy n="62" d="100"/>
        </p:scale>
        <p:origin x="1348" y="40"/>
      </p:cViewPr>
      <p:guideLst>
        <p:guide orient="horz" pos="1253"/>
        <p:guide orient="horz" pos="890"/>
        <p:guide orient="horz" pos="3657"/>
        <p:guide orient="horz" pos="1752"/>
        <p:guide orient="horz" pos="4156"/>
        <p:guide orient="horz" pos="3475"/>
        <p:guide pos="5556"/>
        <p:guide pos="5420"/>
        <p:guide pos="340"/>
        <p:guide pos="576"/>
        <p:guide pos="41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4181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76900" y="0"/>
            <a:ext cx="434181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42088"/>
            <a:ext cx="4341813" cy="3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76900" y="6542088"/>
            <a:ext cx="4341813" cy="3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E88BA23-C718-4F78-B046-E68A2CE57A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31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4181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76900" y="0"/>
            <a:ext cx="434181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7713" y="515938"/>
            <a:ext cx="3446462" cy="2584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8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01713" y="3271838"/>
            <a:ext cx="8016875" cy="310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noProof="0"/>
              <a:t>Click to edit Master text styles</a:t>
            </a:r>
          </a:p>
          <a:p>
            <a:pPr lvl="1"/>
            <a:r>
              <a:rPr lang="en-ZA" noProof="0"/>
              <a:t>Second level</a:t>
            </a:r>
          </a:p>
          <a:p>
            <a:pPr lvl="2"/>
            <a:r>
              <a:rPr lang="en-ZA" noProof="0"/>
              <a:t>Third level</a:t>
            </a:r>
          </a:p>
          <a:p>
            <a:pPr lvl="3"/>
            <a:r>
              <a:rPr lang="en-ZA" noProof="0"/>
              <a:t>Fourth level</a:t>
            </a:r>
          </a:p>
          <a:p>
            <a:pPr lvl="4"/>
            <a:r>
              <a:rPr lang="en-ZA" noProof="0"/>
              <a:t>Fifth level</a:t>
            </a:r>
          </a:p>
        </p:txBody>
      </p:sp>
      <p:sp>
        <p:nvSpPr>
          <p:cNvPr id="528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42088"/>
            <a:ext cx="4341813" cy="3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6900" y="6542088"/>
            <a:ext cx="4341813" cy="3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D93F3CB2-D0F4-4DE1-93B7-9F654AF51A8E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2788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3F3CB2-D0F4-4DE1-93B7-9F654AF51A8E}" type="slidenum">
              <a:rPr lang="en-ZA" smtClean="0"/>
              <a:pPr>
                <a:defRPr/>
              </a:pPr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7982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3F3CB2-D0F4-4DE1-93B7-9F654AF51A8E}" type="slidenum">
              <a:rPr lang="en-ZA" smtClean="0"/>
              <a:pPr>
                <a:defRPr/>
              </a:pPr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415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3F3CB2-D0F4-4DE1-93B7-9F654AF51A8E}" type="slidenum">
              <a:rPr lang="en-ZA" smtClean="0"/>
              <a:pPr>
                <a:defRPr/>
              </a:pPr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86634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3175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ZA" noProof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ZA" noProof="0"/>
          </a:p>
        </p:txBody>
      </p:sp>
    </p:spTree>
    <p:extLst>
      <p:ext uri="{BB962C8B-B14F-4D97-AF65-F5344CB8AC3E}">
        <p14:creationId xmlns:p14="http://schemas.microsoft.com/office/powerpoint/2010/main" val="105365529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6C4E4-F781-410B-AD6C-1AF225F5EE3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039585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B4095-EEFA-46AF-BC6B-98C1269B547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130874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9F7F9-0A64-439D-BDE5-981E9CB70AC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984396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16906-6D15-4023-97D0-5DBC51836867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073745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7EEC-A0ED-468E-ADF8-15CC7F28A5E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24277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48F96-887E-4C04-8EB6-3A91172BC02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08747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644AE-FD6C-4354-A28D-BC243C7847C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147338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15B70-D017-4207-BE36-A35C6712554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8492630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D4E71-0C16-4E3D-82BE-35254DB99D2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904687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5B8AD-4558-4958-818B-BEAD96C3C15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77461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1901A-5795-494A-8AC8-462401385D3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201161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7118D-AD60-4916-AEE6-48128EAE6DEE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DBCDE-F946-4A58-89EE-D27E9219709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0743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34376-9ABE-4015-96AA-A6A43F509C4F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A3100-2C48-40D8-895D-7366CC5B182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0846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40927-D37A-4020-93F8-CBF1B3BF32BE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1A06D-0308-4A10-996B-4D889E1C351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4995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BAA39-E418-47D5-B4F9-0C8AA3D2BD77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070F0-9873-4FD3-BF6E-4136D2B64D3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594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60803-043D-4E44-BA9B-8A38E35BF87E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38F5B-7D7C-44B7-840B-A833172A7EB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1468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553AC-9805-4C4E-AE1B-09691D132BD5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3EF12-3365-43E6-BB8E-DA147D6BFD5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7457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E554-4801-4199-BD86-2808CF105139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14A42-C73E-432F-A937-F12F0DD496B7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8966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DF937-1868-4983-BD6C-943B8E483FD9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7B8F2-3847-4715-8AA5-00BD1C5A82C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53601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EFB19-0FA2-4C33-A557-E63E86224D56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D9C79-241D-4B3B-BDED-166837CA139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5787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47AD9-775D-4919-924C-98AC9ED943EB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810FA-BCAF-4AC8-8522-D92E4231401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83738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52CCA-859A-4D04-A92D-27EFDAC73002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8BA8D-6D2D-48DD-A225-B19BED96909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27530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74E21055-C674-480F-81F8-D72A8ECB56C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</p:sldLayoutIdLst>
  <p:transition spd="slow">
    <p:fade/>
  </p:transition>
  <p:hf hdr="0" ft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B2FD056-3C40-4481-BD4B-273D9E517D3A}" type="datetimeFigureOut">
              <a:rPr lang="en-ZA"/>
              <a:pPr>
                <a:defRPr/>
              </a:pPr>
              <a:t>2023/09/14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0BE86D7-B718-406C-B45B-CD65AFE9D10E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0591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9459" name="Group 162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19515" name="Picture 23" descr="d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16" name="Rectangle 91"/>
            <p:cNvSpPr>
              <a:spLocks noChangeArrowheads="1"/>
            </p:cNvSpPr>
            <p:nvPr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pic>
          <p:nvPicPr>
            <p:cNvPr id="19517" name="Picture 161" descr="logo 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60" name="Group 155"/>
          <p:cNvGrpSpPr>
            <a:grpSpLocks/>
          </p:cNvGrpSpPr>
          <p:nvPr/>
        </p:nvGrpSpPr>
        <p:grpSpPr bwMode="auto">
          <a:xfrm>
            <a:off x="257175" y="1201738"/>
            <a:ext cx="2482850" cy="2444750"/>
            <a:chOff x="162" y="757"/>
            <a:chExt cx="1564" cy="1540"/>
          </a:xfrm>
        </p:grpSpPr>
        <p:sp>
          <p:nvSpPr>
            <p:cNvPr id="19510" name="Oval 101"/>
            <p:cNvSpPr>
              <a:spLocks noChangeArrowheads="1"/>
            </p:cNvSpPr>
            <p:nvPr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11" name="Oval 103"/>
            <p:cNvSpPr>
              <a:spLocks noChangeArrowheads="1"/>
            </p:cNvSpPr>
            <p:nvPr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12" name="Oval 104"/>
            <p:cNvSpPr>
              <a:spLocks noChangeArrowheads="1"/>
            </p:cNvSpPr>
            <p:nvPr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13" name="Oval 105"/>
            <p:cNvSpPr>
              <a:spLocks noChangeArrowheads="1"/>
            </p:cNvSpPr>
            <p:nvPr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14" name="Oval 106"/>
            <p:cNvSpPr>
              <a:spLocks noChangeArrowheads="1"/>
            </p:cNvSpPr>
            <p:nvPr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9462" name="Oval 102"/>
          <p:cNvSpPr>
            <a:spLocks noChangeArrowheads="1"/>
          </p:cNvSpPr>
          <p:nvPr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6" b="-166"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en-ZA" sz="1000" dirty="0"/>
          </a:p>
        </p:txBody>
      </p:sp>
      <p:grpSp>
        <p:nvGrpSpPr>
          <p:cNvPr id="19464" name="Group 156"/>
          <p:cNvGrpSpPr>
            <a:grpSpLocks/>
          </p:cNvGrpSpPr>
          <p:nvPr/>
        </p:nvGrpSpPr>
        <p:grpSpPr bwMode="auto">
          <a:xfrm>
            <a:off x="171450" y="1201738"/>
            <a:ext cx="2643188" cy="2493962"/>
            <a:chOff x="108" y="757"/>
            <a:chExt cx="1665" cy="1571"/>
          </a:xfrm>
        </p:grpSpPr>
        <p:sp>
          <p:nvSpPr>
            <p:cNvPr id="19507" name="Oval 107"/>
            <p:cNvSpPr>
              <a:spLocks noChangeArrowheads="1"/>
            </p:cNvSpPr>
            <p:nvPr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8" name="Oval 108"/>
            <p:cNvSpPr>
              <a:spLocks noChangeArrowheads="1"/>
            </p:cNvSpPr>
            <p:nvPr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9" name="Oval 109"/>
            <p:cNvSpPr>
              <a:spLocks noChangeArrowheads="1"/>
            </p:cNvSpPr>
            <p:nvPr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465" name="Group 146"/>
          <p:cNvGrpSpPr>
            <a:grpSpLocks/>
          </p:cNvGrpSpPr>
          <p:nvPr/>
        </p:nvGrpSpPr>
        <p:grpSpPr bwMode="auto">
          <a:xfrm>
            <a:off x="912813" y="620713"/>
            <a:ext cx="1284287" cy="1260475"/>
            <a:chOff x="575" y="391"/>
            <a:chExt cx="809" cy="794"/>
          </a:xfrm>
        </p:grpSpPr>
        <p:sp>
          <p:nvSpPr>
            <p:cNvPr id="19499" name="Oval 147"/>
            <p:cNvSpPr>
              <a:spLocks noChangeArrowheads="1"/>
            </p:cNvSpPr>
            <p:nvPr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0" name="Oval 148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1" name="Oval 149"/>
            <p:cNvSpPr>
              <a:spLocks noChangeArrowheads="1"/>
            </p:cNvSpPr>
            <p:nvPr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2" name="Oval 150"/>
            <p:cNvSpPr>
              <a:spLocks noChangeArrowheads="1"/>
            </p:cNvSpPr>
            <p:nvPr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3" name="Oval 151"/>
            <p:cNvSpPr>
              <a:spLocks noChangeArrowheads="1"/>
            </p:cNvSpPr>
            <p:nvPr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4" name="Oval 152"/>
            <p:cNvSpPr>
              <a:spLocks noChangeArrowheads="1"/>
            </p:cNvSpPr>
            <p:nvPr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5" name="Oval 153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506" name="Oval 154"/>
            <p:cNvSpPr>
              <a:spLocks noChangeArrowheads="1"/>
            </p:cNvSpPr>
            <p:nvPr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9466" name="Oval 118"/>
          <p:cNvSpPr>
            <a:spLocks noChangeArrowheads="1"/>
          </p:cNvSpPr>
          <p:nvPr/>
        </p:nvSpPr>
        <p:spPr bwMode="auto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tx1"/>
              </a:solidFill>
            </a:endParaRPr>
          </a:p>
        </p:txBody>
      </p:sp>
      <p:grpSp>
        <p:nvGrpSpPr>
          <p:cNvPr id="19467" name="Group 145"/>
          <p:cNvGrpSpPr>
            <a:grpSpLocks/>
          </p:cNvGrpSpPr>
          <p:nvPr/>
        </p:nvGrpSpPr>
        <p:grpSpPr bwMode="auto">
          <a:xfrm>
            <a:off x="863600" y="620713"/>
            <a:ext cx="1370013" cy="1284287"/>
            <a:chOff x="544" y="391"/>
            <a:chExt cx="863" cy="809"/>
          </a:xfrm>
        </p:grpSpPr>
        <p:sp>
          <p:nvSpPr>
            <p:cNvPr id="19496" name="Oval 119"/>
            <p:cNvSpPr>
              <a:spLocks noChangeArrowheads="1"/>
            </p:cNvSpPr>
            <p:nvPr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97" name="Oval 120"/>
            <p:cNvSpPr>
              <a:spLocks noChangeArrowheads="1"/>
            </p:cNvSpPr>
            <p:nvPr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98" name="Oval 121"/>
            <p:cNvSpPr>
              <a:spLocks noChangeArrowheads="1"/>
            </p:cNvSpPr>
            <p:nvPr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468" name="Group 157"/>
          <p:cNvGrpSpPr>
            <a:grpSpLocks/>
          </p:cNvGrpSpPr>
          <p:nvPr/>
        </p:nvGrpSpPr>
        <p:grpSpPr bwMode="auto">
          <a:xfrm>
            <a:off x="331788" y="3090863"/>
            <a:ext cx="2074862" cy="2038350"/>
            <a:chOff x="209" y="1947"/>
            <a:chExt cx="1307" cy="1284"/>
          </a:xfrm>
        </p:grpSpPr>
        <p:sp>
          <p:nvSpPr>
            <p:cNvPr id="19490" name="Oval 122"/>
            <p:cNvSpPr>
              <a:spLocks noChangeArrowheads="1"/>
            </p:cNvSpPr>
            <p:nvPr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91" name="Oval 123"/>
            <p:cNvSpPr>
              <a:spLocks noChangeArrowheads="1"/>
            </p:cNvSpPr>
            <p:nvPr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92" name="Oval 124"/>
            <p:cNvSpPr>
              <a:spLocks noChangeArrowheads="1"/>
            </p:cNvSpPr>
            <p:nvPr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93" name="Oval 125"/>
            <p:cNvSpPr>
              <a:spLocks noChangeArrowheads="1"/>
            </p:cNvSpPr>
            <p:nvPr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94" name="Oval 126"/>
            <p:cNvSpPr>
              <a:spLocks noChangeArrowheads="1"/>
            </p:cNvSpPr>
            <p:nvPr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95" name="Oval 127"/>
            <p:cNvSpPr>
              <a:spLocks noChangeArrowheads="1"/>
            </p:cNvSpPr>
            <p:nvPr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9469" name="Oval 128"/>
          <p:cNvSpPr>
            <a:spLocks noChangeArrowheads="1"/>
          </p:cNvSpPr>
          <p:nvPr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000" dirty="0">
              <a:solidFill>
                <a:srgbClr val="C0C0C0"/>
              </a:solidFill>
            </a:endParaRPr>
          </a:p>
        </p:txBody>
      </p:sp>
      <p:grpSp>
        <p:nvGrpSpPr>
          <p:cNvPr id="19470" name="Group 158"/>
          <p:cNvGrpSpPr>
            <a:grpSpLocks/>
          </p:cNvGrpSpPr>
          <p:nvPr/>
        </p:nvGrpSpPr>
        <p:grpSpPr bwMode="auto">
          <a:xfrm>
            <a:off x="257175" y="3090863"/>
            <a:ext cx="2211388" cy="2087562"/>
            <a:chOff x="162" y="1947"/>
            <a:chExt cx="1393" cy="1315"/>
          </a:xfrm>
        </p:grpSpPr>
        <p:sp>
          <p:nvSpPr>
            <p:cNvPr id="19487" name="Oval 129"/>
            <p:cNvSpPr>
              <a:spLocks noChangeArrowheads="1"/>
            </p:cNvSpPr>
            <p:nvPr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88" name="Oval 130"/>
            <p:cNvSpPr>
              <a:spLocks noChangeArrowheads="1"/>
            </p:cNvSpPr>
            <p:nvPr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89" name="Oval 131"/>
            <p:cNvSpPr>
              <a:spLocks noChangeArrowheads="1"/>
            </p:cNvSpPr>
            <p:nvPr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471" name="Group 159"/>
          <p:cNvGrpSpPr>
            <a:grpSpLocks/>
          </p:cNvGrpSpPr>
          <p:nvPr/>
        </p:nvGrpSpPr>
        <p:grpSpPr bwMode="auto">
          <a:xfrm>
            <a:off x="900113" y="4684713"/>
            <a:ext cx="1717675" cy="1692275"/>
            <a:chOff x="567" y="2951"/>
            <a:chExt cx="1082" cy="1066"/>
          </a:xfrm>
        </p:grpSpPr>
        <p:sp>
          <p:nvSpPr>
            <p:cNvPr id="19481" name="Oval 132"/>
            <p:cNvSpPr>
              <a:spLocks noChangeArrowheads="1"/>
            </p:cNvSpPr>
            <p:nvPr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82" name="Oval 133"/>
            <p:cNvSpPr>
              <a:spLocks noChangeArrowheads="1"/>
            </p:cNvSpPr>
            <p:nvPr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83" name="Oval 134"/>
            <p:cNvSpPr>
              <a:spLocks noChangeArrowheads="1"/>
            </p:cNvSpPr>
            <p:nvPr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84" name="Oval 135"/>
            <p:cNvSpPr>
              <a:spLocks noChangeArrowheads="1"/>
            </p:cNvSpPr>
            <p:nvPr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85" name="Oval 136"/>
            <p:cNvSpPr>
              <a:spLocks noChangeArrowheads="1"/>
            </p:cNvSpPr>
            <p:nvPr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86" name="Oval 137"/>
            <p:cNvSpPr>
              <a:spLocks noChangeArrowheads="1"/>
            </p:cNvSpPr>
            <p:nvPr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Oval 138"/>
          <p:cNvSpPr>
            <a:spLocks noChangeArrowheads="1"/>
          </p:cNvSpPr>
          <p:nvPr/>
        </p:nvSpPr>
        <p:spPr bwMode="auto">
          <a:xfrm>
            <a:off x="1014413" y="4791075"/>
            <a:ext cx="1506537" cy="1519238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9" r="-219"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en-ZA" sz="900" dirty="0">
              <a:solidFill>
                <a:srgbClr val="C0C0C0"/>
              </a:solidFill>
            </a:endParaRPr>
          </a:p>
        </p:txBody>
      </p:sp>
      <p:grpSp>
        <p:nvGrpSpPr>
          <p:cNvPr id="19475" name="Group 160"/>
          <p:cNvGrpSpPr>
            <a:grpSpLocks/>
          </p:cNvGrpSpPr>
          <p:nvPr/>
        </p:nvGrpSpPr>
        <p:grpSpPr bwMode="auto">
          <a:xfrm>
            <a:off x="838200" y="4684713"/>
            <a:ext cx="1828800" cy="1728787"/>
            <a:chOff x="528" y="2951"/>
            <a:chExt cx="1152" cy="1089"/>
          </a:xfrm>
        </p:grpSpPr>
        <p:sp>
          <p:nvSpPr>
            <p:cNvPr id="19478" name="Oval 139"/>
            <p:cNvSpPr>
              <a:spLocks noChangeArrowheads="1"/>
            </p:cNvSpPr>
            <p:nvPr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79" name="Oval 140"/>
            <p:cNvSpPr>
              <a:spLocks noChangeArrowheads="1"/>
            </p:cNvSpPr>
            <p:nvPr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480" name="Oval 141"/>
            <p:cNvSpPr>
              <a:spLocks noChangeArrowheads="1"/>
            </p:cNvSpPr>
            <p:nvPr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947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25776" y="3695700"/>
            <a:ext cx="5545137" cy="676275"/>
          </a:xfrm>
        </p:spPr>
        <p:txBody>
          <a:bodyPr/>
          <a:lstStyle/>
          <a:p>
            <a:pPr algn="just"/>
            <a:r>
              <a:rPr lang="en-US" sz="2800" b="1" dirty="0"/>
              <a:t>Provision of Vegetation Removal Services for Small Hydro Stations in the Eastern Cape Operating Unit – Mthatha Zone in the Eastern </a:t>
            </a:r>
            <a:r>
              <a:rPr lang="en-US" b="1" dirty="0"/>
              <a:t>Cape</a:t>
            </a:r>
            <a:br>
              <a:rPr lang="en-US" altLang="en-US" sz="3200" b="1" dirty="0"/>
            </a:br>
            <a:br>
              <a:rPr lang="en-US" altLang="en-US" sz="3200" b="1" dirty="0"/>
            </a:br>
            <a:r>
              <a:rPr lang="en-US" altLang="en-US" sz="3200" b="1" dirty="0"/>
              <a:t>Technical Clarification</a:t>
            </a:r>
          </a:p>
        </p:txBody>
      </p:sp>
      <p:sp>
        <p:nvSpPr>
          <p:cNvPr id="194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08325" y="6102798"/>
            <a:ext cx="6342062" cy="1496665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003896"/>
                </a:solidFill>
                <a:latin typeface="+mj-lt"/>
                <a:ea typeface="+mj-ea"/>
                <a:cs typeface="+mj-cs"/>
              </a:rPr>
              <a:t>Date: 14 September 2023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Quality Requirements</a:t>
            </a:r>
            <a:endParaRPr lang="en-ZA" altLang="en-US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53183" y="1025623"/>
            <a:ext cx="8467289" cy="5256431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Tender returnables for </a:t>
            </a:r>
            <a:r>
              <a:rPr lang="en-US" sz="2400" b="1" dirty="0"/>
              <a:t>Category 4 </a:t>
            </a:r>
            <a:r>
              <a:rPr lang="en-US" sz="2400" dirty="0"/>
              <a:t>quality requirements: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A.1 Quality Method Statement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/>
              <a:t>Quality Method statement based on scope of work and should address all the supplier’s business management processes to ensure that all of Eskom’s requirements are fully met on a consistent basis.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A.2 Quality Policy Approved by top management.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/>
              <a:t>A quality policy is a brief statement that aligns with your organisation’s purpose and strategic direction, provides a framework for quality objectives, and includes a commitment to meet applicable requirements (ISO 9001, customer, statutory or regulatory) as well as to continually improve.</a:t>
            </a:r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00" dirty="0">
                <a:solidFill>
                  <a:srgbClr val="83725B"/>
                </a:solidFill>
              </a:rPr>
              <a:t>2023/09/14</a:t>
            </a:r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C3D0F57F-1D7B-4984-AECC-A9AF1708B14F}" type="slidenum">
              <a:rPr lang="en-ZA" altLang="en-US" sz="1000" smtClean="0">
                <a:solidFill>
                  <a:srgbClr val="83725B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250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4521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5902002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Quality Requirements continued</a:t>
            </a:r>
            <a:endParaRPr lang="en-ZA" altLang="en-US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53183" y="1196751"/>
            <a:ext cx="8467289" cy="525643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A.3 Quality Objectives Approved by top management.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/>
              <a:t>Quality objectives are goals organisations use to improve the value of their products, services or products.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B.1 Documented information for defined roles,      responsibilities and authorities.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/>
              <a:t>Organization chart and Responsibility matrix (must include but not limited to quality management function/role.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endParaRPr lang="en-US" sz="2400" dirty="0"/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00" dirty="0">
                <a:solidFill>
                  <a:srgbClr val="83725B"/>
                </a:solidFill>
              </a:rPr>
              <a:t>2023/09/14</a:t>
            </a:r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C3D0F57F-1D7B-4984-AECC-A9AF1708B14F}" type="slidenum">
              <a:rPr lang="en-ZA" altLang="en-US" sz="1000" smtClean="0">
                <a:solidFill>
                  <a:srgbClr val="83725B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250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4521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899480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Quality Requirements continued</a:t>
            </a:r>
            <a:endParaRPr lang="en-ZA" altLang="en-US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53183" y="1196751"/>
            <a:ext cx="8467289" cy="525643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B.2 Documented information for Control of Externally Provided Processes, Products and Services.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/>
              <a:t>Criteria for the evaluation, selection, monitoring of performance, and re-evaluation of external providers (Clause 8.4 of ISO 9001:2015)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E.1 Form A is completed and signed.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/>
              <a:t>Tender &amp; Contract Quality Requirements for 240-105658000 and Quality Requirements For ISO 9001 Standard.</a:t>
            </a:r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00" dirty="0">
                <a:solidFill>
                  <a:srgbClr val="83725B"/>
                </a:solidFill>
              </a:rPr>
              <a:t>2023/09/14</a:t>
            </a:r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C3D0F57F-1D7B-4984-AECC-A9AF1708B14F}" type="slidenum">
              <a:rPr lang="en-ZA" altLang="en-US" sz="1000" smtClean="0">
                <a:solidFill>
                  <a:srgbClr val="83725B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250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4521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2050792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Thank You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Meeting Presentation - VDK Ring Beam Assembly - SRD &amp; Concept Design</Template>
  <TotalTime>18537</TotalTime>
  <Words>281</Words>
  <Application>Microsoft Office PowerPoint</Application>
  <PresentationFormat>On-screen Show (4:3)</PresentationFormat>
  <Paragraphs>31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Default Design</vt:lpstr>
      <vt:lpstr>Custom Design</vt:lpstr>
      <vt:lpstr>Provision of Vegetation Removal Services for Small Hydro Stations in the Eastern Cape Operating Unit – Mthatha Zone in the Eastern Cape  Technical Clarification</vt:lpstr>
      <vt:lpstr>Quality Requirements</vt:lpstr>
      <vt:lpstr>Quality Requirements continued</vt:lpstr>
      <vt:lpstr>Quality Requirements continued</vt:lpstr>
      <vt:lpstr>Thank You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VDK Ring Beam Assembly SRD &amp; Concept Design</dc:title>
  <dc:creator>Jaco Van Zyl</dc:creator>
  <cp:lastModifiedBy>Julian Le Roux</cp:lastModifiedBy>
  <cp:revision>238</cp:revision>
  <dcterms:created xsi:type="dcterms:W3CDTF">2019-10-31T05:43:54Z</dcterms:created>
  <dcterms:modified xsi:type="dcterms:W3CDTF">2023-09-18T05:40:23Z</dcterms:modified>
</cp:coreProperties>
</file>