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2" r:id="rId5"/>
  </p:sldMasterIdLst>
  <p:notesMasterIdLst>
    <p:notesMasterId r:id="rId12"/>
  </p:notesMasterIdLst>
  <p:sldIdLst>
    <p:sldId id="300" r:id="rId6"/>
    <p:sldId id="306" r:id="rId7"/>
    <p:sldId id="501" r:id="rId8"/>
    <p:sldId id="504" r:id="rId9"/>
    <p:sldId id="506" r:id="rId10"/>
    <p:sldId id="507" r:id="rId11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DB6AA"/>
    <a:srgbClr val="ACC3C3"/>
    <a:srgbClr val="E4BC7F"/>
    <a:srgbClr val="C2C382"/>
    <a:srgbClr val="CA9987"/>
    <a:srgbClr val="B49180"/>
    <a:srgbClr val="82A5A5"/>
    <a:srgbClr val="D69B40"/>
    <a:srgbClr val="A3A5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gs" Target="tags/tag1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2023/11/22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emf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.emf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emf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emf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5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07F45E-2B15-7373-829E-FA06F90D6D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4118011"/>
            <a:ext cx="12191990" cy="2464127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BE0A2D5-4897-AEFE-6F06-B6A2F82DFA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5443" y="2396081"/>
            <a:ext cx="3937000" cy="3568700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440238" y="1404737"/>
            <a:ext cx="72955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440238" y="2924226"/>
            <a:ext cx="7295501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20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39589" y="3527025"/>
            <a:ext cx="7296150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5751479E-E24F-097C-9992-2F6EDD86852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4413" y="4219860"/>
            <a:ext cx="2260600" cy="2044700"/>
          </a:xfrm>
          <a:prstGeom prst="rect">
            <a:avLst/>
          </a:prstGeom>
        </p:spPr>
      </p:pic>
      <p:sp>
        <p:nvSpPr>
          <p:cNvPr id="102" name="Picture Placeholder 101">
            <a:extLst>
              <a:ext uri="{FF2B5EF4-FFF2-40B4-BE49-F238E27FC236}">
                <a16:creationId xmlns:a16="http://schemas.microsoft.com/office/drawing/2014/main" id="{C4067DE9-8827-ACDD-EA61-EE0F0A44163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7349" y="429129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104" name="Picture Placeholder 103">
            <a:extLst>
              <a:ext uri="{FF2B5EF4-FFF2-40B4-BE49-F238E27FC236}">
                <a16:creationId xmlns:a16="http://schemas.microsoft.com/office/drawing/2014/main" id="{B5312EC4-EEAC-7185-C191-930CB9ED57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1350" y="25277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70F73F9A-6527-43E5-9BDC-E6533EDAECC6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99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0BAC82-9DB7-9CA7-748B-B6106F432A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4118011"/>
            <a:ext cx="12191990" cy="2464127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BE0A2D5-4897-AEFE-6F06-B6A2F82DFA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5443" y="2396081"/>
            <a:ext cx="3937000" cy="3568700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440238" y="1404737"/>
            <a:ext cx="72955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440238" y="2924226"/>
            <a:ext cx="7295501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20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39589" y="3527025"/>
            <a:ext cx="7296150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5751479E-E24F-097C-9992-2F6EDD86852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4413" y="4219860"/>
            <a:ext cx="2260600" cy="20447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669C941-D846-CAA6-9EF5-7B15E34B195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00524" y="2500271"/>
            <a:ext cx="3294850" cy="3360318"/>
          </a:xfrm>
          <a:custGeom>
            <a:avLst/>
            <a:gdLst>
              <a:gd name="connsiteX0" fmla="*/ 1647425 w 3294850"/>
              <a:gd name="connsiteY0" fmla="*/ 0 h 3360318"/>
              <a:gd name="connsiteX1" fmla="*/ 3294850 w 3294850"/>
              <a:gd name="connsiteY1" fmla="*/ 1680159 h 3360318"/>
              <a:gd name="connsiteX2" fmla="*/ 1647425 w 3294850"/>
              <a:gd name="connsiteY2" fmla="*/ 3360318 h 3360318"/>
              <a:gd name="connsiteX3" fmla="*/ 1157531 w 3294850"/>
              <a:gd name="connsiteY3" fmla="*/ 3284782 h 3360318"/>
              <a:gd name="connsiteX4" fmla="*/ 1121439 w 3294850"/>
              <a:gd name="connsiteY4" fmla="*/ 3271309 h 3360318"/>
              <a:gd name="connsiteX5" fmla="*/ 1123633 w 3294850"/>
              <a:gd name="connsiteY5" fmla="*/ 3268653 h 3360318"/>
              <a:gd name="connsiteX6" fmla="*/ 1285660 w 3294850"/>
              <a:gd name="connsiteY6" fmla="*/ 2738764 h 3360318"/>
              <a:gd name="connsiteX7" fmla="*/ 336937 w 3294850"/>
              <a:gd name="connsiteY7" fmla="*/ 1791026 h 3360318"/>
              <a:gd name="connsiteX8" fmla="*/ 54816 w 3294850"/>
              <a:gd name="connsiteY8" fmla="*/ 1833635 h 3360318"/>
              <a:gd name="connsiteX9" fmla="*/ 8438 w 3294850"/>
              <a:gd name="connsiteY9" fmla="*/ 1850592 h 3360318"/>
              <a:gd name="connsiteX10" fmla="*/ 0 w 3294850"/>
              <a:gd name="connsiteY10" fmla="*/ 1680159 h 3360318"/>
              <a:gd name="connsiteX11" fmla="*/ 1647425 w 3294850"/>
              <a:gd name="connsiteY11" fmla="*/ 0 h 336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360318">
                <a:moveTo>
                  <a:pt x="1647425" y="0"/>
                </a:moveTo>
                <a:cubicBezTo>
                  <a:pt x="2557273" y="0"/>
                  <a:pt x="3294850" y="752233"/>
                  <a:pt x="3294850" y="1680159"/>
                </a:cubicBezTo>
                <a:cubicBezTo>
                  <a:pt x="3294850" y="2608085"/>
                  <a:pt x="2557273" y="3360318"/>
                  <a:pt x="1647425" y="3360318"/>
                </a:cubicBezTo>
                <a:cubicBezTo>
                  <a:pt x="1476829" y="3360318"/>
                  <a:pt x="1312289" y="3333873"/>
                  <a:pt x="1157531" y="3284782"/>
                </a:cubicBezTo>
                <a:lnTo>
                  <a:pt x="1121439" y="3271309"/>
                </a:lnTo>
                <a:lnTo>
                  <a:pt x="1123633" y="3268653"/>
                </a:lnTo>
                <a:cubicBezTo>
                  <a:pt x="1225929" y="3117394"/>
                  <a:pt x="1285660" y="2935047"/>
                  <a:pt x="1285660" y="2738764"/>
                </a:cubicBezTo>
                <a:cubicBezTo>
                  <a:pt x="1285660" y="2215343"/>
                  <a:pt x="860902" y="1791026"/>
                  <a:pt x="336937" y="1791026"/>
                </a:cubicBezTo>
                <a:cubicBezTo>
                  <a:pt x="238694" y="1791026"/>
                  <a:pt x="143938" y="1805944"/>
                  <a:pt x="54816" y="1833635"/>
                </a:cubicBezTo>
                <a:lnTo>
                  <a:pt x="8438" y="1850592"/>
                </a:lnTo>
                <a:lnTo>
                  <a:pt x="0" y="1680159"/>
                </a:lnTo>
                <a:cubicBezTo>
                  <a:pt x="0" y="752233"/>
                  <a:pt x="737577" y="0"/>
                  <a:pt x="1647425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</a:defRPr>
            </a:lvl1pPr>
            <a:lvl2pPr marL="457200" indent="0">
              <a:buNone/>
              <a:defRPr sz="3000">
                <a:solidFill>
                  <a:schemeClr val="bg1"/>
                </a:solidFill>
              </a:defRPr>
            </a:lvl2pPr>
            <a:lvl3pPr marL="914400" indent="0">
              <a:buNone/>
              <a:defRPr sz="3000">
                <a:solidFill>
                  <a:schemeClr val="bg1"/>
                </a:solidFill>
              </a:defRPr>
            </a:lvl3pPr>
            <a:lvl4pPr marL="1371600" indent="0">
              <a:buNone/>
              <a:defRPr sz="3000">
                <a:solidFill>
                  <a:schemeClr val="bg1"/>
                </a:solidFill>
              </a:defRPr>
            </a:lvl4pPr>
            <a:lvl5pPr marL="1828800" indent="0">
              <a:buNone/>
              <a:defRPr sz="3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</a:t>
            </a:r>
            <a:br>
              <a:rPr lang="en-GB" dirty="0"/>
            </a:br>
            <a:r>
              <a:rPr lang="en-GB" dirty="0"/>
              <a:t>text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9B1B5BA-3EE2-ED8A-DA67-E8E259990A5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69084" y="4283752"/>
            <a:ext cx="1916916" cy="1916915"/>
          </a:xfrm>
          <a:prstGeom prst="ellipse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 </a:t>
            </a:r>
            <a:br>
              <a:rPr lang="en-GB" dirty="0"/>
            </a:br>
            <a:r>
              <a:rPr lang="en-GB" dirty="0"/>
              <a:t>text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634911-A5D7-8BE2-2352-7421B9E94B8F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402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12192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566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4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38" y="2867097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12192000" cy="264026"/>
          </a:xfrm>
          <a:prstGeom prst="rect">
            <a:avLst/>
          </a:prstGeom>
          <a:solidFill>
            <a:schemeClr val="tx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35C61B-929A-C0EC-5C58-CD9ED99EF73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47291" y="1468981"/>
            <a:ext cx="3937000" cy="3568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8E6140-30DC-D3CB-A911-288044C11D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56261" y="3292760"/>
            <a:ext cx="2260600" cy="2044700"/>
          </a:xfrm>
          <a:prstGeom prst="rect">
            <a:avLst/>
          </a:prstGeom>
        </p:spPr>
      </p:pic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F5F2CF35-ACC4-A108-DD87-92F9426534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9197" y="336419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87BD48D-91A6-B706-71D6-9D1F301706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43198" y="16006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heme" Target="../theme/theme2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7.bin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9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1B89DF-EAC8-9D04-A4FE-29DE4D44D11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CDCE3E3-9DDD-720F-B114-D73CEB41A5F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234592" y="544512"/>
            <a:ext cx="1422400" cy="3683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BDB45C7-CE4D-C529-B1D9-402A7799F835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829719" y="550086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6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6" r:id="rId2"/>
    <p:sldLayoutId id="2147483650" r:id="rId3"/>
    <p:sldLayoutId id="2147483657" r:id="rId4"/>
    <p:sldLayoutId id="2147483655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56DB893-999D-78A5-DBD6-5B38A7382F94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>
            <a:extLst>
              <a:ext uri="{FF2B5EF4-FFF2-40B4-BE49-F238E27FC236}">
                <a16:creationId xmlns:a16="http://schemas.microsoft.com/office/drawing/2014/main" id="{F8780D8C-BCD7-3B6A-BABD-6AB3B09509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2452" y="1404737"/>
            <a:ext cx="10503288" cy="671713"/>
          </a:xfrm>
        </p:spPr>
        <p:txBody>
          <a:bodyPr>
            <a:noAutofit/>
          </a:bodyPr>
          <a:lstStyle/>
          <a:p>
            <a:pPr algn="l"/>
            <a:r>
              <a:rPr lang="en-ZA" sz="2400" dirty="0"/>
              <a:t>Clarification Meeting: </a:t>
            </a:r>
            <a:r>
              <a:rPr lang="en-US" sz="2400" b="0" i="0" u="none" strike="noStrike" baseline="0" dirty="0"/>
              <a:t>The provision of Security </a:t>
            </a:r>
            <a:r>
              <a:rPr lang="en-US" sz="2400" dirty="0"/>
              <a:t>S</a:t>
            </a:r>
            <a:r>
              <a:rPr lang="en-US" sz="2400" b="0" i="0" u="none" strike="noStrike" baseline="0" dirty="0"/>
              <a:t>ervices for Western Grid</a:t>
            </a:r>
            <a:br>
              <a:rPr lang="en-US" sz="2400" b="0" i="0" u="none" strike="noStrike" baseline="0" dirty="0"/>
            </a:br>
            <a:r>
              <a:rPr lang="en-US" sz="2400" b="0" i="0" u="none" strike="noStrike" baseline="0" dirty="0"/>
              <a:t>Transmission Sites and National Key Point Sites for a period of thirty-six (36) months</a:t>
            </a:r>
            <a:endParaRPr lang="en-US" sz="2400" dirty="0"/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2D802CC3-2305-707A-8CCF-F91E97075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40238" y="2924226"/>
            <a:ext cx="7295501" cy="365126"/>
          </a:xfrm>
        </p:spPr>
        <p:txBody>
          <a:bodyPr/>
          <a:lstStyle/>
          <a:p>
            <a:r>
              <a:rPr lang="en-ZA" altLang="en-US" sz="200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Presented by: </a:t>
            </a:r>
            <a:r>
              <a:rPr lang="en-ZA" altLang="en-US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Brando Cupido</a:t>
            </a:r>
            <a:endParaRPr lang="en-US" b="0" dirty="0">
              <a:solidFill>
                <a:schemeClr val="bg1"/>
              </a:solidFill>
            </a:endParaRP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159DBC06-84E3-A711-22A2-3CA97F6A1F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39589" y="3527025"/>
            <a:ext cx="7296150" cy="327025"/>
          </a:xfrm>
        </p:spPr>
        <p:txBody>
          <a:bodyPr/>
          <a:lstStyle/>
          <a:p>
            <a:r>
              <a:rPr lang="en-US" dirty="0"/>
              <a:t>22/11/2023</a:t>
            </a: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EE970600-4651-B326-F065-B80D08048766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5" r="16787" b="2"/>
          <a:stretch/>
        </p:blipFill>
        <p:spPr>
          <a:xfrm>
            <a:off x="895927" y="2419927"/>
            <a:ext cx="3491344" cy="3500583"/>
          </a:xfrm>
          <a:custGeom>
            <a:avLst/>
            <a:gdLst>
              <a:gd name="connsiteX0" fmla="*/ 1647425 w 3294850"/>
              <a:gd name="connsiteY0" fmla="*/ 0 h 3360318"/>
              <a:gd name="connsiteX1" fmla="*/ 3294850 w 3294850"/>
              <a:gd name="connsiteY1" fmla="*/ 1680159 h 3360318"/>
              <a:gd name="connsiteX2" fmla="*/ 1647425 w 3294850"/>
              <a:gd name="connsiteY2" fmla="*/ 3360318 h 3360318"/>
              <a:gd name="connsiteX3" fmla="*/ 1157531 w 3294850"/>
              <a:gd name="connsiteY3" fmla="*/ 3284782 h 3360318"/>
              <a:gd name="connsiteX4" fmla="*/ 1121439 w 3294850"/>
              <a:gd name="connsiteY4" fmla="*/ 3271309 h 3360318"/>
              <a:gd name="connsiteX5" fmla="*/ 1123633 w 3294850"/>
              <a:gd name="connsiteY5" fmla="*/ 3268653 h 3360318"/>
              <a:gd name="connsiteX6" fmla="*/ 1285660 w 3294850"/>
              <a:gd name="connsiteY6" fmla="*/ 2738764 h 3360318"/>
              <a:gd name="connsiteX7" fmla="*/ 336937 w 3294850"/>
              <a:gd name="connsiteY7" fmla="*/ 1791026 h 3360318"/>
              <a:gd name="connsiteX8" fmla="*/ 54816 w 3294850"/>
              <a:gd name="connsiteY8" fmla="*/ 1833635 h 3360318"/>
              <a:gd name="connsiteX9" fmla="*/ 8438 w 3294850"/>
              <a:gd name="connsiteY9" fmla="*/ 1850592 h 3360318"/>
              <a:gd name="connsiteX10" fmla="*/ 0 w 3294850"/>
              <a:gd name="connsiteY10" fmla="*/ 1680159 h 3360318"/>
              <a:gd name="connsiteX11" fmla="*/ 1647425 w 3294850"/>
              <a:gd name="connsiteY11" fmla="*/ 0 h 336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360318">
                <a:moveTo>
                  <a:pt x="1647425" y="0"/>
                </a:moveTo>
                <a:cubicBezTo>
                  <a:pt x="2557273" y="0"/>
                  <a:pt x="3294850" y="752233"/>
                  <a:pt x="3294850" y="1680159"/>
                </a:cubicBezTo>
                <a:cubicBezTo>
                  <a:pt x="3294850" y="2608085"/>
                  <a:pt x="2557273" y="3360318"/>
                  <a:pt x="1647425" y="3360318"/>
                </a:cubicBezTo>
                <a:cubicBezTo>
                  <a:pt x="1476829" y="3360318"/>
                  <a:pt x="1312289" y="3333873"/>
                  <a:pt x="1157531" y="3284782"/>
                </a:cubicBezTo>
                <a:lnTo>
                  <a:pt x="1121439" y="3271309"/>
                </a:lnTo>
                <a:lnTo>
                  <a:pt x="1123633" y="3268653"/>
                </a:lnTo>
                <a:cubicBezTo>
                  <a:pt x="1225929" y="3117394"/>
                  <a:pt x="1285660" y="2935047"/>
                  <a:pt x="1285660" y="2738764"/>
                </a:cubicBezTo>
                <a:cubicBezTo>
                  <a:pt x="1285660" y="2215343"/>
                  <a:pt x="860902" y="1791026"/>
                  <a:pt x="336937" y="1791026"/>
                </a:cubicBezTo>
                <a:cubicBezTo>
                  <a:pt x="238694" y="1791026"/>
                  <a:pt x="143938" y="1805944"/>
                  <a:pt x="54816" y="1833635"/>
                </a:cubicBezTo>
                <a:lnTo>
                  <a:pt x="8438" y="1850592"/>
                </a:lnTo>
                <a:lnTo>
                  <a:pt x="0" y="1680159"/>
                </a:lnTo>
                <a:cubicBezTo>
                  <a:pt x="0" y="752233"/>
                  <a:pt x="737577" y="0"/>
                  <a:pt x="1647425" y="0"/>
                </a:cubicBezTo>
                <a:close/>
              </a:path>
            </a:pathLst>
          </a:custGeom>
          <a:noFill/>
        </p:spPr>
      </p:pic>
      <p:pic>
        <p:nvPicPr>
          <p:cNvPr id="11" name="Picture Placeholder 9" descr="A screen shot of a computer&#10;&#10;Description automatically generated with low confidence">
            <a:extLst>
              <a:ext uri="{FF2B5EF4-FFF2-40B4-BE49-F238E27FC236}">
                <a16:creationId xmlns:a16="http://schemas.microsoft.com/office/drawing/2014/main" id="{60EBF61B-43C6-9CF8-71C6-D1C7179271C9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2" r="21888" b="-1"/>
          <a:stretch/>
        </p:blipFill>
        <p:spPr>
          <a:xfrm>
            <a:off x="409575" y="4333875"/>
            <a:ext cx="1809749" cy="1828800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1562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3CC2990-1083-42DA-95CA-A495B9D5B2B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4" b="6054"/>
          <a:stretch/>
        </p:blipFill>
        <p:spPr>
          <a:xfrm>
            <a:off x="0" y="4142874"/>
            <a:ext cx="4114800" cy="245160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8F5BA1A-3800-7439-CF89-B62DDE9B0B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Safety Evaluation Requirements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055E42F-0DBF-4DDF-A360-F824CFDDE5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0" b="10280"/>
          <a:stretch/>
        </p:blipFill>
        <p:spPr>
          <a:xfrm>
            <a:off x="4114800" y="4142874"/>
            <a:ext cx="4114800" cy="2451601"/>
          </a:xfrm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E0BF481-0430-81F6-47CD-D426FB0CA54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t="2416" b="2416"/>
          <a:stretch>
            <a:fillRect/>
          </a:stretch>
        </p:blipFill>
        <p:spPr>
          <a:xfrm>
            <a:off x="8229600" y="4143375"/>
            <a:ext cx="3962400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842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503583" y="166688"/>
            <a:ext cx="9382539" cy="854075"/>
          </a:xfrm>
        </p:spPr>
        <p:txBody>
          <a:bodyPr/>
          <a:lstStyle/>
          <a:p>
            <a:pPr eaLnBrk="1" hangingPunct="1"/>
            <a:r>
              <a:rPr lang="en-US" dirty="0"/>
              <a:t>Safety Requirements – P</a:t>
            </a:r>
            <a:r>
              <a:rPr lang="en-US" b="0" i="0" u="none" strike="noStrike" baseline="0" dirty="0"/>
              <a:t>rovision of Security </a:t>
            </a:r>
            <a:r>
              <a:rPr lang="en-US" dirty="0"/>
              <a:t>S</a:t>
            </a:r>
            <a:r>
              <a:rPr lang="en-US" b="0" i="0" u="none" strike="noStrike" baseline="0" dirty="0"/>
              <a:t>ervices for Western Grid Transmission Sites and National Key Point Sites </a:t>
            </a:r>
            <a:endParaRPr lang="en-GB" dirty="0"/>
          </a:p>
        </p:txBody>
      </p:sp>
      <p:sp>
        <p:nvSpPr>
          <p:cNvPr id="6" name="Slide Number Placeholder 4"/>
          <p:cNvSpPr txBox="1">
            <a:spLocks noGrp="1"/>
          </p:cNvSpPr>
          <p:nvPr/>
        </p:nvSpPr>
        <p:spPr bwMode="auto">
          <a:xfrm>
            <a:off x="8688388" y="6453189"/>
            <a:ext cx="1651000" cy="26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30191D81-08BB-4021-9D93-BA965ABE99D6}" type="slidenum">
              <a:rPr lang="en-ZA" sz="1000" b="0">
                <a:solidFill>
                  <a:srgbClr val="83725B"/>
                </a:solidFill>
              </a:rPr>
              <a:pPr algn="r" eaLnBrk="1" hangingPunct="1"/>
              <a:t>3</a:t>
            </a:fld>
            <a:endParaRPr lang="en-ZA" sz="1000" b="0" dirty="0">
              <a:solidFill>
                <a:srgbClr val="83725B"/>
              </a:solidFill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E81D80B4-C5F8-428B-900E-1486F59CC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9" y="1214439"/>
            <a:ext cx="8378825" cy="504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2000">
                <a:solidFill>
                  <a:srgbClr val="003896"/>
                </a:solidFill>
                <a:latin typeface="+mn-lt"/>
                <a:ea typeface="+mn-ea"/>
                <a:cs typeface="+mn-cs"/>
              </a:defRPr>
            </a:lvl1pPr>
            <a:lvl2pPr marL="717550" indent="-271463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>
                <a:solidFill>
                  <a:srgbClr val="003896"/>
                </a:solidFill>
                <a:latin typeface="+mn-lt"/>
                <a:cs typeface="+mn-cs"/>
              </a:defRPr>
            </a:lvl2pPr>
            <a:lvl3pPr marL="1076325" indent="-179388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+mn-lt"/>
                <a:cs typeface="+mn-cs"/>
              </a:defRPr>
            </a:lvl3pPr>
            <a:lvl4pPr marL="1435100" indent="-179388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4pPr>
            <a:lvl5pPr marL="1793875" indent="-179388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5pPr>
            <a:lvl6pPr marL="22510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6pPr>
            <a:lvl7pPr marL="27082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7pPr>
            <a:lvl8pPr marL="31654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8pPr>
            <a:lvl9pPr marL="36226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9pPr>
          </a:lstStyle>
          <a:p>
            <a:r>
              <a:rPr lang="en-ZA" sz="1800" dirty="0"/>
              <a:t>Safety prepares and submit safety criteria in line with Security Contract Scope of Works Information</a:t>
            </a:r>
          </a:p>
          <a:p>
            <a:r>
              <a:rPr lang="en-US" sz="1800" dirty="0"/>
              <a:t>OHS Specification and Baseline RA to be read in conjunction with Scope –  The provision of Security Services for Western Grid Transmission Sites and National Key Point Sites for a period of thirty-six (36) months.</a:t>
            </a:r>
            <a:r>
              <a:rPr lang="en-ZA" sz="1800" dirty="0"/>
              <a:t> </a:t>
            </a:r>
            <a:endParaRPr lang="en-ZA" sz="1800" dirty="0">
              <a:solidFill>
                <a:schemeClr val="tx1"/>
              </a:solidFill>
            </a:endParaRPr>
          </a:p>
          <a:p>
            <a:r>
              <a:rPr lang="en-ZA" sz="1800" dirty="0"/>
              <a:t>Evaluate responses of Suppliers and generate evaluation report</a:t>
            </a:r>
          </a:p>
          <a:p>
            <a:r>
              <a:rPr lang="en-ZA" sz="1800" dirty="0"/>
              <a:t>Being contractual requirements safety tender </a:t>
            </a:r>
            <a:r>
              <a:rPr lang="en-ZA" sz="1800" dirty="0" err="1"/>
              <a:t>returnables</a:t>
            </a:r>
            <a:r>
              <a:rPr lang="en-ZA" sz="1800" dirty="0"/>
              <a:t> may have to be re-evaluated and report generated after re-evaluation.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endParaRPr lang="en-GB" sz="1800" kern="0" dirty="0"/>
          </a:p>
        </p:txBody>
      </p:sp>
    </p:spTree>
    <p:extLst>
      <p:ext uri="{BB962C8B-B14F-4D97-AF65-F5344CB8AC3E}">
        <p14:creationId xmlns:p14="http://schemas.microsoft.com/office/powerpoint/2010/main" val="2645219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1953885" y="166688"/>
            <a:ext cx="6943749" cy="854075"/>
          </a:xfrm>
        </p:spPr>
        <p:txBody>
          <a:bodyPr/>
          <a:lstStyle/>
          <a:p>
            <a:pPr eaLnBrk="1" hangingPunct="1"/>
            <a:br>
              <a:rPr lang="en-US" dirty="0"/>
            </a:br>
            <a:r>
              <a:rPr lang="en-US" dirty="0"/>
              <a:t>Safety Annexure C1 OHS Tender Evaluation –  OHS Evaluation Criteria</a:t>
            </a:r>
            <a:br>
              <a:rPr lang="en-GB" sz="3200" kern="0" dirty="0"/>
            </a:br>
            <a:endParaRPr lang="en-GB" sz="2800" dirty="0"/>
          </a:p>
        </p:txBody>
      </p:sp>
      <p:sp>
        <p:nvSpPr>
          <p:cNvPr id="6" name="Slide Number Placeholder 4"/>
          <p:cNvSpPr txBox="1">
            <a:spLocks noGrp="1"/>
          </p:cNvSpPr>
          <p:nvPr/>
        </p:nvSpPr>
        <p:spPr bwMode="auto">
          <a:xfrm>
            <a:off x="8688388" y="6453189"/>
            <a:ext cx="1651000" cy="26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30191D81-08BB-4021-9D93-BA965ABE99D6}" type="slidenum">
              <a:rPr lang="en-ZA" sz="1000" b="0">
                <a:solidFill>
                  <a:srgbClr val="83725B"/>
                </a:solidFill>
              </a:rPr>
              <a:pPr algn="r" eaLnBrk="1" hangingPunct="1"/>
              <a:t>4</a:t>
            </a:fld>
            <a:endParaRPr lang="en-ZA" sz="1000" b="0" dirty="0">
              <a:solidFill>
                <a:srgbClr val="83725B"/>
              </a:solidFill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E81D80B4-C5F8-428B-900E-1486F59CC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9" y="1020763"/>
            <a:ext cx="8378825" cy="5238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2000">
                <a:solidFill>
                  <a:srgbClr val="003896"/>
                </a:solidFill>
                <a:latin typeface="+mn-lt"/>
                <a:ea typeface="+mn-ea"/>
                <a:cs typeface="+mn-cs"/>
              </a:defRPr>
            </a:lvl1pPr>
            <a:lvl2pPr marL="717550" indent="-271463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>
                <a:solidFill>
                  <a:srgbClr val="003896"/>
                </a:solidFill>
                <a:latin typeface="+mn-lt"/>
                <a:cs typeface="+mn-cs"/>
              </a:defRPr>
            </a:lvl2pPr>
            <a:lvl3pPr marL="1076325" indent="-179388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+mn-lt"/>
                <a:cs typeface="+mn-cs"/>
              </a:defRPr>
            </a:lvl3pPr>
            <a:lvl4pPr marL="1435100" indent="-179388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4pPr>
            <a:lvl5pPr marL="1793875" indent="-179388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5pPr>
            <a:lvl6pPr marL="22510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6pPr>
            <a:lvl7pPr marL="27082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7pPr>
            <a:lvl8pPr marL="31654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8pPr>
            <a:lvl9pPr marL="36226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9pPr>
          </a:lstStyle>
          <a:p>
            <a:r>
              <a:rPr lang="en-US" sz="1400" dirty="0"/>
              <a:t>Annexure C1 - OHS Tender Evaluation - OHS Evaluation Criteria:</a:t>
            </a:r>
          </a:p>
          <a:p>
            <a:r>
              <a:rPr lang="en-ZA" sz="1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Tenderer’s / Supplier’s name: </a:t>
            </a:r>
            <a:r>
              <a:rPr lang="en-ZA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………………………………..</a:t>
            </a:r>
            <a:r>
              <a:rPr lang="en-ZA" sz="1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Tender Ref number: </a:t>
            </a:r>
            <a:r>
              <a:rPr lang="en-ZA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………………………………….</a:t>
            </a:r>
          </a:p>
          <a:p>
            <a:pPr marL="0" indent="0">
              <a:buNone/>
            </a:pPr>
            <a:r>
              <a:rPr lang="en-ZA" sz="1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Scope of work: </a:t>
            </a:r>
            <a:r>
              <a:rPr lang="en-ZA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…………………………………</a:t>
            </a:r>
            <a:endParaRPr lang="en-ZA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600" dirty="0"/>
          </a:p>
          <a:p>
            <a:endParaRPr lang="en-GB" sz="1800" kern="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FFD2493-12DD-4DE5-811E-4C42E368F2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666010"/>
              </p:ext>
            </p:extLst>
          </p:nvPr>
        </p:nvGraphicFramePr>
        <p:xfrm>
          <a:off x="2039939" y="2001078"/>
          <a:ext cx="8220075" cy="418930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17356">
                  <a:extLst>
                    <a:ext uri="{9D8B030D-6E8A-4147-A177-3AD203B41FA5}">
                      <a16:colId xmlns:a16="http://schemas.microsoft.com/office/drawing/2014/main" val="4017303833"/>
                    </a:ext>
                  </a:extLst>
                </a:gridCol>
                <a:gridCol w="4301882">
                  <a:extLst>
                    <a:ext uri="{9D8B030D-6E8A-4147-A177-3AD203B41FA5}">
                      <a16:colId xmlns:a16="http://schemas.microsoft.com/office/drawing/2014/main" val="2571791749"/>
                    </a:ext>
                  </a:extLst>
                </a:gridCol>
                <a:gridCol w="810573">
                  <a:extLst>
                    <a:ext uri="{9D8B030D-6E8A-4147-A177-3AD203B41FA5}">
                      <a16:colId xmlns:a16="http://schemas.microsoft.com/office/drawing/2014/main" val="2367263603"/>
                    </a:ext>
                  </a:extLst>
                </a:gridCol>
                <a:gridCol w="2690264">
                  <a:extLst>
                    <a:ext uri="{9D8B030D-6E8A-4147-A177-3AD203B41FA5}">
                      <a16:colId xmlns:a16="http://schemas.microsoft.com/office/drawing/2014/main" val="809723390"/>
                    </a:ext>
                  </a:extLst>
                </a:gridCol>
              </a:tblGrid>
              <a:tr h="884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sng" dirty="0">
                          <a:effectLst/>
                        </a:rPr>
                        <a:t>Ref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sng" dirty="0">
                          <a:effectLst/>
                        </a:rPr>
                        <a:t>OHS Tender Returnable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sng">
                          <a:effectLst/>
                        </a:rPr>
                        <a:t>Submission</a:t>
                      </a:r>
                      <a:endParaRPr lang="en-ZA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sng">
                          <a:effectLst/>
                        </a:rPr>
                        <a:t>Y = Yes</a:t>
                      </a:r>
                      <a:endParaRPr lang="en-ZA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sng">
                          <a:effectLst/>
                        </a:rPr>
                        <a:t>N= No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sng">
                          <a:effectLst/>
                        </a:rPr>
                        <a:t>Comments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5226485"/>
                  </a:ext>
                </a:extLst>
              </a:tr>
              <a:tr h="623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>
                          <a:effectLst/>
                        </a:rPr>
                        <a:t>1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dirty="0">
                          <a:effectLst/>
                        </a:rPr>
                        <a:t>Annexure B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dirty="0">
                          <a:effectLst/>
                        </a:rPr>
                        <a:t>Is the acknowledgement of Eskom's OHS legal and other requirements form signed and submitted by the tenderer?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184225"/>
                  </a:ext>
                </a:extLst>
              </a:tr>
              <a:tr h="7798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>
                          <a:effectLst/>
                        </a:rPr>
                        <a:t>2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Health and Safety Plan</a:t>
                      </a:r>
                      <a:r>
                        <a:rPr lang="en-ZA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(must 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address the project /scope of work OHS risk(s) and aligned with  the health and safety specification or requirements)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1343992"/>
                  </a:ext>
                </a:extLst>
              </a:tr>
              <a:tr h="15683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>
                          <a:effectLst/>
                        </a:rPr>
                        <a:t>3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Costing for Health and Safety management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Has the tenderer submitted detailed costing for OHS (the cost should be broken down not provided as a lump sum).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  <a:tabLst>
                          <a:tab pos="228600" algn="l"/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 costing must be based on the overall scope of work/service to be performed;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  <a:tabLst>
                          <a:tab pos="228600" algn="l"/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 scope of work and the risk assessment may serve as a guideline.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4267233"/>
                  </a:ext>
                </a:extLst>
              </a:tr>
              <a:tr h="23962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US" sz="1100" dirty="0">
                          <a:effectLst/>
                        </a:rPr>
                        <a:t>Recommendation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dirty="0">
                          <a:effectLst/>
                        </a:rPr>
                        <a:t>Recommended /Not Recommended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16704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5092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1953885" y="166688"/>
            <a:ext cx="6943749" cy="854075"/>
          </a:xfrm>
        </p:spPr>
        <p:txBody>
          <a:bodyPr/>
          <a:lstStyle/>
          <a:p>
            <a:pPr eaLnBrk="1" hangingPunct="1"/>
            <a:r>
              <a:rPr lang="en-US" dirty="0"/>
              <a:t>Safety Continued Annexure C1 OHS Tender Evaluation –  OHS Evaluation Criteria</a:t>
            </a:r>
            <a:endParaRPr lang="en-GB" dirty="0"/>
          </a:p>
        </p:txBody>
      </p:sp>
      <p:sp>
        <p:nvSpPr>
          <p:cNvPr id="6" name="Slide Number Placeholder 4"/>
          <p:cNvSpPr txBox="1">
            <a:spLocks noGrp="1"/>
          </p:cNvSpPr>
          <p:nvPr/>
        </p:nvSpPr>
        <p:spPr bwMode="auto">
          <a:xfrm>
            <a:off x="8688388" y="6453189"/>
            <a:ext cx="1651000" cy="26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30191D81-08BB-4021-9D93-BA965ABE99D6}" type="slidenum">
              <a:rPr lang="en-ZA" sz="1000" b="0">
                <a:solidFill>
                  <a:srgbClr val="83725B"/>
                </a:solidFill>
              </a:rPr>
              <a:pPr algn="r" eaLnBrk="1" hangingPunct="1"/>
              <a:t>5</a:t>
            </a:fld>
            <a:endParaRPr lang="en-ZA" sz="1000" b="0" dirty="0">
              <a:solidFill>
                <a:srgbClr val="83725B"/>
              </a:solidFill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E81D80B4-C5F8-428B-900E-1486F59CC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9" y="1214439"/>
            <a:ext cx="8378825" cy="504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2000">
                <a:solidFill>
                  <a:srgbClr val="003896"/>
                </a:solidFill>
                <a:latin typeface="+mn-lt"/>
                <a:ea typeface="+mn-ea"/>
                <a:cs typeface="+mn-cs"/>
              </a:defRPr>
            </a:lvl1pPr>
            <a:lvl2pPr marL="717550" indent="-271463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>
                <a:solidFill>
                  <a:srgbClr val="003896"/>
                </a:solidFill>
                <a:latin typeface="+mn-lt"/>
                <a:cs typeface="+mn-cs"/>
              </a:defRPr>
            </a:lvl2pPr>
            <a:lvl3pPr marL="1076325" indent="-179388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+mn-lt"/>
                <a:cs typeface="+mn-cs"/>
              </a:defRPr>
            </a:lvl3pPr>
            <a:lvl4pPr marL="1435100" indent="-179388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4pPr>
            <a:lvl5pPr marL="1793875" indent="-179388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5pPr>
            <a:lvl6pPr marL="22510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6pPr>
            <a:lvl7pPr marL="27082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7pPr>
            <a:lvl8pPr marL="31654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8pPr>
            <a:lvl9pPr marL="36226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9pPr>
          </a:lstStyle>
          <a:p>
            <a:r>
              <a:rPr lang="en-US" sz="1600" dirty="0"/>
              <a:t>Annexure C1 - OHS Tender Evaluation - OHS Evaluation Criteria</a:t>
            </a:r>
            <a:endParaRPr lang="en-GB" sz="1800" kern="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FFD2493-12DD-4DE5-811E-4C42E368F2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03363"/>
              </p:ext>
            </p:extLst>
          </p:nvPr>
        </p:nvGraphicFramePr>
        <p:xfrm>
          <a:off x="2039939" y="1552132"/>
          <a:ext cx="8220075" cy="461705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17356">
                  <a:extLst>
                    <a:ext uri="{9D8B030D-6E8A-4147-A177-3AD203B41FA5}">
                      <a16:colId xmlns:a16="http://schemas.microsoft.com/office/drawing/2014/main" val="4017303833"/>
                    </a:ext>
                  </a:extLst>
                </a:gridCol>
                <a:gridCol w="4301882">
                  <a:extLst>
                    <a:ext uri="{9D8B030D-6E8A-4147-A177-3AD203B41FA5}">
                      <a16:colId xmlns:a16="http://schemas.microsoft.com/office/drawing/2014/main" val="2571791749"/>
                    </a:ext>
                  </a:extLst>
                </a:gridCol>
                <a:gridCol w="810573">
                  <a:extLst>
                    <a:ext uri="{9D8B030D-6E8A-4147-A177-3AD203B41FA5}">
                      <a16:colId xmlns:a16="http://schemas.microsoft.com/office/drawing/2014/main" val="2367263603"/>
                    </a:ext>
                  </a:extLst>
                </a:gridCol>
                <a:gridCol w="2690264">
                  <a:extLst>
                    <a:ext uri="{9D8B030D-6E8A-4147-A177-3AD203B41FA5}">
                      <a16:colId xmlns:a16="http://schemas.microsoft.com/office/drawing/2014/main" val="809723390"/>
                    </a:ext>
                  </a:extLst>
                </a:gridCol>
              </a:tblGrid>
              <a:tr h="8697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sng" dirty="0">
                          <a:effectLst/>
                        </a:rPr>
                        <a:t>Ref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sng" dirty="0">
                          <a:effectLst/>
                        </a:rPr>
                        <a:t>OHS Tender Returnable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sng">
                          <a:effectLst/>
                        </a:rPr>
                        <a:t>Submission</a:t>
                      </a:r>
                      <a:endParaRPr lang="en-ZA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sng">
                          <a:effectLst/>
                        </a:rPr>
                        <a:t>Y = Yes</a:t>
                      </a:r>
                      <a:endParaRPr lang="en-ZA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sng">
                          <a:effectLst/>
                        </a:rPr>
                        <a:t>N= No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sng">
                          <a:effectLst/>
                        </a:rPr>
                        <a:t>Comments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5226485"/>
                  </a:ext>
                </a:extLst>
              </a:tr>
              <a:tr h="7969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dirty="0">
                          <a:effectLst/>
                        </a:rPr>
                        <a:t>4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US" sz="1100" b="1" dirty="0">
                          <a:effectLst/>
                        </a:rPr>
                        <a:t>Baseline OHS Risk Assessment  (BRA)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US" sz="1100" dirty="0">
                          <a:effectLst/>
                        </a:rPr>
                        <a:t>Identification, assessment and management of OHS risks related to the scope of work. The methodology used for the risk assessment must be provided together with the BRA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184225"/>
                  </a:ext>
                </a:extLst>
              </a:tr>
              <a:tr h="7988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ZA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Valid Letter of Good Standing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 (COIDA or equivalent)</a:t>
                      </a:r>
                      <a:endParaRPr lang="en-ZA" sz="11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1343992"/>
                  </a:ext>
                </a:extLst>
              </a:tr>
              <a:tr h="7988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dirty="0">
                          <a:effectLst/>
                        </a:rPr>
                        <a:t>6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OHS policy signed by CEO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submitted policy must comply to OHS Act Section 7 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4267233"/>
                  </a:ext>
                </a:extLst>
              </a:tr>
              <a:tr h="9809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dirty="0">
                          <a:effectLst/>
                        </a:rPr>
                        <a:t>7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OHS Competency 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(Consider scope of work, risks, OHS plan and applicability) CV’s and qualifications / training competency certificates  (List competencies and related resources in place in relation to scope of work)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67399338"/>
                  </a:ext>
                </a:extLst>
              </a:tr>
              <a:tr h="24547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US" sz="1100">
                          <a:effectLst/>
                        </a:rPr>
                        <a:t>Recommendation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dirty="0">
                          <a:effectLst/>
                        </a:rPr>
                        <a:t>Recommended /Not Recommended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16704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636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sky, outdoor, outdoor object, pylon&#10;&#10;Description automatically generated">
            <a:extLst>
              <a:ext uri="{FF2B5EF4-FFF2-40B4-BE49-F238E27FC236}">
                <a16:creationId xmlns:a16="http://schemas.microsoft.com/office/drawing/2014/main" id="{E52D4B84-5A16-A5D7-D8D4-35577D95B7F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142874"/>
            <a:ext cx="4114800" cy="2451601"/>
          </a:xfrm>
        </p:spPr>
      </p:pic>
      <p:pic>
        <p:nvPicPr>
          <p:cNvPr id="9" name="Picture Placeholder 8" descr="A picture containing sky, outdoor, road, day&#10;&#10;Description automatically generated">
            <a:extLst>
              <a:ext uri="{FF2B5EF4-FFF2-40B4-BE49-F238E27FC236}">
                <a16:creationId xmlns:a16="http://schemas.microsoft.com/office/drawing/2014/main" id="{E2BAB38C-DB54-C022-09C7-2F434A64A65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1" name="Picture Placeholder 10" descr="A picture containing outdoor, sky, water, nature&#10;&#10;Description automatically generated">
            <a:extLst>
              <a:ext uri="{FF2B5EF4-FFF2-40B4-BE49-F238E27FC236}">
                <a16:creationId xmlns:a16="http://schemas.microsoft.com/office/drawing/2014/main" id="{2DB24FDD-ABF4-FF22-2CE5-E4695BC30B1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1D8005-B39D-9B34-40A4-615519BB45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470" y="1231012"/>
            <a:ext cx="5764695" cy="18851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09949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Office Theme">
  <a:themeElements>
    <a:clrScheme name="Eskom Wide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858705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2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allery_x0020_Keywords xmlns="b066638b-8533-4687-a48b-8877f492106b" xsi:nil="true"/>
    <ImageCreateDate xmlns="9AA987DC-C9A7-4495-B0EB-A7EB0F9343F3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B0A6D8BFE48B5B4C98C9B506E18E4C4F" ma:contentTypeVersion="2" ma:contentTypeDescription="Upload an image." ma:contentTypeScope="" ma:versionID="faf5921d99471c51c746d233a2595df0">
  <xsd:schema xmlns:xsd="http://www.w3.org/2001/XMLSchema" xmlns:xs="http://www.w3.org/2001/XMLSchema" xmlns:p="http://schemas.microsoft.com/office/2006/metadata/properties" xmlns:ns1="http://schemas.microsoft.com/sharepoint/v3" xmlns:ns2="9AA987DC-C9A7-4495-B0EB-A7EB0F9343F3" xmlns:ns3="http://schemas.microsoft.com/sharepoint/v3/fields" xmlns:ns4="b066638b-8533-4687-a48b-8877f492106b" targetNamespace="http://schemas.microsoft.com/office/2006/metadata/properties" ma:root="true" ma:fieldsID="83d4262b44be4079de954f019704b229" ns1:_="" ns2:_="" ns3:_="" ns4:_="">
    <xsd:import namespace="http://schemas.microsoft.com/sharepoint/v3"/>
    <xsd:import namespace="9AA987DC-C9A7-4495-B0EB-A7EB0F9343F3"/>
    <xsd:import namespace="http://schemas.microsoft.com/sharepoint/v3/fields"/>
    <xsd:import namespace="b066638b-8533-4687-a48b-8877f492106b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  <xsd:element ref="ns4:Gallery_x0020_Keywor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A987DC-C9A7-4495-B0EB-A7EB0F9343F3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6638b-8533-4687-a48b-8877f492106b" elementFormDefault="qualified">
    <xsd:import namespace="http://schemas.microsoft.com/office/2006/documentManagement/types"/>
    <xsd:import namespace="http://schemas.microsoft.com/office/infopath/2007/PartnerControls"/>
    <xsd:element name="Gallery_x0020_Keywords" ma:index="29" nillable="true" ma:displayName="Gallery Keywords" ma:internalName="Gallery_x0020_Keyword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0325F2-1199-4A7E-B87D-734C0A3EB286}">
  <ds:schemaRefs>
    <ds:schemaRef ds:uri="http://schemas.microsoft.com/office/2006/metadata/properties"/>
    <ds:schemaRef ds:uri="http://schemas.microsoft.com/office/infopath/2007/PartnerControls"/>
    <ds:schemaRef ds:uri="b066638b-8533-4687-a48b-8877f492106b"/>
    <ds:schemaRef ds:uri="9AA987DC-C9A7-4495-B0EB-A7EB0F9343F3"/>
    <ds:schemaRef ds:uri="http://schemas.microsoft.com/sharepoint/v3"/>
    <ds:schemaRef ds:uri="http://schemas.microsoft.com/sharepoint/v3/fields"/>
  </ds:schemaRefs>
</ds:datastoreItem>
</file>

<file path=customXml/itemProps2.xml><?xml version="1.0" encoding="utf-8"?>
<ds:datastoreItem xmlns:ds="http://schemas.openxmlformats.org/officeDocument/2006/customXml" ds:itemID="{D4C14A18-89E5-4E51-A111-2EDA3AAE8F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AA987DC-C9A7-4495-B0EB-A7EB0F9343F3"/>
    <ds:schemaRef ds:uri="http://schemas.microsoft.com/sharepoint/v3/fields"/>
    <ds:schemaRef ds:uri="b066638b-8533-4687-a48b-8877f49210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A031EA-53D5-474F-8205-0E1513F0960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</TotalTime>
  <Words>457</Words>
  <Application>Microsoft Office PowerPoint</Application>
  <PresentationFormat>Widescreen</PresentationFormat>
  <Paragraphs>69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Courier New</vt:lpstr>
      <vt:lpstr>Symbol</vt:lpstr>
      <vt:lpstr>Wingdings</vt:lpstr>
      <vt:lpstr>Office Theme</vt:lpstr>
      <vt:lpstr>Content Slide Master</vt:lpstr>
      <vt:lpstr>think-cell Slide</vt:lpstr>
      <vt:lpstr>Clarification Meeting: The provision of Security Services for Western Grid Transmission Sites and National Key Point Sites for a period of thirty-six (36) months</vt:lpstr>
      <vt:lpstr>Safety Evaluation Requirements</vt:lpstr>
      <vt:lpstr>Safety Requirements – Provision of Security Services for Western Grid Transmission Sites and National Key Point Sites </vt:lpstr>
      <vt:lpstr> Safety Annexure C1 OHS Tender Evaluation –  OHS Evaluation Criteria </vt:lpstr>
      <vt:lpstr>Safety Continued Annexure C1 OHS Tender Evaluation –  OHS Evaluation Criteria</vt:lpstr>
      <vt:lpstr>PowerPoint Presentation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Hanlie Smit</dc:creator>
  <cp:lastModifiedBy>Brando Cupido</cp:lastModifiedBy>
  <cp:revision>39</cp:revision>
  <dcterms:created xsi:type="dcterms:W3CDTF">2020-01-06T09:48:40Z</dcterms:created>
  <dcterms:modified xsi:type="dcterms:W3CDTF">2023-11-22T07:56:07Z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0x0101009148F5A04DDD49CBA7127AADA5FB792B00AADE34325A8B49CDA8BB4DB53328F21400B0A6D8BFE48B5B4C98C9B506E18E4C4F</vt:lpwstr>
  </property>
</Properties>
</file>