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2" r:id="rId5"/>
  </p:sldMasterIdLst>
  <p:notesMasterIdLst>
    <p:notesMasterId r:id="rId12"/>
  </p:notesMasterIdLst>
  <p:sldIdLst>
    <p:sldId id="300" r:id="rId6"/>
    <p:sldId id="306" r:id="rId7"/>
    <p:sldId id="501" r:id="rId8"/>
    <p:sldId id="504" r:id="rId9"/>
    <p:sldId id="506" r:id="rId10"/>
    <p:sldId id="507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B4004C-EA86-176F-B3D2-BEBA069F5769}" name="Stefanie Mpiyakhe" initials="SM" userId="S::stef@bravegroup.co.za::5232a352-55aa-490d-a92f-c050863fe62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DB6AA"/>
    <a:srgbClr val="ACC3C3"/>
    <a:srgbClr val="E4BC7F"/>
    <a:srgbClr val="C2C382"/>
    <a:srgbClr val="CA9987"/>
    <a:srgbClr val="B49180"/>
    <a:srgbClr val="82A5A5"/>
    <a:srgbClr val="D69B40"/>
    <a:srgbClr val="A3A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E79EC-29B1-4A54-B46B-ADFA5C0A41D5}" type="datetimeFigureOut">
              <a:rPr lang="en-ZA" smtClean="0"/>
              <a:t>2023/11/22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ZA" dirty="0"/>
              <a:t>Edit Master text styles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ZA" dirty="0"/>
              <a:t>Third level</a:t>
            </a:r>
          </a:p>
          <a:p>
            <a:pPr lvl="3"/>
            <a:r>
              <a:rPr lang="en-ZA" dirty="0"/>
              <a:t>Fourth level</a:t>
            </a:r>
          </a:p>
          <a:p>
            <a:pPr lvl="4"/>
            <a:r>
              <a:rPr lang="en-ZA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A291F-663B-47B1-87DD-51E5B01DA0A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8564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e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emf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emf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5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07F45E-2B15-7373-829E-FA06F90D6D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4118011"/>
            <a:ext cx="12191990" cy="2464127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8BE0A2D5-4897-AEFE-6F06-B6A2F82DFA4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5443" y="2396081"/>
            <a:ext cx="3937000" cy="3568700"/>
          </a:xfrm>
          <a:prstGeom prst="rect">
            <a:avLst/>
          </a:prstGeom>
        </p:spPr>
      </p:pic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46648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40238" y="1404737"/>
            <a:ext cx="72955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Title of presentation</a:t>
            </a:r>
            <a:endParaRPr lang="en-ZA" noProof="0" dirty="0"/>
          </a:p>
        </p:txBody>
      </p:sp>
      <p:sp>
        <p:nvSpPr>
          <p:cNvPr id="6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440238" y="2924226"/>
            <a:ext cx="7295501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000" b="1">
                <a:solidFill>
                  <a:srgbClr val="83725B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Presented by:</a:t>
            </a:r>
            <a:endParaRPr lang="en-ZA" noProof="0" dirty="0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FC9B13AD-CB38-ECF0-A13D-FF807AEA76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9589" y="3527025"/>
            <a:ext cx="7296150" cy="327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Date:</a:t>
            </a:r>
            <a:endParaRPr lang="en-US" dirty="0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5751479E-E24F-097C-9992-2F6EDD86852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4413" y="4219860"/>
            <a:ext cx="2260600" cy="2044700"/>
          </a:xfrm>
          <a:prstGeom prst="rect">
            <a:avLst/>
          </a:prstGeom>
        </p:spPr>
      </p:pic>
      <p:sp>
        <p:nvSpPr>
          <p:cNvPr id="102" name="Picture Placeholder 101">
            <a:extLst>
              <a:ext uri="{FF2B5EF4-FFF2-40B4-BE49-F238E27FC236}">
                <a16:creationId xmlns:a16="http://schemas.microsoft.com/office/drawing/2014/main" id="{C4067DE9-8827-ACDD-EA61-EE0F0A44163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7349" y="4291297"/>
            <a:ext cx="1895476" cy="189547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visual</a:t>
            </a:r>
          </a:p>
        </p:txBody>
      </p:sp>
      <p:sp>
        <p:nvSpPr>
          <p:cNvPr id="104" name="Picture Placeholder 103">
            <a:extLst>
              <a:ext uri="{FF2B5EF4-FFF2-40B4-BE49-F238E27FC236}">
                <a16:creationId xmlns:a16="http://schemas.microsoft.com/office/drawing/2014/main" id="{B5312EC4-EEAC-7185-C191-930CB9ED57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1350" y="2527772"/>
            <a:ext cx="3294850" cy="3294850"/>
          </a:xfrm>
          <a:custGeom>
            <a:avLst/>
            <a:gdLst>
              <a:gd name="connsiteX0" fmla="*/ 1647425 w 3294850"/>
              <a:gd name="connsiteY0" fmla="*/ 0 h 3294850"/>
              <a:gd name="connsiteX1" fmla="*/ 3294850 w 3294850"/>
              <a:gd name="connsiteY1" fmla="*/ 1647425 h 3294850"/>
              <a:gd name="connsiteX2" fmla="*/ 1647425 w 3294850"/>
              <a:gd name="connsiteY2" fmla="*/ 3294850 h 3294850"/>
              <a:gd name="connsiteX3" fmla="*/ 1275376 w 3294850"/>
              <a:gd name="connsiteY3" fmla="*/ 3252665 h 3294850"/>
              <a:gd name="connsiteX4" fmla="*/ 1215764 w 3294850"/>
              <a:gd name="connsiteY4" fmla="*/ 3236539 h 3294850"/>
              <a:gd name="connsiteX5" fmla="*/ 1240067 w 3294850"/>
              <a:gd name="connsiteY5" fmla="*/ 3196535 h 3294850"/>
              <a:gd name="connsiteX6" fmla="*/ 1362162 w 3294850"/>
              <a:gd name="connsiteY6" fmla="*/ 2714346 h 3294850"/>
              <a:gd name="connsiteX7" fmla="*/ 350562 w 3294850"/>
              <a:gd name="connsiteY7" fmla="*/ 1702746 h 3294850"/>
              <a:gd name="connsiteX8" fmla="*/ 49743 w 3294850"/>
              <a:gd name="connsiteY8" fmla="*/ 1748226 h 3294850"/>
              <a:gd name="connsiteX9" fmla="*/ 5901 w 3294850"/>
              <a:gd name="connsiteY9" fmla="*/ 1764272 h 3294850"/>
              <a:gd name="connsiteX10" fmla="*/ 0 w 3294850"/>
              <a:gd name="connsiteY10" fmla="*/ 1647425 h 3294850"/>
              <a:gd name="connsiteX11" fmla="*/ 1647425 w 3294850"/>
              <a:gd name="connsiteY11" fmla="*/ 0 h 3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294850">
                <a:moveTo>
                  <a:pt x="1647425" y="0"/>
                </a:moveTo>
                <a:cubicBezTo>
                  <a:pt x="2557273" y="0"/>
                  <a:pt x="3294850" y="737577"/>
                  <a:pt x="3294850" y="1647425"/>
                </a:cubicBezTo>
                <a:cubicBezTo>
                  <a:pt x="3294850" y="2557273"/>
                  <a:pt x="2557273" y="3294850"/>
                  <a:pt x="1647425" y="3294850"/>
                </a:cubicBezTo>
                <a:cubicBezTo>
                  <a:pt x="1519478" y="3294850"/>
                  <a:pt x="1394938" y="3280265"/>
                  <a:pt x="1275376" y="3252665"/>
                </a:cubicBezTo>
                <a:lnTo>
                  <a:pt x="1215764" y="3236539"/>
                </a:lnTo>
                <a:lnTo>
                  <a:pt x="1240067" y="3196535"/>
                </a:lnTo>
                <a:cubicBezTo>
                  <a:pt x="1317933" y="3053198"/>
                  <a:pt x="1362162" y="2888937"/>
                  <a:pt x="1362162" y="2714346"/>
                </a:cubicBezTo>
                <a:cubicBezTo>
                  <a:pt x="1362162" y="2155655"/>
                  <a:pt x="909253" y="1702746"/>
                  <a:pt x="350562" y="1702746"/>
                </a:cubicBezTo>
                <a:cubicBezTo>
                  <a:pt x="245808" y="1702746"/>
                  <a:pt x="144772" y="1718669"/>
                  <a:pt x="49743" y="1748226"/>
                </a:cubicBezTo>
                <a:lnTo>
                  <a:pt x="5901" y="1764272"/>
                </a:lnTo>
                <a:lnTo>
                  <a:pt x="0" y="1647425"/>
                </a:lnTo>
                <a:cubicBezTo>
                  <a:pt x="0" y="737577"/>
                  <a:pt x="737577" y="0"/>
                  <a:pt x="1647425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0F73F9A-6527-43E5-9BDC-E6533EDAECC6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9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0BAC82-9DB7-9CA7-748B-B6106F432A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4118011"/>
            <a:ext cx="12191990" cy="2464127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8BE0A2D5-4897-AEFE-6F06-B6A2F82DFA4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5443" y="2396081"/>
            <a:ext cx="3937000" cy="3568700"/>
          </a:xfrm>
          <a:prstGeom prst="rect">
            <a:avLst/>
          </a:prstGeom>
        </p:spPr>
      </p:pic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46648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40238" y="1404737"/>
            <a:ext cx="72955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Title of presentation</a:t>
            </a:r>
            <a:endParaRPr lang="en-ZA" noProof="0" dirty="0"/>
          </a:p>
        </p:txBody>
      </p:sp>
      <p:sp>
        <p:nvSpPr>
          <p:cNvPr id="6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440238" y="2924226"/>
            <a:ext cx="7295501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000" b="1">
                <a:solidFill>
                  <a:srgbClr val="83725B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Presented by:</a:t>
            </a:r>
            <a:endParaRPr lang="en-ZA" noProof="0" dirty="0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FC9B13AD-CB38-ECF0-A13D-FF807AEA76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9589" y="3527025"/>
            <a:ext cx="7296150" cy="327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Date:</a:t>
            </a:r>
            <a:endParaRPr lang="en-US" dirty="0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5751479E-E24F-097C-9992-2F6EDD86852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4413" y="4219860"/>
            <a:ext cx="2260600" cy="20447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669C941-D846-CAA6-9EF5-7B15E34B195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000524" y="2500271"/>
            <a:ext cx="3294850" cy="3360318"/>
          </a:xfrm>
          <a:custGeom>
            <a:avLst/>
            <a:gdLst>
              <a:gd name="connsiteX0" fmla="*/ 1647425 w 3294850"/>
              <a:gd name="connsiteY0" fmla="*/ 0 h 3360318"/>
              <a:gd name="connsiteX1" fmla="*/ 3294850 w 3294850"/>
              <a:gd name="connsiteY1" fmla="*/ 1680159 h 3360318"/>
              <a:gd name="connsiteX2" fmla="*/ 1647425 w 3294850"/>
              <a:gd name="connsiteY2" fmla="*/ 3360318 h 3360318"/>
              <a:gd name="connsiteX3" fmla="*/ 1157531 w 3294850"/>
              <a:gd name="connsiteY3" fmla="*/ 3284782 h 3360318"/>
              <a:gd name="connsiteX4" fmla="*/ 1121439 w 3294850"/>
              <a:gd name="connsiteY4" fmla="*/ 3271309 h 3360318"/>
              <a:gd name="connsiteX5" fmla="*/ 1123633 w 3294850"/>
              <a:gd name="connsiteY5" fmla="*/ 3268653 h 3360318"/>
              <a:gd name="connsiteX6" fmla="*/ 1285660 w 3294850"/>
              <a:gd name="connsiteY6" fmla="*/ 2738764 h 3360318"/>
              <a:gd name="connsiteX7" fmla="*/ 336937 w 3294850"/>
              <a:gd name="connsiteY7" fmla="*/ 1791026 h 3360318"/>
              <a:gd name="connsiteX8" fmla="*/ 54816 w 3294850"/>
              <a:gd name="connsiteY8" fmla="*/ 1833635 h 3360318"/>
              <a:gd name="connsiteX9" fmla="*/ 8438 w 3294850"/>
              <a:gd name="connsiteY9" fmla="*/ 1850592 h 3360318"/>
              <a:gd name="connsiteX10" fmla="*/ 0 w 3294850"/>
              <a:gd name="connsiteY10" fmla="*/ 1680159 h 3360318"/>
              <a:gd name="connsiteX11" fmla="*/ 1647425 w 3294850"/>
              <a:gd name="connsiteY11" fmla="*/ 0 h 336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360318">
                <a:moveTo>
                  <a:pt x="1647425" y="0"/>
                </a:moveTo>
                <a:cubicBezTo>
                  <a:pt x="2557273" y="0"/>
                  <a:pt x="3294850" y="752233"/>
                  <a:pt x="3294850" y="1680159"/>
                </a:cubicBezTo>
                <a:cubicBezTo>
                  <a:pt x="3294850" y="2608085"/>
                  <a:pt x="2557273" y="3360318"/>
                  <a:pt x="1647425" y="3360318"/>
                </a:cubicBezTo>
                <a:cubicBezTo>
                  <a:pt x="1476829" y="3360318"/>
                  <a:pt x="1312289" y="3333873"/>
                  <a:pt x="1157531" y="3284782"/>
                </a:cubicBezTo>
                <a:lnTo>
                  <a:pt x="1121439" y="3271309"/>
                </a:lnTo>
                <a:lnTo>
                  <a:pt x="1123633" y="3268653"/>
                </a:lnTo>
                <a:cubicBezTo>
                  <a:pt x="1225929" y="3117394"/>
                  <a:pt x="1285660" y="2935047"/>
                  <a:pt x="1285660" y="2738764"/>
                </a:cubicBezTo>
                <a:cubicBezTo>
                  <a:pt x="1285660" y="2215343"/>
                  <a:pt x="860902" y="1791026"/>
                  <a:pt x="336937" y="1791026"/>
                </a:cubicBezTo>
                <a:cubicBezTo>
                  <a:pt x="238694" y="1791026"/>
                  <a:pt x="143938" y="1805944"/>
                  <a:pt x="54816" y="1833635"/>
                </a:cubicBezTo>
                <a:lnTo>
                  <a:pt x="8438" y="1850592"/>
                </a:lnTo>
                <a:lnTo>
                  <a:pt x="0" y="1680159"/>
                </a:lnTo>
                <a:cubicBezTo>
                  <a:pt x="0" y="752233"/>
                  <a:pt x="737577" y="0"/>
                  <a:pt x="164742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Add</a:t>
            </a:r>
            <a:br>
              <a:rPr lang="en-GB" dirty="0"/>
            </a:br>
            <a:r>
              <a:rPr lang="en-GB" dirty="0"/>
              <a:t>text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9B1B5BA-3EE2-ED8A-DA67-E8E259990A5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69084" y="4283752"/>
            <a:ext cx="1916916" cy="1916915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text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634911-A5D7-8BE2-2352-7421B9E94B8F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02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0AA778-541B-E885-5A78-44A4C7F4B690}"/>
              </a:ext>
            </a:extLst>
          </p:cNvPr>
          <p:cNvSpPr/>
          <p:nvPr userDrawn="1"/>
        </p:nvSpPr>
        <p:spPr>
          <a:xfrm>
            <a:off x="0" y="4142874"/>
            <a:ext cx="12192000" cy="2466974"/>
          </a:xfrm>
          <a:prstGeom prst="rect">
            <a:avLst/>
          </a:prstGeom>
          <a:solidFill>
            <a:schemeClr val="bg2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06027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1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DD01BF2-A391-2350-F502-B39704CC06F8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706438" y="2241800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Divider Slide</a:t>
            </a:r>
            <a:endParaRPr lang="en-ZA" noProof="0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3E77A3B-B320-4C09-0FDF-7F1B0E81B6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142874"/>
            <a:ext cx="121920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A9F132-5B21-E13F-3DD4-5A76269137FE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6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div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0AA778-541B-E885-5A78-44A4C7F4B690}"/>
              </a:ext>
            </a:extLst>
          </p:cNvPr>
          <p:cNvSpPr/>
          <p:nvPr userDrawn="1"/>
        </p:nvSpPr>
        <p:spPr>
          <a:xfrm>
            <a:off x="0" y="4142874"/>
            <a:ext cx="12192000" cy="2466974"/>
          </a:xfrm>
          <a:prstGeom prst="rect">
            <a:avLst/>
          </a:prstGeom>
          <a:solidFill>
            <a:schemeClr val="bg2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447FC08-0CA1-C812-957B-303369CEC0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142874"/>
            <a:ext cx="41148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06027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1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DD01BF2-A391-2350-F502-B39704CC06F8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706438" y="2241800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Divider Slide</a:t>
            </a:r>
            <a:endParaRPr lang="en-ZA" noProof="0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DBBB6FBC-E3C9-3B31-3EF0-38D626E1E1D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4800" y="4142874"/>
            <a:ext cx="41148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AF0A9FC-BFA5-B482-1275-4088CD88289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29600" y="4142874"/>
            <a:ext cx="39624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7B8CCE-72D0-1BBF-D066-4AF8ED0D6F84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7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Chapt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46648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92738" y="2867097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Divider Slide</a:t>
            </a:r>
            <a:endParaRPr lang="en-ZA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36D61-2B9F-B39D-FA43-E377D86AA7B3}"/>
              </a:ext>
            </a:extLst>
          </p:cNvPr>
          <p:cNvSpPr/>
          <p:nvPr userDrawn="1"/>
        </p:nvSpPr>
        <p:spPr>
          <a:xfrm>
            <a:off x="0" y="6593974"/>
            <a:ext cx="12192000" cy="264026"/>
          </a:xfrm>
          <a:prstGeom prst="rect">
            <a:avLst/>
          </a:prstGeom>
          <a:solidFill>
            <a:schemeClr val="tx2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35C61B-929A-C0EC-5C58-CD9ED99EF73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7291" y="1468981"/>
            <a:ext cx="3937000" cy="3568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8E6140-30DC-D3CB-A911-288044C11DA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6261" y="3292760"/>
            <a:ext cx="2260600" cy="2044700"/>
          </a:xfrm>
          <a:prstGeom prst="rect">
            <a:avLst/>
          </a:prstGeom>
        </p:spPr>
      </p:pic>
      <p:sp>
        <p:nvSpPr>
          <p:cNvPr id="4" name="Picture Placeholder 101">
            <a:extLst>
              <a:ext uri="{FF2B5EF4-FFF2-40B4-BE49-F238E27FC236}">
                <a16:creationId xmlns:a16="http://schemas.microsoft.com/office/drawing/2014/main" id="{F5F2CF35-ACC4-A108-DD87-92F9426534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9197" y="3364197"/>
            <a:ext cx="1895476" cy="189547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visual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87BD48D-91A6-B706-71D6-9D1F301706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43198" y="1600672"/>
            <a:ext cx="3294850" cy="3294850"/>
          </a:xfrm>
          <a:custGeom>
            <a:avLst/>
            <a:gdLst>
              <a:gd name="connsiteX0" fmla="*/ 1647425 w 3294850"/>
              <a:gd name="connsiteY0" fmla="*/ 0 h 3294850"/>
              <a:gd name="connsiteX1" fmla="*/ 3294850 w 3294850"/>
              <a:gd name="connsiteY1" fmla="*/ 1647425 h 3294850"/>
              <a:gd name="connsiteX2" fmla="*/ 1647425 w 3294850"/>
              <a:gd name="connsiteY2" fmla="*/ 3294850 h 3294850"/>
              <a:gd name="connsiteX3" fmla="*/ 1275376 w 3294850"/>
              <a:gd name="connsiteY3" fmla="*/ 3252665 h 3294850"/>
              <a:gd name="connsiteX4" fmla="*/ 1215764 w 3294850"/>
              <a:gd name="connsiteY4" fmla="*/ 3236539 h 3294850"/>
              <a:gd name="connsiteX5" fmla="*/ 1240067 w 3294850"/>
              <a:gd name="connsiteY5" fmla="*/ 3196535 h 3294850"/>
              <a:gd name="connsiteX6" fmla="*/ 1362162 w 3294850"/>
              <a:gd name="connsiteY6" fmla="*/ 2714346 h 3294850"/>
              <a:gd name="connsiteX7" fmla="*/ 350562 w 3294850"/>
              <a:gd name="connsiteY7" fmla="*/ 1702746 h 3294850"/>
              <a:gd name="connsiteX8" fmla="*/ 49743 w 3294850"/>
              <a:gd name="connsiteY8" fmla="*/ 1748226 h 3294850"/>
              <a:gd name="connsiteX9" fmla="*/ 5901 w 3294850"/>
              <a:gd name="connsiteY9" fmla="*/ 1764272 h 3294850"/>
              <a:gd name="connsiteX10" fmla="*/ 0 w 3294850"/>
              <a:gd name="connsiteY10" fmla="*/ 1647425 h 3294850"/>
              <a:gd name="connsiteX11" fmla="*/ 1647425 w 3294850"/>
              <a:gd name="connsiteY11" fmla="*/ 0 h 3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294850">
                <a:moveTo>
                  <a:pt x="1647425" y="0"/>
                </a:moveTo>
                <a:cubicBezTo>
                  <a:pt x="2557273" y="0"/>
                  <a:pt x="3294850" y="737577"/>
                  <a:pt x="3294850" y="1647425"/>
                </a:cubicBezTo>
                <a:cubicBezTo>
                  <a:pt x="3294850" y="2557273"/>
                  <a:pt x="2557273" y="3294850"/>
                  <a:pt x="1647425" y="3294850"/>
                </a:cubicBezTo>
                <a:cubicBezTo>
                  <a:pt x="1519478" y="3294850"/>
                  <a:pt x="1394938" y="3280265"/>
                  <a:pt x="1275376" y="3252665"/>
                </a:cubicBezTo>
                <a:lnTo>
                  <a:pt x="1215764" y="3236539"/>
                </a:lnTo>
                <a:lnTo>
                  <a:pt x="1240067" y="3196535"/>
                </a:lnTo>
                <a:cubicBezTo>
                  <a:pt x="1317933" y="3053198"/>
                  <a:pt x="1362162" y="2888937"/>
                  <a:pt x="1362162" y="2714346"/>
                </a:cubicBezTo>
                <a:cubicBezTo>
                  <a:pt x="1362162" y="2155655"/>
                  <a:pt x="909253" y="1702746"/>
                  <a:pt x="350562" y="1702746"/>
                </a:cubicBezTo>
                <a:cubicBezTo>
                  <a:pt x="245808" y="1702746"/>
                  <a:pt x="144772" y="1718669"/>
                  <a:pt x="49743" y="1748226"/>
                </a:cubicBezTo>
                <a:lnTo>
                  <a:pt x="5901" y="1764272"/>
                </a:lnTo>
                <a:lnTo>
                  <a:pt x="0" y="1647425"/>
                </a:lnTo>
                <a:cubicBezTo>
                  <a:pt x="0" y="737577"/>
                  <a:pt x="737577" y="0"/>
                  <a:pt x="1647425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</p:spTree>
    <p:extLst>
      <p:ext uri="{BB962C8B-B14F-4D97-AF65-F5344CB8AC3E}">
        <p14:creationId xmlns:p14="http://schemas.microsoft.com/office/powerpoint/2010/main" val="408241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5650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6292CE-35FA-6E16-4E5E-A68EE9A5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0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DBAB9D-F630-EF72-1E01-F6D8D4E5B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5694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21923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3A6B3C0-BE11-BB1E-37B2-3F2CECBAC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0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A2B460-5729-C216-9BDA-BB746E74B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4193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heme" Target="../theme/theme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7.bin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2412971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1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1B89DF-EAC8-9D04-A4FE-29DE4D44D11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DCE3E3-9DDD-720F-B114-D73CEB41A5F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234592" y="544512"/>
            <a:ext cx="1422400" cy="368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DB45C7-CE4D-C529-B1D9-402A7799F83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829719" y="550086"/>
            <a:ext cx="2413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6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6" r:id="rId2"/>
    <p:sldLayoutId id="2147483650" r:id="rId3"/>
    <p:sldLayoutId id="2147483657" r:id="rId4"/>
    <p:sldLayoutId id="2147483655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Calibri" panose="020F0502020204030204" pitchFamily="34" charset="0"/>
        <a:buChar char="-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Courier New" panose="02070309020205020404" pitchFamily="49" charset="0"/>
        <a:buChar char="o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Ø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7057F0-5F5E-786F-613E-0CBEA464107A}"/>
              </a:ext>
            </a:extLst>
          </p:cNvPr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2727672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681" y="1223493"/>
            <a:ext cx="11383851" cy="4859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ZA" dirty="0"/>
              <a:t>Edit Master text styles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ZA" dirty="0"/>
              <a:t>Third level</a:t>
            </a:r>
          </a:p>
          <a:p>
            <a:pPr lvl="3"/>
            <a:r>
              <a:rPr lang="en-ZA" dirty="0"/>
              <a:t>Fourth level</a:t>
            </a:r>
          </a:p>
          <a:p>
            <a:pPr lvl="4"/>
            <a:r>
              <a:rPr lang="en-ZA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680" y="6356350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681" y="205769"/>
            <a:ext cx="9511777" cy="66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ZA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1EFD3B-809C-B8A0-4D86-16532E5E748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441904" y="312737"/>
            <a:ext cx="1422400" cy="368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A3506A-6DD2-E9D5-DD05-B23171DA133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037031" y="318311"/>
            <a:ext cx="241300" cy="3683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56DB893-999D-78A5-DBD6-5B38A7382F94}"/>
              </a:ext>
            </a:extLst>
          </p:cNvPr>
          <p:cNvSpPr/>
          <p:nvPr userDrawn="1"/>
        </p:nvSpPr>
        <p:spPr>
          <a:xfrm>
            <a:off x="0" y="6176963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6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3E88"/>
        </a:buClr>
        <a:buFont typeface="Calibri" panose="020F0502020204030204" pitchFamily="34" charset="0"/>
        <a:buChar char="-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F8780D8C-BCD7-3B6A-BABD-6AB3B0950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2452" y="1404737"/>
            <a:ext cx="10503288" cy="671713"/>
          </a:xfrm>
        </p:spPr>
        <p:txBody>
          <a:bodyPr>
            <a:noAutofit/>
          </a:bodyPr>
          <a:lstStyle/>
          <a:p>
            <a:pPr algn="l"/>
            <a:r>
              <a:rPr lang="en-ZA" sz="2400" dirty="0"/>
              <a:t>Clarification Meeting: </a:t>
            </a:r>
            <a:r>
              <a:rPr lang="en-US" sz="2400" b="0" i="0" u="none" strike="noStrike" baseline="0" dirty="0"/>
              <a:t>The provision of Security </a:t>
            </a:r>
            <a:r>
              <a:rPr lang="en-US" sz="2400" dirty="0"/>
              <a:t>S</a:t>
            </a:r>
            <a:r>
              <a:rPr lang="en-US" sz="2400" b="0" i="0" u="none" strike="noStrike" baseline="0" dirty="0"/>
              <a:t>ervices for Western Grid</a:t>
            </a:r>
            <a:br>
              <a:rPr lang="en-US" sz="2400" b="0" i="0" u="none" strike="noStrike" baseline="0" dirty="0"/>
            </a:br>
            <a:r>
              <a:rPr lang="en-US" sz="2400" b="0" i="0" u="none" strike="noStrike" baseline="0" dirty="0"/>
              <a:t>Transmission Sites and National Key Point Sites for a period of thirty-six (36) months</a:t>
            </a:r>
            <a:endParaRPr lang="en-US" sz="240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2D802CC3-2305-707A-8CCF-F91E97075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0238" y="2924226"/>
            <a:ext cx="7295501" cy="365126"/>
          </a:xfrm>
        </p:spPr>
        <p:txBody>
          <a:bodyPr/>
          <a:lstStyle/>
          <a:p>
            <a:r>
              <a:rPr lang="en-ZA" altLang="en-US" sz="20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Presented by: </a:t>
            </a:r>
            <a:r>
              <a:rPr lang="en-ZA" altLang="en-US" sz="2000" b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Brando Cupido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159DBC06-84E3-A711-22A2-3CA97F6A1F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9589" y="3527025"/>
            <a:ext cx="7296150" cy="327025"/>
          </a:xfrm>
        </p:spPr>
        <p:txBody>
          <a:bodyPr/>
          <a:lstStyle/>
          <a:p>
            <a:r>
              <a:rPr lang="en-US" dirty="0"/>
              <a:t>22/11/2023</a:t>
            </a:r>
          </a:p>
        </p:txBody>
      </p:sp>
      <p:pic>
        <p:nvPicPr>
          <p:cNvPr id="5" name="Picture Placeholder 8">
            <a:extLst>
              <a:ext uri="{FF2B5EF4-FFF2-40B4-BE49-F238E27FC236}">
                <a16:creationId xmlns:a16="http://schemas.microsoft.com/office/drawing/2014/main" id="{EE970600-4651-B326-F065-B80D08048766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5" r="16787" b="2"/>
          <a:stretch/>
        </p:blipFill>
        <p:spPr>
          <a:xfrm>
            <a:off x="895927" y="2419927"/>
            <a:ext cx="3491344" cy="3500583"/>
          </a:xfrm>
          <a:custGeom>
            <a:avLst/>
            <a:gdLst>
              <a:gd name="connsiteX0" fmla="*/ 1647425 w 3294850"/>
              <a:gd name="connsiteY0" fmla="*/ 0 h 3360318"/>
              <a:gd name="connsiteX1" fmla="*/ 3294850 w 3294850"/>
              <a:gd name="connsiteY1" fmla="*/ 1680159 h 3360318"/>
              <a:gd name="connsiteX2" fmla="*/ 1647425 w 3294850"/>
              <a:gd name="connsiteY2" fmla="*/ 3360318 h 3360318"/>
              <a:gd name="connsiteX3" fmla="*/ 1157531 w 3294850"/>
              <a:gd name="connsiteY3" fmla="*/ 3284782 h 3360318"/>
              <a:gd name="connsiteX4" fmla="*/ 1121439 w 3294850"/>
              <a:gd name="connsiteY4" fmla="*/ 3271309 h 3360318"/>
              <a:gd name="connsiteX5" fmla="*/ 1123633 w 3294850"/>
              <a:gd name="connsiteY5" fmla="*/ 3268653 h 3360318"/>
              <a:gd name="connsiteX6" fmla="*/ 1285660 w 3294850"/>
              <a:gd name="connsiteY6" fmla="*/ 2738764 h 3360318"/>
              <a:gd name="connsiteX7" fmla="*/ 336937 w 3294850"/>
              <a:gd name="connsiteY7" fmla="*/ 1791026 h 3360318"/>
              <a:gd name="connsiteX8" fmla="*/ 54816 w 3294850"/>
              <a:gd name="connsiteY8" fmla="*/ 1833635 h 3360318"/>
              <a:gd name="connsiteX9" fmla="*/ 8438 w 3294850"/>
              <a:gd name="connsiteY9" fmla="*/ 1850592 h 3360318"/>
              <a:gd name="connsiteX10" fmla="*/ 0 w 3294850"/>
              <a:gd name="connsiteY10" fmla="*/ 1680159 h 3360318"/>
              <a:gd name="connsiteX11" fmla="*/ 1647425 w 3294850"/>
              <a:gd name="connsiteY11" fmla="*/ 0 h 336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360318">
                <a:moveTo>
                  <a:pt x="1647425" y="0"/>
                </a:moveTo>
                <a:cubicBezTo>
                  <a:pt x="2557273" y="0"/>
                  <a:pt x="3294850" y="752233"/>
                  <a:pt x="3294850" y="1680159"/>
                </a:cubicBezTo>
                <a:cubicBezTo>
                  <a:pt x="3294850" y="2608085"/>
                  <a:pt x="2557273" y="3360318"/>
                  <a:pt x="1647425" y="3360318"/>
                </a:cubicBezTo>
                <a:cubicBezTo>
                  <a:pt x="1476829" y="3360318"/>
                  <a:pt x="1312289" y="3333873"/>
                  <a:pt x="1157531" y="3284782"/>
                </a:cubicBezTo>
                <a:lnTo>
                  <a:pt x="1121439" y="3271309"/>
                </a:lnTo>
                <a:lnTo>
                  <a:pt x="1123633" y="3268653"/>
                </a:lnTo>
                <a:cubicBezTo>
                  <a:pt x="1225929" y="3117394"/>
                  <a:pt x="1285660" y="2935047"/>
                  <a:pt x="1285660" y="2738764"/>
                </a:cubicBezTo>
                <a:cubicBezTo>
                  <a:pt x="1285660" y="2215343"/>
                  <a:pt x="860902" y="1791026"/>
                  <a:pt x="336937" y="1791026"/>
                </a:cubicBezTo>
                <a:cubicBezTo>
                  <a:pt x="238694" y="1791026"/>
                  <a:pt x="143938" y="1805944"/>
                  <a:pt x="54816" y="1833635"/>
                </a:cubicBezTo>
                <a:lnTo>
                  <a:pt x="8438" y="1850592"/>
                </a:lnTo>
                <a:lnTo>
                  <a:pt x="0" y="1680159"/>
                </a:lnTo>
                <a:cubicBezTo>
                  <a:pt x="0" y="752233"/>
                  <a:pt x="737577" y="0"/>
                  <a:pt x="1647425" y="0"/>
                </a:cubicBezTo>
                <a:close/>
              </a:path>
            </a:pathLst>
          </a:custGeom>
          <a:noFill/>
        </p:spPr>
      </p:pic>
      <p:pic>
        <p:nvPicPr>
          <p:cNvPr id="11" name="Picture Placeholder 9" descr="A screen shot of a computer&#10;&#10;Description automatically generated with low confidence">
            <a:extLst>
              <a:ext uri="{FF2B5EF4-FFF2-40B4-BE49-F238E27FC236}">
                <a16:creationId xmlns:a16="http://schemas.microsoft.com/office/drawing/2014/main" id="{60EBF61B-43C6-9CF8-71C6-D1C7179271C9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2" r="21888" b="-1"/>
          <a:stretch/>
        </p:blipFill>
        <p:spPr>
          <a:xfrm>
            <a:off x="409575" y="4333875"/>
            <a:ext cx="1809749" cy="1828800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1562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3CC2990-1083-42DA-95CA-A495B9D5B2B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4" b="6054"/>
          <a:stretch/>
        </p:blipFill>
        <p:spPr>
          <a:xfrm>
            <a:off x="0" y="4142874"/>
            <a:ext cx="4114800" cy="245160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8F5BA1A-3800-7439-CF89-B62DDE9B0B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Safety Evaluation Requirements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6055E42F-0DBF-4DDF-A360-F824CFDDE5D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0" b="10280"/>
          <a:stretch/>
        </p:blipFill>
        <p:spPr>
          <a:xfrm>
            <a:off x="4114800" y="4142874"/>
            <a:ext cx="4114800" cy="2451601"/>
          </a:xfr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E0BF481-0430-81F6-47CD-D426FB0CA54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t="2416" b="2416"/>
          <a:stretch>
            <a:fillRect/>
          </a:stretch>
        </p:blipFill>
        <p:spPr>
          <a:xfrm>
            <a:off x="8229600" y="4143375"/>
            <a:ext cx="39624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42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583" y="166688"/>
            <a:ext cx="9382539" cy="854075"/>
          </a:xfrm>
        </p:spPr>
        <p:txBody>
          <a:bodyPr/>
          <a:lstStyle/>
          <a:p>
            <a:pPr eaLnBrk="1" hangingPunct="1"/>
            <a:r>
              <a:rPr lang="en-US" dirty="0"/>
              <a:t>Safety Requirements – P</a:t>
            </a:r>
            <a:r>
              <a:rPr lang="en-US" b="0" i="0" u="none" strike="noStrike" baseline="0" dirty="0"/>
              <a:t>rovision of Security </a:t>
            </a:r>
            <a:r>
              <a:rPr lang="en-US" dirty="0"/>
              <a:t>S</a:t>
            </a:r>
            <a:r>
              <a:rPr lang="en-US" b="0" i="0" u="none" strike="noStrike" baseline="0" dirty="0"/>
              <a:t>ervices for Western Grid Transmission Sites and National Key Point Sites </a:t>
            </a:r>
            <a:endParaRPr lang="en-GB" dirty="0"/>
          </a:p>
        </p:txBody>
      </p:sp>
      <p:sp>
        <p:nvSpPr>
          <p:cNvPr id="6" name="Slide Number Placeholder 4"/>
          <p:cNvSpPr txBox="1">
            <a:spLocks noGrp="1"/>
          </p:cNvSpPr>
          <p:nvPr/>
        </p:nvSpPr>
        <p:spPr bwMode="auto">
          <a:xfrm>
            <a:off x="8688388" y="6453189"/>
            <a:ext cx="16510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30191D81-08BB-4021-9D93-BA965ABE99D6}" type="slidenum">
              <a:rPr lang="en-ZA" sz="1000" b="0">
                <a:solidFill>
                  <a:srgbClr val="83725B"/>
                </a:solidFill>
              </a:rPr>
              <a:pPr algn="r" eaLnBrk="1" hangingPunct="1"/>
              <a:t>3</a:t>
            </a:fld>
            <a:endParaRPr lang="en-ZA" sz="1000" b="0" dirty="0">
              <a:solidFill>
                <a:srgbClr val="83725B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81D80B4-C5F8-428B-900E-1486F59CC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9" y="1214439"/>
            <a:ext cx="837882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+mn-lt"/>
                <a:ea typeface="+mn-ea"/>
                <a:cs typeface="+mn-cs"/>
              </a:defRPr>
            </a:lvl1pPr>
            <a:lvl2pPr marL="717550" indent="-271463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>
                <a:solidFill>
                  <a:srgbClr val="003896"/>
                </a:solidFill>
                <a:latin typeface="+mn-lt"/>
                <a:cs typeface="+mn-cs"/>
              </a:defRPr>
            </a:lvl2pPr>
            <a:lvl3pPr marL="1076325" indent="-179388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+mn-lt"/>
                <a:cs typeface="+mn-cs"/>
              </a:defRPr>
            </a:lvl3pPr>
            <a:lvl4pPr marL="1435100" indent="-179388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4pPr>
            <a:lvl5pPr marL="1793875" indent="-179388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5pPr>
            <a:lvl6pPr marL="22510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6pPr>
            <a:lvl7pPr marL="27082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7pPr>
            <a:lvl8pPr marL="31654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8pPr>
            <a:lvl9pPr marL="36226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9pPr>
          </a:lstStyle>
          <a:p>
            <a:r>
              <a:rPr lang="en-ZA" sz="1800" dirty="0"/>
              <a:t>Safety prepares and submit safety criteria in line with Security Contract Scope of Works Information</a:t>
            </a:r>
          </a:p>
          <a:p>
            <a:r>
              <a:rPr lang="en-US" sz="1800" dirty="0"/>
              <a:t>OHS Specification and Baseline RA to be read in conjunction with Scope –  The provision of Security Services for Western Grid Transmission Sites and National Key Point Sites for a period of thirty-six (36) months.</a:t>
            </a:r>
            <a:r>
              <a:rPr lang="en-ZA" sz="1800" dirty="0"/>
              <a:t> </a:t>
            </a:r>
            <a:endParaRPr lang="en-ZA" sz="1800" dirty="0">
              <a:solidFill>
                <a:schemeClr val="tx1"/>
              </a:solidFill>
            </a:endParaRPr>
          </a:p>
          <a:p>
            <a:r>
              <a:rPr lang="en-ZA" sz="1800" dirty="0"/>
              <a:t>Evaluate responses of Suppliers and generate evaluation report</a:t>
            </a:r>
          </a:p>
          <a:p>
            <a:r>
              <a:rPr lang="en-ZA" sz="1800" dirty="0"/>
              <a:t>Being contractual requirements safety tender </a:t>
            </a:r>
            <a:r>
              <a:rPr lang="en-ZA" sz="1800" dirty="0" err="1"/>
              <a:t>returnables</a:t>
            </a:r>
            <a:r>
              <a:rPr lang="en-ZA" sz="1800" dirty="0"/>
              <a:t> may have to be re-evaluated and report generated after re-evaluation.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endParaRPr lang="en-GB" sz="1800" kern="0" dirty="0"/>
          </a:p>
        </p:txBody>
      </p:sp>
    </p:spTree>
    <p:extLst>
      <p:ext uri="{BB962C8B-B14F-4D97-AF65-F5344CB8AC3E}">
        <p14:creationId xmlns:p14="http://schemas.microsoft.com/office/powerpoint/2010/main" val="2645219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53885" y="166688"/>
            <a:ext cx="6943749" cy="854075"/>
          </a:xfrm>
        </p:spPr>
        <p:txBody>
          <a:bodyPr/>
          <a:lstStyle/>
          <a:p>
            <a:pPr eaLnBrk="1" hangingPunct="1"/>
            <a:br>
              <a:rPr lang="en-US" dirty="0"/>
            </a:br>
            <a:r>
              <a:rPr lang="en-US" dirty="0"/>
              <a:t>Safety Annexure C1 OHS Tender Evaluation –  OHS Evaluation Criteria</a:t>
            </a:r>
            <a:br>
              <a:rPr lang="en-GB" sz="3200" kern="0" dirty="0"/>
            </a:br>
            <a:endParaRPr lang="en-GB" sz="2800" dirty="0"/>
          </a:p>
        </p:txBody>
      </p:sp>
      <p:sp>
        <p:nvSpPr>
          <p:cNvPr id="6" name="Slide Number Placeholder 4"/>
          <p:cNvSpPr txBox="1">
            <a:spLocks noGrp="1"/>
          </p:cNvSpPr>
          <p:nvPr/>
        </p:nvSpPr>
        <p:spPr bwMode="auto">
          <a:xfrm>
            <a:off x="8688388" y="6453189"/>
            <a:ext cx="16510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30191D81-08BB-4021-9D93-BA965ABE99D6}" type="slidenum">
              <a:rPr lang="en-ZA" sz="1000" b="0">
                <a:solidFill>
                  <a:srgbClr val="83725B"/>
                </a:solidFill>
              </a:rPr>
              <a:pPr algn="r" eaLnBrk="1" hangingPunct="1"/>
              <a:t>4</a:t>
            </a:fld>
            <a:endParaRPr lang="en-ZA" sz="1000" b="0" dirty="0">
              <a:solidFill>
                <a:srgbClr val="83725B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81D80B4-C5F8-428B-900E-1486F59CC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9" y="1020763"/>
            <a:ext cx="8378825" cy="523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+mn-lt"/>
                <a:ea typeface="+mn-ea"/>
                <a:cs typeface="+mn-cs"/>
              </a:defRPr>
            </a:lvl1pPr>
            <a:lvl2pPr marL="717550" indent="-271463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>
                <a:solidFill>
                  <a:srgbClr val="003896"/>
                </a:solidFill>
                <a:latin typeface="+mn-lt"/>
                <a:cs typeface="+mn-cs"/>
              </a:defRPr>
            </a:lvl2pPr>
            <a:lvl3pPr marL="1076325" indent="-179388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+mn-lt"/>
                <a:cs typeface="+mn-cs"/>
              </a:defRPr>
            </a:lvl3pPr>
            <a:lvl4pPr marL="1435100" indent="-179388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4pPr>
            <a:lvl5pPr marL="1793875" indent="-179388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5pPr>
            <a:lvl6pPr marL="22510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6pPr>
            <a:lvl7pPr marL="27082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7pPr>
            <a:lvl8pPr marL="31654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8pPr>
            <a:lvl9pPr marL="36226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9pPr>
          </a:lstStyle>
          <a:p>
            <a:r>
              <a:rPr lang="en-US" sz="1400" dirty="0"/>
              <a:t>Annexure C1 - OHS Tender Evaluation - OHS Evaluation Criteria:</a:t>
            </a:r>
          </a:p>
          <a:p>
            <a:r>
              <a:rPr lang="en-ZA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Tenderer’s / Supplier’s name: </a:t>
            </a:r>
            <a:r>
              <a:rPr lang="en-ZA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………………………………..</a:t>
            </a:r>
            <a:r>
              <a:rPr lang="en-ZA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Tender Ref number: </a:t>
            </a:r>
            <a:r>
              <a:rPr lang="en-ZA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………………………………….</a:t>
            </a:r>
          </a:p>
          <a:p>
            <a:pPr marL="0" indent="0">
              <a:buNone/>
            </a:pPr>
            <a:r>
              <a:rPr lang="en-ZA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Scope of work: </a:t>
            </a:r>
            <a:r>
              <a:rPr lang="en-ZA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</a:t>
            </a:r>
            <a:endParaRPr lang="en-Z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/>
          </a:p>
          <a:p>
            <a:endParaRPr lang="en-GB" sz="1800" kern="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FFD2493-12DD-4DE5-811E-4C42E368F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666010"/>
              </p:ext>
            </p:extLst>
          </p:nvPr>
        </p:nvGraphicFramePr>
        <p:xfrm>
          <a:off x="2039939" y="2001078"/>
          <a:ext cx="8220075" cy="41893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7356">
                  <a:extLst>
                    <a:ext uri="{9D8B030D-6E8A-4147-A177-3AD203B41FA5}">
                      <a16:colId xmlns:a16="http://schemas.microsoft.com/office/drawing/2014/main" val="4017303833"/>
                    </a:ext>
                  </a:extLst>
                </a:gridCol>
                <a:gridCol w="4301882">
                  <a:extLst>
                    <a:ext uri="{9D8B030D-6E8A-4147-A177-3AD203B41FA5}">
                      <a16:colId xmlns:a16="http://schemas.microsoft.com/office/drawing/2014/main" val="2571791749"/>
                    </a:ext>
                  </a:extLst>
                </a:gridCol>
                <a:gridCol w="810573">
                  <a:extLst>
                    <a:ext uri="{9D8B030D-6E8A-4147-A177-3AD203B41FA5}">
                      <a16:colId xmlns:a16="http://schemas.microsoft.com/office/drawing/2014/main" val="2367263603"/>
                    </a:ext>
                  </a:extLst>
                </a:gridCol>
                <a:gridCol w="2690264">
                  <a:extLst>
                    <a:ext uri="{9D8B030D-6E8A-4147-A177-3AD203B41FA5}">
                      <a16:colId xmlns:a16="http://schemas.microsoft.com/office/drawing/2014/main" val="809723390"/>
                    </a:ext>
                  </a:extLst>
                </a:gridCol>
              </a:tblGrid>
              <a:tr h="884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1100" u="sng" dirty="0">
                          <a:effectLst/>
                        </a:rPr>
                        <a:t>Ref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1100" u="sng" dirty="0">
                          <a:effectLst/>
                        </a:rPr>
                        <a:t>OHS Tender Returnable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1100" u="sng">
                          <a:effectLst/>
                        </a:rPr>
                        <a:t>Submission</a:t>
                      </a:r>
                      <a:endParaRPr lang="en-ZA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1100" u="sng">
                          <a:effectLst/>
                        </a:rPr>
                        <a:t>Y = Yes</a:t>
                      </a:r>
                      <a:endParaRPr lang="en-ZA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1100" u="sng">
                          <a:effectLst/>
                        </a:rPr>
                        <a:t>N= No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1100" u="sng">
                          <a:effectLst/>
                        </a:rPr>
                        <a:t>Comments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5226485"/>
                  </a:ext>
                </a:extLst>
              </a:tr>
              <a:tr h="623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1100">
                          <a:effectLst/>
                        </a:rPr>
                        <a:t>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1100" dirty="0">
                          <a:effectLst/>
                        </a:rPr>
                        <a:t>Annexure B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1100" dirty="0">
                          <a:effectLst/>
                        </a:rPr>
                        <a:t>Is the acknowledgement of Eskom's OHS legal and other requirements form signed and submitted by the tenderer?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84225"/>
                  </a:ext>
                </a:extLst>
              </a:tr>
              <a:tr h="779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1100">
                          <a:effectLst/>
                        </a:rPr>
                        <a:t>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Health and Safety Plan</a:t>
                      </a: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(must 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address the project /scope of work OHS risk(s) and aligned with  the health and safety specification or requirements)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1343992"/>
                  </a:ext>
                </a:extLst>
              </a:tr>
              <a:tr h="1568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1100">
                          <a:effectLst/>
                        </a:rPr>
                        <a:t>3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Costing for Health and Safety management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Has the tenderer submitted detailed costing for OHS (the cost should be broken down not provided as a lump sum).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costing must be based on the overall scope of work/service to be performed;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scope of work and the risk assessment may serve as a guideline.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1100" u="none" strike="noStrike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1100" u="none" strike="noStrike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4267233"/>
                  </a:ext>
                </a:extLst>
              </a:tr>
              <a:tr h="23962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US" sz="1100" dirty="0">
                          <a:effectLst/>
                        </a:rPr>
                        <a:t>Recommendation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1100" dirty="0">
                          <a:effectLst/>
                        </a:rPr>
                        <a:t>Recommended /Not Recommended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1670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092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53885" y="166688"/>
            <a:ext cx="6943749" cy="854075"/>
          </a:xfrm>
        </p:spPr>
        <p:txBody>
          <a:bodyPr/>
          <a:lstStyle/>
          <a:p>
            <a:pPr eaLnBrk="1" hangingPunct="1"/>
            <a:r>
              <a:rPr lang="en-US" dirty="0"/>
              <a:t>Safety Continued Annexure C1 OHS Tender Evaluation –  OHS Evaluation Criteria</a:t>
            </a:r>
            <a:endParaRPr lang="en-GB" dirty="0"/>
          </a:p>
        </p:txBody>
      </p:sp>
      <p:sp>
        <p:nvSpPr>
          <p:cNvPr id="6" name="Slide Number Placeholder 4"/>
          <p:cNvSpPr txBox="1">
            <a:spLocks noGrp="1"/>
          </p:cNvSpPr>
          <p:nvPr/>
        </p:nvSpPr>
        <p:spPr bwMode="auto">
          <a:xfrm>
            <a:off x="8688388" y="6453189"/>
            <a:ext cx="16510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30191D81-08BB-4021-9D93-BA965ABE99D6}" type="slidenum">
              <a:rPr lang="en-ZA" sz="1000" b="0">
                <a:solidFill>
                  <a:srgbClr val="83725B"/>
                </a:solidFill>
              </a:rPr>
              <a:pPr algn="r" eaLnBrk="1" hangingPunct="1"/>
              <a:t>5</a:t>
            </a:fld>
            <a:endParaRPr lang="en-ZA" sz="1000" b="0" dirty="0">
              <a:solidFill>
                <a:srgbClr val="83725B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81D80B4-C5F8-428B-900E-1486F59CC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9" y="1214439"/>
            <a:ext cx="837882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+mn-lt"/>
                <a:ea typeface="+mn-ea"/>
                <a:cs typeface="+mn-cs"/>
              </a:defRPr>
            </a:lvl1pPr>
            <a:lvl2pPr marL="717550" indent="-271463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>
                <a:solidFill>
                  <a:srgbClr val="003896"/>
                </a:solidFill>
                <a:latin typeface="+mn-lt"/>
                <a:cs typeface="+mn-cs"/>
              </a:defRPr>
            </a:lvl2pPr>
            <a:lvl3pPr marL="1076325" indent="-179388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+mn-lt"/>
                <a:cs typeface="+mn-cs"/>
              </a:defRPr>
            </a:lvl3pPr>
            <a:lvl4pPr marL="1435100" indent="-179388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4pPr>
            <a:lvl5pPr marL="1793875" indent="-179388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5pPr>
            <a:lvl6pPr marL="22510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6pPr>
            <a:lvl7pPr marL="27082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7pPr>
            <a:lvl8pPr marL="31654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8pPr>
            <a:lvl9pPr marL="36226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9pPr>
          </a:lstStyle>
          <a:p>
            <a:r>
              <a:rPr lang="en-US" sz="1600" dirty="0"/>
              <a:t>Annexure C1 - OHS Tender Evaluation - OHS Evaluation Criteria</a:t>
            </a:r>
            <a:endParaRPr lang="en-GB" sz="1800" kern="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FFD2493-12DD-4DE5-811E-4C42E368F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03363"/>
              </p:ext>
            </p:extLst>
          </p:nvPr>
        </p:nvGraphicFramePr>
        <p:xfrm>
          <a:off x="2039939" y="1552132"/>
          <a:ext cx="8220075" cy="46170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7356">
                  <a:extLst>
                    <a:ext uri="{9D8B030D-6E8A-4147-A177-3AD203B41FA5}">
                      <a16:colId xmlns:a16="http://schemas.microsoft.com/office/drawing/2014/main" val="4017303833"/>
                    </a:ext>
                  </a:extLst>
                </a:gridCol>
                <a:gridCol w="4301882">
                  <a:extLst>
                    <a:ext uri="{9D8B030D-6E8A-4147-A177-3AD203B41FA5}">
                      <a16:colId xmlns:a16="http://schemas.microsoft.com/office/drawing/2014/main" val="2571791749"/>
                    </a:ext>
                  </a:extLst>
                </a:gridCol>
                <a:gridCol w="810573">
                  <a:extLst>
                    <a:ext uri="{9D8B030D-6E8A-4147-A177-3AD203B41FA5}">
                      <a16:colId xmlns:a16="http://schemas.microsoft.com/office/drawing/2014/main" val="2367263603"/>
                    </a:ext>
                  </a:extLst>
                </a:gridCol>
                <a:gridCol w="2690264">
                  <a:extLst>
                    <a:ext uri="{9D8B030D-6E8A-4147-A177-3AD203B41FA5}">
                      <a16:colId xmlns:a16="http://schemas.microsoft.com/office/drawing/2014/main" val="809723390"/>
                    </a:ext>
                  </a:extLst>
                </a:gridCol>
              </a:tblGrid>
              <a:tr h="869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1100" u="sng" dirty="0">
                          <a:effectLst/>
                        </a:rPr>
                        <a:t>Ref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1100" u="sng" dirty="0">
                          <a:effectLst/>
                        </a:rPr>
                        <a:t>OHS Tender Returnable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1100" u="sng">
                          <a:effectLst/>
                        </a:rPr>
                        <a:t>Submission</a:t>
                      </a:r>
                      <a:endParaRPr lang="en-ZA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1100" u="sng">
                          <a:effectLst/>
                        </a:rPr>
                        <a:t>Y = Yes</a:t>
                      </a:r>
                      <a:endParaRPr lang="en-ZA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1100" u="sng">
                          <a:effectLst/>
                        </a:rPr>
                        <a:t>N= No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1100" u="sng">
                          <a:effectLst/>
                        </a:rPr>
                        <a:t>Comments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5226485"/>
                  </a:ext>
                </a:extLst>
              </a:tr>
              <a:tr h="796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1100" dirty="0">
                          <a:effectLst/>
                        </a:rPr>
                        <a:t>4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Baseline OHS Risk Assessment  (BRA)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US" sz="1100" dirty="0">
                          <a:effectLst/>
                        </a:rPr>
                        <a:t>Identification, assessment and management of OHS risks related to the scope of work. The methodology used for the risk assessment must be provided together with the BRA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84225"/>
                  </a:ext>
                </a:extLst>
              </a:tr>
              <a:tr h="798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Z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Valid Letter of Good Standing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(COIDA or equivalent)</a:t>
                      </a:r>
                      <a:endParaRPr lang="en-ZA" sz="1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1343992"/>
                  </a:ext>
                </a:extLst>
              </a:tr>
              <a:tr h="798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1100" dirty="0">
                          <a:effectLst/>
                        </a:rPr>
                        <a:t>6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OHS policy signed by CEO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submitted policy must comply to OHS Act Section 7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1100" u="none" strike="noStrike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1100" u="none" strike="noStrike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4267233"/>
                  </a:ext>
                </a:extLst>
              </a:tr>
              <a:tr h="980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1100" dirty="0">
                          <a:effectLst/>
                        </a:rPr>
                        <a:t>7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OHS Competency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(Consider scope of work, risks, OHS plan and applicability) CV’s and qualifications / training competency certificates  (List competencies and related resources in place in relation to scope of work)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7399338"/>
                  </a:ext>
                </a:extLst>
              </a:tr>
              <a:tr h="24547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US" sz="1100">
                          <a:effectLst/>
                        </a:rPr>
                        <a:t>Recommendation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1100" dirty="0">
                          <a:effectLst/>
                        </a:rPr>
                        <a:t>Recommended /Not Recommended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1670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36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sky, outdoor, outdoor object, pylon&#10;&#10;Description automatically generated">
            <a:extLst>
              <a:ext uri="{FF2B5EF4-FFF2-40B4-BE49-F238E27FC236}">
                <a16:creationId xmlns:a16="http://schemas.microsoft.com/office/drawing/2014/main" id="{E52D4B84-5A16-A5D7-D8D4-35577D95B7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42874"/>
            <a:ext cx="4114800" cy="2451601"/>
          </a:xfrm>
        </p:spPr>
      </p:pic>
      <p:pic>
        <p:nvPicPr>
          <p:cNvPr id="9" name="Picture Placeholder 8" descr="A picture containing sky, outdoor, road, day&#10;&#10;Description automatically generated">
            <a:extLst>
              <a:ext uri="{FF2B5EF4-FFF2-40B4-BE49-F238E27FC236}">
                <a16:creationId xmlns:a16="http://schemas.microsoft.com/office/drawing/2014/main" id="{E2BAB38C-DB54-C022-09C7-2F434A64A65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Placeholder 10" descr="A picture containing outdoor, sky, water, nature&#10;&#10;Description automatically generated">
            <a:extLst>
              <a:ext uri="{FF2B5EF4-FFF2-40B4-BE49-F238E27FC236}">
                <a16:creationId xmlns:a16="http://schemas.microsoft.com/office/drawing/2014/main" id="{2DB24FDD-ABF4-FF22-2CE5-E4695BC30B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1D8005-B39D-9B34-40A4-615519BB45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470" y="1231012"/>
            <a:ext cx="5764695" cy="1885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09949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z9s1FQRQK70D8H52w3U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z9s1FQRQK70D8H52w3U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heme/theme1.xml><?xml version="1.0" encoding="utf-8"?>
<a:theme xmlns:a="http://schemas.openxmlformats.org/drawingml/2006/main" name="Office Theme">
  <a:themeElements>
    <a:clrScheme name="Eskom Wide">
      <a:dk1>
        <a:srgbClr val="003896"/>
      </a:dk1>
      <a:lt1>
        <a:srgbClr val="FFFFFF"/>
      </a:lt1>
      <a:dk2>
        <a:srgbClr val="83725B"/>
      </a:dk2>
      <a:lt2>
        <a:srgbClr val="DDDDDD"/>
      </a:lt2>
      <a:accent1>
        <a:srgbClr val="003896"/>
      </a:accent1>
      <a:accent2>
        <a:srgbClr val="9B6D56"/>
      </a:accent2>
      <a:accent3>
        <a:srgbClr val="96330F"/>
      </a:accent3>
      <a:accent4>
        <a:srgbClr val="C97A00"/>
      </a:accent4>
      <a:accent5>
        <a:srgbClr val="598787"/>
      </a:accent5>
      <a:accent6>
        <a:srgbClr val="858705"/>
      </a:accent6>
      <a:hlink>
        <a:srgbClr val="83725B"/>
      </a:hlink>
      <a:folHlink>
        <a:srgbClr val="C97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bg1">
              <a:lumMod val="50000"/>
            </a:schemeClr>
          </a:buClr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kom Widescreen_Without Visuals" id="{A8DDC17B-1581-4D7F-8C14-7723306C0474}" vid="{AABB89EC-0ED7-46E8-A361-2FD02679C18D}"/>
    </a:ext>
  </a:extLst>
</a:theme>
</file>

<file path=ppt/theme/theme2.xml><?xml version="1.0" encoding="utf-8"?>
<a:theme xmlns:a="http://schemas.openxmlformats.org/drawingml/2006/main" name="Content Slide Master">
  <a:themeElements>
    <a:clrScheme name="Eskom">
      <a:dk1>
        <a:srgbClr val="003896"/>
      </a:dk1>
      <a:lt1>
        <a:srgbClr val="FFFFFF"/>
      </a:lt1>
      <a:dk2>
        <a:srgbClr val="83725B"/>
      </a:dk2>
      <a:lt2>
        <a:srgbClr val="DDDDDD"/>
      </a:lt2>
      <a:accent1>
        <a:srgbClr val="003896"/>
      </a:accent1>
      <a:accent2>
        <a:srgbClr val="9B6D56"/>
      </a:accent2>
      <a:accent3>
        <a:srgbClr val="96330F"/>
      </a:accent3>
      <a:accent4>
        <a:srgbClr val="C97A00"/>
      </a:accent4>
      <a:accent5>
        <a:srgbClr val="598787"/>
      </a:accent5>
      <a:accent6>
        <a:srgbClr val="0DAF2B"/>
      </a:accent6>
      <a:hlink>
        <a:srgbClr val="83725B"/>
      </a:hlink>
      <a:folHlink>
        <a:srgbClr val="C97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bg1">
              <a:lumMod val="50000"/>
            </a:schemeClr>
          </a:buClr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E5B683E-D731-44A3-995F-FBDD736D6143}" vid="{6AEA1211-FEE5-49DA-A65B-5350B454C76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allery_x0020_Keywords xmlns="b066638b-8533-4687-a48b-8877f492106b" xsi:nil="true"/>
    <ImageCreateDate xmlns="9AA987DC-C9A7-4495-B0EB-A7EB0F9343F3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B0A6D8BFE48B5B4C98C9B506E18E4C4F" ma:contentTypeVersion="2" ma:contentTypeDescription="Upload an image." ma:contentTypeScope="" ma:versionID="faf5921d99471c51c746d233a2595df0">
  <xsd:schema xmlns:xsd="http://www.w3.org/2001/XMLSchema" xmlns:xs="http://www.w3.org/2001/XMLSchema" xmlns:p="http://schemas.microsoft.com/office/2006/metadata/properties" xmlns:ns1="http://schemas.microsoft.com/sharepoint/v3" xmlns:ns2="9AA987DC-C9A7-4495-B0EB-A7EB0F9343F3" xmlns:ns3="http://schemas.microsoft.com/sharepoint/v3/fields" xmlns:ns4="b066638b-8533-4687-a48b-8877f492106b" targetNamespace="http://schemas.microsoft.com/office/2006/metadata/properties" ma:root="true" ma:fieldsID="83d4262b44be4079de954f019704b229" ns1:_="" ns2:_="" ns3:_="" ns4:_="">
    <xsd:import namespace="http://schemas.microsoft.com/sharepoint/v3"/>
    <xsd:import namespace="9AA987DC-C9A7-4495-B0EB-A7EB0F9343F3"/>
    <xsd:import namespace="http://schemas.microsoft.com/sharepoint/v3/fields"/>
    <xsd:import namespace="b066638b-8533-4687-a48b-8877f492106b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  <xsd:element ref="ns4:Gallery_x0020_Keywor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A987DC-C9A7-4495-B0EB-A7EB0F9343F3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66638b-8533-4687-a48b-8877f492106b" elementFormDefault="qualified">
    <xsd:import namespace="http://schemas.microsoft.com/office/2006/documentManagement/types"/>
    <xsd:import namespace="http://schemas.microsoft.com/office/infopath/2007/PartnerControls"/>
    <xsd:element name="Gallery_x0020_Keywords" ma:index="29" nillable="true" ma:displayName="Gallery Keywords" ma:internalName="Gallery_x0020_Keyword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0325F2-1199-4A7E-B87D-734C0A3EB286}">
  <ds:schemaRefs>
    <ds:schemaRef ds:uri="http://schemas.microsoft.com/office/2006/metadata/properties"/>
    <ds:schemaRef ds:uri="http://schemas.microsoft.com/office/infopath/2007/PartnerControls"/>
    <ds:schemaRef ds:uri="b066638b-8533-4687-a48b-8877f492106b"/>
    <ds:schemaRef ds:uri="9AA987DC-C9A7-4495-B0EB-A7EB0F9343F3"/>
    <ds:schemaRef ds:uri="http://schemas.microsoft.com/sharepoint/v3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D4C14A18-89E5-4E51-A111-2EDA3AAE8F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AA987DC-C9A7-4495-B0EB-A7EB0F9343F3"/>
    <ds:schemaRef ds:uri="http://schemas.microsoft.com/sharepoint/v3/fields"/>
    <ds:schemaRef ds:uri="b066638b-8533-4687-a48b-8877f49210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A031EA-53D5-474F-8205-0E1513F096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457</Words>
  <Application>Microsoft Office PowerPoint</Application>
  <PresentationFormat>Widescreen</PresentationFormat>
  <Paragraphs>69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Courier New</vt:lpstr>
      <vt:lpstr>Symbol</vt:lpstr>
      <vt:lpstr>Wingdings</vt:lpstr>
      <vt:lpstr>Office Theme</vt:lpstr>
      <vt:lpstr>Content Slide Master</vt:lpstr>
      <vt:lpstr>think-cell Slide</vt:lpstr>
      <vt:lpstr>Clarification Meeting: The provision of Security Services for Western Grid Transmission Sites and National Key Point Sites for a period of thirty-six (36) months</vt:lpstr>
      <vt:lpstr>Safety Evaluation Requirements</vt:lpstr>
      <vt:lpstr>Safety Requirements – Provision of Security Services for Western Grid Transmission Sites and National Key Point Sites </vt:lpstr>
      <vt:lpstr> Safety Annexure C1 OHS Tender Evaluation –  OHS Evaluation Criteria </vt:lpstr>
      <vt:lpstr>Safety Continued Annexure C1 OHS Tender Evaluation –  OHS Evaluation Criteria</vt:lpstr>
      <vt:lpstr>PowerPoint Presentation</vt:lpstr>
    </vt:vector>
  </TitlesOfParts>
  <Company>Eskom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Hanlie Smit</dc:creator>
  <cp:lastModifiedBy>Brando Cupido</cp:lastModifiedBy>
  <cp:revision>39</cp:revision>
  <dcterms:created xsi:type="dcterms:W3CDTF">2020-01-06T09:48:40Z</dcterms:created>
  <dcterms:modified xsi:type="dcterms:W3CDTF">2023-11-22T07:56:07Z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0x0101009148F5A04DDD49CBA7127AADA5FB792B00AADE34325A8B49CDA8BB4DB53328F21400B0A6D8BFE48B5B4C98C9B506E18E4C4F</vt:lpwstr>
  </property>
</Properties>
</file>