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8" r:id="rId6"/>
    <p:sldId id="259" r:id="rId7"/>
    <p:sldId id="274" r:id="rId8"/>
    <p:sldId id="264" r:id="rId9"/>
    <p:sldId id="273" r:id="rId10"/>
    <p:sldId id="271" r:id="rId11"/>
    <p:sldId id="272" r:id="rId12"/>
    <p:sldId id="270" r:id="rId13"/>
    <p:sldId id="269" r:id="rId14"/>
    <p:sldId id="267" r:id="rId15"/>
    <p:sldId id="268" r:id="rId16"/>
    <p:sldId id="276" r:id="rId17"/>
    <p:sldId id="277" r:id="rId18"/>
    <p:sldId id="278" r:id="rId19"/>
    <p:sldId id="266" r:id="rId20"/>
    <p:sldId id="275" r:id="rId21"/>
    <p:sldId id="265" r:id="rId22"/>
    <p:sldId id="26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94"/>
    <p:restoredTop sz="94708"/>
  </p:normalViewPr>
  <p:slideViewPr>
    <p:cSldViewPr snapToGrid="0" snapToObjects="1">
      <p:cViewPr varScale="1">
        <p:scale>
          <a:sx n="86" d="100"/>
          <a:sy n="86" d="100"/>
        </p:scale>
        <p:origin x="326"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2E42FC-7332-D548-9225-EA9512A0F41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987E2D38-E549-5947-9712-6D405B77A538}"/>
              </a:ext>
            </a:extLst>
          </p:cNvPr>
          <p:cNvSpPr/>
          <p:nvPr userDrawn="1"/>
        </p:nvSpPr>
        <p:spPr>
          <a:xfrm>
            <a:off x="1287439" y="4491318"/>
            <a:ext cx="9617122" cy="2366682"/>
          </a:xfrm>
          <a:prstGeom prst="rect">
            <a:avLst/>
          </a:prstGeom>
          <a:solidFill>
            <a:schemeClr val="bg1">
              <a:alpha val="32223"/>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7851B61-B905-B94E-A203-6AACAB170E61}"/>
              </a:ext>
            </a:extLst>
          </p:cNvPr>
          <p:cNvSpPr>
            <a:spLocks noGrp="1"/>
          </p:cNvSpPr>
          <p:nvPr>
            <p:ph type="ctrTitle" hasCustomPrompt="1"/>
          </p:nvPr>
        </p:nvSpPr>
        <p:spPr>
          <a:xfrm>
            <a:off x="1962334" y="4984375"/>
            <a:ext cx="8267332" cy="890646"/>
          </a:xfrm>
        </p:spPr>
        <p:txBody>
          <a:bodyPr anchor="b"/>
          <a:lstStyle>
            <a:lvl1pPr algn="ctr">
              <a:defRPr sz="6000"/>
            </a:lvl1pPr>
          </a:lstStyle>
          <a:p>
            <a:r>
              <a:rPr lang="en-GB" dirty="0"/>
              <a:t>Presentation Title</a:t>
            </a:r>
            <a:endParaRPr lang="en-US" dirty="0"/>
          </a:p>
        </p:txBody>
      </p:sp>
      <p:sp>
        <p:nvSpPr>
          <p:cNvPr id="3" name="Subtitle 2">
            <a:extLst>
              <a:ext uri="{FF2B5EF4-FFF2-40B4-BE49-F238E27FC236}">
                <a16:creationId xmlns:a16="http://schemas.microsoft.com/office/drawing/2014/main" id="{230902DD-6939-F84C-A4A5-9A8FC215B11D}"/>
              </a:ext>
            </a:extLst>
          </p:cNvPr>
          <p:cNvSpPr>
            <a:spLocks noGrp="1"/>
          </p:cNvSpPr>
          <p:nvPr>
            <p:ph type="subTitle" idx="1" hasCustomPrompt="1"/>
          </p:nvPr>
        </p:nvSpPr>
        <p:spPr>
          <a:xfrm>
            <a:off x="1524000" y="5888468"/>
            <a:ext cx="9144000" cy="69700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a:t>
            </a:r>
            <a:endParaRPr lang="en-US" dirty="0"/>
          </a:p>
        </p:txBody>
      </p:sp>
    </p:spTree>
    <p:extLst>
      <p:ext uri="{BB962C8B-B14F-4D97-AF65-F5344CB8AC3E}">
        <p14:creationId xmlns:p14="http://schemas.microsoft.com/office/powerpoint/2010/main" val="413434551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B89A744-D506-E645-BD16-2DFFD67CE8B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tle 8">
            <a:extLst>
              <a:ext uri="{FF2B5EF4-FFF2-40B4-BE49-F238E27FC236}">
                <a16:creationId xmlns:a16="http://schemas.microsoft.com/office/drawing/2014/main" id="{54BC1754-DBC9-D444-8068-F7A491BEF7C3}"/>
              </a:ext>
            </a:extLst>
          </p:cNvPr>
          <p:cNvSpPr>
            <a:spLocks noGrp="1"/>
          </p:cNvSpPr>
          <p:nvPr>
            <p:ph type="title" hasCustomPrompt="1"/>
          </p:nvPr>
        </p:nvSpPr>
        <p:spPr>
          <a:xfrm>
            <a:off x="838200" y="365125"/>
            <a:ext cx="7712075" cy="1325563"/>
          </a:xfrm>
        </p:spPr>
        <p:txBody>
          <a:bodyPr/>
          <a:lstStyle/>
          <a:p>
            <a:r>
              <a:rPr lang="en-GB" dirty="0"/>
              <a:t>Overview</a:t>
            </a:r>
            <a:endParaRPr lang="en-US" dirty="0"/>
          </a:p>
        </p:txBody>
      </p:sp>
      <p:sp>
        <p:nvSpPr>
          <p:cNvPr id="11" name="Text Placeholder 10">
            <a:extLst>
              <a:ext uri="{FF2B5EF4-FFF2-40B4-BE49-F238E27FC236}">
                <a16:creationId xmlns:a16="http://schemas.microsoft.com/office/drawing/2014/main" id="{94A9A687-8067-B648-B960-AE91D799C266}"/>
              </a:ext>
            </a:extLst>
          </p:cNvPr>
          <p:cNvSpPr>
            <a:spLocks noGrp="1"/>
          </p:cNvSpPr>
          <p:nvPr>
            <p:ph type="body" sz="quarter" idx="10"/>
          </p:nvPr>
        </p:nvSpPr>
        <p:spPr>
          <a:xfrm>
            <a:off x="838200" y="1690688"/>
            <a:ext cx="7712075" cy="4704555"/>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2029766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58A3563-5B71-9D44-8AB1-98C61B5D455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tle 8">
            <a:extLst>
              <a:ext uri="{FF2B5EF4-FFF2-40B4-BE49-F238E27FC236}">
                <a16:creationId xmlns:a16="http://schemas.microsoft.com/office/drawing/2014/main" id="{54BC1754-DBC9-D444-8068-F7A491BEF7C3}"/>
              </a:ext>
            </a:extLst>
          </p:cNvPr>
          <p:cNvSpPr>
            <a:spLocks noGrp="1"/>
          </p:cNvSpPr>
          <p:nvPr>
            <p:ph type="title" hasCustomPrompt="1"/>
          </p:nvPr>
        </p:nvSpPr>
        <p:spPr>
          <a:xfrm>
            <a:off x="3231776" y="365125"/>
            <a:ext cx="7712075" cy="1325563"/>
          </a:xfrm>
        </p:spPr>
        <p:txBody>
          <a:bodyPr/>
          <a:lstStyle/>
          <a:p>
            <a:r>
              <a:rPr lang="en-GB" dirty="0"/>
              <a:t>Image</a:t>
            </a:r>
            <a:endParaRPr lang="en-US" dirty="0"/>
          </a:p>
        </p:txBody>
      </p:sp>
      <p:sp>
        <p:nvSpPr>
          <p:cNvPr id="6" name="Content Placeholder 2">
            <a:extLst>
              <a:ext uri="{FF2B5EF4-FFF2-40B4-BE49-F238E27FC236}">
                <a16:creationId xmlns:a16="http://schemas.microsoft.com/office/drawing/2014/main" id="{CDEEB2E3-9326-A24D-8147-1E56D85C5809}"/>
              </a:ext>
            </a:extLst>
          </p:cNvPr>
          <p:cNvSpPr>
            <a:spLocks noGrp="1"/>
          </p:cNvSpPr>
          <p:nvPr>
            <p:ph sz="half" idx="1"/>
          </p:nvPr>
        </p:nvSpPr>
        <p:spPr>
          <a:xfrm>
            <a:off x="3231777" y="1812178"/>
            <a:ext cx="7712074" cy="4351338"/>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2801118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1EDF71B-DF4F-E14B-8650-3835488A450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 Placeholder 12">
            <a:extLst>
              <a:ext uri="{FF2B5EF4-FFF2-40B4-BE49-F238E27FC236}">
                <a16:creationId xmlns:a16="http://schemas.microsoft.com/office/drawing/2014/main" id="{2B89990E-F798-1A46-B1CE-A5B974FAA211}"/>
              </a:ext>
            </a:extLst>
          </p:cNvPr>
          <p:cNvSpPr>
            <a:spLocks noGrp="1"/>
          </p:cNvSpPr>
          <p:nvPr>
            <p:ph type="body" sz="quarter" idx="10" hasCustomPrompt="1"/>
          </p:nvPr>
        </p:nvSpPr>
        <p:spPr>
          <a:xfrm>
            <a:off x="3839584" y="3165438"/>
            <a:ext cx="5806440" cy="2499043"/>
          </a:xfrm>
        </p:spPr>
        <p:txBody>
          <a:bodyPr/>
          <a:lstStyle>
            <a:lvl1pPr marL="0" indent="0">
              <a:buNone/>
              <a:defRPr lang="en-ZA" b="1" i="0" u="none" strike="noStrike" smtClean="0">
                <a:solidFill>
                  <a:schemeClr val="bg1"/>
                </a:solidFill>
                <a:effectLst/>
              </a:defRPr>
            </a:lvl1pPr>
          </a:lstStyle>
          <a:p>
            <a:pPr lvl="0"/>
            <a:r>
              <a:rPr lang="en-US" dirty="0"/>
              <a:t>&lt;&lt;insert quote&gt;&gt;</a:t>
            </a:r>
          </a:p>
        </p:txBody>
      </p:sp>
    </p:spTree>
    <p:extLst>
      <p:ext uri="{BB962C8B-B14F-4D97-AF65-F5344CB8AC3E}">
        <p14:creationId xmlns:p14="http://schemas.microsoft.com/office/powerpoint/2010/main" val="2401660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F6091C7-EEBB-4841-929F-178D4869005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FA73747-E46B-1948-9FD4-C97EC760B941}"/>
              </a:ext>
            </a:extLst>
          </p:cNvPr>
          <p:cNvSpPr>
            <a:spLocks noGrp="1"/>
          </p:cNvSpPr>
          <p:nvPr>
            <p:ph type="title" hasCustomPrompt="1"/>
          </p:nvPr>
        </p:nvSpPr>
        <p:spPr>
          <a:xfrm>
            <a:off x="4328160" y="2103437"/>
            <a:ext cx="7406640" cy="1325563"/>
          </a:xfrm>
        </p:spPr>
        <p:txBody>
          <a:bodyPr/>
          <a:lstStyle>
            <a:lvl1pPr algn="r">
              <a:defRPr/>
            </a:lvl1pPr>
          </a:lstStyle>
          <a:p>
            <a:r>
              <a:rPr lang="en-GB" dirty="0"/>
              <a:t>Section Title</a:t>
            </a:r>
            <a:endParaRPr lang="en-US" dirty="0"/>
          </a:p>
        </p:txBody>
      </p:sp>
      <p:sp>
        <p:nvSpPr>
          <p:cNvPr id="9" name="Text Placeholder 8">
            <a:extLst>
              <a:ext uri="{FF2B5EF4-FFF2-40B4-BE49-F238E27FC236}">
                <a16:creationId xmlns:a16="http://schemas.microsoft.com/office/drawing/2014/main" id="{81E8B0AC-2CC5-3944-9CD6-8CD7007E76B5}"/>
              </a:ext>
            </a:extLst>
          </p:cNvPr>
          <p:cNvSpPr>
            <a:spLocks noGrp="1"/>
          </p:cNvSpPr>
          <p:nvPr>
            <p:ph type="body" sz="quarter" idx="10" hasCustomPrompt="1"/>
          </p:nvPr>
        </p:nvSpPr>
        <p:spPr>
          <a:xfrm>
            <a:off x="4327525" y="3429000"/>
            <a:ext cx="7407275" cy="1997075"/>
          </a:xfrm>
        </p:spPr>
        <p:txBody>
          <a:bodyPr/>
          <a:lstStyle>
            <a:lvl1pPr marL="0" indent="0" algn="r">
              <a:buNone/>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GB" dirty="0"/>
              <a:t>Section summary</a:t>
            </a:r>
            <a:endParaRPr lang="en-US" dirty="0"/>
          </a:p>
        </p:txBody>
      </p:sp>
    </p:spTree>
    <p:extLst>
      <p:ext uri="{BB962C8B-B14F-4D97-AF65-F5344CB8AC3E}">
        <p14:creationId xmlns:p14="http://schemas.microsoft.com/office/powerpoint/2010/main" val="276911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3E11FF9-2C75-2845-AE2D-856E6C56C3A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 Placeholder 12">
            <a:extLst>
              <a:ext uri="{FF2B5EF4-FFF2-40B4-BE49-F238E27FC236}">
                <a16:creationId xmlns:a16="http://schemas.microsoft.com/office/drawing/2014/main" id="{2B89990E-F798-1A46-B1CE-A5B974FAA211}"/>
              </a:ext>
            </a:extLst>
          </p:cNvPr>
          <p:cNvSpPr>
            <a:spLocks noGrp="1"/>
          </p:cNvSpPr>
          <p:nvPr>
            <p:ph type="body" sz="quarter" idx="10" hasCustomPrompt="1"/>
          </p:nvPr>
        </p:nvSpPr>
        <p:spPr>
          <a:xfrm>
            <a:off x="1904999" y="2773680"/>
            <a:ext cx="8382001" cy="2499043"/>
          </a:xfrm>
        </p:spPr>
        <p:txBody>
          <a:bodyPr>
            <a:normAutofit/>
          </a:bodyPr>
          <a:lstStyle>
            <a:lvl1pPr marL="0" indent="0" algn="ctr">
              <a:buNone/>
              <a:defRPr lang="en-ZA" sz="7200" b="1" i="0" u="none" strike="noStrike" smtClean="0">
                <a:solidFill>
                  <a:schemeClr val="bg1"/>
                </a:solidFill>
                <a:effectLst/>
              </a:defRPr>
            </a:lvl1pPr>
          </a:lstStyle>
          <a:p>
            <a:pPr lvl="0"/>
            <a:r>
              <a:rPr lang="en-US" dirty="0"/>
              <a:t>Thank You</a:t>
            </a:r>
          </a:p>
        </p:txBody>
      </p:sp>
    </p:spTree>
    <p:extLst>
      <p:ext uri="{BB962C8B-B14F-4D97-AF65-F5344CB8AC3E}">
        <p14:creationId xmlns:p14="http://schemas.microsoft.com/office/powerpoint/2010/main" val="597982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73009-0882-8544-A4F3-03083857A422}"/>
              </a:ext>
            </a:extLst>
          </p:cNvPr>
          <p:cNvSpPr>
            <a:spLocks noGrp="1"/>
          </p:cNvSpPr>
          <p:nvPr>
            <p:ph type="title" hasCustomPrompt="1"/>
          </p:nvPr>
        </p:nvSpPr>
        <p:spPr/>
        <p:txBody>
          <a:bodyPr/>
          <a:lstStyle/>
          <a:p>
            <a:r>
              <a:rPr lang="en-GB" dirty="0"/>
              <a:t>Highlights \ Comparison</a:t>
            </a:r>
            <a:endParaRPr lang="en-US" dirty="0"/>
          </a:p>
        </p:txBody>
      </p:sp>
      <p:sp>
        <p:nvSpPr>
          <p:cNvPr id="3" name="Content Placeholder 2">
            <a:extLst>
              <a:ext uri="{FF2B5EF4-FFF2-40B4-BE49-F238E27FC236}">
                <a16:creationId xmlns:a16="http://schemas.microsoft.com/office/drawing/2014/main" id="{77CFB9A0-111C-5846-9CEF-136AFCDE6D22}"/>
              </a:ext>
            </a:extLst>
          </p:cNvPr>
          <p:cNvSpPr>
            <a:spLocks noGrp="1"/>
          </p:cNvSpPr>
          <p:nvPr>
            <p:ph sz="half" idx="1"/>
          </p:nvPr>
        </p:nvSpPr>
        <p:spPr>
          <a:xfrm>
            <a:off x="838200" y="1825625"/>
            <a:ext cx="5181600" cy="4351338"/>
          </a:xfrm>
        </p:spPr>
        <p:txBody>
          <a:bodyPr/>
          <a:lstStyle>
            <a:lvl1pPr marL="0" indent="0">
              <a:buNone/>
              <a:defRPr/>
            </a:lvl1pPr>
          </a:lstStyle>
          <a:p>
            <a:pPr lvl="0"/>
            <a:r>
              <a:rPr lang="en-GB"/>
              <a:t>Click to edit Master text styles</a:t>
            </a:r>
          </a:p>
        </p:txBody>
      </p:sp>
      <p:sp>
        <p:nvSpPr>
          <p:cNvPr id="4" name="Content Placeholder 3">
            <a:extLst>
              <a:ext uri="{FF2B5EF4-FFF2-40B4-BE49-F238E27FC236}">
                <a16:creationId xmlns:a16="http://schemas.microsoft.com/office/drawing/2014/main" id="{2B77DF5F-68B8-6946-95FD-B7A406F8D14D}"/>
              </a:ext>
            </a:extLst>
          </p:cNvPr>
          <p:cNvSpPr>
            <a:spLocks noGrp="1"/>
          </p:cNvSpPr>
          <p:nvPr>
            <p:ph sz="half" idx="2"/>
          </p:nvPr>
        </p:nvSpPr>
        <p:spPr>
          <a:xfrm>
            <a:off x="6172200" y="1825625"/>
            <a:ext cx="5181600" cy="4351338"/>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2315163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433035-4F12-DE4F-B07E-D992C9D62F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CA97AE0-83C9-6843-A6FD-1AB6613256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E77AA544-1451-044C-8199-E43878D470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23398F-CDCC-1747-A342-AC569435ECF3}" type="slidenum">
              <a:rPr lang="en-US" smtClean="0"/>
              <a:t>‹#›</a:t>
            </a:fld>
            <a:endParaRPr lang="en-US"/>
          </a:p>
        </p:txBody>
      </p:sp>
    </p:spTree>
    <p:extLst>
      <p:ext uri="{BB962C8B-B14F-4D97-AF65-F5344CB8AC3E}">
        <p14:creationId xmlns:p14="http://schemas.microsoft.com/office/powerpoint/2010/main" val="413538925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1" r:id="rId3"/>
    <p:sldLayoutId id="2147483653" r:id="rId4"/>
    <p:sldLayoutId id="2147483654" r:id="rId5"/>
    <p:sldLayoutId id="2147483660" r:id="rId6"/>
    <p:sldLayoutId id="2147483652"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F9685-94A1-9A4B-861F-BD69C4B96555}"/>
              </a:ext>
            </a:extLst>
          </p:cNvPr>
          <p:cNvSpPr>
            <a:spLocks noGrp="1"/>
          </p:cNvSpPr>
          <p:nvPr>
            <p:ph type="ctrTitle"/>
          </p:nvPr>
        </p:nvSpPr>
        <p:spPr>
          <a:xfrm>
            <a:off x="1962334" y="4984375"/>
            <a:ext cx="8220353" cy="890646"/>
          </a:xfrm>
        </p:spPr>
        <p:txBody>
          <a:bodyPr>
            <a:normAutofit/>
          </a:bodyPr>
          <a:lstStyle/>
          <a:p>
            <a:pPr marL="0" indent="0"/>
            <a:r>
              <a:rPr lang="en-ZA" sz="4800" b="1" dirty="0"/>
              <a:t>BIDS NUMBERS:RW10396363/22</a:t>
            </a:r>
          </a:p>
        </p:txBody>
      </p:sp>
      <p:sp>
        <p:nvSpPr>
          <p:cNvPr id="3" name="Subtitle 2">
            <a:extLst>
              <a:ext uri="{FF2B5EF4-FFF2-40B4-BE49-F238E27FC236}">
                <a16:creationId xmlns:a16="http://schemas.microsoft.com/office/drawing/2014/main" id="{A841C4EC-19EB-CC44-9003-DBDBA3F57F3B}"/>
              </a:ext>
            </a:extLst>
          </p:cNvPr>
          <p:cNvSpPr>
            <a:spLocks noGrp="1"/>
          </p:cNvSpPr>
          <p:nvPr>
            <p:ph type="subTitle" idx="1"/>
          </p:nvPr>
        </p:nvSpPr>
        <p:spPr/>
        <p:txBody>
          <a:bodyPr>
            <a:normAutofit fontScale="62500" lnSpcReduction="20000"/>
          </a:bodyPr>
          <a:lstStyle/>
          <a:p>
            <a:r>
              <a:rPr lang="en-US" b="1" dirty="0"/>
              <a:t>CONSTRUCTION OF THE STOCKPILE AREA AND REHABILITATION OF DRYING BEDS AT PANFONTEIN SITE</a:t>
            </a:r>
          </a:p>
          <a:p>
            <a:r>
              <a:rPr lang="en-US" b="1" dirty="0"/>
              <a:t>KULANI SHIBAMBU 02 MARCH 2022</a:t>
            </a:r>
            <a:endParaRPr lang="en-ZA" dirty="0"/>
          </a:p>
          <a:p>
            <a:endParaRPr lang="en-US" dirty="0"/>
          </a:p>
        </p:txBody>
      </p:sp>
    </p:spTree>
    <p:extLst>
      <p:ext uri="{BB962C8B-B14F-4D97-AF65-F5344CB8AC3E}">
        <p14:creationId xmlns:p14="http://schemas.microsoft.com/office/powerpoint/2010/main" val="1198845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p:txBody>
          <a:bodyPr/>
          <a:lstStyle/>
          <a:p>
            <a:r>
              <a:rPr lang="en-US" b="1" dirty="0"/>
              <a:t>Contents</a:t>
            </a:r>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p:txBody>
          <a:bodyPr/>
          <a:lstStyle/>
          <a:p>
            <a:pPr marL="457200" indent="-457200" algn="just">
              <a:buFont typeface="Arial" panose="020B0604020202020204" pitchFamily="34" charset="0"/>
              <a:buChar char="•"/>
            </a:pPr>
            <a:r>
              <a:rPr lang="en-US" dirty="0"/>
              <a:t>Commercial-by Vonani Shivambu</a:t>
            </a:r>
          </a:p>
          <a:p>
            <a:pPr marL="457200" indent="-457200" algn="just">
              <a:buFont typeface="Arial" panose="020B0604020202020204" pitchFamily="34" charset="0"/>
              <a:buChar char="•"/>
            </a:pPr>
            <a:r>
              <a:rPr lang="en-US" dirty="0"/>
              <a:t>Technical- by Mvusi Hlongwane </a:t>
            </a:r>
          </a:p>
          <a:p>
            <a:endParaRPr lang="en-US" dirty="0"/>
          </a:p>
        </p:txBody>
      </p:sp>
    </p:spTree>
    <p:extLst>
      <p:ext uri="{BB962C8B-B14F-4D97-AF65-F5344CB8AC3E}">
        <p14:creationId xmlns:p14="http://schemas.microsoft.com/office/powerpoint/2010/main" val="2314328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pPr algn="ctr"/>
            <a:r>
              <a:rPr lang="en-US" b="1" dirty="0"/>
              <a:t>COMMERCIAL PART</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pPr algn="ctr"/>
            <a:endParaRPr lang="en-ZA" b="1" dirty="0"/>
          </a:p>
          <a:p>
            <a:pPr algn="ctr"/>
            <a:endParaRPr lang="en-ZA" b="1" dirty="0"/>
          </a:p>
          <a:p>
            <a:pPr algn="ctr"/>
            <a:endParaRPr lang="en-ZA" b="1" dirty="0"/>
          </a:p>
          <a:p>
            <a:pPr algn="ctr"/>
            <a:r>
              <a:rPr lang="en-ZA" b="1" dirty="0"/>
              <a:t>BID NUMBER: RW10396363/22</a:t>
            </a:r>
            <a:endParaRPr lang="en-US" b="1" dirty="0"/>
          </a:p>
        </p:txBody>
      </p:sp>
    </p:spTree>
    <p:extLst>
      <p:ext uri="{BB962C8B-B14F-4D97-AF65-F5344CB8AC3E}">
        <p14:creationId xmlns:p14="http://schemas.microsoft.com/office/powerpoint/2010/main" val="755125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PROCEDURE TO BE OBSERVED</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pPr lvl="0" algn="just">
              <a:buFont typeface="Arial" pitchFamily="34" charset="0"/>
              <a:buChar char="•"/>
            </a:pPr>
            <a:r>
              <a:rPr lang="en-US" dirty="0">
                <a:solidFill>
                  <a:prstClr val="black"/>
                </a:solidFill>
              </a:rPr>
              <a:t>Tender documents are available on the National Treasury website.</a:t>
            </a:r>
          </a:p>
          <a:p>
            <a:pPr lvl="0" algn="just">
              <a:buFont typeface="Arial" pitchFamily="34" charset="0"/>
              <a:buChar char="•"/>
            </a:pPr>
            <a:r>
              <a:rPr lang="en-US" dirty="0">
                <a:solidFill>
                  <a:prstClr val="black"/>
                </a:solidFill>
              </a:rPr>
              <a:t>Issue Date: </a:t>
            </a:r>
            <a:r>
              <a:rPr lang="en-US" dirty="0">
                <a:solidFill>
                  <a:srgbClr val="FF0000"/>
                </a:solidFill>
              </a:rPr>
              <a:t>04 October 2022.</a:t>
            </a:r>
          </a:p>
          <a:p>
            <a:pPr lvl="0" algn="just">
              <a:buFont typeface="Arial" pitchFamily="34" charset="0"/>
              <a:buChar char="•"/>
            </a:pPr>
            <a:r>
              <a:rPr lang="en-US" dirty="0">
                <a:solidFill>
                  <a:prstClr val="black"/>
                </a:solidFill>
              </a:rPr>
              <a:t>Closing date: </a:t>
            </a:r>
            <a:r>
              <a:rPr lang="en-US" dirty="0">
                <a:solidFill>
                  <a:srgbClr val="FF0000"/>
                </a:solidFill>
              </a:rPr>
              <a:t>17 November 2022. </a:t>
            </a:r>
          </a:p>
          <a:p>
            <a:pPr lvl="0" algn="just">
              <a:buFont typeface="Arial" pitchFamily="34" charset="0"/>
              <a:buChar char="•"/>
            </a:pPr>
            <a:r>
              <a:rPr lang="en-US" dirty="0">
                <a:solidFill>
                  <a:prstClr val="black"/>
                </a:solidFill>
              </a:rPr>
              <a:t>Submissions must be deposited before </a:t>
            </a:r>
            <a:r>
              <a:rPr lang="en-US" b="1" dirty="0">
                <a:solidFill>
                  <a:srgbClr val="FF0000"/>
                </a:solidFill>
              </a:rPr>
              <a:t>12:00 noon at No:522 Impala Road </a:t>
            </a:r>
            <a:r>
              <a:rPr lang="en-US" b="1" dirty="0" err="1">
                <a:solidFill>
                  <a:srgbClr val="FF0000"/>
                </a:solidFill>
              </a:rPr>
              <a:t>Glenvista</a:t>
            </a:r>
            <a:r>
              <a:rPr lang="en-US" b="1" dirty="0">
                <a:solidFill>
                  <a:srgbClr val="FF0000"/>
                </a:solidFill>
              </a:rPr>
              <a:t>, main gate. </a:t>
            </a:r>
          </a:p>
          <a:p>
            <a:pPr lvl="0" algn="just">
              <a:buFont typeface="Arial" pitchFamily="34" charset="0"/>
              <a:buChar char="•"/>
            </a:pPr>
            <a:r>
              <a:rPr lang="en-US" dirty="0">
                <a:solidFill>
                  <a:prstClr val="black"/>
                </a:solidFill>
              </a:rPr>
              <a:t>All submissions after closing date will be rejected. </a:t>
            </a:r>
          </a:p>
          <a:p>
            <a:pPr lvl="0" algn="just">
              <a:buFont typeface="Arial" pitchFamily="34" charset="0"/>
              <a:buChar char="•"/>
            </a:pPr>
            <a:r>
              <a:rPr lang="en-US" dirty="0">
                <a:solidFill>
                  <a:prstClr val="black"/>
                </a:solidFill>
              </a:rPr>
              <a:t>Contact persons: Semakaleng Mangoali and Vonani Shivambu (Supply Chain).</a:t>
            </a:r>
          </a:p>
          <a:p>
            <a:endParaRPr lang="en-US" dirty="0"/>
          </a:p>
        </p:txBody>
      </p:sp>
    </p:spTree>
    <p:extLst>
      <p:ext uri="{BB962C8B-B14F-4D97-AF65-F5344CB8AC3E}">
        <p14:creationId xmlns:p14="http://schemas.microsoft.com/office/powerpoint/2010/main" val="964718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VALIDITY PERIOD </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pPr lvl="0"/>
            <a:r>
              <a:rPr lang="en-US" dirty="0">
                <a:solidFill>
                  <a:prstClr val="black"/>
                </a:solidFill>
              </a:rPr>
              <a:t>The tender shall remain valid for a period of </a:t>
            </a:r>
            <a:r>
              <a:rPr lang="en-US" b="1" dirty="0">
                <a:solidFill>
                  <a:srgbClr val="FF0000"/>
                </a:solidFill>
              </a:rPr>
              <a:t>180 days from the date of closing of the tender</a:t>
            </a:r>
            <a:r>
              <a:rPr lang="en-US" dirty="0">
                <a:solidFill>
                  <a:prstClr val="black"/>
                </a:solidFill>
              </a:rPr>
              <a:t>. </a:t>
            </a:r>
            <a:r>
              <a:rPr lang="en-US" b="1" dirty="0">
                <a:solidFill>
                  <a:prstClr val="black"/>
                </a:solidFill>
              </a:rPr>
              <a:t>Rand Water reserves the right to extend the validity period if required.</a:t>
            </a:r>
          </a:p>
          <a:p>
            <a:endParaRPr lang="en-US" dirty="0"/>
          </a:p>
        </p:txBody>
      </p:sp>
    </p:spTree>
    <p:extLst>
      <p:ext uri="{BB962C8B-B14F-4D97-AF65-F5344CB8AC3E}">
        <p14:creationId xmlns:p14="http://schemas.microsoft.com/office/powerpoint/2010/main" val="2723307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PRE-QUALIFIERS…</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a:xfrm>
            <a:off x="3231777" y="1371600"/>
            <a:ext cx="7712074" cy="4791916"/>
          </a:xfrm>
        </p:spPr>
        <p:txBody>
          <a:bodyPr>
            <a:normAutofit fontScale="55000" lnSpcReduction="20000"/>
          </a:bodyPr>
          <a:lstStyle/>
          <a:p>
            <a:pPr>
              <a:lnSpc>
                <a:spcPct val="110000"/>
              </a:lnSpc>
            </a:pPr>
            <a:r>
              <a:rPr lang="en-US" dirty="0"/>
              <a:t>1. </a:t>
            </a:r>
            <a:r>
              <a:rPr lang="en-US" sz="2900" dirty="0"/>
              <a:t>Fully completed and signed Form of Offer.</a:t>
            </a:r>
          </a:p>
          <a:p>
            <a:pPr>
              <a:lnSpc>
                <a:spcPct val="110000"/>
              </a:lnSpc>
            </a:pPr>
            <a:r>
              <a:rPr lang="en-US" sz="2900" dirty="0"/>
              <a:t>2. Letter of Good Standing from the Department of </a:t>
            </a:r>
            <a:r>
              <a:rPr lang="en-US" sz="2900" dirty="0" err="1"/>
              <a:t>Labour</a:t>
            </a:r>
            <a:r>
              <a:rPr lang="en-US" sz="2900" dirty="0"/>
              <a:t> or an Accredited Institution.</a:t>
            </a:r>
          </a:p>
          <a:p>
            <a:pPr>
              <a:lnSpc>
                <a:spcPct val="110000"/>
              </a:lnSpc>
            </a:pPr>
            <a:r>
              <a:rPr lang="en-US" sz="2900" dirty="0"/>
              <a:t>3. The use of correction fluid or any other similar substance to make corrections is not permitted.</a:t>
            </a:r>
          </a:p>
          <a:p>
            <a:pPr>
              <a:lnSpc>
                <a:spcPct val="110000"/>
              </a:lnSpc>
            </a:pPr>
            <a:r>
              <a:rPr lang="en-US" sz="2900" dirty="0"/>
              <a:t>4. Bidders must be registered with the CIDB or are capable of being so prior to the evaluation of submissions, in a contractor grading designation equal to or higher than a contractor grading designation determined in accordance with the CIDB grading of this bid; in accordance with the CIDB prescripts.</a:t>
            </a:r>
          </a:p>
          <a:p>
            <a:pPr>
              <a:lnSpc>
                <a:spcPct val="110000"/>
              </a:lnSpc>
            </a:pPr>
            <a:r>
              <a:rPr lang="en-US" sz="2900" dirty="0"/>
              <a:t>5. In addition to 4, bidders must have in the past completed successfully the bids with 9CE grading.</a:t>
            </a:r>
          </a:p>
          <a:p>
            <a:pPr>
              <a:lnSpc>
                <a:spcPct val="110000"/>
              </a:lnSpc>
            </a:pPr>
            <a:r>
              <a:rPr lang="en-US" sz="2900" dirty="0"/>
              <a:t>6. The bidding entity must have the ability to execute all required Engineering Consulting services in accordance with the Engineering Act of SA, Engineering Profession Act 46 of 2000. Proof of employment or signed contract agreement with the relevant Engineering Consultant or Consulting company must be submitted with the bid.</a:t>
            </a:r>
          </a:p>
          <a:p>
            <a:pPr>
              <a:lnSpc>
                <a:spcPct val="110000"/>
              </a:lnSpc>
            </a:pPr>
            <a:r>
              <a:rPr lang="en-US" sz="2900" dirty="0"/>
              <a:t>7. Fully completed Local Content Declaration SBD 6.2 and Annexure C Forms for each of the designated sectors as provided and minimum stipulated thresholds for this bid, as outlined in Schedule T2.2.1.</a:t>
            </a:r>
          </a:p>
          <a:p>
            <a:endParaRPr lang="en-US" dirty="0"/>
          </a:p>
        </p:txBody>
      </p:sp>
    </p:spTree>
    <p:extLst>
      <p:ext uri="{BB962C8B-B14F-4D97-AF65-F5344CB8AC3E}">
        <p14:creationId xmlns:p14="http://schemas.microsoft.com/office/powerpoint/2010/main" val="3292781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a:xfrm>
            <a:off x="3231776" y="365125"/>
            <a:ext cx="7712075" cy="873125"/>
          </a:xfrm>
        </p:spPr>
        <p:txBody>
          <a:bodyPr/>
          <a:lstStyle/>
          <a:p>
            <a:r>
              <a:rPr lang="en-US" b="1" dirty="0"/>
              <a:t>PRE-QUALIFIERS…</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a:xfrm>
            <a:off x="3231777" y="1238250"/>
            <a:ext cx="7712074" cy="4351338"/>
          </a:xfrm>
        </p:spPr>
        <p:txBody>
          <a:bodyPr>
            <a:noAutofit/>
          </a:bodyPr>
          <a:lstStyle/>
          <a:p>
            <a:r>
              <a:rPr lang="en-US" sz="1800" dirty="0"/>
              <a:t>8. Submission of Socio-Economic Development (SED) proposal in accordance with Rand Water’s requirements and targets in T2.2.9 and the signing of the SED schedule in its entirety.</a:t>
            </a:r>
          </a:p>
          <a:p>
            <a:r>
              <a:rPr lang="en-US" sz="1800" dirty="0"/>
              <a:t>9. Sub -contracting: Bidder must also subcontract a minimum of 30% of the value of the contract (if above R30 million) to an EME/ QSE that is a minimum 51% black owned. </a:t>
            </a:r>
          </a:p>
          <a:p>
            <a:r>
              <a:rPr lang="en-US" sz="1800" dirty="0"/>
              <a:t>The following evidence must be submitted:</a:t>
            </a:r>
          </a:p>
          <a:p>
            <a:r>
              <a:rPr lang="en-US" sz="1800" dirty="0"/>
              <a:t> • Signed Subcontracting agreement stipulating the percentage to be subcontracted and the scope of work to be sub-contracted</a:t>
            </a:r>
          </a:p>
          <a:p>
            <a:r>
              <a:rPr lang="en-US" sz="1800" dirty="0"/>
              <a:t>• CSD report/s for Subcontractor/s</a:t>
            </a:r>
          </a:p>
          <a:p>
            <a:r>
              <a:rPr lang="en-US" sz="1800" dirty="0"/>
              <a:t>• CIDB Registration for Subcontractor/s, where CIDB related works are subcontracted. Where CIDB related works are subcontracted, each Subcontractor must also be registered with the appropriate CIDB grading in accordance with the value of the work to be undertaken by that Subcontractor.  Where the CIDB requirement for subcontracted work is not met, this pre-qualifier has not been met. </a:t>
            </a:r>
          </a:p>
          <a:p>
            <a:r>
              <a:rPr lang="en-US" sz="1800" dirty="0"/>
              <a:t>• Proof of B-BBEE status for Subcontractor/s</a:t>
            </a:r>
          </a:p>
          <a:p>
            <a:endParaRPr lang="en-US" sz="1800" dirty="0"/>
          </a:p>
        </p:txBody>
      </p:sp>
    </p:spTree>
    <p:extLst>
      <p:ext uri="{BB962C8B-B14F-4D97-AF65-F5344CB8AC3E}">
        <p14:creationId xmlns:p14="http://schemas.microsoft.com/office/powerpoint/2010/main" val="4035097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COMMERCIAL- RETURNABLES</a:t>
            </a:r>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endParaRPr lang="en-US" b="1" dirty="0"/>
          </a:p>
          <a:p>
            <a:r>
              <a:rPr lang="en-US" dirty="0">
                <a:latin typeface="Arial" panose="020B0604020202020204" pitchFamily="34" charset="0"/>
                <a:cs typeface="Arial" panose="020B0604020202020204" pitchFamily="34" charset="0"/>
              </a:rPr>
              <a:t>Page 14-16 of 89 – Detailed list of required returnable.</a:t>
            </a:r>
          </a:p>
          <a:p>
            <a:endParaRPr lang="en-US" dirty="0"/>
          </a:p>
        </p:txBody>
      </p:sp>
    </p:spTree>
    <p:extLst>
      <p:ext uri="{BB962C8B-B14F-4D97-AF65-F5344CB8AC3E}">
        <p14:creationId xmlns:p14="http://schemas.microsoft.com/office/powerpoint/2010/main" val="2704634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pPr algn="ctr"/>
            <a:r>
              <a:rPr lang="en-US" b="1" dirty="0"/>
              <a:t>TECHNICAL PART</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pPr algn="ctr"/>
            <a:endParaRPr lang="en-ZA" b="1" dirty="0"/>
          </a:p>
          <a:p>
            <a:pPr algn="ctr"/>
            <a:endParaRPr lang="en-ZA" b="1" dirty="0"/>
          </a:p>
          <a:p>
            <a:pPr algn="ctr"/>
            <a:r>
              <a:rPr lang="en-ZA" b="1" dirty="0"/>
              <a:t>BID NUMBER: RW10396363/22</a:t>
            </a:r>
            <a:endParaRPr lang="en-US" b="1" dirty="0"/>
          </a:p>
        </p:txBody>
      </p:sp>
    </p:spTree>
    <p:extLst>
      <p:ext uri="{BB962C8B-B14F-4D97-AF65-F5344CB8AC3E}">
        <p14:creationId xmlns:p14="http://schemas.microsoft.com/office/powerpoint/2010/main" val="4273922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SCOPE OF WORK…</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a:xfrm>
            <a:off x="3231776" y="1812178"/>
            <a:ext cx="8431903" cy="4629262"/>
          </a:xfrm>
        </p:spPr>
        <p:txBody>
          <a:bodyPr>
            <a:normAutofit fontScale="92500" lnSpcReduction="10000"/>
          </a:bodyPr>
          <a:lstStyle/>
          <a:p>
            <a:r>
              <a:rPr lang="en-US" dirty="0"/>
              <a:t>The Employer’s objective is to complete the construction work, commission and put into operation of the B11 and B19 Header. Refurbishment Rotary Screens and replacement of main pumps cooling water pumps and installation of drainage pumps at Lethabo Pump station</a:t>
            </a:r>
          </a:p>
          <a:p>
            <a:r>
              <a:rPr lang="en-US" dirty="0"/>
              <a:t>The Pipeline scope of work for Lethabo Header shall comprise of earthworks, construction of delivery manifolds, pipeline modifications of existing manifolds, valve chambers construction, supply and installation of valve, supply of pipes, installation and testing. Pipe sizes vary between 400mm, 1800mm and 2000mm in nominal diameter (including bends, valves and other fittings) and approximately shall be supplied and installed</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4726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a:xfrm>
            <a:off x="3231776" y="365125"/>
            <a:ext cx="7712075" cy="1044575"/>
          </a:xfrm>
        </p:spPr>
        <p:txBody>
          <a:bodyPr/>
          <a:lstStyle/>
          <a:p>
            <a:r>
              <a:rPr lang="en-US" b="1" dirty="0"/>
              <a:t>SCOPE OF WORK…</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a:xfrm>
            <a:off x="3231777" y="1409700"/>
            <a:ext cx="7712074" cy="4753816"/>
          </a:xfrm>
        </p:spPr>
        <p:txBody>
          <a:bodyPr>
            <a:noAutofit/>
          </a:bodyPr>
          <a:lstStyle/>
          <a:p>
            <a:r>
              <a:rPr lang="en-US" dirty="0"/>
              <a:t>The mechanical scope of work shall comprise Valves removal, manufacture, testing, supply, delivery, installation and put into service of isolation vales, non- return valves, surge anticipation valves, air valves and submersible pumps complete with piping, non-return valves and fittings, removal and refurbishment of installed isolation valves on the  </a:t>
            </a:r>
            <a:r>
              <a:rPr lang="en-US" u="sng" dirty="0"/>
              <a:t>B19 and B11 Header.</a:t>
            </a:r>
          </a:p>
          <a:p>
            <a:endParaRPr lang="en-US" sz="20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0663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SCOPE OF WORK</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normAutofit fontScale="92500"/>
          </a:bodyPr>
          <a:lstStyle/>
          <a:p>
            <a:r>
              <a:rPr lang="en-US" dirty="0"/>
              <a:t>The mechanical scope of work shall comprise of  Design, supply, delivery, installation and put into service of pumps cooling water systems, drainage pump system complete with pumps, motors, pipes and fittings, supply and replace main suction and delivery pipes and valves, supply and delivery of 450 Ml/d pump casing. Refurbishment of four (4) rotary screens.</a:t>
            </a:r>
            <a:endParaRPr lang="en-ZA" sz="2000" dirty="0">
              <a:latin typeface="Arial" panose="020B0604020202020204" pitchFamily="34" charset="0"/>
              <a:cs typeface="Arial" panose="020B0604020202020204" pitchFamily="34" charset="0"/>
            </a:endParaRPr>
          </a:p>
          <a:p>
            <a:r>
              <a:rPr lang="en-US" dirty="0"/>
              <a:t>The electrical scope of work shall comprise of the design, manufacture, supply, installation, commission, and put into service of the electrification of boundary valves at Lethabo Intake Station. </a:t>
            </a:r>
          </a:p>
        </p:txBody>
      </p:sp>
    </p:spTree>
    <p:extLst>
      <p:ext uri="{BB962C8B-B14F-4D97-AF65-F5344CB8AC3E}">
        <p14:creationId xmlns:p14="http://schemas.microsoft.com/office/powerpoint/2010/main" val="1740270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SCOPE OF WORK</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normAutofit fontScale="62500" lnSpcReduction="20000"/>
          </a:bodyPr>
          <a:lstStyle/>
          <a:p>
            <a:pPr algn="just"/>
            <a:r>
              <a:rPr lang="en-US" sz="2900" dirty="0"/>
              <a:t>Identifying points of supply from the Lethabo Intake Station 400V Switchgear, essential services section.</a:t>
            </a:r>
          </a:p>
          <a:p>
            <a:pPr algn="just"/>
            <a:r>
              <a:rPr lang="en-US" sz="2900" dirty="0"/>
              <a:t>Design, Manufacture, test at factory, supply, test on site, install, commission and put into service Main Distribution Board fed from generator power complete with a UPS distribution section and UPS unit compartment.</a:t>
            </a:r>
          </a:p>
          <a:p>
            <a:pPr algn="just"/>
            <a:r>
              <a:rPr lang="en-US" sz="2900" dirty="0"/>
              <a:t>Design, Manufacture, test at factory, supply, test on site, install, commission and put into service Uninterruptable Power Supply Unit to feed the flow meters.</a:t>
            </a:r>
          </a:p>
          <a:p>
            <a:pPr algn="just"/>
            <a:r>
              <a:rPr lang="en-US" sz="2900" dirty="0"/>
              <a:t>Design, Manufacture, test at factory, supply, test on site, install, commission and put into service Distribution Boards for the boundary valve chambers.</a:t>
            </a:r>
          </a:p>
          <a:p>
            <a:pPr algn="just"/>
            <a:r>
              <a:rPr lang="en-US" sz="2900" dirty="0"/>
              <a:t>Design, Manufacture, test at factory, supply, test on site, install, commission and put into service Distribution Boards for the flow meter chambers.</a:t>
            </a:r>
          </a:p>
          <a:p>
            <a:pPr algn="just"/>
            <a:r>
              <a:rPr lang="en-US" sz="2900" dirty="0"/>
              <a:t>Design, Manufacture, test at factory, supply, test on site, install, commission and put into service Control Panels for the sump pumps in the chambers.</a:t>
            </a:r>
          </a:p>
          <a:p>
            <a:pPr algn="just"/>
            <a:r>
              <a:rPr lang="en-US" sz="2900" dirty="0"/>
              <a:t>Design, Manufacture, test at factory, supply, test on site, install, commission and put into service Isolation Panels for all electrical driven motors.</a:t>
            </a:r>
          </a:p>
          <a:p>
            <a:endParaRPr lang="en-US" dirty="0"/>
          </a:p>
        </p:txBody>
      </p:sp>
    </p:spTree>
    <p:extLst>
      <p:ext uri="{BB962C8B-B14F-4D97-AF65-F5344CB8AC3E}">
        <p14:creationId xmlns:p14="http://schemas.microsoft.com/office/powerpoint/2010/main" val="1761769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SCOPE OF WORK</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normAutofit fontScale="92500" lnSpcReduction="10000"/>
          </a:bodyPr>
          <a:lstStyle/>
          <a:p>
            <a:r>
              <a:rPr lang="en-US" dirty="0"/>
              <a:t> </a:t>
            </a:r>
          </a:p>
          <a:p>
            <a:pPr algn="just"/>
            <a:r>
              <a:rPr lang="en-US" dirty="0"/>
              <a:t>The Civil Scope of work consists of the construction of reinforced concrete Valve &amp; Meter chambers, supply and erection of precast concrete units and fabrication and installation of structural steel access platforms. This will also involve design and erection of soil stability measures or shoring (by the contractor), excavation, importing suitable material and backfilling. All construction work needs to be according to all applicable listed standard specifications, together with variations contained herein and other Rand Water technical specifications or contract documents</a:t>
            </a:r>
          </a:p>
        </p:txBody>
      </p:sp>
    </p:spTree>
    <p:extLst>
      <p:ext uri="{BB962C8B-B14F-4D97-AF65-F5344CB8AC3E}">
        <p14:creationId xmlns:p14="http://schemas.microsoft.com/office/powerpoint/2010/main" val="3194418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SCOPE OF WORK</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normAutofit/>
          </a:bodyPr>
          <a:lstStyle/>
          <a:p>
            <a:r>
              <a:rPr lang="en-US" dirty="0"/>
              <a:t>The Automation scope of this project is to automate all the valves in the header. Also, the existing pump-set delivery </a:t>
            </a:r>
            <a:r>
              <a:rPr lang="en-US" dirty="0" err="1"/>
              <a:t>venturi</a:t>
            </a:r>
            <a:r>
              <a:rPr lang="en-US" dirty="0"/>
              <a:t> flow meters are to be removed and replaced with new  magnetic  flow  meters.  The  new  valve  actuators  and  flow  meters  are  to  be connected to the pump-set and common services PLC, displayed and controlled on plant SCADA. The new B19 pipeline will consist of a magnetic flow meter forming part of this scope.</a:t>
            </a:r>
          </a:p>
          <a:p>
            <a:endParaRPr lang="en-US" dirty="0"/>
          </a:p>
        </p:txBody>
      </p:sp>
    </p:spTree>
    <p:extLst>
      <p:ext uri="{BB962C8B-B14F-4D97-AF65-F5344CB8AC3E}">
        <p14:creationId xmlns:p14="http://schemas.microsoft.com/office/powerpoint/2010/main" val="114163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a:xfrm>
            <a:off x="3231776" y="60325"/>
            <a:ext cx="8736704" cy="1325563"/>
          </a:xfrm>
        </p:spPr>
        <p:txBody>
          <a:bodyPr/>
          <a:lstStyle/>
          <a:p>
            <a:pPr algn="ctr"/>
            <a:r>
              <a:rPr lang="en-US" b="1" dirty="0"/>
              <a:t>COMMERCIAL CONTINUED: EVALUATION PROCESS…</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a:xfrm>
            <a:off x="3231776" y="1222898"/>
            <a:ext cx="8960224" cy="5421742"/>
          </a:xfrm>
        </p:spPr>
        <p:txBody>
          <a:bodyPr>
            <a:noAutofit/>
          </a:bodyPr>
          <a:lstStyle/>
          <a:p>
            <a:pPr lvl="0">
              <a:lnSpc>
                <a:spcPct val="150000"/>
              </a:lnSpc>
              <a:spcBef>
                <a:spcPts val="600"/>
              </a:spcBef>
              <a:buSzPct val="70000"/>
            </a:pPr>
            <a:r>
              <a:rPr lang="en-US" sz="1800" b="1" dirty="0">
                <a:solidFill>
                  <a:srgbClr val="FF0000"/>
                </a:solidFill>
                <a:latin typeface="Arial" panose="020B0604020202020204" pitchFamily="34" charset="0"/>
                <a:cs typeface="Arial" panose="020B0604020202020204" pitchFamily="34" charset="0"/>
              </a:rPr>
              <a:t>Rand Water conducts a two stage evaluation process for all bids, intending to provide services or goods to the organization as follows:</a:t>
            </a:r>
          </a:p>
          <a:p>
            <a:pPr lvl="0">
              <a:lnSpc>
                <a:spcPct val="150000"/>
              </a:lnSpc>
              <a:spcBef>
                <a:spcPts val="600"/>
              </a:spcBef>
              <a:buSzPct val="70000"/>
            </a:pPr>
            <a:r>
              <a:rPr lang="en-US" sz="1800" b="1" dirty="0">
                <a:latin typeface="Arial" panose="020B0604020202020204" pitchFamily="34" charset="0"/>
                <a:cs typeface="Arial" panose="020B0604020202020204" pitchFamily="34" charset="0"/>
              </a:rPr>
              <a:t>Being Technical/Functionality evaluation and the price and preference </a:t>
            </a:r>
          </a:p>
          <a:p>
            <a:pPr lvl="0">
              <a:lnSpc>
                <a:spcPct val="150000"/>
              </a:lnSpc>
              <a:spcBef>
                <a:spcPts val="0"/>
              </a:spcBef>
            </a:pPr>
            <a:r>
              <a:rPr lang="en-US" sz="1800" b="1" dirty="0">
                <a:solidFill>
                  <a:prstClr val="black"/>
                </a:solidFill>
                <a:latin typeface="Arial" panose="020B0604020202020204" pitchFamily="34" charset="0"/>
                <a:cs typeface="Arial" panose="020B0604020202020204" pitchFamily="34" charset="0"/>
              </a:rPr>
              <a:t>1. Functionality evaluation (Technical capabilities)</a:t>
            </a:r>
            <a:r>
              <a:rPr lang="en-US" sz="1800" dirty="0">
                <a:solidFill>
                  <a:prstClr val="black"/>
                </a:solidFill>
                <a:latin typeface="Arial" panose="020B0604020202020204" pitchFamily="34" charset="0"/>
                <a:cs typeface="Arial" panose="020B0604020202020204" pitchFamily="34" charset="0"/>
              </a:rPr>
              <a:t>All bids evaluated at this stage must achieve a minimum of 70% scoring </a:t>
            </a:r>
            <a:r>
              <a:rPr lang="en-GB" sz="1800" dirty="0">
                <a:solidFill>
                  <a:prstClr val="black"/>
                </a:solidFill>
                <a:latin typeface="Arial" panose="020B0604020202020204" pitchFamily="34" charset="0"/>
                <a:cs typeface="Arial" panose="020B0604020202020204" pitchFamily="34" charset="0"/>
              </a:rPr>
              <a:t>a score below 70 % a supplier will not be considered to the second stage of the evaluation(price and preference).</a:t>
            </a:r>
            <a:r>
              <a:rPr lang="en-US" sz="1800" b="1" dirty="0">
                <a:solidFill>
                  <a:srgbClr val="FF0000"/>
                </a:solidFill>
                <a:latin typeface="Arial" panose="020B0604020202020204" pitchFamily="34" charset="0"/>
                <a:cs typeface="Arial" panose="020B0604020202020204" pitchFamily="34" charset="0"/>
              </a:rPr>
              <a:t>Technical Evaluation will be based on:</a:t>
            </a:r>
          </a:p>
          <a:p>
            <a:pPr marL="911225" lvl="0" indent="-457200">
              <a:lnSpc>
                <a:spcPct val="150000"/>
              </a:lnSpc>
              <a:spcBef>
                <a:spcPts val="0"/>
              </a:spcBef>
              <a:buFont typeface="+mj-lt"/>
              <a:buAutoNum type="alphaLcParenR"/>
            </a:pPr>
            <a:r>
              <a:rPr lang="en-US" sz="1800" b="1" dirty="0">
                <a:latin typeface="Arial" panose="020B0604020202020204" pitchFamily="34" charset="0"/>
                <a:cs typeface="Arial" panose="020B0604020202020204" pitchFamily="34" charset="0"/>
              </a:rPr>
              <a:t>Record of Previous Experience relevant to the current scope/ work (with contactable client ref.)</a:t>
            </a:r>
          </a:p>
          <a:p>
            <a:pPr marL="911225" lvl="0" indent="-457200">
              <a:lnSpc>
                <a:spcPct val="150000"/>
              </a:lnSpc>
              <a:spcBef>
                <a:spcPts val="0"/>
              </a:spcBef>
              <a:buFont typeface="+mj-lt"/>
              <a:buAutoNum type="alphaLcParenR"/>
            </a:pPr>
            <a:r>
              <a:rPr lang="en-US" sz="1800" b="1" dirty="0">
                <a:latin typeface="Arial" panose="020B0604020202020204" pitchFamily="34" charset="0"/>
                <a:cs typeface="Arial" panose="020B0604020202020204" pitchFamily="34" charset="0"/>
              </a:rPr>
              <a:t>Overall Performance on Previous Work</a:t>
            </a:r>
          </a:p>
          <a:p>
            <a:pPr marL="911225" lvl="0" indent="-457200">
              <a:lnSpc>
                <a:spcPct val="150000"/>
              </a:lnSpc>
              <a:spcBef>
                <a:spcPts val="0"/>
              </a:spcBef>
              <a:buFont typeface="+mj-lt"/>
              <a:buAutoNum type="alphaLcParenR"/>
            </a:pPr>
            <a:r>
              <a:rPr lang="en-US" sz="1800" b="1" dirty="0">
                <a:latin typeface="Arial" panose="020B0604020202020204" pitchFamily="34" charset="0"/>
                <a:cs typeface="Arial" panose="020B0604020202020204" pitchFamily="34" charset="0"/>
              </a:rPr>
              <a:t>Quality Management Systems</a:t>
            </a:r>
          </a:p>
          <a:p>
            <a:pPr marL="911225" lvl="0" indent="-457200">
              <a:lnSpc>
                <a:spcPct val="150000"/>
              </a:lnSpc>
              <a:spcBef>
                <a:spcPts val="0"/>
              </a:spcBef>
              <a:buFont typeface="+mj-lt"/>
              <a:buAutoNum type="alphaLcParenR"/>
            </a:pPr>
            <a:r>
              <a:rPr lang="en-US" sz="1800" b="1" dirty="0">
                <a:latin typeface="Arial" panose="020B0604020202020204" pitchFamily="34" charset="0"/>
                <a:cs typeface="Arial" panose="020B0604020202020204" pitchFamily="34" charset="0"/>
              </a:rPr>
              <a:t>Human Resource Capacity</a:t>
            </a:r>
          </a:p>
          <a:p>
            <a:pPr marL="911225" lvl="0" indent="-457200">
              <a:lnSpc>
                <a:spcPct val="150000"/>
              </a:lnSpc>
              <a:spcBef>
                <a:spcPts val="0"/>
              </a:spcBef>
              <a:buFont typeface="+mj-lt"/>
              <a:buAutoNum type="alphaLcParenR"/>
            </a:pPr>
            <a:r>
              <a:rPr lang="en-US" sz="1800" b="1" dirty="0">
                <a:latin typeface="Arial" panose="020B0604020202020204" pitchFamily="34" charset="0"/>
                <a:cs typeface="Arial" panose="020B0604020202020204" pitchFamily="34" charset="0"/>
              </a:rPr>
              <a:t>Equipment Resource Capacity</a:t>
            </a:r>
          </a:p>
        </p:txBody>
      </p:sp>
    </p:spTree>
    <p:extLst>
      <p:ext uri="{BB962C8B-B14F-4D97-AF65-F5344CB8AC3E}">
        <p14:creationId xmlns:p14="http://schemas.microsoft.com/office/powerpoint/2010/main" val="3514538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a:xfrm>
            <a:off x="3231776" y="60325"/>
            <a:ext cx="8736704" cy="1325563"/>
          </a:xfrm>
        </p:spPr>
        <p:txBody>
          <a:bodyPr/>
          <a:lstStyle/>
          <a:p>
            <a:pPr algn="ctr"/>
            <a:r>
              <a:rPr lang="en-US" b="1" dirty="0"/>
              <a:t>COMMERCIAL CONTINUED: EVALUATION PROCESS</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a:xfrm>
            <a:off x="3231776" y="1222898"/>
            <a:ext cx="8736704" cy="5421742"/>
          </a:xfrm>
        </p:spPr>
        <p:txBody>
          <a:bodyPr>
            <a:noAutofit/>
          </a:bodyPr>
          <a:lstStyle/>
          <a:p>
            <a:pPr marL="911225" lvl="0" indent="-457200">
              <a:lnSpc>
                <a:spcPct val="150000"/>
              </a:lnSpc>
              <a:spcBef>
                <a:spcPts val="0"/>
              </a:spcBef>
              <a:buFont typeface="+mj-lt"/>
              <a:buAutoNum type="alphaLcParenR"/>
            </a:pPr>
            <a:r>
              <a:rPr lang="en-US" sz="1800" b="1" dirty="0">
                <a:latin typeface="Arial" panose="020B0604020202020204" pitchFamily="34" charset="0"/>
                <a:cs typeface="Arial" panose="020B0604020202020204" pitchFamily="34" charset="0"/>
              </a:rPr>
              <a:t>Equipment Resource Capacity</a:t>
            </a:r>
          </a:p>
          <a:p>
            <a:pPr marL="911225" lvl="0" indent="-457200">
              <a:lnSpc>
                <a:spcPct val="150000"/>
              </a:lnSpc>
              <a:spcBef>
                <a:spcPts val="0"/>
              </a:spcBef>
              <a:buFont typeface="+mj-lt"/>
              <a:buAutoNum type="alphaLcParenR"/>
            </a:pPr>
            <a:r>
              <a:rPr lang="en-US" sz="1800" b="1" dirty="0">
                <a:latin typeface="Arial" panose="020B0604020202020204" pitchFamily="34" charset="0"/>
                <a:cs typeface="Arial" panose="020B0604020202020204" pitchFamily="34" charset="0"/>
              </a:rPr>
              <a:t>Risk Introduced by Bid Qualifications </a:t>
            </a:r>
          </a:p>
          <a:p>
            <a:pPr marL="911225" lvl="0" indent="-457200">
              <a:lnSpc>
                <a:spcPct val="150000"/>
              </a:lnSpc>
              <a:spcBef>
                <a:spcPts val="0"/>
              </a:spcBef>
              <a:buFont typeface="+mj-lt"/>
              <a:buAutoNum type="alphaLcParenR"/>
            </a:pPr>
            <a:r>
              <a:rPr lang="en-US" sz="1800" b="1" dirty="0">
                <a:latin typeface="Arial" panose="020B0604020202020204" pitchFamily="34" charset="0"/>
                <a:cs typeface="Arial" panose="020B0604020202020204" pitchFamily="34" charset="0"/>
              </a:rPr>
              <a:t>Project Risk Management</a:t>
            </a:r>
          </a:p>
          <a:p>
            <a:pPr marL="911225" lvl="0" indent="-457200">
              <a:lnSpc>
                <a:spcPct val="150000"/>
              </a:lnSpc>
              <a:spcBef>
                <a:spcPts val="0"/>
              </a:spcBef>
              <a:buFont typeface="+mj-lt"/>
              <a:buAutoNum type="alphaLcParenR"/>
            </a:pPr>
            <a:r>
              <a:rPr lang="en-US" sz="1800" b="1" dirty="0">
                <a:latin typeface="Arial" panose="020B0604020202020204" pitchFamily="34" charset="0"/>
                <a:cs typeface="Arial" panose="020B0604020202020204" pitchFamily="34" charset="0"/>
              </a:rPr>
              <a:t>Detailed Project </a:t>
            </a:r>
            <a:r>
              <a:rPr lang="en-US" sz="1800" b="1" dirty="0" err="1">
                <a:latin typeface="Arial" panose="020B0604020202020204" pitchFamily="34" charset="0"/>
                <a:cs typeface="Arial" panose="020B0604020202020204" pitchFamily="34" charset="0"/>
              </a:rPr>
              <a:t>Programme</a:t>
            </a:r>
            <a:endParaRPr lang="en-US" sz="1800" b="1" dirty="0">
              <a:latin typeface="Arial" panose="020B0604020202020204" pitchFamily="34" charset="0"/>
              <a:cs typeface="Arial" panose="020B0604020202020204" pitchFamily="34" charset="0"/>
            </a:endParaRPr>
          </a:p>
          <a:p>
            <a:pPr marL="911225" lvl="0" indent="-457200">
              <a:lnSpc>
                <a:spcPct val="150000"/>
              </a:lnSpc>
              <a:spcBef>
                <a:spcPts val="0"/>
              </a:spcBef>
              <a:buFont typeface="+mj-lt"/>
              <a:buAutoNum type="alphaLcParenR"/>
            </a:pPr>
            <a:r>
              <a:rPr lang="en-US" sz="1800" b="1" dirty="0">
                <a:latin typeface="Arial" panose="020B0604020202020204" pitchFamily="34" charset="0"/>
                <a:cs typeface="Arial" panose="020B0604020202020204" pitchFamily="34" charset="0"/>
              </a:rPr>
              <a:t>Method Statement</a:t>
            </a:r>
          </a:p>
          <a:p>
            <a:pPr marL="911225" lvl="0" indent="-457200">
              <a:lnSpc>
                <a:spcPct val="150000"/>
              </a:lnSpc>
              <a:spcBef>
                <a:spcPts val="0"/>
              </a:spcBef>
              <a:buFont typeface="+mj-lt"/>
              <a:buAutoNum type="alphaLcParenR"/>
            </a:pPr>
            <a:r>
              <a:rPr lang="en-US" sz="1800" b="1" dirty="0">
                <a:latin typeface="Arial" panose="020B0604020202020204" pitchFamily="34" charset="0"/>
                <a:cs typeface="Arial" panose="020B0604020202020204" pitchFamily="34" charset="0"/>
              </a:rPr>
              <a:t>SHERQ</a:t>
            </a:r>
          </a:p>
          <a:p>
            <a:pPr marL="285750" lvl="0" indent="-285750">
              <a:lnSpc>
                <a:spcPct val="150000"/>
              </a:lnSpc>
              <a:spcBef>
                <a:spcPts val="0"/>
              </a:spcBef>
              <a:buFont typeface="Arial" pitchFamily="34" charset="0"/>
              <a:buChar char="•"/>
            </a:pPr>
            <a:r>
              <a:rPr lang="en-US" sz="1800" b="1" dirty="0">
                <a:solidFill>
                  <a:srgbClr val="FF0000"/>
                </a:solidFill>
                <a:latin typeface="Arial" panose="020B0604020202020204" pitchFamily="34" charset="0"/>
                <a:cs typeface="Arial" panose="020B0604020202020204" pitchFamily="34" charset="0"/>
              </a:rPr>
              <a:t>Rand Water shall then apply the objective criteria in accordance with the PPPFA that will determine the evaluation outcome</a:t>
            </a:r>
          </a:p>
          <a:p>
            <a:pPr marL="285750" lvl="0" indent="-285750">
              <a:lnSpc>
                <a:spcPct val="150000"/>
              </a:lnSpc>
              <a:spcBef>
                <a:spcPts val="0"/>
              </a:spcBef>
              <a:buFont typeface="Arial" pitchFamily="34" charset="0"/>
              <a:buChar char="•"/>
            </a:pPr>
            <a:r>
              <a:rPr lang="en-US" sz="1800" dirty="0">
                <a:solidFill>
                  <a:prstClr val="black"/>
                </a:solidFill>
                <a:latin typeface="Arial" panose="020B0604020202020204" pitchFamily="34" charset="0"/>
                <a:cs typeface="Arial" panose="020B0604020202020204" pitchFamily="34" charset="0"/>
              </a:rPr>
              <a:t>Part of the functionality evaluation Rand Water also uses a </a:t>
            </a:r>
            <a:r>
              <a:rPr lang="en-US" sz="1800" b="1" dirty="0">
                <a:solidFill>
                  <a:prstClr val="black"/>
                </a:solidFill>
                <a:latin typeface="Arial" panose="020B0604020202020204" pitchFamily="34" charset="0"/>
                <a:cs typeface="Arial" panose="020B0604020202020204" pitchFamily="34" charset="0"/>
              </a:rPr>
              <a:t>Financial Tolerance Range </a:t>
            </a:r>
            <a:endParaRPr lang="en-US" sz="1800" b="1" dirty="0">
              <a:latin typeface="Arial" panose="020B0604020202020204" pitchFamily="34" charset="0"/>
              <a:cs typeface="Arial" panose="020B0604020202020204" pitchFamily="34" charset="0"/>
            </a:endParaRPr>
          </a:p>
          <a:p>
            <a:pPr>
              <a:lnSpc>
                <a:spcPct val="150000"/>
              </a:lnSpc>
              <a:spcBef>
                <a:spcPts val="0"/>
              </a:spcBef>
            </a:pPr>
            <a:r>
              <a:rPr lang="en-ZA" sz="1800" b="1" dirty="0">
                <a:latin typeface="Arial" panose="020B0604020202020204" pitchFamily="34" charset="0"/>
                <a:cs typeface="Arial" panose="020B0604020202020204" pitchFamily="34" charset="0"/>
              </a:rPr>
              <a:t>2.Price and Preferential point system. </a:t>
            </a:r>
            <a:r>
              <a:rPr lang="en-ZA" sz="1800" dirty="0">
                <a:latin typeface="Arial" panose="020B0604020202020204" pitchFamily="34" charset="0"/>
                <a:cs typeface="Arial" panose="020B0604020202020204" pitchFamily="34" charset="0"/>
              </a:rPr>
              <a:t>The award is then based on the preferential point system </a:t>
            </a:r>
            <a:r>
              <a:rPr lang="en-ZA" sz="1800" b="1" dirty="0">
                <a:latin typeface="Arial" panose="020B0604020202020204" pitchFamily="34" charset="0"/>
                <a:cs typeface="Arial" panose="020B0604020202020204" pitchFamily="34" charset="0"/>
              </a:rPr>
              <a:t>90/10 point system</a:t>
            </a:r>
            <a:r>
              <a:rPr lang="en-ZA" sz="1800" dirty="0">
                <a:latin typeface="Arial" panose="020B0604020202020204" pitchFamily="34" charset="0"/>
                <a:cs typeface="Arial" panose="020B0604020202020204" pitchFamily="34" charset="0"/>
              </a:rPr>
              <a:t>. </a:t>
            </a:r>
            <a:endParaRPr lang="en-US" sz="1800" dirty="0">
              <a:solidFill>
                <a:prstClr val="black"/>
              </a:solidFill>
              <a:cs typeface="Arial" pitchFamily="34" charset="0"/>
            </a:endParaRPr>
          </a:p>
          <a:p>
            <a:pPr marL="285750" indent="-285750">
              <a:lnSpc>
                <a:spcPct val="150000"/>
              </a:lnSpc>
              <a:spcBef>
                <a:spcPts val="0"/>
              </a:spcBef>
              <a:buFont typeface="Arial" pitchFamily="34" charset="0"/>
              <a:buChar char="•"/>
            </a:pPr>
            <a:r>
              <a:rPr lang="en-US" sz="1800" b="1" dirty="0">
                <a:solidFill>
                  <a:prstClr val="black"/>
                </a:solidFill>
                <a:latin typeface="Arial" panose="020B0604020202020204" pitchFamily="34" charset="0"/>
                <a:cs typeface="Arial" panose="020B0604020202020204" pitchFamily="34" charset="0"/>
              </a:rPr>
              <a:t>NB: </a:t>
            </a:r>
            <a:r>
              <a:rPr lang="en-US" sz="1800" dirty="0">
                <a:latin typeface="Arial" panose="020B0604020202020204" pitchFamily="34" charset="0"/>
                <a:cs typeface="Arial" panose="020B0604020202020204" pitchFamily="34" charset="0"/>
              </a:rPr>
              <a:t>Due Diligence on the supplier may also be conducted.</a:t>
            </a:r>
          </a:p>
          <a:p>
            <a:pPr marL="285750" lvl="0" indent="-285750">
              <a:lnSpc>
                <a:spcPct val="150000"/>
              </a:lnSpc>
              <a:spcBef>
                <a:spcPts val="0"/>
              </a:spcBef>
              <a:buFont typeface="Arial" pitchFamily="34" charset="0"/>
              <a:buChar char="•"/>
            </a:pPr>
            <a:endParaRPr lang="en-US" sz="1800" dirty="0">
              <a:solidFill>
                <a:prstClr val="black"/>
              </a:solidFill>
              <a:cs typeface="Arial" pitchFamily="34" charset="0"/>
            </a:endParaRPr>
          </a:p>
        </p:txBody>
      </p:sp>
    </p:spTree>
    <p:extLst>
      <p:ext uri="{BB962C8B-B14F-4D97-AF65-F5344CB8AC3E}">
        <p14:creationId xmlns:p14="http://schemas.microsoft.com/office/powerpoint/2010/main" val="1568992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RETURNABLE DOCUMENTS</a:t>
            </a:r>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normAutofit/>
          </a:bodyPr>
          <a:lstStyle/>
          <a:p>
            <a:pPr marL="457200" lvl="0" indent="-457200" algn="just">
              <a:buFont typeface="Arial" panose="020B0604020202020204" pitchFamily="34" charset="0"/>
              <a:buChar char="•"/>
            </a:pPr>
            <a:r>
              <a:rPr lang="en-ZA" dirty="0">
                <a:latin typeface="Arial" panose="020B0604020202020204" pitchFamily="34" charset="0"/>
                <a:cs typeface="Arial" panose="020B0604020202020204" pitchFamily="34" charset="0"/>
              </a:rPr>
              <a:t>Pay attention to all returnable under T Section and ensure that they appropriately returned.</a:t>
            </a:r>
            <a:endParaRPr lang="en-US" dirty="0">
              <a:latin typeface="Arial" panose="020B0604020202020204" pitchFamily="34" charset="0"/>
              <a:cs typeface="Arial" panose="020B0604020202020204" pitchFamily="34" charset="0"/>
            </a:endParaRPr>
          </a:p>
          <a:p>
            <a:pPr marL="457200" lvl="0" indent="-457200" algn="just">
              <a:buFont typeface="Arial" panose="020B0604020202020204" pitchFamily="34" charset="0"/>
              <a:buChar char="•"/>
            </a:pPr>
            <a:r>
              <a:rPr lang="en-ZA" dirty="0">
                <a:latin typeface="Arial" panose="020B0604020202020204" pitchFamily="34" charset="0"/>
                <a:cs typeface="Arial" panose="020B0604020202020204" pitchFamily="34" charset="0"/>
              </a:rPr>
              <a:t>Non-submission of any item listed only under the column “Required for Bid Evaluation” may result in the bid being rejected by the Employer.</a:t>
            </a:r>
            <a:endParaRPr lang="en-US" dirty="0">
              <a:latin typeface="Arial" panose="020B0604020202020204" pitchFamily="34" charset="0"/>
              <a:cs typeface="Arial" panose="020B0604020202020204" pitchFamily="34" charset="0"/>
            </a:endParaRPr>
          </a:p>
          <a:p>
            <a:pPr marL="457200" lvl="0" indent="-457200" algn="just">
              <a:buFont typeface="Arial" panose="020B0604020202020204" pitchFamily="34" charset="0"/>
              <a:buChar char="•"/>
            </a:pPr>
            <a:r>
              <a:rPr lang="en-ZA" dirty="0">
                <a:latin typeface="Arial" panose="020B0604020202020204" pitchFamily="34" charset="0"/>
                <a:cs typeface="Arial" panose="020B0604020202020204" pitchFamily="34" charset="0"/>
              </a:rPr>
              <a:t>Explanations for all for returnable are  included </a:t>
            </a:r>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751633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A87E53-0EDE-E445-A6F0-6A67E90BA143}"/>
              </a:ext>
            </a:extLst>
          </p:cNvPr>
          <p:cNvSpPr>
            <a:spLocks noGrp="1"/>
          </p:cNvSpPr>
          <p:nvPr>
            <p:ph type="body" sz="quarter" idx="10"/>
          </p:nvPr>
        </p:nvSpPr>
        <p:spPr/>
        <p:txBody>
          <a:bodyPr/>
          <a:lstStyle/>
          <a:p>
            <a:r>
              <a:rPr lang="en-US" dirty="0"/>
              <a:t>THANK YOU .</a:t>
            </a:r>
          </a:p>
        </p:txBody>
      </p:sp>
    </p:spTree>
    <p:extLst>
      <p:ext uri="{BB962C8B-B14F-4D97-AF65-F5344CB8AC3E}">
        <p14:creationId xmlns:p14="http://schemas.microsoft.com/office/powerpoint/2010/main" val="32464032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F51AD339-EC80-3549-B772-53C4D2CDE566}" vid="{A608C48D-EE34-F241-88D9-B8D1117F3CC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1AE150B8FD6C45A32A1D3AC9BF05C9" ma:contentTypeVersion="0" ma:contentTypeDescription="Create a new document." ma:contentTypeScope="" ma:versionID="cd773dbff62c6be54c1e3e0d2f87955a">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47F6232-EDF5-4738-B3D1-EA3110942E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022F070C-A039-4986-9107-78971DFC5663}">
  <ds:schemaRefs>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 ds:uri="http://purl.org/dc/elements/1.1/"/>
  </ds:schemaRefs>
</ds:datastoreItem>
</file>

<file path=customXml/itemProps3.xml><?xml version="1.0" encoding="utf-8"?>
<ds:datastoreItem xmlns:ds="http://schemas.openxmlformats.org/officeDocument/2006/customXml" ds:itemID="{1259C102-E9F5-4929-81CE-F093ABC0415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133</TotalTime>
  <Words>1491</Words>
  <Application>Microsoft Office PowerPoint</Application>
  <PresentationFormat>Widescreen</PresentationFormat>
  <Paragraphs>89</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BIDS NUMBERS:RW10396363/22</vt:lpstr>
      <vt:lpstr>Contents</vt:lpstr>
      <vt:lpstr>COMMERCIAL PART</vt:lpstr>
      <vt:lpstr>PROCEDURE TO BE OBSERVED</vt:lpstr>
      <vt:lpstr>VALIDITY PERIOD </vt:lpstr>
      <vt:lpstr>PRE-QUALIFIERS…</vt:lpstr>
      <vt:lpstr>PRE-QUALIFIERS…</vt:lpstr>
      <vt:lpstr>COMMERCIAL- RETURNABLES</vt:lpstr>
      <vt:lpstr>TECHNICAL PART</vt:lpstr>
      <vt:lpstr>SCOPE OF WORK…</vt:lpstr>
      <vt:lpstr>SCOPE OF WORK…</vt:lpstr>
      <vt:lpstr>SCOPE OF WORK</vt:lpstr>
      <vt:lpstr>SCOPE OF WORK</vt:lpstr>
      <vt:lpstr>SCOPE OF WORK</vt:lpstr>
      <vt:lpstr>SCOPE OF WORK</vt:lpstr>
      <vt:lpstr>COMMERCIAL CONTINUED: EVALUATION PROCESS…</vt:lpstr>
      <vt:lpstr>COMMERCIAL CONTINUED: EVALUATION PROCESS</vt:lpstr>
      <vt:lpstr>RETURNABLE DOCUMENTS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Dominic Zaca</dc:creator>
  <cp:lastModifiedBy>Vonani Shivambu</cp:lastModifiedBy>
  <cp:revision>18</cp:revision>
  <dcterms:created xsi:type="dcterms:W3CDTF">2021-11-09T12:56:26Z</dcterms:created>
  <dcterms:modified xsi:type="dcterms:W3CDTF">2022-10-04T09:13:57Z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0x010100021AE150B8FD6C45A32A1D3AC9BF05C9</vt:lpwstr>
  </property>
</Properties>
</file>