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  <p:sldMasterId id="2147483671" r:id="rId2"/>
    <p:sldMasterId id="2147484271" r:id="rId3"/>
  </p:sldMasterIdLst>
  <p:notesMasterIdLst>
    <p:notesMasterId r:id="rId18"/>
  </p:notesMasterIdLst>
  <p:handoutMasterIdLst>
    <p:handoutMasterId r:id="rId19"/>
  </p:handoutMasterIdLst>
  <p:sldIdLst>
    <p:sldId id="269" r:id="rId4"/>
    <p:sldId id="272" r:id="rId5"/>
    <p:sldId id="321" r:id="rId6"/>
    <p:sldId id="322" r:id="rId7"/>
    <p:sldId id="282" r:id="rId8"/>
    <p:sldId id="320" r:id="rId9"/>
    <p:sldId id="274" r:id="rId10"/>
    <p:sldId id="290" r:id="rId11"/>
    <p:sldId id="304" r:id="rId12"/>
    <p:sldId id="307" r:id="rId13"/>
    <p:sldId id="310" r:id="rId14"/>
    <p:sldId id="316" r:id="rId15"/>
    <p:sldId id="287" r:id="rId16"/>
    <p:sldId id="266" r:id="rId1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5" userDrawn="1">
          <p15:clr>
            <a:srgbClr val="A4A3A4"/>
          </p15:clr>
        </p15:guide>
        <p15:guide id="2" pos="5511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pos="3356" userDrawn="1">
          <p15:clr>
            <a:srgbClr val="A4A3A4"/>
          </p15:clr>
        </p15:guide>
        <p15:guide id="5" orient="horz" pos="305" userDrawn="1">
          <p15:clr>
            <a:srgbClr val="A4A3A4"/>
          </p15:clr>
        </p15:guide>
        <p15:guide id="6" orient="horz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na  McDowell" initials="JM" lastIdx="9" clrIdx="0">
    <p:extLst>
      <p:ext uri="{19B8F6BF-5375-455C-9EA6-DF929625EA0E}">
        <p15:presenceInfo xmlns:p15="http://schemas.microsoft.com/office/powerpoint/2012/main" userId="Johanna  McDow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82E"/>
    <a:srgbClr val="DC3E33"/>
    <a:srgbClr val="D7523F"/>
    <a:srgbClr val="E05540"/>
    <a:srgbClr val="57773A"/>
    <a:srgbClr val="54785E"/>
    <a:srgbClr val="7DA6CD"/>
    <a:srgbClr val="76BFDF"/>
    <a:srgbClr val="337087"/>
    <a:srgbClr val="79A6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/>
    <p:restoredTop sz="94658"/>
  </p:normalViewPr>
  <p:slideViewPr>
    <p:cSldViewPr snapToGrid="0" snapToObjects="1" showGuides="1">
      <p:cViewPr varScale="1">
        <p:scale>
          <a:sx n="138" d="100"/>
          <a:sy n="138" d="100"/>
        </p:scale>
        <p:origin x="702" y="120"/>
      </p:cViewPr>
      <p:guideLst>
        <p:guide orient="horz" pos="2935"/>
        <p:guide pos="5511"/>
        <p:guide pos="340"/>
        <p:guide pos="3356"/>
        <p:guide orient="horz" pos="305"/>
        <p:guide orient="horz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23" d="100"/>
          <a:sy n="123" d="100"/>
        </p:scale>
        <p:origin x="434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3CA29-B3C9-4E2F-957C-7070278EA9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21C5F1-5451-43D9-9089-0F0549588C09}">
      <dgm:prSet/>
      <dgm:spPr/>
      <dgm:t>
        <a:bodyPr/>
        <a:lstStyle/>
        <a:p>
          <a:r>
            <a:rPr lang="en-US" b="1"/>
            <a:t>SUBMISSION INFORMATION</a:t>
          </a:r>
          <a:endParaRPr lang="en-US"/>
        </a:p>
      </dgm:t>
    </dgm:pt>
    <dgm:pt modelId="{8AB0EC2E-47CB-4B5E-8115-A6D7E59EF91C}" type="parTrans" cxnId="{EEA1FADE-F935-48F4-82B7-A41B45C3DF62}">
      <dgm:prSet/>
      <dgm:spPr/>
      <dgm:t>
        <a:bodyPr/>
        <a:lstStyle/>
        <a:p>
          <a:endParaRPr lang="en-US"/>
        </a:p>
      </dgm:t>
    </dgm:pt>
    <dgm:pt modelId="{8B61DBC2-A1F3-4E04-849D-BF2DEF9E0A3B}" type="sibTrans" cxnId="{EEA1FADE-F935-48F4-82B7-A41B45C3DF62}">
      <dgm:prSet/>
      <dgm:spPr/>
      <dgm:t>
        <a:bodyPr/>
        <a:lstStyle/>
        <a:p>
          <a:endParaRPr lang="en-US"/>
        </a:p>
      </dgm:t>
    </dgm:pt>
    <dgm:pt modelId="{3A6AA841-060C-4D85-8340-653E4CCD8D75}">
      <dgm:prSet/>
      <dgm:spPr/>
      <dgm:t>
        <a:bodyPr/>
        <a:lstStyle/>
        <a:p>
          <a:r>
            <a:rPr lang="en-US" dirty="0"/>
            <a:t>Bid Submission Link: </a:t>
          </a:r>
          <a:r>
            <a:rPr lang="en-US" b="1" dirty="0">
              <a:latin typeface="Trebuchet MS" panose="020B0603020202020204" pitchFamily="34" charset="0"/>
              <a:ea typeface="+mj-ea"/>
              <a:cs typeface="+mj-cs"/>
            </a:rPr>
            <a:t>https://e-procurement.southafrica.net </a:t>
          </a:r>
          <a:endParaRPr lang="en-US" dirty="0"/>
        </a:p>
      </dgm:t>
    </dgm:pt>
    <dgm:pt modelId="{F1D26CFD-7409-4662-8592-4B051417B4C6}" type="parTrans" cxnId="{5320FD2A-6381-4EA5-9569-69E651C5A92C}">
      <dgm:prSet/>
      <dgm:spPr/>
      <dgm:t>
        <a:bodyPr/>
        <a:lstStyle/>
        <a:p>
          <a:endParaRPr lang="en-US"/>
        </a:p>
      </dgm:t>
    </dgm:pt>
    <dgm:pt modelId="{3C5F2F3A-BD29-4CFB-AE67-37D77A26B2C0}" type="sibTrans" cxnId="{5320FD2A-6381-4EA5-9569-69E651C5A92C}">
      <dgm:prSet/>
      <dgm:spPr/>
      <dgm:t>
        <a:bodyPr/>
        <a:lstStyle/>
        <a:p>
          <a:endParaRPr lang="en-US"/>
        </a:p>
      </dgm:t>
    </dgm:pt>
    <dgm:pt modelId="{2515DB87-64CE-497B-9B15-A28059B0C5C6}">
      <dgm:prSet/>
      <dgm:spPr/>
      <dgm:t>
        <a:bodyPr/>
        <a:lstStyle/>
        <a:p>
          <a:r>
            <a:rPr lang="en-ZA" dirty="0"/>
            <a:t>Tender Number:	SAT 303/25 </a:t>
          </a:r>
          <a:endParaRPr lang="en-US" dirty="0"/>
        </a:p>
      </dgm:t>
    </dgm:pt>
    <dgm:pt modelId="{1F4B6AB4-C431-4E61-A289-94693B845B85}" type="parTrans" cxnId="{39DF0297-A5CE-4B02-BCBE-590D99E980EE}">
      <dgm:prSet/>
      <dgm:spPr/>
      <dgm:t>
        <a:bodyPr/>
        <a:lstStyle/>
        <a:p>
          <a:endParaRPr lang="en-US"/>
        </a:p>
      </dgm:t>
    </dgm:pt>
    <dgm:pt modelId="{E52421B3-E3E2-4153-9C4F-ACA21FA02B75}" type="sibTrans" cxnId="{39DF0297-A5CE-4B02-BCBE-590D99E980EE}">
      <dgm:prSet/>
      <dgm:spPr/>
      <dgm:t>
        <a:bodyPr/>
        <a:lstStyle/>
        <a:p>
          <a:endParaRPr lang="en-US"/>
        </a:p>
      </dgm:t>
    </dgm:pt>
    <dgm:pt modelId="{0602338C-726D-4BF3-BEE8-3B5DE786EE93}">
      <dgm:prSet/>
      <dgm:spPr/>
      <dgm:t>
        <a:bodyPr/>
        <a:lstStyle/>
        <a:p>
          <a:r>
            <a:rPr lang="en-ZA" dirty="0"/>
            <a:t>Description: Digital Asset Management System </a:t>
          </a:r>
          <a:r>
            <a:rPr lang="en-ZA"/>
            <a:t>and services </a:t>
          </a:r>
          <a:endParaRPr lang="en-US" dirty="0"/>
        </a:p>
      </dgm:t>
    </dgm:pt>
    <dgm:pt modelId="{C51976D6-1431-4499-B502-A1CA9F7B6DC6}" type="parTrans" cxnId="{27817486-CBD5-4CCF-86B0-75C9789B508B}">
      <dgm:prSet/>
      <dgm:spPr/>
      <dgm:t>
        <a:bodyPr/>
        <a:lstStyle/>
        <a:p>
          <a:endParaRPr lang="en-US"/>
        </a:p>
      </dgm:t>
    </dgm:pt>
    <dgm:pt modelId="{999D0110-9BB0-4AAE-85E2-F017DE6CCE7F}" type="sibTrans" cxnId="{27817486-CBD5-4CCF-86B0-75C9789B508B}">
      <dgm:prSet/>
      <dgm:spPr/>
      <dgm:t>
        <a:bodyPr/>
        <a:lstStyle/>
        <a:p>
          <a:endParaRPr lang="en-US"/>
        </a:p>
      </dgm:t>
    </dgm:pt>
    <dgm:pt modelId="{57AC8420-F790-4BF2-B0D5-AD400C9407B7}">
      <dgm:prSet/>
      <dgm:spPr/>
      <dgm:t>
        <a:bodyPr/>
        <a:lstStyle/>
        <a:p>
          <a:r>
            <a:rPr lang="en-ZA" dirty="0"/>
            <a:t>Closing date: 	</a:t>
          </a:r>
          <a:r>
            <a:rPr lang="en-ZA" b="0" dirty="0"/>
            <a:t>29 August 2025 @12pm (SA TIME)</a:t>
          </a:r>
          <a:endParaRPr lang="en-US" b="0" dirty="0"/>
        </a:p>
      </dgm:t>
    </dgm:pt>
    <dgm:pt modelId="{BE5291E3-A951-406E-84A1-C29751A4EAC8}" type="parTrans" cxnId="{02EFCA21-1C72-4AAF-B34E-7706096A5777}">
      <dgm:prSet/>
      <dgm:spPr/>
      <dgm:t>
        <a:bodyPr/>
        <a:lstStyle/>
        <a:p>
          <a:endParaRPr lang="en-US"/>
        </a:p>
      </dgm:t>
    </dgm:pt>
    <dgm:pt modelId="{B56372AD-A5DC-4E36-8367-6F7D9B376DDF}" type="sibTrans" cxnId="{02EFCA21-1C72-4AAF-B34E-7706096A5777}">
      <dgm:prSet/>
      <dgm:spPr/>
      <dgm:t>
        <a:bodyPr/>
        <a:lstStyle/>
        <a:p>
          <a:endParaRPr lang="en-US"/>
        </a:p>
      </dgm:t>
    </dgm:pt>
    <dgm:pt modelId="{2CAD3698-D42A-409A-A022-AE1217CAD6AE}">
      <dgm:prSet/>
      <dgm:spPr/>
      <dgm:t>
        <a:bodyPr/>
        <a:lstStyle/>
        <a:p>
          <a:r>
            <a:rPr lang="en-ZA"/>
            <a:t>Name of Bidder:	(Bidder/supplier’s name/details)</a:t>
          </a:r>
          <a:endParaRPr lang="en-US"/>
        </a:p>
      </dgm:t>
    </dgm:pt>
    <dgm:pt modelId="{26A6D448-CFB3-45AF-A400-E663EDE20D3C}" type="parTrans" cxnId="{BE789329-2AD3-4215-BB78-092120A2B79F}">
      <dgm:prSet/>
      <dgm:spPr/>
      <dgm:t>
        <a:bodyPr/>
        <a:lstStyle/>
        <a:p>
          <a:endParaRPr lang="en-US"/>
        </a:p>
      </dgm:t>
    </dgm:pt>
    <dgm:pt modelId="{50176477-3197-4C54-B5BD-FDE2B9D68C71}" type="sibTrans" cxnId="{BE789329-2AD3-4215-BB78-092120A2B79F}">
      <dgm:prSet/>
      <dgm:spPr/>
      <dgm:t>
        <a:bodyPr/>
        <a:lstStyle/>
        <a:p>
          <a:endParaRPr lang="en-US"/>
        </a:p>
      </dgm:t>
    </dgm:pt>
    <dgm:pt modelId="{E88D61A7-3157-4DFE-941A-80DCFDCBD531}">
      <dgm:prSet/>
      <dgm:spPr/>
      <dgm:t>
        <a:bodyPr/>
        <a:lstStyle/>
        <a:p>
          <a:r>
            <a:rPr lang="en-ZA"/>
            <a:t>Contact Person: 	(Bidder’s representative)</a:t>
          </a:r>
          <a:endParaRPr lang="en-US"/>
        </a:p>
      </dgm:t>
    </dgm:pt>
    <dgm:pt modelId="{F4EFA8B8-3B8E-46A2-9F88-A64834AF36E6}" type="parTrans" cxnId="{E5820A70-66E5-4F40-BD79-92AF2EB2CAA6}">
      <dgm:prSet/>
      <dgm:spPr/>
      <dgm:t>
        <a:bodyPr/>
        <a:lstStyle/>
        <a:p>
          <a:endParaRPr lang="en-US"/>
        </a:p>
      </dgm:t>
    </dgm:pt>
    <dgm:pt modelId="{AA522D10-8E05-43DD-AA7C-BA1449B1469E}" type="sibTrans" cxnId="{E5820A70-66E5-4F40-BD79-92AF2EB2CAA6}">
      <dgm:prSet/>
      <dgm:spPr/>
      <dgm:t>
        <a:bodyPr/>
        <a:lstStyle/>
        <a:p>
          <a:endParaRPr lang="en-US"/>
        </a:p>
      </dgm:t>
    </dgm:pt>
    <dgm:pt modelId="{B46741E6-969D-4B2E-8C71-4D3EB784C8B9}" type="pres">
      <dgm:prSet presAssocID="{3A53CA29-B3C9-4E2F-957C-7070278EA9EE}" presName="vert0" presStyleCnt="0">
        <dgm:presLayoutVars>
          <dgm:dir/>
          <dgm:animOne val="branch"/>
          <dgm:animLvl val="lvl"/>
        </dgm:presLayoutVars>
      </dgm:prSet>
      <dgm:spPr/>
    </dgm:pt>
    <dgm:pt modelId="{3BD40BEB-6F6C-4440-B0DC-2012A64AE707}" type="pres">
      <dgm:prSet presAssocID="{A421C5F1-5451-43D9-9089-0F0549588C09}" presName="thickLine" presStyleLbl="alignNode1" presStyleIdx="0" presStyleCnt="7"/>
      <dgm:spPr/>
    </dgm:pt>
    <dgm:pt modelId="{14754E10-EF98-4328-9EF2-40E53384F493}" type="pres">
      <dgm:prSet presAssocID="{A421C5F1-5451-43D9-9089-0F0549588C09}" presName="horz1" presStyleCnt="0"/>
      <dgm:spPr/>
    </dgm:pt>
    <dgm:pt modelId="{F67335D3-954C-460C-85F5-1E7E179EB645}" type="pres">
      <dgm:prSet presAssocID="{A421C5F1-5451-43D9-9089-0F0549588C09}" presName="tx1" presStyleLbl="revTx" presStyleIdx="0" presStyleCnt="7"/>
      <dgm:spPr/>
    </dgm:pt>
    <dgm:pt modelId="{E24DEFC3-0FAD-496F-9422-EBC19A3C1CCC}" type="pres">
      <dgm:prSet presAssocID="{A421C5F1-5451-43D9-9089-0F0549588C09}" presName="vert1" presStyleCnt="0"/>
      <dgm:spPr/>
    </dgm:pt>
    <dgm:pt modelId="{7819E1F7-3852-47FC-AFCA-E2291CBBAE82}" type="pres">
      <dgm:prSet presAssocID="{3A6AA841-060C-4D85-8340-653E4CCD8D75}" presName="thickLine" presStyleLbl="alignNode1" presStyleIdx="1" presStyleCnt="7"/>
      <dgm:spPr/>
    </dgm:pt>
    <dgm:pt modelId="{F50B19AB-69C3-4A4C-9B14-1C741FFD35E0}" type="pres">
      <dgm:prSet presAssocID="{3A6AA841-060C-4D85-8340-653E4CCD8D75}" presName="horz1" presStyleCnt="0"/>
      <dgm:spPr/>
    </dgm:pt>
    <dgm:pt modelId="{51FB25E7-76F2-424B-8F3D-3A24F0F1D23C}" type="pres">
      <dgm:prSet presAssocID="{3A6AA841-060C-4D85-8340-653E4CCD8D75}" presName="tx1" presStyleLbl="revTx" presStyleIdx="1" presStyleCnt="7"/>
      <dgm:spPr/>
    </dgm:pt>
    <dgm:pt modelId="{3DAA2338-344F-45F3-951F-689185126C9E}" type="pres">
      <dgm:prSet presAssocID="{3A6AA841-060C-4D85-8340-653E4CCD8D75}" presName="vert1" presStyleCnt="0"/>
      <dgm:spPr/>
    </dgm:pt>
    <dgm:pt modelId="{CC297F80-951A-4BD8-9404-0C0645D886C8}" type="pres">
      <dgm:prSet presAssocID="{2515DB87-64CE-497B-9B15-A28059B0C5C6}" presName="thickLine" presStyleLbl="alignNode1" presStyleIdx="2" presStyleCnt="7"/>
      <dgm:spPr/>
    </dgm:pt>
    <dgm:pt modelId="{ED1DEC19-BFCB-4FF0-A1EB-5412A35D1D30}" type="pres">
      <dgm:prSet presAssocID="{2515DB87-64CE-497B-9B15-A28059B0C5C6}" presName="horz1" presStyleCnt="0"/>
      <dgm:spPr/>
    </dgm:pt>
    <dgm:pt modelId="{897E76C0-61EF-48D2-ACD7-754FF290C3B3}" type="pres">
      <dgm:prSet presAssocID="{2515DB87-64CE-497B-9B15-A28059B0C5C6}" presName="tx1" presStyleLbl="revTx" presStyleIdx="2" presStyleCnt="7"/>
      <dgm:spPr/>
    </dgm:pt>
    <dgm:pt modelId="{3479872E-9643-43A2-8902-34C6A6701ED2}" type="pres">
      <dgm:prSet presAssocID="{2515DB87-64CE-497B-9B15-A28059B0C5C6}" presName="vert1" presStyleCnt="0"/>
      <dgm:spPr/>
    </dgm:pt>
    <dgm:pt modelId="{426CF3C7-6ECD-40F7-81A5-603DA5FA4BE9}" type="pres">
      <dgm:prSet presAssocID="{0602338C-726D-4BF3-BEE8-3B5DE786EE93}" presName="thickLine" presStyleLbl="alignNode1" presStyleIdx="3" presStyleCnt="7"/>
      <dgm:spPr/>
    </dgm:pt>
    <dgm:pt modelId="{285DA34F-03F6-4871-BAED-496C5F447216}" type="pres">
      <dgm:prSet presAssocID="{0602338C-726D-4BF3-BEE8-3B5DE786EE93}" presName="horz1" presStyleCnt="0"/>
      <dgm:spPr/>
    </dgm:pt>
    <dgm:pt modelId="{83D12918-5131-45AD-9473-988F880915E2}" type="pres">
      <dgm:prSet presAssocID="{0602338C-726D-4BF3-BEE8-3B5DE786EE93}" presName="tx1" presStyleLbl="revTx" presStyleIdx="3" presStyleCnt="7"/>
      <dgm:spPr/>
    </dgm:pt>
    <dgm:pt modelId="{54207220-A221-4111-BDF2-992E31997152}" type="pres">
      <dgm:prSet presAssocID="{0602338C-726D-4BF3-BEE8-3B5DE786EE93}" presName="vert1" presStyleCnt="0"/>
      <dgm:spPr/>
    </dgm:pt>
    <dgm:pt modelId="{B792C22A-EFDB-463C-9759-4782F151E48B}" type="pres">
      <dgm:prSet presAssocID="{57AC8420-F790-4BF2-B0D5-AD400C9407B7}" presName="thickLine" presStyleLbl="alignNode1" presStyleIdx="4" presStyleCnt="7"/>
      <dgm:spPr/>
    </dgm:pt>
    <dgm:pt modelId="{1E456750-0AAD-47D6-8528-BA2B381094BB}" type="pres">
      <dgm:prSet presAssocID="{57AC8420-F790-4BF2-B0D5-AD400C9407B7}" presName="horz1" presStyleCnt="0"/>
      <dgm:spPr/>
    </dgm:pt>
    <dgm:pt modelId="{76BE2209-01FF-4702-BA9B-CCDCF0B6916A}" type="pres">
      <dgm:prSet presAssocID="{57AC8420-F790-4BF2-B0D5-AD400C9407B7}" presName="tx1" presStyleLbl="revTx" presStyleIdx="4" presStyleCnt="7"/>
      <dgm:spPr/>
    </dgm:pt>
    <dgm:pt modelId="{288223E3-A6C4-471E-B7E1-0C15AE640AA0}" type="pres">
      <dgm:prSet presAssocID="{57AC8420-F790-4BF2-B0D5-AD400C9407B7}" presName="vert1" presStyleCnt="0"/>
      <dgm:spPr/>
    </dgm:pt>
    <dgm:pt modelId="{ADB148DC-BB53-4215-A7C2-DB2E07BDE024}" type="pres">
      <dgm:prSet presAssocID="{2CAD3698-D42A-409A-A022-AE1217CAD6AE}" presName="thickLine" presStyleLbl="alignNode1" presStyleIdx="5" presStyleCnt="7"/>
      <dgm:spPr/>
    </dgm:pt>
    <dgm:pt modelId="{366718B4-A1AB-41F3-BA84-6041FE2743EE}" type="pres">
      <dgm:prSet presAssocID="{2CAD3698-D42A-409A-A022-AE1217CAD6AE}" presName="horz1" presStyleCnt="0"/>
      <dgm:spPr/>
    </dgm:pt>
    <dgm:pt modelId="{35BD60E9-C5FD-4269-B044-CA60A493067E}" type="pres">
      <dgm:prSet presAssocID="{2CAD3698-D42A-409A-A022-AE1217CAD6AE}" presName="tx1" presStyleLbl="revTx" presStyleIdx="5" presStyleCnt="7"/>
      <dgm:spPr/>
    </dgm:pt>
    <dgm:pt modelId="{B2247537-56E7-43C9-A171-879C8703AA73}" type="pres">
      <dgm:prSet presAssocID="{2CAD3698-D42A-409A-A022-AE1217CAD6AE}" presName="vert1" presStyleCnt="0"/>
      <dgm:spPr/>
    </dgm:pt>
    <dgm:pt modelId="{1F518AC2-984E-466D-8A59-87C789BA9529}" type="pres">
      <dgm:prSet presAssocID="{E88D61A7-3157-4DFE-941A-80DCFDCBD531}" presName="thickLine" presStyleLbl="alignNode1" presStyleIdx="6" presStyleCnt="7"/>
      <dgm:spPr/>
    </dgm:pt>
    <dgm:pt modelId="{180C0A0C-385F-4D3E-8492-F13467E695EF}" type="pres">
      <dgm:prSet presAssocID="{E88D61A7-3157-4DFE-941A-80DCFDCBD531}" presName="horz1" presStyleCnt="0"/>
      <dgm:spPr/>
    </dgm:pt>
    <dgm:pt modelId="{F7F7F664-D6A9-448F-8777-C5E3393973CB}" type="pres">
      <dgm:prSet presAssocID="{E88D61A7-3157-4DFE-941A-80DCFDCBD531}" presName="tx1" presStyleLbl="revTx" presStyleIdx="6" presStyleCnt="7"/>
      <dgm:spPr/>
    </dgm:pt>
    <dgm:pt modelId="{FE76F4F4-3012-45EB-9774-9850A668085B}" type="pres">
      <dgm:prSet presAssocID="{E88D61A7-3157-4DFE-941A-80DCFDCBD531}" presName="vert1" presStyleCnt="0"/>
      <dgm:spPr/>
    </dgm:pt>
  </dgm:ptLst>
  <dgm:cxnLst>
    <dgm:cxn modelId="{3DAAE00E-A666-4DBE-837D-22ACB51120AD}" type="presOf" srcId="{E88D61A7-3157-4DFE-941A-80DCFDCBD531}" destId="{F7F7F664-D6A9-448F-8777-C5E3393973CB}" srcOrd="0" destOrd="0" presId="urn:microsoft.com/office/officeart/2008/layout/LinedList"/>
    <dgm:cxn modelId="{5B6B8B11-CF90-411A-B03D-7440CE86BB9F}" type="presOf" srcId="{3A53CA29-B3C9-4E2F-957C-7070278EA9EE}" destId="{B46741E6-969D-4B2E-8C71-4D3EB784C8B9}" srcOrd="0" destOrd="0" presId="urn:microsoft.com/office/officeart/2008/layout/LinedList"/>
    <dgm:cxn modelId="{02EFCA21-1C72-4AAF-B34E-7706096A5777}" srcId="{3A53CA29-B3C9-4E2F-957C-7070278EA9EE}" destId="{57AC8420-F790-4BF2-B0D5-AD400C9407B7}" srcOrd="4" destOrd="0" parTransId="{BE5291E3-A951-406E-84A1-C29751A4EAC8}" sibTransId="{B56372AD-A5DC-4E36-8367-6F7D9B376DDF}"/>
    <dgm:cxn modelId="{BE789329-2AD3-4215-BB78-092120A2B79F}" srcId="{3A53CA29-B3C9-4E2F-957C-7070278EA9EE}" destId="{2CAD3698-D42A-409A-A022-AE1217CAD6AE}" srcOrd="5" destOrd="0" parTransId="{26A6D448-CFB3-45AF-A400-E663EDE20D3C}" sibTransId="{50176477-3197-4C54-B5BD-FDE2B9D68C71}"/>
    <dgm:cxn modelId="{5320FD2A-6381-4EA5-9569-69E651C5A92C}" srcId="{3A53CA29-B3C9-4E2F-957C-7070278EA9EE}" destId="{3A6AA841-060C-4D85-8340-653E4CCD8D75}" srcOrd="1" destOrd="0" parTransId="{F1D26CFD-7409-4662-8592-4B051417B4C6}" sibTransId="{3C5F2F3A-BD29-4CFB-AE67-37D77A26B2C0}"/>
    <dgm:cxn modelId="{44A61538-E510-43A5-BF5D-6C9805C38191}" type="presOf" srcId="{2CAD3698-D42A-409A-A022-AE1217CAD6AE}" destId="{35BD60E9-C5FD-4269-B044-CA60A493067E}" srcOrd="0" destOrd="0" presId="urn:microsoft.com/office/officeart/2008/layout/LinedList"/>
    <dgm:cxn modelId="{80AEF639-63A4-454C-939F-2CC64735E38F}" type="presOf" srcId="{A421C5F1-5451-43D9-9089-0F0549588C09}" destId="{F67335D3-954C-460C-85F5-1E7E179EB645}" srcOrd="0" destOrd="0" presId="urn:microsoft.com/office/officeart/2008/layout/LinedList"/>
    <dgm:cxn modelId="{F2343D43-F591-46DF-95AA-63D013F2AD22}" type="presOf" srcId="{2515DB87-64CE-497B-9B15-A28059B0C5C6}" destId="{897E76C0-61EF-48D2-ACD7-754FF290C3B3}" srcOrd="0" destOrd="0" presId="urn:microsoft.com/office/officeart/2008/layout/LinedList"/>
    <dgm:cxn modelId="{A25D604B-C6B2-4CC0-B4E5-1EA2BD5976E2}" type="presOf" srcId="{57AC8420-F790-4BF2-B0D5-AD400C9407B7}" destId="{76BE2209-01FF-4702-BA9B-CCDCF0B6916A}" srcOrd="0" destOrd="0" presId="urn:microsoft.com/office/officeart/2008/layout/LinedList"/>
    <dgm:cxn modelId="{E5820A70-66E5-4F40-BD79-92AF2EB2CAA6}" srcId="{3A53CA29-B3C9-4E2F-957C-7070278EA9EE}" destId="{E88D61A7-3157-4DFE-941A-80DCFDCBD531}" srcOrd="6" destOrd="0" parTransId="{F4EFA8B8-3B8E-46A2-9F88-A64834AF36E6}" sibTransId="{AA522D10-8E05-43DD-AA7C-BA1449B1469E}"/>
    <dgm:cxn modelId="{27817486-CBD5-4CCF-86B0-75C9789B508B}" srcId="{3A53CA29-B3C9-4E2F-957C-7070278EA9EE}" destId="{0602338C-726D-4BF3-BEE8-3B5DE786EE93}" srcOrd="3" destOrd="0" parTransId="{C51976D6-1431-4499-B502-A1CA9F7B6DC6}" sibTransId="{999D0110-9BB0-4AAE-85E2-F017DE6CCE7F}"/>
    <dgm:cxn modelId="{39DF0297-A5CE-4B02-BCBE-590D99E980EE}" srcId="{3A53CA29-B3C9-4E2F-957C-7070278EA9EE}" destId="{2515DB87-64CE-497B-9B15-A28059B0C5C6}" srcOrd="2" destOrd="0" parTransId="{1F4B6AB4-C431-4E61-A289-94693B845B85}" sibTransId="{E52421B3-E3E2-4153-9C4F-ACA21FA02B75}"/>
    <dgm:cxn modelId="{C7960DCF-2648-436D-9538-FD73146C8FA2}" type="presOf" srcId="{0602338C-726D-4BF3-BEE8-3B5DE786EE93}" destId="{83D12918-5131-45AD-9473-988F880915E2}" srcOrd="0" destOrd="0" presId="urn:microsoft.com/office/officeart/2008/layout/LinedList"/>
    <dgm:cxn modelId="{EEA1FADE-F935-48F4-82B7-A41B45C3DF62}" srcId="{3A53CA29-B3C9-4E2F-957C-7070278EA9EE}" destId="{A421C5F1-5451-43D9-9089-0F0549588C09}" srcOrd="0" destOrd="0" parTransId="{8AB0EC2E-47CB-4B5E-8115-A6D7E59EF91C}" sibTransId="{8B61DBC2-A1F3-4E04-849D-BF2DEF9E0A3B}"/>
    <dgm:cxn modelId="{9EB27DFA-30FC-4A06-A0C4-2E873D47EC95}" type="presOf" srcId="{3A6AA841-060C-4D85-8340-653E4CCD8D75}" destId="{51FB25E7-76F2-424B-8F3D-3A24F0F1D23C}" srcOrd="0" destOrd="0" presId="urn:microsoft.com/office/officeart/2008/layout/LinedList"/>
    <dgm:cxn modelId="{BADAA8D0-F89B-4090-B26E-4558BEED5D6C}" type="presParOf" srcId="{B46741E6-969D-4B2E-8C71-4D3EB784C8B9}" destId="{3BD40BEB-6F6C-4440-B0DC-2012A64AE707}" srcOrd="0" destOrd="0" presId="urn:microsoft.com/office/officeart/2008/layout/LinedList"/>
    <dgm:cxn modelId="{F59ABE33-D91E-4078-9EF4-B3B3B814B961}" type="presParOf" srcId="{B46741E6-969D-4B2E-8C71-4D3EB784C8B9}" destId="{14754E10-EF98-4328-9EF2-40E53384F493}" srcOrd="1" destOrd="0" presId="urn:microsoft.com/office/officeart/2008/layout/LinedList"/>
    <dgm:cxn modelId="{FC2BB963-8CE0-4AF3-B3E5-80D9D9E5F7E7}" type="presParOf" srcId="{14754E10-EF98-4328-9EF2-40E53384F493}" destId="{F67335D3-954C-460C-85F5-1E7E179EB645}" srcOrd="0" destOrd="0" presId="urn:microsoft.com/office/officeart/2008/layout/LinedList"/>
    <dgm:cxn modelId="{855E5700-8BB2-494C-9400-B7373722FBDD}" type="presParOf" srcId="{14754E10-EF98-4328-9EF2-40E53384F493}" destId="{E24DEFC3-0FAD-496F-9422-EBC19A3C1CCC}" srcOrd="1" destOrd="0" presId="urn:microsoft.com/office/officeart/2008/layout/LinedList"/>
    <dgm:cxn modelId="{B9F7AF76-8BCA-4EDB-9B58-3AA42F30E2C8}" type="presParOf" srcId="{B46741E6-969D-4B2E-8C71-4D3EB784C8B9}" destId="{7819E1F7-3852-47FC-AFCA-E2291CBBAE82}" srcOrd="2" destOrd="0" presId="urn:microsoft.com/office/officeart/2008/layout/LinedList"/>
    <dgm:cxn modelId="{58281A74-6FBC-4B6B-BE92-10A63349A69C}" type="presParOf" srcId="{B46741E6-969D-4B2E-8C71-4D3EB784C8B9}" destId="{F50B19AB-69C3-4A4C-9B14-1C741FFD35E0}" srcOrd="3" destOrd="0" presId="urn:microsoft.com/office/officeart/2008/layout/LinedList"/>
    <dgm:cxn modelId="{17C643DC-6477-40D8-A80D-21008496B325}" type="presParOf" srcId="{F50B19AB-69C3-4A4C-9B14-1C741FFD35E0}" destId="{51FB25E7-76F2-424B-8F3D-3A24F0F1D23C}" srcOrd="0" destOrd="0" presId="urn:microsoft.com/office/officeart/2008/layout/LinedList"/>
    <dgm:cxn modelId="{8A6439BB-0A4C-4254-896E-DB1D3241CD42}" type="presParOf" srcId="{F50B19AB-69C3-4A4C-9B14-1C741FFD35E0}" destId="{3DAA2338-344F-45F3-951F-689185126C9E}" srcOrd="1" destOrd="0" presId="urn:microsoft.com/office/officeart/2008/layout/LinedList"/>
    <dgm:cxn modelId="{B23603D1-B47B-464D-8538-911C9E12391F}" type="presParOf" srcId="{B46741E6-969D-4B2E-8C71-4D3EB784C8B9}" destId="{CC297F80-951A-4BD8-9404-0C0645D886C8}" srcOrd="4" destOrd="0" presId="urn:microsoft.com/office/officeart/2008/layout/LinedList"/>
    <dgm:cxn modelId="{F981C08D-1BBB-458A-88AE-FD123AE6430F}" type="presParOf" srcId="{B46741E6-969D-4B2E-8C71-4D3EB784C8B9}" destId="{ED1DEC19-BFCB-4FF0-A1EB-5412A35D1D30}" srcOrd="5" destOrd="0" presId="urn:microsoft.com/office/officeart/2008/layout/LinedList"/>
    <dgm:cxn modelId="{8F63CCAA-3744-41EC-8EF5-0F5352300C1E}" type="presParOf" srcId="{ED1DEC19-BFCB-4FF0-A1EB-5412A35D1D30}" destId="{897E76C0-61EF-48D2-ACD7-754FF290C3B3}" srcOrd="0" destOrd="0" presId="urn:microsoft.com/office/officeart/2008/layout/LinedList"/>
    <dgm:cxn modelId="{1D41D076-F844-40C9-AC98-EAD93FF691B7}" type="presParOf" srcId="{ED1DEC19-BFCB-4FF0-A1EB-5412A35D1D30}" destId="{3479872E-9643-43A2-8902-34C6A6701ED2}" srcOrd="1" destOrd="0" presId="urn:microsoft.com/office/officeart/2008/layout/LinedList"/>
    <dgm:cxn modelId="{DB27351D-FF79-4A36-A243-43C6DA65A21E}" type="presParOf" srcId="{B46741E6-969D-4B2E-8C71-4D3EB784C8B9}" destId="{426CF3C7-6ECD-40F7-81A5-603DA5FA4BE9}" srcOrd="6" destOrd="0" presId="urn:microsoft.com/office/officeart/2008/layout/LinedList"/>
    <dgm:cxn modelId="{B841CA85-0046-4D28-840B-A2D9B8130074}" type="presParOf" srcId="{B46741E6-969D-4B2E-8C71-4D3EB784C8B9}" destId="{285DA34F-03F6-4871-BAED-496C5F447216}" srcOrd="7" destOrd="0" presId="urn:microsoft.com/office/officeart/2008/layout/LinedList"/>
    <dgm:cxn modelId="{702CDF6B-7EDB-4992-99C8-8D08ABB2A5E3}" type="presParOf" srcId="{285DA34F-03F6-4871-BAED-496C5F447216}" destId="{83D12918-5131-45AD-9473-988F880915E2}" srcOrd="0" destOrd="0" presId="urn:microsoft.com/office/officeart/2008/layout/LinedList"/>
    <dgm:cxn modelId="{07D77C65-9245-44D0-96F3-99242B7F23E4}" type="presParOf" srcId="{285DA34F-03F6-4871-BAED-496C5F447216}" destId="{54207220-A221-4111-BDF2-992E31997152}" srcOrd="1" destOrd="0" presId="urn:microsoft.com/office/officeart/2008/layout/LinedList"/>
    <dgm:cxn modelId="{9FD9E668-C127-43F6-80A4-E6A0FA2BBC34}" type="presParOf" srcId="{B46741E6-969D-4B2E-8C71-4D3EB784C8B9}" destId="{B792C22A-EFDB-463C-9759-4782F151E48B}" srcOrd="8" destOrd="0" presId="urn:microsoft.com/office/officeart/2008/layout/LinedList"/>
    <dgm:cxn modelId="{CAF25652-B645-4359-9BC1-52977B9F7C9A}" type="presParOf" srcId="{B46741E6-969D-4B2E-8C71-4D3EB784C8B9}" destId="{1E456750-0AAD-47D6-8528-BA2B381094BB}" srcOrd="9" destOrd="0" presId="urn:microsoft.com/office/officeart/2008/layout/LinedList"/>
    <dgm:cxn modelId="{54893E79-119D-4AAC-9644-0413A8AC1081}" type="presParOf" srcId="{1E456750-0AAD-47D6-8528-BA2B381094BB}" destId="{76BE2209-01FF-4702-BA9B-CCDCF0B6916A}" srcOrd="0" destOrd="0" presId="urn:microsoft.com/office/officeart/2008/layout/LinedList"/>
    <dgm:cxn modelId="{72995914-3B38-4AA4-BC7C-FA76169C00D6}" type="presParOf" srcId="{1E456750-0AAD-47D6-8528-BA2B381094BB}" destId="{288223E3-A6C4-471E-B7E1-0C15AE640AA0}" srcOrd="1" destOrd="0" presId="urn:microsoft.com/office/officeart/2008/layout/LinedList"/>
    <dgm:cxn modelId="{D4F08803-00F4-4E6E-8A07-15A425F57051}" type="presParOf" srcId="{B46741E6-969D-4B2E-8C71-4D3EB784C8B9}" destId="{ADB148DC-BB53-4215-A7C2-DB2E07BDE024}" srcOrd="10" destOrd="0" presId="urn:microsoft.com/office/officeart/2008/layout/LinedList"/>
    <dgm:cxn modelId="{F0185BE6-4297-4793-B225-C1E65095AB24}" type="presParOf" srcId="{B46741E6-969D-4B2E-8C71-4D3EB784C8B9}" destId="{366718B4-A1AB-41F3-BA84-6041FE2743EE}" srcOrd="11" destOrd="0" presId="urn:microsoft.com/office/officeart/2008/layout/LinedList"/>
    <dgm:cxn modelId="{8F62F26F-6852-418E-968D-DFF75663FA72}" type="presParOf" srcId="{366718B4-A1AB-41F3-BA84-6041FE2743EE}" destId="{35BD60E9-C5FD-4269-B044-CA60A493067E}" srcOrd="0" destOrd="0" presId="urn:microsoft.com/office/officeart/2008/layout/LinedList"/>
    <dgm:cxn modelId="{DE0DD58B-4FE7-4090-96BE-1E9A629D754A}" type="presParOf" srcId="{366718B4-A1AB-41F3-BA84-6041FE2743EE}" destId="{B2247537-56E7-43C9-A171-879C8703AA73}" srcOrd="1" destOrd="0" presId="urn:microsoft.com/office/officeart/2008/layout/LinedList"/>
    <dgm:cxn modelId="{10429742-D978-4FB0-B387-967D499AF529}" type="presParOf" srcId="{B46741E6-969D-4B2E-8C71-4D3EB784C8B9}" destId="{1F518AC2-984E-466D-8A59-87C789BA9529}" srcOrd="12" destOrd="0" presId="urn:microsoft.com/office/officeart/2008/layout/LinedList"/>
    <dgm:cxn modelId="{0FBE9619-5868-450F-8511-C6B9CEF6F916}" type="presParOf" srcId="{B46741E6-969D-4B2E-8C71-4D3EB784C8B9}" destId="{180C0A0C-385F-4D3E-8492-F13467E695EF}" srcOrd="13" destOrd="0" presId="urn:microsoft.com/office/officeart/2008/layout/LinedList"/>
    <dgm:cxn modelId="{B7DFE8DA-269F-4046-91B4-CFE186149454}" type="presParOf" srcId="{180C0A0C-385F-4D3E-8492-F13467E695EF}" destId="{F7F7F664-D6A9-448F-8777-C5E3393973CB}" srcOrd="0" destOrd="0" presId="urn:microsoft.com/office/officeart/2008/layout/LinedList"/>
    <dgm:cxn modelId="{A718DA13-F6DA-4336-BD5D-9985FC913000}" type="presParOf" srcId="{180C0A0C-385F-4D3E-8492-F13467E695EF}" destId="{FE76F4F4-3012-45EB-9774-9850A66808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40BEB-6F6C-4440-B0DC-2012A64AE707}">
      <dsp:nvSpPr>
        <dsp:cNvPr id="0" name=""/>
        <dsp:cNvSpPr/>
      </dsp:nvSpPr>
      <dsp:spPr>
        <a:xfrm>
          <a:off x="0" y="568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335D3-954C-460C-85F5-1E7E179EB645}">
      <dsp:nvSpPr>
        <dsp:cNvPr id="0" name=""/>
        <dsp:cNvSpPr/>
      </dsp:nvSpPr>
      <dsp:spPr>
        <a:xfrm>
          <a:off x="0" y="568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SUBMISSION INFORMATION</a:t>
          </a:r>
          <a:endParaRPr lang="en-US" sz="2300" kern="1200"/>
        </a:p>
      </dsp:txBody>
      <dsp:txXfrm>
        <a:off x="0" y="568"/>
        <a:ext cx="8139471" cy="665453"/>
      </dsp:txXfrm>
    </dsp:sp>
    <dsp:sp modelId="{7819E1F7-3852-47FC-AFCA-E2291CBBAE82}">
      <dsp:nvSpPr>
        <dsp:cNvPr id="0" name=""/>
        <dsp:cNvSpPr/>
      </dsp:nvSpPr>
      <dsp:spPr>
        <a:xfrm>
          <a:off x="0" y="666022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B25E7-76F2-424B-8F3D-3A24F0F1D23C}">
      <dsp:nvSpPr>
        <dsp:cNvPr id="0" name=""/>
        <dsp:cNvSpPr/>
      </dsp:nvSpPr>
      <dsp:spPr>
        <a:xfrm>
          <a:off x="0" y="666022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Bid Submission Link: </a:t>
          </a:r>
          <a:r>
            <a:rPr lang="en-US" sz="2300" b="1" kern="1200" dirty="0">
              <a:latin typeface="Trebuchet MS" panose="020B0603020202020204" pitchFamily="34" charset="0"/>
              <a:ea typeface="+mj-ea"/>
              <a:cs typeface="+mj-cs"/>
            </a:rPr>
            <a:t>https://e-procurement.southafrica.net </a:t>
          </a:r>
          <a:endParaRPr lang="en-US" sz="2300" kern="1200" dirty="0"/>
        </a:p>
      </dsp:txBody>
      <dsp:txXfrm>
        <a:off x="0" y="666022"/>
        <a:ext cx="8139471" cy="665453"/>
      </dsp:txXfrm>
    </dsp:sp>
    <dsp:sp modelId="{CC297F80-951A-4BD8-9404-0C0645D886C8}">
      <dsp:nvSpPr>
        <dsp:cNvPr id="0" name=""/>
        <dsp:cNvSpPr/>
      </dsp:nvSpPr>
      <dsp:spPr>
        <a:xfrm>
          <a:off x="0" y="1331475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E76C0-61EF-48D2-ACD7-754FF290C3B3}">
      <dsp:nvSpPr>
        <dsp:cNvPr id="0" name=""/>
        <dsp:cNvSpPr/>
      </dsp:nvSpPr>
      <dsp:spPr>
        <a:xfrm>
          <a:off x="0" y="1331475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300" kern="1200" dirty="0"/>
            <a:t>Tender Number:	SAT 303/25 </a:t>
          </a:r>
          <a:endParaRPr lang="en-US" sz="2300" kern="1200" dirty="0"/>
        </a:p>
      </dsp:txBody>
      <dsp:txXfrm>
        <a:off x="0" y="1331475"/>
        <a:ext cx="8139471" cy="665453"/>
      </dsp:txXfrm>
    </dsp:sp>
    <dsp:sp modelId="{426CF3C7-6ECD-40F7-81A5-603DA5FA4BE9}">
      <dsp:nvSpPr>
        <dsp:cNvPr id="0" name=""/>
        <dsp:cNvSpPr/>
      </dsp:nvSpPr>
      <dsp:spPr>
        <a:xfrm>
          <a:off x="0" y="1996929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12918-5131-45AD-9473-988F880915E2}">
      <dsp:nvSpPr>
        <dsp:cNvPr id="0" name=""/>
        <dsp:cNvSpPr/>
      </dsp:nvSpPr>
      <dsp:spPr>
        <a:xfrm>
          <a:off x="0" y="1996929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300" kern="1200" dirty="0"/>
            <a:t>Description: Digital Asset Management System </a:t>
          </a:r>
          <a:r>
            <a:rPr lang="en-ZA" sz="2300" kern="1200"/>
            <a:t>and services </a:t>
          </a:r>
          <a:endParaRPr lang="en-US" sz="2300" kern="1200" dirty="0"/>
        </a:p>
      </dsp:txBody>
      <dsp:txXfrm>
        <a:off x="0" y="1996929"/>
        <a:ext cx="8139471" cy="665453"/>
      </dsp:txXfrm>
    </dsp:sp>
    <dsp:sp modelId="{B792C22A-EFDB-463C-9759-4782F151E48B}">
      <dsp:nvSpPr>
        <dsp:cNvPr id="0" name=""/>
        <dsp:cNvSpPr/>
      </dsp:nvSpPr>
      <dsp:spPr>
        <a:xfrm>
          <a:off x="0" y="2662382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BE2209-01FF-4702-BA9B-CCDCF0B6916A}">
      <dsp:nvSpPr>
        <dsp:cNvPr id="0" name=""/>
        <dsp:cNvSpPr/>
      </dsp:nvSpPr>
      <dsp:spPr>
        <a:xfrm>
          <a:off x="0" y="2662382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300" kern="1200" dirty="0"/>
            <a:t>Closing date: 	</a:t>
          </a:r>
          <a:r>
            <a:rPr lang="en-ZA" sz="2300" b="0" kern="1200" dirty="0"/>
            <a:t>29 August 2025 @12pm (SA TIME)</a:t>
          </a:r>
          <a:endParaRPr lang="en-US" sz="2300" b="0" kern="1200" dirty="0"/>
        </a:p>
      </dsp:txBody>
      <dsp:txXfrm>
        <a:off x="0" y="2662382"/>
        <a:ext cx="8139471" cy="665453"/>
      </dsp:txXfrm>
    </dsp:sp>
    <dsp:sp modelId="{ADB148DC-BB53-4215-A7C2-DB2E07BDE024}">
      <dsp:nvSpPr>
        <dsp:cNvPr id="0" name=""/>
        <dsp:cNvSpPr/>
      </dsp:nvSpPr>
      <dsp:spPr>
        <a:xfrm>
          <a:off x="0" y="3327836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D60E9-C5FD-4269-B044-CA60A493067E}">
      <dsp:nvSpPr>
        <dsp:cNvPr id="0" name=""/>
        <dsp:cNvSpPr/>
      </dsp:nvSpPr>
      <dsp:spPr>
        <a:xfrm>
          <a:off x="0" y="3327836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300" kern="1200"/>
            <a:t>Name of Bidder:	(Bidder/supplier’s name/details)</a:t>
          </a:r>
          <a:endParaRPr lang="en-US" sz="2300" kern="1200"/>
        </a:p>
      </dsp:txBody>
      <dsp:txXfrm>
        <a:off x="0" y="3327836"/>
        <a:ext cx="8139471" cy="665453"/>
      </dsp:txXfrm>
    </dsp:sp>
    <dsp:sp modelId="{1F518AC2-984E-466D-8A59-87C789BA9529}">
      <dsp:nvSpPr>
        <dsp:cNvPr id="0" name=""/>
        <dsp:cNvSpPr/>
      </dsp:nvSpPr>
      <dsp:spPr>
        <a:xfrm>
          <a:off x="0" y="3993289"/>
          <a:ext cx="81394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7F664-D6A9-448F-8777-C5E3393973CB}">
      <dsp:nvSpPr>
        <dsp:cNvPr id="0" name=""/>
        <dsp:cNvSpPr/>
      </dsp:nvSpPr>
      <dsp:spPr>
        <a:xfrm>
          <a:off x="0" y="3993289"/>
          <a:ext cx="8139471" cy="66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300" kern="1200"/>
            <a:t>Contact Person: 	(Bidder’s representative)</a:t>
          </a:r>
          <a:endParaRPr lang="en-US" sz="2300" kern="1200"/>
        </a:p>
      </dsp:txBody>
      <dsp:txXfrm>
        <a:off x="0" y="3993289"/>
        <a:ext cx="8139471" cy="665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948CE-12AD-DA4F-B530-3AC95B39BED7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F0241-3AD1-EF44-A93E-DEE037AAA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41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undo Sans Std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undo Sans Std Regular" charset="0"/>
              </a:defRPr>
            </a:lvl1pPr>
          </a:lstStyle>
          <a:p>
            <a:fld id="{265CBFD7-6D6C-4D43-93C1-CE8ED760B6F0}" type="datetimeFigureOut">
              <a:rPr lang="en-US" smtClean="0"/>
              <a:pPr/>
              <a:t>8/12/2025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undo Sans Std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undo Sans Std Regular" charset="0"/>
              </a:defRPr>
            </a:lvl1pPr>
          </a:lstStyle>
          <a:p>
            <a:fld id="{CC91EFE6-A6D6-AC4D-8DEE-1D13AA8E29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6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Mundo Sans Std Regular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Mundo Sans Std Regular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Mundo Sans Std Regular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Mundo Sans Std Regular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Mundo Sans Std Regular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6083" y="396873"/>
            <a:ext cx="7554917" cy="2357043"/>
          </a:xfrm>
        </p:spPr>
        <p:txBody>
          <a:bodyPr anchor="t"/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083" y="2701528"/>
            <a:ext cx="7554917" cy="124182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6083" y="431006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083" y="1369219"/>
            <a:ext cx="7886700" cy="29270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006" y="390881"/>
            <a:ext cx="6047845" cy="1324946"/>
          </a:xfrm>
        </p:spPr>
        <p:txBody>
          <a:bodyPr anchor="t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006" y="1898638"/>
            <a:ext cx="5387445" cy="236314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86" y="964226"/>
            <a:ext cx="5387445" cy="354234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083" y="1369219"/>
            <a:ext cx="4068767" cy="2897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897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2900"/>
            <a:ext cx="312181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43050"/>
            <a:ext cx="312181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86" y="964226"/>
            <a:ext cx="5387445" cy="354234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208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294" y="962990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294" y="3122784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083" y="1369219"/>
            <a:ext cx="4068767" cy="2897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897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2CF6-EF85-8ED4-FDAD-1CC750C19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36533-C080-E211-AF5D-E698C8D06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4CCD5-61C2-79ED-3295-FE85B7B8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CF77B-4E3D-BB89-2543-CA0CD66B3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0E9B8-EE0F-D872-5B2A-BCBED0A23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74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4AC6-EC29-3868-06B0-D4E0FBF7E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37F6F-5315-C2B4-FD61-823DCDD64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6AE4F-2911-815A-D7A0-9DB2F203F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E0FA5-3EDF-0ED5-EA52-C48B0FFE1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55608-6BBD-16F4-4ECA-B3D15A5EC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64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86" y="964226"/>
            <a:ext cx="5387445" cy="354234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58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86" y="964226"/>
            <a:ext cx="5387445" cy="354234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4622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86" y="964226"/>
            <a:ext cx="5387445" cy="354234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200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8768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1610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5358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4220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1265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21975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65399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213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525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7623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AB41-4BAB-4816-87EC-248E9A3ED285}" type="datetimeFigureOut">
              <a:rPr lang="en-AU" smtClean="0"/>
              <a:t>12/08/2025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6351-A01A-432D-B855-33D12F702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5994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86" y="964226"/>
            <a:ext cx="5387445" cy="354234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707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6083" y="401088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083" y="1493082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974" y="4528457"/>
            <a:ext cx="911025" cy="45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6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6" r:id="rId4"/>
    <p:sldLayoutId id="2147483682" r:id="rId5"/>
    <p:sldLayoutId id="2147483683" r:id="rId6"/>
    <p:sldLayoutId id="2147483684" r:id="rId7"/>
    <p:sldLayoutId id="2147483685" r:id="rId8"/>
    <p:sldLayoutId id="2147484078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msi Pro Ultra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6083" y="184811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083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75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87" r:id="rId5"/>
    <p:sldLayoutId id="2147483741" r:id="rId6"/>
    <p:sldLayoutId id="2147483742" r:id="rId7"/>
    <p:sldLayoutId id="2147483743" r:id="rId8"/>
    <p:sldLayoutId id="2147483901" r:id="rId9"/>
    <p:sldLayoutId id="2147484166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msi Pro Ultra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MundoSans Regular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A504D-7C0F-DCF7-2E46-26E1A33DBC3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974" y="4528457"/>
            <a:ext cx="911025" cy="45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1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2" r:id="rId1"/>
    <p:sldLayoutId id="2147484273" r:id="rId2"/>
    <p:sldLayoutId id="2147484274" r:id="rId3"/>
    <p:sldLayoutId id="2147484275" r:id="rId4"/>
    <p:sldLayoutId id="2147484276" r:id="rId5"/>
    <p:sldLayoutId id="2147484277" r:id="rId6"/>
    <p:sldLayoutId id="2147484278" r:id="rId7"/>
    <p:sldLayoutId id="2147484279" r:id="rId8"/>
    <p:sldLayoutId id="2147484280" r:id="rId9"/>
    <p:sldLayoutId id="2147484281" r:id="rId10"/>
    <p:sldLayoutId id="2147484282" r:id="rId11"/>
    <p:sldLayoutId id="214748428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8642" y="41105"/>
            <a:ext cx="9252642" cy="2701958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pPr lvl="2" algn="ctr">
              <a:lnSpc>
                <a:spcPts val="5400"/>
              </a:lnSpc>
            </a:pPr>
            <a:r>
              <a:rPr lang="en-US" sz="1500" dirty="0">
                <a:latin typeface="Trebuchet MS" panose="020B0603020202020204" pitchFamily="34" charset="0"/>
              </a:rPr>
              <a:t>SAT TENDER NUMBER 303/25</a:t>
            </a:r>
          </a:p>
          <a:p>
            <a:pPr lvl="2" algn="ctr">
              <a:lnSpc>
                <a:spcPts val="5400"/>
              </a:lnSpc>
            </a:pPr>
            <a:r>
              <a:rPr lang="en-US" sz="1500" dirty="0">
                <a:latin typeface="Trebuchet MS" panose="020B0603020202020204" pitchFamily="34" charset="0"/>
              </a:rPr>
              <a:t> Digital Assets Management System and Services </a:t>
            </a:r>
            <a:endParaRPr lang="en-US" sz="1500" b="1" dirty="0">
              <a:latin typeface="Trebuchet MS" panose="020B0603020202020204" pitchFamily="34" charset="0"/>
              <a:ea typeface="Amsi Pro Ultra" charset="0"/>
              <a:cs typeface="Amsi Pro Ultra" charset="0"/>
            </a:endParaRPr>
          </a:p>
          <a:p>
            <a:pPr lvl="2" algn="ctr">
              <a:lnSpc>
                <a:spcPts val="5400"/>
              </a:lnSpc>
            </a:pPr>
            <a:r>
              <a:rPr lang="en-US" sz="2000" b="0" i="0" dirty="0"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Non- Compulsory Briefing</a:t>
            </a:r>
          </a:p>
          <a:p>
            <a:pPr lvl="2" algn="ctr">
              <a:lnSpc>
                <a:spcPts val="5400"/>
              </a:lnSpc>
            </a:pPr>
            <a:r>
              <a:rPr lang="en-US" sz="2000" dirty="0">
                <a:highlight>
                  <a:srgbClr val="FFFFFF"/>
                </a:highlight>
                <a:latin typeface="Trebuchet MS" panose="020B0603020202020204" pitchFamily="34" charset="0"/>
                <a:ea typeface="Amsi Pro Ultra" charset="0"/>
                <a:cs typeface="Amsi Pro Ultra" charset="0"/>
              </a:rPr>
              <a:t>Date: 07 August 2025</a:t>
            </a:r>
            <a:endParaRPr lang="en-US" sz="2000" b="1" dirty="0">
              <a:latin typeface="Trebuchet MS" panose="020B0603020202020204" pitchFamily="34" charset="0"/>
              <a:ea typeface="Amsi Pro Ultra" charset="0"/>
              <a:cs typeface="Amsi Pro Ult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8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00D20CB-8AD5-4DAF-9D61-E94BCB453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en-ZA" sz="1200" dirty="0">
                <a:solidFill>
                  <a:srgbClr val="FFFFFF"/>
                </a:solidFill>
                <a:latin typeface="Trebuchet MS" panose="020B0603020202020204" pitchFamily="34" charset="0"/>
              </a:rPr>
              <a:t>Date: 07 August 2025 AT 3PM BEIJING TIME ( 9H00 SA TIME)</a:t>
            </a:r>
            <a:br>
              <a:rPr lang="en-ZA" sz="12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br>
              <a:rPr lang="en-ZA" sz="12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en-ZA" sz="1200" dirty="0">
                <a:solidFill>
                  <a:srgbClr val="FFFFFF"/>
                </a:solidFill>
                <a:latin typeface="Trebuchet MS" panose="020B0603020202020204" pitchFamily="34" charset="0"/>
              </a:rPr>
              <a:t>VIRTUAL NON-COMPULSORY BRIEFING SESSIONS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29C1F6-BDB7-AE2C-50EC-8B9205AF28CD}"/>
              </a:ext>
            </a:extLst>
          </p:cNvPr>
          <p:cNvSpPr/>
          <p:nvPr/>
        </p:nvSpPr>
        <p:spPr>
          <a:xfrm>
            <a:off x="2663011" y="1590590"/>
            <a:ext cx="1475437" cy="1475437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33223A-FD2A-9513-C727-83BD92866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u="sng" dirty="0"/>
              <a:t>AGENDA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Scope of Services by Project Lead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Phase 1 Evaluation by SCM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Phase 2A Evaluation by Project Lead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Phase 3 by SCM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Tender submission process by SCM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Q &amp; A - All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31358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4C7F-E15F-BCFE-4B07-68AED283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SCOPE OF 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D3BAA9-EBCB-7A56-F493-054D066C74AF}"/>
              </a:ext>
            </a:extLst>
          </p:cNvPr>
          <p:cNvSpPr txBox="1"/>
          <p:nvPr/>
        </p:nvSpPr>
        <p:spPr>
          <a:xfrm>
            <a:off x="202758" y="1392641"/>
            <a:ext cx="8511872" cy="3731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rebuchet MS" panose="020B0603020202020204" pitchFamily="34" charset="0"/>
              </a:rPr>
              <a:t>A digital asset system and digital asset management of SA Tourism current digital assets and assets SA Tourism will accumulate across campaigns, activations , events ,partnerships , media and other stakeholders. * June 2025 estimated 42TB-tera bytes of assets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rebuchet MS" panose="020B0603020202020204" pitchFamily="34" charset="0"/>
              </a:rPr>
              <a:t>Digital storage and management ,this includes digital storage and handling of the content on behalf of SA Tourism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rebuchet MS" panose="020B0603020202020204" pitchFamily="34" charset="0"/>
              </a:rPr>
              <a:t>The system/platform : Security and access control: Permissions, role-based access, and backup mechanisms to safeguard assets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>
                <a:latin typeface="Trebuchet MS" panose="020B0603020202020204" pitchFamily="34" charset="0"/>
              </a:rPr>
              <a:t>Functionality for different users to access the system: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>
                <a:latin typeface="Trebuchet MS" panose="020B0603020202020204" pitchFamily="34" charset="0"/>
              </a:rPr>
              <a:t>Contributor level/rights (Access levels – front end user).</a:t>
            </a:r>
            <a:endParaRPr lang="en-US" sz="1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>
                <a:latin typeface="Trebuchet MS" panose="020B0603020202020204" pitchFamily="34" charset="0"/>
              </a:rPr>
              <a:t>Digital assets / Content should be categorized as per SA Tourism events / media / partnerships - menu tab for easy navigation for the users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>
                <a:latin typeface="Trebuchet MS" panose="020B0603020202020204" pitchFamily="34" charset="0"/>
              </a:rPr>
              <a:t>Report on the content review and performance (content downloads&amp; uploads, content requests, users, system performance etc.)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>
              <a:latin typeface="Trebuchet MS" panose="020B0603020202020204" pitchFamily="34" charset="0"/>
            </a:endParaRPr>
          </a:p>
          <a:p>
            <a:endParaRPr lang="en-ZA" sz="1400" dirty="0">
              <a:latin typeface="Trebuchet MS" panose="020B0603020202020204" pitchFamily="34" charset="0"/>
            </a:endParaRPr>
          </a:p>
          <a:p>
            <a:endParaRPr lang="en-US" sz="1400" dirty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92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10F19B-889C-BABD-5258-61B4A0F6757A}"/>
              </a:ext>
            </a:extLst>
          </p:cNvPr>
          <p:cNvSpPr txBox="1"/>
          <p:nvPr/>
        </p:nvSpPr>
        <p:spPr>
          <a:xfrm>
            <a:off x="123244" y="777919"/>
            <a:ext cx="848801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US" sz="1400" b="1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Service experience :</a:t>
            </a: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None/>
            </a:pPr>
            <a:r>
              <a:rPr lang="en-US" sz="1400" b="1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 typeface="+mj-lt"/>
              <a:buAutoNum type="arabicPeriod"/>
            </a:pPr>
            <a:r>
              <a:rPr lang="en-US" sz="14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Experience in distributing film to local and international broadcasters and understanding the technical specifications of local and International media requirements;</a:t>
            </a: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 typeface="+mj-lt"/>
              <a:buAutoNum type="arabicPeriod"/>
            </a:pPr>
            <a:r>
              <a:rPr lang="en-US" sz="14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In managing, promoting, marketing and licensing film and still images.</a:t>
            </a: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 typeface="+mj-lt"/>
              <a:buAutoNum type="arabicPeriod"/>
            </a:pPr>
            <a:r>
              <a:rPr lang="en-US" sz="14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Experience in editing and distributing film to production houses that require film/images to promote tourism to South Africa.</a:t>
            </a: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 typeface="+mj-lt"/>
              <a:buAutoNum type="arabicPeriod"/>
            </a:pPr>
            <a:r>
              <a:rPr lang="en-US" sz="14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Experience in managing and distributing an image library. (Editing, compiling into categories, captioning, numbering and digitizing of photographic/digital images);</a:t>
            </a: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 typeface="+mj-lt"/>
              <a:buAutoNum type="arabicPeriod"/>
            </a:pPr>
            <a:r>
              <a:rPr lang="en-US" sz="14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Storage and safekeeping of footage, Brand commercials and still images.</a:t>
            </a:r>
          </a:p>
          <a:p>
            <a:pPr marL="342900" indent="-342900" algn="just" fontAlgn="base">
              <a:buFont typeface="+mj-lt"/>
              <a:buAutoNum type="arabicPeriod"/>
            </a:pPr>
            <a:r>
              <a:rPr lang="en-ZA" sz="1400" dirty="0">
                <a:latin typeface="Trebuchet MS" panose="020B0703020202090204" pitchFamily="34" charset="0"/>
                <a:cs typeface="Tahoma" panose="020B0604030504040204" pitchFamily="34" charset="0"/>
              </a:rPr>
              <a:t>Support on the system across all user queries and functions.</a:t>
            </a:r>
          </a:p>
          <a:p>
            <a:pPr marL="342900" indent="-342900" algn="just" fontAlgn="base">
              <a:buFont typeface="+mj-lt"/>
              <a:buAutoNum type="arabicPeriod"/>
            </a:pPr>
            <a:r>
              <a:rPr lang="en-ZA" sz="1400" dirty="0">
                <a:latin typeface="Trebuchet MS" panose="020B0703020202090204" pitchFamily="34" charset="0"/>
                <a:cs typeface="Tahoma" panose="020B0604030504040204" pitchFamily="34" charset="0"/>
              </a:rPr>
              <a:t>Support services on SA Tourism client relationship.</a:t>
            </a:r>
          </a:p>
          <a:p>
            <a:pPr marL="342900" indent="-342900" algn="just" fontAlgn="base">
              <a:buFont typeface="+mj-lt"/>
              <a:buAutoNum type="arabicPeriod"/>
            </a:pPr>
            <a:r>
              <a:rPr lang="en-ZA" sz="1400" dirty="0">
                <a:latin typeface="Trebuchet MS" panose="020B0703020202090204" pitchFamily="34" charset="0"/>
                <a:cs typeface="Tahoma" panose="020B0604030504040204" pitchFamily="34" charset="0"/>
              </a:rPr>
              <a:t>Rights and usage permissions including valid dates and original content creation agreements </a:t>
            </a:r>
            <a:r>
              <a:rPr lang="en-ZA" sz="1400">
                <a:latin typeface="Trebuchet MS" panose="020B0703020202090204" pitchFamily="34" charset="0"/>
                <a:cs typeface="Tahoma" panose="020B0604030504040204" pitchFamily="34" charset="0"/>
              </a:rPr>
              <a:t>and talent releases </a:t>
            </a:r>
            <a:r>
              <a:rPr lang="en-ZA" sz="1400" dirty="0">
                <a:latin typeface="Trebuchet MS" panose="020B0703020202090204" pitchFamily="34" charset="0"/>
                <a:cs typeface="Tahoma" panose="020B0604030504040204" pitchFamily="34" charset="0"/>
              </a:rPr>
              <a:t>according to the asset management framework of the organisation.</a:t>
            </a:r>
          </a:p>
          <a:p>
            <a:pPr marL="342900" indent="-342900" algn="just" fontAlgn="base">
              <a:buFont typeface="+mj-lt"/>
              <a:buAutoNum type="arabicPeriod"/>
            </a:pPr>
            <a:endParaRPr lang="en-ZA" sz="1400" dirty="0">
              <a:latin typeface="Trebuchet MS" panose="020B0703020202090204" pitchFamily="34" charset="0"/>
              <a:cs typeface="Tahoma" panose="020B0604030504040204" pitchFamily="34" charset="0"/>
            </a:endParaRPr>
          </a:p>
          <a:p>
            <a:pPr marL="342900" lvl="0" indent="-342900" algn="just" fontAlgn="base">
              <a:buFont typeface="+mj-lt"/>
              <a:buAutoNum type="arabicPeriod"/>
            </a:pPr>
            <a:endParaRPr lang="en-ZA" sz="1400" dirty="0">
              <a:effectLst/>
              <a:latin typeface="Trebuchet MS" panose="020B070302020209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58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41258" y="2046999"/>
            <a:ext cx="2356410" cy="2175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69780" lvl="2" defTabSz="269780">
              <a:lnSpc>
                <a:spcPts val="1526"/>
              </a:lnSpc>
              <a:spcBef>
                <a:spcPts val="2"/>
              </a:spcBef>
              <a:spcAft>
                <a:spcPts val="2"/>
              </a:spcAft>
            </a:pPr>
            <a:r>
              <a:rPr lang="en-US" sz="1495" b="1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rPr>
              <a:t>Procurement</a:t>
            </a:r>
            <a:endParaRPr lang="en-US" sz="3800" b="1">
              <a:solidFill>
                <a:schemeClr val="bg1"/>
              </a:solidFill>
              <a:latin typeface="Trebuchet MS" panose="020B0603020202020204" pitchFamily="34" charset="0"/>
              <a:ea typeface="Amsi Pro Ultra" charset="0"/>
              <a:cs typeface="Amsi Pro Ultra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4744" y="108841"/>
            <a:ext cx="38067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ZA" sz="1200" b="1" dirty="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1. PROCUREMENT PROCESS (EVALUATION PHASES)</a:t>
            </a:r>
          </a:p>
          <a:p>
            <a:pPr>
              <a:spcAft>
                <a:spcPts val="600"/>
              </a:spcAft>
            </a:pPr>
            <a:endParaRPr lang="en-ZA" sz="1200" b="1" dirty="0">
              <a:solidFill>
                <a:srgbClr val="000000"/>
              </a:solidFill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ZA" sz="1200" b="1" dirty="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SUMMARY OF THE EVALUATION PHASES</a:t>
            </a:r>
            <a:endParaRPr lang="en-ZA" sz="1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19B803C-4E79-EE81-1BBB-B042908EE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127891"/>
              </p:ext>
            </p:extLst>
          </p:nvPr>
        </p:nvGraphicFramePr>
        <p:xfrm>
          <a:off x="214744" y="926970"/>
          <a:ext cx="7987147" cy="3538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383">
                  <a:extLst>
                    <a:ext uri="{9D8B030D-6E8A-4147-A177-3AD203B41FA5}">
                      <a16:colId xmlns:a16="http://schemas.microsoft.com/office/drawing/2014/main" val="2908437150"/>
                    </a:ext>
                  </a:extLst>
                </a:gridCol>
                <a:gridCol w="2798618">
                  <a:extLst>
                    <a:ext uri="{9D8B030D-6E8A-4147-A177-3AD203B41FA5}">
                      <a16:colId xmlns:a16="http://schemas.microsoft.com/office/drawing/2014/main" val="3338801393"/>
                    </a:ext>
                  </a:extLst>
                </a:gridCol>
                <a:gridCol w="3034146">
                  <a:extLst>
                    <a:ext uri="{9D8B030D-6E8A-4147-A177-3AD203B41FA5}">
                      <a16:colId xmlns:a16="http://schemas.microsoft.com/office/drawing/2014/main" val="766362896"/>
                    </a:ext>
                  </a:extLst>
                </a:gridCol>
              </a:tblGrid>
              <a:tr h="1079073">
                <a:tc>
                  <a:txBody>
                    <a:bodyPr/>
                    <a:lstStyle/>
                    <a:p>
                      <a:r>
                        <a:rPr lang="en-US" dirty="0"/>
                        <a:t>Phase 1 Administrative and Compliance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 2 Desktop Functional Technical and Presentation 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 3 Price Evaluation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790762"/>
                  </a:ext>
                </a:extLst>
              </a:tr>
              <a:tr h="2459821"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latin typeface="Trebuchet MS" panose="020B0603020202020204" pitchFamily="34" charset="0"/>
                        </a:rPr>
                        <a:t>Bidders must submit all documents on Part A for this tender document.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/>
                        <a:t>Bidder(s) are required to achieve a minimum threshold of 70% to proceed to Phase 3. All bidders are required to attend Pitch Presentations of their proposals as per the Evaluation criteria</a:t>
                      </a:r>
                      <a:endParaRPr lang="en-US" sz="1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/>
                        <a:t>Service provider/Bidder(s) who achieved a minimum threshold of 70% in phase 2 will be evaluated on the 80/20 or 90/10 preference points system. Once a tender is received, the highest acceptable tender </a:t>
                      </a:r>
                      <a:r>
                        <a:rPr lang="en-US" sz="1000" dirty="0" err="1"/>
                        <a:t>wi</a:t>
                      </a:r>
                      <a:r>
                        <a:rPr lang="en-US" sz="1000" dirty="0"/>
                        <a:t> ill be used to determine the preference point system for the evaluation. Where the highest acceptable tender is below R50 million, the 80/20 preference point system must be used. If the highest acceptable tender is above R50 million, the 90/10 preference point system must be used. </a:t>
                      </a:r>
                      <a:endParaRPr lang="en-US" sz="1000" b="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012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825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7D0651-190A-0B92-20A4-C5E155B71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189" y="359230"/>
            <a:ext cx="7519259" cy="266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9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560F2D-1384-1D12-0E88-9C8C2D071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21" y="135521"/>
            <a:ext cx="8147957" cy="377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9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1A8E1B-7F4A-5881-03B6-FC787C1F9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4208349"/>
          </a:xfrm>
        </p:spPr>
        <p:txBody>
          <a:bodyPr>
            <a:normAutofit/>
          </a:bodyPr>
          <a:lstStyle/>
          <a:p>
            <a:r>
              <a:rPr lang="en-US" sz="1200" b="1" dirty="0">
                <a:latin typeface="Trebuchet MS" panose="020B0603020202020204" pitchFamily="34" charset="0"/>
              </a:rPr>
              <a:t>Phase 2: Technical Evaluation Criteria </a:t>
            </a:r>
            <a:r>
              <a:rPr lang="en-US" sz="1200" dirty="0">
                <a:latin typeface="Trebuchet MS" panose="020B0603020202020204" pitchFamily="34" charset="0"/>
              </a:rPr>
              <a:t>= Weighting out of 100 basis points All bidders are required to respond to the technical evaluation criteria scorecard and provide information/portfolio of evidence that they unconditionally hold the available capacity, ability, experience, and qualified staff to provide the requisite business requirements to South African Tourism under this tender. </a:t>
            </a: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r>
              <a:rPr lang="en-US" sz="1200" dirty="0">
                <a:latin typeface="Trebuchet MS" panose="020B0603020202020204" pitchFamily="34" charset="0"/>
              </a:rPr>
              <a:t>Phase 2 Desktop technical, functional evaluation and Pitch Presentations- A bidder will be evaluated out of 100% and is required to score a minimum threshold of 70 % to qualify for Phase 3</a:t>
            </a: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br>
              <a:rPr lang="en-US" sz="1200" dirty="0">
                <a:latin typeface="Trebuchet MS" panose="020B0603020202020204" pitchFamily="34" charset="0"/>
              </a:rPr>
            </a:br>
            <a:endParaRPr lang="en-US" sz="1200" dirty="0"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B20BC9-F579-70A5-1633-B3D57CDCF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95404"/>
            <a:ext cx="8322837" cy="202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20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B255EB-F408-BEAA-1880-C1F4A0BE6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1114" y="414237"/>
            <a:ext cx="7124649" cy="391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57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6626C0-C78A-17F7-D7D2-C2A1D417C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1307" y="201613"/>
            <a:ext cx="6417129" cy="451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44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0ED3222-6204-4FC3-7AA7-886A42012F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50" y="365125"/>
            <a:ext cx="5861957" cy="441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45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2CDD4B5-1B61-BEEF-2682-80016AABD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4487" y="873067"/>
            <a:ext cx="5874052" cy="224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4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ext Placeholder 5">
            <a:extLst>
              <a:ext uri="{FF2B5EF4-FFF2-40B4-BE49-F238E27FC236}">
                <a16:creationId xmlns:a16="http://schemas.microsoft.com/office/drawing/2014/main" id="{5ADA19BF-2259-CA1E-A34D-B9CAF12CD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0430925"/>
              </p:ext>
            </p:extLst>
          </p:nvPr>
        </p:nvGraphicFramePr>
        <p:xfrm>
          <a:off x="316466" y="103542"/>
          <a:ext cx="8139471" cy="4659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4113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284" cy="51434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264160" y="3741636"/>
            <a:ext cx="4768427" cy="550792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pPr lvl="2">
              <a:lnSpc>
                <a:spcPts val="3880"/>
              </a:lnSpc>
              <a:spcBef>
                <a:spcPts val="5"/>
              </a:spcBef>
              <a:spcAft>
                <a:spcPts val="5"/>
              </a:spcAft>
            </a:pPr>
            <a:r>
              <a:rPr lang="en-US" sz="4400" b="1" dirty="0">
                <a:solidFill>
                  <a:srgbClr val="E05540"/>
                </a:solidFill>
                <a:latin typeface="Trebuchet MS" panose="020B0603020202020204" pitchFamily="34" charset="0"/>
                <a:ea typeface="Amsi Pro Ultra" charset="0"/>
                <a:cs typeface="Amsi Pro Ultra" charset="0"/>
              </a:rPr>
              <a:t>Q &amp; A ?</a:t>
            </a:r>
          </a:p>
        </p:txBody>
      </p:sp>
    </p:spTree>
    <p:extLst>
      <p:ext uri="{BB962C8B-B14F-4D97-AF65-F5344CB8AC3E}">
        <p14:creationId xmlns:p14="http://schemas.microsoft.com/office/powerpoint/2010/main" val="15224138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2312</TotalTime>
  <Words>727</Words>
  <Application>Microsoft Office PowerPoint</Application>
  <PresentationFormat>On-screen Show (16:9)</PresentationFormat>
  <Paragraphs>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Amsi Pro Ultra</vt:lpstr>
      <vt:lpstr>Arial</vt:lpstr>
      <vt:lpstr>Calibri</vt:lpstr>
      <vt:lpstr>Calibri Light</vt:lpstr>
      <vt:lpstr>Mundo Sans Std Regular</vt:lpstr>
      <vt:lpstr>MundoSans Regular</vt:lpstr>
      <vt:lpstr>Trebuchet MS</vt:lpstr>
      <vt:lpstr>1_Office Theme</vt:lpstr>
      <vt:lpstr>2_Office Theme</vt:lpstr>
      <vt:lpstr>Office Theme</vt:lpstr>
      <vt:lpstr>PowerPoint Presentation</vt:lpstr>
      <vt:lpstr>Date: 07 August 2025 AT 3PM BEIJING TIME ( 9H00 SA TIME)  VIRTUAL NON-COMPULSORY BRIEFING SESSIONS </vt:lpstr>
      <vt:lpstr>BRIEF SCOPE OF WORK</vt:lpstr>
      <vt:lpstr>PowerPoint Presentation</vt:lpstr>
      <vt:lpstr>PowerPoint Presentation</vt:lpstr>
      <vt:lpstr>PowerPoint Presentation</vt:lpstr>
      <vt:lpstr>PowerPoint Presentation</vt:lpstr>
      <vt:lpstr>Phase 2: Technical Evaluation Criteria = Weighting out of 100 basis points All bidders are required to respond to the technical evaluation criteria scorecard and provide information/portfolio of evidence that they unconditionally hold the available capacity, ability, experience, and qualified staff to provide the requisite business requirements to South African Tourism under this tender.   Phase 2 Desktop technical, functional evaluation and Pitch Presentations- A bidder will be evaluated out of 100% and is required to score a minimum threshold of 70 % to qualify for Phase 3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nicole.fitzsimons@fcb.co.za</dc:creator>
  <cp:lastModifiedBy>Raymond Mabuela</cp:lastModifiedBy>
  <cp:revision>188</cp:revision>
  <cp:lastPrinted>2017-11-03T12:32:49Z</cp:lastPrinted>
  <dcterms:created xsi:type="dcterms:W3CDTF">2017-10-31T12:03:25Z</dcterms:created>
  <dcterms:modified xsi:type="dcterms:W3CDTF">2025-08-12T13:51:33Z</dcterms:modified>
</cp:coreProperties>
</file>