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43"/>
  </p:notesMasterIdLst>
  <p:handoutMasterIdLst>
    <p:handoutMasterId r:id="rId44"/>
  </p:handoutMasterIdLst>
  <p:sldIdLst>
    <p:sldId id="256" r:id="rId11"/>
    <p:sldId id="260" r:id="rId12"/>
    <p:sldId id="380" r:id="rId13"/>
    <p:sldId id="547" r:id="rId14"/>
    <p:sldId id="275" r:id="rId15"/>
    <p:sldId id="335" r:id="rId16"/>
    <p:sldId id="326" r:id="rId17"/>
    <p:sldId id="494" r:id="rId18"/>
    <p:sldId id="276" r:id="rId19"/>
    <p:sldId id="279" r:id="rId20"/>
    <p:sldId id="280" r:id="rId21"/>
    <p:sldId id="497" r:id="rId22"/>
    <p:sldId id="282" r:id="rId23"/>
    <p:sldId id="541" r:id="rId24"/>
    <p:sldId id="284" r:id="rId25"/>
    <p:sldId id="501" r:id="rId26"/>
    <p:sldId id="500" r:id="rId27"/>
    <p:sldId id="287" r:id="rId28"/>
    <p:sldId id="502" r:id="rId29"/>
    <p:sldId id="503" r:id="rId30"/>
    <p:sldId id="505" r:id="rId31"/>
    <p:sldId id="504" r:id="rId32"/>
    <p:sldId id="560" r:id="rId33"/>
    <p:sldId id="518" r:id="rId34"/>
    <p:sldId id="531" r:id="rId35"/>
    <p:sldId id="534" r:id="rId36"/>
    <p:sldId id="506" r:id="rId37"/>
    <p:sldId id="511" r:id="rId38"/>
    <p:sldId id="562" r:id="rId39"/>
    <p:sldId id="563" r:id="rId40"/>
    <p:sldId id="509" r:id="rId41"/>
    <p:sldId id="544" r:id="rId4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380"/>
            <p14:sldId id="547"/>
            <p14:sldId id="275"/>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31"/>
            <p14:sldId id="534"/>
            <p14:sldId id="506"/>
            <p14:sldId id="511"/>
            <p14:sldId id="562"/>
            <p14:sldId id="563"/>
          </p14:sldIdLst>
        </p14:section>
        <p14:section name="Untitled Section" id="{5CEF603E-2C9A-4A97-A4C6-91C02901521B}">
          <p14:sldIdLst>
            <p14:sldId id="509"/>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12" autoAdjust="0"/>
    <p:restoredTop sz="94636"/>
  </p:normalViewPr>
  <p:slideViewPr>
    <p:cSldViewPr snapToGrid="0" snapToObjects="1">
      <p:cViewPr>
        <p:scale>
          <a:sx n="120" d="100"/>
          <a:sy n="120" d="100"/>
        </p:scale>
        <p:origin x="942" y="-306"/>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2022/09/21</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9/21/2022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9/21/2022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2516073"/>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a:t>
            </a:r>
          </a:p>
          <a:p>
            <a:pPr algn="ctr">
              <a:defRPr/>
            </a:pPr>
            <a:r>
              <a:rPr lang="en-ZA" sz="3500" b="1" dirty="0">
                <a:solidFill>
                  <a:srgbClr val="FF0000"/>
                </a:solidFill>
                <a:effectLst>
                  <a:outerShdw blurRad="38100" dist="38100" dir="2700000" algn="tl">
                    <a:srgbClr val="000000"/>
                  </a:outerShdw>
                </a:effectLst>
                <a:latin typeface="Verdana" pitchFamily="34" charset="0"/>
              </a:rPr>
              <a:t>SANRAL X.002-173-2023/1F</a:t>
            </a: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23 SEPTEMBER 2022</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1266995413"/>
              </p:ext>
            </p:extLst>
          </p:nvPr>
        </p:nvGraphicFramePr>
        <p:xfrm>
          <a:off x="177421" y="868680"/>
          <a:ext cx="8789158" cy="4907051"/>
        </p:xfrm>
        <a:graphic>
          <a:graphicData uri="http://schemas.openxmlformats.org/drawingml/2006/table">
            <a:tbl>
              <a:tblPr firstRow="1" bandRow="1">
                <a:tableStyleId>{21E4AEA4-8DFA-4A89-87EB-49C32662AFE0}</a:tableStyleId>
              </a:tblPr>
              <a:tblGrid>
                <a:gridCol w="2505394">
                  <a:extLst>
                    <a:ext uri="{9D8B030D-6E8A-4147-A177-3AD203B41FA5}">
                      <a16:colId xmlns:a16="http://schemas.microsoft.com/office/drawing/2014/main" val="2664133651"/>
                    </a:ext>
                  </a:extLst>
                </a:gridCol>
                <a:gridCol w="6283764">
                  <a:extLst>
                    <a:ext uri="{9D8B030D-6E8A-4147-A177-3AD203B41FA5}">
                      <a16:colId xmlns:a16="http://schemas.microsoft.com/office/drawing/2014/main" val="1555738519"/>
                    </a:ext>
                  </a:extLst>
                </a:gridCol>
              </a:tblGrid>
              <a:tr h="1584785">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393916">
                <a:tc>
                  <a:txBody>
                    <a:bodyPr/>
                    <a:lstStyle/>
                    <a:p>
                      <a:r>
                        <a:rPr lang="en-US" sz="2000" dirty="0">
                          <a:latin typeface="Arial" panose="020B0604020202020204" pitchFamily="34" charset="0"/>
                          <a:cs typeface="Arial" panose="020B0604020202020204" pitchFamily="34" charset="0"/>
                        </a:rPr>
                        <a:t>X.002-173-2023/1F</a:t>
                      </a:r>
                    </a:p>
                  </a:txBody>
                  <a:tcPr/>
                </a:tc>
                <a:tc>
                  <a:txBody>
                    <a:bodyPr/>
                    <a:lstStyle/>
                    <a:p>
                      <a:pPr algn="just"/>
                      <a:r>
                        <a:rPr lang="en-US" sz="2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R52 FROM BIESIESVLEI TO LICHTENBURG, R503 FROM MATLOSANA MUNICIPAL BORDER TO LICHTENBURG, R505 FROM TSWAING MUNICIPAL BORDER TO MAHIKENG MUNICIPAL BORDER, N14 FROM TSWAING MUNICIPAL BORDER TO JB MARKS MUNICIPAL BORDER.</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41516698"/>
                  </a:ext>
                </a:extLst>
              </a:tr>
              <a:tr h="487626">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1677880"/>
            <a:ext cx="7772400" cy="4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21 October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1692771"/>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X.002-173-2023/1F</a:t>
            </a:r>
          </a:p>
        </p:txBody>
      </p:sp>
    </p:spTree>
    <p:extLst>
      <p:ext uri="{BB962C8B-B14F-4D97-AF65-F5344CB8AC3E}">
        <p14:creationId xmlns:p14="http://schemas.microsoft.com/office/powerpoint/2010/main" val="135565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3964727861"/>
              </p:ext>
            </p:extLst>
          </p:nvPr>
        </p:nvGraphicFramePr>
        <p:xfrm>
          <a:off x="245534" y="1029810"/>
          <a:ext cx="8551333" cy="10431188"/>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998128">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pPr algn="just"/>
                      <a:r>
                        <a:rPr lang="en-US" sz="1350" b="1" kern="1200" dirty="0">
                          <a:solidFill>
                            <a:schemeClr val="tx1"/>
                          </a:solidFill>
                          <a:effectLst/>
                          <a:latin typeface="+mn-lt"/>
                          <a:ea typeface="+mn-ea"/>
                          <a:cs typeface="+mn-cs"/>
                        </a:rPr>
                        <a:t>	TENDER SANRAL X.002-173-2023/1F CONSULTING ENGINEERING SERVICES FOR THE ROUTINE ROAD MAINTENANCE OF NATIONAL ROUTE R52 FROM BIESIESVLEI TO LICHTENBURG, R503 FROM MATLOSANA MUNICIPAL BORDER TO LICHTENBURG, R505 FROM TSWAING MUNICIPAL BORDER TO MAHIKENG MUNICIPAL BORDER, N14 FROM TSWAING MUNICIPAL BORDER TO JB MARKS MUNICIPAL BORDER.</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600" b="0" i="0" u="none" strike="noStrike" kern="1200" baseline="0" dirty="0">
                        <a:solidFill>
                          <a:schemeClr val="tx1"/>
                        </a:solidFill>
                        <a:highlight>
                          <a:srgbClr val="FFFF00"/>
                        </a:highligh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Friday, 21 October 2022.</a:t>
                      </a:r>
                      <a:endParaRPr lang="en-US" sz="1350" b="1" kern="1200" dirty="0">
                        <a:solidFill>
                          <a:srgbClr val="FF0000"/>
                        </a:solidFill>
                        <a:effectLs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r h="4998128">
                <a:tc>
                  <a:txBody>
                    <a:bodyPr/>
                    <a:lstStyle/>
                    <a:p>
                      <a:endParaRPr lang="en-ZA" sz="1600" b="0" dirty="0">
                        <a:solidFill>
                          <a:schemeClr val="tx1"/>
                        </a:solidFill>
                      </a:endParaRPr>
                    </a:p>
                    <a:p>
                      <a:r>
                        <a:rPr lang="en-ZA" sz="1600" b="0" dirty="0">
                          <a:solidFill>
                            <a:schemeClr val="tx1"/>
                          </a:solidFill>
                        </a:rPr>
                        <a:t>   </a:t>
                      </a:r>
                    </a:p>
                  </a:txBody>
                  <a:tcPr>
                    <a:noFill/>
                  </a:tcPr>
                </a:tc>
                <a:tc>
                  <a:txBody>
                    <a:bodyPr/>
                    <a:lstStyle/>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642691453"/>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632833098"/>
              </p:ext>
            </p:extLst>
          </p:nvPr>
        </p:nvGraphicFramePr>
        <p:xfrm>
          <a:off x="-3707" y="740178"/>
          <a:ext cx="9147707" cy="808498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C3.2Detailed Assessment Phase</a:t>
                      </a:r>
                    </a:p>
                  </a:txBody>
                  <a:tcPr/>
                </a:tc>
                <a:tc>
                  <a:txBody>
                    <a:bodyPr/>
                    <a:lstStyle/>
                    <a:p>
                      <a:r>
                        <a:rPr lang="en-ZA" sz="1200" dirty="0">
                          <a:latin typeface="Arial" panose="020B0604020202020204" pitchFamily="34" charset="0"/>
                          <a:cs typeface="Arial" panose="020B0604020202020204" pitchFamily="34" charset="0"/>
                        </a:rPr>
                        <a:t>C4.2 Available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C3.3Tender Documentation</a:t>
                      </a:r>
                    </a:p>
                  </a:txBody>
                  <a:tcPr/>
                </a:tc>
                <a:tc>
                  <a:txBody>
                    <a:bodyPr/>
                    <a:lstStyle/>
                    <a:p>
                      <a:r>
                        <a:rPr lang="en-ZA" sz="1200" dirty="0">
                          <a:latin typeface="Arial" panose="020B0604020202020204" pitchFamily="34" charset="0"/>
                          <a:cs typeface="Arial" panose="020B0604020202020204" pitchFamily="34" charset="0"/>
                        </a:rPr>
                        <a:t>C4.3 Any additional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Clarification meeting, Tender Period ,Tender Evaluation</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Form D1</a:t>
                      </a:r>
                    </a:p>
                  </a:txBody>
                  <a:tcPr/>
                </a:tc>
                <a:tc>
                  <a:txBody>
                    <a:bodyPr/>
                    <a:lstStyle/>
                    <a:p>
                      <a:r>
                        <a:rPr lang="en-US" sz="1200" dirty="0">
                          <a:latin typeface="Arial" panose="020B0604020202020204" pitchFamily="34" charset="0"/>
                          <a:cs typeface="Arial" panose="020B0604020202020204" pitchFamily="34" charset="0"/>
                        </a:rPr>
                        <a:t>C3.5 Monitoring of Works contract and admin, </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Off site material testing,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Additional duties,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 BOOK 2 &amp;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272021301"/>
              </p:ext>
            </p:extLst>
          </p:nvPr>
        </p:nvGraphicFramePr>
        <p:xfrm>
          <a:off x="1" y="1735494"/>
          <a:ext cx="9144000" cy="5075549"/>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800" kern="1200" dirty="0">
                          <a:solidFill>
                            <a:schemeClr val="dk1"/>
                          </a:solidFill>
                          <a:effectLst/>
                          <a:latin typeface="+mn-lt"/>
                          <a:ea typeface="+mn-ea"/>
                          <a:cs typeface="+mn-cs"/>
                        </a:rPr>
                        <a:t>The tenderer is required to upload all certificates as listed in the List of Returnable Schedules as scanned copies, in .pdf format, on the flash drive .</a:t>
                      </a:r>
                      <a:endParaRPr lang="en-US" sz="28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2652489170"/>
              </p:ext>
            </p:extLst>
          </p:nvPr>
        </p:nvGraphicFramePr>
        <p:xfrm>
          <a:off x="-1" y="2080726"/>
          <a:ext cx="9144001" cy="2526040"/>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a) Meet the minimum requirements for the key persons as stated in the Scope of Works in Clause C3.1.9: Personnel Requirements; excluding 3.1.9 (c), which is dealt with under Tender Data 5.13(k).</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Registered on National Treasury Central Supplier Database.</a:t>
                      </a:r>
                    </a:p>
                    <a:p>
                      <a:r>
                        <a:rPr lang="en-US" sz="1350" kern="1200" dirty="0">
                          <a:solidFill>
                            <a:schemeClr val="dk1"/>
                          </a:solidFill>
                          <a:effectLst/>
                          <a:latin typeface="+mn-lt"/>
                          <a:ea typeface="+mn-ea"/>
                          <a:cs typeface="+mn-cs"/>
                        </a:rPr>
                        <a:t>Tenderers, or in the event of a Joint Venture (JV), each member of the JV, shall be registered on the National Treasury Central Supplier Database at the closing date for tender submissions. If not registered as verified online at tender closing, the tenderer will be declared non-responsive.</a:t>
                      </a:r>
                    </a:p>
                    <a:p>
                      <a:pPr lvl="0"/>
                      <a:r>
                        <a:rPr lang="en-US" sz="1350" kern="1200" dirty="0">
                          <a:solidFill>
                            <a:schemeClr val="dk1"/>
                          </a:solidFill>
                          <a:effectLst/>
                          <a:latin typeface="+mn-lt"/>
                          <a:ea typeface="+mn-ea"/>
                          <a:cs typeface="+mn-cs"/>
                        </a:rPr>
                        <a:t>Criteria for preferential procurement.</a:t>
                      </a: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307525583"/>
              </p:ext>
            </p:extLst>
          </p:nvPr>
        </p:nvGraphicFramePr>
        <p:xfrm>
          <a:off x="0" y="4606767"/>
          <a:ext cx="9144000" cy="67544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67544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350" b="1" kern="1200" dirty="0">
                          <a:solidFill>
                            <a:schemeClr val="tx1"/>
                          </a:solidFill>
                          <a:effectLst/>
                          <a:latin typeface="+mn-lt"/>
                          <a:ea typeface="+mn-ea"/>
                          <a:cs typeface="+mn-cs"/>
                        </a:rPr>
                        <a:t>c) Criteria for preferential procurement.</a:t>
                      </a:r>
                    </a:p>
                    <a:p>
                      <a:r>
                        <a:rPr lang="en-US" sz="1350" b="1" kern="1200" dirty="0">
                          <a:solidFill>
                            <a:schemeClr val="tx1"/>
                          </a:solidFill>
                          <a:effectLst/>
                          <a:latin typeface="+mn-lt"/>
                          <a:ea typeface="+mn-ea"/>
                          <a:cs typeface="+mn-cs"/>
                        </a:rPr>
                        <a:t>Tenderers that have a B-BBEE contributor status level of </a:t>
                      </a:r>
                      <a:r>
                        <a:rPr lang="en-US" sz="1350" b="1" i="1" kern="1200" dirty="0">
                          <a:solidFill>
                            <a:schemeClr val="tx1"/>
                          </a:solidFill>
                          <a:effectLst/>
                          <a:latin typeface="+mn-lt"/>
                          <a:ea typeface="+mn-ea"/>
                          <a:cs typeface="+mn-cs"/>
                        </a:rPr>
                        <a:t>1, 2, 3 or 4 and who is an EME or QSE. </a:t>
                      </a:r>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88978"/>
              </p:ext>
            </p:extLst>
          </p:nvPr>
        </p:nvGraphicFramePr>
        <p:xfrm>
          <a:off x="-1" y="1498208"/>
          <a:ext cx="9144001" cy="653564"/>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304362367"/>
              </p:ext>
            </p:extLst>
          </p:nvPr>
        </p:nvGraphicFramePr>
        <p:xfrm>
          <a:off x="-1" y="5282215"/>
          <a:ext cx="9144001" cy="1575785"/>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1575785">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Tenderers shall submit a valid B-BBEE certificate or Sworn Affidavit (where applicable) in compliance with Tender Data C.3.11 as proof of eligibility. </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Failure to satisfy the eligibility criteria will result in a non-responsive tender.</a:t>
                      </a: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45010482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638517982"/>
              </p:ext>
            </p:extLst>
          </p:nvPr>
        </p:nvGraphicFramePr>
        <p:xfrm>
          <a:off x="-16504" y="1813944"/>
          <a:ext cx="9160504" cy="3553793"/>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35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20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experience (Form B6)</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r h="813492">
                <a:tc>
                  <a:txBody>
                    <a:bodyPr/>
                    <a:lstStyle/>
                    <a:p>
                      <a:r>
                        <a:rPr lang="en-ZA" sz="1800" b="1" kern="1200" dirty="0">
                          <a:solidFill>
                            <a:schemeClr val="dk1"/>
                          </a:solidFill>
                          <a:effectLst/>
                          <a:latin typeface="+mn-lt"/>
                          <a:ea typeface="+mn-ea"/>
                          <a:cs typeface="+mn-cs"/>
                        </a:rPr>
                        <a:t>Subcontracting to Targeted </a:t>
                      </a:r>
                      <a:r>
                        <a:rPr lang="x-none" sz="1800" b="1" kern="1200" dirty="0">
                          <a:solidFill>
                            <a:schemeClr val="dk1"/>
                          </a:solidFill>
                          <a:effectLst/>
                          <a:latin typeface="+mn-lt"/>
                          <a:ea typeface="+mn-ea"/>
                          <a:cs typeface="+mn-cs"/>
                        </a:rPr>
                        <a:t> </a:t>
                      </a:r>
                      <a:r>
                        <a:rPr lang="en-ZA" sz="1800" b="1" kern="1200" dirty="0">
                          <a:solidFill>
                            <a:schemeClr val="dk1"/>
                          </a:solidFill>
                          <a:effectLst/>
                          <a:latin typeface="+mn-lt"/>
                          <a:ea typeface="+mn-ea"/>
                          <a:cs typeface="+mn-cs"/>
                        </a:rPr>
                        <a:t>Enterprises</a:t>
                      </a:r>
                      <a:r>
                        <a:rPr lang="en-US" sz="1800" b="1" dirty="0">
                          <a:effectLst/>
                        </a:rPr>
                        <a:t> </a:t>
                      </a:r>
                      <a:r>
                        <a:rPr lang="en-US" sz="1800" b="1" kern="1200" dirty="0">
                          <a:solidFill>
                            <a:schemeClr val="dk1"/>
                          </a:solidFill>
                          <a:effectLst/>
                          <a:latin typeface="+mn-lt"/>
                          <a:ea typeface="+mn-ea"/>
                          <a:cs typeface="+mn-cs"/>
                        </a:rPr>
                        <a:t> </a:t>
                      </a:r>
                    </a:p>
                  </a:txBody>
                  <a:tcPr/>
                </a:tc>
                <a:tc>
                  <a:txBody>
                    <a:bodyPr/>
                    <a:lstStyle/>
                    <a:p>
                      <a:r>
                        <a:rPr lang="en-ZA" sz="1800" b="1" dirty="0"/>
                        <a:t>20</a:t>
                      </a:r>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313377613"/>
              </p:ext>
            </p:extLst>
          </p:nvPr>
        </p:nvGraphicFramePr>
        <p:xfrm>
          <a:off x="33005" y="6090082"/>
          <a:ext cx="9097347" cy="444467"/>
        </p:xfrm>
        <a:graphic>
          <a:graphicData uri="http://schemas.openxmlformats.org/drawingml/2006/table">
            <a:tbl>
              <a:tblPr firstRow="1" bandRow="1">
                <a:tableStyleId>{93296810-A885-4BE3-A3E7-6D5BEEA58F35}</a:tableStyleId>
              </a:tblPr>
              <a:tblGrid>
                <a:gridCol w="5354168">
                  <a:extLst>
                    <a:ext uri="{9D8B030D-6E8A-4147-A177-3AD203B41FA5}">
                      <a16:colId xmlns:a16="http://schemas.microsoft.com/office/drawing/2014/main" val="3070789754"/>
                    </a:ext>
                  </a:extLst>
                </a:gridCol>
                <a:gridCol w="3743179">
                  <a:extLst>
                    <a:ext uri="{9D8B030D-6E8A-4147-A177-3AD203B41FA5}">
                      <a16:colId xmlns:a16="http://schemas.microsoft.com/office/drawing/2014/main" val="549690860"/>
                    </a:ext>
                  </a:extLst>
                </a:gridCol>
              </a:tblGrid>
              <a:tr h="444467">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65</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1653671441"/>
              </p:ext>
            </p:extLst>
          </p:nvPr>
        </p:nvGraphicFramePr>
        <p:xfrm>
          <a:off x="33004" y="5584055"/>
          <a:ext cx="8596091" cy="506027"/>
        </p:xfrm>
        <a:graphic>
          <a:graphicData uri="http://schemas.openxmlformats.org/drawingml/2006/table">
            <a:tbl>
              <a:tblPr/>
              <a:tblGrid>
                <a:gridCol w="8596091">
                  <a:extLst>
                    <a:ext uri="{9D8B030D-6E8A-4147-A177-3AD203B41FA5}">
                      <a16:colId xmlns:a16="http://schemas.microsoft.com/office/drawing/2014/main" val="4054508368"/>
                    </a:ext>
                  </a:extLst>
                </a:gridCol>
              </a:tblGrid>
              <a:tr h="506027">
                <a:tc>
                  <a:txBody>
                    <a:bodyPr/>
                    <a:lstStyle/>
                    <a:p>
                      <a:r>
                        <a:rPr lang="en-ZA" sz="1400" kern="1200" dirty="0">
                          <a:solidFill>
                            <a:schemeClr val="tx1"/>
                          </a:solidFill>
                          <a:effectLst/>
                          <a:latin typeface="+mn-lt"/>
                          <a:ea typeface="+mn-ea"/>
                          <a:cs typeface="+mn-cs"/>
                        </a:rPr>
                        <a:t>Total evaluation points for quality (Ms)</a:t>
                      </a:r>
                      <a:r>
                        <a:rPr lang="en-ZA" sz="14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470" y="634365"/>
            <a:ext cx="8481060" cy="2308324"/>
          </a:xfrm>
          <a:prstGeom prst="rect">
            <a:avLst/>
          </a:prstGeom>
        </p:spPr>
        <p:txBody>
          <a:bodyPr wrap="square">
            <a:spAutoFit/>
          </a:bodyPr>
          <a:lstStyle/>
          <a:p>
            <a:pPr algn="just"/>
            <a:r>
              <a:rPr lang="en-ZA" sz="1600"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C3.11</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5863144"/>
          </a:xfrm>
          <a:prstGeom prst="rect">
            <a:avLst/>
          </a:prstGeom>
          <a:noFill/>
        </p:spPr>
        <p:txBody>
          <a:bodyPr wrap="square" rtlCol="0">
            <a:spAutoFit/>
          </a:bodyPr>
          <a:lstStyle/>
          <a:p>
            <a:pPr lvl="0">
              <a:tabLst>
                <a:tab pos="360000" algn="l"/>
                <a:tab pos="720000" algn="l"/>
                <a:tab pos="1080000" algn="l"/>
              </a:tabLst>
            </a:pPr>
            <a:r>
              <a:rPr lang="en-US" sz="2000" b="1" dirty="0">
                <a:solidFill>
                  <a:prstClr val="black"/>
                </a:solidFill>
                <a:latin typeface="Calibri" panose="020F0502020204030204"/>
              </a:rPr>
              <a:t>After confirmation of errors, omissions or re-balancing of imbalanced rates the tender offer shall be corrected as follows:</a:t>
            </a:r>
          </a:p>
          <a:p>
            <a:pPr marL="342900" marR="0" lvl="0" indent="-342900" algn="just">
              <a:lnSpc>
                <a:spcPct val="150000"/>
              </a:lnSpc>
              <a:spcBef>
                <a:spcPts val="0"/>
              </a:spcBef>
              <a:spcAft>
                <a:spcPts val="0"/>
              </a:spcAft>
              <a:buFont typeface="+mj-lt"/>
              <a:buAutoNum type="alphaLcParenR"/>
            </a:pPr>
            <a:r>
              <a:rPr lang="en-US" b="1" dirty="0">
                <a:latin typeface="Calibri" panose="020F0502020204030204" pitchFamily="34" charset="0"/>
                <a:ea typeface="Times New Roman" panose="02020603050405020304" pitchFamily="18" charset="0"/>
                <a:cs typeface="Calibri" panose="020F0502020204030204" pitchFamily="34" charset="0"/>
              </a:rPr>
              <a:t>I</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marR="0" lvl="0" algn="just">
              <a:lnSpc>
                <a:spcPct val="150000"/>
              </a:lnSpc>
              <a:spcBef>
                <a:spcPts val="0"/>
              </a:spcBef>
              <a:spcAft>
                <a:spcPts val="0"/>
              </a:spcAft>
            </a:pPr>
            <a:r>
              <a:rPr lang="en-US" b="1" dirty="0">
                <a:solidFill>
                  <a:prstClr val="black"/>
                </a:solidFill>
                <a:latin typeface="Calibri" panose="020F0502020204030204" pitchFamily="34" charset="0"/>
                <a:cs typeface="Calibri" panose="020F0502020204030204" pitchFamily="34" charset="0"/>
              </a:rPr>
              <a:t>(b)</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there is an error in the total of the prices either as a result of other corrections required by this checking process or in the tenderer’s addition of prices, the total of the prices shall be corrected.</a:t>
            </a:r>
          </a:p>
          <a:p>
            <a:pPr marR="0" lvl="0" algn="just">
              <a:lnSpc>
                <a:spcPct val="150000"/>
              </a:lnSpc>
              <a:spcBef>
                <a:spcPts val="0"/>
              </a:spcBef>
              <a:spcAft>
                <a:spcPts val="0"/>
              </a:spcAft>
            </a:pPr>
            <a:r>
              <a:rPr lang="en-US" b="1" dirty="0">
                <a:latin typeface="Calibri" panose="020F0502020204030204" pitchFamily="34" charset="0"/>
                <a:ea typeface="Times New Roman" panose="02020603050405020304" pitchFamily="18" charset="0"/>
                <a:cs typeface="Calibri" panose="020F0502020204030204" pitchFamily="34" charset="0"/>
              </a:rPr>
              <a:t>( c)</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 unit rates are imbalanced, the tenderer shall adjust such rates by increasing or decreasing them and selected others while retaining the total of the prices derived after any other corrections made under (a) and (b) above.</a:t>
            </a: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2685774863"/>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180 </a:t>
                      </a:r>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a:solidFill>
                            <a:schemeClr val="tx1"/>
                          </a:solidFill>
                          <a:effectLst/>
                          <a:latin typeface="+mn-lt"/>
                          <a:ea typeface="+mn-ea"/>
                          <a:cs typeface="+mn-cs"/>
                        </a:rPr>
                        <a:t>withdraws his tender;</a:t>
                      </a:r>
                    </a:p>
                    <a:p>
                      <a:pPr lvl="0"/>
                      <a:r>
                        <a:rPr lang="en-US" sz="1800" kern="1200" dirty="0">
                          <a:solidFill>
                            <a:schemeClr val="tx1"/>
                          </a:solidFill>
                          <a:effectLst/>
                          <a:latin typeface="+mn-lt"/>
                          <a:ea typeface="+mn-ea"/>
                          <a:cs typeface="+mn-cs"/>
                        </a:rPr>
                        <a:t>gives notice of his inability to execute the contract in terms of his tender; or</a:t>
                      </a:r>
                    </a:p>
                    <a:p>
                      <a:pPr lvl="0"/>
                      <a:r>
                        <a:rPr lang="en-US" sz="1800" kern="1200" dirty="0">
                          <a:solidFill>
                            <a:schemeClr val="tx1"/>
                          </a:solidFill>
                          <a:effectLst/>
                          <a:latin typeface="+mn-lt"/>
                          <a:ea typeface="+mn-ea"/>
                          <a:cs typeface="+mn-cs"/>
                        </a:rPr>
                        <a:t>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4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2755199602"/>
              </p:ext>
            </p:extLst>
          </p:nvPr>
        </p:nvGraphicFramePr>
        <p:xfrm>
          <a:off x="885117" y="450376"/>
          <a:ext cx="7888406" cy="5964080"/>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294266">
                <a:tc>
                  <a:txBody>
                    <a:bodyPr/>
                    <a:lstStyle/>
                    <a:p>
                      <a:pPr algn="ctr">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FORM</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23712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50404">
                <a:tc>
                  <a:txBody>
                    <a:bodyPr/>
                    <a:lstStyle/>
                    <a:p>
                      <a:pPr>
                        <a:spcAft>
                          <a:spcPts val="0"/>
                        </a:spcAft>
                      </a:pPr>
                      <a:r>
                        <a:rPr lang="en-ZA" sz="10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10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50812">
                <a:tc>
                  <a:txBody>
                    <a:bodyPr/>
                    <a:lstStyle/>
                    <a:p>
                      <a:pPr marL="0" marR="0">
                        <a:lnSpc>
                          <a:spcPct val="150000"/>
                        </a:lnSpc>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10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50812">
                <a:tc>
                  <a:txBody>
                    <a:bodyPr/>
                    <a:lstStyle/>
                    <a:p>
                      <a:pPr marL="0" marR="0">
                        <a:lnSpc>
                          <a:spcPct val="150000"/>
                        </a:lnSpc>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A3.4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5356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A8</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TENDERER’S CREDIT RATING AND BANK DETAILS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54154">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TECHNICAL/MANAGERIAL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ALTERNATE TO 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0">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6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3621905815"/>
              </p:ext>
            </p:extLst>
          </p:nvPr>
        </p:nvGraphicFramePr>
        <p:xfrm>
          <a:off x="1160061" y="1216240"/>
          <a:ext cx="7477912" cy="4639378"/>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MS EXCEL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MANAGEMENT PROPOSAL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MS EXCEL</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B8</a:t>
                      </a:r>
                    </a:p>
                  </a:txBody>
                  <a:tcPr marL="53975" marR="53975" marT="0" marB="0" anchor="ct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JOINT VENTURE AGREEMENT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535984217"/>
                  </a:ext>
                </a:extLst>
              </a:tr>
              <a:tr h="804226">
                <a:tc>
                  <a:txBody>
                    <a:bodyPr/>
                    <a:lstStyle/>
                    <a:p>
                      <a:pPr>
                        <a:spcAft>
                          <a:spcPts val="0"/>
                        </a:spcAft>
                      </a:pPr>
                      <a:r>
                        <a:rPr lang="en-ZA" sz="1400" cap="all">
                          <a:effectLst/>
                        </a:rPr>
                        <a:t>c2.4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KEY PERSONS FOR THIS PROJECT AND SUMMARY OF NORMALISED HOURS TENDERED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a:t>
                      </a: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636452"/>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a:t>
            </a:r>
            <a:r>
              <a:rPr lang="en-ZA" sz="1400" b="1" dirty="0" err="1">
                <a:solidFill>
                  <a:prstClr val="black"/>
                </a:solidFill>
                <a:latin typeface="Calibri" panose="020F0502020204030204"/>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a:t>
            </a:r>
          </a:p>
          <a:p>
            <a:pPr marL="0" indent="0">
              <a:buNone/>
            </a:pPr>
            <a:endParaRPr lang="en-ZA" sz="1600" b="1" dirty="0"/>
          </a:p>
          <a:p>
            <a:pPr marL="0" marR="0" indent="0" algn="just">
              <a:lnSpc>
                <a:spcPct val="150000"/>
              </a:lnSpc>
              <a:spcBef>
                <a:spcPts val="0"/>
              </a:spcBef>
              <a:spcAft>
                <a:spcPts val="0"/>
              </a:spcAft>
              <a:buNone/>
            </a:pP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R52 from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Biesiesvlei</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to Lichtenburg, R503 from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Matlosana</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Municipal Border to Lichtenburg, R505 from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Tswaing</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Municipal Border to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Mahikeng</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Municipal Border, N14 from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Tswaing</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Municipal Border to JB Marks Municipal Border.</a:t>
            </a: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The construction monitoring service shall be for the duration of the Works contract which has a contract period of 3 (three) years.  The site comprises of the following routes with a total length of approximately 230.10 kilometres: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4014057800"/>
              </p:ext>
            </p:extLst>
          </p:nvPr>
        </p:nvGraphicFramePr>
        <p:xfrm>
          <a:off x="801208" y="4257555"/>
          <a:ext cx="6948997" cy="2312855"/>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16.80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62.38</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45.58</a:t>
                      </a: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extLst>
                  <a:ext uri="{0D108BD9-81ED-4DB2-BD59-A6C34878D82A}">
                    <a16:rowId xmlns:a16="http://schemas.microsoft.com/office/drawing/2014/main" val="3448827385"/>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47.90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74.56</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26.66</a:t>
                      </a:r>
                    </a:p>
                  </a:txBody>
                  <a:tcPr marL="68580" marR="68580" marT="0" marB="0"/>
                </a:tc>
                <a:extLst>
                  <a:ext uri="{0D108BD9-81ED-4DB2-BD59-A6C34878D82A}">
                    <a16:rowId xmlns:a16="http://schemas.microsoft.com/office/drawing/2014/main" val="2660005953"/>
                  </a:ext>
                </a:extLst>
              </a:tr>
            </a:tbl>
          </a:graphicData>
        </a:graphic>
      </p:graphicFrame>
    </p:spTree>
    <p:extLst>
      <p:ext uri="{BB962C8B-B14F-4D97-AF65-F5344CB8AC3E}">
        <p14:creationId xmlns:p14="http://schemas.microsoft.com/office/powerpoint/2010/main" val="374443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0715E02D-EDE3-3144-5744-52D81721DC62}"/>
              </a:ext>
            </a:extLst>
          </p:cNvPr>
          <p:cNvGraphicFramePr>
            <a:graphicFrameLocks noGrp="1"/>
          </p:cNvGraphicFramePr>
          <p:nvPr>
            <p:extLst>
              <p:ext uri="{D42A27DB-BD31-4B8C-83A1-F6EECF244321}">
                <p14:modId xmlns:p14="http://schemas.microsoft.com/office/powerpoint/2010/main" val="2731504961"/>
              </p:ext>
            </p:extLst>
          </p:nvPr>
        </p:nvGraphicFramePr>
        <p:xfrm>
          <a:off x="732167" y="1116145"/>
          <a:ext cx="6948997" cy="2312855"/>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87.30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93.51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6.21</a:t>
                      </a: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27.04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27.04</a:t>
                      </a:r>
                    </a:p>
                  </a:txBody>
                  <a:tcPr marL="68580" marR="68580" marT="0" marB="0"/>
                </a:tc>
                <a:extLst>
                  <a:ext uri="{0D108BD9-81ED-4DB2-BD59-A6C34878D82A}">
                    <a16:rowId xmlns:a16="http://schemas.microsoft.com/office/drawing/2014/main" val="3448827385"/>
                  </a:ext>
                </a:extLst>
              </a:tr>
              <a:tr h="462571">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37.10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37.10</a:t>
                      </a:r>
                    </a:p>
                  </a:txBody>
                  <a:tcPr marL="68580" marR="68580" marT="0" marB="0"/>
                </a:tc>
                <a:extLst>
                  <a:ext uri="{0D108BD9-81ED-4DB2-BD59-A6C34878D82A}">
                    <a16:rowId xmlns:a16="http://schemas.microsoft.com/office/drawing/2014/main" val="2660005953"/>
                  </a:ext>
                </a:extLst>
              </a:tr>
            </a:tbl>
          </a:graphicData>
        </a:graphic>
      </p:graphicFrame>
    </p:spTree>
    <p:extLst>
      <p:ext uri="{BB962C8B-B14F-4D97-AF65-F5344CB8AC3E}">
        <p14:creationId xmlns:p14="http://schemas.microsoft.com/office/powerpoint/2010/main" val="2898370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C3.1.7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344618403"/>
              </p:ext>
            </p:extLst>
          </p:nvPr>
        </p:nvGraphicFramePr>
        <p:xfrm>
          <a:off x="798990" y="1384916"/>
          <a:ext cx="7652552" cy="5166808"/>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Project Phase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Phase 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0" algn="ctr">
                        <a:lnSpc>
                          <a:spcPct val="150000"/>
                        </a:lnSpc>
                        <a:spcBef>
                          <a:spcPts val="300"/>
                        </a:spcBef>
                        <a:spcAft>
                          <a:spcPts val="0"/>
                        </a:spcAft>
                      </a:pPr>
                      <a:r>
                        <a:rPr lang="en-ZA" sz="1000">
                          <a:effectLst/>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Tenders / Proposals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21 October 2022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4465806"/>
                  </a:ext>
                </a:extLst>
              </a:tr>
              <a:tr h="338994">
                <a:tc>
                  <a:txBody>
                    <a:bodyPr/>
                    <a:lstStyle/>
                    <a:p>
                      <a:pPr marL="0" marR="0" algn="ctr">
                        <a:lnSpc>
                          <a:spcPct val="150000"/>
                        </a:lnSpc>
                        <a:spcBef>
                          <a:spcPts val="300"/>
                        </a:spcBef>
                        <a:spcAft>
                          <a:spcPts val="0"/>
                        </a:spcAft>
                      </a:pPr>
                      <a:r>
                        <a:rPr lang="en-ZA" sz="1000">
                          <a:effectLst/>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February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5935684"/>
                  </a:ext>
                </a:extLst>
              </a:tr>
              <a:tr h="338994">
                <a:tc>
                  <a:txBody>
                    <a:bodyPr/>
                    <a:lstStyle/>
                    <a:p>
                      <a:pPr marL="0" marR="0" algn="ctr">
                        <a:lnSpc>
                          <a:spcPct val="150000"/>
                        </a:lnSpc>
                        <a:spcBef>
                          <a:spcPts val="300"/>
                        </a:spcBef>
                        <a:spcAft>
                          <a:spcPts val="0"/>
                        </a:spcAft>
                      </a:pPr>
                      <a:r>
                        <a:rPr lang="en-ZA" sz="1000">
                          <a:effectLst/>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Road Condition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7094633"/>
                  </a:ext>
                </a:extLst>
              </a:tr>
              <a:tr h="338994">
                <a:tc>
                  <a:txBody>
                    <a:bodyPr/>
                    <a:lstStyle/>
                    <a:p>
                      <a:pPr marL="0" marR="0" algn="ctr">
                        <a:lnSpc>
                          <a:spcPct val="150000"/>
                        </a:lnSpc>
                        <a:spcBef>
                          <a:spcPts val="300"/>
                        </a:spcBef>
                        <a:spcAft>
                          <a:spcPts val="0"/>
                        </a:spcAft>
                      </a:pPr>
                      <a:r>
                        <a:rPr lang="en-ZA" sz="1000">
                          <a:effectLst/>
                        </a:rPr>
                        <a:t>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Tender Documents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105668"/>
                  </a:ext>
                </a:extLst>
              </a:tr>
              <a:tr h="338994">
                <a:tc>
                  <a:txBody>
                    <a:bodyPr/>
                    <a:lstStyle/>
                    <a:p>
                      <a:pPr marL="0" marR="0" algn="ctr">
                        <a:lnSpc>
                          <a:spcPct val="150000"/>
                        </a:lnSpc>
                        <a:spcBef>
                          <a:spcPts val="300"/>
                        </a:spcBef>
                        <a:spcAft>
                          <a:spcPts val="0"/>
                        </a:spcAft>
                      </a:pPr>
                      <a:r>
                        <a:rPr lang="en-ZA" sz="1000">
                          <a:effectLst/>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Tender Documents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7384580"/>
                  </a:ext>
                </a:extLst>
              </a:tr>
              <a:tr h="338994">
                <a:tc>
                  <a:txBody>
                    <a:bodyPr/>
                    <a:lstStyle/>
                    <a:p>
                      <a:pPr marL="0" marR="0" algn="ctr">
                        <a:lnSpc>
                          <a:spcPct val="150000"/>
                        </a:lnSpc>
                        <a:spcBef>
                          <a:spcPts val="300"/>
                        </a:spcBef>
                        <a:spcAft>
                          <a:spcPts val="0"/>
                        </a:spcAft>
                      </a:pPr>
                      <a:r>
                        <a:rPr lang="en-ZA" sz="1000">
                          <a:effectLst/>
                        </a:rPr>
                        <a:t>F</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Advertisement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2962301"/>
                  </a:ext>
                </a:extLst>
              </a:tr>
              <a:tr h="338994">
                <a:tc>
                  <a:txBody>
                    <a:bodyPr/>
                    <a:lstStyle/>
                    <a:p>
                      <a:pPr marL="0" marR="0" algn="ctr">
                        <a:lnSpc>
                          <a:spcPct val="150000"/>
                        </a:lnSpc>
                        <a:spcBef>
                          <a:spcPts val="300"/>
                        </a:spcBef>
                        <a:spcAft>
                          <a:spcPts val="0"/>
                        </a:spcAft>
                      </a:pPr>
                      <a:r>
                        <a:rPr lang="en-ZA" sz="1000">
                          <a:effectLst/>
                        </a:rPr>
                        <a:t>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Site Inspection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509050"/>
                  </a:ext>
                </a:extLst>
              </a:tr>
              <a:tr h="338994">
                <a:tc>
                  <a:txBody>
                    <a:bodyPr/>
                    <a:lstStyle/>
                    <a:p>
                      <a:pPr marL="0" marR="0" algn="ctr">
                        <a:lnSpc>
                          <a:spcPct val="150000"/>
                        </a:lnSpc>
                        <a:spcBef>
                          <a:spcPts val="300"/>
                        </a:spcBef>
                        <a:spcAft>
                          <a:spcPts val="0"/>
                        </a:spcAft>
                      </a:pPr>
                      <a:r>
                        <a:rPr lang="en-ZA" sz="1000">
                          <a:effectLst/>
                        </a:rPr>
                        <a:t>H</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Closure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279881"/>
                  </a:ext>
                </a:extLst>
              </a:tr>
              <a:tr h="338994">
                <a:tc>
                  <a:txBody>
                    <a:bodyPr/>
                    <a:lstStyle/>
                    <a:p>
                      <a:pPr marL="0" marR="0" algn="ctr">
                        <a:lnSpc>
                          <a:spcPct val="150000"/>
                        </a:lnSpc>
                        <a:spcBef>
                          <a:spcPts val="300"/>
                        </a:spcBef>
                        <a:spcAft>
                          <a:spcPts val="0"/>
                        </a:spcAft>
                      </a:pPr>
                      <a:r>
                        <a:rPr lang="en-ZA" sz="1000">
                          <a:effectLst/>
                        </a:rPr>
                        <a: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 Evaluation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7697280"/>
                  </a:ext>
                </a:extLst>
              </a:tr>
              <a:tr h="338994">
                <a:tc>
                  <a:txBody>
                    <a:bodyPr/>
                    <a:lstStyle/>
                    <a:p>
                      <a:pPr marL="0" marR="0" algn="ctr">
                        <a:lnSpc>
                          <a:spcPct val="150000"/>
                        </a:lnSpc>
                        <a:spcBef>
                          <a:spcPts val="300"/>
                        </a:spcBef>
                        <a:spcAft>
                          <a:spcPts val="0"/>
                        </a:spcAft>
                      </a:pPr>
                      <a:r>
                        <a:rPr lang="en-ZA" sz="1000">
                          <a:effectLst/>
                        </a:rPr>
                        <a:t>J</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Works Contract Handover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October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5333420"/>
                  </a:ext>
                </a:extLst>
              </a:tr>
              <a:tr h="718937">
                <a:tc>
                  <a:txBody>
                    <a:bodyPr/>
                    <a:lstStyle/>
                    <a:p>
                      <a:pPr marL="0" marR="0" algn="ctr">
                        <a:lnSpc>
                          <a:spcPct val="150000"/>
                        </a:lnSpc>
                        <a:spcBef>
                          <a:spcPts val="300"/>
                        </a:spcBef>
                        <a:spcAft>
                          <a:spcPts val="0"/>
                        </a:spcAft>
                      </a:pPr>
                      <a:r>
                        <a:rPr lang="en-ZA" sz="1000">
                          <a:effectLst/>
                        </a:rPr>
                        <a:t>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Within 3 months of issue of Taking-over Certificate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52771014"/>
                  </a:ext>
                </a:extLst>
              </a:tr>
              <a:tr h="718937">
                <a:tc>
                  <a:txBody>
                    <a:bodyPr/>
                    <a:lstStyle/>
                    <a:p>
                      <a:pPr marL="0" marR="0" algn="ctr">
                        <a:lnSpc>
                          <a:spcPct val="150000"/>
                        </a:lnSpc>
                        <a:spcBef>
                          <a:spcPts val="300"/>
                        </a:spcBef>
                        <a:spcAft>
                          <a:spcPts val="0"/>
                        </a:spcAft>
                      </a:pPr>
                      <a:r>
                        <a:rPr lang="en-ZA" sz="1000">
                          <a:effectLst/>
                        </a:rPr>
                        <a:t>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Contract Reports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890769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dirty="0"/>
          </a:p>
          <a:p>
            <a:pPr marR="0" algn="just">
              <a:lnSpc>
                <a:spcPct val="150000"/>
              </a:lnSpc>
              <a:spcBef>
                <a:spcPts val="0"/>
              </a:spcBef>
              <a:spcAft>
                <a:spcPts val="0"/>
              </a:spcAft>
            </a:pPr>
            <a:r>
              <a:rPr lang="en-ZA"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N14 from Naledi Municipal Border to Ditsobotla Municipal Border and R505 From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Maquassi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Hills Municipal Border to Ditsobotla Municipal Border. </a:t>
            </a:r>
            <a:r>
              <a:rPr lang="en-ZA"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ZA" sz="1800" dirty="0">
                <a:solidFill>
                  <a:srgbClr val="000000"/>
                </a:solidFill>
                <a:effectLst/>
                <a:latin typeface="Arial" panose="020B0604020202020204" pitchFamily="34" charset="0"/>
                <a:ea typeface="Times New Roman" panose="02020603050405020304" pitchFamily="18" charset="0"/>
              </a:rPr>
              <a:t>The site comprises of the following routes with a total length of approximately 230.10 kilometres.</a:t>
            </a: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392408426"/>
              </p:ext>
            </p:extLst>
          </p:nvPr>
        </p:nvGraphicFramePr>
        <p:xfrm>
          <a:off x="958965" y="4040723"/>
          <a:ext cx="6687808" cy="1858488"/>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16.80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62.38</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45.58</a:t>
                      </a:r>
                    </a:p>
                  </a:txBody>
                  <a:tcPr marL="68580" marR="68580" marT="0" marB="0"/>
                </a:tc>
                <a:extLst>
                  <a:ext uri="{0D108BD9-81ED-4DB2-BD59-A6C34878D82A}">
                    <a16:rowId xmlns:a16="http://schemas.microsoft.com/office/drawing/2014/main" val="700007550"/>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extLst>
                  <a:ext uri="{0D108BD9-81ED-4DB2-BD59-A6C34878D82A}">
                    <a16:rowId xmlns:a16="http://schemas.microsoft.com/office/drawing/2014/main" val="2570847325"/>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extLst>
                  <a:ext uri="{0D108BD9-81ED-4DB2-BD59-A6C34878D82A}">
                    <a16:rowId xmlns:a16="http://schemas.microsoft.com/office/drawing/2014/main" val="922755648"/>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47.90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74.56</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26.66</a:t>
                      </a:r>
                    </a:p>
                  </a:txBody>
                  <a:tcPr marL="68580" marR="68580" marT="0" marB="0"/>
                </a:tc>
                <a:extLst>
                  <a:ext uri="{0D108BD9-81ED-4DB2-BD59-A6C34878D82A}">
                    <a16:rowId xmlns:a16="http://schemas.microsoft.com/office/drawing/2014/main" val="3655188418"/>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448424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4363" y="1173236"/>
            <a:ext cx="7886700" cy="4837693"/>
          </a:xfrm>
        </p:spPr>
        <p:txBody>
          <a:bodyPr/>
          <a:lstStyle/>
          <a:p>
            <a:pPr marL="0" indent="0">
              <a:buNone/>
            </a:pPr>
            <a:r>
              <a:rPr lang="en-ZA" dirty="0"/>
              <a:t>C.4.1	LOCATION OF THE PROJECTS</a:t>
            </a:r>
          </a:p>
          <a:p>
            <a:pPr marL="0" indent="0">
              <a:buNone/>
            </a:pPr>
            <a:endParaRPr lang="en-ZA" dirty="0"/>
          </a:p>
          <a:p>
            <a:pPr marL="0" indent="0">
              <a:buNone/>
            </a:pPr>
            <a:r>
              <a:rPr lang="en-ZA" dirty="0"/>
              <a:t> </a:t>
            </a:r>
          </a:p>
        </p:txBody>
      </p:sp>
      <p:graphicFrame>
        <p:nvGraphicFramePr>
          <p:cNvPr id="3" name="Table 2">
            <a:extLst>
              <a:ext uri="{FF2B5EF4-FFF2-40B4-BE49-F238E27FC236}">
                <a16:creationId xmlns:a16="http://schemas.microsoft.com/office/drawing/2014/main" id="{AA5F93ED-BA3F-624E-F248-3514F6069929}"/>
              </a:ext>
            </a:extLst>
          </p:cNvPr>
          <p:cNvGraphicFramePr>
            <a:graphicFrameLocks noGrp="1"/>
          </p:cNvGraphicFramePr>
          <p:nvPr>
            <p:extLst>
              <p:ext uri="{D42A27DB-BD31-4B8C-83A1-F6EECF244321}">
                <p14:modId xmlns:p14="http://schemas.microsoft.com/office/powerpoint/2010/main" val="3265042705"/>
              </p:ext>
            </p:extLst>
          </p:nvPr>
        </p:nvGraphicFramePr>
        <p:xfrm>
          <a:off x="554363" y="1893959"/>
          <a:ext cx="6687808" cy="1548740"/>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87.30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93.51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6.21</a:t>
                      </a:r>
                    </a:p>
                  </a:txBody>
                  <a:tcPr marL="68580" marR="68580" marT="0" marB="0"/>
                </a:tc>
                <a:extLst>
                  <a:ext uri="{0D108BD9-81ED-4DB2-BD59-A6C34878D82A}">
                    <a16:rowId xmlns:a16="http://schemas.microsoft.com/office/drawing/2014/main" val="700007550"/>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27.04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27.04</a:t>
                      </a:r>
                    </a:p>
                  </a:txBody>
                  <a:tcPr marL="68580" marR="68580" marT="0" marB="0"/>
                </a:tc>
                <a:extLst>
                  <a:ext uri="{0D108BD9-81ED-4DB2-BD59-A6C34878D82A}">
                    <a16:rowId xmlns:a16="http://schemas.microsoft.com/office/drawing/2014/main" val="2570847325"/>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R505</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37.10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37.10</a:t>
                      </a:r>
                    </a:p>
                  </a:txBody>
                  <a:tcPr marL="68580" marR="68580" marT="0" marB="0"/>
                </a:tc>
                <a:extLst>
                  <a:ext uri="{0D108BD9-81ED-4DB2-BD59-A6C34878D82A}">
                    <a16:rowId xmlns:a16="http://schemas.microsoft.com/office/drawing/2014/main" val="922755648"/>
                  </a:ext>
                </a:extLst>
              </a:tr>
              <a:tr h="309748">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b="1" dirty="0">
                          <a:effectLst/>
                        </a:rPr>
                        <a:t>TOTAL  kms</a:t>
                      </a:r>
                      <a:endParaRPr lang="en-US" sz="1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230.10</a:t>
                      </a: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2438256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C1EEC2F3-F860-170C-F1F0-0B2C57D77116}"/>
              </a:ext>
            </a:extLst>
          </p:cNvPr>
          <p:cNvPicPr>
            <a:picLocks noChangeAspect="1"/>
          </p:cNvPicPr>
          <p:nvPr/>
        </p:nvPicPr>
        <p:blipFill>
          <a:blip r:embed="rId2"/>
          <a:stretch>
            <a:fillRect/>
          </a:stretch>
        </p:blipFill>
        <p:spPr>
          <a:xfrm>
            <a:off x="568590" y="1256191"/>
            <a:ext cx="8042673" cy="5367245"/>
          </a:xfrm>
          <a:prstGeom prst="rect">
            <a:avLst/>
          </a:prstGeom>
        </p:spPr>
      </p:pic>
    </p:spTree>
    <p:extLst>
      <p:ext uri="{BB962C8B-B14F-4D97-AF65-F5344CB8AC3E}">
        <p14:creationId xmlns:p14="http://schemas.microsoft.com/office/powerpoint/2010/main" val="1355658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569660"/>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C1:  Agreements and Contract Data</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160374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8765</TotalTime>
  <Words>2979</Words>
  <Application>Microsoft Office PowerPoint</Application>
  <PresentationFormat>On-screen Show (4:3)</PresentationFormat>
  <Paragraphs>568</Paragraphs>
  <Slides>32</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32</vt:i4>
      </vt:variant>
    </vt:vector>
  </HeadingPairs>
  <TitlesOfParts>
    <vt:vector size="51"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Luyanda Mashaba (NR)</cp:lastModifiedBy>
  <cp:revision>327</cp:revision>
  <cp:lastPrinted>2019-04-12T14:19:32Z</cp:lastPrinted>
  <dcterms:created xsi:type="dcterms:W3CDTF">2018-09-07T07:41:55Z</dcterms:created>
  <dcterms:modified xsi:type="dcterms:W3CDTF">2022-09-20T22:42:11Z</dcterms:modified>
</cp:coreProperties>
</file>