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95" r:id="rId5"/>
    <p:sldId id="296" r:id="rId6"/>
    <p:sldId id="298" r:id="rId7"/>
    <p:sldId id="299" r:id="rId8"/>
    <p:sldId id="300" r:id="rId9"/>
    <p:sldId id="301" r:id="rId10"/>
    <p:sldId id="314" r:id="rId11"/>
    <p:sldId id="311" r:id="rId12"/>
  </p:sldIdLst>
  <p:sldSz cx="10160000" cy="5715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B8D"/>
    <a:srgbClr val="FF3300"/>
    <a:srgbClr val="00B27B"/>
    <a:srgbClr val="000000"/>
    <a:srgbClr val="939393"/>
    <a:srgbClr val="006600"/>
    <a:srgbClr val="FFFF00"/>
    <a:srgbClr val="00FF00"/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533" autoAdjust="0"/>
  </p:normalViewPr>
  <p:slideViewPr>
    <p:cSldViewPr>
      <p:cViewPr varScale="1">
        <p:scale>
          <a:sx n="108" d="100"/>
          <a:sy n="108" d="100"/>
        </p:scale>
        <p:origin x="418" y="77"/>
      </p:cViewPr>
      <p:guideLst>
        <p:guide orient="horz" pos="18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FB6D1-9C4A-412E-805D-A77C5B5FCCDA}" type="datetimeFigureOut">
              <a:rPr lang="en-GB" smtClean="0"/>
              <a:t>10/07/2025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CBDAC-2920-4F99-87E0-AAF918DED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303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5BCD7A-19A3-4F86-ACC2-E6D296BE197C}" type="slidenum">
              <a:rPr lang="en-ZA" altLang="en-US"/>
              <a:pPr/>
              <a:t>8</a:t>
            </a:fld>
            <a:endParaRPr lang="en-ZA" alt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16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8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2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1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2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62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 userDrawn="1"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SITA </a:t>
            </a:r>
            <a:r>
              <a:rPr lang="en-ZA" sz="1400" dirty="0" err="1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SOC</a:t>
            </a:r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 Ltd</a:t>
            </a:r>
            <a:endParaRPr lang="en-GB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>
              <a:buClrTx/>
              <a:buSzTx/>
              <a:buFontTx/>
              <a:buNone/>
            </a:pPr>
            <a:fld id="{42C328C1-A84F-4A39-A664-DBA00541A8C6}" type="slidenum">
              <a:rPr lang="en-US" sz="1400" b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846625">
                <a:buClrTx/>
                <a:buSzTx/>
                <a:buFontTx/>
                <a:buNone/>
              </a:pPr>
              <a:t>‹#›</a:t>
            </a:fld>
            <a:endParaRPr lang="en-US" sz="1400" b="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1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1" r:id="rId2"/>
    <p:sldLayoutId id="2147483650" r:id="rId3"/>
    <p:sldLayoutId id="2147483660" r:id="rId4"/>
    <p:sldLayoutId id="2147483652" r:id="rId5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Bidsadverts@sita.co.za" TargetMode="External"/><Relationship Id="rId2" Type="http://schemas.openxmlformats.org/officeDocument/2006/relationships/hyperlink" Target="mailto:pitsi.mashamaite@sita.co.za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ta.co.za/" TargetMode="External"/><Relationship Id="rId2" Type="http://schemas.openxmlformats.org/officeDocument/2006/relationships/hyperlink" Target="http://www.etenders.gov.za/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5745" y="769268"/>
            <a:ext cx="6905364" cy="3312368"/>
          </a:xfrm>
        </p:spPr>
        <p:txBody>
          <a:bodyPr>
            <a:normAutofit fontScale="90000"/>
          </a:bodyPr>
          <a:lstStyle/>
          <a:p>
            <a:r>
              <a:rPr lang="en-US" dirty="0"/>
              <a:t>COMPULSORY BRIEFING SESSION</a:t>
            </a:r>
            <a:br>
              <a:rPr lang="en-ZA" dirty="0"/>
            </a:br>
            <a:r>
              <a:rPr lang="en-ZA" dirty="0"/>
              <a:t>RFB 3113-2025-REQUEST FOR BID FOR THE ESTABLISHMENT OF A NEW FIVE (5) YEAR DEVELOPMENT, SUPPORT AND LICENSE MAINTENANCE AGREEMENT FOR THE BEYONDTRUST REMOTE SUPPORT SYSTEM FOR SITA</a:t>
            </a:r>
            <a:endParaRPr lang="en-ZA" sz="2200" b="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009628"/>
            <a:ext cx="5897254" cy="1415975"/>
          </a:xfrm>
        </p:spPr>
        <p:txBody>
          <a:bodyPr>
            <a:normAutofit fontScale="55000" lnSpcReduction="20000"/>
          </a:bodyPr>
          <a:lstStyle/>
          <a:p>
            <a:endParaRPr lang="en-ZA" dirty="0"/>
          </a:p>
          <a:p>
            <a:r>
              <a:rPr lang="en-ZA" dirty="0"/>
              <a:t>Date: 11 July 2025</a:t>
            </a:r>
          </a:p>
          <a:p>
            <a:r>
              <a:rPr lang="en-ZA" dirty="0"/>
              <a:t>Presented by: </a:t>
            </a:r>
          </a:p>
          <a:p>
            <a:r>
              <a:rPr lang="en-ZA" dirty="0"/>
              <a:t>Part 1 (Administrative Matters): Mphikeleli Radebe</a:t>
            </a:r>
          </a:p>
          <a:p>
            <a:endParaRPr lang="en-ZA" dirty="0"/>
          </a:p>
          <a:p>
            <a:r>
              <a:rPr lang="en-ZA" dirty="0"/>
              <a:t>Part 2 (Technical Matters): </a:t>
            </a:r>
            <a:r>
              <a:rPr lang="en-US" dirty="0"/>
              <a:t>Engrett Kekana/ Pieter von Mollendorf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3927452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</p:spPr>
        <p:txBody>
          <a:bodyPr/>
          <a:lstStyle/>
          <a:p>
            <a:r>
              <a:rPr lang="en-ZA" dirty="0"/>
              <a:t>Part 1: Acquisition Administration and Compliance matters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80" y="1849388"/>
            <a:ext cx="2787786" cy="2088149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384376"/>
          </a:xfrm>
        </p:spPr>
        <p:txBody>
          <a:bodyPr/>
          <a:lstStyle/>
          <a:p>
            <a:r>
              <a:rPr lang="en-ZA" dirty="0"/>
              <a:t>Bid Identification</a:t>
            </a:r>
          </a:p>
          <a:p>
            <a:r>
              <a:rPr lang="en-ZA" dirty="0"/>
              <a:t>Evaluation Criteria </a:t>
            </a:r>
          </a:p>
          <a:p>
            <a:r>
              <a:rPr lang="en-ZA" dirty="0"/>
              <a:t>Submission of Bid Responses </a:t>
            </a:r>
          </a:p>
          <a:p>
            <a:r>
              <a:rPr lang="en-ZA" dirty="0"/>
              <a:t>Disqualification of bids </a:t>
            </a:r>
          </a:p>
          <a:p>
            <a:r>
              <a:rPr lang="en-ZA" dirty="0"/>
              <a:t>Bid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947912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Evaluation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100" dirty="0"/>
              <a:t>Evaluations will be based on the following: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r>
              <a:rPr lang="en-US" dirty="0"/>
              <a:t>NB: The bidder must qualify for each stage to be eligible to proceed to the next stage of the evaluation.</a:t>
            </a:r>
          </a:p>
          <a:p>
            <a:pPr marL="0" indent="0">
              <a:buNone/>
            </a:pPr>
            <a:r>
              <a:rPr lang="en-ZA" b="1" dirty="0"/>
              <a:t>NOTE: ALL BIDDERS ARE REQUIRED TO BE REGISTERED ON CENTRAL SUPPLIER DATABASE (CSD). </a:t>
            </a:r>
          </a:p>
          <a:p>
            <a:endParaRPr lang="en-ZA" dirty="0"/>
          </a:p>
          <a:p>
            <a:endParaRPr lang="en-ZA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F543D44-6568-4A41-AC54-84206AA92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120302"/>
              </p:ext>
            </p:extLst>
          </p:nvPr>
        </p:nvGraphicFramePr>
        <p:xfrm>
          <a:off x="759520" y="1489348"/>
          <a:ext cx="6912768" cy="2808312"/>
        </p:xfrm>
        <a:graphic>
          <a:graphicData uri="http://schemas.openxmlformats.org/drawingml/2006/table">
            <a:tbl>
              <a:tblPr firstRow="1" firstCol="1" bandRow="1"/>
              <a:tblGrid>
                <a:gridCol w="1944216">
                  <a:extLst>
                    <a:ext uri="{9D8B030D-6E8A-4147-A177-3AD203B41FA5}">
                      <a16:colId xmlns:a16="http://schemas.microsoft.com/office/drawing/2014/main" val="3036757535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131916400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702981866"/>
                    </a:ext>
                  </a:extLst>
                </a:gridCol>
              </a:tblGrid>
              <a:tr h="468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Applicable for this bid YES/ NO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86406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1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Administrative pre-qualification verification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777755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 Mandatory requirement evaluation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57518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Special Conditions of Contract verification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6290"/>
                  </a:ext>
                </a:extLst>
              </a:tr>
              <a:tr h="5848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4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Price  and Participation Goals/Preference  Points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2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609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Submission of bid responses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200" b="1" dirty="0"/>
              <a:t>Envelope 1: </a:t>
            </a:r>
            <a:r>
              <a:rPr lang="en-US" sz="2200" b="1" u="sng" dirty="0"/>
              <a:t>RFB Document and Technical / Functionality Response</a:t>
            </a:r>
            <a:endParaRPr lang="en-US" sz="2200" dirty="0"/>
          </a:p>
          <a:p>
            <a:r>
              <a:rPr lang="en-US" sz="2200" dirty="0"/>
              <a:t>The following must be included and submitted in a in a separate envelope:</a:t>
            </a:r>
          </a:p>
          <a:p>
            <a:r>
              <a:rPr lang="en-US" sz="2200" dirty="0"/>
              <a:t>One (1) original file </a:t>
            </a:r>
            <a:r>
              <a:rPr lang="en-US" sz="2200" u="sng" dirty="0"/>
              <a:t>excluding pricing</a:t>
            </a:r>
            <a:r>
              <a:rPr lang="en-US" sz="2200" dirty="0"/>
              <a:t>; </a:t>
            </a:r>
            <a:r>
              <a:rPr lang="en-US" sz="2200" b="1" dirty="0"/>
              <a:t>and</a:t>
            </a:r>
            <a:endParaRPr lang="en-US" sz="2200" dirty="0"/>
          </a:p>
          <a:p>
            <a:r>
              <a:rPr lang="en-US" sz="2200" dirty="0"/>
              <a:t>One (1) hard copy </a:t>
            </a:r>
            <a:r>
              <a:rPr lang="en-US" sz="2200" u="sng" dirty="0"/>
              <a:t>excluding pricing</a:t>
            </a:r>
            <a:r>
              <a:rPr lang="en-US" sz="2200" dirty="0"/>
              <a:t>;</a:t>
            </a:r>
            <a:r>
              <a:rPr lang="en-US" sz="2200" b="1" dirty="0"/>
              <a:t> and</a:t>
            </a:r>
            <a:endParaRPr lang="en-US" sz="2200" dirty="0"/>
          </a:p>
          <a:p>
            <a:r>
              <a:rPr lang="en-US" sz="2200" dirty="0"/>
              <a:t>One (1) electronic copy on USB memory stick/ flash drive in Portable Document Format (PDF) of the RFB Document and Technical / Functionality Response.</a:t>
            </a:r>
          </a:p>
          <a:p>
            <a:r>
              <a:rPr lang="en-US" sz="2200" b="1" dirty="0"/>
              <a:t>Envelope 2: Price Response</a:t>
            </a:r>
            <a:endParaRPr lang="en-US" sz="2200" dirty="0"/>
          </a:p>
          <a:p>
            <a:r>
              <a:rPr lang="en-US" sz="2200" dirty="0"/>
              <a:t>The following must be included and submitted in a in a separate envelope:</a:t>
            </a:r>
          </a:p>
          <a:p>
            <a:r>
              <a:rPr lang="en-US" sz="2200" dirty="0"/>
              <a:t>One (1) original </a:t>
            </a:r>
            <a:r>
              <a:rPr lang="en-US" sz="2200" u="sng" dirty="0"/>
              <a:t>file excluding Technical / Functionality Response</a:t>
            </a:r>
            <a:r>
              <a:rPr lang="en-US" sz="2200" dirty="0"/>
              <a:t>; and</a:t>
            </a:r>
          </a:p>
          <a:p>
            <a:r>
              <a:rPr lang="en-US" sz="2200" dirty="0"/>
              <a:t>One (1) hard copy </a:t>
            </a:r>
            <a:r>
              <a:rPr lang="en-US" sz="2200" u="sng" dirty="0"/>
              <a:t>excluding Technical / Functionality Response</a:t>
            </a:r>
            <a:r>
              <a:rPr lang="en-US" sz="2200" dirty="0"/>
              <a:t>; and</a:t>
            </a:r>
          </a:p>
          <a:p>
            <a:r>
              <a:rPr lang="en-US" sz="2200" dirty="0"/>
              <a:t>One (1) electronic copy on USB memory stick/ flash drive in Portable Document Format (PDF) of pricing only.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00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Disqualification of bids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Bidders shall be disqualified if they fail to:</a:t>
            </a:r>
          </a:p>
          <a:p>
            <a:pPr lvl="1"/>
            <a:r>
              <a:rPr lang="en-ZA" dirty="0"/>
              <a:t>Complete questionnaires in full,</a:t>
            </a:r>
          </a:p>
          <a:p>
            <a:pPr lvl="1"/>
            <a:r>
              <a:rPr lang="en-ZA" dirty="0"/>
              <a:t>Submit true and correct information, </a:t>
            </a:r>
          </a:p>
          <a:p>
            <a:pPr lvl="1"/>
            <a:r>
              <a:rPr lang="en-ZA" dirty="0"/>
              <a:t>Comply with all mandatory requirements, and</a:t>
            </a:r>
          </a:p>
          <a:p>
            <a:pPr lvl="1"/>
            <a:r>
              <a:rPr lang="en-ZA" dirty="0"/>
              <a:t>Comply with prescribed response format.</a:t>
            </a:r>
          </a:p>
          <a:p>
            <a:r>
              <a:rPr lang="en-ZA" dirty="0"/>
              <a:t>Bidders must ensure that Tax Compliance Certificate (TCC) is valid  as per CSD report when submitting bid responses (grace period of 7 days). Failure to comply with mandatory requirements shall lead to disqualification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7445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Bid administration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720100"/>
              </p:ext>
            </p:extLst>
          </p:nvPr>
        </p:nvGraphicFramePr>
        <p:xfrm>
          <a:off x="323472" y="697260"/>
          <a:ext cx="9505056" cy="26613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PUBLICATION DATE</a:t>
                      </a: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u="none" dirty="0">
                          <a:effectLst/>
                        </a:rPr>
                        <a:t>08 July 2025</a:t>
                      </a: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85229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COMPULSORY BRIEFING SESSION</a:t>
                      </a: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u="none" dirty="0">
                          <a:effectLst/>
                        </a:rPr>
                        <a:t>11 July 2025</a:t>
                      </a: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60042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</a:rPr>
                        <a:t>CLOSING DATE FOR QUESTIONS / QUERIES</a:t>
                      </a:r>
                      <a:endParaRPr lang="en-ZA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15 July 2025</a:t>
                      </a:r>
                      <a:endParaRPr lang="en-ZA" sz="12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Submit questions to: </a:t>
                      </a:r>
                      <a:r>
                        <a:rPr lang="en-ZA" sz="1200" u="sng" dirty="0">
                          <a:effectLst/>
                          <a:hlinkClick r:id="rId2"/>
                        </a:rPr>
                        <a:t>pitsi.mashamaite@sita.co.za</a:t>
                      </a:r>
                      <a:r>
                        <a:rPr lang="en-ZA" sz="1200" u="sng" dirty="0">
                          <a:effectLst/>
                        </a:rPr>
                        <a:t> and  </a:t>
                      </a:r>
                      <a:r>
                        <a:rPr lang="en-ZA" sz="1200" u="sng" dirty="0">
                          <a:effectLst/>
                          <a:hlinkClick r:id="rId3"/>
                        </a:rPr>
                        <a:t>Bidsadverts@sita.co.za</a:t>
                      </a:r>
                      <a:r>
                        <a:rPr lang="en-ZA" sz="12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ZA" sz="1200" u="sng" dirty="0">
                        <a:effectLst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</a:rPr>
                        <a:t>RFB CLOSING DETAILS</a:t>
                      </a:r>
                      <a:endParaRPr lang="en-ZA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b="1" dirty="0">
                          <a:solidFill>
                            <a:srgbClr val="FF0000"/>
                          </a:solidFill>
                          <a:effectLst/>
                        </a:rPr>
                        <a:t>21 July 2025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TIME: 11:00 (SOUTH AFRICAN TIME)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PLACE: TENDER OFFICE, PONGOLA IN APOLLO, 459 TSITSA STREET, ERASMUSKLOOF, PRETORIA (HEAD OFFICE)</a:t>
                      </a:r>
                      <a:endParaRPr lang="en-ZA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0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200" b="1" dirty="0">
                          <a:effectLst/>
                        </a:rPr>
                        <a:t>RFB VALIDITY PERIOD</a:t>
                      </a:r>
                      <a:endParaRPr lang="en-ZA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200 DAYS FROM THE CLOSING DATE</a:t>
                      </a:r>
                      <a:endParaRPr lang="en-ZA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3472" y="4297660"/>
            <a:ext cx="950505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39" indent="-285739">
              <a:buFont typeface="Wingdings" panose="05000000000000000000" pitchFamily="2" charset="2"/>
              <a:buChar char="v"/>
            </a:pPr>
            <a:r>
              <a:rPr lang="en-ZA" dirty="0"/>
              <a:t>Bid responses sent by post or courier must reach the tender office at least 36 (thirty six) hours before the closing date to be deposited into the bid box.</a:t>
            </a:r>
          </a:p>
          <a:p>
            <a:pPr marL="285739" indent="-285739">
              <a:buFont typeface="Wingdings" panose="05000000000000000000" pitchFamily="2" charset="2"/>
              <a:buChar char="v"/>
            </a:pPr>
            <a:r>
              <a:rPr lang="en-ZA" dirty="0"/>
              <a:t>Late bids will not be considered</a:t>
            </a:r>
          </a:p>
        </p:txBody>
      </p:sp>
    </p:spTree>
    <p:extLst>
      <p:ext uri="{BB962C8B-B14F-4D97-AF65-F5344CB8AC3E}">
        <p14:creationId xmlns:p14="http://schemas.microsoft.com/office/powerpoint/2010/main" val="2971027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0B08-DEF3-4668-9AAF-80192341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BANKING DETAILS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C9B0F-4957-4BD4-99C3-C98CD93D8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Banking details is applicable only should you wish to buy the documents.</a:t>
            </a:r>
          </a:p>
          <a:p>
            <a:r>
              <a:rPr lang="en-US" dirty="0"/>
              <a:t>Tender documents can be downloaded free of charge on the following websites: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hlinkClick r:id="rId2"/>
              </a:rPr>
              <a:t>www.etenders.gov.za</a:t>
            </a:r>
            <a:r>
              <a:rPr lang="en-US" dirty="0"/>
              <a:t> or </a:t>
            </a:r>
            <a:r>
              <a:rPr lang="en-US" dirty="0">
                <a:hlinkClick r:id="rId3"/>
              </a:rPr>
              <a:t>www.sita.co.za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93557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60032" y="1849388"/>
            <a:ext cx="4380177" cy="1608717"/>
          </a:xfrm>
        </p:spPr>
        <p:txBody>
          <a:bodyPr>
            <a:normAutofit/>
          </a:bodyPr>
          <a:lstStyle/>
          <a:p>
            <a:r>
              <a:rPr lang="en-ZA" altLang="en-US" sz="4000" dirty="0"/>
              <a:t>Thank You</a:t>
            </a:r>
            <a:br>
              <a:rPr lang="en-ZA" altLang="en-US" sz="4000" dirty="0"/>
            </a:br>
            <a:r>
              <a:rPr lang="en-ZA" altLang="en-US" sz="4000" dirty="0"/>
              <a:t>Questions?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060032" y="3436938"/>
            <a:ext cx="4380177" cy="920750"/>
          </a:xfrm>
        </p:spPr>
        <p:txBody>
          <a:bodyPr>
            <a:normAutofit/>
          </a:bodyPr>
          <a:lstStyle/>
          <a:p>
            <a:endParaRPr lang="en-ZA" altLang="en-US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61387"/>
      </p:ext>
    </p:extLst>
  </p:cSld>
  <p:clrMapOvr>
    <a:masterClrMapping/>
  </p:clrMapOvr>
</p:sld>
</file>

<file path=ppt/theme/theme1.xml><?xml version="1.0" encoding="utf-8"?>
<a:theme xmlns:a="http://schemas.openxmlformats.org/drawingml/2006/main" name="SITA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IEFING SESSION PRESENTATION template [Read-Only]" id="{CED10F5D-696D-4D5B-B1CE-14D0133E722E}" vid="{45258CC8-0C9F-47B2-A098-738EE56663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CM_x0020_Documents_x0020_Approval xmlns="8cb03381-69a1-4f8b-8ee8-047a768386c9" xsi:nil="true"/>
    <Document_x0020_Type xmlns="8cb03381-69a1-4f8b-8ee8-047a768386c9" xsi:nil="true"/>
    <Classification xmlns="8cb03381-69a1-4f8b-8ee8-047a768386c9">Secret</Classification>
    <Retention_x0020_period xmlns="8cb03381-69a1-4f8b-8ee8-047a768386c9">1</Retention_x0020_period>
    <Agreement xmlns="8cb03381-69a1-4f8b-8ee8-047a768386c9">Dept Trade</Agreement>
    <Folder_x0020_Number xmlns="8cb03381-69a1-4f8b-8ee8-047a768386c9" xsi:nil="true"/>
    <Department xmlns="8cb03381-69a1-4f8b-8ee8-047a768386c9" xsi:nil="true"/>
    <Document_x0020_Number xmlns="8cb03381-69a1-4f8b-8ee8-047a768386c9" xsi:nil="true"/>
    <External_x0020_Audit xmlns="8cb03381-69a1-4f8b-8ee8-047a768386c9" xsi:nil="true"/>
    <Publish_x0020_Year xmlns="8cb03381-69a1-4f8b-8ee8-047a768386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E56E9C71C89D448CFDD0A68AFE6AB2" ma:contentTypeVersion="13" ma:contentTypeDescription="Create a new document." ma:contentTypeScope="" ma:versionID="3d9dcc91ae1c8e2e0b3877838a9e9345">
  <xsd:schema xmlns:xsd="http://www.w3.org/2001/XMLSchema" xmlns:xs="http://www.w3.org/2001/XMLSchema" xmlns:p="http://schemas.microsoft.com/office/2006/metadata/properties" xmlns:ns2="8cb03381-69a1-4f8b-8ee8-047a768386c9" xmlns:ns3="5a3358f6-3102-44d3-ac22-e776c8d4ebf3" targetNamespace="http://schemas.microsoft.com/office/2006/metadata/properties" ma:root="true" ma:fieldsID="f873812ce8d525690ebc171cd36760d6" ns2:_="" ns3:_="">
    <xsd:import namespace="8cb03381-69a1-4f8b-8ee8-047a768386c9"/>
    <xsd:import namespace="5a3358f6-3102-44d3-ac22-e776c8d4ebf3"/>
    <xsd:element name="properties">
      <xsd:complexType>
        <xsd:sequence>
          <xsd:element name="documentManagement">
            <xsd:complexType>
              <xsd:all>
                <xsd:element ref="ns2:Folder_x0020_Number" minOccurs="0"/>
                <xsd:element ref="ns2:Department" minOccurs="0"/>
                <xsd:element ref="ns2:Publish_x0020_Year" minOccurs="0"/>
                <xsd:element ref="ns2:External_x0020_Audit" minOccurs="0"/>
                <xsd:element ref="ns2:SCM_x0020_Documents_x0020_Approval" minOccurs="0"/>
                <xsd:element ref="ns2:Classification"/>
                <xsd:element ref="ns2:Document_x0020_Number" minOccurs="0"/>
                <xsd:element ref="ns2:Document_x0020_Type" minOccurs="0"/>
                <xsd:element ref="ns3:SharedWithUsers" minOccurs="0"/>
                <xsd:element ref="ns3:SharedWithDetails" minOccurs="0"/>
                <xsd:element ref="ns2:Agreement" minOccurs="0"/>
                <xsd:element ref="ns2:Retention_x0020_perio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b03381-69a1-4f8b-8ee8-047a768386c9" elementFormDefault="qualified">
    <xsd:import namespace="http://schemas.microsoft.com/office/2006/documentManagement/types"/>
    <xsd:import namespace="http://schemas.microsoft.com/office/infopath/2007/PartnerControls"/>
    <xsd:element name="Folder_x0020_Number" ma:index="8" nillable="true" ma:displayName="Folder Number" ma:description="Folder Number" ma:internalName="Folder_x0020_Number" ma:percentage="FALSE">
      <xsd:simpleType>
        <xsd:restriction base="dms:Number"/>
      </xsd:simpleType>
    </xsd:element>
    <xsd:element name="Department" ma:index="9" nillable="true" ma:displayName="Department" ma:description="department" ma:internalName="Department">
      <xsd:simpleType>
        <xsd:restriction base="dms:Text">
          <xsd:maxLength value="255"/>
        </xsd:restriction>
      </xsd:simpleType>
    </xsd:element>
    <xsd:element name="Publish_x0020_Year" ma:index="10" nillable="true" ma:displayName="Publish Year" ma:internalName="Publish_x0020_Year">
      <xsd:simpleType>
        <xsd:restriction base="dms:Note">
          <xsd:maxLength value="255"/>
        </xsd:restriction>
      </xsd:simpleType>
    </xsd:element>
    <xsd:element name="External_x0020_Audit" ma:index="11" nillable="true" ma:displayName="External Audit" ma:internalName="External_x0020_Audit">
      <xsd:simpleType>
        <xsd:restriction base="dms:Note">
          <xsd:maxLength value="255"/>
        </xsd:restriction>
      </xsd:simpleType>
    </xsd:element>
    <xsd:element name="SCM_x0020_Documents_x0020_Approval" ma:index="12" nillable="true" ma:displayName="SCM Documents Approval" ma:internalName="SCM_x0020_Documents_x0020_Approval">
      <xsd:simpleType>
        <xsd:restriction base="dms:Note">
          <xsd:maxLength value="255"/>
        </xsd:restriction>
      </xsd:simpleType>
    </xsd:element>
    <xsd:element name="Classification" ma:index="13" ma:displayName="Classification" ma:default="Secret" ma:format="Dropdown" ma:internalName="Classification">
      <xsd:simpleType>
        <xsd:union memberTypes="dms:Text">
          <xsd:simpleType>
            <xsd:restriction base="dms:Choice">
              <xsd:enumeration value="Confidential"/>
              <xsd:enumeration value="Secret"/>
              <xsd:enumeration value="Restricted"/>
              <xsd:enumeration value="Top secret"/>
            </xsd:restriction>
          </xsd:simpleType>
        </xsd:union>
      </xsd:simpleType>
    </xsd:element>
    <xsd:element name="Document_x0020_Number" ma:index="14" nillable="true" ma:displayName="Document Number" ma:internalName="Document_x0020_Number">
      <xsd:simpleType>
        <xsd:restriction base="dms:Text">
          <xsd:maxLength value="255"/>
        </xsd:restriction>
      </xsd:simpleType>
    </xsd:element>
    <xsd:element name="Document_x0020_Type" ma:index="15" nillable="true" ma:displayName="Document Type" ma:internalName="Document_x0020_Type">
      <xsd:simpleType>
        <xsd:restriction base="dms:Text">
          <xsd:maxLength value="255"/>
        </xsd:restriction>
      </xsd:simpleType>
    </xsd:element>
    <xsd:element name="Agreement" ma:index="18" nillable="true" ma:displayName="Agreement" ma:default="Dept Trade" ma:format="Dropdown" ma:internalName="Agreement">
      <xsd:simpleType>
        <xsd:restriction base="dms:Choice">
          <xsd:enumeration value="Dept Trade"/>
          <xsd:enumeration value="Dept Trans"/>
          <xsd:enumeration value="Dept Fin"/>
        </xsd:restriction>
      </xsd:simpleType>
    </xsd:element>
    <xsd:element name="Retention_x0020_period" ma:index="19" nillable="true" ma:displayName="Retention period" ma:default="1" ma:format="Dropdown" ma:internalName="Retention_x0020_period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6"/>
          <xsd:enumeration value="7"/>
          <xsd:enumeration value="8"/>
          <xsd:enumeration value="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3358f6-3102-44d3-ac22-e776c8d4e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07EE78-838A-4D8E-9D5B-C233AF711729}">
  <ds:schemaRefs>
    <ds:schemaRef ds:uri="http://purl.org/dc/terms/"/>
    <ds:schemaRef ds:uri="http://purl.org/dc/elements/1.1/"/>
    <ds:schemaRef ds:uri="http://www.w3.org/XML/1998/namespace"/>
    <ds:schemaRef ds:uri="8cb03381-69a1-4f8b-8ee8-047a768386c9"/>
    <ds:schemaRef ds:uri="http://schemas.microsoft.com/office/2006/documentManagement/types"/>
    <ds:schemaRef ds:uri="5a3358f6-3102-44d3-ac22-e776c8d4ebf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5E185F0-4FD5-4CCA-A64D-4D31FE0FDF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E0963F-E360-4E48-9096-7D016B960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b03381-69a1-4f8b-8ee8-047a768386c9"/>
    <ds:schemaRef ds:uri="5a3358f6-3102-44d3-ac22-e776c8d4eb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RFB 2999-2024 BRIEFING SESSION PRESENTATION</Template>
  <TotalTime>56</TotalTime>
  <Words>568</Words>
  <Application>Microsoft Office PowerPoint</Application>
  <PresentationFormat>Custom</PresentationFormat>
  <Paragraphs>88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SITA 2017</vt:lpstr>
      <vt:lpstr>COMPULSORY BRIEFING SESSION RFB 3113-2025-REQUEST FOR BID FOR THE ESTABLISHMENT OF A NEW FIVE (5) YEAR DEVELOPMENT, SUPPORT AND LICENSE MAINTENANCE AGREEMENT FOR THE BEYONDTRUST REMOTE SUPPORT SYSTEM FOR SITA</vt:lpstr>
      <vt:lpstr>Part 1: Acquisition Administration and Compliance matters</vt:lpstr>
      <vt:lpstr>Evaluation criteria </vt:lpstr>
      <vt:lpstr>Submission of bid responses </vt:lpstr>
      <vt:lpstr>Disqualification of bids </vt:lpstr>
      <vt:lpstr>Bid administration </vt:lpstr>
      <vt:lpstr>BANKING DETAILS</vt:lpstr>
      <vt:lpstr>Thank You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Pitsi Mashamaite</dc:creator>
  <cp:keywords>Template Presentation</cp:keywords>
  <cp:lastModifiedBy>Pitsi Mashamaite</cp:lastModifiedBy>
  <cp:revision>4</cp:revision>
  <cp:lastPrinted>2019-11-26T10:40:42Z</cp:lastPrinted>
  <dcterms:created xsi:type="dcterms:W3CDTF">2025-06-30T07:36:47Z</dcterms:created>
  <dcterms:modified xsi:type="dcterms:W3CDTF">2025-07-10T12:18:49Z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0x0101008AE56E9C71C89D448CFDD0A68AFE6AB2</vt:lpwstr>
  </property>
</Properties>
</file>