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578407" r:id="rId6"/>
  </p:sldMasterIdLst>
  <p:notesMasterIdLst>
    <p:notesMasterId r:id="rId42"/>
  </p:notesMasterIdLst>
  <p:handoutMasterIdLst>
    <p:handoutMasterId r:id="rId43"/>
  </p:handoutMasterIdLst>
  <p:sldIdLst>
    <p:sldId id="646" r:id="rId7"/>
    <p:sldId id="647" r:id="rId8"/>
    <p:sldId id="654" r:id="rId9"/>
    <p:sldId id="699" r:id="rId10"/>
    <p:sldId id="738" r:id="rId11"/>
    <p:sldId id="649" r:id="rId12"/>
    <p:sldId id="648" r:id="rId13"/>
    <p:sldId id="663" r:id="rId14"/>
    <p:sldId id="662" r:id="rId15"/>
    <p:sldId id="688" r:id="rId16"/>
    <p:sldId id="715" r:id="rId17"/>
    <p:sldId id="716" r:id="rId18"/>
    <p:sldId id="653" r:id="rId19"/>
    <p:sldId id="698" r:id="rId20"/>
    <p:sldId id="739" r:id="rId21"/>
    <p:sldId id="740" r:id="rId22"/>
    <p:sldId id="754" r:id="rId23"/>
    <p:sldId id="760" r:id="rId24"/>
    <p:sldId id="761" r:id="rId25"/>
    <p:sldId id="762" r:id="rId26"/>
    <p:sldId id="756" r:id="rId27"/>
    <p:sldId id="757" r:id="rId28"/>
    <p:sldId id="758" r:id="rId29"/>
    <p:sldId id="759" r:id="rId30"/>
    <p:sldId id="742" r:id="rId31"/>
    <p:sldId id="744" r:id="rId32"/>
    <p:sldId id="743" r:id="rId33"/>
    <p:sldId id="746" r:id="rId34"/>
    <p:sldId id="755" r:id="rId35"/>
    <p:sldId id="747" r:id="rId36"/>
    <p:sldId id="748" r:id="rId37"/>
    <p:sldId id="750" r:id="rId38"/>
    <p:sldId id="751" r:id="rId39"/>
    <p:sldId id="752" r:id="rId40"/>
    <p:sldId id="753" r:id="rId41"/>
  </p:sldIdLst>
  <p:sldSz cx="9144000" cy="6858000" type="screen4x3"/>
  <p:notesSz cx="9296400" cy="7010400"/>
  <p:defaultTextStyle>
    <a:defPPr>
      <a:defRPr lang="en-ZA"/>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p14:section name="Default Section" id="{80BA267F-5A63-49ED-BE36-09F7240C1DB1}">
          <p14:sldIdLst>
            <p14:sldId id="646"/>
            <p14:sldId id="647"/>
            <p14:sldId id="654"/>
            <p14:sldId id="699"/>
            <p14:sldId id="738"/>
            <p14:sldId id="649"/>
            <p14:sldId id="648"/>
            <p14:sldId id="663"/>
            <p14:sldId id="662"/>
            <p14:sldId id="688"/>
            <p14:sldId id="715"/>
            <p14:sldId id="716"/>
            <p14:sldId id="653"/>
            <p14:sldId id="698"/>
            <p14:sldId id="739"/>
            <p14:sldId id="740"/>
            <p14:sldId id="754"/>
            <p14:sldId id="760"/>
            <p14:sldId id="761"/>
            <p14:sldId id="762"/>
            <p14:sldId id="756"/>
            <p14:sldId id="757"/>
            <p14:sldId id="758"/>
            <p14:sldId id="759"/>
            <p14:sldId id="742"/>
            <p14:sldId id="744"/>
            <p14:sldId id="743"/>
            <p14:sldId id="746"/>
            <p14:sldId id="755"/>
            <p14:sldId id="747"/>
            <p14:sldId id="748"/>
            <p14:sldId id="750"/>
            <p14:sldId id="751"/>
            <p14:sldId id="752"/>
            <p14:sldId id="753"/>
          </p14:sldIdLst>
        </p14:section>
      </p14:sectionLst>
    </p:ext>
    <p:ext uri="{EFAFB233-063F-42B5-8137-9DF3F51BA10A}">
      <p15:sldGuideLst xmlns:p15="http://schemas.microsoft.com/office/powerpoint/2012/main">
        <p15:guide id="1" orient="horz" pos="1253">
          <p15:clr>
            <a:srgbClr val="A4A3A4"/>
          </p15:clr>
        </p15:guide>
        <p15:guide id="2" orient="horz" pos="890">
          <p15:clr>
            <a:srgbClr val="A4A3A4"/>
          </p15:clr>
        </p15:guide>
        <p15:guide id="3" orient="horz" pos="3657">
          <p15:clr>
            <a:srgbClr val="A4A3A4"/>
          </p15:clr>
        </p15:guide>
        <p15:guide id="4" orient="horz" pos="1752">
          <p15:clr>
            <a:srgbClr val="A4A3A4"/>
          </p15:clr>
        </p15:guide>
        <p15:guide id="5" orient="horz" pos="4156">
          <p15:clr>
            <a:srgbClr val="A4A3A4"/>
          </p15:clr>
        </p15:guide>
        <p15:guide id="6" orient="horz" pos="3475">
          <p15:clr>
            <a:srgbClr val="A4A3A4"/>
          </p15:clr>
        </p15:guide>
        <p15:guide id="7" pos="5556">
          <p15:clr>
            <a:srgbClr val="A4A3A4"/>
          </p15:clr>
        </p15:guide>
        <p15:guide id="8" pos="5420">
          <p15:clr>
            <a:srgbClr val="A4A3A4"/>
          </p15:clr>
        </p15:guide>
        <p15:guide id="9" pos="340">
          <p15:clr>
            <a:srgbClr val="A4A3A4"/>
          </p15:clr>
        </p15:guide>
        <p15:guide id="10" pos="576">
          <p15:clr>
            <a:srgbClr val="A4A3A4"/>
          </p15:clr>
        </p15:guide>
        <p15:guide id="11" pos="410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96"/>
    <a:srgbClr val="C97A00"/>
    <a:srgbClr val="EAEAEA"/>
    <a:srgbClr val="858705"/>
    <a:srgbClr val="96330F"/>
    <a:srgbClr val="83725B"/>
    <a:srgbClr val="B2B2B2"/>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7384" autoAdjust="0"/>
  </p:normalViewPr>
  <p:slideViewPr>
    <p:cSldViewPr snapToObjects="1">
      <p:cViewPr varScale="1">
        <p:scale>
          <a:sx n="63" d="100"/>
          <a:sy n="63" d="100"/>
        </p:scale>
        <p:origin x="1404" y="56"/>
      </p:cViewPr>
      <p:guideLst>
        <p:guide orient="horz" pos="1253"/>
        <p:guide orient="horz" pos="890"/>
        <p:guide orient="horz" pos="3657"/>
        <p:guide orient="horz" pos="1752"/>
        <p:guide orient="horz" pos="4156"/>
        <p:guide orient="horz" pos="3475"/>
        <p:guide pos="5556"/>
        <p:guide pos="5420"/>
        <p:guide pos="340"/>
        <p:guide pos="576"/>
        <p:guide pos="41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handoutMaster" Target="handoutMasters/handout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7602" name="Rectangle 2"/>
          <p:cNvSpPr>
            <a:spLocks noGrp="1" noChangeArrowheads="1"/>
          </p:cNvSpPr>
          <p:nvPr>
            <p:ph type="hdr" sz="quarter"/>
          </p:nvPr>
        </p:nvSpPr>
        <p:spPr bwMode="auto">
          <a:xfrm>
            <a:off x="0" y="0"/>
            <a:ext cx="4027488"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defTabSz="966788">
              <a:defRPr sz="1300">
                <a:latin typeface="Arial" charset="0"/>
                <a:cs typeface="Arial" charset="0"/>
              </a:defRPr>
            </a:lvl1pPr>
          </a:lstStyle>
          <a:p>
            <a:pPr>
              <a:defRPr/>
            </a:pPr>
            <a:endParaRPr lang="en-GB"/>
          </a:p>
        </p:txBody>
      </p:sp>
      <p:sp>
        <p:nvSpPr>
          <p:cNvPr id="537603" name="Rectangle 3"/>
          <p:cNvSpPr>
            <a:spLocks noGrp="1" noChangeArrowheads="1"/>
          </p:cNvSpPr>
          <p:nvPr>
            <p:ph type="dt" sz="quarter" idx="1"/>
          </p:nvPr>
        </p:nvSpPr>
        <p:spPr bwMode="auto">
          <a:xfrm>
            <a:off x="5267325" y="0"/>
            <a:ext cx="4027488"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algn="r" defTabSz="966788">
              <a:defRPr sz="1300">
                <a:latin typeface="Arial" charset="0"/>
                <a:cs typeface="Arial" charset="0"/>
              </a:defRPr>
            </a:lvl1pPr>
          </a:lstStyle>
          <a:p>
            <a:pPr>
              <a:defRPr/>
            </a:pPr>
            <a:endParaRPr lang="en-GB"/>
          </a:p>
        </p:txBody>
      </p:sp>
      <p:sp>
        <p:nvSpPr>
          <p:cNvPr id="537604" name="Rectangle 4"/>
          <p:cNvSpPr>
            <a:spLocks noGrp="1" noChangeArrowheads="1"/>
          </p:cNvSpPr>
          <p:nvPr>
            <p:ph type="ftr" sz="quarter" idx="2"/>
          </p:nvPr>
        </p:nvSpPr>
        <p:spPr bwMode="auto">
          <a:xfrm>
            <a:off x="0" y="6657975"/>
            <a:ext cx="4027488"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defTabSz="966788">
              <a:defRPr sz="1300">
                <a:latin typeface="Arial" charset="0"/>
                <a:cs typeface="Arial" charset="0"/>
              </a:defRPr>
            </a:lvl1pPr>
          </a:lstStyle>
          <a:p>
            <a:pPr>
              <a:defRPr/>
            </a:pPr>
            <a:endParaRPr lang="en-GB"/>
          </a:p>
        </p:txBody>
      </p:sp>
      <p:sp>
        <p:nvSpPr>
          <p:cNvPr id="537605" name="Rectangle 5"/>
          <p:cNvSpPr>
            <a:spLocks noGrp="1" noChangeArrowheads="1"/>
          </p:cNvSpPr>
          <p:nvPr>
            <p:ph type="sldNum" sz="quarter" idx="3"/>
          </p:nvPr>
        </p:nvSpPr>
        <p:spPr bwMode="auto">
          <a:xfrm>
            <a:off x="5267325" y="6657975"/>
            <a:ext cx="4027488"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algn="r" defTabSz="966788">
              <a:defRPr sz="1300">
                <a:latin typeface="Arial" charset="0"/>
                <a:cs typeface="Arial" charset="0"/>
              </a:defRPr>
            </a:lvl1pPr>
          </a:lstStyle>
          <a:p>
            <a:pPr>
              <a:defRPr/>
            </a:pPr>
            <a:fld id="{FB6F6EBB-883B-425F-BE76-68720CDF48F8}" type="slidenum">
              <a:rPr lang="en-GB"/>
              <a:pPr>
                <a:defRPr/>
              </a:pPr>
              <a:t>‹#›</a:t>
            </a:fld>
            <a:endParaRPr lang="en-GB"/>
          </a:p>
        </p:txBody>
      </p:sp>
    </p:spTree>
    <p:extLst>
      <p:ext uri="{BB962C8B-B14F-4D97-AF65-F5344CB8AC3E}">
        <p14:creationId xmlns:p14="http://schemas.microsoft.com/office/powerpoint/2010/main" val="21292553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8386" name="Rectangle 2"/>
          <p:cNvSpPr>
            <a:spLocks noGrp="1" noChangeArrowheads="1"/>
          </p:cNvSpPr>
          <p:nvPr>
            <p:ph type="hdr" sz="quarter"/>
          </p:nvPr>
        </p:nvSpPr>
        <p:spPr bwMode="auto">
          <a:xfrm>
            <a:off x="0" y="0"/>
            <a:ext cx="4027488"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defTabSz="966788">
              <a:defRPr sz="1300">
                <a:latin typeface="Arial" charset="0"/>
                <a:cs typeface="Arial" charset="0"/>
              </a:defRPr>
            </a:lvl1pPr>
          </a:lstStyle>
          <a:p>
            <a:pPr>
              <a:defRPr/>
            </a:pPr>
            <a:endParaRPr lang="en-ZA"/>
          </a:p>
        </p:txBody>
      </p:sp>
      <p:sp>
        <p:nvSpPr>
          <p:cNvPr id="528387" name="Rectangle 3"/>
          <p:cNvSpPr>
            <a:spLocks noGrp="1" noChangeArrowheads="1"/>
          </p:cNvSpPr>
          <p:nvPr>
            <p:ph type="dt" idx="1"/>
          </p:nvPr>
        </p:nvSpPr>
        <p:spPr bwMode="auto">
          <a:xfrm>
            <a:off x="5267325" y="0"/>
            <a:ext cx="4027488"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algn="r" defTabSz="966788">
              <a:defRPr sz="1300">
                <a:latin typeface="Arial" charset="0"/>
                <a:cs typeface="Arial" charset="0"/>
              </a:defRPr>
            </a:lvl1pPr>
          </a:lstStyle>
          <a:p>
            <a:pPr>
              <a:defRPr/>
            </a:pPr>
            <a:endParaRPr lang="en-ZA"/>
          </a:p>
        </p:txBody>
      </p:sp>
      <p:sp>
        <p:nvSpPr>
          <p:cNvPr id="372740" name="Rectangle 4"/>
          <p:cNvSpPr>
            <a:spLocks noGrp="1" noRot="1" noChangeAspect="1" noChangeArrowheads="1" noTextEdit="1"/>
          </p:cNvSpPr>
          <p:nvPr>
            <p:ph type="sldImg" idx="2"/>
          </p:nvPr>
        </p:nvSpPr>
        <p:spPr bwMode="auto">
          <a:xfrm>
            <a:off x="2895600" y="525463"/>
            <a:ext cx="3506788" cy="26304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28389" name="Rectangle 5"/>
          <p:cNvSpPr>
            <a:spLocks noGrp="1" noChangeArrowheads="1"/>
          </p:cNvSpPr>
          <p:nvPr>
            <p:ph type="body" sz="quarter" idx="3"/>
          </p:nvPr>
        </p:nvSpPr>
        <p:spPr bwMode="auto">
          <a:xfrm>
            <a:off x="928688" y="3330575"/>
            <a:ext cx="7439025" cy="315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p>
            <a:pPr lvl="0"/>
            <a:r>
              <a:rPr lang="en-ZA" noProof="0"/>
              <a:t>Click to edit Master text styles</a:t>
            </a:r>
          </a:p>
          <a:p>
            <a:pPr lvl="1"/>
            <a:r>
              <a:rPr lang="en-ZA" noProof="0"/>
              <a:t>Second level</a:t>
            </a:r>
          </a:p>
          <a:p>
            <a:pPr lvl="2"/>
            <a:r>
              <a:rPr lang="en-ZA" noProof="0"/>
              <a:t>Third level</a:t>
            </a:r>
          </a:p>
          <a:p>
            <a:pPr lvl="3"/>
            <a:r>
              <a:rPr lang="en-ZA" noProof="0"/>
              <a:t>Fourth level</a:t>
            </a:r>
          </a:p>
          <a:p>
            <a:pPr lvl="4"/>
            <a:r>
              <a:rPr lang="en-ZA" noProof="0"/>
              <a:t>Fifth level</a:t>
            </a:r>
          </a:p>
        </p:txBody>
      </p:sp>
      <p:sp>
        <p:nvSpPr>
          <p:cNvPr id="528390" name="Rectangle 6"/>
          <p:cNvSpPr>
            <a:spLocks noGrp="1" noChangeArrowheads="1"/>
          </p:cNvSpPr>
          <p:nvPr>
            <p:ph type="ftr" sz="quarter" idx="4"/>
          </p:nvPr>
        </p:nvSpPr>
        <p:spPr bwMode="auto">
          <a:xfrm>
            <a:off x="0" y="6657975"/>
            <a:ext cx="4027488"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defTabSz="966788">
              <a:defRPr sz="1300">
                <a:latin typeface="Arial" charset="0"/>
                <a:cs typeface="Arial" charset="0"/>
              </a:defRPr>
            </a:lvl1pPr>
          </a:lstStyle>
          <a:p>
            <a:pPr>
              <a:defRPr/>
            </a:pPr>
            <a:endParaRPr lang="en-ZA"/>
          </a:p>
        </p:txBody>
      </p:sp>
      <p:sp>
        <p:nvSpPr>
          <p:cNvPr id="528391" name="Rectangle 7"/>
          <p:cNvSpPr>
            <a:spLocks noGrp="1" noChangeArrowheads="1"/>
          </p:cNvSpPr>
          <p:nvPr>
            <p:ph type="sldNum" sz="quarter" idx="5"/>
          </p:nvPr>
        </p:nvSpPr>
        <p:spPr bwMode="auto">
          <a:xfrm>
            <a:off x="5267325" y="6657975"/>
            <a:ext cx="4027488"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algn="r" defTabSz="966788">
              <a:defRPr sz="1300">
                <a:latin typeface="Arial" charset="0"/>
                <a:cs typeface="Arial" charset="0"/>
              </a:defRPr>
            </a:lvl1pPr>
          </a:lstStyle>
          <a:p>
            <a:pPr>
              <a:defRPr/>
            </a:pPr>
            <a:fld id="{2A05750A-5F37-4F8A-8751-EEC1095A1B45}" type="slidenum">
              <a:rPr lang="en-ZA"/>
              <a:pPr>
                <a:defRPr/>
              </a:pPr>
              <a:t>‹#›</a:t>
            </a:fld>
            <a:endParaRPr lang="en-ZA"/>
          </a:p>
        </p:txBody>
      </p:sp>
    </p:spTree>
    <p:extLst>
      <p:ext uri="{BB962C8B-B14F-4D97-AF65-F5344CB8AC3E}">
        <p14:creationId xmlns:p14="http://schemas.microsoft.com/office/powerpoint/2010/main" val="7429255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pPr>
              <a:defRPr/>
            </a:pPr>
            <a:fld id="{2A05750A-5F37-4F8A-8751-EEC1095A1B45}" type="slidenum">
              <a:rPr lang="en-ZA" smtClean="0"/>
              <a:pPr>
                <a:defRPr/>
              </a:pPr>
              <a:t>11</a:t>
            </a:fld>
            <a:endParaRPr lang="en-ZA"/>
          </a:p>
        </p:txBody>
      </p:sp>
    </p:spTree>
    <p:extLst>
      <p:ext uri="{BB962C8B-B14F-4D97-AF65-F5344CB8AC3E}">
        <p14:creationId xmlns:p14="http://schemas.microsoft.com/office/powerpoint/2010/main" val="440772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pPr>
              <a:defRPr/>
            </a:pPr>
            <a:fld id="{2A05750A-5F37-4F8A-8751-EEC1095A1B45}" type="slidenum">
              <a:rPr lang="en-ZA" smtClean="0"/>
              <a:pPr>
                <a:defRPr/>
              </a:pPr>
              <a:t>13</a:t>
            </a:fld>
            <a:endParaRPr lang="en-ZA"/>
          </a:p>
        </p:txBody>
      </p:sp>
    </p:spTree>
    <p:extLst>
      <p:ext uri="{BB962C8B-B14F-4D97-AF65-F5344CB8AC3E}">
        <p14:creationId xmlns:p14="http://schemas.microsoft.com/office/powerpoint/2010/main" val="41007475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p:cNvGrpSpPr>
            <a:grpSpLocks/>
          </p:cNvGrpSpPr>
          <p:nvPr userDrawn="1"/>
        </p:nvGrpSpPr>
        <p:grpSpPr bwMode="auto">
          <a:xfrm>
            <a:off x="-4763" y="0"/>
            <a:ext cx="9148763" cy="6858000"/>
            <a:chOff x="-3" y="0"/>
            <a:chExt cx="5763" cy="4320"/>
          </a:xfrm>
        </p:grpSpPr>
        <p:pic>
          <p:nvPicPr>
            <p:cNvPr id="5" name="Picture 148" descr="logo 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pic>
          <p:nvPicPr>
            <p:cNvPr id="7" name="Picture 23" descr="d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9" name="Oval 102" descr="coolers"/>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10" name="Oval 103"/>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11" name="Oval 104"/>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12" name="Oval 105"/>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13" name="Oval 106"/>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14" name="Oval 107"/>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15" name="Oval 108"/>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16" name="Oval 109"/>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17" name="Oval 110"/>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18" name="Oval 111"/>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19" name="Oval 112"/>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20" name="Oval 113"/>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21" name="Oval 114"/>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22" name="Oval 115"/>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23" name="Oval 116"/>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24" name="Oval 117"/>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25" name="Oval 118" descr="face"/>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26" name="Oval 119"/>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27" name="Oval 120"/>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28" name="Oval 121"/>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29" name="Oval 122"/>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30" name="Oval 123"/>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31" name="Oval 124"/>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32" name="Oval 125"/>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33" name="Oval 126"/>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34" name="Oval 127"/>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35" name="Oval 128" descr="new smal workers"/>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36" name="Oval 129"/>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37" name="Oval 130"/>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38" name="Oval 131"/>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39" name="Oval 132"/>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40" name="Oval 133"/>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41" name="Oval 134"/>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42" name="Oval 135"/>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43" name="Oval 136"/>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44" name="Oval 137"/>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45" name="Oval 138" descr="boom"/>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46" name="Oval 139"/>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47" name="Oval 140"/>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sp>
          <p:nvSpPr>
            <p:cNvPr id="48" name="Oval 141"/>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a:solidFill>
                  <a:srgbClr val="003896"/>
                </a:solidFill>
              </a:endParaRPr>
            </a:p>
          </p:txBody>
        </p:sp>
      </p:grpSp>
      <p:sp>
        <p:nvSpPr>
          <p:cNvPr id="3075" name="Rectangle 3"/>
          <p:cNvSpPr>
            <a:spLocks noGrp="1" noChangeArrowheads="1"/>
          </p:cNvSpPr>
          <p:nvPr>
            <p:ph type="ctrTitle"/>
          </p:nvPr>
        </p:nvSpPr>
        <p:spPr>
          <a:xfrm>
            <a:off x="3059113" y="3271838"/>
            <a:ext cx="5545137"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3059113" y="4092575"/>
            <a:ext cx="5545137"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3187316273"/>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5FB8CB01-610C-4F18-A1B2-0F8813DB5A28}" type="slidenum">
              <a:rPr lang="en-ZA"/>
              <a:pPr>
                <a:defRPr/>
              </a:pPr>
              <a:t>‹#›</a:t>
            </a:fld>
            <a:endParaRPr lang="en-ZA"/>
          </a:p>
        </p:txBody>
      </p:sp>
    </p:spTree>
    <p:extLst>
      <p:ext uri="{BB962C8B-B14F-4D97-AF65-F5344CB8AC3E}">
        <p14:creationId xmlns:p14="http://schemas.microsoft.com/office/powerpoint/2010/main" val="91627408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21D4E7A9-F6B1-42C9-BD5C-2DA445475BF9}" type="slidenum">
              <a:rPr lang="en-ZA"/>
              <a:pPr>
                <a:defRPr/>
              </a:pPr>
              <a:t>‹#›</a:t>
            </a:fld>
            <a:endParaRPr lang="en-ZA"/>
          </a:p>
        </p:txBody>
      </p:sp>
    </p:spTree>
    <p:extLst>
      <p:ext uri="{BB962C8B-B14F-4D97-AF65-F5344CB8AC3E}">
        <p14:creationId xmlns:p14="http://schemas.microsoft.com/office/powerpoint/2010/main" val="1685283163"/>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44477B04-FB5A-4176-BE02-E8E93F27AEAB}" type="slidenum">
              <a:rPr lang="en-ZA"/>
              <a:pPr>
                <a:defRPr/>
              </a:pPr>
              <a:t>‹#›</a:t>
            </a:fld>
            <a:endParaRPr lang="en-ZA"/>
          </a:p>
        </p:txBody>
      </p:sp>
    </p:spTree>
    <p:extLst>
      <p:ext uri="{BB962C8B-B14F-4D97-AF65-F5344CB8AC3E}">
        <p14:creationId xmlns:p14="http://schemas.microsoft.com/office/powerpoint/2010/main" val="400327639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lvl1pPr>
              <a:defRPr/>
            </a:lvl1pPr>
          </a:lstStyle>
          <a:p>
            <a:pPr>
              <a:defRPr/>
            </a:pPr>
            <a:endParaRPr lang="en-ZA"/>
          </a:p>
        </p:txBody>
      </p:sp>
      <p:sp>
        <p:nvSpPr>
          <p:cNvPr id="8" name="Footer Placeholder 7"/>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a:solidFill>
                <a:srgbClr val="003896"/>
              </a:solidFill>
            </a:endParaRPr>
          </a:p>
        </p:txBody>
      </p:sp>
      <p:sp>
        <p:nvSpPr>
          <p:cNvPr id="9" name="Slide Number Placeholder 8"/>
          <p:cNvSpPr>
            <a:spLocks noGrp="1"/>
          </p:cNvSpPr>
          <p:nvPr>
            <p:ph type="sldNum" sz="quarter" idx="12"/>
          </p:nvPr>
        </p:nvSpPr>
        <p:spPr/>
        <p:txBody>
          <a:bodyPr/>
          <a:lstStyle>
            <a:lvl1pPr>
              <a:defRPr/>
            </a:lvl1pPr>
          </a:lstStyle>
          <a:p>
            <a:pPr>
              <a:defRPr/>
            </a:pPr>
            <a:fld id="{9BD4D5BF-ECBB-40F0-95FE-E987E338E562}" type="slidenum">
              <a:rPr lang="en-ZA"/>
              <a:pPr>
                <a:defRPr/>
              </a:pPr>
              <a:t>‹#›</a:t>
            </a:fld>
            <a:endParaRPr lang="en-ZA"/>
          </a:p>
        </p:txBody>
      </p:sp>
    </p:spTree>
    <p:extLst>
      <p:ext uri="{BB962C8B-B14F-4D97-AF65-F5344CB8AC3E}">
        <p14:creationId xmlns:p14="http://schemas.microsoft.com/office/powerpoint/2010/main" val="16558085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Footer Placeholder 3"/>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a:solidFill>
                <a:srgbClr val="003896"/>
              </a:solidFill>
            </a:endParaRPr>
          </a:p>
        </p:txBody>
      </p:sp>
      <p:sp>
        <p:nvSpPr>
          <p:cNvPr id="5" name="Slide Number Placeholder 4"/>
          <p:cNvSpPr>
            <a:spLocks noGrp="1"/>
          </p:cNvSpPr>
          <p:nvPr>
            <p:ph type="sldNum" sz="quarter" idx="12"/>
          </p:nvPr>
        </p:nvSpPr>
        <p:spPr/>
        <p:txBody>
          <a:bodyPr/>
          <a:lstStyle>
            <a:lvl1pPr>
              <a:defRPr/>
            </a:lvl1pPr>
          </a:lstStyle>
          <a:p>
            <a:pPr>
              <a:defRPr/>
            </a:pPr>
            <a:fld id="{F8FA5DE4-6AB8-4939-8FF6-5FE2A74A7F84}" type="slidenum">
              <a:rPr lang="en-ZA"/>
              <a:pPr>
                <a:defRPr/>
              </a:pPr>
              <a:t>‹#›</a:t>
            </a:fld>
            <a:endParaRPr lang="en-ZA"/>
          </a:p>
        </p:txBody>
      </p:sp>
    </p:spTree>
    <p:extLst>
      <p:ext uri="{BB962C8B-B14F-4D97-AF65-F5344CB8AC3E}">
        <p14:creationId xmlns:p14="http://schemas.microsoft.com/office/powerpoint/2010/main" val="34959104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ZA"/>
          </a:p>
        </p:txBody>
      </p:sp>
      <p:sp>
        <p:nvSpPr>
          <p:cNvPr id="3" name="Footer Placeholder 2"/>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a:solidFill>
                <a:srgbClr val="003896"/>
              </a:solidFill>
            </a:endParaRPr>
          </a:p>
        </p:txBody>
      </p:sp>
      <p:sp>
        <p:nvSpPr>
          <p:cNvPr id="4" name="Slide Number Placeholder 3"/>
          <p:cNvSpPr>
            <a:spLocks noGrp="1"/>
          </p:cNvSpPr>
          <p:nvPr>
            <p:ph type="sldNum" sz="quarter" idx="12"/>
          </p:nvPr>
        </p:nvSpPr>
        <p:spPr/>
        <p:txBody>
          <a:bodyPr/>
          <a:lstStyle>
            <a:lvl1pPr>
              <a:defRPr/>
            </a:lvl1pPr>
          </a:lstStyle>
          <a:p>
            <a:pPr>
              <a:defRPr/>
            </a:pPr>
            <a:fld id="{2B378CBF-62B2-445F-9686-4B2C1F492A4D}" type="slidenum">
              <a:rPr lang="en-ZA"/>
              <a:pPr>
                <a:defRPr/>
              </a:pPr>
              <a:t>‹#›</a:t>
            </a:fld>
            <a:endParaRPr lang="en-ZA"/>
          </a:p>
        </p:txBody>
      </p:sp>
    </p:spTree>
    <p:extLst>
      <p:ext uri="{BB962C8B-B14F-4D97-AF65-F5344CB8AC3E}">
        <p14:creationId xmlns:p14="http://schemas.microsoft.com/office/powerpoint/2010/main" val="3310657382"/>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A8F77C40-0D7B-4B40-88E4-E802A4906169}" type="slidenum">
              <a:rPr lang="en-ZA"/>
              <a:pPr>
                <a:defRPr/>
              </a:pPr>
              <a:t>‹#›</a:t>
            </a:fld>
            <a:endParaRPr lang="en-ZA"/>
          </a:p>
        </p:txBody>
      </p:sp>
    </p:spTree>
    <p:extLst>
      <p:ext uri="{BB962C8B-B14F-4D97-AF65-F5344CB8AC3E}">
        <p14:creationId xmlns:p14="http://schemas.microsoft.com/office/powerpoint/2010/main" val="879423965"/>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3D06A8B6-C581-4198-A942-FFCA85C7A5D0}" type="slidenum">
              <a:rPr lang="en-ZA"/>
              <a:pPr>
                <a:defRPr/>
              </a:pPr>
              <a:t>‹#›</a:t>
            </a:fld>
            <a:endParaRPr lang="en-ZA"/>
          </a:p>
        </p:txBody>
      </p:sp>
    </p:spTree>
    <p:extLst>
      <p:ext uri="{BB962C8B-B14F-4D97-AF65-F5344CB8AC3E}">
        <p14:creationId xmlns:p14="http://schemas.microsoft.com/office/powerpoint/2010/main" val="3716243560"/>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0A1D3F84-57FC-42B9-B945-935E7B94DD8E}" type="slidenum">
              <a:rPr lang="en-ZA"/>
              <a:pPr>
                <a:defRPr/>
              </a:pPr>
              <a:t>‹#›</a:t>
            </a:fld>
            <a:endParaRPr lang="en-ZA"/>
          </a:p>
        </p:txBody>
      </p:sp>
    </p:spTree>
    <p:extLst>
      <p:ext uri="{BB962C8B-B14F-4D97-AF65-F5344CB8AC3E}">
        <p14:creationId xmlns:p14="http://schemas.microsoft.com/office/powerpoint/2010/main" val="352468466"/>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169ABA51-4AAE-4B80-8957-2C29E1FAF2FA}" type="slidenum">
              <a:rPr lang="en-ZA"/>
              <a:pPr>
                <a:defRPr/>
              </a:pPr>
              <a:t>‹#›</a:t>
            </a:fld>
            <a:endParaRPr lang="en-ZA"/>
          </a:p>
        </p:txBody>
      </p:sp>
    </p:spTree>
    <p:extLst>
      <p:ext uri="{BB962C8B-B14F-4D97-AF65-F5344CB8AC3E}">
        <p14:creationId xmlns:p14="http://schemas.microsoft.com/office/powerpoint/2010/main" val="304567589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6563" y="166688"/>
            <a:ext cx="8378825"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Slide Number Placeholder 4"/>
          <p:cNvSpPr>
            <a:spLocks noGrp="1"/>
          </p:cNvSpPr>
          <p:nvPr>
            <p:ph type="sldNum" sz="quarter" idx="11"/>
          </p:nvPr>
        </p:nvSpPr>
        <p:spPr>
          <a:xfrm>
            <a:off x="3851275" y="6453188"/>
            <a:ext cx="1008063" cy="268287"/>
          </a:xfrm>
        </p:spPr>
        <p:txBody>
          <a:bodyPr/>
          <a:lstStyle>
            <a:lvl1pPr>
              <a:defRPr/>
            </a:lvl1pPr>
          </a:lstStyle>
          <a:p>
            <a:pPr>
              <a:defRPr/>
            </a:pPr>
            <a:fld id="{D356A966-2AC7-4468-A9EE-EE50C85BB3D9}" type="slidenum">
              <a:rPr lang="en-ZA"/>
              <a:pPr>
                <a:defRPr/>
              </a:pPr>
              <a:t>‹#›</a:t>
            </a:fld>
            <a:endParaRPr lang="en-ZA"/>
          </a:p>
        </p:txBody>
      </p:sp>
    </p:spTree>
    <p:extLst>
      <p:ext uri="{BB962C8B-B14F-4D97-AF65-F5344CB8AC3E}">
        <p14:creationId xmlns:p14="http://schemas.microsoft.com/office/powerpoint/2010/main" val="380085994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3" descr="logo smal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17" descr="topsolid"/>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p:cNvSpPr>
            <a:spLocks noGrp="1" noChangeArrowheads="1"/>
          </p:cNvSpPr>
          <p:nvPr>
            <p:ph type="title"/>
          </p:nvPr>
        </p:nvSpPr>
        <p:spPr bwMode="auto">
          <a:xfrm>
            <a:off x="436563" y="166688"/>
            <a:ext cx="6519862"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altLang="en-US"/>
              <a:t>Click to edit Master title style</a:t>
            </a:r>
          </a:p>
        </p:txBody>
      </p:sp>
      <p:sp>
        <p:nvSpPr>
          <p:cNvPr id="1029" name="Rectangle 3"/>
          <p:cNvSpPr>
            <a:spLocks noGrp="1" noChangeArrowheads="1"/>
          </p:cNvSpPr>
          <p:nvPr>
            <p:ph type="body" idx="1"/>
          </p:nvPr>
        </p:nvSpPr>
        <p:spPr bwMode="auto">
          <a:xfrm>
            <a:off x="436563" y="1436688"/>
            <a:ext cx="8378825"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altLang="en-US"/>
              <a:t>Click to edit Master text styles</a:t>
            </a:r>
          </a:p>
          <a:p>
            <a:pPr lvl="1"/>
            <a:r>
              <a:rPr lang="en-ZA" altLang="en-US"/>
              <a:t>Second level</a:t>
            </a:r>
          </a:p>
          <a:p>
            <a:pPr lvl="2"/>
            <a:r>
              <a:rPr lang="en-ZA" altLang="en-US"/>
              <a:t>Third level</a:t>
            </a:r>
          </a:p>
          <a:p>
            <a:pPr lvl="3"/>
            <a:r>
              <a:rPr lang="en-ZA" altLang="en-US"/>
              <a:t>Fourth level</a:t>
            </a:r>
          </a:p>
          <a:p>
            <a:pPr lvl="4"/>
            <a:r>
              <a:rPr lang="en-ZA" altLang="en-US"/>
              <a:t>Fifth level</a:t>
            </a:r>
          </a:p>
        </p:txBody>
      </p:sp>
      <p:sp>
        <p:nvSpPr>
          <p:cNvPr id="1061" name="Rectangle 37"/>
          <p:cNvSpPr>
            <a:spLocks noGrp="1" noChangeArrowheads="1"/>
          </p:cNvSpPr>
          <p:nvPr>
            <p:ph type="dt" sz="half" idx="2"/>
          </p:nvPr>
        </p:nvSpPr>
        <p:spPr bwMode="auto">
          <a:xfrm>
            <a:off x="457200" y="6453188"/>
            <a:ext cx="17383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latin typeface="Arial" charset="0"/>
                <a:cs typeface="Arial" charset="0"/>
              </a:defRPr>
            </a:lvl1pPr>
          </a:lstStyle>
          <a:p>
            <a:pPr>
              <a:defRPr/>
            </a:pPr>
            <a:endParaRPr lang="en-ZA"/>
          </a:p>
        </p:txBody>
      </p:sp>
      <p:sp>
        <p:nvSpPr>
          <p:cNvPr id="1063" name="Rectangle 39"/>
          <p:cNvSpPr>
            <a:spLocks noGrp="1" noChangeArrowheads="1"/>
          </p:cNvSpPr>
          <p:nvPr>
            <p:ph type="sldNum" sz="quarter" idx="4"/>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latin typeface="Arial" charset="0"/>
                <a:cs typeface="Arial" charset="0"/>
              </a:defRPr>
            </a:lvl1pPr>
          </a:lstStyle>
          <a:p>
            <a:pPr>
              <a:defRPr/>
            </a:pPr>
            <a:fld id="{995EE3AE-E625-45CE-93EB-0CADA33247E3}" type="slidenum">
              <a:rPr lang="en-ZA"/>
              <a:pPr>
                <a:defRPr/>
              </a:pPr>
              <a:t>‹#›</a:t>
            </a:fld>
            <a:endParaRPr lang="en-ZA" dirty="0"/>
          </a:p>
        </p:txBody>
      </p:sp>
    </p:spTree>
    <p:extLst>
      <p:ext uri="{BB962C8B-B14F-4D97-AF65-F5344CB8AC3E}">
        <p14:creationId xmlns:p14="http://schemas.microsoft.com/office/powerpoint/2010/main" val="3621713285"/>
      </p:ext>
    </p:extLst>
  </p:cSld>
  <p:clrMap bg1="lt1" tx1="dk1" bg2="lt2" tx2="dk2" accent1="accent1" accent2="accent2" accent3="accent3" accent4="accent4" accent5="accent5" accent6="accent6" hlink="hlink" folHlink="folHlink"/>
  <p:sldLayoutIdLst>
    <p:sldLayoutId id="2147578408" r:id="rId1"/>
    <p:sldLayoutId id="2147578409" r:id="rId2"/>
    <p:sldLayoutId id="2147578410" r:id="rId3"/>
    <p:sldLayoutId id="2147578411" r:id="rId4"/>
    <p:sldLayoutId id="2147578412" r:id="rId5"/>
    <p:sldLayoutId id="2147578413" r:id="rId6"/>
    <p:sldLayoutId id="2147578414" r:id="rId7"/>
    <p:sldLayoutId id="2147578415" r:id="rId8"/>
    <p:sldLayoutId id="2147578416" r:id="rId9"/>
    <p:sldLayoutId id="2147578417" r:id="rId10"/>
    <p:sldLayoutId id="2147578418" r:id="rId11"/>
    <p:sldLayoutId id="2147578419" r:id="rId12"/>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Title 1"/>
          <p:cNvSpPr>
            <a:spLocks noGrp="1"/>
          </p:cNvSpPr>
          <p:nvPr>
            <p:ph type="ctrTitle"/>
          </p:nvPr>
        </p:nvSpPr>
        <p:spPr>
          <a:xfrm>
            <a:off x="3203848" y="1556791"/>
            <a:ext cx="5400402" cy="2088233"/>
          </a:xfrm>
        </p:spPr>
        <p:txBody>
          <a:bodyPr/>
          <a:lstStyle/>
          <a:p>
            <a:pPr algn="ctr"/>
            <a:r>
              <a:rPr lang="en-US" altLang="en-US" sz="2000" b="1" dirty="0">
                <a:latin typeface="Arial" panose="020B0604020202020204" pitchFamily="34" charset="0"/>
                <a:cs typeface="Arial" panose="020B0604020202020204" pitchFamily="34" charset="0"/>
              </a:rPr>
              <a:t> NON-COMPULSORY CLARIFICATION MEETING </a:t>
            </a:r>
            <a:br>
              <a:rPr lang="en-US" altLang="en-US" sz="2000" b="1" dirty="0">
                <a:latin typeface="Arial" panose="020B0604020202020204" pitchFamily="34" charset="0"/>
                <a:cs typeface="Arial" panose="020B0604020202020204" pitchFamily="34" charset="0"/>
              </a:rPr>
            </a:br>
            <a:br>
              <a:rPr lang="en-US" altLang="en-US" sz="2000" b="1" dirty="0">
                <a:latin typeface="Arial" panose="020B0604020202020204" pitchFamily="34" charset="0"/>
                <a:cs typeface="Arial" panose="020B0604020202020204" pitchFamily="34" charset="0"/>
              </a:rPr>
            </a:br>
            <a:r>
              <a:rPr lang="en-US" altLang="en-US" b="1" dirty="0">
                <a:latin typeface="Arial" panose="020B0604020202020204" pitchFamily="34" charset="0"/>
                <a:cs typeface="Arial" panose="020B0604020202020204" pitchFamily="34" charset="0"/>
              </a:rPr>
              <a:t>16 April 2025</a:t>
            </a:r>
            <a:br>
              <a:rPr lang="en-US" altLang="en-US" b="1" dirty="0">
                <a:latin typeface="Arial" panose="020B0604020202020204" pitchFamily="34" charset="0"/>
                <a:cs typeface="Arial" panose="020B0604020202020204" pitchFamily="34" charset="0"/>
              </a:rPr>
            </a:br>
            <a:br>
              <a:rPr lang="en-US" altLang="en-US" b="1" dirty="0">
                <a:latin typeface="Arial" panose="020B0604020202020204" pitchFamily="34" charset="0"/>
                <a:cs typeface="Arial" panose="020B0604020202020204" pitchFamily="34" charset="0"/>
              </a:rPr>
            </a:br>
            <a:r>
              <a:rPr lang="en-US" altLang="en-US" b="1" dirty="0">
                <a:latin typeface="Arial" panose="020B0604020202020204" pitchFamily="34" charset="0"/>
                <a:cs typeface="Arial" panose="020B0604020202020204" pitchFamily="34" charset="0"/>
              </a:rPr>
              <a:t>10H00AM</a:t>
            </a:r>
            <a:br>
              <a:rPr lang="en-US" altLang="en-US" b="1" dirty="0">
                <a:latin typeface="Arial" panose="020B0604020202020204" pitchFamily="34" charset="0"/>
                <a:cs typeface="Arial" panose="020B0604020202020204" pitchFamily="34" charset="0"/>
              </a:rPr>
            </a:br>
            <a:br>
              <a:rPr lang="en-US" altLang="en-US" b="1" dirty="0">
                <a:latin typeface="Arial" panose="020B0604020202020204" pitchFamily="34" charset="0"/>
                <a:cs typeface="Arial" panose="020B0604020202020204" pitchFamily="34" charset="0"/>
              </a:rPr>
            </a:br>
            <a:r>
              <a:rPr lang="en-US" altLang="en-US" b="1" dirty="0">
                <a:latin typeface="Arial" panose="020B0604020202020204" pitchFamily="34" charset="0"/>
                <a:cs typeface="Arial" panose="020B0604020202020204" pitchFamily="34" charset="0"/>
              </a:rPr>
              <a:t>MS Teams</a:t>
            </a:r>
            <a:br>
              <a:rPr lang="en-US" altLang="en-US" sz="1600" dirty="0"/>
            </a:br>
            <a:endParaRPr lang="en-ZA" altLang="en-US" sz="1600" dirty="0"/>
          </a:p>
        </p:txBody>
      </p:sp>
      <p:sp>
        <p:nvSpPr>
          <p:cNvPr id="2" name="Subtitle 1"/>
          <p:cNvSpPr>
            <a:spLocks noGrp="1"/>
          </p:cNvSpPr>
          <p:nvPr>
            <p:ph type="subTitle" idx="1"/>
          </p:nvPr>
        </p:nvSpPr>
        <p:spPr>
          <a:xfrm>
            <a:off x="2699793" y="3645025"/>
            <a:ext cx="6264696" cy="2668464"/>
          </a:xfrm>
        </p:spPr>
        <p:txBody>
          <a:bodyPr/>
          <a:lstStyle/>
          <a:p>
            <a:r>
              <a:rPr lang="en-US" sz="2400" b="1" dirty="0">
                <a:solidFill>
                  <a:srgbClr val="003896"/>
                </a:solidFill>
                <a:latin typeface="Arial" panose="020B0604020202020204" pitchFamily="34" charset="0"/>
                <a:ea typeface="+mj-ea"/>
                <a:cs typeface="Arial" panose="020B0604020202020204" pitchFamily="34" charset="0"/>
              </a:rPr>
              <a:t>TENDER NUMBER </a:t>
            </a:r>
            <a:r>
              <a:rPr lang="en-ZA" sz="2400" b="1" dirty="0">
                <a:solidFill>
                  <a:srgbClr val="003896"/>
                </a:solidFill>
                <a:latin typeface="Arial" panose="020B0604020202020204" pitchFamily="34" charset="0"/>
                <a:ea typeface="+mj-ea"/>
                <a:cs typeface="Arial" panose="020B0604020202020204" pitchFamily="34" charset="0"/>
              </a:rPr>
              <a:t>:</a:t>
            </a:r>
            <a:r>
              <a:rPr lang="en-ZA" sz="2400" b="1" dirty="0">
                <a:solidFill>
                  <a:schemeClr val="tx1"/>
                </a:solidFill>
                <a:latin typeface="Arial" panose="020B0604020202020204" pitchFamily="34" charset="0"/>
                <a:ea typeface="+mj-ea"/>
                <a:cs typeface="Arial" panose="020B0604020202020204" pitchFamily="34" charset="0"/>
              </a:rPr>
              <a:t> </a:t>
            </a:r>
            <a:r>
              <a:rPr lang="en-ZA" sz="2400" b="1" dirty="0">
                <a:solidFill>
                  <a:schemeClr val="tx1"/>
                </a:solidFill>
                <a:effectLst/>
                <a:latin typeface="Arial" panose="020B0604020202020204" pitchFamily="34" charset="0"/>
                <a:ea typeface="Calibri" panose="020F0502020204030204" pitchFamily="34" charset="0"/>
              </a:rPr>
              <a:t>E1068GXMPKUS</a:t>
            </a:r>
            <a:r>
              <a:rPr lang="en-ZA" sz="2400" b="1" dirty="0">
                <a:solidFill>
                  <a:srgbClr val="003896"/>
                </a:solidFill>
                <a:latin typeface="Arial" panose="020B0604020202020204" pitchFamily="34" charset="0"/>
                <a:ea typeface="+mj-ea"/>
                <a:cs typeface="Arial" panose="020B0604020202020204" pitchFamily="34" charset="0"/>
              </a:rPr>
              <a:t>		</a:t>
            </a:r>
            <a:endParaRPr lang="en-ZA" sz="1800" b="0" i="0" u="none" strike="noStrike" baseline="0" dirty="0">
              <a:solidFill>
                <a:srgbClr val="000000"/>
              </a:solidFill>
              <a:latin typeface="Arial" panose="020B0604020202020204" pitchFamily="34" charset="0"/>
            </a:endParaRPr>
          </a:p>
          <a:p>
            <a:pPr algn="l"/>
            <a:r>
              <a:rPr lang="en-US" sz="2000" b="0" i="0" u="none" strike="noStrike" baseline="0" dirty="0">
                <a:solidFill>
                  <a:schemeClr val="tx1"/>
                </a:solidFill>
                <a:latin typeface="Arial" panose="020B0604020202020204" pitchFamily="34" charset="0"/>
              </a:rPr>
              <a:t>Kusile Power Station </a:t>
            </a:r>
            <a:r>
              <a:rPr lang="en-ZA" sz="1800" b="0" i="0" u="none" strike="noStrike" baseline="0" dirty="0">
                <a:solidFill>
                  <a:srgbClr val="003896"/>
                </a:solidFill>
                <a:latin typeface="Arial" panose="020B0604020202020204" pitchFamily="34" charset="0"/>
              </a:rPr>
              <a:t>Provision of Safe and Reliable Transportation for Eskom Generation Employees for a duration of 5 years</a:t>
            </a:r>
            <a:r>
              <a:rPr lang="en-ZA" sz="1800" b="0" i="0" u="none" strike="noStrike" baseline="0" dirty="0">
                <a:solidFill>
                  <a:srgbClr val="000000"/>
                </a:solidFill>
                <a:latin typeface="Arial" panose="020B0604020202020204" pitchFamily="34" charset="0"/>
              </a:rPr>
              <a:t>.	</a:t>
            </a:r>
          </a:p>
          <a:p>
            <a:endParaRPr lang="en-US" sz="2000" b="1" dirty="0">
              <a:solidFill>
                <a:schemeClr val="tx1"/>
              </a:solidFill>
              <a:latin typeface="Arial" panose="020B0604020202020204" pitchFamily="34" charset="0"/>
              <a:cs typeface="Arial" panose="020B0604020202020204" pitchFamily="34" charset="0"/>
            </a:endParaRPr>
          </a:p>
          <a:p>
            <a:endParaRPr lang="en-US" sz="2000" b="1" dirty="0">
              <a:solidFill>
                <a:schemeClr val="tx1"/>
              </a:solidFill>
              <a:latin typeface="Arial" panose="020B0604020202020204" pitchFamily="34" charset="0"/>
              <a:cs typeface="Arial" panose="020B0604020202020204" pitchFamily="34" charset="0"/>
            </a:endParaRPr>
          </a:p>
          <a:p>
            <a:endParaRPr lang="en-US" sz="2000" b="1" dirty="0">
              <a:solidFill>
                <a:schemeClr val="tx1"/>
              </a:solidFill>
              <a:latin typeface="Arial" panose="020B0604020202020204" pitchFamily="34" charset="0"/>
              <a:cs typeface="Arial" panose="020B0604020202020204" pitchFamily="34" charset="0"/>
            </a:endParaRPr>
          </a:p>
          <a:p>
            <a:endParaRPr lang="en-US" sz="2000" b="1" dirty="0">
              <a:solidFill>
                <a:schemeClr val="tx1"/>
              </a:solidFill>
              <a:latin typeface="Arial" panose="020B0604020202020204" pitchFamily="34" charset="0"/>
              <a:cs typeface="Arial" panose="020B0604020202020204" pitchFamily="34" charset="0"/>
            </a:endParaRPr>
          </a:p>
          <a:p>
            <a:endParaRPr lang="en-US" sz="2000" b="1" dirty="0">
              <a:solidFill>
                <a:schemeClr val="tx1"/>
              </a:solidFill>
              <a:latin typeface="Arial" panose="020B0604020202020204" pitchFamily="34" charset="0"/>
              <a:cs typeface="Arial" panose="020B0604020202020204" pitchFamily="34" charset="0"/>
            </a:endParaRPr>
          </a:p>
          <a:p>
            <a:endParaRPr lang="en-US" sz="2000" b="1" dirty="0">
              <a:solidFill>
                <a:schemeClr val="tx1"/>
              </a:solidFill>
              <a:latin typeface="Arial" panose="020B0604020202020204" pitchFamily="34" charset="0"/>
              <a:cs typeface="Arial" panose="020B0604020202020204" pitchFamily="34" charset="0"/>
            </a:endParaRPr>
          </a:p>
          <a:p>
            <a:endParaRPr lang="en-US" sz="2000" b="1" dirty="0">
              <a:solidFill>
                <a:schemeClr val="tx1"/>
              </a:solidFill>
              <a:latin typeface="Arial" panose="020B0604020202020204" pitchFamily="34" charset="0"/>
              <a:cs typeface="Arial" panose="020B0604020202020204" pitchFamily="34" charset="0"/>
            </a:endParaRPr>
          </a:p>
          <a:p>
            <a:endParaRPr lang="en-ZA" sz="2000" dirty="0">
              <a:solidFill>
                <a:schemeClr val="tx1"/>
              </a:solidFill>
              <a:latin typeface="Arial" panose="020B0604020202020204" pitchFamily="34" charset="0"/>
              <a:cs typeface="Arial" panose="020B0604020202020204" pitchFamily="34" charset="0"/>
            </a:endParaRPr>
          </a:p>
          <a:p>
            <a:endParaRPr lang="en-ZA" dirty="0"/>
          </a:p>
        </p:txBody>
      </p:sp>
      <p:sp>
        <p:nvSpPr>
          <p:cNvPr id="395267" name="Slide Number Placeholder 4"/>
          <p:cNvSpPr>
            <a:spLocks noGrp="1"/>
          </p:cNvSpPr>
          <p:nvPr>
            <p:ph type="sldNum" sz="quarter" idx="4294967295"/>
          </p:nvPr>
        </p:nvSpPr>
        <p:spPr>
          <a:xfrm>
            <a:off x="0" y="6453188"/>
            <a:ext cx="935038" cy="268287"/>
          </a:xfrm>
          <a:noFill/>
        </p:spPr>
        <p:txBody>
          <a:bodyPr/>
          <a:lstStyle>
            <a:lvl1pPr eaLnBrk="0" hangingPunct="0">
              <a:lnSpc>
                <a:spcPct val="90000"/>
              </a:lnSpc>
              <a:spcBef>
                <a:spcPct val="100000"/>
              </a:spcBef>
              <a:buClr>
                <a:srgbClr val="8C7F6D"/>
              </a:buClr>
              <a:buChar char="•"/>
              <a:defRPr sz="2000">
                <a:solidFill>
                  <a:srgbClr val="003896"/>
                </a:solidFill>
                <a:latin typeface="Arial" pitchFamily="34" charset="0"/>
                <a:cs typeface="Arial" pitchFamily="34" charset="0"/>
              </a:defRPr>
            </a:lvl1pPr>
            <a:lvl2pPr marL="742950" indent="-285750" eaLnBrk="0" hangingPunct="0">
              <a:lnSpc>
                <a:spcPct val="90000"/>
              </a:lnSpc>
              <a:spcBef>
                <a:spcPct val="100000"/>
              </a:spcBef>
              <a:buClr>
                <a:srgbClr val="8C7F6D"/>
              </a:buClr>
              <a:buChar char="•"/>
              <a:defRPr>
                <a:solidFill>
                  <a:srgbClr val="003896"/>
                </a:solidFill>
                <a:latin typeface="Arial" pitchFamily="34" charset="0"/>
                <a:cs typeface="Arial" pitchFamily="34" charset="0"/>
              </a:defRPr>
            </a:lvl2pPr>
            <a:lvl3pPr marL="1143000" indent="-228600" eaLnBrk="0" hangingPunct="0">
              <a:lnSpc>
                <a:spcPct val="90000"/>
              </a:lnSpc>
              <a:spcBef>
                <a:spcPct val="100000"/>
              </a:spcBef>
              <a:buClr>
                <a:srgbClr val="8C7F6D"/>
              </a:buClr>
              <a:buChar char="•"/>
              <a:defRPr sz="1600">
                <a:solidFill>
                  <a:srgbClr val="003896"/>
                </a:solidFill>
                <a:latin typeface="Arial" pitchFamily="34" charset="0"/>
                <a:cs typeface="Arial" pitchFamily="34" charset="0"/>
              </a:defRPr>
            </a:lvl3pPr>
            <a:lvl4pPr marL="1600200" indent="-228600" eaLnBrk="0" hangingPunct="0">
              <a:lnSpc>
                <a:spcPct val="90000"/>
              </a:lnSpc>
              <a:spcBef>
                <a:spcPct val="100000"/>
              </a:spcBef>
              <a:buClr>
                <a:srgbClr val="8C7F6D"/>
              </a:buClr>
              <a:buChar char="•"/>
              <a:defRPr sz="1400">
                <a:solidFill>
                  <a:srgbClr val="003896"/>
                </a:solidFill>
                <a:latin typeface="Arial" pitchFamily="34" charset="0"/>
                <a:cs typeface="Arial" pitchFamily="34" charset="0"/>
              </a:defRPr>
            </a:lvl4pPr>
            <a:lvl5pPr marL="2057400" indent="-228600" eaLnBrk="0" hangingPunct="0">
              <a:lnSpc>
                <a:spcPct val="90000"/>
              </a:lnSpc>
              <a:spcBef>
                <a:spcPct val="100000"/>
              </a:spcBef>
              <a:buClr>
                <a:srgbClr val="8C7F6D"/>
              </a:buClr>
              <a:buChar char="•"/>
              <a:defRPr sz="1400">
                <a:solidFill>
                  <a:srgbClr val="003896"/>
                </a:solidFill>
                <a:latin typeface="Arial" pitchFamily="34" charset="0"/>
                <a:cs typeface="Arial" pitchFamily="34"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pitchFamily="34" charset="0"/>
                <a:cs typeface="Arial" pitchFamily="34"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pitchFamily="34" charset="0"/>
                <a:cs typeface="Arial" pitchFamily="34"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pitchFamily="34" charset="0"/>
                <a:cs typeface="Arial" pitchFamily="34"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pitchFamily="34" charset="0"/>
                <a:cs typeface="Arial" pitchFamily="34" charset="0"/>
              </a:defRPr>
            </a:lvl9pPr>
          </a:lstStyle>
          <a:p>
            <a:pPr eaLnBrk="1" hangingPunct="1">
              <a:lnSpc>
                <a:spcPct val="100000"/>
              </a:lnSpc>
              <a:spcBef>
                <a:spcPct val="0"/>
              </a:spcBef>
              <a:buClrTx/>
              <a:buFontTx/>
              <a:buNone/>
            </a:pPr>
            <a:fld id="{84A58339-1E7C-4D2B-9537-F0EC0A23A97C}" type="slidenum">
              <a:rPr lang="en-ZA" altLang="en-US" sz="900" smtClean="0">
                <a:solidFill>
                  <a:srgbClr val="83725B"/>
                </a:solidFill>
              </a:rPr>
              <a:pPr eaLnBrk="1" hangingPunct="1">
                <a:lnSpc>
                  <a:spcPct val="100000"/>
                </a:lnSpc>
                <a:spcBef>
                  <a:spcPct val="0"/>
                </a:spcBef>
                <a:buClrTx/>
                <a:buFontTx/>
                <a:buNone/>
              </a:pPr>
              <a:t>1</a:t>
            </a:fld>
            <a:endParaRPr lang="en-ZA" altLang="en-US" sz="900" dirty="0">
              <a:solidFill>
                <a:srgbClr val="83725B"/>
              </a:solidFill>
            </a:endParaRPr>
          </a:p>
        </p:txBody>
      </p:sp>
    </p:spTree>
    <p:extLst>
      <p:ext uri="{BB962C8B-B14F-4D97-AF65-F5344CB8AC3E}">
        <p14:creationId xmlns:p14="http://schemas.microsoft.com/office/powerpoint/2010/main" val="1039363556"/>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36525"/>
            <a:ext cx="6519862" cy="719910"/>
          </a:xfrm>
        </p:spPr>
        <p:txBody>
          <a:bodyPr/>
          <a:lstStyle/>
          <a:p>
            <a:r>
              <a:rPr lang="en-US" altLang="en-US" b="1" dirty="0">
                <a:latin typeface="Arial" panose="020B0604020202020204" pitchFamily="34" charset="0"/>
                <a:cs typeface="Arial" panose="020B0604020202020204" pitchFamily="34" charset="0"/>
              </a:rPr>
              <a:t>CLARIFICATION MEETING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16 April 2025</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10H00AM</a:t>
            </a:r>
            <a:endParaRPr lang="en-ZA" dirty="0"/>
          </a:p>
        </p:txBody>
      </p:sp>
      <p:sp>
        <p:nvSpPr>
          <p:cNvPr id="3" name="Content Placeholder 2"/>
          <p:cNvSpPr>
            <a:spLocks noGrp="1"/>
          </p:cNvSpPr>
          <p:nvPr>
            <p:ph idx="1"/>
          </p:nvPr>
        </p:nvSpPr>
        <p:spPr>
          <a:xfrm>
            <a:off x="107504" y="980727"/>
            <a:ext cx="9036495" cy="5865039"/>
          </a:xfrm>
        </p:spPr>
        <p:txBody>
          <a:bodyPr/>
          <a:lstStyle/>
          <a:p>
            <a:pPr marL="0" indent="0">
              <a:buNone/>
            </a:pPr>
            <a:endParaRPr lang="en-US" sz="1600" b="1" dirty="0">
              <a:latin typeface="Arial" panose="020B0604020202020204" pitchFamily="34" charset="0"/>
              <a:cs typeface="Arial" panose="020B0604020202020204" pitchFamily="34" charset="0"/>
            </a:endParaRPr>
          </a:p>
          <a:p>
            <a:pPr marL="0" indent="0">
              <a:buNone/>
            </a:pPr>
            <a:r>
              <a:rPr lang="en-US" sz="1400" b="1" dirty="0">
                <a:latin typeface="Arial" panose="020B0604020202020204" pitchFamily="34" charset="0"/>
                <a:cs typeface="Arial" panose="020B0604020202020204" pitchFamily="34" charset="0"/>
              </a:rPr>
              <a:t>AGENDA</a:t>
            </a:r>
          </a:p>
          <a:p>
            <a:r>
              <a:rPr lang="en-US" sz="1400" b="1" dirty="0">
                <a:latin typeface="Arial" panose="020B0604020202020204" pitchFamily="34" charset="0"/>
                <a:cs typeface="Arial" panose="020B0604020202020204" pitchFamily="34" charset="0"/>
              </a:rPr>
              <a:t>Registration – Attendance register – Declaration of interest</a:t>
            </a:r>
          </a:p>
          <a:p>
            <a:r>
              <a:rPr lang="en-US" sz="1400" b="1" dirty="0">
                <a:latin typeface="Arial" panose="020B0604020202020204" pitchFamily="34" charset="0"/>
                <a:cs typeface="Arial" panose="020B0604020202020204" pitchFamily="34" charset="0"/>
              </a:rPr>
              <a:t>Safety Evacuation – Safety Representative</a:t>
            </a:r>
          </a:p>
          <a:p>
            <a:r>
              <a:rPr lang="en-US" sz="1400" b="1" dirty="0">
                <a:latin typeface="Arial" panose="020B0604020202020204" pitchFamily="34" charset="0"/>
                <a:cs typeface="Arial" panose="020B0604020202020204" pitchFamily="34" charset="0"/>
              </a:rPr>
              <a:t>Welcome and Objectives – Commercial Representative</a:t>
            </a:r>
          </a:p>
          <a:p>
            <a:r>
              <a:rPr lang="en-US" sz="1400" b="1" dirty="0">
                <a:latin typeface="Arial" panose="020B0604020202020204" pitchFamily="34" charset="0"/>
                <a:cs typeface="Arial" panose="020B0604020202020204" pitchFamily="34" charset="0"/>
              </a:rPr>
              <a:t>Eskom Commercial Process – Commercial Representative</a:t>
            </a:r>
          </a:p>
          <a:p>
            <a:r>
              <a:rPr lang="en-US" sz="1400" b="1" dirty="0">
                <a:latin typeface="Arial" panose="020B0604020202020204" pitchFamily="34" charset="0"/>
                <a:cs typeface="Arial" panose="020B0604020202020204" pitchFamily="34" charset="0"/>
              </a:rPr>
              <a:t>Project Background – Technical Representative</a:t>
            </a:r>
          </a:p>
          <a:p>
            <a:r>
              <a:rPr lang="en-US" sz="1400" b="1" dirty="0">
                <a:latin typeface="Arial" panose="020B0604020202020204" pitchFamily="34" charset="0"/>
                <a:cs typeface="Arial" panose="020B0604020202020204" pitchFamily="34" charset="0"/>
              </a:rPr>
              <a:t>Technical Evaluation Process – Technical Representative</a:t>
            </a:r>
          </a:p>
          <a:p>
            <a:r>
              <a:rPr lang="en-US" sz="1400" b="1" dirty="0">
                <a:latin typeface="Arial" panose="020B0604020202020204" pitchFamily="34" charset="0"/>
                <a:cs typeface="Arial" panose="020B0604020202020204" pitchFamily="34" charset="0"/>
              </a:rPr>
              <a:t>SDL&amp;I – Supplier Development and Localization Representative</a:t>
            </a:r>
          </a:p>
          <a:p>
            <a:r>
              <a:rPr lang="en-US" sz="1400" b="1" dirty="0">
                <a:latin typeface="Arial" panose="020B0604020202020204" pitchFamily="34" charset="0"/>
                <a:cs typeface="Arial" panose="020B0604020202020204" pitchFamily="34" charset="0"/>
              </a:rPr>
              <a:t>Quality Requirements – Quality Representative</a:t>
            </a:r>
          </a:p>
          <a:p>
            <a:r>
              <a:rPr lang="en-US" sz="1400" b="1" dirty="0">
                <a:latin typeface="Arial" panose="020B0604020202020204" pitchFamily="34" charset="0"/>
                <a:cs typeface="Arial" panose="020B0604020202020204" pitchFamily="34" charset="0"/>
              </a:rPr>
              <a:t>Safety Requirements – Safety Representative</a:t>
            </a:r>
          </a:p>
          <a:p>
            <a:r>
              <a:rPr lang="en-US" sz="1400" b="1" dirty="0">
                <a:latin typeface="Arial" panose="020B0604020202020204" pitchFamily="34" charset="0"/>
                <a:cs typeface="Arial" panose="020B0604020202020204" pitchFamily="34" charset="0"/>
              </a:rPr>
              <a:t>Finance – Finance Representative</a:t>
            </a:r>
          </a:p>
          <a:p>
            <a:r>
              <a:rPr lang="en-US" sz="1400" b="1" dirty="0">
                <a:latin typeface="Arial" panose="020B0604020202020204" pitchFamily="34" charset="0"/>
                <a:cs typeface="Arial" panose="020B0604020202020204" pitchFamily="34" charset="0"/>
              </a:rPr>
              <a:t>Questions and answers</a:t>
            </a:r>
          </a:p>
          <a:p>
            <a:pPr marL="0" indent="0">
              <a:buNone/>
            </a:pPr>
            <a:endParaRPr lang="en-ZA" b="1" dirty="0"/>
          </a:p>
        </p:txBody>
      </p:sp>
      <p:sp>
        <p:nvSpPr>
          <p:cNvPr id="4" name="Date Placeholder 3"/>
          <p:cNvSpPr>
            <a:spLocks noGrp="1"/>
          </p:cNvSpPr>
          <p:nvPr>
            <p:ph type="dt" sz="half" idx="10"/>
          </p:nvPr>
        </p:nvSpPr>
        <p:spPr>
          <a:xfrm>
            <a:off x="457200" y="6453188"/>
            <a:ext cx="1738313" cy="392578"/>
          </a:xfrm>
        </p:spPr>
        <p:txBody>
          <a:bodyPr/>
          <a:lstStyle/>
          <a:p>
            <a:pPr>
              <a:defRPr/>
            </a:pPr>
            <a:endParaRPr lang="en-ZA" sz="1100" dirty="0">
              <a:solidFill>
                <a:schemeClr val="tx1"/>
              </a:solidFill>
            </a:endParaRPr>
          </a:p>
        </p:txBody>
      </p:sp>
      <p:sp>
        <p:nvSpPr>
          <p:cNvPr id="5" name="Slide Number Placeholder 4"/>
          <p:cNvSpPr>
            <a:spLocks noGrp="1"/>
          </p:cNvSpPr>
          <p:nvPr>
            <p:ph type="sldNum" sz="quarter" idx="12"/>
          </p:nvPr>
        </p:nvSpPr>
        <p:spPr/>
        <p:txBody>
          <a:bodyPr/>
          <a:lstStyle/>
          <a:p>
            <a:pPr>
              <a:defRPr/>
            </a:pPr>
            <a:fld id="{5FB8CB01-610C-4F18-A1B2-0F8813DB5A28}" type="slidenum">
              <a:rPr lang="en-ZA" smtClean="0"/>
              <a:pPr>
                <a:defRPr/>
              </a:pPr>
              <a:t>2</a:t>
            </a:fld>
            <a:endParaRPr lang="en-ZA"/>
          </a:p>
        </p:txBody>
      </p:sp>
    </p:spTree>
    <p:extLst>
      <p:ext uri="{BB962C8B-B14F-4D97-AF65-F5344CB8AC3E}">
        <p14:creationId xmlns:p14="http://schemas.microsoft.com/office/powerpoint/2010/main" val="1894512894"/>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 Session Objective</a:t>
            </a:r>
            <a:endParaRPr lang="en-ZA" dirty="0"/>
          </a:p>
        </p:txBody>
      </p:sp>
      <p:sp>
        <p:nvSpPr>
          <p:cNvPr id="3" name="Content Placeholder 2"/>
          <p:cNvSpPr>
            <a:spLocks noGrp="1"/>
          </p:cNvSpPr>
          <p:nvPr>
            <p:ph idx="1"/>
          </p:nvPr>
        </p:nvSpPr>
        <p:spPr>
          <a:xfrm>
            <a:off x="436563" y="1052736"/>
            <a:ext cx="8378825" cy="5429027"/>
          </a:xfrm>
        </p:spPr>
        <p:txBody>
          <a:bodyPr/>
          <a:lstStyle/>
          <a:p>
            <a:pPr marL="0" indent="0">
              <a:buNone/>
            </a:pPr>
            <a:r>
              <a:rPr lang="en-US" sz="2400" dirty="0"/>
              <a:t>The session will focus on providing clarity on any tender related queries which should assist prospective tenderers to submit responsive tenders that are commercially, technically and financially acceptable.</a:t>
            </a:r>
          </a:p>
          <a:p>
            <a:pPr marL="0" indent="0">
              <a:buNone/>
            </a:pPr>
            <a:r>
              <a:rPr lang="en-US" sz="2400" dirty="0"/>
              <a:t>We will endeavor to:</a:t>
            </a:r>
          </a:p>
          <a:p>
            <a:r>
              <a:rPr lang="en-US" sz="2400" dirty="0"/>
              <a:t>Provide a guideline on commercial/ Basic compliance requirements</a:t>
            </a:r>
          </a:p>
          <a:p>
            <a:r>
              <a:rPr lang="en-US" sz="2400" dirty="0"/>
              <a:t>Explain the evaluation criteria (Functionality)</a:t>
            </a:r>
          </a:p>
          <a:p>
            <a:r>
              <a:rPr lang="en-US" sz="2400" dirty="0"/>
              <a:t>Explain the objective criteria's</a:t>
            </a:r>
          </a:p>
          <a:p>
            <a:r>
              <a:rPr lang="en-US" sz="2400" dirty="0"/>
              <a:t>Provide the forum for Q&amp;A and clarify any ambiguities.</a:t>
            </a:r>
          </a:p>
          <a:p>
            <a:endParaRPr lang="en-ZA" dirty="0"/>
          </a:p>
        </p:txBody>
      </p:sp>
      <p:sp>
        <p:nvSpPr>
          <p:cNvPr id="4" name="Date Placeholder 3"/>
          <p:cNvSpPr>
            <a:spLocks noGrp="1"/>
          </p:cNvSpPr>
          <p:nvPr>
            <p:ph type="dt" sz="half" idx="10"/>
          </p:nvPr>
        </p:nvSpPr>
        <p:spPr>
          <a:xfrm>
            <a:off x="457200" y="6093296"/>
            <a:ext cx="1738313" cy="504057"/>
          </a:xfrm>
        </p:spPr>
        <p:txBody>
          <a:bodyPr/>
          <a:lstStyle/>
          <a:p>
            <a:pPr>
              <a:defRPr/>
            </a:pPr>
            <a:endParaRPr lang="en-ZA" dirty="0"/>
          </a:p>
        </p:txBody>
      </p:sp>
      <p:sp>
        <p:nvSpPr>
          <p:cNvPr id="5" name="Slide Number Placeholder 4"/>
          <p:cNvSpPr>
            <a:spLocks noGrp="1"/>
          </p:cNvSpPr>
          <p:nvPr>
            <p:ph type="sldNum" sz="quarter" idx="12"/>
          </p:nvPr>
        </p:nvSpPr>
        <p:spPr/>
        <p:txBody>
          <a:bodyPr/>
          <a:lstStyle/>
          <a:p>
            <a:pPr>
              <a:defRPr/>
            </a:pPr>
            <a:fld id="{5FB8CB01-610C-4F18-A1B2-0F8813DB5A28}" type="slidenum">
              <a:rPr lang="en-ZA" smtClean="0"/>
              <a:pPr>
                <a:defRPr/>
              </a:pPr>
              <a:t>3</a:t>
            </a:fld>
            <a:endParaRPr lang="en-ZA"/>
          </a:p>
        </p:txBody>
      </p:sp>
    </p:spTree>
    <p:extLst>
      <p:ext uri="{BB962C8B-B14F-4D97-AF65-F5344CB8AC3E}">
        <p14:creationId xmlns:p14="http://schemas.microsoft.com/office/powerpoint/2010/main" val="1771668829"/>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5C4FD-CE00-0732-6F3C-C92F91F4FB0C}"/>
              </a:ext>
            </a:extLst>
          </p:cNvPr>
          <p:cNvSpPr>
            <a:spLocks noGrp="1"/>
          </p:cNvSpPr>
          <p:nvPr>
            <p:ph type="title"/>
          </p:nvPr>
        </p:nvSpPr>
        <p:spPr/>
        <p:txBody>
          <a:bodyPr/>
          <a:lstStyle/>
          <a:p>
            <a:r>
              <a:rPr lang="en-US" sz="2400" dirty="0">
                <a:latin typeface="Arial" panose="020B0604020202020204" pitchFamily="34" charset="0"/>
                <a:cs typeface="Arial" panose="020B0604020202020204" pitchFamily="34" charset="0"/>
              </a:rPr>
              <a:t>Eskom Procurement Representative</a:t>
            </a:r>
            <a:endParaRPr lang="en-ZA" dirty="0"/>
          </a:p>
        </p:txBody>
      </p:sp>
      <p:sp>
        <p:nvSpPr>
          <p:cNvPr id="3" name="Content Placeholder 2">
            <a:extLst>
              <a:ext uri="{FF2B5EF4-FFF2-40B4-BE49-F238E27FC236}">
                <a16:creationId xmlns:a16="http://schemas.microsoft.com/office/drawing/2014/main" id="{A5723AA6-3D98-8C9A-6F39-DE4A2F4F3C20}"/>
              </a:ext>
            </a:extLst>
          </p:cNvPr>
          <p:cNvSpPr>
            <a:spLocks noGrp="1"/>
          </p:cNvSpPr>
          <p:nvPr>
            <p:ph idx="1"/>
          </p:nvPr>
        </p:nvSpPr>
        <p:spPr>
          <a:xfrm>
            <a:off x="107505" y="1436688"/>
            <a:ext cx="9036496" cy="5045075"/>
          </a:xfrm>
        </p:spPr>
        <p:txBody>
          <a:bodyPr/>
          <a:lstStyle/>
          <a:p>
            <a:r>
              <a:rPr lang="en-US" sz="3600" dirty="0">
                <a:latin typeface="Arial" panose="020B0604020202020204" pitchFamily="34" charset="0"/>
                <a:cs typeface="Arial" panose="020B0604020202020204" pitchFamily="34" charset="0"/>
              </a:rPr>
              <a:t>Name: KGOPOTSO MASILELA</a:t>
            </a:r>
          </a:p>
          <a:p>
            <a:r>
              <a:rPr lang="en-US" sz="3600" dirty="0">
                <a:latin typeface="Arial" panose="020B0604020202020204" pitchFamily="34" charset="0"/>
                <a:cs typeface="Arial" panose="020B0604020202020204" pitchFamily="34" charset="0"/>
              </a:rPr>
              <a:t>Tel Number: 013 680 3210</a:t>
            </a:r>
          </a:p>
          <a:p>
            <a:r>
              <a:rPr lang="en-US" sz="3600" dirty="0">
                <a:latin typeface="Arial" panose="020B0604020202020204" pitchFamily="34" charset="0"/>
                <a:cs typeface="Arial" panose="020B0604020202020204" pitchFamily="34" charset="0"/>
              </a:rPr>
              <a:t>Email: MASILEKP@ESKOM.CO.ZA</a:t>
            </a:r>
            <a:endParaRPr lang="en-ZA" sz="3600" dirty="0">
              <a:latin typeface="Arial" panose="020B0604020202020204" pitchFamily="34" charset="0"/>
              <a:cs typeface="Arial" panose="020B0604020202020204" pitchFamily="34" charset="0"/>
            </a:endParaRPr>
          </a:p>
          <a:p>
            <a:pPr marL="0" indent="0">
              <a:buNone/>
            </a:pPr>
            <a:r>
              <a:rPr lang="en-ZA" sz="2400" b="1" dirty="0"/>
              <a:t>NB: All queries and communication should only be directed to the above appointed Eskom Procurement Representative.</a:t>
            </a:r>
          </a:p>
          <a:p>
            <a:pPr marL="0" indent="0">
              <a:buNone/>
            </a:pPr>
            <a:endParaRPr lang="en-ZA" dirty="0"/>
          </a:p>
        </p:txBody>
      </p:sp>
      <p:sp>
        <p:nvSpPr>
          <p:cNvPr id="5" name="Slide Number Placeholder 4">
            <a:extLst>
              <a:ext uri="{FF2B5EF4-FFF2-40B4-BE49-F238E27FC236}">
                <a16:creationId xmlns:a16="http://schemas.microsoft.com/office/drawing/2014/main" id="{DAB82081-53BB-F128-C830-A582B5B7556A}"/>
              </a:ext>
            </a:extLst>
          </p:cNvPr>
          <p:cNvSpPr>
            <a:spLocks noGrp="1"/>
          </p:cNvSpPr>
          <p:nvPr>
            <p:ph type="sldNum" sz="quarter" idx="12"/>
          </p:nvPr>
        </p:nvSpPr>
        <p:spPr/>
        <p:txBody>
          <a:bodyPr/>
          <a:lstStyle/>
          <a:p>
            <a:pPr>
              <a:defRPr/>
            </a:pPr>
            <a:fld id="{5FB8CB01-610C-4F18-A1B2-0F8813DB5A28}" type="slidenum">
              <a:rPr lang="en-ZA" smtClean="0"/>
              <a:pPr>
                <a:defRPr/>
              </a:pPr>
              <a:t>4</a:t>
            </a:fld>
            <a:endParaRPr lang="en-ZA"/>
          </a:p>
        </p:txBody>
      </p:sp>
    </p:spTree>
    <p:extLst>
      <p:ext uri="{BB962C8B-B14F-4D97-AF65-F5344CB8AC3E}">
        <p14:creationId xmlns:p14="http://schemas.microsoft.com/office/powerpoint/2010/main" val="960930364"/>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68B92-12E7-B9F1-F840-82A182A25BF7}"/>
              </a:ext>
            </a:extLst>
          </p:cNvPr>
          <p:cNvSpPr>
            <a:spLocks noGrp="1"/>
          </p:cNvSpPr>
          <p:nvPr>
            <p:ph type="title"/>
          </p:nvPr>
        </p:nvSpPr>
        <p:spPr/>
        <p:txBody>
          <a:bodyPr/>
          <a:lstStyle/>
          <a:p>
            <a:r>
              <a:rPr lang="en-US" dirty="0"/>
              <a:t>Commercial Process – Submission Deadline</a:t>
            </a:r>
            <a:endParaRPr lang="en-ZA" dirty="0"/>
          </a:p>
        </p:txBody>
      </p:sp>
      <p:sp>
        <p:nvSpPr>
          <p:cNvPr id="3" name="Content Placeholder 2">
            <a:extLst>
              <a:ext uri="{FF2B5EF4-FFF2-40B4-BE49-F238E27FC236}">
                <a16:creationId xmlns:a16="http://schemas.microsoft.com/office/drawing/2014/main" id="{4418CDA5-0FCF-035D-599E-B84A53C676FA}"/>
              </a:ext>
            </a:extLst>
          </p:cNvPr>
          <p:cNvSpPr>
            <a:spLocks noGrp="1"/>
          </p:cNvSpPr>
          <p:nvPr>
            <p:ph idx="1"/>
          </p:nvPr>
        </p:nvSpPr>
        <p:spPr/>
        <p:txBody>
          <a:bodyPr/>
          <a:lstStyle/>
          <a:p>
            <a:r>
              <a:rPr lang="en-US" sz="2400" dirty="0"/>
              <a:t>Clarification queries closing date: 5 working days before the deadline for proposal submission</a:t>
            </a:r>
          </a:p>
          <a:p>
            <a:r>
              <a:rPr lang="en-US" sz="2400" dirty="0"/>
              <a:t>Submission closing time: 10h00 SA Telkom time (GMT +2). (No late submission will be accepted under any circumstances. NB: Any late submission will be rejected</a:t>
            </a:r>
          </a:p>
          <a:p>
            <a:endParaRPr lang="en-ZA" dirty="0"/>
          </a:p>
        </p:txBody>
      </p:sp>
      <p:sp>
        <p:nvSpPr>
          <p:cNvPr id="4" name="Date Placeholder 3">
            <a:extLst>
              <a:ext uri="{FF2B5EF4-FFF2-40B4-BE49-F238E27FC236}">
                <a16:creationId xmlns:a16="http://schemas.microsoft.com/office/drawing/2014/main" id="{725BF604-8E68-58A5-722F-6203F8C42881}"/>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84D56672-3E76-F680-12EA-FD12830D17A0}"/>
              </a:ext>
            </a:extLst>
          </p:cNvPr>
          <p:cNvSpPr>
            <a:spLocks noGrp="1"/>
          </p:cNvSpPr>
          <p:nvPr>
            <p:ph type="sldNum" sz="quarter" idx="12"/>
          </p:nvPr>
        </p:nvSpPr>
        <p:spPr/>
        <p:txBody>
          <a:bodyPr/>
          <a:lstStyle/>
          <a:p>
            <a:pPr>
              <a:defRPr/>
            </a:pPr>
            <a:fld id="{5FB8CB01-610C-4F18-A1B2-0F8813DB5A28}" type="slidenum">
              <a:rPr lang="en-ZA" smtClean="0"/>
              <a:pPr>
                <a:defRPr/>
              </a:pPr>
              <a:t>5</a:t>
            </a:fld>
            <a:endParaRPr lang="en-ZA"/>
          </a:p>
        </p:txBody>
      </p:sp>
    </p:spTree>
    <p:extLst>
      <p:ext uri="{BB962C8B-B14F-4D97-AF65-F5344CB8AC3E}">
        <p14:creationId xmlns:p14="http://schemas.microsoft.com/office/powerpoint/2010/main" val="3313900814"/>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Commercial Process – Submission Deadline</a:t>
            </a:r>
            <a:endParaRPr lang="en-ZA" dirty="0"/>
          </a:p>
        </p:txBody>
      </p:sp>
      <p:sp>
        <p:nvSpPr>
          <p:cNvPr id="3" name="Content Placeholder 2"/>
          <p:cNvSpPr>
            <a:spLocks noGrp="1"/>
          </p:cNvSpPr>
          <p:nvPr>
            <p:ph idx="1"/>
          </p:nvPr>
        </p:nvSpPr>
        <p:spPr>
          <a:xfrm>
            <a:off x="0" y="1052736"/>
            <a:ext cx="9143999" cy="5805264"/>
          </a:xfrm>
        </p:spPr>
        <p:txBody>
          <a:bodyPr/>
          <a:lstStyle/>
          <a:p>
            <a:endParaRPr lang="en-US" sz="2400" dirty="0"/>
          </a:p>
          <a:p>
            <a:r>
              <a:rPr lang="en-US" sz="2400" dirty="0"/>
              <a:t>Tender Issue Date: 02 April 2025</a:t>
            </a:r>
            <a:endParaRPr lang="en-ZA" sz="2400" dirty="0"/>
          </a:p>
          <a:p>
            <a:r>
              <a:rPr lang="en-US" sz="2400" dirty="0"/>
              <a:t>Submission Deadline/ Closing Date of the tender: </a:t>
            </a:r>
            <a:r>
              <a:rPr lang="en-ZA" sz="2400" dirty="0"/>
              <a:t>30 April 2025</a:t>
            </a:r>
            <a:endParaRPr lang="en-US" sz="2400" dirty="0"/>
          </a:p>
          <a:p>
            <a:r>
              <a:rPr lang="en-US" sz="2400" dirty="0"/>
              <a:t>Tender Validity Period: 180 days from closing date</a:t>
            </a:r>
          </a:p>
          <a:p>
            <a:r>
              <a:rPr lang="en-US" sz="2400" dirty="0"/>
              <a:t>Non-Compulsory Clarification: 16 April 2025@10h00am (MS Teams)</a:t>
            </a:r>
          </a:p>
          <a:p>
            <a:endParaRPr lang="en-US" sz="2400" dirty="0"/>
          </a:p>
          <a:p>
            <a:endParaRPr lang="en-US" sz="2400" dirty="0"/>
          </a:p>
          <a:p>
            <a:endParaRPr lang="en-US" sz="2400" dirty="0"/>
          </a:p>
          <a:p>
            <a:endParaRPr lang="en-ZA" dirty="0"/>
          </a:p>
        </p:txBody>
      </p:sp>
      <p:sp>
        <p:nvSpPr>
          <p:cNvPr id="4" name="Date Placeholder 3"/>
          <p:cNvSpPr>
            <a:spLocks noGrp="1"/>
          </p:cNvSpPr>
          <p:nvPr>
            <p:ph type="dt" sz="half" idx="10"/>
          </p:nvPr>
        </p:nvSpPr>
        <p:spPr>
          <a:xfrm>
            <a:off x="457200" y="6381328"/>
            <a:ext cx="1738313" cy="576064"/>
          </a:xfrm>
        </p:spPr>
        <p:txBody>
          <a:bodyPr/>
          <a:lstStyle/>
          <a:p>
            <a:pPr>
              <a:defRPr/>
            </a:pPr>
            <a:endParaRPr lang="en-ZA" dirty="0"/>
          </a:p>
        </p:txBody>
      </p:sp>
      <p:sp>
        <p:nvSpPr>
          <p:cNvPr id="5" name="Slide Number Placeholder 4"/>
          <p:cNvSpPr>
            <a:spLocks noGrp="1"/>
          </p:cNvSpPr>
          <p:nvPr>
            <p:ph type="sldNum" sz="quarter" idx="12"/>
          </p:nvPr>
        </p:nvSpPr>
        <p:spPr/>
        <p:txBody>
          <a:bodyPr/>
          <a:lstStyle/>
          <a:p>
            <a:pPr>
              <a:defRPr/>
            </a:pPr>
            <a:fld id="{5FB8CB01-610C-4F18-A1B2-0F8813DB5A28}" type="slidenum">
              <a:rPr lang="en-ZA" smtClean="0"/>
              <a:pPr>
                <a:defRPr/>
              </a:pPr>
              <a:t>6</a:t>
            </a:fld>
            <a:endParaRPr lang="en-ZA"/>
          </a:p>
        </p:txBody>
      </p:sp>
    </p:spTree>
    <p:extLst>
      <p:ext uri="{BB962C8B-B14F-4D97-AF65-F5344CB8AC3E}">
        <p14:creationId xmlns:p14="http://schemas.microsoft.com/office/powerpoint/2010/main" val="145400208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Commercial Process – Submission requirements</a:t>
            </a:r>
            <a:endParaRPr lang="en-ZA" dirty="0"/>
          </a:p>
        </p:txBody>
      </p:sp>
      <p:sp>
        <p:nvSpPr>
          <p:cNvPr id="3" name="Content Placeholder 2"/>
          <p:cNvSpPr>
            <a:spLocks noGrp="1"/>
          </p:cNvSpPr>
          <p:nvPr>
            <p:ph idx="1"/>
          </p:nvPr>
        </p:nvSpPr>
        <p:spPr>
          <a:xfrm>
            <a:off x="179513" y="1124744"/>
            <a:ext cx="8635876" cy="5733256"/>
          </a:xfrm>
        </p:spPr>
        <p:txBody>
          <a:bodyPr/>
          <a:lstStyle/>
          <a:p>
            <a:pPr algn="just"/>
            <a:r>
              <a:rPr lang="en-US" sz="2400" dirty="0"/>
              <a:t>Updates and Clarifications: Tenderers are urged to continually check the Eskom Tender Bulletin and the National Treasury Website (e-tender) for important updates pertaining the tender in questions i.e.  minutes, notices, clarifications, addendums etc.</a:t>
            </a:r>
          </a:p>
          <a:p>
            <a:pPr algn="just">
              <a:lnSpc>
                <a:spcPct val="115000"/>
              </a:lnSpc>
              <a:spcAft>
                <a:spcPts val="1000"/>
              </a:spcAft>
            </a:pPr>
            <a:r>
              <a:rPr lang="en-US" sz="2400" dirty="0">
                <a:effectLst/>
                <a:latin typeface="Arial" panose="020B0604020202020204" pitchFamily="34" charset="0"/>
                <a:ea typeface="Calibri" panose="020F0502020204030204" pitchFamily="34" charset="0"/>
                <a:cs typeface="Times New Roman" panose="02020603050405020304" pitchFamily="18" charset="0"/>
              </a:rPr>
              <a:t>Electronic copy of the tender in a PDF format. The price list needs to be submitted in PDF and a copy in excel format (The limit is 50MB per file and total submission of 900MB per submission)</a:t>
            </a:r>
            <a:endParaRPr lang="en-ZA"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60325" lvl="0" indent="-342900" algn="just">
              <a:spcAft>
                <a:spcPts val="0"/>
              </a:spcAft>
              <a:buSzPts val="1100"/>
              <a:buFont typeface="Symbol" panose="05050102010706020507" pitchFamily="18" charset="2"/>
              <a:buChar char=""/>
              <a:tabLst>
                <a:tab pos="523875" algn="l"/>
              </a:tabLst>
            </a:pPr>
            <a:r>
              <a:rPr lang="en-US" sz="2400" spc="0" dirty="0">
                <a:effectLst/>
                <a:latin typeface="Arial MT"/>
                <a:ea typeface="Symbol" panose="05050102010706020507" pitchFamily="18" charset="2"/>
                <a:cs typeface="Symbol" panose="05050102010706020507" pitchFamily="18" charset="2"/>
              </a:rPr>
              <a:t>Submit</a:t>
            </a:r>
            <a:r>
              <a:rPr lang="en-US" sz="2400" spc="-60" dirty="0">
                <a:effectLst/>
                <a:latin typeface="Arial MT"/>
                <a:ea typeface="Symbol" panose="05050102010706020507" pitchFamily="18" charset="2"/>
                <a:cs typeface="Symbol" panose="05050102010706020507" pitchFamily="18" charset="2"/>
              </a:rPr>
              <a:t> </a:t>
            </a:r>
            <a:r>
              <a:rPr lang="en-US" sz="2400" spc="0" dirty="0">
                <a:effectLst/>
                <a:latin typeface="Arial MT"/>
                <a:ea typeface="Symbol" panose="05050102010706020507" pitchFamily="18" charset="2"/>
                <a:cs typeface="Symbol" panose="05050102010706020507" pitchFamily="18" charset="2"/>
              </a:rPr>
              <a:t>electronically</a:t>
            </a:r>
            <a:r>
              <a:rPr lang="en-US" sz="2400" spc="-55" dirty="0">
                <a:effectLst/>
                <a:latin typeface="Arial MT"/>
                <a:ea typeface="Symbol" panose="05050102010706020507" pitchFamily="18" charset="2"/>
                <a:cs typeface="Symbol" panose="05050102010706020507" pitchFamily="18" charset="2"/>
              </a:rPr>
              <a:t> </a:t>
            </a:r>
            <a:r>
              <a:rPr lang="en-US" sz="2400" spc="0" dirty="0">
                <a:effectLst/>
                <a:latin typeface="Arial MT"/>
                <a:ea typeface="Symbol" panose="05050102010706020507" pitchFamily="18" charset="2"/>
                <a:cs typeface="Symbol" panose="05050102010706020507" pitchFamily="18" charset="2"/>
              </a:rPr>
              <a:t>via</a:t>
            </a:r>
            <a:r>
              <a:rPr lang="en-US" sz="2400" spc="-80" dirty="0">
                <a:effectLst/>
                <a:latin typeface="Arial MT"/>
                <a:ea typeface="Symbol" panose="05050102010706020507" pitchFamily="18" charset="2"/>
                <a:cs typeface="Symbol" panose="05050102010706020507" pitchFamily="18" charset="2"/>
              </a:rPr>
              <a:t> </a:t>
            </a:r>
            <a:r>
              <a:rPr lang="en-US" sz="2400" spc="0" dirty="0">
                <a:effectLst/>
                <a:latin typeface="Arial MT"/>
                <a:ea typeface="Symbol" panose="05050102010706020507" pitchFamily="18" charset="2"/>
                <a:cs typeface="Symbol" panose="05050102010706020507" pitchFamily="18" charset="2"/>
              </a:rPr>
              <a:t>e-tendering.</a:t>
            </a:r>
            <a:r>
              <a:rPr lang="en-US" sz="2400" spc="-60" dirty="0">
                <a:effectLst/>
                <a:latin typeface="Arial MT"/>
                <a:ea typeface="Symbol" panose="05050102010706020507" pitchFamily="18" charset="2"/>
                <a:cs typeface="Symbol" panose="05050102010706020507" pitchFamily="18" charset="2"/>
              </a:rPr>
              <a:t> </a:t>
            </a:r>
            <a:r>
              <a:rPr lang="en-US" sz="2400" spc="0" dirty="0">
                <a:effectLst/>
                <a:latin typeface="Arial MT"/>
                <a:ea typeface="Symbol" panose="05050102010706020507" pitchFamily="18" charset="2"/>
                <a:cs typeface="Symbol" panose="05050102010706020507" pitchFamily="18" charset="2"/>
              </a:rPr>
              <a:t>Failure</a:t>
            </a:r>
            <a:r>
              <a:rPr lang="en-US" sz="2400" spc="-65" dirty="0">
                <a:effectLst/>
                <a:latin typeface="Arial MT"/>
                <a:ea typeface="Symbol" panose="05050102010706020507" pitchFamily="18" charset="2"/>
                <a:cs typeface="Symbol" panose="05050102010706020507" pitchFamily="18" charset="2"/>
              </a:rPr>
              <a:t> </a:t>
            </a:r>
            <a:r>
              <a:rPr lang="en-US" sz="2400" spc="0" dirty="0">
                <a:effectLst/>
                <a:latin typeface="Arial MT"/>
                <a:ea typeface="Symbol" panose="05050102010706020507" pitchFamily="18" charset="2"/>
                <a:cs typeface="Symbol" panose="05050102010706020507" pitchFamily="18" charset="2"/>
              </a:rPr>
              <a:t>to submit the tender via e-tending will not be </a:t>
            </a:r>
            <a:r>
              <a:rPr lang="en-US" sz="2400" spc="-10" dirty="0">
                <a:effectLst/>
                <a:latin typeface="Arial MT"/>
                <a:ea typeface="Symbol" panose="05050102010706020507" pitchFamily="18" charset="2"/>
                <a:cs typeface="Symbol" panose="05050102010706020507" pitchFamily="18" charset="2"/>
              </a:rPr>
              <a:t>considered.</a:t>
            </a:r>
            <a:endParaRPr lang="en-ZA" sz="2400" spc="0" dirty="0">
              <a:effectLst/>
              <a:latin typeface="Arial MT"/>
              <a:ea typeface="Symbol" panose="05050102010706020507" pitchFamily="18" charset="2"/>
              <a:cs typeface="Symbol" panose="05050102010706020507" pitchFamily="18" charset="2"/>
            </a:endParaRPr>
          </a:p>
        </p:txBody>
      </p:sp>
      <p:sp>
        <p:nvSpPr>
          <p:cNvPr id="4" name="Date Placeholder 3"/>
          <p:cNvSpPr>
            <a:spLocks noGrp="1"/>
          </p:cNvSpPr>
          <p:nvPr>
            <p:ph type="dt" sz="half" idx="10"/>
          </p:nvPr>
        </p:nvSpPr>
        <p:spPr>
          <a:xfrm>
            <a:off x="457200" y="6381328"/>
            <a:ext cx="1738313" cy="340147"/>
          </a:xfrm>
        </p:spPr>
        <p:txBody>
          <a:bodyPr/>
          <a:lstStyle/>
          <a:p>
            <a:pPr>
              <a:defRPr/>
            </a:pPr>
            <a:endParaRPr lang="en-ZA" sz="1000" dirty="0">
              <a:solidFill>
                <a:schemeClr val="tx1"/>
              </a:solidFill>
            </a:endParaRPr>
          </a:p>
        </p:txBody>
      </p:sp>
      <p:sp>
        <p:nvSpPr>
          <p:cNvPr id="5" name="Slide Number Placeholder 4"/>
          <p:cNvSpPr>
            <a:spLocks noGrp="1"/>
          </p:cNvSpPr>
          <p:nvPr>
            <p:ph type="sldNum" sz="quarter" idx="12"/>
          </p:nvPr>
        </p:nvSpPr>
        <p:spPr/>
        <p:txBody>
          <a:bodyPr/>
          <a:lstStyle/>
          <a:p>
            <a:pPr>
              <a:defRPr/>
            </a:pPr>
            <a:fld id="{5FB8CB01-610C-4F18-A1B2-0F8813DB5A28}" type="slidenum">
              <a:rPr lang="en-ZA" smtClean="0"/>
              <a:pPr>
                <a:defRPr/>
              </a:pPr>
              <a:t>7</a:t>
            </a:fld>
            <a:endParaRPr lang="en-ZA"/>
          </a:p>
        </p:txBody>
      </p:sp>
    </p:spTree>
    <p:extLst>
      <p:ext uri="{BB962C8B-B14F-4D97-AF65-F5344CB8AC3E}">
        <p14:creationId xmlns:p14="http://schemas.microsoft.com/office/powerpoint/2010/main" val="3818680837"/>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Tender Information</a:t>
            </a:r>
            <a:endParaRPr lang="en-ZA" dirty="0"/>
          </a:p>
        </p:txBody>
      </p:sp>
      <p:sp>
        <p:nvSpPr>
          <p:cNvPr id="3" name="Content Placeholder 2"/>
          <p:cNvSpPr>
            <a:spLocks noGrp="1"/>
          </p:cNvSpPr>
          <p:nvPr>
            <p:ph idx="1"/>
          </p:nvPr>
        </p:nvSpPr>
        <p:spPr>
          <a:xfrm>
            <a:off x="1" y="1052736"/>
            <a:ext cx="9144000" cy="5805264"/>
          </a:xfrm>
        </p:spPr>
        <p:txBody>
          <a:bodyPr/>
          <a:lstStyle/>
          <a:p>
            <a:r>
              <a:rPr lang="en-US" dirty="0"/>
              <a:t>Tenders are to submitted as per below:</a:t>
            </a:r>
          </a:p>
          <a:p>
            <a:pPr marL="0" indent="0">
              <a:buNone/>
            </a:pPr>
            <a:endParaRPr lang="en-US" b="1" dirty="0"/>
          </a:p>
          <a:p>
            <a:pPr marL="0" indent="0">
              <a:buNone/>
            </a:pPr>
            <a:endParaRPr lang="en-US" b="1" dirty="0"/>
          </a:p>
          <a:p>
            <a:pPr marL="0" indent="0">
              <a:buNone/>
            </a:pPr>
            <a:endParaRPr lang="en-ZA" sz="1800" b="0" i="0" u="none" strike="noStrike" baseline="0" dirty="0">
              <a:latin typeface="Arial" panose="020B0604020202020204" pitchFamily="34" charset="0"/>
            </a:endParaRPr>
          </a:p>
          <a:p>
            <a:r>
              <a:rPr lang="en-US" sz="1800" b="0" i="0" u="none" strike="noStrike" baseline="0" dirty="0">
                <a:solidFill>
                  <a:srgbClr val="000000"/>
                </a:solidFill>
                <a:latin typeface="Arial" panose="020B0604020202020204" pitchFamily="34" charset="0"/>
              </a:rPr>
              <a:t>Meet the eligibility criteria for a tenderer. </a:t>
            </a:r>
          </a:p>
          <a:p>
            <a:r>
              <a:rPr lang="en-US" sz="1800" b="0" i="0" u="none" strike="noStrike" baseline="0" dirty="0">
                <a:solidFill>
                  <a:srgbClr val="000000"/>
                </a:solidFill>
                <a:latin typeface="Arial" panose="020B0604020202020204" pitchFamily="34" charset="0"/>
              </a:rPr>
              <a:t>Submit electronically via e-tendering. Failure to submit the tender via e-tending will not be considered. </a:t>
            </a:r>
          </a:p>
          <a:p>
            <a:r>
              <a:rPr lang="en-US" sz="1800" b="0" i="0" u="none" strike="noStrike" baseline="0" dirty="0">
                <a:solidFill>
                  <a:srgbClr val="000000"/>
                </a:solidFill>
                <a:latin typeface="Arial" panose="020B0604020202020204" pitchFamily="34" charset="0"/>
              </a:rPr>
              <a:t>Submission of the mandatory commercial tender </a:t>
            </a:r>
            <a:r>
              <a:rPr lang="en-US" sz="1800" b="0" i="0" u="none" strike="noStrike" baseline="0" dirty="0" err="1">
                <a:solidFill>
                  <a:srgbClr val="000000"/>
                </a:solidFill>
                <a:latin typeface="Arial" panose="020B0604020202020204" pitchFamily="34" charset="0"/>
              </a:rPr>
              <a:t>returnables</a:t>
            </a:r>
            <a:r>
              <a:rPr lang="en-US" sz="1800" b="0" i="0" u="none" strike="noStrike" baseline="0" dirty="0">
                <a:solidFill>
                  <a:srgbClr val="000000"/>
                </a:solidFill>
                <a:latin typeface="Arial" panose="020B0604020202020204" pitchFamily="34" charset="0"/>
              </a:rPr>
              <a:t> as at stipulated deadlines. </a:t>
            </a:r>
          </a:p>
          <a:p>
            <a:r>
              <a:rPr lang="en-ZA" sz="1800" b="0" i="0" u="none" strike="noStrike" baseline="0" dirty="0">
                <a:solidFill>
                  <a:srgbClr val="000000"/>
                </a:solidFill>
                <a:latin typeface="Arial" panose="020B0604020202020204" pitchFamily="34" charset="0"/>
              </a:rPr>
              <a:t>	</a:t>
            </a:r>
          </a:p>
        </p:txBody>
      </p:sp>
      <p:sp>
        <p:nvSpPr>
          <p:cNvPr id="4" name="Date Placeholder 3"/>
          <p:cNvSpPr>
            <a:spLocks noGrp="1"/>
          </p:cNvSpPr>
          <p:nvPr>
            <p:ph type="dt" sz="half" idx="10"/>
          </p:nvPr>
        </p:nvSpPr>
        <p:spPr>
          <a:xfrm>
            <a:off x="457200" y="6309320"/>
            <a:ext cx="1738313" cy="548680"/>
          </a:xfrm>
        </p:spPr>
        <p:txBody>
          <a:bodyPr/>
          <a:lstStyle/>
          <a:p>
            <a:pPr>
              <a:defRPr/>
            </a:pPr>
            <a:endParaRPr lang="en-ZA" dirty="0"/>
          </a:p>
        </p:txBody>
      </p:sp>
      <p:sp>
        <p:nvSpPr>
          <p:cNvPr id="5" name="Slide Number Placeholder 4"/>
          <p:cNvSpPr>
            <a:spLocks noGrp="1"/>
          </p:cNvSpPr>
          <p:nvPr>
            <p:ph type="sldNum" sz="quarter" idx="12"/>
          </p:nvPr>
        </p:nvSpPr>
        <p:spPr/>
        <p:txBody>
          <a:bodyPr/>
          <a:lstStyle/>
          <a:p>
            <a:pPr>
              <a:defRPr/>
            </a:pPr>
            <a:fld id="{5FB8CB01-610C-4F18-A1B2-0F8813DB5A28}" type="slidenum">
              <a:rPr lang="en-ZA" smtClean="0"/>
              <a:pPr>
                <a:defRPr/>
              </a:pPr>
              <a:t>8</a:t>
            </a:fld>
            <a:endParaRPr lang="en-ZA"/>
          </a:p>
        </p:txBody>
      </p:sp>
      <p:graphicFrame>
        <p:nvGraphicFramePr>
          <p:cNvPr id="6" name="Table 5">
            <a:extLst>
              <a:ext uri="{FF2B5EF4-FFF2-40B4-BE49-F238E27FC236}">
                <a16:creationId xmlns:a16="http://schemas.microsoft.com/office/drawing/2014/main" id="{C29C1E39-C397-4801-B431-5DB8E98CAC88}"/>
              </a:ext>
            </a:extLst>
          </p:cNvPr>
          <p:cNvGraphicFramePr>
            <a:graphicFrameLocks noGrp="1"/>
          </p:cNvGraphicFramePr>
          <p:nvPr>
            <p:extLst>
              <p:ext uri="{D42A27DB-BD31-4B8C-83A1-F6EECF244321}">
                <p14:modId xmlns:p14="http://schemas.microsoft.com/office/powerpoint/2010/main" val="711921134"/>
              </p:ext>
            </p:extLst>
          </p:nvPr>
        </p:nvGraphicFramePr>
        <p:xfrm>
          <a:off x="1" y="1700809"/>
          <a:ext cx="8136889" cy="1152127"/>
        </p:xfrm>
        <a:graphic>
          <a:graphicData uri="http://schemas.openxmlformats.org/drawingml/2006/table">
            <a:tbl>
              <a:tblPr firstRow="1" firstCol="1" bandRow="1">
                <a:tableStyleId>{5C22544A-7EE6-4342-B048-85BDC9FD1C3A}</a:tableStyleId>
              </a:tblPr>
              <a:tblGrid>
                <a:gridCol w="8136889">
                  <a:extLst>
                    <a:ext uri="{9D8B030D-6E8A-4147-A177-3AD203B41FA5}">
                      <a16:colId xmlns:a16="http://schemas.microsoft.com/office/drawing/2014/main" val="562628732"/>
                    </a:ext>
                  </a:extLst>
                </a:gridCol>
              </a:tblGrid>
              <a:tr h="1152127">
                <a:tc>
                  <a:txBody>
                    <a:bodyPr/>
                    <a:lstStyle/>
                    <a:p>
                      <a:r>
                        <a:rPr lang="en-US" sz="1800" b="0" i="0" u="none" strike="noStrike" kern="1200" baseline="0" dirty="0">
                          <a:solidFill>
                            <a:schemeClr val="lt1"/>
                          </a:solidFill>
                          <a:latin typeface="+mn-lt"/>
                          <a:ea typeface="+mn-ea"/>
                          <a:cs typeface="+mn-cs"/>
                        </a:rPr>
                        <a:t>Electronic copy of the tender in a PDF format. The price list needs to be submitted in PDF and a copy in excel format (The limit is 50MB per file and total submission of 900MB per submission) 	</a:t>
                      </a:r>
                    </a:p>
                    <a:p>
                      <a:pPr algn="just">
                        <a:lnSpc>
                          <a:spcPct val="115000"/>
                        </a:lnSpc>
                        <a:spcAft>
                          <a:spcPts val="1000"/>
                        </a:spcAft>
                      </a:pPr>
                      <a:r>
                        <a:rPr lang="en-US" sz="12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17352576"/>
                  </a:ext>
                </a:extLst>
              </a:tr>
            </a:tbl>
          </a:graphicData>
        </a:graphic>
      </p:graphicFrame>
    </p:spTree>
    <p:extLst>
      <p:ext uri="{BB962C8B-B14F-4D97-AF65-F5344CB8AC3E}">
        <p14:creationId xmlns:p14="http://schemas.microsoft.com/office/powerpoint/2010/main" val="2143360568"/>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Evaluation Process – As prescribed in terms of the PPPFA Act of 5 2000 and its Regulation. Tenderers are to note the steps for evaluation</a:t>
            </a:r>
            <a:endParaRPr lang="en-ZA" sz="2000" dirty="0"/>
          </a:p>
        </p:txBody>
      </p:sp>
      <p:sp>
        <p:nvSpPr>
          <p:cNvPr id="3" name="Content Placeholder 2"/>
          <p:cNvSpPr>
            <a:spLocks noGrp="1"/>
          </p:cNvSpPr>
          <p:nvPr>
            <p:ph idx="1"/>
          </p:nvPr>
        </p:nvSpPr>
        <p:spPr>
          <a:xfrm>
            <a:off x="436563" y="1124744"/>
            <a:ext cx="8599933" cy="5733255"/>
          </a:xfrm>
        </p:spPr>
        <p:txBody>
          <a:bodyPr/>
          <a:lstStyle/>
          <a:p>
            <a:pPr marL="0" indent="0">
              <a:buNone/>
            </a:pPr>
            <a:r>
              <a:rPr lang="en-ZA" b="1" dirty="0"/>
              <a:t>A six-step evaluation will be conducted, namely</a:t>
            </a:r>
            <a:r>
              <a:rPr lang="en-ZA" dirty="0"/>
              <a:t>: </a:t>
            </a:r>
          </a:p>
          <a:p>
            <a:pPr marL="457200" lvl="0" indent="-457200">
              <a:buAutoNum type="arabicPeriod"/>
            </a:pPr>
            <a:r>
              <a:rPr lang="en-US" b="1" dirty="0"/>
              <a:t>Responsive Tender (Basic Compliance)/ Commercial Mandatory Requirements</a:t>
            </a:r>
            <a:endParaRPr lang="en-ZA" dirty="0"/>
          </a:p>
          <a:p>
            <a:pPr marL="457200" lvl="0" indent="-457200">
              <a:buAutoNum type="arabicPeriod"/>
            </a:pPr>
            <a:r>
              <a:rPr lang="en-US" b="1" dirty="0"/>
              <a:t>Functionality (Technical Evaluation criteria)</a:t>
            </a:r>
            <a:endParaRPr lang="en-ZA" dirty="0"/>
          </a:p>
          <a:p>
            <a:pPr marL="457200" lvl="0" indent="-457200">
              <a:buAutoNum type="arabicPeriod"/>
            </a:pPr>
            <a:r>
              <a:rPr lang="en-US" b="1" dirty="0"/>
              <a:t>Price and Preference (PPPFA)</a:t>
            </a:r>
            <a:endParaRPr lang="en-ZA" dirty="0"/>
          </a:p>
          <a:p>
            <a:pPr marL="457200" lvl="0" indent="-457200">
              <a:buAutoNum type="arabicPeriod"/>
            </a:pPr>
            <a:r>
              <a:rPr lang="en-US" b="1" dirty="0"/>
              <a:t>Objective Criteria’s -  (Commercial Non-Mandatory requirements, SDL&amp;I, Quality, Safety, Environment and Financial requirements)</a:t>
            </a:r>
            <a:endParaRPr lang="en-ZA" dirty="0"/>
          </a:p>
          <a:p>
            <a:pPr marL="457200" lvl="0" indent="-457200">
              <a:buAutoNum type="arabicPeriod"/>
            </a:pPr>
            <a:r>
              <a:rPr lang="en-US" b="1" dirty="0"/>
              <a:t>Negotiations where applicable</a:t>
            </a:r>
            <a:endParaRPr lang="en-ZA" dirty="0"/>
          </a:p>
          <a:p>
            <a:pPr marL="457200" lvl="0" indent="-457200">
              <a:buAutoNum type="arabicPeriod"/>
            </a:pPr>
            <a:r>
              <a:rPr lang="en-US" b="1" dirty="0"/>
              <a:t>Contract award</a:t>
            </a:r>
            <a:endParaRPr lang="en-ZA" dirty="0"/>
          </a:p>
          <a:p>
            <a:pPr marL="0" indent="0">
              <a:buNone/>
            </a:pPr>
            <a:r>
              <a:rPr lang="en-US" sz="2400" b="1" dirty="0"/>
              <a:t>NB: </a:t>
            </a:r>
            <a:r>
              <a:rPr lang="en-ZA" sz="2400" b="1" dirty="0"/>
              <a:t>Failure to submit the mandatory requirements, the contractor will automatically be disqualified.</a:t>
            </a:r>
          </a:p>
        </p:txBody>
      </p:sp>
      <p:sp>
        <p:nvSpPr>
          <p:cNvPr id="4" name="Date Placeholder 3"/>
          <p:cNvSpPr>
            <a:spLocks noGrp="1"/>
          </p:cNvSpPr>
          <p:nvPr>
            <p:ph type="dt" sz="half" idx="10"/>
          </p:nvPr>
        </p:nvSpPr>
        <p:spPr>
          <a:xfrm>
            <a:off x="323528" y="6453188"/>
            <a:ext cx="1871985" cy="504204"/>
          </a:xfrm>
        </p:spPr>
        <p:txBody>
          <a:bodyPr/>
          <a:lstStyle/>
          <a:p>
            <a:pPr>
              <a:defRPr/>
            </a:pPr>
            <a:endParaRPr lang="en-ZA" dirty="0"/>
          </a:p>
        </p:txBody>
      </p:sp>
      <p:sp>
        <p:nvSpPr>
          <p:cNvPr id="5" name="Slide Number Placeholder 4"/>
          <p:cNvSpPr>
            <a:spLocks noGrp="1"/>
          </p:cNvSpPr>
          <p:nvPr>
            <p:ph type="sldNum" sz="quarter" idx="12"/>
          </p:nvPr>
        </p:nvSpPr>
        <p:spPr/>
        <p:txBody>
          <a:bodyPr/>
          <a:lstStyle/>
          <a:p>
            <a:pPr>
              <a:defRPr/>
            </a:pPr>
            <a:fld id="{5FB8CB01-610C-4F18-A1B2-0F8813DB5A28}" type="slidenum">
              <a:rPr lang="en-ZA" smtClean="0"/>
              <a:pPr>
                <a:defRPr/>
              </a:pPr>
              <a:t>9</a:t>
            </a:fld>
            <a:endParaRPr lang="en-ZA"/>
          </a:p>
        </p:txBody>
      </p:sp>
    </p:spTree>
    <p:extLst>
      <p:ext uri="{BB962C8B-B14F-4D97-AF65-F5344CB8AC3E}">
        <p14:creationId xmlns:p14="http://schemas.microsoft.com/office/powerpoint/2010/main" val="1542283141"/>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D3D3E-F860-432C-BF33-21A705E8599F}"/>
              </a:ext>
            </a:extLst>
          </p:cNvPr>
          <p:cNvSpPr>
            <a:spLocks noGrp="1"/>
          </p:cNvSpPr>
          <p:nvPr>
            <p:ph type="title"/>
          </p:nvPr>
        </p:nvSpPr>
        <p:spPr/>
        <p:txBody>
          <a:bodyPr/>
          <a:lstStyle/>
          <a:p>
            <a:r>
              <a:rPr lang="en-US" dirty="0"/>
              <a:t>PRICE LIST</a:t>
            </a:r>
            <a:endParaRPr lang="en-ZA" dirty="0"/>
          </a:p>
        </p:txBody>
      </p:sp>
      <p:sp>
        <p:nvSpPr>
          <p:cNvPr id="3" name="Content Placeholder 2">
            <a:extLst>
              <a:ext uri="{FF2B5EF4-FFF2-40B4-BE49-F238E27FC236}">
                <a16:creationId xmlns:a16="http://schemas.microsoft.com/office/drawing/2014/main" id="{CE0D4C34-39BA-4BC2-923E-51833D12761E}"/>
              </a:ext>
            </a:extLst>
          </p:cNvPr>
          <p:cNvSpPr>
            <a:spLocks noGrp="1"/>
          </p:cNvSpPr>
          <p:nvPr>
            <p:ph idx="1"/>
          </p:nvPr>
        </p:nvSpPr>
        <p:spPr/>
        <p:txBody>
          <a:bodyPr/>
          <a:lstStyle/>
          <a:p>
            <a:pPr marL="0" indent="0">
              <a:buNone/>
            </a:pPr>
            <a:r>
              <a:rPr lang="en-US" sz="3600" dirty="0">
                <a:latin typeface="+mj-lt"/>
              </a:rPr>
              <a:t>Contractors are required to price for the whole of the contract.</a:t>
            </a:r>
          </a:p>
          <a:p>
            <a:pPr marL="0" indent="0">
              <a:buNone/>
            </a:pPr>
            <a:r>
              <a:rPr lang="en-US" sz="3600" dirty="0">
                <a:latin typeface="+mj-lt"/>
              </a:rPr>
              <a:t>The price list is attached on the NEC3 Term Service Contract</a:t>
            </a:r>
            <a:endParaRPr lang="en-ZA" sz="3600" dirty="0">
              <a:latin typeface="+mj-lt"/>
            </a:endParaRPr>
          </a:p>
        </p:txBody>
      </p:sp>
      <p:sp>
        <p:nvSpPr>
          <p:cNvPr id="4" name="Date Placeholder 3">
            <a:extLst>
              <a:ext uri="{FF2B5EF4-FFF2-40B4-BE49-F238E27FC236}">
                <a16:creationId xmlns:a16="http://schemas.microsoft.com/office/drawing/2014/main" id="{2880BBA6-DB0C-46A2-A9AD-7E43184F63FD}"/>
              </a:ext>
            </a:extLst>
          </p:cNvPr>
          <p:cNvSpPr>
            <a:spLocks noGrp="1"/>
          </p:cNvSpPr>
          <p:nvPr>
            <p:ph type="dt" sz="half" idx="10"/>
          </p:nvPr>
        </p:nvSpPr>
        <p:spPr/>
        <p:txBody>
          <a:bodyPr/>
          <a:lstStyle/>
          <a:p>
            <a:pPr>
              <a:defRPr/>
            </a:pPr>
            <a:endParaRPr lang="en-ZA" sz="1000" dirty="0">
              <a:solidFill>
                <a:schemeClr val="tx1"/>
              </a:solidFill>
            </a:endParaRPr>
          </a:p>
        </p:txBody>
      </p:sp>
      <p:sp>
        <p:nvSpPr>
          <p:cNvPr id="5" name="Slide Number Placeholder 4">
            <a:extLst>
              <a:ext uri="{FF2B5EF4-FFF2-40B4-BE49-F238E27FC236}">
                <a16:creationId xmlns:a16="http://schemas.microsoft.com/office/drawing/2014/main" id="{A360AFD9-78F2-401D-B72F-80EC05C39678}"/>
              </a:ext>
            </a:extLst>
          </p:cNvPr>
          <p:cNvSpPr>
            <a:spLocks noGrp="1"/>
          </p:cNvSpPr>
          <p:nvPr>
            <p:ph type="sldNum" sz="quarter" idx="12"/>
          </p:nvPr>
        </p:nvSpPr>
        <p:spPr/>
        <p:txBody>
          <a:bodyPr/>
          <a:lstStyle/>
          <a:p>
            <a:pPr>
              <a:defRPr/>
            </a:pPr>
            <a:fld id="{5FB8CB01-610C-4F18-A1B2-0F8813DB5A28}" type="slidenum">
              <a:rPr lang="en-ZA" smtClean="0"/>
              <a:pPr>
                <a:defRPr/>
              </a:pPr>
              <a:t>10</a:t>
            </a:fld>
            <a:endParaRPr lang="en-ZA"/>
          </a:p>
        </p:txBody>
      </p:sp>
    </p:spTree>
    <p:extLst>
      <p:ext uri="{BB962C8B-B14F-4D97-AF65-F5344CB8AC3E}">
        <p14:creationId xmlns:p14="http://schemas.microsoft.com/office/powerpoint/2010/main" val="3733846519"/>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55F85-6062-585D-F824-7A76B53CF342}"/>
              </a:ext>
            </a:extLst>
          </p:cNvPr>
          <p:cNvSpPr>
            <a:spLocks noGrp="1"/>
          </p:cNvSpPr>
          <p:nvPr>
            <p:ph type="title"/>
          </p:nvPr>
        </p:nvSpPr>
        <p:spPr/>
        <p:txBody>
          <a:bodyPr/>
          <a:lstStyle/>
          <a:p>
            <a:r>
              <a:rPr lang="en-US" dirty="0"/>
              <a:t>Objective Criteria  - Contractual Returnables</a:t>
            </a:r>
            <a:endParaRPr lang="en-ZA" dirty="0"/>
          </a:p>
        </p:txBody>
      </p:sp>
      <p:sp>
        <p:nvSpPr>
          <p:cNvPr id="3" name="Content Placeholder 2">
            <a:extLst>
              <a:ext uri="{FF2B5EF4-FFF2-40B4-BE49-F238E27FC236}">
                <a16:creationId xmlns:a16="http://schemas.microsoft.com/office/drawing/2014/main" id="{8F588713-7A69-D162-84EF-F4263E048667}"/>
              </a:ext>
            </a:extLst>
          </p:cNvPr>
          <p:cNvSpPr>
            <a:spLocks noGrp="1"/>
          </p:cNvSpPr>
          <p:nvPr>
            <p:ph idx="1"/>
          </p:nvPr>
        </p:nvSpPr>
        <p:spPr/>
        <p:txBody>
          <a:bodyPr/>
          <a:lstStyle/>
          <a:p>
            <a:pPr marL="0" indent="0" algn="just">
              <a:buNone/>
            </a:pPr>
            <a:r>
              <a:rPr lang="en-ZA" sz="2400" b="1" dirty="0">
                <a:effectLst/>
                <a:latin typeface="+mj-lt"/>
                <a:ea typeface="Calibri" panose="020F0502020204030204" pitchFamily="34" charset="0"/>
                <a:cs typeface="Times New Roman" panose="02020603050405020304" pitchFamily="18" charset="0"/>
              </a:rPr>
              <a:t>NB:</a:t>
            </a:r>
            <a:r>
              <a:rPr lang="en-ZA" sz="2400" dirty="0">
                <a:effectLst/>
                <a:latin typeface="+mj-lt"/>
                <a:ea typeface="Calibri" panose="020F0502020204030204" pitchFamily="34" charset="0"/>
                <a:cs typeface="Times New Roman" panose="02020603050405020304" pitchFamily="18" charset="0"/>
              </a:rPr>
              <a:t> Contractual Requirements Returnable means that tenderers will be given an opportunity to submit once, within ten (10) calendar days the outstanding Contractual Requirements Returnable which they would have missed or not submitted during the tender close out. Only those tenderers who submitted/responded within the specified time will be considered and those who did not respond will be rendered non-responsive. Commercial, Financial, Supplier Development Localisation and Industrialisation, Health and Safety, Environmental and Quality will only evaluate the shortlisted suppliers who passed/complied with the mandatory requirements.</a:t>
            </a:r>
          </a:p>
          <a:p>
            <a:pPr marL="0" indent="0">
              <a:buNone/>
            </a:pPr>
            <a:endParaRPr lang="en-ZA" dirty="0"/>
          </a:p>
        </p:txBody>
      </p:sp>
      <p:sp>
        <p:nvSpPr>
          <p:cNvPr id="4" name="Date Placeholder 3">
            <a:extLst>
              <a:ext uri="{FF2B5EF4-FFF2-40B4-BE49-F238E27FC236}">
                <a16:creationId xmlns:a16="http://schemas.microsoft.com/office/drawing/2014/main" id="{4EA4B225-3D21-4615-FD8A-7AB4B3D10B12}"/>
              </a:ext>
            </a:extLst>
          </p:cNvPr>
          <p:cNvSpPr>
            <a:spLocks noGrp="1"/>
          </p:cNvSpPr>
          <p:nvPr>
            <p:ph type="dt" sz="half" idx="10"/>
          </p:nvPr>
        </p:nvSpPr>
        <p:spPr/>
        <p:txBody>
          <a:bodyPr/>
          <a:lstStyle/>
          <a:p>
            <a:pPr>
              <a:defRPr/>
            </a:pPr>
            <a:endParaRPr lang="en-ZA" sz="1000" dirty="0">
              <a:solidFill>
                <a:schemeClr val="tx1"/>
              </a:solidFill>
            </a:endParaRPr>
          </a:p>
        </p:txBody>
      </p:sp>
      <p:sp>
        <p:nvSpPr>
          <p:cNvPr id="5" name="Slide Number Placeholder 4">
            <a:extLst>
              <a:ext uri="{FF2B5EF4-FFF2-40B4-BE49-F238E27FC236}">
                <a16:creationId xmlns:a16="http://schemas.microsoft.com/office/drawing/2014/main" id="{BFB9F8A7-33DE-BE4E-EB6F-70AA0E7787B8}"/>
              </a:ext>
            </a:extLst>
          </p:cNvPr>
          <p:cNvSpPr>
            <a:spLocks noGrp="1"/>
          </p:cNvSpPr>
          <p:nvPr>
            <p:ph type="sldNum" sz="quarter" idx="12"/>
          </p:nvPr>
        </p:nvSpPr>
        <p:spPr/>
        <p:txBody>
          <a:bodyPr/>
          <a:lstStyle/>
          <a:p>
            <a:pPr>
              <a:defRPr/>
            </a:pPr>
            <a:fld id="{5FB8CB01-610C-4F18-A1B2-0F8813DB5A28}" type="slidenum">
              <a:rPr lang="en-ZA" smtClean="0"/>
              <a:pPr>
                <a:defRPr/>
              </a:pPr>
              <a:t>11</a:t>
            </a:fld>
            <a:endParaRPr lang="en-ZA"/>
          </a:p>
        </p:txBody>
      </p:sp>
    </p:spTree>
    <p:extLst>
      <p:ext uri="{BB962C8B-B14F-4D97-AF65-F5344CB8AC3E}">
        <p14:creationId xmlns:p14="http://schemas.microsoft.com/office/powerpoint/2010/main" val="3660818041"/>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38539-9268-B866-11E1-28089346041E}"/>
              </a:ext>
            </a:extLst>
          </p:cNvPr>
          <p:cNvSpPr>
            <a:spLocks noGrp="1"/>
          </p:cNvSpPr>
          <p:nvPr>
            <p:ph type="title"/>
          </p:nvPr>
        </p:nvSpPr>
        <p:spPr/>
        <p:txBody>
          <a:bodyPr/>
          <a:lstStyle/>
          <a:p>
            <a:r>
              <a:rPr lang="en-US" dirty="0"/>
              <a:t>Objective Criteria - Mandatory Commercial Requirements for contract awards</a:t>
            </a:r>
            <a:endParaRPr lang="en-ZA" dirty="0"/>
          </a:p>
        </p:txBody>
      </p:sp>
      <p:sp>
        <p:nvSpPr>
          <p:cNvPr id="3" name="Content Placeholder 2">
            <a:extLst>
              <a:ext uri="{FF2B5EF4-FFF2-40B4-BE49-F238E27FC236}">
                <a16:creationId xmlns:a16="http://schemas.microsoft.com/office/drawing/2014/main" id="{4C403E2B-C956-24B8-FD28-E610FE9EC515}"/>
              </a:ext>
            </a:extLst>
          </p:cNvPr>
          <p:cNvSpPr>
            <a:spLocks noGrp="1"/>
          </p:cNvSpPr>
          <p:nvPr>
            <p:ph idx="1"/>
          </p:nvPr>
        </p:nvSpPr>
        <p:spPr/>
        <p:txBody>
          <a:bodyPr/>
          <a:lstStyle/>
          <a:p>
            <a:pPr marL="0" indent="0" algn="just">
              <a:buNone/>
            </a:pPr>
            <a:r>
              <a:rPr lang="en-US" sz="4000" dirty="0">
                <a:latin typeface="+mj-lt"/>
              </a:rPr>
              <a:t>Mandatory commercial returnables are stipulated in the invitation to tender and are to be submitted with the tender</a:t>
            </a:r>
            <a:endParaRPr lang="en-ZA" sz="4000" dirty="0">
              <a:latin typeface="+mj-lt"/>
            </a:endParaRPr>
          </a:p>
        </p:txBody>
      </p:sp>
      <p:sp>
        <p:nvSpPr>
          <p:cNvPr id="5" name="Slide Number Placeholder 4">
            <a:extLst>
              <a:ext uri="{FF2B5EF4-FFF2-40B4-BE49-F238E27FC236}">
                <a16:creationId xmlns:a16="http://schemas.microsoft.com/office/drawing/2014/main" id="{13F7E8DF-2D93-3001-2977-131858DD78A4}"/>
              </a:ext>
            </a:extLst>
          </p:cNvPr>
          <p:cNvSpPr>
            <a:spLocks noGrp="1"/>
          </p:cNvSpPr>
          <p:nvPr>
            <p:ph type="sldNum" sz="quarter" idx="12"/>
          </p:nvPr>
        </p:nvSpPr>
        <p:spPr/>
        <p:txBody>
          <a:bodyPr/>
          <a:lstStyle/>
          <a:p>
            <a:pPr>
              <a:defRPr/>
            </a:pPr>
            <a:fld id="{5FB8CB01-610C-4F18-A1B2-0F8813DB5A28}" type="slidenum">
              <a:rPr lang="en-ZA" smtClean="0"/>
              <a:pPr>
                <a:defRPr/>
              </a:pPr>
              <a:t>12</a:t>
            </a:fld>
            <a:endParaRPr lang="en-ZA"/>
          </a:p>
        </p:txBody>
      </p:sp>
    </p:spTree>
    <p:extLst>
      <p:ext uri="{BB962C8B-B14F-4D97-AF65-F5344CB8AC3E}">
        <p14:creationId xmlns:p14="http://schemas.microsoft.com/office/powerpoint/2010/main" val="1650402762"/>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Background as per the scope of work by Technical Representative</a:t>
            </a:r>
            <a:endParaRPr lang="en-ZA" dirty="0"/>
          </a:p>
        </p:txBody>
      </p:sp>
      <p:sp>
        <p:nvSpPr>
          <p:cNvPr id="3" name="Content Placeholder 2"/>
          <p:cNvSpPr>
            <a:spLocks noGrp="1"/>
          </p:cNvSpPr>
          <p:nvPr>
            <p:ph idx="1"/>
          </p:nvPr>
        </p:nvSpPr>
        <p:spPr>
          <a:xfrm>
            <a:off x="0" y="1124744"/>
            <a:ext cx="9144000" cy="5357019"/>
          </a:xfrm>
        </p:spPr>
        <p:txBody>
          <a:bodyPr/>
          <a:lstStyle/>
          <a:p>
            <a:pPr marL="88900">
              <a:spcBef>
                <a:spcPts val="980"/>
              </a:spcBef>
              <a:spcAft>
                <a:spcPts val="0"/>
              </a:spcAft>
            </a:pPr>
            <a:endParaRPr lang="en-ZA" sz="1800" dirty="0">
              <a:effectLst/>
              <a:latin typeface="Arial MT"/>
              <a:ea typeface="Arial MT"/>
              <a:cs typeface="Arial MT"/>
            </a:endParaRPr>
          </a:p>
          <a:p>
            <a:pPr marL="90170" indent="-285750">
              <a:spcBef>
                <a:spcPts val="20"/>
              </a:spcBef>
              <a:spcAft>
                <a:spcPts val="0"/>
              </a:spcAft>
              <a:buFont typeface="Arial" panose="020B0604020202020204" pitchFamily="34" charset="0"/>
              <a:buChar char="•"/>
            </a:pPr>
            <a:endParaRPr lang="en-ZA" sz="1800" dirty="0">
              <a:effectLst/>
              <a:latin typeface="Arial MT"/>
              <a:ea typeface="Arial MT"/>
              <a:cs typeface="Arial MT"/>
            </a:endParaRPr>
          </a:p>
          <a:p>
            <a:pPr>
              <a:spcBef>
                <a:spcPts val="25"/>
              </a:spcBef>
            </a:pPr>
            <a:endParaRPr lang="en-ZA" sz="1800" dirty="0">
              <a:effectLst/>
              <a:latin typeface="Arial MT"/>
              <a:ea typeface="Arial MT"/>
              <a:cs typeface="Arial MT"/>
            </a:endParaRPr>
          </a:p>
          <a:p>
            <a:pPr>
              <a:spcBef>
                <a:spcPts val="25"/>
              </a:spcBef>
            </a:pPr>
            <a:endParaRPr lang="en-ZA" sz="1800" dirty="0">
              <a:effectLst/>
              <a:latin typeface="Arial MT"/>
              <a:ea typeface="Arial MT"/>
              <a:cs typeface="Arial MT"/>
            </a:endParaRPr>
          </a:p>
          <a:p>
            <a:pPr marL="0" indent="0" algn="just">
              <a:buNone/>
            </a:pPr>
            <a:r>
              <a:rPr lang="en-US" sz="2400" dirty="0">
                <a:solidFill>
                  <a:srgbClr val="000000"/>
                </a:solidFill>
                <a:latin typeface="Arial" panose="020B0604020202020204" pitchFamily="34" charset="0"/>
              </a:rPr>
              <a:t>	</a:t>
            </a:r>
            <a:endParaRPr lang="en-ZA" sz="2400" dirty="0">
              <a:solidFill>
                <a:srgbClr val="000000"/>
              </a:solidFill>
              <a:latin typeface="Arial" panose="020B0604020202020204" pitchFamily="34" charset="0"/>
            </a:endParaRPr>
          </a:p>
          <a:p>
            <a:pPr marL="0" indent="0">
              <a:buNone/>
            </a:pPr>
            <a:endParaRPr lang="en-ZA" dirty="0"/>
          </a:p>
          <a:p>
            <a:pPr marL="0" indent="0">
              <a:buNone/>
            </a:pPr>
            <a:endParaRPr lang="en-ZA" dirty="0"/>
          </a:p>
        </p:txBody>
      </p:sp>
      <p:sp>
        <p:nvSpPr>
          <p:cNvPr id="4" name="Date Placeholder 3"/>
          <p:cNvSpPr>
            <a:spLocks noGrp="1"/>
          </p:cNvSpPr>
          <p:nvPr>
            <p:ph type="dt" sz="half" idx="10"/>
          </p:nvPr>
        </p:nvSpPr>
        <p:spPr>
          <a:xfrm>
            <a:off x="436564" y="5877272"/>
            <a:ext cx="1758950" cy="720081"/>
          </a:xfrm>
        </p:spPr>
        <p:txBody>
          <a:bodyPr/>
          <a:lstStyle/>
          <a:p>
            <a:pPr>
              <a:defRPr/>
            </a:pPr>
            <a:endParaRPr lang="en-ZA" sz="1200" dirty="0">
              <a:solidFill>
                <a:schemeClr val="tx1"/>
              </a:solidFill>
            </a:endParaRPr>
          </a:p>
          <a:p>
            <a:pPr>
              <a:defRPr/>
            </a:pPr>
            <a:endParaRPr lang="en-ZA" dirty="0"/>
          </a:p>
        </p:txBody>
      </p:sp>
      <p:sp>
        <p:nvSpPr>
          <p:cNvPr id="5" name="Slide Number Placeholder 4"/>
          <p:cNvSpPr>
            <a:spLocks noGrp="1"/>
          </p:cNvSpPr>
          <p:nvPr>
            <p:ph type="sldNum" sz="quarter" idx="12"/>
          </p:nvPr>
        </p:nvSpPr>
        <p:spPr/>
        <p:txBody>
          <a:bodyPr/>
          <a:lstStyle/>
          <a:p>
            <a:pPr>
              <a:defRPr/>
            </a:pPr>
            <a:fld id="{5FB8CB01-610C-4F18-A1B2-0F8813DB5A28}" type="slidenum">
              <a:rPr lang="en-ZA" smtClean="0"/>
              <a:pPr>
                <a:defRPr/>
              </a:pPr>
              <a:t>13</a:t>
            </a:fld>
            <a:endParaRPr lang="en-ZA"/>
          </a:p>
        </p:txBody>
      </p:sp>
      <p:sp>
        <p:nvSpPr>
          <p:cNvPr id="8" name="TextBox 7">
            <a:extLst>
              <a:ext uri="{FF2B5EF4-FFF2-40B4-BE49-F238E27FC236}">
                <a16:creationId xmlns:a16="http://schemas.microsoft.com/office/drawing/2014/main" id="{69635410-E7D9-13F9-6797-CCD3114AF01F}"/>
              </a:ext>
            </a:extLst>
          </p:cNvPr>
          <p:cNvSpPr txBox="1"/>
          <p:nvPr/>
        </p:nvSpPr>
        <p:spPr>
          <a:xfrm>
            <a:off x="436562" y="1491816"/>
            <a:ext cx="7231782" cy="3714350"/>
          </a:xfrm>
          <a:prstGeom prst="rect">
            <a:avLst/>
          </a:prstGeom>
          <a:noFill/>
        </p:spPr>
        <p:txBody>
          <a:bodyPr wrap="square">
            <a:spAutoFit/>
          </a:bodyPr>
          <a:lstStyle/>
          <a:p>
            <a:pPr>
              <a:lnSpc>
                <a:spcPct val="115000"/>
              </a:lnSpc>
              <a:spcAft>
                <a:spcPts val="1000"/>
              </a:spcAft>
            </a:pPr>
            <a:r>
              <a:rPr lang="en-ZA" sz="1800" dirty="0">
                <a:effectLst/>
                <a:latin typeface="Arial" panose="020B0604020202020204" pitchFamily="34" charset="0"/>
                <a:ea typeface="Calibri" panose="020F0502020204030204" pitchFamily="34" charset="0"/>
                <a:cs typeface="Times New Roman" panose="02020603050405020304" pitchFamily="18" charset="0"/>
              </a:rPr>
              <a:t>The scope of work is detailed as follows: </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p>
            <a:pPr marR="602615" algn="just">
              <a:spcBef>
                <a:spcPts val="990"/>
              </a:spcBef>
            </a:pPr>
            <a:r>
              <a:rPr lang="en-US" dirty="0"/>
              <a:t>The provision of safe and reliable transportation for Generation Kusile Power Station employees in and around </a:t>
            </a:r>
            <a:r>
              <a:rPr lang="en-US" dirty="0" err="1"/>
              <a:t>eMalahleni</a:t>
            </a:r>
            <a:r>
              <a:rPr lang="en-US" dirty="0"/>
              <a:t> (Witbank), </a:t>
            </a:r>
            <a:r>
              <a:rPr lang="en-US" dirty="0" err="1"/>
              <a:t>Ogies</a:t>
            </a:r>
            <a:r>
              <a:rPr lang="en-US" dirty="0"/>
              <a:t>, </a:t>
            </a:r>
            <a:r>
              <a:rPr lang="en-US" dirty="0" err="1"/>
              <a:t>Phola</a:t>
            </a:r>
            <a:r>
              <a:rPr lang="en-US" dirty="0"/>
              <a:t> – </a:t>
            </a:r>
            <a:r>
              <a:rPr lang="en-US" dirty="0" err="1"/>
              <a:t>Wilge</a:t>
            </a:r>
            <a:r>
              <a:rPr lang="en-US" dirty="0"/>
              <a:t>, Bronkhorstspruit, Delmas, Pretoria, Benoni, Middleburg and Kwa-Ndebele from home to work and from work to home. This will require 49 X 13-seater minibuses as per works information below (Bullet point 2) and including disinfecting and sanitizing of minibuses once every 3 months from 01 May 2025 to 30 Apr 2030. The following replacement vehicles will be made available by the service provider on an as and when required basis: 6 X 13-Seater minibuses</a:t>
            </a:r>
            <a:r>
              <a:rPr lang="en-ZA" sz="1800" dirty="0">
                <a:effectLst/>
                <a:latin typeface="Arial" panose="020B0604020202020204" pitchFamily="34" charset="0"/>
                <a:ea typeface="Calibri" panose="020F0502020204030204" pitchFamily="34" charset="0"/>
                <a:cs typeface="Times New Roman" panose="02020603050405020304" pitchFamily="18" charset="0"/>
              </a:rPr>
              <a:t> </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6331524"/>
      </p:ext>
    </p:extLst>
  </p:cSld>
  <p:clrMapOvr>
    <a:overrideClrMapping bg1="lt1" tx1="dk1" bg2="lt2" tx2="dk2" accent1="accent1" accent2="accent2" accent3="accent3" accent4="accent4" accent5="accent5" accent6="accent6" hlink="hlink" folHlink="folHlink"/>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382D6-13B4-4BD4-A210-A2F617A72AEA}"/>
              </a:ext>
            </a:extLst>
          </p:cNvPr>
          <p:cNvSpPr>
            <a:spLocks noGrp="1"/>
          </p:cNvSpPr>
          <p:nvPr>
            <p:ph type="title"/>
          </p:nvPr>
        </p:nvSpPr>
        <p:spPr/>
        <p:txBody>
          <a:bodyPr/>
          <a:lstStyle/>
          <a:p>
            <a:r>
              <a:rPr lang="en-US" dirty="0"/>
              <a:t>Scope of work by Technical Representative</a:t>
            </a:r>
            <a:endParaRPr lang="en-ZA" dirty="0"/>
          </a:p>
        </p:txBody>
      </p:sp>
      <p:sp>
        <p:nvSpPr>
          <p:cNvPr id="3" name="Content Placeholder 2">
            <a:extLst>
              <a:ext uri="{FF2B5EF4-FFF2-40B4-BE49-F238E27FC236}">
                <a16:creationId xmlns:a16="http://schemas.microsoft.com/office/drawing/2014/main" id="{311AF02A-E591-0053-BD9F-5ECFD865FC90}"/>
              </a:ext>
            </a:extLst>
          </p:cNvPr>
          <p:cNvSpPr>
            <a:spLocks noGrp="1"/>
          </p:cNvSpPr>
          <p:nvPr>
            <p:ph idx="1"/>
          </p:nvPr>
        </p:nvSpPr>
        <p:spPr>
          <a:xfrm>
            <a:off x="0" y="1196752"/>
            <a:ext cx="8815389" cy="5494560"/>
          </a:xfrm>
        </p:spPr>
        <p:txBody>
          <a:bodyPr/>
          <a:lstStyle/>
          <a:p>
            <a:pPr marL="0" indent="0">
              <a:spcBef>
                <a:spcPts val="725"/>
              </a:spcBef>
              <a:buNone/>
            </a:pPr>
            <a:endParaRPr lang="en-ZA" sz="1100" dirty="0">
              <a:effectLst/>
              <a:latin typeface="Arial MT"/>
              <a:ea typeface="Arial MT"/>
              <a:cs typeface="Arial MT"/>
            </a:endParaRPr>
          </a:p>
          <a:p>
            <a:endParaRPr lang="en-ZA" sz="1800" b="0" i="0" u="none" strike="noStrike" baseline="0" dirty="0">
              <a:solidFill>
                <a:srgbClr val="000000"/>
              </a:solidFill>
              <a:latin typeface="Arial" panose="020B0604020202020204" pitchFamily="34" charset="0"/>
            </a:endParaRPr>
          </a:p>
          <a:p>
            <a:pPr marL="0" indent="0">
              <a:buNone/>
            </a:pPr>
            <a:endParaRPr lang="en-ZA" sz="1800" b="0" i="0" u="none" strike="noStrike" baseline="0" dirty="0">
              <a:solidFill>
                <a:srgbClr val="000000"/>
              </a:solidFill>
              <a:latin typeface="Arial" panose="020B0604020202020204" pitchFamily="34" charset="0"/>
            </a:endParaRPr>
          </a:p>
          <a:p>
            <a:pPr marL="0" indent="0">
              <a:buNone/>
            </a:pPr>
            <a:r>
              <a:rPr lang="en-ZA" sz="1800" b="0" i="0" u="none" strike="noStrike" baseline="0" dirty="0">
                <a:solidFill>
                  <a:srgbClr val="000000"/>
                </a:solidFill>
                <a:latin typeface="Arial" panose="020B0604020202020204" pitchFamily="34" charset="0"/>
              </a:rPr>
              <a:t>	</a:t>
            </a:r>
          </a:p>
          <a:p>
            <a:endParaRPr lang="en-US" sz="1800" b="0" i="0" u="none" strike="noStrike" baseline="0" dirty="0">
              <a:solidFill>
                <a:srgbClr val="000000"/>
              </a:solidFill>
              <a:latin typeface="Arial" panose="020B0604020202020204" pitchFamily="34" charset="0"/>
            </a:endParaRPr>
          </a:p>
          <a:p>
            <a:endParaRPr lang="en-ZA" dirty="0"/>
          </a:p>
        </p:txBody>
      </p:sp>
      <p:sp>
        <p:nvSpPr>
          <p:cNvPr id="4" name="Date Placeholder 3">
            <a:extLst>
              <a:ext uri="{FF2B5EF4-FFF2-40B4-BE49-F238E27FC236}">
                <a16:creationId xmlns:a16="http://schemas.microsoft.com/office/drawing/2014/main" id="{CB9C90BB-24B0-475A-1DFA-5960639119D4}"/>
              </a:ext>
            </a:extLst>
          </p:cNvPr>
          <p:cNvSpPr>
            <a:spLocks noGrp="1"/>
          </p:cNvSpPr>
          <p:nvPr>
            <p:ph type="dt" sz="half" idx="10"/>
          </p:nvPr>
        </p:nvSpPr>
        <p:spPr/>
        <p:txBody>
          <a:bodyPr/>
          <a:lstStyle/>
          <a:p>
            <a:pPr>
              <a:defRPr/>
            </a:pPr>
            <a:endParaRPr lang="en-ZA" sz="1000" dirty="0">
              <a:solidFill>
                <a:schemeClr val="tx1"/>
              </a:solidFill>
            </a:endParaRPr>
          </a:p>
        </p:txBody>
      </p:sp>
      <p:sp>
        <p:nvSpPr>
          <p:cNvPr id="5" name="Slide Number Placeholder 4">
            <a:extLst>
              <a:ext uri="{FF2B5EF4-FFF2-40B4-BE49-F238E27FC236}">
                <a16:creationId xmlns:a16="http://schemas.microsoft.com/office/drawing/2014/main" id="{9DC16609-E529-F2DE-2E9E-BCB1D1CC434A}"/>
              </a:ext>
            </a:extLst>
          </p:cNvPr>
          <p:cNvSpPr>
            <a:spLocks noGrp="1"/>
          </p:cNvSpPr>
          <p:nvPr>
            <p:ph type="sldNum" sz="quarter" idx="12"/>
          </p:nvPr>
        </p:nvSpPr>
        <p:spPr/>
        <p:txBody>
          <a:bodyPr/>
          <a:lstStyle/>
          <a:p>
            <a:pPr>
              <a:defRPr/>
            </a:pPr>
            <a:fld id="{5FB8CB01-610C-4F18-A1B2-0F8813DB5A28}" type="slidenum">
              <a:rPr lang="en-ZA" smtClean="0"/>
              <a:pPr>
                <a:defRPr/>
              </a:pPr>
              <a:t>14</a:t>
            </a:fld>
            <a:endParaRPr lang="en-ZA"/>
          </a:p>
        </p:txBody>
      </p:sp>
      <p:graphicFrame>
        <p:nvGraphicFramePr>
          <p:cNvPr id="7" name="Table 6">
            <a:extLst>
              <a:ext uri="{FF2B5EF4-FFF2-40B4-BE49-F238E27FC236}">
                <a16:creationId xmlns:a16="http://schemas.microsoft.com/office/drawing/2014/main" id="{CA51D45C-C300-2451-87F6-5138970A5CE5}"/>
              </a:ext>
            </a:extLst>
          </p:cNvPr>
          <p:cNvGraphicFramePr>
            <a:graphicFrameLocks noGrp="1"/>
          </p:cNvGraphicFramePr>
          <p:nvPr>
            <p:extLst>
              <p:ext uri="{D42A27DB-BD31-4B8C-83A1-F6EECF244321}">
                <p14:modId xmlns:p14="http://schemas.microsoft.com/office/powerpoint/2010/main" val="3804279568"/>
              </p:ext>
            </p:extLst>
          </p:nvPr>
        </p:nvGraphicFramePr>
        <p:xfrm>
          <a:off x="328610" y="994015"/>
          <a:ext cx="8308394" cy="5593316"/>
        </p:xfrm>
        <a:graphic>
          <a:graphicData uri="http://schemas.openxmlformats.org/drawingml/2006/table">
            <a:tbl>
              <a:tblPr firstRow="1" firstCol="1" lastRow="1" lastCol="1" bandRow="1" bandCol="1">
                <a:tableStyleId>{5C22544A-7EE6-4342-B048-85BDC9FD1C3A}</a:tableStyleId>
              </a:tblPr>
              <a:tblGrid>
                <a:gridCol w="5377665">
                  <a:extLst>
                    <a:ext uri="{9D8B030D-6E8A-4147-A177-3AD203B41FA5}">
                      <a16:colId xmlns:a16="http://schemas.microsoft.com/office/drawing/2014/main" val="3548429320"/>
                    </a:ext>
                  </a:extLst>
                </a:gridCol>
                <a:gridCol w="1608978">
                  <a:extLst>
                    <a:ext uri="{9D8B030D-6E8A-4147-A177-3AD203B41FA5}">
                      <a16:colId xmlns:a16="http://schemas.microsoft.com/office/drawing/2014/main" val="3594168860"/>
                    </a:ext>
                  </a:extLst>
                </a:gridCol>
                <a:gridCol w="1321751">
                  <a:extLst>
                    <a:ext uri="{9D8B030D-6E8A-4147-A177-3AD203B41FA5}">
                      <a16:colId xmlns:a16="http://schemas.microsoft.com/office/drawing/2014/main" val="2544144910"/>
                    </a:ext>
                  </a:extLst>
                </a:gridCol>
              </a:tblGrid>
              <a:tr h="1296143">
                <a:tc>
                  <a:txBody>
                    <a:bodyPr/>
                    <a:lstStyle/>
                    <a:p>
                      <a:pPr>
                        <a:spcBef>
                          <a:spcPts val="630"/>
                        </a:spcBef>
                      </a:pPr>
                      <a:r>
                        <a:rPr lang="en-US" sz="1100" dirty="0">
                          <a:effectLst/>
                        </a:rPr>
                        <a:t> </a:t>
                      </a:r>
                      <a:endParaRPr lang="en-ZA" sz="1100" dirty="0">
                        <a:effectLst/>
                      </a:endParaRPr>
                    </a:p>
                    <a:p>
                      <a:pPr marL="71120"/>
                      <a:r>
                        <a:rPr lang="en-US" sz="1100" dirty="0">
                          <a:effectLst/>
                        </a:rPr>
                        <a:t>Scope</a:t>
                      </a:r>
                      <a:r>
                        <a:rPr lang="en-US" sz="1100" spc="-25" dirty="0">
                          <a:effectLst/>
                        </a:rPr>
                        <a:t> </a:t>
                      </a:r>
                      <a:r>
                        <a:rPr lang="en-US" sz="1100" dirty="0">
                          <a:effectLst/>
                        </a:rPr>
                        <a:t>/</a:t>
                      </a:r>
                      <a:r>
                        <a:rPr lang="en-US" sz="1100" spc="5" dirty="0">
                          <a:effectLst/>
                        </a:rPr>
                        <a:t> </a:t>
                      </a:r>
                      <a:r>
                        <a:rPr lang="en-US" sz="1100" spc="-10" dirty="0">
                          <a:effectLst/>
                        </a:rPr>
                        <a:t>Description</a:t>
                      </a:r>
                      <a:endParaRPr lang="en-ZA" sz="1100" dirty="0">
                        <a:effectLst/>
                        <a:latin typeface="Arial MT"/>
                        <a:ea typeface="Arial MT"/>
                        <a:cs typeface="Arial MT"/>
                      </a:endParaRPr>
                    </a:p>
                  </a:txBody>
                  <a:tcPr marL="0" marR="0" marT="0" marB="0"/>
                </a:tc>
                <a:tc>
                  <a:txBody>
                    <a:bodyPr/>
                    <a:lstStyle/>
                    <a:p>
                      <a:pPr>
                        <a:spcBef>
                          <a:spcPts val="630"/>
                        </a:spcBef>
                      </a:pPr>
                      <a:r>
                        <a:rPr lang="en-US" sz="1100">
                          <a:effectLst/>
                        </a:rPr>
                        <a:t> </a:t>
                      </a:r>
                      <a:endParaRPr lang="en-ZA" sz="1100">
                        <a:effectLst/>
                      </a:endParaRPr>
                    </a:p>
                    <a:p>
                      <a:pPr marL="72390"/>
                      <a:r>
                        <a:rPr lang="en-US" sz="1100" spc="-10">
                          <a:effectLst/>
                        </a:rPr>
                        <a:t>Frequency</a:t>
                      </a:r>
                      <a:endParaRPr lang="en-ZA" sz="1100">
                        <a:effectLst/>
                        <a:latin typeface="Arial MT"/>
                        <a:ea typeface="Arial MT"/>
                        <a:cs typeface="Arial MT"/>
                      </a:endParaRPr>
                    </a:p>
                  </a:txBody>
                  <a:tcPr marL="0" marR="0" marT="0" marB="0"/>
                </a:tc>
                <a:tc>
                  <a:txBody>
                    <a:bodyPr/>
                    <a:lstStyle/>
                    <a:p>
                      <a:pPr marL="71120" marR="128905">
                        <a:lnSpc>
                          <a:spcPct val="96000"/>
                        </a:lnSpc>
                        <a:spcBef>
                          <a:spcPts val="30"/>
                        </a:spcBef>
                        <a:spcAft>
                          <a:spcPts val="0"/>
                        </a:spcAft>
                      </a:pPr>
                      <a:r>
                        <a:rPr lang="en-US" sz="1100" spc="-20">
                          <a:effectLst/>
                        </a:rPr>
                        <a:t>Estimated </a:t>
                      </a:r>
                      <a:r>
                        <a:rPr lang="en-US" sz="1100" spc="-30">
                          <a:effectLst/>
                        </a:rPr>
                        <a:t>km </a:t>
                      </a:r>
                      <a:r>
                        <a:rPr lang="en-US" sz="1100" spc="-10">
                          <a:effectLst/>
                        </a:rPr>
                        <a:t>Travelled </a:t>
                      </a:r>
                      <a:r>
                        <a:rPr lang="en-US" sz="1100">
                          <a:effectLst/>
                        </a:rPr>
                        <a:t>per Day</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2309784151"/>
                  </a:ext>
                </a:extLst>
              </a:tr>
              <a:tr h="276823">
                <a:tc gridSpan="3">
                  <a:txBody>
                    <a:bodyPr/>
                    <a:lstStyle/>
                    <a:p>
                      <a:pPr marL="71120">
                        <a:spcBef>
                          <a:spcPts val="120"/>
                        </a:spcBef>
                        <a:spcAft>
                          <a:spcPts val="0"/>
                        </a:spcAft>
                      </a:pPr>
                      <a:r>
                        <a:rPr lang="en-US" sz="1100" u="sng" spc="-10">
                          <a:effectLst/>
                        </a:rPr>
                        <a:t>Non-Shift</a:t>
                      </a:r>
                      <a:r>
                        <a:rPr lang="en-US" sz="1100" u="sng" spc="5">
                          <a:effectLst/>
                        </a:rPr>
                        <a:t> </a:t>
                      </a:r>
                      <a:r>
                        <a:rPr lang="en-US" sz="1100" u="sng" spc="-10">
                          <a:effectLst/>
                        </a:rPr>
                        <a:t>Employees</a:t>
                      </a:r>
                      <a:r>
                        <a:rPr lang="en-US" sz="1100" u="sng">
                          <a:effectLst/>
                        </a:rPr>
                        <a:t> </a:t>
                      </a:r>
                      <a:r>
                        <a:rPr lang="en-US" sz="1100" u="sng" spc="-10">
                          <a:effectLst/>
                        </a:rPr>
                        <a:t>Home-Work-Home</a:t>
                      </a:r>
                      <a:r>
                        <a:rPr lang="en-US" sz="1100" u="sng">
                          <a:effectLst/>
                        </a:rPr>
                        <a:t> </a:t>
                      </a:r>
                      <a:r>
                        <a:rPr lang="en-US" sz="1100" u="sng" spc="-10">
                          <a:effectLst/>
                        </a:rPr>
                        <a:t>Transport</a:t>
                      </a:r>
                      <a:endParaRPr lang="en-ZA" sz="1100">
                        <a:effectLst/>
                        <a:latin typeface="Arial MT"/>
                        <a:ea typeface="Arial MT"/>
                        <a:cs typeface="Arial MT"/>
                      </a:endParaRPr>
                    </a:p>
                  </a:txBody>
                  <a:tcPr marL="0" marR="0" marT="0" marB="0"/>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32069159"/>
                  </a:ext>
                </a:extLst>
              </a:tr>
              <a:tr h="635226">
                <a:tc>
                  <a:txBody>
                    <a:bodyPr/>
                    <a:lstStyle/>
                    <a:p>
                      <a:pPr marL="71120">
                        <a:lnSpc>
                          <a:spcPts val="1260"/>
                        </a:lnSpc>
                        <a:spcBef>
                          <a:spcPts val="440"/>
                        </a:spcBef>
                        <a:spcAft>
                          <a:spcPts val="0"/>
                        </a:spcAft>
                      </a:pPr>
                      <a:r>
                        <a:rPr lang="en-US" sz="1100">
                          <a:effectLst/>
                        </a:rPr>
                        <a:t>Route</a:t>
                      </a:r>
                      <a:r>
                        <a:rPr lang="en-US" sz="1100" spc="-40">
                          <a:effectLst/>
                        </a:rPr>
                        <a:t> </a:t>
                      </a:r>
                      <a:r>
                        <a:rPr lang="en-US" sz="1100" spc="-25">
                          <a:effectLst/>
                        </a:rPr>
                        <a:t>A:</a:t>
                      </a:r>
                      <a:endParaRPr lang="en-ZA" sz="1100">
                        <a:effectLst/>
                      </a:endParaRPr>
                    </a:p>
                    <a:p>
                      <a:pPr marL="71120">
                        <a:lnSpc>
                          <a:spcPts val="1260"/>
                        </a:lnSpc>
                      </a:pPr>
                      <a:r>
                        <a:rPr lang="en-US" sz="1100">
                          <a:effectLst/>
                        </a:rPr>
                        <a:t>13-Seater</a:t>
                      </a:r>
                      <a:r>
                        <a:rPr lang="en-US" sz="1100" spc="-80">
                          <a:effectLst/>
                        </a:rPr>
                        <a:t> </a:t>
                      </a:r>
                      <a:r>
                        <a:rPr lang="en-US" sz="1100">
                          <a:effectLst/>
                        </a:rPr>
                        <a:t>minibus</a:t>
                      </a:r>
                      <a:r>
                        <a:rPr lang="en-US" sz="1100" spc="-50">
                          <a:effectLst/>
                        </a:rPr>
                        <a:t> </a:t>
                      </a:r>
                      <a:r>
                        <a:rPr lang="en-US" sz="1100">
                          <a:effectLst/>
                        </a:rPr>
                        <a:t>Starting</a:t>
                      </a:r>
                      <a:r>
                        <a:rPr lang="en-US" sz="1100" spc="-50">
                          <a:effectLst/>
                        </a:rPr>
                        <a:t> </a:t>
                      </a:r>
                      <a:r>
                        <a:rPr lang="en-US" sz="1100">
                          <a:effectLst/>
                        </a:rPr>
                        <a:t>at</a:t>
                      </a:r>
                      <a:r>
                        <a:rPr lang="en-US" sz="1100" spc="-50">
                          <a:effectLst/>
                        </a:rPr>
                        <a:t> </a:t>
                      </a:r>
                      <a:r>
                        <a:rPr lang="en-US" sz="1100" spc="-10">
                          <a:effectLst/>
                        </a:rPr>
                        <a:t>Hlalanikahle</a:t>
                      </a:r>
                      <a:endParaRPr lang="en-ZA" sz="1100">
                        <a:effectLst/>
                        <a:latin typeface="Arial MT"/>
                        <a:ea typeface="Arial MT"/>
                        <a:cs typeface="Arial MT"/>
                      </a:endParaRPr>
                    </a:p>
                  </a:txBody>
                  <a:tcPr marL="0" marR="0" marT="0" marB="0"/>
                </a:tc>
                <a:tc>
                  <a:txBody>
                    <a:bodyPr/>
                    <a:lstStyle/>
                    <a:p>
                      <a:pPr marL="72390">
                        <a:spcBef>
                          <a:spcPts val="1100"/>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09220">
                        <a:spcBef>
                          <a:spcPts val="1100"/>
                        </a:spcBef>
                        <a:spcAft>
                          <a:spcPts val="0"/>
                        </a:spcAft>
                      </a:pPr>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82133830"/>
                  </a:ext>
                </a:extLst>
              </a:tr>
              <a:tr h="630643">
                <a:tc>
                  <a:txBody>
                    <a:bodyPr/>
                    <a:lstStyle/>
                    <a:p>
                      <a:pPr marL="71120">
                        <a:lnSpc>
                          <a:spcPts val="1260"/>
                        </a:lnSpc>
                        <a:spcBef>
                          <a:spcPts val="440"/>
                        </a:spcBef>
                        <a:spcAft>
                          <a:spcPts val="0"/>
                        </a:spcAft>
                      </a:pPr>
                      <a:r>
                        <a:rPr lang="en-US" sz="1100">
                          <a:effectLst/>
                        </a:rPr>
                        <a:t>Route</a:t>
                      </a:r>
                      <a:r>
                        <a:rPr lang="en-US" sz="1100" spc="-30">
                          <a:effectLst/>
                        </a:rPr>
                        <a:t> </a:t>
                      </a:r>
                      <a:r>
                        <a:rPr lang="en-US" sz="1100" spc="-25">
                          <a:effectLst/>
                        </a:rPr>
                        <a:t>B:</a:t>
                      </a:r>
                      <a:endParaRPr lang="en-ZA" sz="1100">
                        <a:effectLst/>
                      </a:endParaRPr>
                    </a:p>
                    <a:p>
                      <a:pPr marL="71120">
                        <a:lnSpc>
                          <a:spcPts val="1260"/>
                        </a:lnSpc>
                      </a:pPr>
                      <a:r>
                        <a:rPr lang="en-US" sz="1100">
                          <a:effectLst/>
                        </a:rPr>
                        <a:t>13-Seater</a:t>
                      </a:r>
                      <a:r>
                        <a:rPr lang="en-US" sz="1100" spc="-80">
                          <a:effectLst/>
                        </a:rPr>
                        <a:t> </a:t>
                      </a:r>
                      <a:r>
                        <a:rPr lang="en-US" sz="1100">
                          <a:effectLst/>
                        </a:rPr>
                        <a:t>minibus</a:t>
                      </a:r>
                      <a:r>
                        <a:rPr lang="en-US" sz="1100" spc="-50">
                          <a:effectLst/>
                        </a:rPr>
                        <a:t> </a:t>
                      </a:r>
                      <a:r>
                        <a:rPr lang="en-US" sz="1100">
                          <a:effectLst/>
                        </a:rPr>
                        <a:t>Starting</a:t>
                      </a:r>
                      <a:r>
                        <a:rPr lang="en-US" sz="1100" spc="-50">
                          <a:effectLst/>
                        </a:rPr>
                        <a:t> </a:t>
                      </a:r>
                      <a:r>
                        <a:rPr lang="en-US" sz="1100">
                          <a:effectLst/>
                        </a:rPr>
                        <a:t>at</a:t>
                      </a:r>
                      <a:r>
                        <a:rPr lang="en-US" sz="1100" spc="-50">
                          <a:effectLst/>
                        </a:rPr>
                        <a:t> </a:t>
                      </a:r>
                      <a:r>
                        <a:rPr lang="en-US" sz="1100" spc="-10">
                          <a:effectLst/>
                        </a:rPr>
                        <a:t>KwaGuqa</a:t>
                      </a:r>
                      <a:endParaRPr lang="en-ZA" sz="1100">
                        <a:effectLst/>
                        <a:latin typeface="Arial MT"/>
                        <a:ea typeface="Arial MT"/>
                        <a:cs typeface="Arial MT"/>
                      </a:endParaRPr>
                    </a:p>
                  </a:txBody>
                  <a:tcPr marL="0" marR="0" marT="0" marB="0"/>
                </a:tc>
                <a:tc>
                  <a:txBody>
                    <a:bodyPr/>
                    <a:lstStyle/>
                    <a:p>
                      <a:pPr marL="72390">
                        <a:spcBef>
                          <a:spcPts val="1100"/>
                        </a:spcBef>
                        <a:spcAft>
                          <a:spcPts val="0"/>
                        </a:spcAft>
                      </a:pPr>
                      <a:r>
                        <a:rPr lang="en-US" sz="1100">
                          <a:effectLst/>
                        </a:rPr>
                        <a:t>Daily</a:t>
                      </a:r>
                      <a:r>
                        <a:rPr lang="en-US" sz="1100" spc="-20">
                          <a:effectLst/>
                        </a:rPr>
                        <a:t> </a:t>
                      </a:r>
                      <a:r>
                        <a:rPr lang="en-US" sz="1100">
                          <a:effectLst/>
                        </a:rPr>
                        <a:t>(Mon</a:t>
                      </a:r>
                      <a:r>
                        <a:rPr lang="en-US" sz="1100" spc="-35">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09220">
                        <a:spcBef>
                          <a:spcPts val="1100"/>
                        </a:spcBef>
                        <a:spcAft>
                          <a:spcPts val="0"/>
                        </a:spcAft>
                      </a:pPr>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1317949097"/>
                  </a:ext>
                </a:extLst>
              </a:tr>
              <a:tr h="696641">
                <a:tc>
                  <a:txBody>
                    <a:bodyPr/>
                    <a:lstStyle/>
                    <a:p>
                      <a:pPr marL="71120">
                        <a:lnSpc>
                          <a:spcPts val="1250"/>
                        </a:lnSpc>
                      </a:pPr>
                      <a:r>
                        <a:rPr lang="en-US" sz="1100" dirty="0">
                          <a:effectLst/>
                        </a:rPr>
                        <a:t>Route</a:t>
                      </a:r>
                      <a:r>
                        <a:rPr lang="en-US" sz="1100" spc="-30" dirty="0">
                          <a:effectLst/>
                        </a:rPr>
                        <a:t> </a:t>
                      </a:r>
                      <a:r>
                        <a:rPr lang="en-US" sz="1100" spc="-25" dirty="0">
                          <a:effectLst/>
                        </a:rPr>
                        <a:t>C:</a:t>
                      </a:r>
                      <a:endParaRPr lang="en-ZA" sz="1100" dirty="0">
                        <a:effectLst/>
                      </a:endParaRPr>
                    </a:p>
                    <a:p>
                      <a:pPr marL="71120">
                        <a:lnSpc>
                          <a:spcPts val="1260"/>
                        </a:lnSpc>
                      </a:pPr>
                      <a:r>
                        <a:rPr lang="en-US" sz="1100" dirty="0">
                          <a:effectLst/>
                        </a:rPr>
                        <a:t>13-Seater</a:t>
                      </a:r>
                      <a:r>
                        <a:rPr lang="en-US" sz="1100" spc="-80" dirty="0">
                          <a:effectLst/>
                        </a:rPr>
                        <a:t> </a:t>
                      </a:r>
                      <a:r>
                        <a:rPr lang="en-US" sz="1100" dirty="0">
                          <a:effectLst/>
                        </a:rPr>
                        <a:t>minibus</a:t>
                      </a:r>
                      <a:r>
                        <a:rPr lang="en-US" sz="1100" spc="-60" dirty="0">
                          <a:effectLst/>
                        </a:rPr>
                        <a:t> </a:t>
                      </a:r>
                      <a:r>
                        <a:rPr lang="en-US" sz="1100" dirty="0">
                          <a:effectLst/>
                        </a:rPr>
                        <a:t>Starting</a:t>
                      </a:r>
                      <a:r>
                        <a:rPr lang="en-US" sz="1100" spc="-50" dirty="0">
                          <a:effectLst/>
                        </a:rPr>
                        <a:t> </a:t>
                      </a:r>
                      <a:r>
                        <a:rPr lang="en-US" sz="1100" dirty="0">
                          <a:effectLst/>
                        </a:rPr>
                        <a:t>at</a:t>
                      </a:r>
                      <a:r>
                        <a:rPr lang="en-US" sz="1100" spc="-55" dirty="0">
                          <a:effectLst/>
                        </a:rPr>
                        <a:t> </a:t>
                      </a:r>
                      <a:r>
                        <a:rPr lang="en-US" sz="1100" dirty="0">
                          <a:effectLst/>
                        </a:rPr>
                        <a:t>Witbank</a:t>
                      </a:r>
                      <a:r>
                        <a:rPr lang="en-US" sz="1100" spc="-60" dirty="0">
                          <a:effectLst/>
                        </a:rPr>
                        <a:t> </a:t>
                      </a:r>
                      <a:r>
                        <a:rPr lang="en-US" sz="1100" spc="-10" dirty="0">
                          <a:effectLst/>
                        </a:rPr>
                        <a:t>Location</a:t>
                      </a:r>
                      <a:endParaRPr lang="en-ZA" sz="1100" dirty="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72390"/>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109220"/>
                      <a:r>
                        <a:rPr lang="en-US" sz="1100" spc="-20">
                          <a:effectLst/>
                        </a:rPr>
                        <a:t>90km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1522462038"/>
                  </a:ext>
                </a:extLst>
              </a:tr>
              <a:tr h="868967">
                <a:tc>
                  <a:txBody>
                    <a:bodyPr/>
                    <a:lstStyle/>
                    <a:p>
                      <a:pPr marL="71120">
                        <a:spcBef>
                          <a:spcPts val="470"/>
                        </a:spcBef>
                        <a:spcAft>
                          <a:spcPts val="0"/>
                        </a:spcAft>
                      </a:pPr>
                      <a:r>
                        <a:rPr lang="en-US" sz="1100">
                          <a:effectLst/>
                        </a:rPr>
                        <a:t>Route</a:t>
                      </a:r>
                      <a:r>
                        <a:rPr lang="en-US" sz="1100" spc="-30">
                          <a:effectLst/>
                        </a:rPr>
                        <a:t> </a:t>
                      </a:r>
                      <a:r>
                        <a:rPr lang="en-US" sz="1100" spc="-25">
                          <a:effectLst/>
                        </a:rPr>
                        <a:t>D:</a:t>
                      </a:r>
                      <a:endParaRPr lang="en-ZA" sz="1100">
                        <a:effectLst/>
                      </a:endParaRPr>
                    </a:p>
                    <a:p>
                      <a:pPr marL="71120">
                        <a:spcBef>
                          <a:spcPts val="20"/>
                        </a:spcBef>
                        <a:spcAft>
                          <a:spcPts val="0"/>
                        </a:spcAft>
                      </a:pPr>
                      <a:r>
                        <a:rPr lang="en-US" sz="1100">
                          <a:effectLst/>
                        </a:rPr>
                        <a:t>13-Seater</a:t>
                      </a:r>
                      <a:r>
                        <a:rPr lang="en-US" sz="1100" spc="-80">
                          <a:effectLst/>
                        </a:rPr>
                        <a:t> </a:t>
                      </a:r>
                      <a:r>
                        <a:rPr lang="en-US" sz="1100">
                          <a:effectLst/>
                        </a:rPr>
                        <a:t>minibus</a:t>
                      </a:r>
                      <a:r>
                        <a:rPr lang="en-US" sz="1100" spc="-50">
                          <a:effectLst/>
                        </a:rPr>
                        <a:t> </a:t>
                      </a:r>
                      <a:r>
                        <a:rPr lang="en-US" sz="1100">
                          <a:effectLst/>
                        </a:rPr>
                        <a:t>Starting</a:t>
                      </a:r>
                      <a:r>
                        <a:rPr lang="en-US" sz="1100" spc="-50">
                          <a:effectLst/>
                        </a:rPr>
                        <a:t> </a:t>
                      </a:r>
                      <a:r>
                        <a:rPr lang="en-US" sz="1100">
                          <a:effectLst/>
                        </a:rPr>
                        <a:t>at</a:t>
                      </a:r>
                      <a:r>
                        <a:rPr lang="en-US" sz="1100" spc="-55">
                          <a:effectLst/>
                        </a:rPr>
                        <a:t> </a:t>
                      </a:r>
                      <a:r>
                        <a:rPr lang="en-US" sz="1100">
                          <a:effectLst/>
                        </a:rPr>
                        <a:t>Bronkhorstspruit</a:t>
                      </a:r>
                      <a:r>
                        <a:rPr lang="en-US" sz="1100" spc="-55">
                          <a:effectLst/>
                        </a:rPr>
                        <a:t> </a:t>
                      </a:r>
                      <a:r>
                        <a:rPr lang="en-US" sz="1100">
                          <a:effectLst/>
                        </a:rPr>
                        <a:t>dam</a:t>
                      </a:r>
                      <a:r>
                        <a:rPr lang="en-US" sz="1100" spc="-45">
                          <a:effectLst/>
                        </a:rPr>
                        <a:t> </a:t>
                      </a:r>
                      <a:r>
                        <a:rPr lang="en-US" sz="1100">
                          <a:effectLst/>
                        </a:rPr>
                        <a:t>via</a:t>
                      </a:r>
                      <a:r>
                        <a:rPr lang="en-US" sz="1100" spc="-65">
                          <a:effectLst/>
                        </a:rPr>
                        <a:t> </a:t>
                      </a:r>
                      <a:r>
                        <a:rPr lang="en-US" sz="1100">
                          <a:effectLst/>
                        </a:rPr>
                        <a:t>Cultura </a:t>
                      </a:r>
                      <a:r>
                        <a:rPr lang="en-US" sz="1100" spc="-20">
                          <a:effectLst/>
                        </a:rPr>
                        <a:t>Park</a:t>
                      </a:r>
                      <a:endParaRPr lang="en-ZA" sz="1100">
                        <a:effectLst/>
                        <a:latin typeface="Arial MT"/>
                        <a:ea typeface="Arial MT"/>
                        <a:cs typeface="Arial MT"/>
                      </a:endParaRPr>
                    </a:p>
                  </a:txBody>
                  <a:tcPr marL="0" marR="0" marT="0" marB="0"/>
                </a:tc>
                <a:tc>
                  <a:txBody>
                    <a:bodyPr/>
                    <a:lstStyle/>
                    <a:p>
                      <a:pPr>
                        <a:spcBef>
                          <a:spcPts val="485"/>
                        </a:spcBef>
                      </a:pPr>
                      <a:r>
                        <a:rPr lang="en-US" sz="1100">
                          <a:effectLst/>
                        </a:rPr>
                        <a:t> </a:t>
                      </a:r>
                      <a:endParaRPr lang="en-ZA" sz="1100">
                        <a:effectLst/>
                      </a:endParaRPr>
                    </a:p>
                    <a:p>
                      <a:pPr marL="72390">
                        <a:spcBef>
                          <a:spcPts val="5"/>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a:spcBef>
                          <a:spcPts val="485"/>
                        </a:spcBef>
                      </a:pPr>
                      <a:r>
                        <a:rPr lang="en-US" sz="1100">
                          <a:effectLst/>
                        </a:rPr>
                        <a:t> </a:t>
                      </a:r>
                      <a:endParaRPr lang="en-ZA" sz="1100">
                        <a:effectLst/>
                      </a:endParaRPr>
                    </a:p>
                    <a:p>
                      <a:pPr marL="109220">
                        <a:spcBef>
                          <a:spcPts val="5"/>
                        </a:spcBef>
                        <a:spcAft>
                          <a:spcPts val="0"/>
                        </a:spcAft>
                      </a:pPr>
                      <a:r>
                        <a:rPr lang="en-US" sz="1100" spc="-20">
                          <a:effectLst/>
                        </a:rPr>
                        <a:t>90km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2504708130"/>
                  </a:ext>
                </a:extLst>
              </a:tr>
              <a:tr h="725974">
                <a:tc>
                  <a:txBody>
                    <a:bodyPr/>
                    <a:lstStyle/>
                    <a:p>
                      <a:pPr marL="71120">
                        <a:spcBef>
                          <a:spcPts val="680"/>
                        </a:spcBef>
                        <a:spcAft>
                          <a:spcPts val="0"/>
                        </a:spcAft>
                      </a:pPr>
                      <a:r>
                        <a:rPr lang="en-US" sz="1100" dirty="0">
                          <a:effectLst/>
                        </a:rPr>
                        <a:t>Route</a:t>
                      </a:r>
                      <a:r>
                        <a:rPr lang="en-US" sz="1100" spc="-30" dirty="0">
                          <a:effectLst/>
                        </a:rPr>
                        <a:t> </a:t>
                      </a:r>
                      <a:r>
                        <a:rPr lang="en-US" sz="1100" spc="-25" dirty="0">
                          <a:effectLst/>
                        </a:rPr>
                        <a:t>E:</a:t>
                      </a:r>
                      <a:endParaRPr lang="en-ZA" sz="1100" dirty="0">
                        <a:effectLst/>
                      </a:endParaRPr>
                    </a:p>
                    <a:p>
                      <a:pPr marL="71120">
                        <a:spcBef>
                          <a:spcPts val="10"/>
                        </a:spcBef>
                        <a:spcAft>
                          <a:spcPts val="0"/>
                        </a:spcAft>
                      </a:pPr>
                      <a:r>
                        <a:rPr lang="en-US" sz="1100" dirty="0">
                          <a:effectLst/>
                        </a:rPr>
                        <a:t>13-Seater</a:t>
                      </a:r>
                      <a:r>
                        <a:rPr lang="en-US" sz="1100" spc="-90" dirty="0">
                          <a:effectLst/>
                        </a:rPr>
                        <a:t> </a:t>
                      </a:r>
                      <a:r>
                        <a:rPr lang="en-US" sz="1100" dirty="0">
                          <a:effectLst/>
                        </a:rPr>
                        <a:t>minibus</a:t>
                      </a:r>
                      <a:r>
                        <a:rPr lang="en-US" sz="1100" spc="-65" dirty="0">
                          <a:effectLst/>
                        </a:rPr>
                        <a:t> </a:t>
                      </a:r>
                      <a:r>
                        <a:rPr lang="en-US" sz="1100" dirty="0">
                          <a:effectLst/>
                        </a:rPr>
                        <a:t>Starting</a:t>
                      </a:r>
                      <a:r>
                        <a:rPr lang="en-US" sz="1100" spc="-65" dirty="0">
                          <a:effectLst/>
                        </a:rPr>
                        <a:t> </a:t>
                      </a:r>
                      <a:r>
                        <a:rPr lang="en-US" sz="1100" dirty="0">
                          <a:effectLst/>
                        </a:rPr>
                        <a:t>at</a:t>
                      </a:r>
                      <a:r>
                        <a:rPr lang="en-US" sz="1100" spc="-55" dirty="0">
                          <a:effectLst/>
                        </a:rPr>
                        <a:t> </a:t>
                      </a:r>
                      <a:r>
                        <a:rPr lang="en-US" sz="1100" dirty="0">
                          <a:effectLst/>
                        </a:rPr>
                        <a:t>Bronkhorstspruit</a:t>
                      </a:r>
                      <a:r>
                        <a:rPr lang="en-US" sz="1100" spc="-55" dirty="0">
                          <a:effectLst/>
                        </a:rPr>
                        <a:t> </a:t>
                      </a:r>
                      <a:r>
                        <a:rPr lang="en-US" sz="1100" dirty="0">
                          <a:effectLst/>
                        </a:rPr>
                        <a:t>CBD</a:t>
                      </a:r>
                      <a:r>
                        <a:rPr lang="en-US" sz="1100" spc="-65" dirty="0">
                          <a:effectLst/>
                        </a:rPr>
                        <a:t> </a:t>
                      </a:r>
                      <a:r>
                        <a:rPr lang="en-US" sz="1100" dirty="0">
                          <a:effectLst/>
                        </a:rPr>
                        <a:t>&amp;</a:t>
                      </a:r>
                      <a:r>
                        <a:rPr lang="en-US" sz="1100" spc="-55" dirty="0">
                          <a:effectLst/>
                        </a:rPr>
                        <a:t> </a:t>
                      </a:r>
                      <a:r>
                        <a:rPr lang="en-US" sz="1100" spc="-10" dirty="0">
                          <a:effectLst/>
                        </a:rPr>
                        <a:t>Masada</a:t>
                      </a:r>
                      <a:endParaRPr lang="en-ZA" sz="1100" dirty="0">
                        <a:effectLst/>
                        <a:latin typeface="Arial MT"/>
                        <a:ea typeface="Arial MT"/>
                        <a:cs typeface="Arial MT"/>
                      </a:endParaRPr>
                    </a:p>
                  </a:txBody>
                  <a:tcPr marL="0" marR="0" marT="0" marB="0"/>
                </a:tc>
                <a:tc>
                  <a:txBody>
                    <a:bodyPr/>
                    <a:lstStyle/>
                    <a:p>
                      <a:pPr>
                        <a:spcBef>
                          <a:spcPts val="40"/>
                        </a:spcBef>
                      </a:pPr>
                      <a:r>
                        <a:rPr lang="en-US" sz="1100">
                          <a:effectLst/>
                        </a:rPr>
                        <a:t> </a:t>
                      </a:r>
                      <a:endParaRPr lang="en-ZA" sz="1100">
                        <a:effectLst/>
                      </a:endParaRPr>
                    </a:p>
                    <a:p>
                      <a:pPr marL="72390"/>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a:spcBef>
                          <a:spcPts val="40"/>
                        </a:spcBef>
                      </a:pPr>
                      <a:r>
                        <a:rPr lang="en-US" sz="1100">
                          <a:effectLst/>
                        </a:rPr>
                        <a:t> </a:t>
                      </a:r>
                      <a:endParaRPr lang="en-ZA" sz="1100">
                        <a:effectLst/>
                      </a:endParaRPr>
                    </a:p>
                    <a:p>
                      <a:pPr marL="109220"/>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3933168522"/>
                  </a:ext>
                </a:extLst>
              </a:tr>
              <a:tr h="462899">
                <a:tc>
                  <a:txBody>
                    <a:bodyPr/>
                    <a:lstStyle/>
                    <a:p>
                      <a:pPr marL="71120">
                        <a:lnSpc>
                          <a:spcPts val="1220"/>
                        </a:lnSpc>
                      </a:pPr>
                      <a:r>
                        <a:rPr lang="en-US" sz="1100">
                          <a:effectLst/>
                        </a:rPr>
                        <a:t>Route</a:t>
                      </a:r>
                      <a:r>
                        <a:rPr lang="en-US" sz="1100" spc="-30">
                          <a:effectLst/>
                        </a:rPr>
                        <a:t> </a:t>
                      </a:r>
                      <a:r>
                        <a:rPr lang="en-US" sz="1100" spc="-25">
                          <a:effectLst/>
                        </a:rPr>
                        <a:t>F:</a:t>
                      </a:r>
                      <a:endParaRPr lang="en-ZA" sz="1100">
                        <a:effectLst/>
                      </a:endParaRPr>
                    </a:p>
                    <a:p>
                      <a:pPr marL="71120">
                        <a:lnSpc>
                          <a:spcPts val="1210"/>
                        </a:lnSpc>
                      </a:pPr>
                      <a:r>
                        <a:rPr lang="en-US" sz="1100" spc="-10">
                          <a:effectLst/>
                        </a:rPr>
                        <a:t>13-Seater</a:t>
                      </a:r>
                      <a:r>
                        <a:rPr lang="en-US" sz="1100" spc="-35">
                          <a:effectLst/>
                        </a:rPr>
                        <a:t> </a:t>
                      </a:r>
                      <a:r>
                        <a:rPr lang="en-US" sz="1100" spc="-10">
                          <a:effectLst/>
                        </a:rPr>
                        <a:t>minibus</a:t>
                      </a:r>
                      <a:r>
                        <a:rPr lang="en-US" sz="1100" spc="15">
                          <a:effectLst/>
                        </a:rPr>
                        <a:t> </a:t>
                      </a:r>
                      <a:r>
                        <a:rPr lang="en-US" sz="1100" spc="-10">
                          <a:effectLst/>
                        </a:rPr>
                        <a:t>Starting</a:t>
                      </a:r>
                      <a:r>
                        <a:rPr lang="en-US" sz="1100" spc="15">
                          <a:effectLst/>
                        </a:rPr>
                        <a:t> </a:t>
                      </a:r>
                      <a:r>
                        <a:rPr lang="en-US" sz="1100" spc="-10">
                          <a:effectLst/>
                        </a:rPr>
                        <a:t>at</a:t>
                      </a:r>
                      <a:r>
                        <a:rPr lang="en-US" sz="1100" spc="5">
                          <a:effectLst/>
                        </a:rPr>
                        <a:t> </a:t>
                      </a:r>
                      <a:r>
                        <a:rPr lang="en-US" sz="1100" spc="-10">
                          <a:effectLst/>
                        </a:rPr>
                        <a:t>Bronkhorstspruit</a:t>
                      </a:r>
                      <a:r>
                        <a:rPr lang="en-US" sz="1100" spc="15">
                          <a:effectLst/>
                        </a:rPr>
                        <a:t> </a:t>
                      </a:r>
                      <a:r>
                        <a:rPr lang="en-US" sz="1100" spc="-25">
                          <a:effectLst/>
                        </a:rPr>
                        <a:t>CBD</a:t>
                      </a:r>
                      <a:endParaRPr lang="en-ZA" sz="1100">
                        <a:effectLst/>
                        <a:latin typeface="Arial MT"/>
                        <a:ea typeface="Arial MT"/>
                        <a:cs typeface="Arial MT"/>
                      </a:endParaRPr>
                    </a:p>
                  </a:txBody>
                  <a:tcPr marL="0" marR="0" marT="0" marB="0"/>
                </a:tc>
                <a:tc>
                  <a:txBody>
                    <a:bodyPr/>
                    <a:lstStyle/>
                    <a:p>
                      <a:pPr marL="72390">
                        <a:spcBef>
                          <a:spcPts val="635"/>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09220">
                        <a:spcBef>
                          <a:spcPts val="635"/>
                        </a:spcBef>
                        <a:spcAft>
                          <a:spcPts val="0"/>
                        </a:spcAft>
                      </a:pPr>
                      <a:r>
                        <a:rPr lang="en-US" sz="1100" dirty="0">
                          <a:effectLst/>
                        </a:rPr>
                        <a:t>90</a:t>
                      </a:r>
                      <a:r>
                        <a:rPr lang="en-US" sz="1100" spc="-5" dirty="0">
                          <a:effectLst/>
                        </a:rPr>
                        <a:t> </a:t>
                      </a:r>
                      <a:r>
                        <a:rPr lang="en-US" sz="1100" spc="-25" dirty="0">
                          <a:effectLst/>
                        </a:rPr>
                        <a:t>km</a:t>
                      </a:r>
                      <a:endParaRPr lang="en-ZA" sz="1100" dirty="0">
                        <a:effectLst/>
                        <a:latin typeface="Arial MT"/>
                        <a:ea typeface="Arial MT"/>
                        <a:cs typeface="Arial MT"/>
                      </a:endParaRPr>
                    </a:p>
                  </a:txBody>
                  <a:tcPr marL="0" marR="0" marT="0" marB="0"/>
                </a:tc>
                <a:extLst>
                  <a:ext uri="{0D108BD9-81ED-4DB2-BD59-A6C34878D82A}">
                    <a16:rowId xmlns:a16="http://schemas.microsoft.com/office/drawing/2014/main" val="3583603008"/>
                  </a:ext>
                </a:extLst>
              </a:tr>
            </a:tbl>
          </a:graphicData>
        </a:graphic>
      </p:graphicFrame>
    </p:spTree>
    <p:extLst>
      <p:ext uri="{BB962C8B-B14F-4D97-AF65-F5344CB8AC3E}">
        <p14:creationId xmlns:p14="http://schemas.microsoft.com/office/powerpoint/2010/main" val="3185981707"/>
      </p:ext>
    </p:extLst>
  </p:cSld>
  <p:clrMapOvr>
    <a:overrideClrMapping bg1="lt1" tx1="dk1" bg2="lt2" tx2="dk2" accent1="accent1" accent2="accent2" accent3="accent3" accent4="accent4" accent5="accent5" accent6="accent6" hlink="hlink" folHlink="folHlink"/>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FDD78-38B9-D020-A4FC-DB3739D1A404}"/>
              </a:ext>
            </a:extLst>
          </p:cNvPr>
          <p:cNvSpPr>
            <a:spLocks noGrp="1"/>
          </p:cNvSpPr>
          <p:nvPr>
            <p:ph type="title"/>
          </p:nvPr>
        </p:nvSpPr>
        <p:spPr/>
        <p:txBody>
          <a:bodyPr/>
          <a:lstStyle/>
          <a:p>
            <a:r>
              <a:rPr lang="en-US" dirty="0"/>
              <a:t>Functionality Evaluation Criteria – Technical Representative</a:t>
            </a:r>
            <a:endParaRPr lang="en-ZA" dirty="0"/>
          </a:p>
        </p:txBody>
      </p:sp>
      <p:sp>
        <p:nvSpPr>
          <p:cNvPr id="4" name="Date Placeholder 3">
            <a:extLst>
              <a:ext uri="{FF2B5EF4-FFF2-40B4-BE49-F238E27FC236}">
                <a16:creationId xmlns:a16="http://schemas.microsoft.com/office/drawing/2014/main" id="{D849E788-A6B0-67BC-7634-02253BCD4974}"/>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700C25BF-C776-02F8-51D7-3F20914910A1}"/>
              </a:ext>
            </a:extLst>
          </p:cNvPr>
          <p:cNvSpPr>
            <a:spLocks noGrp="1"/>
          </p:cNvSpPr>
          <p:nvPr>
            <p:ph type="sldNum" sz="quarter" idx="12"/>
          </p:nvPr>
        </p:nvSpPr>
        <p:spPr/>
        <p:txBody>
          <a:bodyPr/>
          <a:lstStyle/>
          <a:p>
            <a:pPr>
              <a:defRPr/>
            </a:pPr>
            <a:fld id="{5FB8CB01-610C-4F18-A1B2-0F8813DB5A28}" type="slidenum">
              <a:rPr lang="en-ZA" smtClean="0"/>
              <a:pPr>
                <a:defRPr/>
              </a:pPr>
              <a:t>15</a:t>
            </a:fld>
            <a:endParaRPr lang="en-ZA"/>
          </a:p>
        </p:txBody>
      </p:sp>
      <p:graphicFrame>
        <p:nvGraphicFramePr>
          <p:cNvPr id="8" name="Content Placeholder 7">
            <a:extLst>
              <a:ext uri="{FF2B5EF4-FFF2-40B4-BE49-F238E27FC236}">
                <a16:creationId xmlns:a16="http://schemas.microsoft.com/office/drawing/2014/main" id="{D8FE5E77-C676-8454-25A5-15B1147CC00C}"/>
              </a:ext>
            </a:extLst>
          </p:cNvPr>
          <p:cNvGraphicFramePr>
            <a:graphicFrameLocks noGrp="1"/>
          </p:cNvGraphicFramePr>
          <p:nvPr>
            <p:ph idx="1"/>
            <p:extLst>
              <p:ext uri="{D42A27DB-BD31-4B8C-83A1-F6EECF244321}">
                <p14:modId xmlns:p14="http://schemas.microsoft.com/office/powerpoint/2010/main" val="2493042771"/>
              </p:ext>
            </p:extLst>
          </p:nvPr>
        </p:nvGraphicFramePr>
        <p:xfrm>
          <a:off x="611560" y="1124744"/>
          <a:ext cx="8280920" cy="5328443"/>
        </p:xfrm>
        <a:graphic>
          <a:graphicData uri="http://schemas.openxmlformats.org/drawingml/2006/table">
            <a:tbl>
              <a:tblPr firstRow="1" firstCol="1" lastRow="1" lastCol="1" bandRow="1" bandCol="1">
                <a:tableStyleId>{5C22544A-7EE6-4342-B048-85BDC9FD1C3A}</a:tableStyleId>
              </a:tblPr>
              <a:tblGrid>
                <a:gridCol w="5359882">
                  <a:extLst>
                    <a:ext uri="{9D8B030D-6E8A-4147-A177-3AD203B41FA5}">
                      <a16:colId xmlns:a16="http://schemas.microsoft.com/office/drawing/2014/main" val="4121818488"/>
                    </a:ext>
                  </a:extLst>
                </a:gridCol>
                <a:gridCol w="1600280">
                  <a:extLst>
                    <a:ext uri="{9D8B030D-6E8A-4147-A177-3AD203B41FA5}">
                      <a16:colId xmlns:a16="http://schemas.microsoft.com/office/drawing/2014/main" val="2227684811"/>
                    </a:ext>
                  </a:extLst>
                </a:gridCol>
                <a:gridCol w="1320758">
                  <a:extLst>
                    <a:ext uri="{9D8B030D-6E8A-4147-A177-3AD203B41FA5}">
                      <a16:colId xmlns:a16="http://schemas.microsoft.com/office/drawing/2014/main" val="3629635424"/>
                    </a:ext>
                  </a:extLst>
                </a:gridCol>
              </a:tblGrid>
              <a:tr h="651283">
                <a:tc>
                  <a:txBody>
                    <a:bodyPr/>
                    <a:lstStyle/>
                    <a:p>
                      <a:pPr marL="71120">
                        <a:lnSpc>
                          <a:spcPts val="1240"/>
                        </a:lnSpc>
                      </a:pPr>
                      <a:r>
                        <a:rPr lang="en-US" sz="1100">
                          <a:effectLst/>
                        </a:rPr>
                        <a:t>Route</a:t>
                      </a:r>
                      <a:r>
                        <a:rPr lang="en-US" sz="1100" spc="-55">
                          <a:effectLst/>
                        </a:rPr>
                        <a:t> </a:t>
                      </a:r>
                      <a:r>
                        <a:rPr lang="en-US" sz="1100" spc="-25">
                          <a:effectLst/>
                        </a:rPr>
                        <a:t>G:</a:t>
                      </a:r>
                      <a:endParaRPr lang="en-ZA" sz="1100">
                        <a:effectLst/>
                      </a:endParaRPr>
                    </a:p>
                    <a:p>
                      <a:pPr marL="71120">
                        <a:lnSpc>
                          <a:spcPts val="1260"/>
                        </a:lnSpc>
                      </a:pPr>
                      <a:r>
                        <a:rPr lang="en-US" sz="1100">
                          <a:effectLst/>
                        </a:rPr>
                        <a:t>13-Seater</a:t>
                      </a:r>
                      <a:r>
                        <a:rPr lang="en-US" sz="1100" spc="-80">
                          <a:effectLst/>
                        </a:rPr>
                        <a:t> </a:t>
                      </a:r>
                      <a:r>
                        <a:rPr lang="en-US" sz="1100">
                          <a:effectLst/>
                        </a:rPr>
                        <a:t>minibus</a:t>
                      </a:r>
                      <a:r>
                        <a:rPr lang="en-US" sz="1100" spc="-70">
                          <a:effectLst/>
                        </a:rPr>
                        <a:t> </a:t>
                      </a:r>
                      <a:r>
                        <a:rPr lang="en-US" sz="1100">
                          <a:effectLst/>
                        </a:rPr>
                        <a:t>Starting</a:t>
                      </a:r>
                      <a:r>
                        <a:rPr lang="en-US" sz="1100" spc="-60">
                          <a:effectLst/>
                        </a:rPr>
                        <a:t> </a:t>
                      </a:r>
                      <a:r>
                        <a:rPr lang="en-US" sz="1100">
                          <a:effectLst/>
                        </a:rPr>
                        <a:t>at</a:t>
                      </a:r>
                      <a:r>
                        <a:rPr lang="en-US" sz="1100" spc="-45">
                          <a:effectLst/>
                        </a:rPr>
                        <a:t> </a:t>
                      </a:r>
                      <a:r>
                        <a:rPr lang="en-US" sz="1100">
                          <a:effectLst/>
                        </a:rPr>
                        <a:t>Kwa-</a:t>
                      </a:r>
                      <a:r>
                        <a:rPr lang="en-US" sz="1100" spc="-10">
                          <a:effectLst/>
                        </a:rPr>
                        <a:t>Ndebele</a:t>
                      </a:r>
                      <a:endParaRPr lang="en-ZA" sz="1100">
                        <a:effectLst/>
                        <a:latin typeface="Arial MT"/>
                        <a:ea typeface="Arial MT"/>
                        <a:cs typeface="Arial MT"/>
                      </a:endParaRPr>
                    </a:p>
                  </a:txBody>
                  <a:tcPr marL="0" marR="0" marT="0" marB="0"/>
                </a:tc>
                <a:tc>
                  <a:txBody>
                    <a:bodyPr/>
                    <a:lstStyle/>
                    <a:p>
                      <a:pPr>
                        <a:spcBef>
                          <a:spcPts val="630"/>
                        </a:spcBef>
                      </a:pPr>
                      <a:r>
                        <a:rPr lang="en-US" sz="1100">
                          <a:effectLst/>
                        </a:rPr>
                        <a:t> </a:t>
                      </a:r>
                      <a:endParaRPr lang="en-ZA" sz="1100">
                        <a:effectLst/>
                      </a:endParaRPr>
                    </a:p>
                    <a:p>
                      <a:pPr marL="41275" marR="55245" algn="ctr">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3030">
                        <a:spcBef>
                          <a:spcPts val="1260"/>
                        </a:spcBef>
                        <a:spcAft>
                          <a:spcPts val="0"/>
                        </a:spcAft>
                      </a:pPr>
                      <a:r>
                        <a:rPr lang="en-US" sz="1100">
                          <a:effectLst/>
                        </a:rPr>
                        <a:t>140</a:t>
                      </a:r>
                      <a:r>
                        <a:rPr lang="en-US" sz="1100" spc="-2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3555341475"/>
                  </a:ext>
                </a:extLst>
              </a:tr>
              <a:tr h="671986">
                <a:tc>
                  <a:txBody>
                    <a:bodyPr/>
                    <a:lstStyle/>
                    <a:p>
                      <a:pPr marL="71120">
                        <a:lnSpc>
                          <a:spcPts val="1260"/>
                        </a:lnSpc>
                        <a:spcBef>
                          <a:spcPts val="45"/>
                        </a:spcBef>
                        <a:spcAft>
                          <a:spcPts val="0"/>
                        </a:spcAft>
                      </a:pPr>
                      <a:r>
                        <a:rPr lang="en-US" sz="1100">
                          <a:effectLst/>
                        </a:rPr>
                        <a:t>Route</a:t>
                      </a:r>
                      <a:r>
                        <a:rPr lang="en-US" sz="1100" spc="-30">
                          <a:effectLst/>
                        </a:rPr>
                        <a:t> </a:t>
                      </a:r>
                      <a:r>
                        <a:rPr lang="en-US" sz="1100" spc="-25">
                          <a:effectLst/>
                        </a:rPr>
                        <a:t>H:</a:t>
                      </a:r>
                      <a:endParaRPr lang="en-ZA" sz="1100">
                        <a:effectLst/>
                      </a:endParaRPr>
                    </a:p>
                    <a:p>
                      <a:pPr marL="71120" marR="144780">
                        <a:lnSpc>
                          <a:spcPts val="1270"/>
                        </a:lnSpc>
                        <a:spcAft>
                          <a:spcPts val="0"/>
                        </a:spcAft>
                      </a:pPr>
                      <a:r>
                        <a:rPr lang="en-US" sz="1100">
                          <a:effectLst/>
                        </a:rPr>
                        <a:t>13-Seater</a:t>
                      </a:r>
                      <a:r>
                        <a:rPr lang="en-US" sz="1100" spc="-75">
                          <a:effectLst/>
                        </a:rPr>
                        <a:t> </a:t>
                      </a:r>
                      <a:r>
                        <a:rPr lang="en-US" sz="1100">
                          <a:effectLst/>
                        </a:rPr>
                        <a:t>minibus</a:t>
                      </a:r>
                      <a:r>
                        <a:rPr lang="en-US" sz="1100" spc="-25">
                          <a:effectLst/>
                        </a:rPr>
                        <a:t> </a:t>
                      </a:r>
                      <a:r>
                        <a:rPr lang="en-US" sz="1100">
                          <a:effectLst/>
                        </a:rPr>
                        <a:t>Starting</a:t>
                      </a:r>
                      <a:r>
                        <a:rPr lang="en-US" sz="1100" spc="-40">
                          <a:effectLst/>
                        </a:rPr>
                        <a:t> </a:t>
                      </a:r>
                      <a:r>
                        <a:rPr lang="en-US" sz="1100">
                          <a:effectLst/>
                        </a:rPr>
                        <a:t>at</a:t>
                      </a:r>
                      <a:r>
                        <a:rPr lang="en-US" sz="1100" spc="-35">
                          <a:effectLst/>
                        </a:rPr>
                        <a:t> </a:t>
                      </a:r>
                      <a:r>
                        <a:rPr lang="en-US" sz="1100">
                          <a:effectLst/>
                        </a:rPr>
                        <a:t>Phola</a:t>
                      </a:r>
                      <a:r>
                        <a:rPr lang="en-US" sz="1100" spc="-40">
                          <a:effectLst/>
                        </a:rPr>
                        <a:t> </a:t>
                      </a:r>
                      <a:r>
                        <a:rPr lang="en-US" sz="1100">
                          <a:effectLst/>
                        </a:rPr>
                        <a:t>Location</a:t>
                      </a:r>
                      <a:r>
                        <a:rPr lang="en-US" sz="1100" spc="-55">
                          <a:effectLst/>
                        </a:rPr>
                        <a:t> </a:t>
                      </a:r>
                      <a:r>
                        <a:rPr lang="en-US" sz="1100">
                          <a:effectLst/>
                        </a:rPr>
                        <a:t>via</a:t>
                      </a:r>
                      <a:r>
                        <a:rPr lang="en-US" sz="1100" spc="-65">
                          <a:effectLst/>
                        </a:rPr>
                        <a:t> </a:t>
                      </a:r>
                      <a:r>
                        <a:rPr lang="en-US" sz="1100">
                          <a:effectLst/>
                        </a:rPr>
                        <a:t>Wilge</a:t>
                      </a:r>
                      <a:r>
                        <a:rPr lang="en-US" sz="1100" spc="-45">
                          <a:effectLst/>
                        </a:rPr>
                        <a:t> </a:t>
                      </a:r>
                      <a:r>
                        <a:rPr lang="en-US" sz="1100">
                          <a:effectLst/>
                        </a:rPr>
                        <a:t>&amp; </a:t>
                      </a:r>
                      <a:r>
                        <a:rPr lang="en-US" sz="1100" spc="-10">
                          <a:effectLst/>
                        </a:rPr>
                        <a:t>Bravo</a:t>
                      </a:r>
                      <a:endParaRPr lang="en-ZA" sz="1100">
                        <a:effectLst/>
                        <a:latin typeface="Arial MT"/>
                        <a:ea typeface="Arial MT"/>
                        <a:cs typeface="Arial MT"/>
                      </a:endParaRPr>
                    </a:p>
                  </a:txBody>
                  <a:tcPr marL="0" marR="0" marT="0" marB="0"/>
                </a:tc>
                <a:tc>
                  <a:txBody>
                    <a:bodyPr/>
                    <a:lstStyle/>
                    <a:p>
                      <a:pPr>
                        <a:spcBef>
                          <a:spcPts val="65"/>
                        </a:spcBef>
                      </a:pPr>
                      <a:r>
                        <a:rPr lang="en-US" sz="1100">
                          <a:effectLst/>
                        </a:rPr>
                        <a:t> </a:t>
                      </a:r>
                      <a:endParaRPr lang="en-ZA" sz="1100">
                        <a:effectLst/>
                      </a:endParaRPr>
                    </a:p>
                    <a:p>
                      <a:pPr marL="41275" marR="55245" algn="ctr">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a:spcBef>
                          <a:spcPts val="65"/>
                        </a:spcBef>
                      </a:pPr>
                      <a:r>
                        <a:rPr lang="en-US" sz="1100">
                          <a:effectLst/>
                        </a:rPr>
                        <a:t> </a:t>
                      </a:r>
                      <a:endParaRPr lang="en-ZA" sz="1100">
                        <a:effectLst/>
                      </a:endParaRPr>
                    </a:p>
                    <a:p>
                      <a:pPr marL="113030"/>
                      <a:r>
                        <a:rPr lang="en-US" sz="1100" spc="-20">
                          <a:effectLst/>
                        </a:rPr>
                        <a:t>90km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2109837563"/>
                  </a:ext>
                </a:extLst>
              </a:tr>
              <a:tr h="473582">
                <a:tc>
                  <a:txBody>
                    <a:bodyPr/>
                    <a:lstStyle/>
                    <a:p>
                      <a:pPr marL="71120">
                        <a:lnSpc>
                          <a:spcPts val="1260"/>
                        </a:lnSpc>
                        <a:spcBef>
                          <a:spcPts val="95"/>
                        </a:spcBef>
                        <a:spcAft>
                          <a:spcPts val="0"/>
                        </a:spcAft>
                      </a:pPr>
                      <a:r>
                        <a:rPr lang="en-US" sz="1100">
                          <a:effectLst/>
                        </a:rPr>
                        <a:t>Route</a:t>
                      </a:r>
                      <a:r>
                        <a:rPr lang="en-US" sz="1100" spc="-40">
                          <a:effectLst/>
                        </a:rPr>
                        <a:t> </a:t>
                      </a:r>
                      <a:r>
                        <a:rPr lang="en-US" sz="1100" spc="-25">
                          <a:effectLst/>
                        </a:rPr>
                        <a:t>I:</a:t>
                      </a:r>
                      <a:endParaRPr lang="en-ZA" sz="1100">
                        <a:effectLst/>
                      </a:endParaRPr>
                    </a:p>
                    <a:p>
                      <a:pPr marL="71120">
                        <a:lnSpc>
                          <a:spcPts val="1260"/>
                        </a:lnSpc>
                      </a:pPr>
                      <a:r>
                        <a:rPr lang="en-US" sz="1100">
                          <a:effectLst/>
                        </a:rPr>
                        <a:t>13-Seater</a:t>
                      </a:r>
                      <a:r>
                        <a:rPr lang="en-US" sz="1100" spc="-80">
                          <a:effectLst/>
                        </a:rPr>
                        <a:t> </a:t>
                      </a:r>
                      <a:r>
                        <a:rPr lang="en-US" sz="1100">
                          <a:effectLst/>
                        </a:rPr>
                        <a:t>minibus</a:t>
                      </a:r>
                      <a:r>
                        <a:rPr lang="en-US" sz="1100" spc="-50">
                          <a:effectLst/>
                        </a:rPr>
                        <a:t> </a:t>
                      </a:r>
                      <a:r>
                        <a:rPr lang="en-US" sz="1100">
                          <a:effectLst/>
                        </a:rPr>
                        <a:t>Starting</a:t>
                      </a:r>
                      <a:r>
                        <a:rPr lang="en-US" sz="1100" spc="-50">
                          <a:effectLst/>
                        </a:rPr>
                        <a:t> </a:t>
                      </a:r>
                      <a:r>
                        <a:rPr lang="en-US" sz="1100">
                          <a:effectLst/>
                        </a:rPr>
                        <a:t>at</a:t>
                      </a:r>
                      <a:r>
                        <a:rPr lang="en-US" sz="1100" spc="-50">
                          <a:effectLst/>
                        </a:rPr>
                        <a:t> </a:t>
                      </a:r>
                      <a:r>
                        <a:rPr lang="en-US" sz="1100" spc="-10">
                          <a:effectLst/>
                        </a:rPr>
                        <a:t>Delmas</a:t>
                      </a:r>
                      <a:endParaRPr lang="en-ZA" sz="1100">
                        <a:effectLst/>
                        <a:latin typeface="Arial MT"/>
                        <a:ea typeface="Arial MT"/>
                        <a:cs typeface="Arial MT"/>
                      </a:endParaRPr>
                    </a:p>
                  </a:txBody>
                  <a:tcPr marL="0" marR="0" marT="0" marB="0"/>
                </a:tc>
                <a:tc>
                  <a:txBody>
                    <a:bodyPr/>
                    <a:lstStyle/>
                    <a:p>
                      <a:pPr marL="41275" marR="55245" algn="ctr">
                        <a:spcBef>
                          <a:spcPts val="740"/>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3030">
                        <a:spcBef>
                          <a:spcPts val="740"/>
                        </a:spcBef>
                        <a:spcAft>
                          <a:spcPts val="0"/>
                        </a:spcAft>
                      </a:pPr>
                      <a:r>
                        <a:rPr lang="en-US" sz="1100">
                          <a:effectLst/>
                        </a:rPr>
                        <a:t>100</a:t>
                      </a:r>
                      <a:r>
                        <a:rPr lang="en-US" sz="1100" spc="-1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659677387"/>
                  </a:ext>
                </a:extLst>
              </a:tr>
              <a:tr h="435626">
                <a:tc>
                  <a:txBody>
                    <a:bodyPr/>
                    <a:lstStyle/>
                    <a:p>
                      <a:pPr marL="71120">
                        <a:lnSpc>
                          <a:spcPts val="1220"/>
                        </a:lnSpc>
                      </a:pPr>
                      <a:r>
                        <a:rPr lang="en-US" sz="1100">
                          <a:effectLst/>
                        </a:rPr>
                        <a:t>Route</a:t>
                      </a:r>
                      <a:r>
                        <a:rPr lang="en-US" sz="1100" spc="-30">
                          <a:effectLst/>
                        </a:rPr>
                        <a:t> </a:t>
                      </a:r>
                      <a:r>
                        <a:rPr lang="en-US" sz="1100" spc="-25">
                          <a:effectLst/>
                        </a:rPr>
                        <a:t>J:</a:t>
                      </a:r>
                      <a:endParaRPr lang="en-ZA" sz="1100">
                        <a:effectLst/>
                      </a:endParaRPr>
                    </a:p>
                    <a:p>
                      <a:pPr marL="71120">
                        <a:lnSpc>
                          <a:spcPts val="1210"/>
                        </a:lnSpc>
                      </a:pPr>
                      <a:r>
                        <a:rPr lang="en-US" sz="1100">
                          <a:effectLst/>
                        </a:rPr>
                        <a:t>13-Seater</a:t>
                      </a:r>
                      <a:r>
                        <a:rPr lang="en-US" sz="1100" spc="-90">
                          <a:effectLst/>
                        </a:rPr>
                        <a:t> </a:t>
                      </a:r>
                      <a:r>
                        <a:rPr lang="en-US" sz="1100">
                          <a:effectLst/>
                        </a:rPr>
                        <a:t>Minibus</a:t>
                      </a:r>
                      <a:r>
                        <a:rPr lang="en-US" sz="1100" spc="-35">
                          <a:effectLst/>
                        </a:rPr>
                        <a:t> </a:t>
                      </a:r>
                      <a:r>
                        <a:rPr lang="en-US" sz="1100">
                          <a:effectLst/>
                        </a:rPr>
                        <a:t>Starting</a:t>
                      </a:r>
                      <a:r>
                        <a:rPr lang="en-US" sz="1100" spc="-40">
                          <a:effectLst/>
                        </a:rPr>
                        <a:t> </a:t>
                      </a:r>
                      <a:r>
                        <a:rPr lang="en-US" sz="1100">
                          <a:effectLst/>
                        </a:rPr>
                        <a:t>at</a:t>
                      </a:r>
                      <a:r>
                        <a:rPr lang="en-US" sz="1100" spc="-40">
                          <a:effectLst/>
                        </a:rPr>
                        <a:t> </a:t>
                      </a:r>
                      <a:r>
                        <a:rPr lang="en-US" sz="1100">
                          <a:effectLst/>
                        </a:rPr>
                        <a:t>The</a:t>
                      </a:r>
                      <a:r>
                        <a:rPr lang="en-US" sz="1100" spc="-75">
                          <a:effectLst/>
                        </a:rPr>
                        <a:t> </a:t>
                      </a:r>
                      <a:r>
                        <a:rPr lang="en-US" sz="1100">
                          <a:effectLst/>
                        </a:rPr>
                        <a:t>Grove</a:t>
                      </a:r>
                      <a:r>
                        <a:rPr lang="en-US" sz="1100" spc="-65">
                          <a:effectLst/>
                        </a:rPr>
                        <a:t> </a:t>
                      </a:r>
                      <a:r>
                        <a:rPr lang="en-US" sz="1100">
                          <a:effectLst/>
                        </a:rPr>
                        <a:t>Mall</a:t>
                      </a:r>
                      <a:r>
                        <a:rPr lang="en-US" sz="1100" spc="-45">
                          <a:effectLst/>
                        </a:rPr>
                        <a:t> </a:t>
                      </a:r>
                      <a:r>
                        <a:rPr lang="en-US" sz="1100">
                          <a:effectLst/>
                        </a:rPr>
                        <a:t>(Pretoria</a:t>
                      </a:r>
                      <a:r>
                        <a:rPr lang="en-US" sz="1100" spc="-35">
                          <a:effectLst/>
                        </a:rPr>
                        <a:t> </a:t>
                      </a:r>
                      <a:r>
                        <a:rPr lang="en-US" sz="1100" spc="-10">
                          <a:effectLst/>
                        </a:rPr>
                        <a:t>East)</a:t>
                      </a:r>
                      <a:endParaRPr lang="en-ZA" sz="1100">
                        <a:effectLst/>
                        <a:latin typeface="Arial MT"/>
                        <a:ea typeface="Arial MT"/>
                        <a:cs typeface="Arial MT"/>
                      </a:endParaRPr>
                    </a:p>
                  </a:txBody>
                  <a:tcPr marL="0" marR="0" marT="0" marB="0"/>
                </a:tc>
                <a:tc>
                  <a:txBody>
                    <a:bodyPr/>
                    <a:lstStyle/>
                    <a:p>
                      <a:pPr marL="41275" marR="55245" algn="ctr">
                        <a:spcBef>
                          <a:spcPts val="635"/>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3030">
                        <a:spcBef>
                          <a:spcPts val="635"/>
                        </a:spcBef>
                        <a:spcAft>
                          <a:spcPts val="0"/>
                        </a:spcAft>
                      </a:pPr>
                      <a:r>
                        <a:rPr lang="en-US" sz="1100">
                          <a:effectLst/>
                        </a:rPr>
                        <a:t>140</a:t>
                      </a:r>
                      <a:r>
                        <a:rPr lang="en-US" sz="1100" spc="-2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2658925491"/>
                  </a:ext>
                </a:extLst>
              </a:tr>
              <a:tr h="436489">
                <a:tc>
                  <a:txBody>
                    <a:bodyPr/>
                    <a:lstStyle/>
                    <a:p>
                      <a:pPr marL="71120">
                        <a:lnSpc>
                          <a:spcPts val="1220"/>
                        </a:lnSpc>
                      </a:pPr>
                      <a:r>
                        <a:rPr lang="en-US" sz="1100">
                          <a:effectLst/>
                        </a:rPr>
                        <a:t>Route</a:t>
                      </a:r>
                      <a:r>
                        <a:rPr lang="en-US" sz="1100" spc="-30">
                          <a:effectLst/>
                        </a:rPr>
                        <a:t> </a:t>
                      </a:r>
                      <a:r>
                        <a:rPr lang="en-US" sz="1100" spc="-25">
                          <a:effectLst/>
                        </a:rPr>
                        <a:t>K:</a:t>
                      </a:r>
                      <a:endParaRPr lang="en-ZA" sz="1100">
                        <a:effectLst/>
                      </a:endParaRPr>
                    </a:p>
                    <a:p>
                      <a:pPr marL="71120">
                        <a:lnSpc>
                          <a:spcPts val="1210"/>
                        </a:lnSpc>
                      </a:pPr>
                      <a:r>
                        <a:rPr lang="en-US" sz="1100">
                          <a:effectLst/>
                        </a:rPr>
                        <a:t>13-Seater</a:t>
                      </a:r>
                      <a:r>
                        <a:rPr lang="en-US" sz="1100" spc="-90">
                          <a:effectLst/>
                        </a:rPr>
                        <a:t> </a:t>
                      </a:r>
                      <a:r>
                        <a:rPr lang="en-US" sz="1100">
                          <a:effectLst/>
                        </a:rPr>
                        <a:t>Minibus</a:t>
                      </a:r>
                      <a:r>
                        <a:rPr lang="en-US" sz="1100" spc="-35">
                          <a:effectLst/>
                        </a:rPr>
                        <a:t> </a:t>
                      </a:r>
                      <a:r>
                        <a:rPr lang="en-US" sz="1100">
                          <a:effectLst/>
                        </a:rPr>
                        <a:t>Starting</a:t>
                      </a:r>
                      <a:r>
                        <a:rPr lang="en-US" sz="1100" spc="-40">
                          <a:effectLst/>
                        </a:rPr>
                        <a:t> </a:t>
                      </a:r>
                      <a:r>
                        <a:rPr lang="en-US" sz="1100">
                          <a:effectLst/>
                        </a:rPr>
                        <a:t>at</a:t>
                      </a:r>
                      <a:r>
                        <a:rPr lang="en-US" sz="1100" spc="-40">
                          <a:effectLst/>
                        </a:rPr>
                        <a:t> </a:t>
                      </a:r>
                      <a:r>
                        <a:rPr lang="en-US" sz="1100">
                          <a:effectLst/>
                        </a:rPr>
                        <a:t>The</a:t>
                      </a:r>
                      <a:r>
                        <a:rPr lang="en-US" sz="1100" spc="-75">
                          <a:effectLst/>
                        </a:rPr>
                        <a:t> </a:t>
                      </a:r>
                      <a:r>
                        <a:rPr lang="en-US" sz="1100">
                          <a:effectLst/>
                        </a:rPr>
                        <a:t>Grove</a:t>
                      </a:r>
                      <a:r>
                        <a:rPr lang="en-US" sz="1100" spc="-65">
                          <a:effectLst/>
                        </a:rPr>
                        <a:t> </a:t>
                      </a:r>
                      <a:r>
                        <a:rPr lang="en-US" sz="1100">
                          <a:effectLst/>
                        </a:rPr>
                        <a:t>Mall</a:t>
                      </a:r>
                      <a:r>
                        <a:rPr lang="en-US" sz="1100" spc="-45">
                          <a:effectLst/>
                        </a:rPr>
                        <a:t> </a:t>
                      </a:r>
                      <a:r>
                        <a:rPr lang="en-US" sz="1100">
                          <a:effectLst/>
                        </a:rPr>
                        <a:t>(Pretoria</a:t>
                      </a:r>
                      <a:r>
                        <a:rPr lang="en-US" sz="1100" spc="-35">
                          <a:effectLst/>
                        </a:rPr>
                        <a:t> </a:t>
                      </a:r>
                      <a:r>
                        <a:rPr lang="en-US" sz="1100" spc="-10">
                          <a:effectLst/>
                        </a:rPr>
                        <a:t>East)</a:t>
                      </a:r>
                      <a:endParaRPr lang="en-ZA" sz="1100">
                        <a:effectLst/>
                        <a:latin typeface="Arial MT"/>
                        <a:ea typeface="Arial MT"/>
                        <a:cs typeface="Arial MT"/>
                      </a:endParaRPr>
                    </a:p>
                  </a:txBody>
                  <a:tcPr marL="0" marR="0" marT="0" marB="0"/>
                </a:tc>
                <a:tc>
                  <a:txBody>
                    <a:bodyPr/>
                    <a:lstStyle/>
                    <a:p>
                      <a:pPr marL="41275" marR="55245" algn="ctr">
                        <a:spcBef>
                          <a:spcPts val="635"/>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3030">
                        <a:spcBef>
                          <a:spcPts val="635"/>
                        </a:spcBef>
                        <a:spcAft>
                          <a:spcPts val="0"/>
                        </a:spcAft>
                      </a:pPr>
                      <a:r>
                        <a:rPr lang="en-US" sz="1100">
                          <a:effectLst/>
                        </a:rPr>
                        <a:t>140</a:t>
                      </a:r>
                      <a:r>
                        <a:rPr lang="en-US" sz="1100" spc="-2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703221556"/>
                  </a:ext>
                </a:extLst>
              </a:tr>
              <a:tr h="436489">
                <a:tc>
                  <a:txBody>
                    <a:bodyPr/>
                    <a:lstStyle/>
                    <a:p>
                      <a:pPr marL="71120">
                        <a:lnSpc>
                          <a:spcPts val="1220"/>
                        </a:lnSpc>
                      </a:pPr>
                      <a:r>
                        <a:rPr lang="en-US" sz="1100">
                          <a:effectLst/>
                        </a:rPr>
                        <a:t>Route</a:t>
                      </a:r>
                      <a:r>
                        <a:rPr lang="en-US" sz="1100" spc="-30">
                          <a:effectLst/>
                        </a:rPr>
                        <a:t> </a:t>
                      </a:r>
                      <a:r>
                        <a:rPr lang="en-US" sz="1100" spc="-25">
                          <a:effectLst/>
                        </a:rPr>
                        <a:t>L:</a:t>
                      </a:r>
                      <a:endParaRPr lang="en-ZA" sz="1100">
                        <a:effectLst/>
                      </a:endParaRPr>
                    </a:p>
                    <a:p>
                      <a:pPr marL="71120">
                        <a:lnSpc>
                          <a:spcPts val="1210"/>
                        </a:lnSpc>
                      </a:pPr>
                      <a:r>
                        <a:rPr lang="en-US" sz="1100">
                          <a:effectLst/>
                        </a:rPr>
                        <a:t>13-Seater</a:t>
                      </a:r>
                      <a:r>
                        <a:rPr lang="en-US" sz="1100" spc="-90">
                          <a:effectLst/>
                        </a:rPr>
                        <a:t> </a:t>
                      </a:r>
                      <a:r>
                        <a:rPr lang="en-US" sz="1100">
                          <a:effectLst/>
                        </a:rPr>
                        <a:t>Minibus</a:t>
                      </a:r>
                      <a:r>
                        <a:rPr lang="en-US" sz="1100" spc="-35">
                          <a:effectLst/>
                        </a:rPr>
                        <a:t> </a:t>
                      </a:r>
                      <a:r>
                        <a:rPr lang="en-US" sz="1100">
                          <a:effectLst/>
                        </a:rPr>
                        <a:t>Starting</a:t>
                      </a:r>
                      <a:r>
                        <a:rPr lang="en-US" sz="1100" spc="-40">
                          <a:effectLst/>
                        </a:rPr>
                        <a:t> </a:t>
                      </a:r>
                      <a:r>
                        <a:rPr lang="en-US" sz="1100">
                          <a:effectLst/>
                        </a:rPr>
                        <a:t>at</a:t>
                      </a:r>
                      <a:r>
                        <a:rPr lang="en-US" sz="1100" spc="-40">
                          <a:effectLst/>
                        </a:rPr>
                        <a:t> </a:t>
                      </a:r>
                      <a:r>
                        <a:rPr lang="en-US" sz="1100">
                          <a:effectLst/>
                        </a:rPr>
                        <a:t>The</a:t>
                      </a:r>
                      <a:r>
                        <a:rPr lang="en-US" sz="1100" spc="-75">
                          <a:effectLst/>
                        </a:rPr>
                        <a:t> </a:t>
                      </a:r>
                      <a:r>
                        <a:rPr lang="en-US" sz="1100">
                          <a:effectLst/>
                        </a:rPr>
                        <a:t>Grove</a:t>
                      </a:r>
                      <a:r>
                        <a:rPr lang="en-US" sz="1100" spc="-65">
                          <a:effectLst/>
                        </a:rPr>
                        <a:t> </a:t>
                      </a:r>
                      <a:r>
                        <a:rPr lang="en-US" sz="1100">
                          <a:effectLst/>
                        </a:rPr>
                        <a:t>Mall</a:t>
                      </a:r>
                      <a:r>
                        <a:rPr lang="en-US" sz="1100" spc="-45">
                          <a:effectLst/>
                        </a:rPr>
                        <a:t> </a:t>
                      </a:r>
                      <a:r>
                        <a:rPr lang="en-US" sz="1100">
                          <a:effectLst/>
                        </a:rPr>
                        <a:t>(Pretoria</a:t>
                      </a:r>
                      <a:r>
                        <a:rPr lang="en-US" sz="1100" spc="-35">
                          <a:effectLst/>
                        </a:rPr>
                        <a:t> </a:t>
                      </a:r>
                      <a:r>
                        <a:rPr lang="en-US" sz="1100" spc="-10">
                          <a:effectLst/>
                        </a:rPr>
                        <a:t>East)</a:t>
                      </a:r>
                      <a:endParaRPr lang="en-ZA" sz="1100">
                        <a:effectLst/>
                        <a:latin typeface="Arial MT"/>
                        <a:ea typeface="Arial MT"/>
                        <a:cs typeface="Arial MT"/>
                      </a:endParaRPr>
                    </a:p>
                  </a:txBody>
                  <a:tcPr marL="0" marR="0" marT="0" marB="0"/>
                </a:tc>
                <a:tc>
                  <a:txBody>
                    <a:bodyPr/>
                    <a:lstStyle/>
                    <a:p>
                      <a:pPr marL="41275" marR="55245" algn="ctr">
                        <a:spcBef>
                          <a:spcPts val="635"/>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3030">
                        <a:spcBef>
                          <a:spcPts val="635"/>
                        </a:spcBef>
                        <a:spcAft>
                          <a:spcPts val="0"/>
                        </a:spcAft>
                      </a:pPr>
                      <a:r>
                        <a:rPr lang="en-US" sz="1100">
                          <a:effectLst/>
                        </a:rPr>
                        <a:t>140</a:t>
                      </a:r>
                      <a:r>
                        <a:rPr lang="en-US" sz="1100" spc="-2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3686775618"/>
                  </a:ext>
                </a:extLst>
              </a:tr>
              <a:tr h="655596">
                <a:tc>
                  <a:txBody>
                    <a:bodyPr/>
                    <a:lstStyle/>
                    <a:p>
                      <a:pPr marL="71120">
                        <a:spcBef>
                          <a:spcPts val="635"/>
                        </a:spcBef>
                        <a:spcAft>
                          <a:spcPts val="0"/>
                        </a:spcAft>
                      </a:pPr>
                      <a:r>
                        <a:rPr lang="en-US" sz="1100">
                          <a:effectLst/>
                        </a:rPr>
                        <a:t>Route</a:t>
                      </a:r>
                      <a:r>
                        <a:rPr lang="en-US" sz="1100" spc="-55">
                          <a:effectLst/>
                        </a:rPr>
                        <a:t> </a:t>
                      </a:r>
                      <a:r>
                        <a:rPr lang="en-US" sz="1100" spc="-25">
                          <a:effectLst/>
                        </a:rPr>
                        <a:t>M:</a:t>
                      </a:r>
                      <a:endParaRPr lang="en-ZA" sz="1100">
                        <a:effectLst/>
                      </a:endParaRPr>
                    </a:p>
                    <a:p>
                      <a:pPr marL="71120">
                        <a:spcBef>
                          <a:spcPts val="5"/>
                        </a:spcBef>
                        <a:spcAft>
                          <a:spcPts val="0"/>
                        </a:spcAft>
                      </a:pPr>
                      <a:r>
                        <a:rPr lang="en-US" sz="1100">
                          <a:effectLst/>
                        </a:rPr>
                        <a:t>13-Seater</a:t>
                      </a:r>
                      <a:r>
                        <a:rPr lang="en-US" sz="1100" spc="-80">
                          <a:effectLst/>
                        </a:rPr>
                        <a:t> </a:t>
                      </a:r>
                      <a:r>
                        <a:rPr lang="en-US" sz="1100">
                          <a:effectLst/>
                        </a:rPr>
                        <a:t>Minibus</a:t>
                      </a:r>
                      <a:r>
                        <a:rPr lang="en-US" sz="1100" spc="-45">
                          <a:effectLst/>
                        </a:rPr>
                        <a:t> </a:t>
                      </a:r>
                      <a:r>
                        <a:rPr lang="en-US" sz="1100">
                          <a:effectLst/>
                        </a:rPr>
                        <a:t>Starting</a:t>
                      </a:r>
                      <a:r>
                        <a:rPr lang="en-US" sz="1100" spc="-45">
                          <a:effectLst/>
                        </a:rPr>
                        <a:t> </a:t>
                      </a:r>
                      <a:r>
                        <a:rPr lang="en-US" sz="1100">
                          <a:effectLst/>
                        </a:rPr>
                        <a:t>at</a:t>
                      </a:r>
                      <a:r>
                        <a:rPr lang="en-US" sz="1100" spc="-40">
                          <a:effectLst/>
                        </a:rPr>
                        <a:t> </a:t>
                      </a:r>
                      <a:r>
                        <a:rPr lang="en-US" sz="1100">
                          <a:effectLst/>
                        </a:rPr>
                        <a:t>The</a:t>
                      </a:r>
                      <a:r>
                        <a:rPr lang="en-US" sz="1100" spc="-65">
                          <a:effectLst/>
                        </a:rPr>
                        <a:t> </a:t>
                      </a:r>
                      <a:r>
                        <a:rPr lang="en-US" sz="1100">
                          <a:effectLst/>
                        </a:rPr>
                        <a:t>Grove</a:t>
                      </a:r>
                      <a:r>
                        <a:rPr lang="en-US" sz="1100" spc="-60">
                          <a:effectLst/>
                        </a:rPr>
                        <a:t> </a:t>
                      </a:r>
                      <a:r>
                        <a:rPr lang="en-US" sz="1100">
                          <a:effectLst/>
                        </a:rPr>
                        <a:t>Mall</a:t>
                      </a:r>
                      <a:r>
                        <a:rPr lang="en-US" sz="1100" spc="-50">
                          <a:effectLst/>
                        </a:rPr>
                        <a:t> </a:t>
                      </a:r>
                      <a:r>
                        <a:rPr lang="en-US" sz="1100">
                          <a:effectLst/>
                        </a:rPr>
                        <a:t>(Pretoria</a:t>
                      </a:r>
                      <a:r>
                        <a:rPr lang="en-US" sz="1100" spc="-35">
                          <a:effectLst/>
                        </a:rPr>
                        <a:t> </a:t>
                      </a:r>
                      <a:r>
                        <a:rPr lang="en-US" sz="1100" spc="-10">
                          <a:effectLst/>
                        </a:rPr>
                        <a:t>East)</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41275" marR="55245" algn="ctr">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113030"/>
                      <a:r>
                        <a:rPr lang="en-US" sz="1100">
                          <a:effectLst/>
                        </a:rPr>
                        <a:t>140</a:t>
                      </a:r>
                      <a:r>
                        <a:rPr lang="en-US" sz="1100" spc="-2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4164768463"/>
                  </a:ext>
                </a:extLst>
              </a:tr>
              <a:tr h="558119">
                <a:tc>
                  <a:txBody>
                    <a:bodyPr/>
                    <a:lstStyle/>
                    <a:p>
                      <a:pPr marL="71120">
                        <a:spcBef>
                          <a:spcPts val="345"/>
                        </a:spcBef>
                        <a:spcAft>
                          <a:spcPts val="0"/>
                        </a:spcAft>
                      </a:pPr>
                      <a:r>
                        <a:rPr lang="en-US" sz="1100">
                          <a:effectLst/>
                        </a:rPr>
                        <a:t>Route</a:t>
                      </a:r>
                      <a:r>
                        <a:rPr lang="en-US" sz="1100" spc="-40">
                          <a:effectLst/>
                        </a:rPr>
                        <a:t> </a:t>
                      </a:r>
                      <a:r>
                        <a:rPr lang="en-US" sz="1100" spc="-25">
                          <a:effectLst/>
                        </a:rPr>
                        <a:t>N:</a:t>
                      </a:r>
                      <a:endParaRPr lang="en-ZA" sz="1100">
                        <a:effectLst/>
                      </a:endParaRPr>
                    </a:p>
                    <a:p>
                      <a:pPr marL="71120">
                        <a:spcBef>
                          <a:spcPts val="10"/>
                        </a:spcBef>
                        <a:spcAft>
                          <a:spcPts val="0"/>
                        </a:spcAft>
                      </a:pPr>
                      <a:r>
                        <a:rPr lang="en-US" sz="1100">
                          <a:effectLst/>
                        </a:rPr>
                        <a:t>13-Seater</a:t>
                      </a:r>
                      <a:r>
                        <a:rPr lang="en-US" sz="1100" spc="-80">
                          <a:effectLst/>
                        </a:rPr>
                        <a:t> </a:t>
                      </a:r>
                      <a:r>
                        <a:rPr lang="en-US" sz="1100">
                          <a:effectLst/>
                        </a:rPr>
                        <a:t>Minibus</a:t>
                      </a:r>
                      <a:r>
                        <a:rPr lang="en-US" sz="1100" spc="-45">
                          <a:effectLst/>
                        </a:rPr>
                        <a:t> </a:t>
                      </a:r>
                      <a:r>
                        <a:rPr lang="en-US" sz="1100">
                          <a:effectLst/>
                        </a:rPr>
                        <a:t>Starting</a:t>
                      </a:r>
                      <a:r>
                        <a:rPr lang="en-US" sz="1100" spc="-45">
                          <a:effectLst/>
                        </a:rPr>
                        <a:t> </a:t>
                      </a:r>
                      <a:r>
                        <a:rPr lang="en-US" sz="1100">
                          <a:effectLst/>
                        </a:rPr>
                        <a:t>at</a:t>
                      </a:r>
                      <a:r>
                        <a:rPr lang="en-US" sz="1100" spc="-40">
                          <a:effectLst/>
                        </a:rPr>
                        <a:t> </a:t>
                      </a:r>
                      <a:r>
                        <a:rPr lang="en-US" sz="1100">
                          <a:effectLst/>
                        </a:rPr>
                        <a:t>Lake</a:t>
                      </a:r>
                      <a:r>
                        <a:rPr lang="en-US" sz="1100" spc="-45">
                          <a:effectLst/>
                        </a:rPr>
                        <a:t> </a:t>
                      </a:r>
                      <a:r>
                        <a:rPr lang="en-US" sz="1100">
                          <a:effectLst/>
                        </a:rPr>
                        <a:t>Side</a:t>
                      </a:r>
                      <a:r>
                        <a:rPr lang="en-US" sz="1100" spc="-60">
                          <a:effectLst/>
                        </a:rPr>
                        <a:t> </a:t>
                      </a:r>
                      <a:r>
                        <a:rPr lang="en-US" sz="1100">
                          <a:effectLst/>
                        </a:rPr>
                        <a:t>Mall</a:t>
                      </a:r>
                      <a:r>
                        <a:rPr lang="en-US" sz="1100" spc="-45">
                          <a:effectLst/>
                        </a:rPr>
                        <a:t> </a:t>
                      </a:r>
                      <a:r>
                        <a:rPr lang="en-US" sz="1100" spc="-10">
                          <a:effectLst/>
                        </a:rPr>
                        <a:t>(Benoni)</a:t>
                      </a:r>
                      <a:endParaRPr lang="en-ZA" sz="1100">
                        <a:effectLst/>
                        <a:latin typeface="Arial MT"/>
                        <a:ea typeface="Arial MT"/>
                        <a:cs typeface="Arial MT"/>
                      </a:endParaRPr>
                    </a:p>
                  </a:txBody>
                  <a:tcPr marL="0" marR="0" marT="0" marB="0"/>
                </a:tc>
                <a:tc>
                  <a:txBody>
                    <a:bodyPr/>
                    <a:lstStyle/>
                    <a:p>
                      <a:pPr>
                        <a:spcBef>
                          <a:spcPts val="365"/>
                        </a:spcBef>
                      </a:pPr>
                      <a:r>
                        <a:rPr lang="en-US" sz="1100">
                          <a:effectLst/>
                        </a:rPr>
                        <a:t> </a:t>
                      </a:r>
                      <a:endParaRPr lang="en-ZA" sz="1100">
                        <a:effectLst/>
                      </a:endParaRPr>
                    </a:p>
                    <a:p>
                      <a:pPr marL="41275" marR="55245" algn="ctr">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3030">
                        <a:spcBef>
                          <a:spcPts val="1260"/>
                        </a:spcBef>
                        <a:spcAft>
                          <a:spcPts val="0"/>
                        </a:spcAft>
                      </a:pPr>
                      <a:r>
                        <a:rPr lang="en-US" sz="1100">
                          <a:effectLst/>
                        </a:rPr>
                        <a:t>140</a:t>
                      </a:r>
                      <a:r>
                        <a:rPr lang="en-US" sz="1100" spc="-2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3700368368"/>
                  </a:ext>
                </a:extLst>
              </a:tr>
              <a:tr h="436489">
                <a:tc>
                  <a:txBody>
                    <a:bodyPr/>
                    <a:lstStyle/>
                    <a:p>
                      <a:pPr marL="71120">
                        <a:lnSpc>
                          <a:spcPts val="1200"/>
                        </a:lnSpc>
                      </a:pPr>
                      <a:r>
                        <a:rPr lang="en-US" sz="1100">
                          <a:effectLst/>
                        </a:rPr>
                        <a:t>Route</a:t>
                      </a:r>
                      <a:r>
                        <a:rPr lang="en-US" sz="1100" spc="-55">
                          <a:effectLst/>
                        </a:rPr>
                        <a:t> </a:t>
                      </a:r>
                      <a:r>
                        <a:rPr lang="en-US" sz="1100" spc="-25">
                          <a:effectLst/>
                        </a:rPr>
                        <a:t>O:</a:t>
                      </a:r>
                      <a:endParaRPr lang="en-ZA" sz="1100">
                        <a:effectLst/>
                      </a:endParaRPr>
                    </a:p>
                    <a:p>
                      <a:pPr marL="71120">
                        <a:lnSpc>
                          <a:spcPts val="1225"/>
                        </a:lnSpc>
                      </a:pPr>
                      <a:r>
                        <a:rPr lang="en-US" sz="1100">
                          <a:effectLst/>
                        </a:rPr>
                        <a:t>13-Seater</a:t>
                      </a:r>
                      <a:r>
                        <a:rPr lang="en-US" sz="1100" spc="-80">
                          <a:effectLst/>
                        </a:rPr>
                        <a:t> </a:t>
                      </a:r>
                      <a:r>
                        <a:rPr lang="en-US" sz="1100">
                          <a:effectLst/>
                        </a:rPr>
                        <a:t>Minibus</a:t>
                      </a:r>
                      <a:r>
                        <a:rPr lang="en-US" sz="1100" spc="-45">
                          <a:effectLst/>
                        </a:rPr>
                        <a:t> </a:t>
                      </a:r>
                      <a:r>
                        <a:rPr lang="en-US" sz="1100">
                          <a:effectLst/>
                        </a:rPr>
                        <a:t>Starting</a:t>
                      </a:r>
                      <a:r>
                        <a:rPr lang="en-US" sz="1100" spc="-45">
                          <a:effectLst/>
                        </a:rPr>
                        <a:t> </a:t>
                      </a:r>
                      <a:r>
                        <a:rPr lang="en-US" sz="1100">
                          <a:effectLst/>
                        </a:rPr>
                        <a:t>at</a:t>
                      </a:r>
                      <a:r>
                        <a:rPr lang="en-US" sz="1100" spc="-40">
                          <a:effectLst/>
                        </a:rPr>
                        <a:t> </a:t>
                      </a:r>
                      <a:r>
                        <a:rPr lang="en-US" sz="1100">
                          <a:effectLst/>
                        </a:rPr>
                        <a:t>Lake</a:t>
                      </a:r>
                      <a:r>
                        <a:rPr lang="en-US" sz="1100" spc="-45">
                          <a:effectLst/>
                        </a:rPr>
                        <a:t> </a:t>
                      </a:r>
                      <a:r>
                        <a:rPr lang="en-US" sz="1100">
                          <a:effectLst/>
                        </a:rPr>
                        <a:t>Side</a:t>
                      </a:r>
                      <a:r>
                        <a:rPr lang="en-US" sz="1100" spc="-60">
                          <a:effectLst/>
                        </a:rPr>
                        <a:t> </a:t>
                      </a:r>
                      <a:r>
                        <a:rPr lang="en-US" sz="1100">
                          <a:effectLst/>
                        </a:rPr>
                        <a:t>Mall</a:t>
                      </a:r>
                      <a:r>
                        <a:rPr lang="en-US" sz="1100" spc="-45">
                          <a:effectLst/>
                        </a:rPr>
                        <a:t> </a:t>
                      </a:r>
                      <a:r>
                        <a:rPr lang="en-US" sz="1100" spc="-10">
                          <a:effectLst/>
                        </a:rPr>
                        <a:t>(Benoni)</a:t>
                      </a:r>
                      <a:endParaRPr lang="en-ZA" sz="1100">
                        <a:effectLst/>
                        <a:latin typeface="Arial MT"/>
                        <a:ea typeface="Arial MT"/>
                        <a:cs typeface="Arial MT"/>
                      </a:endParaRPr>
                    </a:p>
                  </a:txBody>
                  <a:tcPr marL="0" marR="0" marT="0" marB="0"/>
                </a:tc>
                <a:tc>
                  <a:txBody>
                    <a:bodyPr/>
                    <a:lstStyle/>
                    <a:p>
                      <a:pPr marL="41275" marR="55245" algn="ctr">
                        <a:spcBef>
                          <a:spcPts val="1160"/>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3030">
                        <a:spcBef>
                          <a:spcPts val="1160"/>
                        </a:spcBef>
                        <a:spcAft>
                          <a:spcPts val="0"/>
                        </a:spcAft>
                      </a:pPr>
                      <a:r>
                        <a:rPr lang="en-US" sz="1100">
                          <a:effectLst/>
                        </a:rPr>
                        <a:t>140</a:t>
                      </a:r>
                      <a:r>
                        <a:rPr lang="en-US" sz="1100" spc="-2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2268629737"/>
                  </a:ext>
                </a:extLst>
              </a:tr>
              <a:tr h="572784">
                <a:tc>
                  <a:txBody>
                    <a:bodyPr/>
                    <a:lstStyle/>
                    <a:p>
                      <a:pPr marL="71120">
                        <a:spcBef>
                          <a:spcPts val="395"/>
                        </a:spcBef>
                        <a:spcAft>
                          <a:spcPts val="0"/>
                        </a:spcAft>
                      </a:pPr>
                      <a:r>
                        <a:rPr lang="en-US" sz="1100">
                          <a:effectLst/>
                        </a:rPr>
                        <a:t>Route</a:t>
                      </a:r>
                      <a:r>
                        <a:rPr lang="en-US" sz="1100" spc="-40">
                          <a:effectLst/>
                        </a:rPr>
                        <a:t> </a:t>
                      </a:r>
                      <a:r>
                        <a:rPr lang="en-US" sz="1100" spc="-25">
                          <a:effectLst/>
                        </a:rPr>
                        <a:t>P:</a:t>
                      </a:r>
                      <a:endParaRPr lang="en-ZA" sz="1100">
                        <a:effectLst/>
                      </a:endParaRPr>
                    </a:p>
                    <a:p>
                      <a:pPr marL="71120">
                        <a:spcBef>
                          <a:spcPts val="5"/>
                        </a:spcBef>
                        <a:spcAft>
                          <a:spcPts val="0"/>
                        </a:spcAft>
                      </a:pPr>
                      <a:r>
                        <a:rPr lang="en-US" sz="1100">
                          <a:effectLst/>
                        </a:rPr>
                        <a:t>13-Seater</a:t>
                      </a:r>
                      <a:r>
                        <a:rPr lang="en-US" sz="1100" spc="-80">
                          <a:effectLst/>
                        </a:rPr>
                        <a:t> </a:t>
                      </a:r>
                      <a:r>
                        <a:rPr lang="en-US" sz="1100">
                          <a:effectLst/>
                        </a:rPr>
                        <a:t>Minibus</a:t>
                      </a:r>
                      <a:r>
                        <a:rPr lang="en-US" sz="1100" spc="-45">
                          <a:effectLst/>
                        </a:rPr>
                        <a:t> </a:t>
                      </a:r>
                      <a:r>
                        <a:rPr lang="en-US" sz="1100">
                          <a:effectLst/>
                        </a:rPr>
                        <a:t>Starting</a:t>
                      </a:r>
                      <a:r>
                        <a:rPr lang="en-US" sz="1100" spc="-45">
                          <a:effectLst/>
                        </a:rPr>
                        <a:t> </a:t>
                      </a:r>
                      <a:r>
                        <a:rPr lang="en-US" sz="1100">
                          <a:effectLst/>
                        </a:rPr>
                        <a:t>at</a:t>
                      </a:r>
                      <a:r>
                        <a:rPr lang="en-US" sz="1100" spc="-40">
                          <a:effectLst/>
                        </a:rPr>
                        <a:t> </a:t>
                      </a:r>
                      <a:r>
                        <a:rPr lang="en-US" sz="1100">
                          <a:effectLst/>
                        </a:rPr>
                        <a:t>Lake</a:t>
                      </a:r>
                      <a:r>
                        <a:rPr lang="en-US" sz="1100" spc="-45">
                          <a:effectLst/>
                        </a:rPr>
                        <a:t> </a:t>
                      </a:r>
                      <a:r>
                        <a:rPr lang="en-US" sz="1100">
                          <a:effectLst/>
                        </a:rPr>
                        <a:t>Side</a:t>
                      </a:r>
                      <a:r>
                        <a:rPr lang="en-US" sz="1100" spc="-60">
                          <a:effectLst/>
                        </a:rPr>
                        <a:t> </a:t>
                      </a:r>
                      <a:r>
                        <a:rPr lang="en-US" sz="1100">
                          <a:effectLst/>
                        </a:rPr>
                        <a:t>Mall</a:t>
                      </a:r>
                      <a:r>
                        <a:rPr lang="en-US" sz="1100" spc="-45">
                          <a:effectLst/>
                        </a:rPr>
                        <a:t> </a:t>
                      </a:r>
                      <a:r>
                        <a:rPr lang="en-US" sz="1100" spc="-10">
                          <a:effectLst/>
                        </a:rPr>
                        <a:t>(Benoni)</a:t>
                      </a:r>
                      <a:endParaRPr lang="en-ZA" sz="1100">
                        <a:effectLst/>
                        <a:latin typeface="Arial MT"/>
                        <a:ea typeface="Arial MT"/>
                        <a:cs typeface="Arial MT"/>
                      </a:endParaRPr>
                    </a:p>
                  </a:txBody>
                  <a:tcPr marL="0" marR="0" marT="0" marB="0"/>
                </a:tc>
                <a:tc>
                  <a:txBody>
                    <a:bodyPr/>
                    <a:lstStyle/>
                    <a:p>
                      <a:pPr>
                        <a:spcBef>
                          <a:spcPts val="400"/>
                        </a:spcBef>
                      </a:pPr>
                      <a:r>
                        <a:rPr lang="en-US" sz="1100">
                          <a:effectLst/>
                        </a:rPr>
                        <a:t> </a:t>
                      </a:r>
                      <a:endParaRPr lang="en-ZA" sz="1100">
                        <a:effectLst/>
                      </a:endParaRPr>
                    </a:p>
                    <a:p>
                      <a:pPr marL="41275" marR="55245" algn="ctr">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3030">
                        <a:spcBef>
                          <a:spcPts val="1260"/>
                        </a:spcBef>
                        <a:spcAft>
                          <a:spcPts val="0"/>
                        </a:spcAft>
                      </a:pPr>
                      <a:r>
                        <a:rPr lang="en-US" sz="1100" dirty="0">
                          <a:effectLst/>
                        </a:rPr>
                        <a:t>140</a:t>
                      </a:r>
                      <a:r>
                        <a:rPr lang="en-US" sz="1100" spc="-20" dirty="0">
                          <a:effectLst/>
                        </a:rPr>
                        <a:t> </a:t>
                      </a:r>
                      <a:r>
                        <a:rPr lang="en-US" sz="1100" spc="-25" dirty="0">
                          <a:effectLst/>
                        </a:rPr>
                        <a:t>km</a:t>
                      </a:r>
                      <a:endParaRPr lang="en-ZA" sz="1100" dirty="0">
                        <a:effectLst/>
                        <a:latin typeface="Arial MT"/>
                        <a:ea typeface="Arial MT"/>
                        <a:cs typeface="Arial MT"/>
                      </a:endParaRPr>
                    </a:p>
                  </a:txBody>
                  <a:tcPr marL="0" marR="0" marT="0" marB="0"/>
                </a:tc>
                <a:extLst>
                  <a:ext uri="{0D108BD9-81ED-4DB2-BD59-A6C34878D82A}">
                    <a16:rowId xmlns:a16="http://schemas.microsoft.com/office/drawing/2014/main" val="3593829909"/>
                  </a:ext>
                </a:extLst>
              </a:tr>
            </a:tbl>
          </a:graphicData>
        </a:graphic>
      </p:graphicFrame>
    </p:spTree>
    <p:extLst>
      <p:ext uri="{BB962C8B-B14F-4D97-AF65-F5344CB8AC3E}">
        <p14:creationId xmlns:p14="http://schemas.microsoft.com/office/powerpoint/2010/main" val="2149931185"/>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BC873-A677-99E9-8B20-A5179E1688BB}"/>
              </a:ext>
            </a:extLst>
          </p:cNvPr>
          <p:cNvSpPr>
            <a:spLocks noGrp="1"/>
          </p:cNvSpPr>
          <p:nvPr>
            <p:ph type="title"/>
          </p:nvPr>
        </p:nvSpPr>
        <p:spPr/>
        <p:txBody>
          <a:bodyPr/>
          <a:lstStyle/>
          <a:p>
            <a:r>
              <a:rPr lang="en-US" dirty="0"/>
              <a:t>Functionality Evaluation Criteria – Technical Representative</a:t>
            </a:r>
            <a:endParaRPr lang="en-ZA" dirty="0"/>
          </a:p>
        </p:txBody>
      </p:sp>
      <p:sp>
        <p:nvSpPr>
          <p:cNvPr id="4" name="Date Placeholder 3">
            <a:extLst>
              <a:ext uri="{FF2B5EF4-FFF2-40B4-BE49-F238E27FC236}">
                <a16:creationId xmlns:a16="http://schemas.microsoft.com/office/drawing/2014/main" id="{8AAB9AFC-7D14-6112-6B16-6896BBB5C2CB}"/>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EF1060DA-0ABB-7E3E-3F81-767C8FC6FA7A}"/>
              </a:ext>
            </a:extLst>
          </p:cNvPr>
          <p:cNvSpPr>
            <a:spLocks noGrp="1"/>
          </p:cNvSpPr>
          <p:nvPr>
            <p:ph type="sldNum" sz="quarter" idx="12"/>
          </p:nvPr>
        </p:nvSpPr>
        <p:spPr/>
        <p:txBody>
          <a:bodyPr/>
          <a:lstStyle/>
          <a:p>
            <a:pPr>
              <a:defRPr/>
            </a:pPr>
            <a:fld id="{5FB8CB01-610C-4F18-A1B2-0F8813DB5A28}" type="slidenum">
              <a:rPr lang="en-ZA" smtClean="0"/>
              <a:pPr>
                <a:defRPr/>
              </a:pPr>
              <a:t>16</a:t>
            </a:fld>
            <a:endParaRPr lang="en-ZA"/>
          </a:p>
        </p:txBody>
      </p:sp>
      <p:graphicFrame>
        <p:nvGraphicFramePr>
          <p:cNvPr id="7" name="Content Placeholder 6">
            <a:extLst>
              <a:ext uri="{FF2B5EF4-FFF2-40B4-BE49-F238E27FC236}">
                <a16:creationId xmlns:a16="http://schemas.microsoft.com/office/drawing/2014/main" id="{DAF97C3C-9DB1-8969-BD3E-2F5993E31D04}"/>
              </a:ext>
            </a:extLst>
          </p:cNvPr>
          <p:cNvGraphicFramePr>
            <a:graphicFrameLocks noGrp="1"/>
          </p:cNvGraphicFramePr>
          <p:nvPr>
            <p:ph idx="1"/>
            <p:extLst>
              <p:ext uri="{D42A27DB-BD31-4B8C-83A1-F6EECF244321}">
                <p14:modId xmlns:p14="http://schemas.microsoft.com/office/powerpoint/2010/main" val="515557144"/>
              </p:ext>
            </p:extLst>
          </p:nvPr>
        </p:nvGraphicFramePr>
        <p:xfrm>
          <a:off x="179512" y="1124744"/>
          <a:ext cx="8496944" cy="5256584"/>
        </p:xfrm>
        <a:graphic>
          <a:graphicData uri="http://schemas.openxmlformats.org/drawingml/2006/table">
            <a:tbl>
              <a:tblPr firstRow="1" firstCol="1" lastRow="1" lastCol="1" bandRow="1" bandCol="1">
                <a:tableStyleId>{5C22544A-7EE6-4342-B048-85BDC9FD1C3A}</a:tableStyleId>
              </a:tblPr>
              <a:tblGrid>
                <a:gridCol w="5499705">
                  <a:extLst>
                    <a:ext uri="{9D8B030D-6E8A-4147-A177-3AD203B41FA5}">
                      <a16:colId xmlns:a16="http://schemas.microsoft.com/office/drawing/2014/main" val="3420280106"/>
                    </a:ext>
                  </a:extLst>
                </a:gridCol>
                <a:gridCol w="1642026">
                  <a:extLst>
                    <a:ext uri="{9D8B030D-6E8A-4147-A177-3AD203B41FA5}">
                      <a16:colId xmlns:a16="http://schemas.microsoft.com/office/drawing/2014/main" val="1403888511"/>
                    </a:ext>
                  </a:extLst>
                </a:gridCol>
                <a:gridCol w="1355213">
                  <a:extLst>
                    <a:ext uri="{9D8B030D-6E8A-4147-A177-3AD203B41FA5}">
                      <a16:colId xmlns:a16="http://schemas.microsoft.com/office/drawing/2014/main" val="4034420581"/>
                    </a:ext>
                  </a:extLst>
                </a:gridCol>
              </a:tblGrid>
              <a:tr h="416012">
                <a:tc>
                  <a:txBody>
                    <a:bodyPr/>
                    <a:lstStyle/>
                    <a:p>
                      <a:pPr marL="71120">
                        <a:lnSpc>
                          <a:spcPts val="1215"/>
                        </a:lnSpc>
                      </a:pPr>
                      <a:r>
                        <a:rPr lang="en-US" sz="1100">
                          <a:effectLst/>
                        </a:rPr>
                        <a:t>Route</a:t>
                      </a:r>
                      <a:r>
                        <a:rPr lang="en-US" sz="1100" spc="-55">
                          <a:effectLst/>
                        </a:rPr>
                        <a:t> </a:t>
                      </a:r>
                      <a:r>
                        <a:rPr lang="en-US" sz="1100" spc="-25">
                          <a:effectLst/>
                        </a:rPr>
                        <a:t>Q:</a:t>
                      </a:r>
                      <a:endParaRPr lang="en-ZA" sz="1100">
                        <a:effectLst/>
                      </a:endParaRPr>
                    </a:p>
                    <a:p>
                      <a:pPr marL="71120">
                        <a:lnSpc>
                          <a:spcPts val="1215"/>
                        </a:lnSpc>
                      </a:pPr>
                      <a:r>
                        <a:rPr lang="en-US" sz="1100">
                          <a:effectLst/>
                        </a:rPr>
                        <a:t>13-Seater</a:t>
                      </a:r>
                      <a:r>
                        <a:rPr lang="en-US" sz="1100" spc="-80">
                          <a:effectLst/>
                        </a:rPr>
                        <a:t> </a:t>
                      </a:r>
                      <a:r>
                        <a:rPr lang="en-US" sz="1100">
                          <a:effectLst/>
                        </a:rPr>
                        <a:t>Minibus</a:t>
                      </a:r>
                      <a:r>
                        <a:rPr lang="en-US" sz="1100" spc="-70">
                          <a:effectLst/>
                        </a:rPr>
                        <a:t> </a:t>
                      </a:r>
                      <a:r>
                        <a:rPr lang="en-US" sz="1100">
                          <a:effectLst/>
                        </a:rPr>
                        <a:t>Starting</a:t>
                      </a:r>
                      <a:r>
                        <a:rPr lang="en-US" sz="1100" spc="-65">
                          <a:effectLst/>
                        </a:rPr>
                        <a:t> </a:t>
                      </a:r>
                      <a:r>
                        <a:rPr lang="en-US" sz="1100">
                          <a:effectLst/>
                        </a:rPr>
                        <a:t>at</a:t>
                      </a:r>
                      <a:r>
                        <a:rPr lang="en-US" sz="1100" spc="-70">
                          <a:effectLst/>
                        </a:rPr>
                        <a:t> </a:t>
                      </a:r>
                      <a:r>
                        <a:rPr lang="en-US" sz="1100">
                          <a:effectLst/>
                        </a:rPr>
                        <a:t>Middleburg</a:t>
                      </a:r>
                      <a:r>
                        <a:rPr lang="en-US" sz="1100" spc="-60">
                          <a:effectLst/>
                        </a:rPr>
                        <a:t> </a:t>
                      </a:r>
                      <a:r>
                        <a:rPr lang="en-US" sz="1100" spc="-20">
                          <a:effectLst/>
                        </a:rPr>
                        <a:t>Mall</a:t>
                      </a:r>
                      <a:endParaRPr lang="en-ZA" sz="1100">
                        <a:effectLst/>
                        <a:latin typeface="Arial MT"/>
                        <a:ea typeface="Arial MT"/>
                        <a:cs typeface="Arial MT"/>
                      </a:endParaRPr>
                    </a:p>
                  </a:txBody>
                  <a:tcPr marL="0" marR="0" marT="0" marB="0"/>
                </a:tc>
                <a:tc>
                  <a:txBody>
                    <a:bodyPr/>
                    <a:lstStyle/>
                    <a:p>
                      <a:pPr marL="41275" marR="55245" algn="ctr">
                        <a:lnSpc>
                          <a:spcPts val="1255"/>
                        </a:lnSpc>
                        <a:spcBef>
                          <a:spcPts val="1175"/>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3030">
                        <a:lnSpc>
                          <a:spcPts val="1255"/>
                        </a:lnSpc>
                        <a:spcBef>
                          <a:spcPts val="1175"/>
                        </a:spcBef>
                        <a:spcAft>
                          <a:spcPts val="0"/>
                        </a:spcAft>
                      </a:pPr>
                      <a:r>
                        <a:rPr lang="en-US" sz="1100">
                          <a:effectLst/>
                        </a:rPr>
                        <a:t>140</a:t>
                      </a:r>
                      <a:r>
                        <a:rPr lang="en-US" sz="1100" spc="-2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807105389"/>
                  </a:ext>
                </a:extLst>
              </a:tr>
              <a:tr h="689509">
                <a:tc>
                  <a:txBody>
                    <a:bodyPr/>
                    <a:lstStyle/>
                    <a:p>
                      <a:pPr marL="71120">
                        <a:spcBef>
                          <a:spcPts val="830"/>
                        </a:spcBef>
                        <a:spcAft>
                          <a:spcPts val="0"/>
                        </a:spcAft>
                      </a:pPr>
                      <a:r>
                        <a:rPr lang="en-US" sz="1100">
                          <a:effectLst/>
                        </a:rPr>
                        <a:t>Route</a:t>
                      </a:r>
                      <a:r>
                        <a:rPr lang="en-US" sz="1100" spc="-40">
                          <a:effectLst/>
                        </a:rPr>
                        <a:t> </a:t>
                      </a:r>
                      <a:r>
                        <a:rPr lang="en-US" sz="1100" spc="-25">
                          <a:effectLst/>
                        </a:rPr>
                        <a:t>R:</a:t>
                      </a:r>
                      <a:endParaRPr lang="en-ZA" sz="1100">
                        <a:effectLst/>
                      </a:endParaRPr>
                    </a:p>
                    <a:p>
                      <a:pPr marL="71120">
                        <a:spcBef>
                          <a:spcPts val="5"/>
                        </a:spcBef>
                        <a:spcAft>
                          <a:spcPts val="0"/>
                        </a:spcAft>
                      </a:pPr>
                      <a:r>
                        <a:rPr lang="en-US" sz="1100">
                          <a:effectLst/>
                        </a:rPr>
                        <a:t>13-Seater</a:t>
                      </a:r>
                      <a:r>
                        <a:rPr lang="en-US" sz="1100" spc="-80">
                          <a:effectLst/>
                        </a:rPr>
                        <a:t> </a:t>
                      </a:r>
                      <a:r>
                        <a:rPr lang="en-US" sz="1100">
                          <a:effectLst/>
                        </a:rPr>
                        <a:t>Minibus</a:t>
                      </a:r>
                      <a:r>
                        <a:rPr lang="en-US" sz="1100" spc="-70">
                          <a:effectLst/>
                        </a:rPr>
                        <a:t> </a:t>
                      </a:r>
                      <a:r>
                        <a:rPr lang="en-US" sz="1100">
                          <a:effectLst/>
                        </a:rPr>
                        <a:t>Starting</a:t>
                      </a:r>
                      <a:r>
                        <a:rPr lang="en-US" sz="1100" spc="-65">
                          <a:effectLst/>
                        </a:rPr>
                        <a:t> </a:t>
                      </a:r>
                      <a:r>
                        <a:rPr lang="en-US" sz="1100">
                          <a:effectLst/>
                        </a:rPr>
                        <a:t>at</a:t>
                      </a:r>
                      <a:r>
                        <a:rPr lang="en-US" sz="1100" spc="-70">
                          <a:effectLst/>
                        </a:rPr>
                        <a:t> </a:t>
                      </a:r>
                      <a:r>
                        <a:rPr lang="en-US" sz="1100">
                          <a:effectLst/>
                        </a:rPr>
                        <a:t>Middleburg</a:t>
                      </a:r>
                      <a:r>
                        <a:rPr lang="en-US" sz="1100" spc="-60">
                          <a:effectLst/>
                        </a:rPr>
                        <a:t> </a:t>
                      </a:r>
                      <a:r>
                        <a:rPr lang="en-US" sz="1100" spc="-20">
                          <a:effectLst/>
                        </a:rPr>
                        <a:t>Mall</a:t>
                      </a:r>
                      <a:endParaRPr lang="en-ZA" sz="1100">
                        <a:effectLst/>
                        <a:latin typeface="Arial MT"/>
                        <a:ea typeface="Arial MT"/>
                        <a:cs typeface="Arial MT"/>
                      </a:endParaRPr>
                    </a:p>
                  </a:txBody>
                  <a:tcPr marL="0" marR="0" marT="0" marB="0"/>
                </a:tc>
                <a:tc>
                  <a:txBody>
                    <a:bodyPr/>
                    <a:lstStyle/>
                    <a:p>
                      <a:pPr>
                        <a:spcBef>
                          <a:spcPts val="200"/>
                        </a:spcBef>
                      </a:pPr>
                      <a:r>
                        <a:rPr lang="en-US" sz="1100">
                          <a:effectLst/>
                        </a:rPr>
                        <a:t> </a:t>
                      </a:r>
                      <a:endParaRPr lang="en-ZA" sz="1100">
                        <a:effectLst/>
                      </a:endParaRPr>
                    </a:p>
                    <a:p>
                      <a:pPr marL="41275" marR="55245" algn="ctr">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a:spcBef>
                          <a:spcPts val="835"/>
                        </a:spcBef>
                      </a:pPr>
                      <a:r>
                        <a:rPr lang="en-US" sz="1100">
                          <a:effectLst/>
                        </a:rPr>
                        <a:t> </a:t>
                      </a:r>
                      <a:endParaRPr lang="en-ZA" sz="1100">
                        <a:effectLst/>
                      </a:endParaRPr>
                    </a:p>
                    <a:p>
                      <a:pPr marL="109855"/>
                      <a:r>
                        <a:rPr lang="en-US" sz="1100">
                          <a:effectLst/>
                        </a:rPr>
                        <a:t>140</a:t>
                      </a:r>
                      <a:r>
                        <a:rPr lang="en-US" sz="1100" spc="-2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1580052354"/>
                  </a:ext>
                </a:extLst>
              </a:tr>
              <a:tr h="614545">
                <a:tc>
                  <a:txBody>
                    <a:bodyPr/>
                    <a:lstStyle/>
                    <a:p>
                      <a:pPr marL="71120"/>
                      <a:r>
                        <a:rPr lang="en-US" sz="1100">
                          <a:effectLst/>
                        </a:rPr>
                        <a:t>Route</a:t>
                      </a:r>
                      <a:r>
                        <a:rPr lang="en-US" sz="1100" spc="-40">
                          <a:effectLst/>
                        </a:rPr>
                        <a:t> </a:t>
                      </a:r>
                      <a:r>
                        <a:rPr lang="en-US" sz="1100" spc="-25">
                          <a:effectLst/>
                        </a:rPr>
                        <a:t>S:</a:t>
                      </a:r>
                      <a:endParaRPr lang="en-ZA" sz="1100">
                        <a:effectLst/>
                      </a:endParaRPr>
                    </a:p>
                    <a:p>
                      <a:pPr marL="71120">
                        <a:spcBef>
                          <a:spcPts val="605"/>
                        </a:spcBef>
                        <a:spcAft>
                          <a:spcPts val="0"/>
                        </a:spcAft>
                      </a:pPr>
                      <a:r>
                        <a:rPr lang="en-US" sz="1100">
                          <a:effectLst/>
                        </a:rPr>
                        <a:t>13-Seater</a:t>
                      </a:r>
                      <a:r>
                        <a:rPr lang="en-US" sz="1100" spc="-80">
                          <a:effectLst/>
                        </a:rPr>
                        <a:t> </a:t>
                      </a:r>
                      <a:r>
                        <a:rPr lang="en-US" sz="1100">
                          <a:effectLst/>
                        </a:rPr>
                        <a:t>Minibus</a:t>
                      </a:r>
                      <a:r>
                        <a:rPr lang="en-US" sz="1100" spc="-70">
                          <a:effectLst/>
                        </a:rPr>
                        <a:t> </a:t>
                      </a:r>
                      <a:r>
                        <a:rPr lang="en-US" sz="1100">
                          <a:effectLst/>
                        </a:rPr>
                        <a:t>Starting</a:t>
                      </a:r>
                      <a:r>
                        <a:rPr lang="en-US" sz="1100" spc="-65">
                          <a:effectLst/>
                        </a:rPr>
                        <a:t> </a:t>
                      </a:r>
                      <a:r>
                        <a:rPr lang="en-US" sz="1100">
                          <a:effectLst/>
                        </a:rPr>
                        <a:t>at</a:t>
                      </a:r>
                      <a:r>
                        <a:rPr lang="en-US" sz="1100" spc="-70">
                          <a:effectLst/>
                        </a:rPr>
                        <a:t> </a:t>
                      </a:r>
                      <a:r>
                        <a:rPr lang="en-US" sz="1100">
                          <a:effectLst/>
                        </a:rPr>
                        <a:t>Middleburg</a:t>
                      </a:r>
                      <a:r>
                        <a:rPr lang="en-US" sz="1100" spc="-60">
                          <a:effectLst/>
                        </a:rPr>
                        <a:t> </a:t>
                      </a:r>
                      <a:r>
                        <a:rPr lang="en-US" sz="1100" spc="-20">
                          <a:effectLst/>
                        </a:rPr>
                        <a:t>Mall</a:t>
                      </a:r>
                      <a:endParaRPr lang="en-ZA" sz="1100">
                        <a:effectLst/>
                        <a:latin typeface="Arial MT"/>
                        <a:ea typeface="Arial MT"/>
                        <a:cs typeface="Arial MT"/>
                      </a:endParaRPr>
                    </a:p>
                  </a:txBody>
                  <a:tcPr marL="0" marR="0" marT="0" marB="0"/>
                </a:tc>
                <a:tc>
                  <a:txBody>
                    <a:bodyPr/>
                    <a:lstStyle/>
                    <a:p>
                      <a:pPr marR="55245" algn="ctr">
                        <a:spcBef>
                          <a:spcPts val="1235"/>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5">
                          <a:effectLst/>
                        </a:rPr>
                        <a:t>Fri</a:t>
                      </a:r>
                      <a:endParaRPr lang="en-ZA" sz="1100">
                        <a:effectLst/>
                        <a:latin typeface="Arial MT"/>
                        <a:ea typeface="Arial MT"/>
                        <a:cs typeface="Arial MT"/>
                      </a:endParaRPr>
                    </a:p>
                  </a:txBody>
                  <a:tcPr marL="0" marR="0" marT="0" marB="0"/>
                </a:tc>
                <a:tc>
                  <a:txBody>
                    <a:bodyPr/>
                    <a:lstStyle/>
                    <a:p>
                      <a:pPr>
                        <a:spcBef>
                          <a:spcPts val="605"/>
                        </a:spcBef>
                      </a:pPr>
                      <a:r>
                        <a:rPr lang="en-US" sz="1100">
                          <a:effectLst/>
                        </a:rPr>
                        <a:t> </a:t>
                      </a:r>
                      <a:endParaRPr lang="en-ZA" sz="1100">
                        <a:effectLst/>
                      </a:endParaRPr>
                    </a:p>
                    <a:p>
                      <a:pPr marL="109855"/>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1723736983"/>
                  </a:ext>
                </a:extLst>
              </a:tr>
              <a:tr h="632669">
                <a:tc>
                  <a:txBody>
                    <a:bodyPr/>
                    <a:lstStyle/>
                    <a:p>
                      <a:pPr marL="71120"/>
                      <a:r>
                        <a:rPr lang="en-US" sz="1100">
                          <a:effectLst/>
                        </a:rPr>
                        <a:t>Route</a:t>
                      </a:r>
                      <a:r>
                        <a:rPr lang="en-US" sz="1100" spc="-40">
                          <a:effectLst/>
                        </a:rPr>
                        <a:t> </a:t>
                      </a:r>
                      <a:r>
                        <a:rPr lang="en-US" sz="1100" spc="-25">
                          <a:effectLst/>
                        </a:rPr>
                        <a:t>T:</a:t>
                      </a:r>
                      <a:endParaRPr lang="en-ZA" sz="1100">
                        <a:effectLst/>
                      </a:endParaRPr>
                    </a:p>
                    <a:p>
                      <a:pPr marL="71120">
                        <a:spcBef>
                          <a:spcPts val="1170"/>
                        </a:spcBef>
                        <a:spcAft>
                          <a:spcPts val="0"/>
                        </a:spcAft>
                      </a:pPr>
                      <a:r>
                        <a:rPr lang="en-US" sz="1100">
                          <a:effectLst/>
                        </a:rPr>
                        <a:t>13-Seater</a:t>
                      </a:r>
                      <a:r>
                        <a:rPr lang="en-US" sz="1100" spc="-80">
                          <a:effectLst/>
                        </a:rPr>
                        <a:t> </a:t>
                      </a:r>
                      <a:r>
                        <a:rPr lang="en-US" sz="1100">
                          <a:effectLst/>
                        </a:rPr>
                        <a:t>Minibus</a:t>
                      </a:r>
                      <a:r>
                        <a:rPr lang="en-US" sz="1100" spc="-50">
                          <a:effectLst/>
                        </a:rPr>
                        <a:t> </a:t>
                      </a:r>
                      <a:r>
                        <a:rPr lang="en-US" sz="1100">
                          <a:effectLst/>
                        </a:rPr>
                        <a:t>Starting</a:t>
                      </a:r>
                      <a:r>
                        <a:rPr lang="en-US" sz="1100" spc="-45">
                          <a:effectLst/>
                        </a:rPr>
                        <a:t> </a:t>
                      </a:r>
                      <a:r>
                        <a:rPr lang="en-US" sz="1100">
                          <a:effectLst/>
                        </a:rPr>
                        <a:t>at</a:t>
                      </a:r>
                      <a:r>
                        <a:rPr lang="en-US" sz="1100" spc="-50">
                          <a:effectLst/>
                        </a:rPr>
                        <a:t> </a:t>
                      </a:r>
                      <a:r>
                        <a:rPr lang="en-US" sz="1100">
                          <a:effectLst/>
                        </a:rPr>
                        <a:t>Deljudor</a:t>
                      </a:r>
                      <a:r>
                        <a:rPr lang="en-US" sz="1100" spc="-65">
                          <a:effectLst/>
                        </a:rPr>
                        <a:t> </a:t>
                      </a:r>
                      <a:r>
                        <a:rPr lang="en-US" sz="1100">
                          <a:effectLst/>
                        </a:rPr>
                        <a:t>via</a:t>
                      </a:r>
                      <a:r>
                        <a:rPr lang="en-US" sz="1100" spc="-45">
                          <a:effectLst/>
                        </a:rPr>
                        <a:t> </a:t>
                      </a:r>
                      <a:r>
                        <a:rPr lang="en-US" sz="1100" spc="-10">
                          <a:effectLst/>
                        </a:rPr>
                        <a:t>Klipfontein</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R="55245" algn="ct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5">
                          <a:effectLst/>
                        </a:rPr>
                        <a:t>Fri</a:t>
                      </a:r>
                      <a:endParaRPr lang="en-ZA" sz="1100">
                        <a:effectLst/>
                        <a:latin typeface="Arial MT"/>
                        <a:ea typeface="Arial MT"/>
                        <a:cs typeface="Arial MT"/>
                      </a:endParaRPr>
                    </a:p>
                  </a:txBody>
                  <a:tcPr marL="0" marR="0" marT="0" marB="0"/>
                </a:tc>
                <a:tc>
                  <a:txBody>
                    <a:bodyPr/>
                    <a:lstStyle/>
                    <a:p>
                      <a:pPr>
                        <a:spcBef>
                          <a:spcPts val="630"/>
                        </a:spcBef>
                      </a:pPr>
                      <a:r>
                        <a:rPr lang="en-US" sz="1100">
                          <a:effectLst/>
                        </a:rPr>
                        <a:t> </a:t>
                      </a:r>
                      <a:endParaRPr lang="en-ZA" sz="1100">
                        <a:effectLst/>
                      </a:endParaRPr>
                    </a:p>
                    <a:p>
                      <a:pPr marL="109855"/>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2496565409"/>
                  </a:ext>
                </a:extLst>
              </a:tr>
              <a:tr h="621959">
                <a:tc>
                  <a:txBody>
                    <a:bodyPr/>
                    <a:lstStyle/>
                    <a:p>
                      <a:pPr marL="71120">
                        <a:spcBef>
                          <a:spcPts val="620"/>
                        </a:spcBef>
                        <a:spcAft>
                          <a:spcPts val="0"/>
                        </a:spcAft>
                      </a:pPr>
                      <a:r>
                        <a:rPr lang="en-US" sz="1100">
                          <a:effectLst/>
                        </a:rPr>
                        <a:t>Route</a:t>
                      </a:r>
                      <a:r>
                        <a:rPr lang="en-US" sz="1100" spc="-40">
                          <a:effectLst/>
                        </a:rPr>
                        <a:t> </a:t>
                      </a:r>
                      <a:r>
                        <a:rPr lang="en-US" sz="1100" spc="-25">
                          <a:effectLst/>
                        </a:rPr>
                        <a:t>U:</a:t>
                      </a:r>
                      <a:endParaRPr lang="en-ZA" sz="1100">
                        <a:effectLst/>
                      </a:endParaRPr>
                    </a:p>
                    <a:p>
                      <a:pPr marL="71120">
                        <a:spcBef>
                          <a:spcPts val="10"/>
                        </a:spcBef>
                        <a:spcAft>
                          <a:spcPts val="0"/>
                        </a:spcAft>
                      </a:pPr>
                      <a:r>
                        <a:rPr lang="en-US" sz="1100">
                          <a:effectLst/>
                        </a:rPr>
                        <a:t>13-Seater</a:t>
                      </a:r>
                      <a:r>
                        <a:rPr lang="en-US" sz="1100" spc="-90">
                          <a:effectLst/>
                        </a:rPr>
                        <a:t> </a:t>
                      </a:r>
                      <a:r>
                        <a:rPr lang="en-US" sz="1100">
                          <a:effectLst/>
                        </a:rPr>
                        <a:t>Minibus</a:t>
                      </a:r>
                      <a:r>
                        <a:rPr lang="en-US" sz="1100" spc="-30">
                          <a:effectLst/>
                        </a:rPr>
                        <a:t> </a:t>
                      </a:r>
                      <a:r>
                        <a:rPr lang="en-US" sz="1100">
                          <a:effectLst/>
                        </a:rPr>
                        <a:t>Starting</a:t>
                      </a:r>
                      <a:r>
                        <a:rPr lang="en-US" sz="1100" spc="-45">
                          <a:effectLst/>
                        </a:rPr>
                        <a:t> </a:t>
                      </a:r>
                      <a:r>
                        <a:rPr lang="en-US" sz="1100">
                          <a:effectLst/>
                        </a:rPr>
                        <a:t>at</a:t>
                      </a:r>
                      <a:r>
                        <a:rPr lang="en-US" sz="1100" spc="-35">
                          <a:effectLst/>
                        </a:rPr>
                        <a:t> </a:t>
                      </a:r>
                      <a:r>
                        <a:rPr lang="en-US" sz="1100">
                          <a:effectLst/>
                        </a:rPr>
                        <a:t>Deljudor</a:t>
                      </a:r>
                      <a:r>
                        <a:rPr lang="en-US" sz="1100" spc="-40">
                          <a:effectLst/>
                        </a:rPr>
                        <a:t> </a:t>
                      </a:r>
                      <a:r>
                        <a:rPr lang="en-US" sz="1100">
                          <a:effectLst/>
                        </a:rPr>
                        <a:t>ext.</a:t>
                      </a:r>
                      <a:r>
                        <a:rPr lang="en-US" sz="1100" spc="-50">
                          <a:effectLst/>
                        </a:rPr>
                        <a:t> </a:t>
                      </a:r>
                      <a:r>
                        <a:rPr lang="en-US" sz="1100">
                          <a:effectLst/>
                        </a:rPr>
                        <a:t>10</a:t>
                      </a:r>
                      <a:r>
                        <a:rPr lang="en-US" sz="1100" spc="-45">
                          <a:effectLst/>
                        </a:rPr>
                        <a:t> </a:t>
                      </a:r>
                      <a:r>
                        <a:rPr lang="en-US" sz="1100">
                          <a:effectLst/>
                        </a:rPr>
                        <a:t>via</a:t>
                      </a:r>
                      <a:r>
                        <a:rPr lang="en-US" sz="1100" spc="-50">
                          <a:effectLst/>
                        </a:rPr>
                        <a:t> </a:t>
                      </a:r>
                      <a:r>
                        <a:rPr lang="en-US" sz="1100" spc="-10">
                          <a:effectLst/>
                        </a:rPr>
                        <a:t>Klipfontein</a:t>
                      </a:r>
                      <a:endParaRPr lang="en-ZA" sz="1100">
                        <a:effectLst/>
                        <a:latin typeface="Arial MT"/>
                        <a:ea typeface="Arial MT"/>
                        <a:cs typeface="Arial MT"/>
                      </a:endParaRPr>
                    </a:p>
                  </a:txBody>
                  <a:tcPr marL="0" marR="0" marT="0" marB="0"/>
                </a:tc>
                <a:tc>
                  <a:txBody>
                    <a:bodyPr/>
                    <a:lstStyle/>
                    <a:p>
                      <a:pPr marL="40005" marR="55245" algn="ctr">
                        <a:spcBef>
                          <a:spcPts val="1260"/>
                        </a:spcBef>
                        <a:spcAft>
                          <a:spcPts val="0"/>
                        </a:spcAft>
                      </a:pPr>
                      <a:r>
                        <a:rPr lang="en-US" sz="1100">
                          <a:effectLst/>
                        </a:rPr>
                        <a:t>Daily</a:t>
                      </a:r>
                      <a:r>
                        <a:rPr lang="en-US" sz="1100" spc="-20">
                          <a:effectLst/>
                        </a:rPr>
                        <a:t> </a:t>
                      </a:r>
                      <a:r>
                        <a:rPr lang="en-US" sz="1100">
                          <a:effectLst/>
                        </a:rPr>
                        <a:t>(Mon</a:t>
                      </a:r>
                      <a:r>
                        <a:rPr lang="en-US" sz="1100" spc="-35">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09855">
                        <a:spcBef>
                          <a:spcPts val="1260"/>
                        </a:spcBef>
                        <a:spcAft>
                          <a:spcPts val="0"/>
                        </a:spcAft>
                      </a:pPr>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1893789236"/>
                  </a:ext>
                </a:extLst>
              </a:tr>
              <a:tr h="624430">
                <a:tc>
                  <a:txBody>
                    <a:bodyPr/>
                    <a:lstStyle/>
                    <a:p>
                      <a:pPr marL="71120">
                        <a:lnSpc>
                          <a:spcPts val="1265"/>
                        </a:lnSpc>
                        <a:spcBef>
                          <a:spcPts val="610"/>
                        </a:spcBef>
                        <a:spcAft>
                          <a:spcPts val="0"/>
                        </a:spcAft>
                      </a:pPr>
                      <a:r>
                        <a:rPr lang="en-US" sz="1100">
                          <a:effectLst/>
                        </a:rPr>
                        <a:t>Route</a:t>
                      </a:r>
                      <a:r>
                        <a:rPr lang="en-US" sz="1100" spc="-40">
                          <a:effectLst/>
                        </a:rPr>
                        <a:t> </a:t>
                      </a:r>
                      <a:r>
                        <a:rPr lang="en-US" sz="1100" spc="-25">
                          <a:effectLst/>
                        </a:rPr>
                        <a:t>V:</a:t>
                      </a:r>
                      <a:endParaRPr lang="en-ZA" sz="1100">
                        <a:effectLst/>
                      </a:endParaRPr>
                    </a:p>
                    <a:p>
                      <a:pPr marL="71120"/>
                      <a:r>
                        <a:rPr lang="en-US" sz="1100">
                          <a:effectLst/>
                        </a:rPr>
                        <a:t>13-Seater</a:t>
                      </a:r>
                      <a:r>
                        <a:rPr lang="en-US" sz="1100" spc="-80">
                          <a:effectLst/>
                        </a:rPr>
                        <a:t> </a:t>
                      </a:r>
                      <a:r>
                        <a:rPr lang="en-US" sz="1100">
                          <a:effectLst/>
                        </a:rPr>
                        <a:t>Minibus</a:t>
                      </a:r>
                      <a:r>
                        <a:rPr lang="en-US" sz="1100" spc="-50">
                          <a:effectLst/>
                        </a:rPr>
                        <a:t> </a:t>
                      </a:r>
                      <a:r>
                        <a:rPr lang="en-US" sz="1100">
                          <a:effectLst/>
                        </a:rPr>
                        <a:t>Starting</a:t>
                      </a:r>
                      <a:r>
                        <a:rPr lang="en-US" sz="1100" spc="-50">
                          <a:effectLst/>
                        </a:rPr>
                        <a:t> </a:t>
                      </a:r>
                      <a:r>
                        <a:rPr lang="en-US" sz="1100">
                          <a:effectLst/>
                        </a:rPr>
                        <a:t>at</a:t>
                      </a:r>
                      <a:r>
                        <a:rPr lang="en-US" sz="1100" spc="-50">
                          <a:effectLst/>
                        </a:rPr>
                        <a:t> </a:t>
                      </a:r>
                      <a:r>
                        <a:rPr lang="en-US" sz="1100">
                          <a:effectLst/>
                        </a:rPr>
                        <a:t>Duvha</a:t>
                      </a:r>
                      <a:r>
                        <a:rPr lang="en-US" sz="1100" spc="-60">
                          <a:effectLst/>
                        </a:rPr>
                        <a:t> </a:t>
                      </a:r>
                      <a:r>
                        <a:rPr lang="en-US" sz="1100" spc="-20">
                          <a:effectLst/>
                        </a:rPr>
                        <a:t>Park</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41275" marR="55245" algn="ctr">
                        <a:spcBef>
                          <a:spcPts val="5"/>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a:spcBef>
                          <a:spcPts val="630"/>
                        </a:spcBef>
                      </a:pPr>
                      <a:r>
                        <a:rPr lang="en-US" sz="1100">
                          <a:effectLst/>
                        </a:rPr>
                        <a:t> </a:t>
                      </a:r>
                      <a:endParaRPr lang="en-ZA" sz="1100">
                        <a:effectLst/>
                      </a:endParaRPr>
                    </a:p>
                    <a:p>
                      <a:pPr marL="109855"/>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4050780887"/>
                  </a:ext>
                </a:extLst>
              </a:tr>
              <a:tr h="626078">
                <a:tc>
                  <a:txBody>
                    <a:bodyPr/>
                    <a:lstStyle/>
                    <a:p>
                      <a:pPr marL="71120">
                        <a:spcBef>
                          <a:spcPts val="635"/>
                        </a:spcBef>
                        <a:spcAft>
                          <a:spcPts val="0"/>
                        </a:spcAft>
                      </a:pPr>
                      <a:r>
                        <a:rPr lang="en-US" sz="1100">
                          <a:effectLst/>
                        </a:rPr>
                        <a:t>Route</a:t>
                      </a:r>
                      <a:r>
                        <a:rPr lang="en-US" sz="1100" spc="-40">
                          <a:effectLst/>
                        </a:rPr>
                        <a:t> </a:t>
                      </a:r>
                      <a:r>
                        <a:rPr lang="en-US" sz="1100" spc="-25">
                          <a:effectLst/>
                        </a:rPr>
                        <a:t>W:</a:t>
                      </a:r>
                      <a:endParaRPr lang="en-ZA" sz="1100">
                        <a:effectLst/>
                      </a:endParaRPr>
                    </a:p>
                    <a:p>
                      <a:pPr marL="71120">
                        <a:spcBef>
                          <a:spcPts val="20"/>
                        </a:spcBef>
                        <a:spcAft>
                          <a:spcPts val="0"/>
                        </a:spcAft>
                      </a:pPr>
                      <a:r>
                        <a:rPr lang="en-US" sz="1100">
                          <a:effectLst/>
                        </a:rPr>
                        <a:t>13-Seater</a:t>
                      </a:r>
                      <a:r>
                        <a:rPr lang="en-US" sz="1100" spc="-80">
                          <a:effectLst/>
                        </a:rPr>
                        <a:t> </a:t>
                      </a:r>
                      <a:r>
                        <a:rPr lang="en-US" sz="1100">
                          <a:effectLst/>
                        </a:rPr>
                        <a:t>Minibus</a:t>
                      </a:r>
                      <a:r>
                        <a:rPr lang="en-US" sz="1100" spc="-50">
                          <a:effectLst/>
                        </a:rPr>
                        <a:t> </a:t>
                      </a:r>
                      <a:r>
                        <a:rPr lang="en-US" sz="1100">
                          <a:effectLst/>
                        </a:rPr>
                        <a:t>Starting</a:t>
                      </a:r>
                      <a:r>
                        <a:rPr lang="en-US" sz="1100" spc="-45">
                          <a:effectLst/>
                        </a:rPr>
                        <a:t> </a:t>
                      </a:r>
                      <a:r>
                        <a:rPr lang="en-US" sz="1100">
                          <a:effectLst/>
                        </a:rPr>
                        <a:t>at</a:t>
                      </a:r>
                      <a:r>
                        <a:rPr lang="en-US" sz="1100" spc="-50">
                          <a:effectLst/>
                        </a:rPr>
                        <a:t> </a:t>
                      </a:r>
                      <a:r>
                        <a:rPr lang="en-US" sz="1100">
                          <a:effectLst/>
                        </a:rPr>
                        <a:t>Ryno</a:t>
                      </a:r>
                      <a:r>
                        <a:rPr lang="en-US" sz="1100" spc="-50">
                          <a:effectLst/>
                        </a:rPr>
                        <a:t> </a:t>
                      </a:r>
                      <a:r>
                        <a:rPr lang="en-US" sz="1100" spc="-20">
                          <a:effectLst/>
                        </a:rPr>
                        <a:t>Ridge</a:t>
                      </a:r>
                      <a:endParaRPr lang="en-ZA" sz="1100">
                        <a:effectLst/>
                        <a:latin typeface="Arial MT"/>
                        <a:ea typeface="Arial MT"/>
                        <a:cs typeface="Arial MT"/>
                      </a:endParaRPr>
                    </a:p>
                  </a:txBody>
                  <a:tcPr marL="0" marR="0" marT="0" marB="0"/>
                </a:tc>
                <a:tc>
                  <a:txBody>
                    <a:bodyPr/>
                    <a:lstStyle/>
                    <a:p>
                      <a:pPr>
                        <a:spcBef>
                          <a:spcPts val="15"/>
                        </a:spcBef>
                      </a:pPr>
                      <a:r>
                        <a:rPr lang="en-US" sz="1100">
                          <a:effectLst/>
                        </a:rPr>
                        <a:t> </a:t>
                      </a:r>
                      <a:endParaRPr lang="en-ZA" sz="1100">
                        <a:effectLst/>
                      </a:endParaRPr>
                    </a:p>
                    <a:p>
                      <a:pPr marL="41275" marR="55245" algn="ctr">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09855">
                        <a:spcBef>
                          <a:spcPts val="635"/>
                        </a:spcBef>
                        <a:spcAft>
                          <a:spcPts val="0"/>
                        </a:spcAft>
                      </a:pPr>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449617352"/>
                  </a:ext>
                </a:extLst>
              </a:tr>
              <a:tr h="515691">
                <a:tc>
                  <a:txBody>
                    <a:bodyPr/>
                    <a:lstStyle/>
                    <a:p>
                      <a:pPr marL="71120">
                        <a:lnSpc>
                          <a:spcPts val="1240"/>
                        </a:lnSpc>
                      </a:pPr>
                      <a:r>
                        <a:rPr lang="en-US" sz="1100">
                          <a:effectLst/>
                        </a:rPr>
                        <a:t>Route</a:t>
                      </a:r>
                      <a:r>
                        <a:rPr lang="en-US" sz="1100" spc="-40">
                          <a:effectLst/>
                        </a:rPr>
                        <a:t> </a:t>
                      </a:r>
                      <a:r>
                        <a:rPr lang="en-US" sz="1100" spc="-25">
                          <a:effectLst/>
                        </a:rPr>
                        <a:t>X:</a:t>
                      </a:r>
                      <a:endParaRPr lang="en-ZA" sz="1100">
                        <a:effectLst/>
                      </a:endParaRPr>
                    </a:p>
                    <a:p>
                      <a:pPr marL="71120">
                        <a:lnSpc>
                          <a:spcPts val="1260"/>
                        </a:lnSpc>
                      </a:pPr>
                      <a:r>
                        <a:rPr lang="en-US" sz="1100">
                          <a:effectLst/>
                        </a:rPr>
                        <a:t>13-Seater</a:t>
                      </a:r>
                      <a:r>
                        <a:rPr lang="en-US" sz="1100" spc="-80">
                          <a:effectLst/>
                        </a:rPr>
                        <a:t> </a:t>
                      </a:r>
                      <a:r>
                        <a:rPr lang="en-US" sz="1100">
                          <a:effectLst/>
                        </a:rPr>
                        <a:t>Minibus</a:t>
                      </a:r>
                      <a:r>
                        <a:rPr lang="en-US" sz="1100" spc="-50">
                          <a:effectLst/>
                        </a:rPr>
                        <a:t> </a:t>
                      </a:r>
                      <a:r>
                        <a:rPr lang="en-US" sz="1100">
                          <a:effectLst/>
                        </a:rPr>
                        <a:t>Starting</a:t>
                      </a:r>
                      <a:r>
                        <a:rPr lang="en-US" sz="1100" spc="-50">
                          <a:effectLst/>
                        </a:rPr>
                        <a:t> </a:t>
                      </a:r>
                      <a:r>
                        <a:rPr lang="en-US" sz="1100">
                          <a:effectLst/>
                        </a:rPr>
                        <a:t>at</a:t>
                      </a:r>
                      <a:r>
                        <a:rPr lang="en-US" sz="1100" spc="-50">
                          <a:effectLst/>
                        </a:rPr>
                        <a:t> </a:t>
                      </a:r>
                      <a:r>
                        <a:rPr lang="en-US" sz="1100" spc="-10">
                          <a:effectLst/>
                        </a:rPr>
                        <a:t>Tasbet</a:t>
                      </a:r>
                      <a:endParaRPr lang="en-ZA" sz="1100">
                        <a:effectLst/>
                        <a:latin typeface="Arial MT"/>
                        <a:ea typeface="Arial MT"/>
                        <a:cs typeface="Arial MT"/>
                      </a:endParaRPr>
                    </a:p>
                  </a:txBody>
                  <a:tcPr marL="0" marR="0" marT="0" marB="0"/>
                </a:tc>
                <a:tc>
                  <a:txBody>
                    <a:bodyPr/>
                    <a:lstStyle/>
                    <a:p>
                      <a:pPr>
                        <a:spcBef>
                          <a:spcPts val="305"/>
                        </a:spcBef>
                      </a:pPr>
                      <a:r>
                        <a:rPr lang="en-US" sz="1100">
                          <a:effectLst/>
                        </a:rPr>
                        <a:t> </a:t>
                      </a:r>
                      <a:endParaRPr lang="en-ZA" sz="1100">
                        <a:effectLst/>
                      </a:endParaRPr>
                    </a:p>
                    <a:p>
                      <a:pPr marL="41275" marR="55245" algn="ctr">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09855">
                        <a:spcBef>
                          <a:spcPts val="935"/>
                        </a:spcBef>
                        <a:spcAft>
                          <a:spcPts val="0"/>
                        </a:spcAft>
                      </a:pPr>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672851819"/>
                  </a:ext>
                </a:extLst>
              </a:tr>
              <a:tr h="515691">
                <a:tc>
                  <a:txBody>
                    <a:bodyPr/>
                    <a:lstStyle/>
                    <a:p>
                      <a:pPr marL="71120"/>
                      <a:r>
                        <a:rPr lang="en-US" sz="1100">
                          <a:effectLst/>
                        </a:rPr>
                        <a:t>Route</a:t>
                      </a:r>
                      <a:r>
                        <a:rPr lang="en-US" sz="1100" spc="-40">
                          <a:effectLst/>
                        </a:rPr>
                        <a:t> </a:t>
                      </a:r>
                      <a:r>
                        <a:rPr lang="en-US" sz="1100" spc="-25">
                          <a:effectLst/>
                        </a:rPr>
                        <a:t>Y:</a:t>
                      </a:r>
                      <a:endParaRPr lang="en-ZA" sz="1100">
                        <a:effectLst/>
                      </a:endParaRPr>
                    </a:p>
                    <a:p>
                      <a:pPr marL="71120">
                        <a:lnSpc>
                          <a:spcPts val="1255"/>
                        </a:lnSpc>
                        <a:spcBef>
                          <a:spcPts val="510"/>
                        </a:spcBef>
                        <a:spcAft>
                          <a:spcPts val="0"/>
                        </a:spcAft>
                      </a:pPr>
                      <a:r>
                        <a:rPr lang="en-US" sz="1100">
                          <a:effectLst/>
                        </a:rPr>
                        <a:t>13-Seater</a:t>
                      </a:r>
                      <a:r>
                        <a:rPr lang="en-US" sz="1100" spc="-80">
                          <a:effectLst/>
                        </a:rPr>
                        <a:t> </a:t>
                      </a:r>
                      <a:r>
                        <a:rPr lang="en-US" sz="1100">
                          <a:effectLst/>
                        </a:rPr>
                        <a:t>Minibus</a:t>
                      </a:r>
                      <a:r>
                        <a:rPr lang="en-US" sz="1100" spc="-55">
                          <a:effectLst/>
                        </a:rPr>
                        <a:t> </a:t>
                      </a:r>
                      <a:r>
                        <a:rPr lang="en-US" sz="1100">
                          <a:effectLst/>
                        </a:rPr>
                        <a:t>Starting</a:t>
                      </a:r>
                      <a:r>
                        <a:rPr lang="en-US" sz="1100" spc="-50">
                          <a:effectLst/>
                        </a:rPr>
                        <a:t> </a:t>
                      </a:r>
                      <a:r>
                        <a:rPr lang="en-US" sz="1100">
                          <a:effectLst/>
                        </a:rPr>
                        <a:t>at</a:t>
                      </a:r>
                      <a:r>
                        <a:rPr lang="en-US" sz="1100" spc="-55">
                          <a:effectLst/>
                        </a:rPr>
                        <a:t> </a:t>
                      </a:r>
                      <a:r>
                        <a:rPr lang="en-US" sz="1100">
                          <a:effectLst/>
                        </a:rPr>
                        <a:t>Tasbet</a:t>
                      </a:r>
                      <a:r>
                        <a:rPr lang="en-US" sz="1100" spc="-55">
                          <a:effectLst/>
                        </a:rPr>
                        <a:t> </a:t>
                      </a:r>
                      <a:r>
                        <a:rPr lang="en-US" sz="1100" spc="-50">
                          <a:effectLst/>
                        </a:rPr>
                        <a:t>1</a:t>
                      </a:r>
                      <a:endParaRPr lang="en-ZA" sz="1100">
                        <a:effectLst/>
                        <a:latin typeface="Arial MT"/>
                        <a:ea typeface="Arial MT"/>
                        <a:cs typeface="Arial MT"/>
                      </a:endParaRPr>
                    </a:p>
                  </a:txBody>
                  <a:tcPr marL="0" marR="0" marT="0" marB="0"/>
                </a:tc>
                <a:tc>
                  <a:txBody>
                    <a:bodyPr/>
                    <a:lstStyle/>
                    <a:p>
                      <a:pPr>
                        <a:spcBef>
                          <a:spcPts val="305"/>
                        </a:spcBef>
                      </a:pPr>
                      <a:r>
                        <a:rPr lang="en-US" sz="1100">
                          <a:effectLst/>
                        </a:rPr>
                        <a:t> </a:t>
                      </a:r>
                      <a:endParaRPr lang="en-ZA" sz="1100">
                        <a:effectLst/>
                      </a:endParaRPr>
                    </a:p>
                    <a:p>
                      <a:pPr marL="41275" marR="55245" algn="ctr">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a:spcBef>
                          <a:spcPts val="305"/>
                        </a:spcBef>
                      </a:pPr>
                      <a:r>
                        <a:rPr lang="en-US" sz="1100" dirty="0">
                          <a:effectLst/>
                        </a:rPr>
                        <a:t> </a:t>
                      </a:r>
                      <a:endParaRPr lang="en-ZA" sz="1100" dirty="0">
                        <a:effectLst/>
                      </a:endParaRPr>
                    </a:p>
                    <a:p>
                      <a:pPr marL="109855"/>
                      <a:r>
                        <a:rPr lang="en-US" sz="1100" dirty="0">
                          <a:effectLst/>
                        </a:rPr>
                        <a:t>90</a:t>
                      </a:r>
                      <a:r>
                        <a:rPr lang="en-US" sz="1100" spc="-5" dirty="0">
                          <a:effectLst/>
                        </a:rPr>
                        <a:t> </a:t>
                      </a:r>
                      <a:r>
                        <a:rPr lang="en-US" sz="1100" spc="-25" dirty="0">
                          <a:effectLst/>
                        </a:rPr>
                        <a:t>km</a:t>
                      </a:r>
                      <a:endParaRPr lang="en-ZA" sz="1100" dirty="0">
                        <a:effectLst/>
                        <a:latin typeface="Arial MT"/>
                        <a:ea typeface="Arial MT"/>
                        <a:cs typeface="Arial MT"/>
                      </a:endParaRPr>
                    </a:p>
                  </a:txBody>
                  <a:tcPr marL="0" marR="0" marT="0" marB="0"/>
                </a:tc>
                <a:extLst>
                  <a:ext uri="{0D108BD9-81ED-4DB2-BD59-A6C34878D82A}">
                    <a16:rowId xmlns:a16="http://schemas.microsoft.com/office/drawing/2014/main" val="945609029"/>
                  </a:ext>
                </a:extLst>
              </a:tr>
            </a:tbl>
          </a:graphicData>
        </a:graphic>
      </p:graphicFrame>
    </p:spTree>
    <p:extLst>
      <p:ext uri="{BB962C8B-B14F-4D97-AF65-F5344CB8AC3E}">
        <p14:creationId xmlns:p14="http://schemas.microsoft.com/office/powerpoint/2010/main" val="2243610245"/>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FE19D-F956-4E57-0016-7CFAB330AA9E}"/>
              </a:ext>
            </a:extLst>
          </p:cNvPr>
          <p:cNvSpPr>
            <a:spLocks noGrp="1"/>
          </p:cNvSpPr>
          <p:nvPr>
            <p:ph type="title"/>
          </p:nvPr>
        </p:nvSpPr>
        <p:spPr/>
        <p:txBody>
          <a:bodyPr/>
          <a:lstStyle/>
          <a:p>
            <a:r>
              <a:rPr lang="en-US" dirty="0"/>
              <a:t>Functionality Evaluation Criteria – Technical Representative</a:t>
            </a:r>
            <a:endParaRPr lang="en-ZA" dirty="0"/>
          </a:p>
        </p:txBody>
      </p:sp>
      <p:sp>
        <p:nvSpPr>
          <p:cNvPr id="4" name="Date Placeholder 3">
            <a:extLst>
              <a:ext uri="{FF2B5EF4-FFF2-40B4-BE49-F238E27FC236}">
                <a16:creationId xmlns:a16="http://schemas.microsoft.com/office/drawing/2014/main" id="{D943D130-5A3D-8344-0047-EC233B90DA21}"/>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4E5C8F75-66D5-2000-5A25-749079D63C59}"/>
              </a:ext>
            </a:extLst>
          </p:cNvPr>
          <p:cNvSpPr>
            <a:spLocks noGrp="1"/>
          </p:cNvSpPr>
          <p:nvPr>
            <p:ph type="sldNum" sz="quarter" idx="12"/>
          </p:nvPr>
        </p:nvSpPr>
        <p:spPr/>
        <p:txBody>
          <a:bodyPr/>
          <a:lstStyle/>
          <a:p>
            <a:pPr>
              <a:defRPr/>
            </a:pPr>
            <a:fld id="{5FB8CB01-610C-4F18-A1B2-0F8813DB5A28}" type="slidenum">
              <a:rPr lang="en-ZA" smtClean="0"/>
              <a:pPr>
                <a:defRPr/>
              </a:pPr>
              <a:t>17</a:t>
            </a:fld>
            <a:endParaRPr lang="en-ZA"/>
          </a:p>
        </p:txBody>
      </p:sp>
      <p:graphicFrame>
        <p:nvGraphicFramePr>
          <p:cNvPr id="8" name="Content Placeholder 7">
            <a:extLst>
              <a:ext uri="{FF2B5EF4-FFF2-40B4-BE49-F238E27FC236}">
                <a16:creationId xmlns:a16="http://schemas.microsoft.com/office/drawing/2014/main" id="{57D365A6-9ACB-19B0-6F9D-06DF29BE4B85}"/>
              </a:ext>
            </a:extLst>
          </p:cNvPr>
          <p:cNvGraphicFramePr>
            <a:graphicFrameLocks noGrp="1"/>
          </p:cNvGraphicFramePr>
          <p:nvPr>
            <p:ph idx="1"/>
            <p:extLst>
              <p:ext uri="{D42A27DB-BD31-4B8C-83A1-F6EECF244321}">
                <p14:modId xmlns:p14="http://schemas.microsoft.com/office/powerpoint/2010/main" val="808657023"/>
              </p:ext>
            </p:extLst>
          </p:nvPr>
        </p:nvGraphicFramePr>
        <p:xfrm>
          <a:off x="611560" y="1124744"/>
          <a:ext cx="8136904" cy="5328444"/>
        </p:xfrm>
        <a:graphic>
          <a:graphicData uri="http://schemas.openxmlformats.org/drawingml/2006/table">
            <a:tbl>
              <a:tblPr firstRow="1" firstCol="1" lastRow="1" lastCol="1" bandRow="1" bandCol="1">
                <a:tableStyleId>{5C22544A-7EE6-4342-B048-85BDC9FD1C3A}</a:tableStyleId>
              </a:tblPr>
              <a:tblGrid>
                <a:gridCol w="5268863">
                  <a:extLst>
                    <a:ext uri="{9D8B030D-6E8A-4147-A177-3AD203B41FA5}">
                      <a16:colId xmlns:a16="http://schemas.microsoft.com/office/drawing/2014/main" val="3651840539"/>
                    </a:ext>
                  </a:extLst>
                </a:gridCol>
                <a:gridCol w="1567630">
                  <a:extLst>
                    <a:ext uri="{9D8B030D-6E8A-4147-A177-3AD203B41FA5}">
                      <a16:colId xmlns:a16="http://schemas.microsoft.com/office/drawing/2014/main" val="724788298"/>
                    </a:ext>
                  </a:extLst>
                </a:gridCol>
                <a:gridCol w="1300411">
                  <a:extLst>
                    <a:ext uri="{9D8B030D-6E8A-4147-A177-3AD203B41FA5}">
                      <a16:colId xmlns:a16="http://schemas.microsoft.com/office/drawing/2014/main" val="3111096651"/>
                    </a:ext>
                  </a:extLst>
                </a:gridCol>
              </a:tblGrid>
              <a:tr h="760709">
                <a:tc>
                  <a:txBody>
                    <a:bodyPr/>
                    <a:lstStyle/>
                    <a:p>
                      <a:pPr marL="72390">
                        <a:lnSpc>
                          <a:spcPts val="1260"/>
                        </a:lnSpc>
                        <a:spcBef>
                          <a:spcPts val="610"/>
                        </a:spcBef>
                        <a:spcAft>
                          <a:spcPts val="0"/>
                        </a:spcAft>
                      </a:pPr>
                      <a:r>
                        <a:rPr lang="en-US" sz="1100">
                          <a:effectLst/>
                        </a:rPr>
                        <a:t>Route</a:t>
                      </a:r>
                      <a:r>
                        <a:rPr lang="en-US" sz="1100" spc="-30">
                          <a:effectLst/>
                        </a:rPr>
                        <a:t> </a:t>
                      </a:r>
                      <a:r>
                        <a:rPr lang="en-US" sz="1100" spc="-25">
                          <a:effectLst/>
                        </a:rPr>
                        <a:t>Z:</a:t>
                      </a:r>
                      <a:endParaRPr lang="en-ZA" sz="1100">
                        <a:effectLst/>
                      </a:endParaRPr>
                    </a:p>
                    <a:p>
                      <a:pPr marL="72390">
                        <a:lnSpc>
                          <a:spcPts val="1260"/>
                        </a:lnSpc>
                      </a:pPr>
                      <a:r>
                        <a:rPr lang="en-US" sz="1100">
                          <a:effectLst/>
                        </a:rPr>
                        <a:t>13-Seater</a:t>
                      </a:r>
                      <a:r>
                        <a:rPr lang="en-US" sz="1100" spc="-80">
                          <a:effectLst/>
                        </a:rPr>
                        <a:t> </a:t>
                      </a:r>
                      <a:r>
                        <a:rPr lang="en-US" sz="1100">
                          <a:effectLst/>
                        </a:rPr>
                        <a:t>Minibus</a:t>
                      </a:r>
                      <a:r>
                        <a:rPr lang="en-US" sz="1100" spc="-55">
                          <a:effectLst/>
                        </a:rPr>
                        <a:t> </a:t>
                      </a:r>
                      <a:r>
                        <a:rPr lang="en-US" sz="1100">
                          <a:effectLst/>
                        </a:rPr>
                        <a:t>Starting</a:t>
                      </a:r>
                      <a:r>
                        <a:rPr lang="en-US" sz="1100" spc="-50">
                          <a:effectLst/>
                        </a:rPr>
                        <a:t> </a:t>
                      </a:r>
                      <a:r>
                        <a:rPr lang="en-US" sz="1100">
                          <a:effectLst/>
                        </a:rPr>
                        <a:t>at</a:t>
                      </a:r>
                      <a:r>
                        <a:rPr lang="en-US" sz="1100" spc="-55">
                          <a:effectLst/>
                        </a:rPr>
                        <a:t> </a:t>
                      </a:r>
                      <a:r>
                        <a:rPr lang="en-US" sz="1100">
                          <a:effectLst/>
                        </a:rPr>
                        <a:t>Tasbet</a:t>
                      </a:r>
                      <a:r>
                        <a:rPr lang="en-US" sz="1100" spc="-55">
                          <a:effectLst/>
                        </a:rPr>
                        <a:t> </a:t>
                      </a:r>
                      <a:r>
                        <a:rPr lang="en-US" sz="1100" spc="-50">
                          <a:effectLst/>
                        </a:rPr>
                        <a:t>2</a:t>
                      </a:r>
                      <a:endParaRPr lang="en-ZA" sz="1100">
                        <a:effectLst/>
                        <a:latin typeface="Arial MT"/>
                        <a:ea typeface="Arial MT"/>
                        <a:cs typeface="Arial MT"/>
                      </a:endParaRPr>
                    </a:p>
                  </a:txBody>
                  <a:tcPr marL="0" marR="0" marT="0" marB="0"/>
                </a:tc>
                <a:tc>
                  <a:txBody>
                    <a:bodyPr/>
                    <a:lstStyle/>
                    <a:p>
                      <a:pPr marL="71120">
                        <a:spcBef>
                          <a:spcPts val="1260"/>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4300">
                        <a:spcBef>
                          <a:spcPts val="1260"/>
                        </a:spcBef>
                        <a:spcAft>
                          <a:spcPts val="0"/>
                        </a:spcAft>
                      </a:pPr>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2713398658"/>
                  </a:ext>
                </a:extLst>
              </a:tr>
              <a:tr h="765056">
                <a:tc>
                  <a:txBody>
                    <a:bodyPr/>
                    <a:lstStyle/>
                    <a:p>
                      <a:pPr marL="72390">
                        <a:lnSpc>
                          <a:spcPts val="1260"/>
                        </a:lnSpc>
                        <a:spcBef>
                          <a:spcPts val="610"/>
                        </a:spcBef>
                        <a:spcAft>
                          <a:spcPts val="0"/>
                        </a:spcAft>
                      </a:pPr>
                      <a:r>
                        <a:rPr lang="en-US" sz="1100">
                          <a:effectLst/>
                        </a:rPr>
                        <a:t>Route</a:t>
                      </a:r>
                      <a:r>
                        <a:rPr lang="en-US" sz="1100" spc="-30">
                          <a:effectLst/>
                        </a:rPr>
                        <a:t> </a:t>
                      </a:r>
                      <a:r>
                        <a:rPr lang="en-US" sz="1100" spc="-25">
                          <a:effectLst/>
                        </a:rPr>
                        <a:t>AA:</a:t>
                      </a:r>
                      <a:endParaRPr lang="en-ZA" sz="1100">
                        <a:effectLst/>
                      </a:endParaRPr>
                    </a:p>
                    <a:p>
                      <a:pPr marL="72390">
                        <a:lnSpc>
                          <a:spcPts val="1260"/>
                        </a:lnSpc>
                      </a:pPr>
                      <a:r>
                        <a:rPr lang="en-US" sz="1100">
                          <a:effectLst/>
                        </a:rPr>
                        <a:t>13-Seater</a:t>
                      </a:r>
                      <a:r>
                        <a:rPr lang="en-US" sz="1100" spc="-80">
                          <a:effectLst/>
                        </a:rPr>
                        <a:t> </a:t>
                      </a:r>
                      <a:r>
                        <a:rPr lang="en-US" sz="1100">
                          <a:effectLst/>
                        </a:rPr>
                        <a:t>Minibus</a:t>
                      </a:r>
                      <a:r>
                        <a:rPr lang="en-US" sz="1100" spc="-55">
                          <a:effectLst/>
                        </a:rPr>
                        <a:t> </a:t>
                      </a:r>
                      <a:r>
                        <a:rPr lang="en-US" sz="1100">
                          <a:effectLst/>
                        </a:rPr>
                        <a:t>Starting</a:t>
                      </a:r>
                      <a:r>
                        <a:rPr lang="en-US" sz="1100" spc="-50">
                          <a:effectLst/>
                        </a:rPr>
                        <a:t> </a:t>
                      </a:r>
                      <a:r>
                        <a:rPr lang="en-US" sz="1100">
                          <a:effectLst/>
                        </a:rPr>
                        <a:t>at</a:t>
                      </a:r>
                      <a:r>
                        <a:rPr lang="en-US" sz="1100" spc="-55">
                          <a:effectLst/>
                        </a:rPr>
                        <a:t> </a:t>
                      </a:r>
                      <a:r>
                        <a:rPr lang="en-US" sz="1100">
                          <a:effectLst/>
                        </a:rPr>
                        <a:t>Tasbet</a:t>
                      </a:r>
                      <a:r>
                        <a:rPr lang="en-US" sz="1100" spc="-55">
                          <a:effectLst/>
                        </a:rPr>
                        <a:t> </a:t>
                      </a:r>
                      <a:r>
                        <a:rPr lang="en-US" sz="1100" spc="-50">
                          <a:effectLst/>
                        </a:rPr>
                        <a:t>3</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71120"/>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114300"/>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2498308397"/>
                  </a:ext>
                </a:extLst>
              </a:tr>
              <a:tr h="762448">
                <a:tc>
                  <a:txBody>
                    <a:bodyPr/>
                    <a:lstStyle/>
                    <a:p>
                      <a:pPr marL="72390">
                        <a:spcBef>
                          <a:spcPts val="620"/>
                        </a:spcBef>
                        <a:spcAft>
                          <a:spcPts val="0"/>
                        </a:spcAft>
                      </a:pPr>
                      <a:r>
                        <a:rPr lang="en-US" sz="1100">
                          <a:effectLst/>
                        </a:rPr>
                        <a:t>Route</a:t>
                      </a:r>
                      <a:r>
                        <a:rPr lang="en-US" sz="1100" spc="-30">
                          <a:effectLst/>
                        </a:rPr>
                        <a:t> </a:t>
                      </a:r>
                      <a:r>
                        <a:rPr lang="en-US" sz="1100" spc="-25">
                          <a:effectLst/>
                        </a:rPr>
                        <a:t>BB:</a:t>
                      </a:r>
                      <a:endParaRPr lang="en-ZA" sz="1100">
                        <a:effectLst/>
                      </a:endParaRPr>
                    </a:p>
                    <a:p>
                      <a:pPr marL="72390">
                        <a:spcBef>
                          <a:spcPts val="10"/>
                        </a:spcBef>
                        <a:spcAft>
                          <a:spcPts val="0"/>
                        </a:spcAft>
                      </a:pPr>
                      <a:r>
                        <a:rPr lang="en-US" sz="1100">
                          <a:effectLst/>
                        </a:rPr>
                        <a:t>13-Seater</a:t>
                      </a:r>
                      <a:r>
                        <a:rPr lang="en-US" sz="1100" spc="-80">
                          <a:effectLst/>
                        </a:rPr>
                        <a:t> </a:t>
                      </a:r>
                      <a:r>
                        <a:rPr lang="en-US" sz="1100">
                          <a:effectLst/>
                        </a:rPr>
                        <a:t>Minibus</a:t>
                      </a:r>
                      <a:r>
                        <a:rPr lang="en-US" sz="1100" spc="-50">
                          <a:effectLst/>
                        </a:rPr>
                        <a:t> </a:t>
                      </a:r>
                      <a:r>
                        <a:rPr lang="en-US" sz="1100">
                          <a:effectLst/>
                        </a:rPr>
                        <a:t>Starting</a:t>
                      </a:r>
                      <a:r>
                        <a:rPr lang="en-US" sz="1100" spc="-50">
                          <a:effectLst/>
                        </a:rPr>
                        <a:t> </a:t>
                      </a:r>
                      <a:r>
                        <a:rPr lang="en-US" sz="1100">
                          <a:effectLst/>
                        </a:rPr>
                        <a:t>at</a:t>
                      </a:r>
                      <a:r>
                        <a:rPr lang="en-US" sz="1100" spc="-50">
                          <a:effectLst/>
                        </a:rPr>
                        <a:t> </a:t>
                      </a:r>
                      <a:r>
                        <a:rPr lang="en-US" sz="1100" spc="-10">
                          <a:effectLst/>
                        </a:rPr>
                        <a:t>Klarinet</a:t>
                      </a:r>
                      <a:endParaRPr lang="en-ZA" sz="1100">
                        <a:effectLst/>
                        <a:latin typeface="Arial MT"/>
                        <a:ea typeface="Arial MT"/>
                        <a:cs typeface="Arial MT"/>
                      </a:endParaRPr>
                    </a:p>
                  </a:txBody>
                  <a:tcPr marL="0" marR="0" marT="0" marB="0"/>
                </a:tc>
                <a:tc>
                  <a:txBody>
                    <a:bodyPr/>
                    <a:lstStyle/>
                    <a:p>
                      <a:pPr marL="71120">
                        <a:spcBef>
                          <a:spcPts val="1260"/>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4300">
                        <a:spcBef>
                          <a:spcPts val="1260"/>
                        </a:spcBef>
                        <a:spcAft>
                          <a:spcPts val="0"/>
                        </a:spcAft>
                      </a:pPr>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4059496483"/>
                  </a:ext>
                </a:extLst>
              </a:tr>
              <a:tr h="544234">
                <a:tc>
                  <a:txBody>
                    <a:bodyPr/>
                    <a:lstStyle/>
                    <a:p>
                      <a:pPr marL="72390">
                        <a:lnSpc>
                          <a:spcPts val="1245"/>
                        </a:lnSpc>
                      </a:pPr>
                      <a:r>
                        <a:rPr lang="en-US" sz="1100">
                          <a:effectLst/>
                        </a:rPr>
                        <a:t>Route</a:t>
                      </a:r>
                      <a:r>
                        <a:rPr lang="en-US" sz="1100" spc="-30">
                          <a:effectLst/>
                        </a:rPr>
                        <a:t> </a:t>
                      </a:r>
                      <a:r>
                        <a:rPr lang="en-US" sz="1100" spc="-25">
                          <a:effectLst/>
                        </a:rPr>
                        <a:t>CC:</a:t>
                      </a:r>
                      <a:endParaRPr lang="en-ZA" sz="1100">
                        <a:effectLst/>
                      </a:endParaRPr>
                    </a:p>
                    <a:p>
                      <a:pPr marL="72390">
                        <a:spcBef>
                          <a:spcPts val="30"/>
                        </a:spcBef>
                        <a:spcAft>
                          <a:spcPts val="0"/>
                        </a:spcAft>
                      </a:pPr>
                      <a:r>
                        <a:rPr lang="en-US" sz="1100">
                          <a:effectLst/>
                        </a:rPr>
                        <a:t>13-Seater</a:t>
                      </a:r>
                      <a:r>
                        <a:rPr lang="en-US" sz="1100" spc="-80">
                          <a:effectLst/>
                        </a:rPr>
                        <a:t> </a:t>
                      </a:r>
                      <a:r>
                        <a:rPr lang="en-US" sz="1100">
                          <a:effectLst/>
                        </a:rPr>
                        <a:t>Minibus</a:t>
                      </a:r>
                      <a:r>
                        <a:rPr lang="en-US" sz="1100" spc="-50">
                          <a:effectLst/>
                        </a:rPr>
                        <a:t> </a:t>
                      </a:r>
                      <a:r>
                        <a:rPr lang="en-US" sz="1100">
                          <a:effectLst/>
                        </a:rPr>
                        <a:t>Starting</a:t>
                      </a:r>
                      <a:r>
                        <a:rPr lang="en-US" sz="1100" spc="-50">
                          <a:effectLst/>
                        </a:rPr>
                        <a:t> </a:t>
                      </a:r>
                      <a:r>
                        <a:rPr lang="en-US" sz="1100">
                          <a:effectLst/>
                        </a:rPr>
                        <a:t>at</a:t>
                      </a:r>
                      <a:r>
                        <a:rPr lang="en-US" sz="1100" spc="-50">
                          <a:effectLst/>
                        </a:rPr>
                        <a:t> </a:t>
                      </a:r>
                      <a:r>
                        <a:rPr lang="en-US" sz="1100" spc="-10">
                          <a:effectLst/>
                        </a:rPr>
                        <a:t>Clearwater/Panorama</a:t>
                      </a:r>
                      <a:endParaRPr lang="en-ZA" sz="1100">
                        <a:effectLst/>
                        <a:latin typeface="Arial MT"/>
                        <a:ea typeface="Arial MT"/>
                        <a:cs typeface="Arial MT"/>
                      </a:endParaRPr>
                    </a:p>
                  </a:txBody>
                  <a:tcPr marL="0" marR="0" marT="0" marB="0"/>
                </a:tc>
                <a:tc>
                  <a:txBody>
                    <a:bodyPr/>
                    <a:lstStyle/>
                    <a:p>
                      <a:pPr marL="71120">
                        <a:spcBef>
                          <a:spcPts val="1260"/>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4300">
                        <a:spcBef>
                          <a:spcPts val="635"/>
                        </a:spcBef>
                        <a:spcAft>
                          <a:spcPts val="0"/>
                        </a:spcAft>
                      </a:pPr>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3434316198"/>
                  </a:ext>
                </a:extLst>
              </a:tr>
              <a:tr h="543365">
                <a:tc>
                  <a:txBody>
                    <a:bodyPr/>
                    <a:lstStyle/>
                    <a:p>
                      <a:pPr marL="72390">
                        <a:lnSpc>
                          <a:spcPts val="1240"/>
                        </a:lnSpc>
                      </a:pPr>
                      <a:r>
                        <a:rPr lang="en-US" sz="1100">
                          <a:effectLst/>
                        </a:rPr>
                        <a:t>Route</a:t>
                      </a:r>
                      <a:r>
                        <a:rPr lang="en-US" sz="1100" spc="-30">
                          <a:effectLst/>
                        </a:rPr>
                        <a:t> </a:t>
                      </a:r>
                      <a:r>
                        <a:rPr lang="en-US" sz="1100" spc="-25">
                          <a:effectLst/>
                        </a:rPr>
                        <a:t>DD:</a:t>
                      </a:r>
                      <a:endParaRPr lang="en-ZA" sz="1100">
                        <a:effectLst/>
                      </a:endParaRPr>
                    </a:p>
                    <a:p>
                      <a:pPr marL="72390">
                        <a:lnSpc>
                          <a:spcPts val="1260"/>
                        </a:lnSpc>
                      </a:pPr>
                      <a:r>
                        <a:rPr lang="en-US" sz="1100">
                          <a:effectLst/>
                        </a:rPr>
                        <a:t>13-Seater</a:t>
                      </a:r>
                      <a:r>
                        <a:rPr lang="en-US" sz="1100" spc="-80">
                          <a:effectLst/>
                        </a:rPr>
                        <a:t> </a:t>
                      </a:r>
                      <a:r>
                        <a:rPr lang="en-US" sz="1100">
                          <a:effectLst/>
                        </a:rPr>
                        <a:t>Minibus</a:t>
                      </a:r>
                      <a:r>
                        <a:rPr lang="en-US" sz="1100" spc="-55">
                          <a:effectLst/>
                        </a:rPr>
                        <a:t> </a:t>
                      </a:r>
                      <a:r>
                        <a:rPr lang="en-US" sz="1100">
                          <a:effectLst/>
                        </a:rPr>
                        <a:t>Starting</a:t>
                      </a:r>
                      <a:r>
                        <a:rPr lang="en-US" sz="1100" spc="-50">
                          <a:effectLst/>
                        </a:rPr>
                        <a:t> </a:t>
                      </a:r>
                      <a:r>
                        <a:rPr lang="en-US" sz="1100">
                          <a:effectLst/>
                        </a:rPr>
                        <a:t>at</a:t>
                      </a:r>
                      <a:r>
                        <a:rPr lang="en-US" sz="1100" spc="-55">
                          <a:effectLst/>
                        </a:rPr>
                        <a:t> </a:t>
                      </a:r>
                      <a:r>
                        <a:rPr lang="en-US" sz="1100">
                          <a:effectLst/>
                        </a:rPr>
                        <a:t>Jakaroo</a:t>
                      </a:r>
                      <a:r>
                        <a:rPr lang="en-US" sz="1100" spc="-60">
                          <a:effectLst/>
                        </a:rPr>
                        <a:t> </a:t>
                      </a:r>
                      <a:r>
                        <a:rPr lang="en-US" sz="1100" spc="-10">
                          <a:effectLst/>
                        </a:rPr>
                        <a:t>Park/Panorama</a:t>
                      </a:r>
                      <a:endParaRPr lang="en-ZA" sz="1100">
                        <a:effectLst/>
                        <a:latin typeface="Arial MT"/>
                        <a:ea typeface="Arial MT"/>
                        <a:cs typeface="Arial MT"/>
                      </a:endParaRPr>
                    </a:p>
                  </a:txBody>
                  <a:tcPr marL="0" marR="0" marT="0" marB="0"/>
                </a:tc>
                <a:tc>
                  <a:txBody>
                    <a:bodyPr/>
                    <a:lstStyle/>
                    <a:p>
                      <a:pPr marL="71120">
                        <a:spcBef>
                          <a:spcPts val="1260"/>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4300">
                        <a:spcBef>
                          <a:spcPts val="635"/>
                        </a:spcBef>
                        <a:spcAft>
                          <a:spcPts val="0"/>
                        </a:spcAft>
                      </a:pPr>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1418882969"/>
                  </a:ext>
                </a:extLst>
              </a:tr>
              <a:tr h="544234">
                <a:tc>
                  <a:txBody>
                    <a:bodyPr/>
                    <a:lstStyle/>
                    <a:p>
                      <a:pPr marL="72390">
                        <a:lnSpc>
                          <a:spcPts val="1240"/>
                        </a:lnSpc>
                      </a:pPr>
                      <a:r>
                        <a:rPr lang="en-US" sz="1100">
                          <a:effectLst/>
                        </a:rPr>
                        <a:t>Route</a:t>
                      </a:r>
                      <a:r>
                        <a:rPr lang="en-US" sz="1100" spc="-30">
                          <a:effectLst/>
                        </a:rPr>
                        <a:t> </a:t>
                      </a:r>
                      <a:r>
                        <a:rPr lang="en-US" sz="1100" spc="-25">
                          <a:effectLst/>
                        </a:rPr>
                        <a:t>EE:</a:t>
                      </a:r>
                      <a:endParaRPr lang="en-ZA" sz="1100">
                        <a:effectLst/>
                      </a:endParaRPr>
                    </a:p>
                    <a:p>
                      <a:pPr marL="72390">
                        <a:lnSpc>
                          <a:spcPts val="1260"/>
                        </a:lnSpc>
                      </a:pPr>
                      <a:r>
                        <a:rPr lang="en-US" sz="1100">
                          <a:effectLst/>
                        </a:rPr>
                        <a:t>13-Seater</a:t>
                      </a:r>
                      <a:r>
                        <a:rPr lang="en-US" sz="1100" spc="-80">
                          <a:effectLst/>
                        </a:rPr>
                        <a:t> </a:t>
                      </a:r>
                      <a:r>
                        <a:rPr lang="en-US" sz="1100">
                          <a:effectLst/>
                        </a:rPr>
                        <a:t>Minibus</a:t>
                      </a:r>
                      <a:r>
                        <a:rPr lang="en-US" sz="1100" spc="-75">
                          <a:effectLst/>
                        </a:rPr>
                        <a:t> </a:t>
                      </a:r>
                      <a:r>
                        <a:rPr lang="en-US" sz="1100">
                          <a:effectLst/>
                        </a:rPr>
                        <a:t>Starting</a:t>
                      </a:r>
                      <a:r>
                        <a:rPr lang="en-US" sz="1100" spc="-75">
                          <a:effectLst/>
                        </a:rPr>
                        <a:t> </a:t>
                      </a:r>
                      <a:r>
                        <a:rPr lang="en-US" sz="1100">
                          <a:effectLst/>
                        </a:rPr>
                        <a:t>at</a:t>
                      </a:r>
                      <a:r>
                        <a:rPr lang="en-US" sz="1100" spc="-75">
                          <a:effectLst/>
                        </a:rPr>
                        <a:t> </a:t>
                      </a:r>
                      <a:r>
                        <a:rPr lang="en-US" sz="1100">
                          <a:effectLst/>
                        </a:rPr>
                        <a:t>Downtown/Die</a:t>
                      </a:r>
                      <a:r>
                        <a:rPr lang="en-US" sz="1100" spc="-70">
                          <a:effectLst/>
                        </a:rPr>
                        <a:t> </a:t>
                      </a:r>
                      <a:r>
                        <a:rPr lang="en-US" sz="1100" spc="-10">
                          <a:effectLst/>
                        </a:rPr>
                        <a:t>Hoewel</a:t>
                      </a:r>
                      <a:endParaRPr lang="en-ZA" sz="1100">
                        <a:effectLst/>
                        <a:latin typeface="Arial MT"/>
                        <a:ea typeface="Arial MT"/>
                        <a:cs typeface="Arial MT"/>
                      </a:endParaRPr>
                    </a:p>
                  </a:txBody>
                  <a:tcPr marL="0" marR="0" marT="0" marB="0"/>
                </a:tc>
                <a:tc>
                  <a:txBody>
                    <a:bodyPr/>
                    <a:lstStyle/>
                    <a:p>
                      <a:pPr marL="71120">
                        <a:spcBef>
                          <a:spcPts val="1260"/>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4300">
                        <a:spcBef>
                          <a:spcPts val="635"/>
                        </a:spcBef>
                        <a:spcAft>
                          <a:spcPts val="0"/>
                        </a:spcAft>
                      </a:pPr>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2955620859"/>
                  </a:ext>
                </a:extLst>
              </a:tr>
              <a:tr h="647689">
                <a:tc>
                  <a:txBody>
                    <a:bodyPr/>
                    <a:lstStyle/>
                    <a:p>
                      <a:pPr marL="72390"/>
                      <a:r>
                        <a:rPr lang="en-US" sz="1100">
                          <a:effectLst/>
                        </a:rPr>
                        <a:t>Route</a:t>
                      </a:r>
                      <a:r>
                        <a:rPr lang="en-US" sz="1100" spc="-30">
                          <a:effectLst/>
                        </a:rPr>
                        <a:t> </a:t>
                      </a:r>
                      <a:r>
                        <a:rPr lang="en-US" sz="1100" spc="-25">
                          <a:effectLst/>
                        </a:rPr>
                        <a:t>FF:</a:t>
                      </a:r>
                      <a:endParaRPr lang="en-ZA" sz="1100">
                        <a:effectLst/>
                      </a:endParaRPr>
                    </a:p>
                    <a:p>
                      <a:pPr marL="72390">
                        <a:spcBef>
                          <a:spcPts val="595"/>
                        </a:spcBef>
                        <a:spcAft>
                          <a:spcPts val="0"/>
                        </a:spcAft>
                      </a:pPr>
                      <a:r>
                        <a:rPr lang="en-US" sz="1100">
                          <a:effectLst/>
                        </a:rPr>
                        <a:t>13-Seater</a:t>
                      </a:r>
                      <a:r>
                        <a:rPr lang="en-US" sz="1100" spc="-80">
                          <a:effectLst/>
                        </a:rPr>
                        <a:t> </a:t>
                      </a:r>
                      <a:r>
                        <a:rPr lang="en-US" sz="1100">
                          <a:effectLst/>
                        </a:rPr>
                        <a:t>Minibus</a:t>
                      </a:r>
                      <a:r>
                        <a:rPr lang="en-US" sz="1100" spc="-50">
                          <a:effectLst/>
                        </a:rPr>
                        <a:t> </a:t>
                      </a:r>
                      <a:r>
                        <a:rPr lang="en-US" sz="1100">
                          <a:effectLst/>
                        </a:rPr>
                        <a:t>Starting</a:t>
                      </a:r>
                      <a:r>
                        <a:rPr lang="en-US" sz="1100" spc="-45">
                          <a:effectLst/>
                        </a:rPr>
                        <a:t> </a:t>
                      </a:r>
                      <a:r>
                        <a:rPr lang="en-US" sz="1100">
                          <a:effectLst/>
                        </a:rPr>
                        <a:t>at</a:t>
                      </a:r>
                      <a:r>
                        <a:rPr lang="en-US" sz="1100" spc="-50">
                          <a:effectLst/>
                        </a:rPr>
                        <a:t> </a:t>
                      </a:r>
                      <a:r>
                        <a:rPr lang="en-US" sz="1100">
                          <a:effectLst/>
                        </a:rPr>
                        <a:t>Moddel</a:t>
                      </a:r>
                      <a:r>
                        <a:rPr lang="en-US" sz="1100" spc="-50">
                          <a:effectLst/>
                        </a:rPr>
                        <a:t> </a:t>
                      </a:r>
                      <a:r>
                        <a:rPr lang="en-US" sz="1100" spc="-20">
                          <a:effectLst/>
                        </a:rPr>
                        <a:t>Park</a:t>
                      </a:r>
                      <a:endParaRPr lang="en-ZA" sz="1100">
                        <a:effectLst/>
                        <a:latin typeface="Arial MT"/>
                        <a:ea typeface="Arial MT"/>
                        <a:cs typeface="Arial MT"/>
                      </a:endParaRPr>
                    </a:p>
                  </a:txBody>
                  <a:tcPr marL="0" marR="0" marT="0" marB="0"/>
                </a:tc>
                <a:tc>
                  <a:txBody>
                    <a:bodyPr/>
                    <a:lstStyle/>
                    <a:p>
                      <a:pPr marL="71120">
                        <a:spcBef>
                          <a:spcPts val="1260"/>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4300">
                        <a:spcBef>
                          <a:spcPts val="935"/>
                        </a:spcBef>
                        <a:spcAft>
                          <a:spcPts val="0"/>
                        </a:spcAft>
                      </a:pPr>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1951574514"/>
                  </a:ext>
                </a:extLst>
              </a:tr>
              <a:tr h="760709">
                <a:tc>
                  <a:txBody>
                    <a:bodyPr/>
                    <a:lstStyle/>
                    <a:p>
                      <a:pPr marL="72390">
                        <a:lnSpc>
                          <a:spcPts val="1260"/>
                        </a:lnSpc>
                        <a:spcBef>
                          <a:spcPts val="610"/>
                        </a:spcBef>
                        <a:spcAft>
                          <a:spcPts val="0"/>
                        </a:spcAft>
                      </a:pPr>
                      <a:r>
                        <a:rPr lang="en-US" sz="1100">
                          <a:effectLst/>
                        </a:rPr>
                        <a:t>Route</a:t>
                      </a:r>
                      <a:r>
                        <a:rPr lang="en-US" sz="1100" spc="-55">
                          <a:effectLst/>
                        </a:rPr>
                        <a:t> </a:t>
                      </a:r>
                      <a:r>
                        <a:rPr lang="en-US" sz="1100" spc="-25">
                          <a:effectLst/>
                        </a:rPr>
                        <a:t>GG:</a:t>
                      </a:r>
                      <a:endParaRPr lang="en-ZA" sz="1100">
                        <a:effectLst/>
                      </a:endParaRPr>
                    </a:p>
                    <a:p>
                      <a:pPr marL="72390">
                        <a:lnSpc>
                          <a:spcPts val="1260"/>
                        </a:lnSpc>
                      </a:pPr>
                      <a:r>
                        <a:rPr lang="en-US" sz="1100">
                          <a:effectLst/>
                        </a:rPr>
                        <a:t>13-Seater</a:t>
                      </a:r>
                      <a:r>
                        <a:rPr lang="en-US" sz="1100" spc="-80">
                          <a:effectLst/>
                        </a:rPr>
                        <a:t> </a:t>
                      </a:r>
                      <a:r>
                        <a:rPr lang="en-US" sz="1100">
                          <a:effectLst/>
                        </a:rPr>
                        <a:t>Minibus</a:t>
                      </a:r>
                      <a:r>
                        <a:rPr lang="en-US" sz="1100" spc="-65">
                          <a:effectLst/>
                        </a:rPr>
                        <a:t> </a:t>
                      </a:r>
                      <a:r>
                        <a:rPr lang="en-US" sz="1100">
                          <a:effectLst/>
                        </a:rPr>
                        <a:t>Starting</a:t>
                      </a:r>
                      <a:r>
                        <a:rPr lang="en-US" sz="1100" spc="-55">
                          <a:effectLst/>
                        </a:rPr>
                        <a:t> </a:t>
                      </a:r>
                      <a:r>
                        <a:rPr lang="en-US" sz="1100">
                          <a:effectLst/>
                        </a:rPr>
                        <a:t>at</a:t>
                      </a:r>
                      <a:r>
                        <a:rPr lang="en-US" sz="1100" spc="-55">
                          <a:effectLst/>
                        </a:rPr>
                        <a:t> </a:t>
                      </a:r>
                      <a:r>
                        <a:rPr lang="en-US" sz="1100">
                          <a:effectLst/>
                        </a:rPr>
                        <a:t>Highveld</a:t>
                      </a:r>
                      <a:r>
                        <a:rPr lang="en-US" sz="1100" spc="-65">
                          <a:effectLst/>
                        </a:rPr>
                        <a:t> </a:t>
                      </a:r>
                      <a:r>
                        <a:rPr lang="en-US" sz="1100">
                          <a:effectLst/>
                        </a:rPr>
                        <a:t>Mall/</a:t>
                      </a:r>
                      <a:r>
                        <a:rPr lang="en-US" sz="1100" spc="-45">
                          <a:effectLst/>
                        </a:rPr>
                        <a:t> </a:t>
                      </a:r>
                      <a:r>
                        <a:rPr lang="en-US" sz="1100" spc="-10">
                          <a:effectLst/>
                        </a:rPr>
                        <a:t>Deljudor</a:t>
                      </a:r>
                      <a:endParaRPr lang="en-ZA" sz="1100">
                        <a:effectLst/>
                        <a:latin typeface="Arial MT"/>
                        <a:ea typeface="Arial MT"/>
                        <a:cs typeface="Arial MT"/>
                      </a:endParaRPr>
                    </a:p>
                  </a:txBody>
                  <a:tcPr marL="0" marR="0" marT="0" marB="0"/>
                </a:tc>
                <a:tc>
                  <a:txBody>
                    <a:bodyPr/>
                    <a:lstStyle/>
                    <a:p>
                      <a:pPr marL="71120">
                        <a:spcBef>
                          <a:spcPts val="1260"/>
                        </a:spcBef>
                        <a:spcAft>
                          <a:spcPts val="0"/>
                        </a:spcAft>
                      </a:pPr>
                      <a:r>
                        <a:rPr lang="en-US" sz="1100">
                          <a:effectLst/>
                        </a:rPr>
                        <a:t>Daily</a:t>
                      </a:r>
                      <a:r>
                        <a:rPr lang="en-US" sz="1100" spc="-20">
                          <a:effectLst/>
                        </a:rPr>
                        <a:t> </a:t>
                      </a:r>
                      <a:r>
                        <a:rPr lang="en-US" sz="1100">
                          <a:effectLst/>
                        </a:rPr>
                        <a:t>(Mon</a:t>
                      </a:r>
                      <a:r>
                        <a:rPr lang="en-US" sz="1100" spc="-20">
                          <a:effectLst/>
                        </a:rPr>
                        <a:t> </a:t>
                      </a:r>
                      <a:r>
                        <a:rPr lang="en-US" sz="1100">
                          <a:effectLst/>
                        </a:rPr>
                        <a:t>–</a:t>
                      </a:r>
                      <a:r>
                        <a:rPr lang="en-US" sz="1100" spc="-30">
                          <a:effectLst/>
                        </a:rPr>
                        <a:t> </a:t>
                      </a:r>
                      <a:r>
                        <a:rPr lang="en-US" sz="1100" spc="-20">
                          <a:effectLst/>
                        </a:rPr>
                        <a:t>Fri)</a:t>
                      </a:r>
                      <a:endParaRPr lang="en-ZA" sz="1100">
                        <a:effectLst/>
                        <a:latin typeface="Arial MT"/>
                        <a:ea typeface="Arial MT"/>
                        <a:cs typeface="Arial MT"/>
                      </a:endParaRPr>
                    </a:p>
                  </a:txBody>
                  <a:tcPr marL="0" marR="0" marT="0" marB="0"/>
                </a:tc>
                <a:tc>
                  <a:txBody>
                    <a:bodyPr/>
                    <a:lstStyle/>
                    <a:p>
                      <a:pPr marL="114300">
                        <a:spcBef>
                          <a:spcPts val="1260"/>
                        </a:spcBef>
                        <a:spcAft>
                          <a:spcPts val="0"/>
                        </a:spcAft>
                      </a:pPr>
                      <a:r>
                        <a:rPr lang="en-US" sz="1100" dirty="0">
                          <a:effectLst/>
                        </a:rPr>
                        <a:t>90</a:t>
                      </a:r>
                      <a:r>
                        <a:rPr lang="en-US" sz="1100" spc="-5" dirty="0">
                          <a:effectLst/>
                        </a:rPr>
                        <a:t> </a:t>
                      </a:r>
                      <a:r>
                        <a:rPr lang="en-US" sz="1100" spc="-25" dirty="0">
                          <a:effectLst/>
                        </a:rPr>
                        <a:t>km</a:t>
                      </a:r>
                      <a:endParaRPr lang="en-ZA" sz="1100" dirty="0">
                        <a:effectLst/>
                        <a:latin typeface="Arial MT"/>
                        <a:ea typeface="Arial MT"/>
                        <a:cs typeface="Arial MT"/>
                      </a:endParaRPr>
                    </a:p>
                  </a:txBody>
                  <a:tcPr marL="0" marR="0" marT="0" marB="0"/>
                </a:tc>
                <a:extLst>
                  <a:ext uri="{0D108BD9-81ED-4DB2-BD59-A6C34878D82A}">
                    <a16:rowId xmlns:a16="http://schemas.microsoft.com/office/drawing/2014/main" val="1451619295"/>
                  </a:ext>
                </a:extLst>
              </a:tr>
            </a:tbl>
          </a:graphicData>
        </a:graphic>
      </p:graphicFrame>
    </p:spTree>
    <p:extLst>
      <p:ext uri="{BB962C8B-B14F-4D97-AF65-F5344CB8AC3E}">
        <p14:creationId xmlns:p14="http://schemas.microsoft.com/office/powerpoint/2010/main" val="287174040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7DFD0-5F45-C903-A95C-496E8CA59530}"/>
              </a:ext>
            </a:extLst>
          </p:cNvPr>
          <p:cNvSpPr>
            <a:spLocks noGrp="1"/>
          </p:cNvSpPr>
          <p:nvPr>
            <p:ph type="title"/>
          </p:nvPr>
        </p:nvSpPr>
        <p:spPr/>
        <p:txBody>
          <a:bodyPr/>
          <a:lstStyle/>
          <a:p>
            <a:r>
              <a:rPr lang="en-US" dirty="0"/>
              <a:t>Functionality Evaluation Criteria – Technical Representative</a:t>
            </a:r>
            <a:endParaRPr lang="en-ZA" dirty="0"/>
          </a:p>
        </p:txBody>
      </p:sp>
      <p:sp>
        <p:nvSpPr>
          <p:cNvPr id="3" name="Content Placeholder 2">
            <a:extLst>
              <a:ext uri="{FF2B5EF4-FFF2-40B4-BE49-F238E27FC236}">
                <a16:creationId xmlns:a16="http://schemas.microsoft.com/office/drawing/2014/main" id="{AFAE6AB8-1A5A-61B3-8442-F32EE8A0A50F}"/>
              </a:ext>
            </a:extLst>
          </p:cNvPr>
          <p:cNvSpPr>
            <a:spLocks noGrp="1"/>
          </p:cNvSpPr>
          <p:nvPr>
            <p:ph idx="1"/>
          </p:nvPr>
        </p:nvSpPr>
        <p:spPr/>
        <p:txBody>
          <a:bodyPr/>
          <a:lstStyle/>
          <a:p>
            <a:r>
              <a:rPr lang="en-US" sz="1800" b="1" u="sng" dirty="0">
                <a:effectLst/>
                <a:latin typeface="Arial" panose="020B0604020202020204" pitchFamily="34" charset="0"/>
                <a:ea typeface="Arial MT"/>
                <a:cs typeface="Arial MT"/>
              </a:rPr>
              <a:t>Operating;</a:t>
            </a:r>
            <a:r>
              <a:rPr lang="en-US" sz="1800" b="1" u="sng" spc="-25"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Chemical</a:t>
            </a:r>
            <a:r>
              <a:rPr lang="en-US" sz="1800" b="1" u="sng" spc="-35"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Services</a:t>
            </a:r>
            <a:r>
              <a:rPr lang="en-US" sz="1800" b="1" u="sng" spc="-45"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and</a:t>
            </a:r>
            <a:r>
              <a:rPr lang="en-US" sz="1800" b="1" u="sng" spc="-55"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Protective</a:t>
            </a:r>
            <a:r>
              <a:rPr lang="en-US" sz="1800" b="1" u="sng" spc="-75"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Services</a:t>
            </a:r>
            <a:r>
              <a:rPr lang="en-US" sz="1800" b="1" u="sng" spc="-45"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Shift</a:t>
            </a:r>
            <a:r>
              <a:rPr lang="en-US" sz="1800" b="1" u="sng" spc="-40"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Employees</a:t>
            </a:r>
            <a:r>
              <a:rPr lang="en-US" sz="1800" b="1" u="sng" spc="-40"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Home-Work-Home</a:t>
            </a:r>
            <a:r>
              <a:rPr lang="en-US" sz="1800" b="1"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Transport (Mon – Sun incl holidays) 4 trips per Day</a:t>
            </a:r>
          </a:p>
          <a:p>
            <a:endParaRPr lang="en-ZA" dirty="0"/>
          </a:p>
        </p:txBody>
      </p:sp>
      <p:sp>
        <p:nvSpPr>
          <p:cNvPr id="4" name="Date Placeholder 3">
            <a:extLst>
              <a:ext uri="{FF2B5EF4-FFF2-40B4-BE49-F238E27FC236}">
                <a16:creationId xmlns:a16="http://schemas.microsoft.com/office/drawing/2014/main" id="{1C08E18F-F328-49BB-979C-2FB623A642D8}"/>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1B61D3CC-E607-DE5F-A2F0-375E146AE900}"/>
              </a:ext>
            </a:extLst>
          </p:cNvPr>
          <p:cNvSpPr>
            <a:spLocks noGrp="1"/>
          </p:cNvSpPr>
          <p:nvPr>
            <p:ph type="sldNum" sz="quarter" idx="12"/>
          </p:nvPr>
        </p:nvSpPr>
        <p:spPr/>
        <p:txBody>
          <a:bodyPr/>
          <a:lstStyle/>
          <a:p>
            <a:pPr>
              <a:defRPr/>
            </a:pPr>
            <a:fld id="{5FB8CB01-610C-4F18-A1B2-0F8813DB5A28}" type="slidenum">
              <a:rPr lang="en-ZA" smtClean="0"/>
              <a:pPr>
                <a:defRPr/>
              </a:pPr>
              <a:t>18</a:t>
            </a:fld>
            <a:endParaRPr lang="en-ZA"/>
          </a:p>
        </p:txBody>
      </p:sp>
      <p:graphicFrame>
        <p:nvGraphicFramePr>
          <p:cNvPr id="6" name="Table 5">
            <a:extLst>
              <a:ext uri="{FF2B5EF4-FFF2-40B4-BE49-F238E27FC236}">
                <a16:creationId xmlns:a16="http://schemas.microsoft.com/office/drawing/2014/main" id="{556FB253-2DFE-49B0-C681-BECFDF4CD765}"/>
              </a:ext>
            </a:extLst>
          </p:cNvPr>
          <p:cNvGraphicFramePr>
            <a:graphicFrameLocks noGrp="1"/>
          </p:cNvGraphicFramePr>
          <p:nvPr>
            <p:extLst>
              <p:ext uri="{D42A27DB-BD31-4B8C-83A1-F6EECF244321}">
                <p14:modId xmlns:p14="http://schemas.microsoft.com/office/powerpoint/2010/main" val="1744468833"/>
              </p:ext>
            </p:extLst>
          </p:nvPr>
        </p:nvGraphicFramePr>
        <p:xfrm>
          <a:off x="611560" y="2060849"/>
          <a:ext cx="7848873" cy="4248471"/>
        </p:xfrm>
        <a:graphic>
          <a:graphicData uri="http://schemas.openxmlformats.org/drawingml/2006/table">
            <a:tbl>
              <a:tblPr firstRow="1" firstCol="1" lastRow="1" lastCol="1" bandRow="1" bandCol="1">
                <a:tableStyleId>{5C22544A-7EE6-4342-B048-85BDC9FD1C3A}</a:tableStyleId>
              </a:tblPr>
              <a:tblGrid>
                <a:gridCol w="5082355">
                  <a:extLst>
                    <a:ext uri="{9D8B030D-6E8A-4147-A177-3AD203B41FA5}">
                      <a16:colId xmlns:a16="http://schemas.microsoft.com/office/drawing/2014/main" val="3904540137"/>
                    </a:ext>
                  </a:extLst>
                </a:gridCol>
                <a:gridCol w="1512139">
                  <a:extLst>
                    <a:ext uri="{9D8B030D-6E8A-4147-A177-3AD203B41FA5}">
                      <a16:colId xmlns:a16="http://schemas.microsoft.com/office/drawing/2014/main" val="2871110959"/>
                    </a:ext>
                  </a:extLst>
                </a:gridCol>
                <a:gridCol w="1254379">
                  <a:extLst>
                    <a:ext uri="{9D8B030D-6E8A-4147-A177-3AD203B41FA5}">
                      <a16:colId xmlns:a16="http://schemas.microsoft.com/office/drawing/2014/main" val="134175190"/>
                    </a:ext>
                  </a:extLst>
                </a:gridCol>
              </a:tblGrid>
              <a:tr h="951056">
                <a:tc>
                  <a:txBody>
                    <a:bodyPr/>
                    <a:lstStyle/>
                    <a:p>
                      <a:pPr marL="72390">
                        <a:spcBef>
                          <a:spcPts val="35"/>
                        </a:spcBef>
                        <a:spcAft>
                          <a:spcPts val="0"/>
                        </a:spcAft>
                      </a:pPr>
                      <a:r>
                        <a:rPr lang="en-US" sz="1100">
                          <a:effectLst/>
                        </a:rPr>
                        <a:t>Route</a:t>
                      </a:r>
                      <a:r>
                        <a:rPr lang="en-US" sz="1100" spc="-40">
                          <a:effectLst/>
                        </a:rPr>
                        <a:t> </a:t>
                      </a:r>
                      <a:r>
                        <a:rPr lang="en-US" sz="1100" spc="-25">
                          <a:effectLst/>
                        </a:rPr>
                        <a:t>A:</a:t>
                      </a:r>
                      <a:endParaRPr lang="en-ZA" sz="1100">
                        <a:effectLst/>
                      </a:endParaRPr>
                    </a:p>
                    <a:p>
                      <a:pPr marL="72390">
                        <a:spcBef>
                          <a:spcPts val="605"/>
                        </a:spcBef>
                        <a:spcAft>
                          <a:spcPts val="0"/>
                        </a:spcAft>
                      </a:pPr>
                      <a:r>
                        <a:rPr lang="en-US" sz="1100">
                          <a:effectLst/>
                        </a:rPr>
                        <a:t>13-Seater</a:t>
                      </a:r>
                      <a:r>
                        <a:rPr lang="en-US" sz="1100" spc="-90">
                          <a:effectLst/>
                        </a:rPr>
                        <a:t> </a:t>
                      </a:r>
                      <a:r>
                        <a:rPr lang="en-US" sz="1100">
                          <a:effectLst/>
                        </a:rPr>
                        <a:t>Minibus</a:t>
                      </a:r>
                      <a:r>
                        <a:rPr lang="en-US" sz="1100" spc="-30">
                          <a:effectLst/>
                        </a:rPr>
                        <a:t> </a:t>
                      </a:r>
                      <a:r>
                        <a:rPr lang="en-US" sz="1100">
                          <a:effectLst/>
                        </a:rPr>
                        <a:t>Starting</a:t>
                      </a:r>
                      <a:r>
                        <a:rPr lang="en-US" sz="1100" spc="-25">
                          <a:effectLst/>
                        </a:rPr>
                        <a:t> </a:t>
                      </a:r>
                      <a:r>
                        <a:rPr lang="en-US" sz="1100">
                          <a:effectLst/>
                        </a:rPr>
                        <a:t>at</a:t>
                      </a:r>
                      <a:r>
                        <a:rPr lang="en-US" sz="1100" spc="-45">
                          <a:effectLst/>
                        </a:rPr>
                        <a:t> </a:t>
                      </a:r>
                      <a:r>
                        <a:rPr lang="en-US" sz="1100">
                          <a:effectLst/>
                        </a:rPr>
                        <a:t>Tasbet</a:t>
                      </a:r>
                      <a:r>
                        <a:rPr lang="en-US" sz="1100" spc="-45">
                          <a:effectLst/>
                        </a:rPr>
                        <a:t> </a:t>
                      </a:r>
                      <a:r>
                        <a:rPr lang="en-US" sz="1100">
                          <a:effectLst/>
                        </a:rPr>
                        <a:t>1;2;3</a:t>
                      </a:r>
                      <a:r>
                        <a:rPr lang="en-US" sz="1100" spc="-55">
                          <a:effectLst/>
                        </a:rPr>
                        <a:t> </a:t>
                      </a:r>
                      <a:r>
                        <a:rPr lang="en-US" sz="1100">
                          <a:effectLst/>
                        </a:rPr>
                        <a:t>at</a:t>
                      </a:r>
                      <a:r>
                        <a:rPr lang="en-US" sz="1100" spc="-45">
                          <a:effectLst/>
                        </a:rPr>
                        <a:t> </a:t>
                      </a:r>
                      <a:r>
                        <a:rPr lang="en-US" sz="1100">
                          <a:effectLst/>
                        </a:rPr>
                        <a:t>05:00</a:t>
                      </a:r>
                      <a:r>
                        <a:rPr lang="en-US" sz="1100" spc="-40">
                          <a:effectLst/>
                        </a:rPr>
                        <a:t> </a:t>
                      </a:r>
                      <a:r>
                        <a:rPr lang="en-US" sz="1100">
                          <a:effectLst/>
                        </a:rPr>
                        <a:t>and</a:t>
                      </a:r>
                      <a:r>
                        <a:rPr lang="en-US" sz="1100" spc="-30">
                          <a:effectLst/>
                        </a:rPr>
                        <a:t> </a:t>
                      </a:r>
                      <a:r>
                        <a:rPr lang="en-US" sz="1100" spc="-10">
                          <a:effectLst/>
                        </a:rPr>
                        <a:t>17:00</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71120"/>
                      <a:r>
                        <a:rPr lang="en-US" sz="1100" spc="-10">
                          <a:effectLst/>
                        </a:rPr>
                        <a:t>Daily</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116840"/>
                      <a:r>
                        <a:rPr lang="en-US" sz="1100">
                          <a:effectLst/>
                        </a:rPr>
                        <a:t>200</a:t>
                      </a:r>
                      <a:r>
                        <a:rPr lang="en-US" sz="1100" spc="-1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3014788"/>
                  </a:ext>
                </a:extLst>
              </a:tr>
              <a:tr h="1098722">
                <a:tc>
                  <a:txBody>
                    <a:bodyPr/>
                    <a:lstStyle/>
                    <a:p>
                      <a:pPr marL="72390">
                        <a:lnSpc>
                          <a:spcPts val="1240"/>
                        </a:lnSpc>
                      </a:pPr>
                      <a:r>
                        <a:rPr lang="en-US" sz="1100">
                          <a:effectLst/>
                        </a:rPr>
                        <a:t>Route</a:t>
                      </a:r>
                      <a:r>
                        <a:rPr lang="en-US" sz="1100" spc="-40">
                          <a:effectLst/>
                        </a:rPr>
                        <a:t> </a:t>
                      </a:r>
                      <a:r>
                        <a:rPr lang="en-US" sz="1100" spc="-25">
                          <a:effectLst/>
                        </a:rPr>
                        <a:t>B:</a:t>
                      </a:r>
                      <a:endParaRPr lang="en-ZA" sz="1100">
                        <a:effectLst/>
                      </a:endParaRPr>
                    </a:p>
                    <a:p>
                      <a:pPr marL="72390">
                        <a:spcBef>
                          <a:spcPts val="20"/>
                        </a:spcBef>
                        <a:spcAft>
                          <a:spcPts val="0"/>
                        </a:spcAft>
                      </a:pPr>
                      <a:r>
                        <a:rPr lang="en-US" sz="1100">
                          <a:effectLst/>
                        </a:rPr>
                        <a:t>13-Seater</a:t>
                      </a:r>
                      <a:r>
                        <a:rPr lang="en-US" sz="1100" spc="-45">
                          <a:effectLst/>
                        </a:rPr>
                        <a:t> </a:t>
                      </a:r>
                      <a:r>
                        <a:rPr lang="en-US" sz="1100">
                          <a:effectLst/>
                        </a:rPr>
                        <a:t>Minibus</a:t>
                      </a:r>
                      <a:r>
                        <a:rPr lang="en-US" sz="1100" spc="-20">
                          <a:effectLst/>
                        </a:rPr>
                        <a:t> </a:t>
                      </a:r>
                      <a:r>
                        <a:rPr lang="en-US" sz="1100">
                          <a:effectLst/>
                        </a:rPr>
                        <a:t>Starting</a:t>
                      </a:r>
                      <a:r>
                        <a:rPr lang="en-US" sz="1100" spc="-25">
                          <a:effectLst/>
                        </a:rPr>
                        <a:t> </a:t>
                      </a:r>
                      <a:r>
                        <a:rPr lang="en-US" sz="1100">
                          <a:effectLst/>
                        </a:rPr>
                        <a:t>at</a:t>
                      </a:r>
                      <a:r>
                        <a:rPr lang="en-US" sz="1100" spc="-30">
                          <a:effectLst/>
                        </a:rPr>
                        <a:t> </a:t>
                      </a:r>
                      <a:r>
                        <a:rPr lang="en-US" sz="1100">
                          <a:effectLst/>
                        </a:rPr>
                        <a:t>Duvha</a:t>
                      </a:r>
                      <a:r>
                        <a:rPr lang="en-US" sz="1100" spc="-25">
                          <a:effectLst/>
                        </a:rPr>
                        <a:t> </a:t>
                      </a:r>
                      <a:r>
                        <a:rPr lang="en-US" sz="1100">
                          <a:effectLst/>
                        </a:rPr>
                        <a:t>Park/Klipfontein</a:t>
                      </a:r>
                      <a:r>
                        <a:rPr lang="en-US" sz="1100" spc="-25">
                          <a:effectLst/>
                        </a:rPr>
                        <a:t> </a:t>
                      </a:r>
                      <a:r>
                        <a:rPr lang="en-US" sz="1100">
                          <a:effectLst/>
                        </a:rPr>
                        <a:t>at</a:t>
                      </a:r>
                      <a:r>
                        <a:rPr lang="en-US" sz="1100" spc="-25">
                          <a:effectLst/>
                        </a:rPr>
                        <a:t> </a:t>
                      </a:r>
                      <a:r>
                        <a:rPr lang="en-US" sz="1100">
                          <a:effectLst/>
                        </a:rPr>
                        <a:t>05:00 and 17:00</a:t>
                      </a:r>
                      <a:endParaRPr lang="en-ZA" sz="1100">
                        <a:effectLst/>
                        <a:latin typeface="Arial MT"/>
                        <a:ea typeface="Arial MT"/>
                        <a:cs typeface="Arial MT"/>
                      </a:endParaRPr>
                    </a:p>
                  </a:txBody>
                  <a:tcPr marL="0" marR="0" marT="0" marB="0"/>
                </a:tc>
                <a:tc>
                  <a:txBody>
                    <a:bodyPr/>
                    <a:lstStyle/>
                    <a:p>
                      <a:pPr>
                        <a:spcBef>
                          <a:spcPts val="290"/>
                        </a:spcBef>
                      </a:pPr>
                      <a:r>
                        <a:rPr lang="en-US" sz="1100">
                          <a:effectLst/>
                        </a:rPr>
                        <a:t> </a:t>
                      </a:r>
                      <a:endParaRPr lang="en-ZA" sz="1100">
                        <a:effectLst/>
                      </a:endParaRPr>
                    </a:p>
                    <a:p>
                      <a:pPr marL="71120">
                        <a:spcBef>
                          <a:spcPts val="5"/>
                        </a:spcBef>
                        <a:spcAft>
                          <a:spcPts val="0"/>
                        </a:spcAft>
                      </a:pPr>
                      <a:r>
                        <a:rPr lang="en-US" sz="1100" spc="-10">
                          <a:effectLst/>
                        </a:rPr>
                        <a:t>Daily</a:t>
                      </a:r>
                      <a:endParaRPr lang="en-ZA" sz="1100">
                        <a:effectLst/>
                        <a:latin typeface="Arial MT"/>
                        <a:ea typeface="Arial MT"/>
                        <a:cs typeface="Arial MT"/>
                      </a:endParaRPr>
                    </a:p>
                  </a:txBody>
                  <a:tcPr marL="0" marR="0" marT="0" marB="0"/>
                </a:tc>
                <a:tc>
                  <a:txBody>
                    <a:bodyPr/>
                    <a:lstStyle/>
                    <a:p>
                      <a:pPr>
                        <a:spcBef>
                          <a:spcPts val="290"/>
                        </a:spcBef>
                      </a:pPr>
                      <a:r>
                        <a:rPr lang="en-US" sz="1100">
                          <a:effectLst/>
                        </a:rPr>
                        <a:t> </a:t>
                      </a:r>
                      <a:endParaRPr lang="en-ZA" sz="1100">
                        <a:effectLst/>
                      </a:endParaRPr>
                    </a:p>
                    <a:p>
                      <a:pPr marL="116840">
                        <a:spcBef>
                          <a:spcPts val="5"/>
                        </a:spcBef>
                        <a:spcAft>
                          <a:spcPts val="0"/>
                        </a:spcAft>
                      </a:pPr>
                      <a:r>
                        <a:rPr lang="en-US" sz="1100">
                          <a:effectLst/>
                        </a:rPr>
                        <a:t>200</a:t>
                      </a:r>
                      <a:r>
                        <a:rPr lang="en-US" sz="1100" spc="-1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2465736991"/>
                  </a:ext>
                </a:extLst>
              </a:tr>
              <a:tr h="1097470">
                <a:tc>
                  <a:txBody>
                    <a:bodyPr/>
                    <a:lstStyle/>
                    <a:p>
                      <a:pPr marL="72390"/>
                      <a:r>
                        <a:rPr lang="en-US" sz="1100">
                          <a:effectLst/>
                        </a:rPr>
                        <a:t>Route</a:t>
                      </a:r>
                      <a:r>
                        <a:rPr lang="en-US" sz="1100" spc="-40">
                          <a:effectLst/>
                        </a:rPr>
                        <a:t> </a:t>
                      </a:r>
                      <a:r>
                        <a:rPr lang="en-US" sz="1100" spc="-25">
                          <a:effectLst/>
                        </a:rPr>
                        <a:t>C:</a:t>
                      </a:r>
                      <a:endParaRPr lang="en-ZA" sz="1100">
                        <a:effectLst/>
                      </a:endParaRPr>
                    </a:p>
                    <a:p>
                      <a:pPr marL="72390">
                        <a:spcBef>
                          <a:spcPts val="5"/>
                        </a:spcBef>
                        <a:spcAft>
                          <a:spcPts val="0"/>
                        </a:spcAft>
                      </a:pPr>
                      <a:r>
                        <a:rPr lang="en-US" sz="1100">
                          <a:effectLst/>
                        </a:rPr>
                        <a:t>13-Seater</a:t>
                      </a:r>
                      <a:r>
                        <a:rPr lang="en-US" sz="1100" spc="-40">
                          <a:effectLst/>
                        </a:rPr>
                        <a:t> </a:t>
                      </a:r>
                      <a:r>
                        <a:rPr lang="en-US" sz="1100">
                          <a:effectLst/>
                        </a:rPr>
                        <a:t>Minibus</a:t>
                      </a:r>
                      <a:r>
                        <a:rPr lang="en-US" sz="1100" spc="-20">
                          <a:effectLst/>
                        </a:rPr>
                        <a:t> </a:t>
                      </a:r>
                      <a:r>
                        <a:rPr lang="en-US" sz="1100">
                          <a:effectLst/>
                        </a:rPr>
                        <a:t>Starting</a:t>
                      </a:r>
                      <a:r>
                        <a:rPr lang="en-US" sz="1100" spc="-25">
                          <a:effectLst/>
                        </a:rPr>
                        <a:t> </a:t>
                      </a:r>
                      <a:r>
                        <a:rPr lang="en-US" sz="1100">
                          <a:effectLst/>
                        </a:rPr>
                        <a:t>at</a:t>
                      </a:r>
                      <a:r>
                        <a:rPr lang="en-US" sz="1100" spc="-30">
                          <a:effectLst/>
                        </a:rPr>
                        <a:t> </a:t>
                      </a:r>
                      <a:r>
                        <a:rPr lang="en-US" sz="1100">
                          <a:effectLst/>
                        </a:rPr>
                        <a:t>Klarinet</a:t>
                      </a:r>
                      <a:r>
                        <a:rPr lang="en-US" sz="1100" spc="-20">
                          <a:effectLst/>
                        </a:rPr>
                        <a:t> </a:t>
                      </a:r>
                      <a:r>
                        <a:rPr lang="en-US" sz="1100">
                          <a:effectLst/>
                        </a:rPr>
                        <a:t>via</a:t>
                      </a:r>
                      <a:r>
                        <a:rPr lang="en-US" sz="1100" spc="-35">
                          <a:effectLst/>
                        </a:rPr>
                        <a:t> </a:t>
                      </a:r>
                      <a:r>
                        <a:rPr lang="en-US" sz="1100">
                          <a:effectLst/>
                        </a:rPr>
                        <a:t>Downtown</a:t>
                      </a:r>
                      <a:r>
                        <a:rPr lang="en-US" sz="1100" spc="-25">
                          <a:effectLst/>
                        </a:rPr>
                        <a:t> </a:t>
                      </a:r>
                      <a:r>
                        <a:rPr lang="en-US" sz="1100">
                          <a:effectLst/>
                        </a:rPr>
                        <a:t>at</a:t>
                      </a:r>
                      <a:r>
                        <a:rPr lang="en-US" sz="1100" spc="-15">
                          <a:effectLst/>
                        </a:rPr>
                        <a:t> </a:t>
                      </a:r>
                      <a:r>
                        <a:rPr lang="en-US" sz="1100">
                          <a:effectLst/>
                        </a:rPr>
                        <a:t>05:00 and 17:00</a:t>
                      </a:r>
                      <a:endParaRPr lang="en-ZA" sz="1100">
                        <a:effectLst/>
                        <a:latin typeface="Arial MT"/>
                        <a:ea typeface="Arial MT"/>
                        <a:cs typeface="Arial MT"/>
                      </a:endParaRPr>
                    </a:p>
                  </a:txBody>
                  <a:tcPr marL="0" marR="0" marT="0" marB="0"/>
                </a:tc>
                <a:tc>
                  <a:txBody>
                    <a:bodyPr/>
                    <a:lstStyle/>
                    <a:p>
                      <a:pPr>
                        <a:spcBef>
                          <a:spcPts val="305"/>
                        </a:spcBef>
                      </a:pPr>
                      <a:r>
                        <a:rPr lang="en-US" sz="1100">
                          <a:effectLst/>
                        </a:rPr>
                        <a:t> </a:t>
                      </a:r>
                      <a:endParaRPr lang="en-ZA" sz="1100">
                        <a:effectLst/>
                      </a:endParaRPr>
                    </a:p>
                    <a:p>
                      <a:pPr marL="110490"/>
                      <a:r>
                        <a:rPr lang="en-US" sz="1100" spc="-10">
                          <a:effectLst/>
                        </a:rPr>
                        <a:t>Daily</a:t>
                      </a:r>
                      <a:endParaRPr lang="en-ZA" sz="1100">
                        <a:effectLst/>
                        <a:latin typeface="Arial MT"/>
                        <a:ea typeface="Arial MT"/>
                        <a:cs typeface="Arial MT"/>
                      </a:endParaRPr>
                    </a:p>
                  </a:txBody>
                  <a:tcPr marL="0" marR="0" marT="0" marB="0"/>
                </a:tc>
                <a:tc>
                  <a:txBody>
                    <a:bodyPr/>
                    <a:lstStyle/>
                    <a:p>
                      <a:pPr>
                        <a:spcBef>
                          <a:spcPts val="305"/>
                        </a:spcBef>
                      </a:pPr>
                      <a:r>
                        <a:rPr lang="en-US" sz="1100">
                          <a:effectLst/>
                        </a:rPr>
                        <a:t> </a:t>
                      </a:r>
                      <a:endParaRPr lang="en-ZA" sz="1100">
                        <a:effectLst/>
                      </a:endParaRPr>
                    </a:p>
                    <a:p>
                      <a:pPr marL="116840"/>
                      <a:r>
                        <a:rPr lang="en-US" sz="1100">
                          <a:effectLst/>
                        </a:rPr>
                        <a:t>200</a:t>
                      </a:r>
                      <a:r>
                        <a:rPr lang="en-US" sz="1100" spc="-1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2333386359"/>
                  </a:ext>
                </a:extLst>
              </a:tr>
              <a:tr h="1101223">
                <a:tc>
                  <a:txBody>
                    <a:bodyPr/>
                    <a:lstStyle/>
                    <a:p>
                      <a:pPr marL="72390">
                        <a:lnSpc>
                          <a:spcPts val="1250"/>
                        </a:lnSpc>
                      </a:pPr>
                      <a:r>
                        <a:rPr lang="en-US" sz="1100">
                          <a:effectLst/>
                        </a:rPr>
                        <a:t>Route</a:t>
                      </a:r>
                      <a:r>
                        <a:rPr lang="en-US" sz="1100" spc="-40">
                          <a:effectLst/>
                        </a:rPr>
                        <a:t> </a:t>
                      </a:r>
                      <a:r>
                        <a:rPr lang="en-US" sz="1100" spc="-25">
                          <a:effectLst/>
                        </a:rPr>
                        <a:t>D:</a:t>
                      </a:r>
                      <a:endParaRPr lang="en-ZA" sz="1100">
                        <a:effectLst/>
                      </a:endParaRPr>
                    </a:p>
                    <a:p>
                      <a:pPr marL="72390" marR="63500">
                        <a:spcBef>
                          <a:spcPts val="20"/>
                        </a:spcBef>
                        <a:spcAft>
                          <a:spcPts val="0"/>
                        </a:spcAft>
                        <a:tabLst>
                          <a:tab pos="817880" algn="l"/>
                          <a:tab pos="1430655" algn="l"/>
                          <a:tab pos="2043430" algn="l"/>
                          <a:tab pos="2291715" algn="l"/>
                          <a:tab pos="3134995" algn="l"/>
                          <a:tab pos="3787140" algn="l"/>
                        </a:tabLst>
                      </a:pPr>
                      <a:r>
                        <a:rPr lang="en-US" sz="1100" spc="-10">
                          <a:effectLst/>
                        </a:rPr>
                        <a:t>13-Seater</a:t>
                      </a:r>
                      <a:r>
                        <a:rPr lang="en-US" sz="1100">
                          <a:effectLst/>
                        </a:rPr>
                        <a:t>	</a:t>
                      </a:r>
                      <a:r>
                        <a:rPr lang="en-US" sz="1100" spc="-10">
                          <a:effectLst/>
                        </a:rPr>
                        <a:t>Minibus</a:t>
                      </a:r>
                      <a:r>
                        <a:rPr lang="en-US" sz="1100">
                          <a:effectLst/>
                        </a:rPr>
                        <a:t>	</a:t>
                      </a:r>
                      <a:r>
                        <a:rPr lang="en-US" sz="1100" spc="-10">
                          <a:effectLst/>
                        </a:rPr>
                        <a:t>Starting</a:t>
                      </a:r>
                      <a:r>
                        <a:rPr lang="en-US" sz="1100">
                          <a:effectLst/>
                        </a:rPr>
                        <a:t>	</a:t>
                      </a:r>
                      <a:r>
                        <a:rPr lang="en-US" sz="1100" spc="-30">
                          <a:effectLst/>
                        </a:rPr>
                        <a:t>at</a:t>
                      </a:r>
                      <a:r>
                        <a:rPr lang="en-US" sz="1100">
                          <a:effectLst/>
                        </a:rPr>
                        <a:t>	</a:t>
                      </a:r>
                      <a:r>
                        <a:rPr lang="en-US" sz="1100" spc="-10">
                          <a:effectLst/>
                        </a:rPr>
                        <a:t>Clearwater/</a:t>
                      </a:r>
                      <a:r>
                        <a:rPr lang="en-US" sz="1100">
                          <a:effectLst/>
                        </a:rPr>
                        <a:t>	</a:t>
                      </a:r>
                      <a:r>
                        <a:rPr lang="en-US" sz="1100" spc="-10">
                          <a:effectLst/>
                        </a:rPr>
                        <a:t>Deljudor</a:t>
                      </a:r>
                      <a:r>
                        <a:rPr lang="en-US" sz="1100">
                          <a:effectLst/>
                        </a:rPr>
                        <a:t>	</a:t>
                      </a:r>
                      <a:r>
                        <a:rPr lang="en-US" sz="1100" spc="-30">
                          <a:effectLst/>
                        </a:rPr>
                        <a:t>via </a:t>
                      </a:r>
                      <a:r>
                        <a:rPr lang="en-US" sz="1100">
                          <a:effectLst/>
                        </a:rPr>
                        <a:t>downtown at 05:00 and 17:00</a:t>
                      </a:r>
                      <a:endParaRPr lang="en-ZA" sz="1100">
                        <a:effectLst/>
                        <a:latin typeface="Arial MT"/>
                        <a:ea typeface="Arial MT"/>
                        <a:cs typeface="Arial MT"/>
                      </a:endParaRPr>
                    </a:p>
                  </a:txBody>
                  <a:tcPr marL="0" marR="0" marT="0" marB="0"/>
                </a:tc>
                <a:tc>
                  <a:txBody>
                    <a:bodyPr/>
                    <a:lstStyle/>
                    <a:p>
                      <a:pPr>
                        <a:spcBef>
                          <a:spcPts val="305"/>
                        </a:spcBef>
                      </a:pPr>
                      <a:r>
                        <a:rPr lang="en-US" sz="1100">
                          <a:effectLst/>
                        </a:rPr>
                        <a:t> </a:t>
                      </a:r>
                      <a:endParaRPr lang="en-ZA" sz="1100">
                        <a:effectLst/>
                      </a:endParaRPr>
                    </a:p>
                    <a:p>
                      <a:pPr marL="71120"/>
                      <a:r>
                        <a:rPr lang="en-US" sz="1100" spc="-10">
                          <a:effectLst/>
                        </a:rPr>
                        <a:t>Daily</a:t>
                      </a:r>
                      <a:endParaRPr lang="en-ZA" sz="1100">
                        <a:effectLst/>
                        <a:latin typeface="Arial MT"/>
                        <a:ea typeface="Arial MT"/>
                        <a:cs typeface="Arial MT"/>
                      </a:endParaRPr>
                    </a:p>
                  </a:txBody>
                  <a:tcPr marL="0" marR="0" marT="0" marB="0"/>
                </a:tc>
                <a:tc>
                  <a:txBody>
                    <a:bodyPr/>
                    <a:lstStyle/>
                    <a:p>
                      <a:pPr>
                        <a:spcBef>
                          <a:spcPts val="305"/>
                        </a:spcBef>
                      </a:pPr>
                      <a:r>
                        <a:rPr lang="en-US" sz="1100" dirty="0">
                          <a:effectLst/>
                        </a:rPr>
                        <a:t> </a:t>
                      </a:r>
                      <a:endParaRPr lang="en-ZA" sz="1100" dirty="0">
                        <a:effectLst/>
                      </a:endParaRPr>
                    </a:p>
                    <a:p>
                      <a:pPr marL="116840"/>
                      <a:r>
                        <a:rPr lang="en-US" sz="1100" dirty="0">
                          <a:effectLst/>
                        </a:rPr>
                        <a:t>180</a:t>
                      </a:r>
                      <a:r>
                        <a:rPr lang="en-US" sz="1100" spc="-10" dirty="0">
                          <a:effectLst/>
                        </a:rPr>
                        <a:t> </a:t>
                      </a:r>
                      <a:r>
                        <a:rPr lang="en-US" sz="1100" spc="-25" dirty="0">
                          <a:effectLst/>
                        </a:rPr>
                        <a:t>km</a:t>
                      </a:r>
                      <a:endParaRPr lang="en-ZA" sz="1100" dirty="0">
                        <a:effectLst/>
                        <a:latin typeface="Arial MT"/>
                        <a:ea typeface="Arial MT"/>
                        <a:cs typeface="Arial MT"/>
                      </a:endParaRPr>
                    </a:p>
                  </a:txBody>
                  <a:tcPr marL="0" marR="0" marT="0" marB="0"/>
                </a:tc>
                <a:extLst>
                  <a:ext uri="{0D108BD9-81ED-4DB2-BD59-A6C34878D82A}">
                    <a16:rowId xmlns:a16="http://schemas.microsoft.com/office/drawing/2014/main" val="2020699811"/>
                  </a:ext>
                </a:extLst>
              </a:tr>
            </a:tbl>
          </a:graphicData>
        </a:graphic>
      </p:graphicFrame>
    </p:spTree>
    <p:extLst>
      <p:ext uri="{BB962C8B-B14F-4D97-AF65-F5344CB8AC3E}">
        <p14:creationId xmlns:p14="http://schemas.microsoft.com/office/powerpoint/2010/main" val="145251659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7DFD0-5F45-C903-A95C-496E8CA59530}"/>
              </a:ext>
            </a:extLst>
          </p:cNvPr>
          <p:cNvSpPr>
            <a:spLocks noGrp="1"/>
          </p:cNvSpPr>
          <p:nvPr>
            <p:ph type="title"/>
          </p:nvPr>
        </p:nvSpPr>
        <p:spPr/>
        <p:txBody>
          <a:bodyPr/>
          <a:lstStyle/>
          <a:p>
            <a:r>
              <a:rPr lang="en-US" dirty="0"/>
              <a:t>Functionality Evaluation Criteria – Technical Representative</a:t>
            </a:r>
            <a:endParaRPr lang="en-ZA" dirty="0"/>
          </a:p>
        </p:txBody>
      </p:sp>
      <p:sp>
        <p:nvSpPr>
          <p:cNvPr id="3" name="Content Placeholder 2">
            <a:extLst>
              <a:ext uri="{FF2B5EF4-FFF2-40B4-BE49-F238E27FC236}">
                <a16:creationId xmlns:a16="http://schemas.microsoft.com/office/drawing/2014/main" id="{AFAE6AB8-1A5A-61B3-8442-F32EE8A0A50F}"/>
              </a:ext>
            </a:extLst>
          </p:cNvPr>
          <p:cNvSpPr>
            <a:spLocks noGrp="1"/>
          </p:cNvSpPr>
          <p:nvPr>
            <p:ph idx="1"/>
          </p:nvPr>
        </p:nvSpPr>
        <p:spPr>
          <a:xfrm>
            <a:off x="669925" y="1408113"/>
            <a:ext cx="8378825" cy="5045075"/>
          </a:xfrm>
        </p:spPr>
        <p:txBody>
          <a:bodyPr/>
          <a:lstStyle/>
          <a:p>
            <a:endParaRPr lang="en-US" dirty="0"/>
          </a:p>
          <a:p>
            <a:endParaRPr lang="en-ZA" dirty="0"/>
          </a:p>
        </p:txBody>
      </p:sp>
      <p:sp>
        <p:nvSpPr>
          <p:cNvPr id="4" name="Date Placeholder 3">
            <a:extLst>
              <a:ext uri="{FF2B5EF4-FFF2-40B4-BE49-F238E27FC236}">
                <a16:creationId xmlns:a16="http://schemas.microsoft.com/office/drawing/2014/main" id="{1C08E18F-F328-49BB-979C-2FB623A642D8}"/>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1B61D3CC-E607-DE5F-A2F0-375E146AE900}"/>
              </a:ext>
            </a:extLst>
          </p:cNvPr>
          <p:cNvSpPr>
            <a:spLocks noGrp="1"/>
          </p:cNvSpPr>
          <p:nvPr>
            <p:ph type="sldNum" sz="quarter" idx="12"/>
          </p:nvPr>
        </p:nvSpPr>
        <p:spPr/>
        <p:txBody>
          <a:bodyPr/>
          <a:lstStyle/>
          <a:p>
            <a:pPr>
              <a:defRPr/>
            </a:pPr>
            <a:fld id="{5FB8CB01-610C-4F18-A1B2-0F8813DB5A28}" type="slidenum">
              <a:rPr lang="en-ZA" smtClean="0"/>
              <a:pPr>
                <a:defRPr/>
              </a:pPr>
              <a:t>19</a:t>
            </a:fld>
            <a:endParaRPr lang="en-ZA"/>
          </a:p>
        </p:txBody>
      </p:sp>
      <p:graphicFrame>
        <p:nvGraphicFramePr>
          <p:cNvPr id="7" name="Table 6">
            <a:extLst>
              <a:ext uri="{FF2B5EF4-FFF2-40B4-BE49-F238E27FC236}">
                <a16:creationId xmlns:a16="http://schemas.microsoft.com/office/drawing/2014/main" id="{5ACED1DE-9DFB-DEAB-9620-A1AE93AA702B}"/>
              </a:ext>
            </a:extLst>
          </p:cNvPr>
          <p:cNvGraphicFramePr>
            <a:graphicFrameLocks noGrp="1"/>
          </p:cNvGraphicFramePr>
          <p:nvPr>
            <p:extLst>
              <p:ext uri="{D42A27DB-BD31-4B8C-83A1-F6EECF244321}">
                <p14:modId xmlns:p14="http://schemas.microsoft.com/office/powerpoint/2010/main" val="1038231525"/>
              </p:ext>
            </p:extLst>
          </p:nvPr>
        </p:nvGraphicFramePr>
        <p:xfrm>
          <a:off x="323528" y="1052737"/>
          <a:ext cx="8568952" cy="5400450"/>
        </p:xfrm>
        <a:graphic>
          <a:graphicData uri="http://schemas.openxmlformats.org/drawingml/2006/table">
            <a:tbl>
              <a:tblPr firstRow="1" firstCol="1" lastRow="1" lastCol="1" bandRow="1" bandCol="1">
                <a:tableStyleId>{5C22544A-7EE6-4342-B048-85BDC9FD1C3A}</a:tableStyleId>
              </a:tblPr>
              <a:tblGrid>
                <a:gridCol w="5548626">
                  <a:extLst>
                    <a:ext uri="{9D8B030D-6E8A-4147-A177-3AD203B41FA5}">
                      <a16:colId xmlns:a16="http://schemas.microsoft.com/office/drawing/2014/main" val="3447071014"/>
                    </a:ext>
                  </a:extLst>
                </a:gridCol>
                <a:gridCol w="1650867">
                  <a:extLst>
                    <a:ext uri="{9D8B030D-6E8A-4147-A177-3AD203B41FA5}">
                      <a16:colId xmlns:a16="http://schemas.microsoft.com/office/drawing/2014/main" val="2570393279"/>
                    </a:ext>
                  </a:extLst>
                </a:gridCol>
                <a:gridCol w="1369459">
                  <a:extLst>
                    <a:ext uri="{9D8B030D-6E8A-4147-A177-3AD203B41FA5}">
                      <a16:colId xmlns:a16="http://schemas.microsoft.com/office/drawing/2014/main" val="2420742434"/>
                    </a:ext>
                  </a:extLst>
                </a:gridCol>
              </a:tblGrid>
              <a:tr h="1254752">
                <a:tc>
                  <a:txBody>
                    <a:bodyPr/>
                    <a:lstStyle/>
                    <a:p>
                      <a:pPr marL="72390">
                        <a:lnSpc>
                          <a:spcPts val="1240"/>
                        </a:lnSpc>
                      </a:pPr>
                      <a:r>
                        <a:rPr lang="en-US" sz="1100">
                          <a:effectLst/>
                        </a:rPr>
                        <a:t>Route</a:t>
                      </a:r>
                      <a:r>
                        <a:rPr lang="en-US" sz="1100" spc="-40">
                          <a:effectLst/>
                        </a:rPr>
                        <a:t> </a:t>
                      </a:r>
                      <a:r>
                        <a:rPr lang="en-US" sz="1100" spc="-25">
                          <a:effectLst/>
                        </a:rPr>
                        <a:t>E:</a:t>
                      </a:r>
                      <a:endParaRPr lang="en-ZA" sz="1100">
                        <a:effectLst/>
                      </a:endParaRPr>
                    </a:p>
                    <a:p>
                      <a:pPr marL="72390">
                        <a:spcBef>
                          <a:spcPts val="20"/>
                        </a:spcBef>
                        <a:spcAft>
                          <a:spcPts val="0"/>
                        </a:spcAft>
                      </a:pPr>
                      <a:r>
                        <a:rPr lang="en-US" sz="1100">
                          <a:effectLst/>
                        </a:rPr>
                        <a:t>13-Seater</a:t>
                      </a:r>
                      <a:r>
                        <a:rPr lang="en-US" sz="1100" spc="-40">
                          <a:effectLst/>
                        </a:rPr>
                        <a:t> </a:t>
                      </a:r>
                      <a:r>
                        <a:rPr lang="en-US" sz="1100">
                          <a:effectLst/>
                        </a:rPr>
                        <a:t>Minibus</a:t>
                      </a:r>
                      <a:r>
                        <a:rPr lang="en-US" sz="1100" spc="-20">
                          <a:effectLst/>
                        </a:rPr>
                        <a:t> </a:t>
                      </a:r>
                      <a:r>
                        <a:rPr lang="en-US" sz="1100">
                          <a:effectLst/>
                        </a:rPr>
                        <a:t>Starting</a:t>
                      </a:r>
                      <a:r>
                        <a:rPr lang="en-US" sz="1100" spc="-20">
                          <a:effectLst/>
                        </a:rPr>
                        <a:t> </a:t>
                      </a:r>
                      <a:r>
                        <a:rPr lang="en-US" sz="1100">
                          <a:effectLst/>
                        </a:rPr>
                        <a:t>at</a:t>
                      </a:r>
                      <a:r>
                        <a:rPr lang="en-US" sz="1100" spc="-25">
                          <a:effectLst/>
                        </a:rPr>
                        <a:t> </a:t>
                      </a:r>
                      <a:r>
                        <a:rPr lang="en-US" sz="1100">
                          <a:effectLst/>
                        </a:rPr>
                        <a:t>Witbank</a:t>
                      </a:r>
                      <a:r>
                        <a:rPr lang="en-US" sz="1100" spc="-30">
                          <a:effectLst/>
                        </a:rPr>
                        <a:t> </a:t>
                      </a:r>
                      <a:r>
                        <a:rPr lang="en-US" sz="1100">
                          <a:effectLst/>
                        </a:rPr>
                        <a:t>Location</a:t>
                      </a:r>
                      <a:r>
                        <a:rPr lang="en-US" sz="1100" spc="-20">
                          <a:effectLst/>
                        </a:rPr>
                        <a:t> </a:t>
                      </a:r>
                      <a:r>
                        <a:rPr lang="en-US" sz="1100">
                          <a:effectLst/>
                        </a:rPr>
                        <a:t>at</a:t>
                      </a:r>
                      <a:r>
                        <a:rPr lang="en-US" sz="1100" spc="-15">
                          <a:effectLst/>
                        </a:rPr>
                        <a:t> </a:t>
                      </a:r>
                      <a:r>
                        <a:rPr lang="en-US" sz="1100">
                          <a:effectLst/>
                        </a:rPr>
                        <a:t>05:00</a:t>
                      </a:r>
                      <a:r>
                        <a:rPr lang="en-US" sz="1100" spc="-20">
                          <a:effectLst/>
                        </a:rPr>
                        <a:t> </a:t>
                      </a:r>
                      <a:r>
                        <a:rPr lang="en-US" sz="1100">
                          <a:effectLst/>
                        </a:rPr>
                        <a:t>and </a:t>
                      </a:r>
                      <a:r>
                        <a:rPr lang="en-US" sz="1100" spc="-10">
                          <a:effectLst/>
                        </a:rPr>
                        <a:t>17:00</a:t>
                      </a:r>
                      <a:endParaRPr lang="en-ZA" sz="1100">
                        <a:effectLst/>
                        <a:latin typeface="Arial MT"/>
                        <a:ea typeface="Arial MT"/>
                        <a:cs typeface="Arial MT"/>
                      </a:endParaRPr>
                    </a:p>
                  </a:txBody>
                  <a:tcPr marL="0" marR="0" marT="0" marB="0"/>
                </a:tc>
                <a:tc>
                  <a:txBody>
                    <a:bodyPr/>
                    <a:lstStyle/>
                    <a:p>
                      <a:pPr marL="71120">
                        <a:spcBef>
                          <a:spcPts val="1260"/>
                        </a:spcBef>
                        <a:spcAft>
                          <a:spcPts val="0"/>
                        </a:spcAft>
                      </a:pPr>
                      <a:r>
                        <a:rPr lang="en-US" sz="1100" spc="-10">
                          <a:effectLst/>
                        </a:rPr>
                        <a:t>Daily</a:t>
                      </a:r>
                      <a:endParaRPr lang="en-ZA" sz="1100">
                        <a:effectLst/>
                        <a:latin typeface="Arial MT"/>
                        <a:ea typeface="Arial MT"/>
                        <a:cs typeface="Arial MT"/>
                      </a:endParaRPr>
                    </a:p>
                  </a:txBody>
                  <a:tcPr marL="0" marR="0" marT="0" marB="0"/>
                </a:tc>
                <a:tc>
                  <a:txBody>
                    <a:bodyPr/>
                    <a:lstStyle/>
                    <a:p>
                      <a:pPr>
                        <a:spcBef>
                          <a:spcPts val="930"/>
                        </a:spcBef>
                      </a:pPr>
                      <a:r>
                        <a:rPr lang="en-US" sz="1100">
                          <a:effectLst/>
                        </a:rPr>
                        <a:t> </a:t>
                      </a:r>
                      <a:endParaRPr lang="en-ZA" sz="1100">
                        <a:effectLst/>
                      </a:endParaRPr>
                    </a:p>
                    <a:p>
                      <a:pPr marL="116840"/>
                      <a:r>
                        <a:rPr lang="en-US" sz="1100">
                          <a:effectLst/>
                        </a:rPr>
                        <a:t>200</a:t>
                      </a:r>
                      <a:r>
                        <a:rPr lang="en-US" sz="1100" spc="-1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3860487116"/>
                  </a:ext>
                </a:extLst>
              </a:tr>
              <a:tr h="897685">
                <a:tc>
                  <a:txBody>
                    <a:bodyPr/>
                    <a:lstStyle/>
                    <a:p>
                      <a:pPr marL="72390">
                        <a:spcBef>
                          <a:spcPts val="10"/>
                        </a:spcBef>
                        <a:spcAft>
                          <a:spcPts val="0"/>
                        </a:spcAft>
                      </a:pPr>
                      <a:r>
                        <a:rPr lang="en-US" sz="1100">
                          <a:effectLst/>
                        </a:rPr>
                        <a:t>Route</a:t>
                      </a:r>
                      <a:r>
                        <a:rPr lang="en-US" sz="1100" spc="-40">
                          <a:effectLst/>
                        </a:rPr>
                        <a:t> </a:t>
                      </a:r>
                      <a:r>
                        <a:rPr lang="en-US" sz="1100" spc="-25">
                          <a:effectLst/>
                        </a:rPr>
                        <a:t>F:</a:t>
                      </a:r>
                      <a:endParaRPr lang="en-ZA" sz="1100">
                        <a:effectLst/>
                      </a:endParaRPr>
                    </a:p>
                    <a:p>
                      <a:pPr marL="72390">
                        <a:spcBef>
                          <a:spcPts val="5"/>
                        </a:spcBef>
                        <a:spcAft>
                          <a:spcPts val="0"/>
                        </a:spcAft>
                      </a:pPr>
                      <a:r>
                        <a:rPr lang="en-US" sz="1100">
                          <a:effectLst/>
                        </a:rPr>
                        <a:t>13-Seater</a:t>
                      </a:r>
                      <a:r>
                        <a:rPr lang="en-US" sz="1100" spc="-90">
                          <a:effectLst/>
                        </a:rPr>
                        <a:t> </a:t>
                      </a:r>
                      <a:r>
                        <a:rPr lang="en-US" sz="1100">
                          <a:effectLst/>
                        </a:rPr>
                        <a:t>Minibus</a:t>
                      </a:r>
                      <a:r>
                        <a:rPr lang="en-US" sz="1100" spc="-35">
                          <a:effectLst/>
                        </a:rPr>
                        <a:t> </a:t>
                      </a:r>
                      <a:r>
                        <a:rPr lang="en-US" sz="1100">
                          <a:effectLst/>
                        </a:rPr>
                        <a:t>Starting</a:t>
                      </a:r>
                      <a:r>
                        <a:rPr lang="en-US" sz="1100" spc="-45">
                          <a:effectLst/>
                        </a:rPr>
                        <a:t> </a:t>
                      </a:r>
                      <a:r>
                        <a:rPr lang="en-US" sz="1100">
                          <a:effectLst/>
                        </a:rPr>
                        <a:t>at</a:t>
                      </a:r>
                      <a:r>
                        <a:rPr lang="en-US" sz="1100" spc="-40">
                          <a:effectLst/>
                        </a:rPr>
                        <a:t> </a:t>
                      </a:r>
                      <a:r>
                        <a:rPr lang="en-US" sz="1100">
                          <a:effectLst/>
                        </a:rPr>
                        <a:t>Phola</a:t>
                      </a:r>
                      <a:r>
                        <a:rPr lang="en-US" sz="1100" spc="-35">
                          <a:effectLst/>
                        </a:rPr>
                        <a:t> </a:t>
                      </a:r>
                      <a:r>
                        <a:rPr lang="en-US" sz="1100">
                          <a:effectLst/>
                        </a:rPr>
                        <a:t>Park</a:t>
                      </a:r>
                      <a:r>
                        <a:rPr lang="en-US" sz="1100" spc="-40">
                          <a:effectLst/>
                        </a:rPr>
                        <a:t> </a:t>
                      </a:r>
                      <a:r>
                        <a:rPr lang="en-US" sz="1100">
                          <a:effectLst/>
                        </a:rPr>
                        <a:t>at</a:t>
                      </a:r>
                      <a:r>
                        <a:rPr lang="en-US" sz="1100" spc="-40">
                          <a:effectLst/>
                        </a:rPr>
                        <a:t> </a:t>
                      </a:r>
                      <a:r>
                        <a:rPr lang="en-US" sz="1100">
                          <a:effectLst/>
                        </a:rPr>
                        <a:t>05:00</a:t>
                      </a:r>
                      <a:r>
                        <a:rPr lang="en-US" sz="1100" spc="-45">
                          <a:effectLst/>
                        </a:rPr>
                        <a:t> </a:t>
                      </a:r>
                      <a:r>
                        <a:rPr lang="en-US" sz="1100">
                          <a:effectLst/>
                        </a:rPr>
                        <a:t>and</a:t>
                      </a:r>
                      <a:r>
                        <a:rPr lang="en-US" sz="1100" spc="-30">
                          <a:effectLst/>
                        </a:rPr>
                        <a:t> </a:t>
                      </a:r>
                      <a:r>
                        <a:rPr lang="en-US" sz="1100" spc="-10">
                          <a:effectLst/>
                        </a:rPr>
                        <a:t>17:00</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71120"/>
                      <a:r>
                        <a:rPr lang="en-US" sz="1100" spc="-10">
                          <a:effectLst/>
                        </a:rPr>
                        <a:t>Daily</a:t>
                      </a:r>
                      <a:endParaRPr lang="en-ZA" sz="1100">
                        <a:effectLst/>
                        <a:latin typeface="Arial MT"/>
                        <a:ea typeface="Arial MT"/>
                        <a:cs typeface="Arial MT"/>
                      </a:endParaRPr>
                    </a:p>
                  </a:txBody>
                  <a:tcPr marL="0" marR="0" marT="0" marB="0"/>
                </a:tc>
                <a:tc>
                  <a:txBody>
                    <a:bodyPr/>
                    <a:lstStyle/>
                    <a:p>
                      <a:pPr marL="114300">
                        <a:spcBef>
                          <a:spcPts val="945"/>
                        </a:spcBef>
                        <a:spcAft>
                          <a:spcPts val="0"/>
                        </a:spcAft>
                      </a:pPr>
                      <a:r>
                        <a:rPr lang="en-US" sz="1100">
                          <a:effectLst/>
                        </a:rPr>
                        <a:t>200</a:t>
                      </a:r>
                      <a:r>
                        <a:rPr lang="en-US" sz="1100" spc="-1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1875112343"/>
                  </a:ext>
                </a:extLst>
              </a:tr>
              <a:tr h="1434002">
                <a:tc>
                  <a:txBody>
                    <a:bodyPr/>
                    <a:lstStyle/>
                    <a:p>
                      <a:pPr marL="72390">
                        <a:spcBef>
                          <a:spcPts val="10"/>
                        </a:spcBef>
                        <a:spcAft>
                          <a:spcPts val="0"/>
                        </a:spcAft>
                      </a:pPr>
                      <a:r>
                        <a:rPr lang="en-US" sz="1100">
                          <a:effectLst/>
                        </a:rPr>
                        <a:t>Route</a:t>
                      </a:r>
                      <a:r>
                        <a:rPr lang="en-US" sz="1100" spc="-55">
                          <a:effectLst/>
                        </a:rPr>
                        <a:t> </a:t>
                      </a:r>
                      <a:r>
                        <a:rPr lang="en-US" sz="1100" spc="-25">
                          <a:effectLst/>
                        </a:rPr>
                        <a:t>G:</a:t>
                      </a:r>
                      <a:endParaRPr lang="en-ZA" sz="1100">
                        <a:effectLst/>
                      </a:endParaRPr>
                    </a:p>
                    <a:p>
                      <a:pPr marL="72390">
                        <a:spcBef>
                          <a:spcPts val="605"/>
                        </a:spcBef>
                        <a:spcAft>
                          <a:spcPts val="0"/>
                        </a:spcAft>
                      </a:pPr>
                      <a:r>
                        <a:rPr lang="en-US" sz="1100">
                          <a:effectLst/>
                        </a:rPr>
                        <a:t>13-Seater</a:t>
                      </a:r>
                      <a:r>
                        <a:rPr lang="en-US" sz="1100" spc="160">
                          <a:effectLst/>
                        </a:rPr>
                        <a:t> </a:t>
                      </a:r>
                      <a:r>
                        <a:rPr lang="en-US" sz="1100">
                          <a:effectLst/>
                        </a:rPr>
                        <a:t>Minibus</a:t>
                      </a:r>
                      <a:r>
                        <a:rPr lang="en-US" sz="1100" spc="170">
                          <a:effectLst/>
                        </a:rPr>
                        <a:t> </a:t>
                      </a:r>
                      <a:r>
                        <a:rPr lang="en-US" sz="1100">
                          <a:effectLst/>
                        </a:rPr>
                        <a:t>Starting</a:t>
                      </a:r>
                      <a:r>
                        <a:rPr lang="en-US" sz="1100" spc="180">
                          <a:effectLst/>
                        </a:rPr>
                        <a:t> </a:t>
                      </a:r>
                      <a:r>
                        <a:rPr lang="en-US" sz="1100">
                          <a:effectLst/>
                        </a:rPr>
                        <a:t>at</a:t>
                      </a:r>
                      <a:r>
                        <a:rPr lang="en-US" sz="1100" spc="175">
                          <a:effectLst/>
                        </a:rPr>
                        <a:t> </a:t>
                      </a:r>
                      <a:r>
                        <a:rPr lang="en-US" sz="1100">
                          <a:effectLst/>
                        </a:rPr>
                        <a:t>Bronkhorstspruit</a:t>
                      </a:r>
                      <a:r>
                        <a:rPr lang="en-US" sz="1100" spc="175">
                          <a:effectLst/>
                        </a:rPr>
                        <a:t> </a:t>
                      </a:r>
                      <a:r>
                        <a:rPr lang="en-US" sz="1100">
                          <a:effectLst/>
                        </a:rPr>
                        <a:t>at</a:t>
                      </a:r>
                      <a:r>
                        <a:rPr lang="en-US" sz="1100" spc="180">
                          <a:effectLst/>
                        </a:rPr>
                        <a:t> </a:t>
                      </a:r>
                      <a:r>
                        <a:rPr lang="en-US" sz="1100">
                          <a:effectLst/>
                        </a:rPr>
                        <a:t>05:00</a:t>
                      </a:r>
                      <a:r>
                        <a:rPr lang="en-US" sz="1100" spc="165">
                          <a:effectLst/>
                        </a:rPr>
                        <a:t> </a:t>
                      </a:r>
                      <a:r>
                        <a:rPr lang="en-US" sz="1100">
                          <a:effectLst/>
                        </a:rPr>
                        <a:t>and </a:t>
                      </a:r>
                      <a:r>
                        <a:rPr lang="en-US" sz="1100" spc="-10">
                          <a:effectLst/>
                        </a:rPr>
                        <a:t>17:00</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71120"/>
                      <a:r>
                        <a:rPr lang="en-US" sz="1100" spc="-10">
                          <a:effectLst/>
                        </a:rPr>
                        <a:t>Daily</a:t>
                      </a:r>
                      <a:endParaRPr lang="en-ZA" sz="1100">
                        <a:effectLst/>
                        <a:latin typeface="Arial MT"/>
                        <a:ea typeface="Arial MT"/>
                        <a:cs typeface="Arial MT"/>
                      </a:endParaRPr>
                    </a:p>
                  </a:txBody>
                  <a:tcPr marL="0" marR="0" marT="0" marB="0"/>
                </a:tc>
                <a:tc>
                  <a:txBody>
                    <a:bodyPr/>
                    <a:lstStyle/>
                    <a:p>
                      <a:pPr>
                        <a:spcBef>
                          <a:spcPts val="605"/>
                        </a:spcBef>
                      </a:pPr>
                      <a:r>
                        <a:rPr lang="en-US" sz="1100">
                          <a:effectLst/>
                        </a:rPr>
                        <a:t> </a:t>
                      </a:r>
                      <a:endParaRPr lang="en-ZA" sz="1100">
                        <a:effectLst/>
                      </a:endParaRPr>
                    </a:p>
                    <a:p>
                      <a:pPr marL="114300"/>
                      <a:r>
                        <a:rPr lang="en-US" sz="1100">
                          <a:effectLst/>
                        </a:rPr>
                        <a:t>200</a:t>
                      </a:r>
                      <a:r>
                        <a:rPr lang="en-US" sz="1100" spc="-10">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3873231035"/>
                  </a:ext>
                </a:extLst>
              </a:tr>
              <a:tr h="1814011">
                <a:tc>
                  <a:txBody>
                    <a:bodyPr/>
                    <a:lstStyle/>
                    <a:p>
                      <a:pPr marL="72390">
                        <a:spcBef>
                          <a:spcPts val="660"/>
                        </a:spcBef>
                        <a:spcAft>
                          <a:spcPts val="0"/>
                        </a:spcAft>
                      </a:pPr>
                      <a:r>
                        <a:rPr lang="en-US" sz="1100">
                          <a:effectLst/>
                        </a:rPr>
                        <a:t>Route</a:t>
                      </a:r>
                      <a:r>
                        <a:rPr lang="en-US" sz="1100" spc="-40">
                          <a:effectLst/>
                        </a:rPr>
                        <a:t> </a:t>
                      </a:r>
                      <a:r>
                        <a:rPr lang="en-US" sz="1100" spc="-25">
                          <a:effectLst/>
                        </a:rPr>
                        <a:t>H:</a:t>
                      </a:r>
                      <a:endParaRPr lang="en-ZA" sz="1100">
                        <a:effectLst/>
                      </a:endParaRPr>
                    </a:p>
                    <a:p>
                      <a:pPr marL="72390">
                        <a:spcBef>
                          <a:spcPts val="615"/>
                        </a:spcBef>
                        <a:spcAft>
                          <a:spcPts val="0"/>
                        </a:spcAft>
                      </a:pPr>
                      <a:r>
                        <a:rPr lang="en-US" sz="1100">
                          <a:effectLst/>
                        </a:rPr>
                        <a:t>13-Seater</a:t>
                      </a:r>
                      <a:r>
                        <a:rPr lang="en-US" sz="1100" spc="165">
                          <a:effectLst/>
                        </a:rPr>
                        <a:t> </a:t>
                      </a:r>
                      <a:r>
                        <a:rPr lang="en-US" sz="1100">
                          <a:effectLst/>
                        </a:rPr>
                        <a:t>Minibus</a:t>
                      </a:r>
                      <a:r>
                        <a:rPr lang="en-US" sz="1100" spc="190">
                          <a:effectLst/>
                        </a:rPr>
                        <a:t> </a:t>
                      </a:r>
                      <a:r>
                        <a:rPr lang="en-US" sz="1100">
                          <a:effectLst/>
                        </a:rPr>
                        <a:t>Starting</a:t>
                      </a:r>
                      <a:r>
                        <a:rPr lang="en-US" sz="1100" spc="190">
                          <a:effectLst/>
                        </a:rPr>
                        <a:t> </a:t>
                      </a:r>
                      <a:r>
                        <a:rPr lang="en-US" sz="1100">
                          <a:effectLst/>
                        </a:rPr>
                        <a:t>at</a:t>
                      </a:r>
                      <a:r>
                        <a:rPr lang="en-US" sz="1100" spc="170">
                          <a:effectLst/>
                        </a:rPr>
                        <a:t> </a:t>
                      </a:r>
                      <a:r>
                        <a:rPr lang="en-US" sz="1100">
                          <a:effectLst/>
                        </a:rPr>
                        <a:t>Middelburg</a:t>
                      </a:r>
                      <a:r>
                        <a:rPr lang="en-US" sz="1100" spc="175">
                          <a:effectLst/>
                        </a:rPr>
                        <a:t> </a:t>
                      </a:r>
                      <a:r>
                        <a:rPr lang="en-US" sz="1100">
                          <a:effectLst/>
                        </a:rPr>
                        <a:t>mall</a:t>
                      </a:r>
                      <a:r>
                        <a:rPr lang="en-US" sz="1100" spc="185">
                          <a:effectLst/>
                        </a:rPr>
                        <a:t> </a:t>
                      </a:r>
                      <a:r>
                        <a:rPr lang="en-US" sz="1100">
                          <a:effectLst/>
                        </a:rPr>
                        <a:t>at</a:t>
                      </a:r>
                      <a:r>
                        <a:rPr lang="en-US" sz="1100" spc="190">
                          <a:effectLst/>
                        </a:rPr>
                        <a:t> </a:t>
                      </a:r>
                      <a:r>
                        <a:rPr lang="en-US" sz="1100">
                          <a:effectLst/>
                        </a:rPr>
                        <a:t>05:00</a:t>
                      </a:r>
                      <a:r>
                        <a:rPr lang="en-US" sz="1100" spc="170">
                          <a:effectLst/>
                        </a:rPr>
                        <a:t> </a:t>
                      </a:r>
                      <a:r>
                        <a:rPr lang="en-US" sz="1100">
                          <a:effectLst/>
                        </a:rPr>
                        <a:t>and </a:t>
                      </a:r>
                      <a:r>
                        <a:rPr lang="en-US" sz="1100" spc="-10">
                          <a:effectLst/>
                        </a:rPr>
                        <a:t>17:00</a:t>
                      </a:r>
                      <a:endParaRPr lang="en-ZA" sz="1100">
                        <a:effectLst/>
                        <a:latin typeface="Arial MT"/>
                        <a:ea typeface="Arial MT"/>
                        <a:cs typeface="Arial MT"/>
                      </a:endParaRPr>
                    </a:p>
                  </a:txBody>
                  <a:tcPr marL="0" marR="0" marT="0" marB="0"/>
                </a:tc>
                <a:tc>
                  <a:txBody>
                    <a:bodyPr/>
                    <a:lstStyle/>
                    <a:p>
                      <a:r>
                        <a:rPr lang="en-US" sz="1100">
                          <a:effectLst/>
                        </a:rPr>
                        <a:t> </a:t>
                      </a:r>
                      <a:endParaRPr lang="en-ZA" sz="1100">
                        <a:effectLst/>
                      </a:endParaRPr>
                    </a:p>
                    <a:p>
                      <a:pPr>
                        <a:spcBef>
                          <a:spcPts val="1260"/>
                        </a:spcBef>
                      </a:pPr>
                      <a:r>
                        <a:rPr lang="en-US" sz="1100">
                          <a:effectLst/>
                        </a:rPr>
                        <a:t> </a:t>
                      </a:r>
                      <a:endParaRPr lang="en-ZA" sz="1100">
                        <a:effectLst/>
                      </a:endParaRPr>
                    </a:p>
                    <a:p>
                      <a:pPr marL="71120">
                        <a:spcBef>
                          <a:spcPts val="5"/>
                        </a:spcBef>
                        <a:spcAft>
                          <a:spcPts val="0"/>
                        </a:spcAft>
                      </a:pPr>
                      <a:r>
                        <a:rPr lang="en-US" sz="1100" spc="-10">
                          <a:effectLst/>
                        </a:rPr>
                        <a:t>Daily</a:t>
                      </a:r>
                      <a:endParaRPr lang="en-ZA" sz="1100">
                        <a:effectLst/>
                        <a:latin typeface="Arial MT"/>
                        <a:ea typeface="Arial MT"/>
                        <a:cs typeface="Arial MT"/>
                      </a:endParaRPr>
                    </a:p>
                  </a:txBody>
                  <a:tcPr marL="0" marR="0" marT="0" marB="0"/>
                </a:tc>
                <a:tc>
                  <a:txBody>
                    <a:bodyPr/>
                    <a:lstStyle/>
                    <a:p>
                      <a:r>
                        <a:rPr lang="en-US" sz="1100" dirty="0">
                          <a:effectLst/>
                        </a:rPr>
                        <a:t> </a:t>
                      </a:r>
                      <a:endParaRPr lang="en-ZA" sz="1100" dirty="0">
                        <a:effectLst/>
                      </a:endParaRPr>
                    </a:p>
                    <a:p>
                      <a:r>
                        <a:rPr lang="en-US" sz="1100" dirty="0">
                          <a:effectLst/>
                        </a:rPr>
                        <a:t> </a:t>
                      </a:r>
                      <a:endParaRPr lang="en-ZA" sz="1100" dirty="0">
                        <a:effectLst/>
                      </a:endParaRPr>
                    </a:p>
                    <a:p>
                      <a:pPr>
                        <a:spcBef>
                          <a:spcPts val="645"/>
                        </a:spcBef>
                      </a:pPr>
                      <a:r>
                        <a:rPr lang="en-US" sz="1100" dirty="0">
                          <a:effectLst/>
                        </a:rPr>
                        <a:t> </a:t>
                      </a:r>
                      <a:endParaRPr lang="en-ZA" sz="1100" dirty="0">
                        <a:effectLst/>
                      </a:endParaRPr>
                    </a:p>
                    <a:p>
                      <a:pPr marL="74295"/>
                      <a:r>
                        <a:rPr lang="en-US" sz="1100" dirty="0">
                          <a:effectLst/>
                        </a:rPr>
                        <a:t>400</a:t>
                      </a:r>
                      <a:r>
                        <a:rPr lang="en-US" sz="1100" spc="-10" dirty="0">
                          <a:effectLst/>
                        </a:rPr>
                        <a:t> </a:t>
                      </a:r>
                      <a:r>
                        <a:rPr lang="en-US" sz="1100" spc="-25" dirty="0">
                          <a:effectLst/>
                        </a:rPr>
                        <a:t>km</a:t>
                      </a:r>
                      <a:endParaRPr lang="en-ZA" sz="1100" dirty="0">
                        <a:effectLst/>
                        <a:latin typeface="Arial MT"/>
                        <a:ea typeface="Arial MT"/>
                        <a:cs typeface="Arial MT"/>
                      </a:endParaRPr>
                    </a:p>
                  </a:txBody>
                  <a:tcPr marL="0" marR="0" marT="0" marB="0"/>
                </a:tc>
                <a:extLst>
                  <a:ext uri="{0D108BD9-81ED-4DB2-BD59-A6C34878D82A}">
                    <a16:rowId xmlns:a16="http://schemas.microsoft.com/office/drawing/2014/main" val="991054922"/>
                  </a:ext>
                </a:extLst>
              </a:tr>
            </a:tbl>
          </a:graphicData>
        </a:graphic>
      </p:graphicFrame>
    </p:spTree>
    <p:extLst>
      <p:ext uri="{BB962C8B-B14F-4D97-AF65-F5344CB8AC3E}">
        <p14:creationId xmlns:p14="http://schemas.microsoft.com/office/powerpoint/2010/main" val="370586460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7DFD0-5F45-C903-A95C-496E8CA59530}"/>
              </a:ext>
            </a:extLst>
          </p:cNvPr>
          <p:cNvSpPr>
            <a:spLocks noGrp="1"/>
          </p:cNvSpPr>
          <p:nvPr>
            <p:ph type="title"/>
          </p:nvPr>
        </p:nvSpPr>
        <p:spPr/>
        <p:txBody>
          <a:bodyPr/>
          <a:lstStyle/>
          <a:p>
            <a:r>
              <a:rPr lang="en-US" dirty="0"/>
              <a:t>Functionality Evaluation Criteria – Technical Representative</a:t>
            </a:r>
            <a:endParaRPr lang="en-ZA" dirty="0"/>
          </a:p>
        </p:txBody>
      </p:sp>
      <p:sp>
        <p:nvSpPr>
          <p:cNvPr id="3" name="Content Placeholder 2">
            <a:extLst>
              <a:ext uri="{FF2B5EF4-FFF2-40B4-BE49-F238E27FC236}">
                <a16:creationId xmlns:a16="http://schemas.microsoft.com/office/drawing/2014/main" id="{AFAE6AB8-1A5A-61B3-8442-F32EE8A0A50F}"/>
              </a:ext>
            </a:extLst>
          </p:cNvPr>
          <p:cNvSpPr>
            <a:spLocks noGrp="1"/>
          </p:cNvSpPr>
          <p:nvPr>
            <p:ph idx="1"/>
          </p:nvPr>
        </p:nvSpPr>
        <p:spPr>
          <a:xfrm>
            <a:off x="107505" y="1052737"/>
            <a:ext cx="8941246" cy="5400452"/>
          </a:xfrm>
        </p:spPr>
        <p:txBody>
          <a:bodyPr/>
          <a:lstStyle/>
          <a:p>
            <a:r>
              <a:rPr lang="en-US" sz="1800" b="1" u="sng" dirty="0">
                <a:effectLst/>
                <a:latin typeface="Arial" panose="020B0604020202020204" pitchFamily="34" charset="0"/>
                <a:ea typeface="Arial MT"/>
                <a:cs typeface="Arial MT"/>
              </a:rPr>
              <a:t>Operating;</a:t>
            </a:r>
            <a:r>
              <a:rPr lang="en-US" sz="1800" b="1" u="sng" spc="-60"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Chemical</a:t>
            </a:r>
            <a:r>
              <a:rPr lang="en-US" sz="1800" b="1" u="sng" spc="-50"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Services</a:t>
            </a:r>
            <a:r>
              <a:rPr lang="en-US" sz="1800" b="1" u="sng" spc="-30"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and</a:t>
            </a:r>
            <a:r>
              <a:rPr lang="en-US" sz="1800" b="1" u="sng" spc="-75"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Protective</a:t>
            </a:r>
            <a:r>
              <a:rPr lang="en-US" sz="1800" b="1" u="sng" spc="-75"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Services</a:t>
            </a:r>
            <a:r>
              <a:rPr lang="en-US" sz="1800" b="1" u="sng" spc="-65"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Training</a:t>
            </a:r>
            <a:r>
              <a:rPr lang="en-US" sz="1800" b="1" u="sng" spc="-75"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(Mon</a:t>
            </a:r>
            <a:r>
              <a:rPr lang="en-US" sz="1800" b="1" u="sng" spc="-65" dirty="0">
                <a:effectLst/>
                <a:latin typeface="Arial" panose="020B0604020202020204" pitchFamily="34" charset="0"/>
                <a:ea typeface="Arial MT"/>
                <a:cs typeface="Arial MT"/>
              </a:rPr>
              <a:t> </a:t>
            </a:r>
            <a:r>
              <a:rPr lang="en-US" sz="1800" b="1" u="sng" dirty="0">
                <a:effectLst/>
                <a:latin typeface="Arial" panose="020B0604020202020204" pitchFamily="34" charset="0"/>
                <a:ea typeface="Arial MT"/>
                <a:cs typeface="Arial MT"/>
              </a:rPr>
              <a:t>–</a:t>
            </a:r>
            <a:r>
              <a:rPr lang="en-US" sz="1800" b="1" u="sng" spc="-55" dirty="0">
                <a:effectLst/>
                <a:latin typeface="Arial" panose="020B0604020202020204" pitchFamily="34" charset="0"/>
                <a:ea typeface="Arial MT"/>
                <a:cs typeface="Arial MT"/>
              </a:rPr>
              <a:t> </a:t>
            </a:r>
            <a:r>
              <a:rPr lang="en-US" sz="1800" b="1" u="sng" spc="-10" dirty="0">
                <a:effectLst/>
                <a:latin typeface="Arial" panose="020B0604020202020204" pitchFamily="34" charset="0"/>
                <a:ea typeface="Arial MT"/>
                <a:cs typeface="Arial MT"/>
              </a:rPr>
              <a:t>Thursday)</a:t>
            </a:r>
            <a:endParaRPr lang="en-US" dirty="0"/>
          </a:p>
          <a:p>
            <a:endParaRPr lang="en-ZA" dirty="0"/>
          </a:p>
        </p:txBody>
      </p:sp>
      <p:sp>
        <p:nvSpPr>
          <p:cNvPr id="4" name="Date Placeholder 3">
            <a:extLst>
              <a:ext uri="{FF2B5EF4-FFF2-40B4-BE49-F238E27FC236}">
                <a16:creationId xmlns:a16="http://schemas.microsoft.com/office/drawing/2014/main" id="{1C08E18F-F328-49BB-979C-2FB623A642D8}"/>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1B61D3CC-E607-DE5F-A2F0-375E146AE900}"/>
              </a:ext>
            </a:extLst>
          </p:cNvPr>
          <p:cNvSpPr>
            <a:spLocks noGrp="1"/>
          </p:cNvSpPr>
          <p:nvPr>
            <p:ph type="sldNum" sz="quarter" idx="12"/>
          </p:nvPr>
        </p:nvSpPr>
        <p:spPr/>
        <p:txBody>
          <a:bodyPr/>
          <a:lstStyle/>
          <a:p>
            <a:pPr>
              <a:defRPr/>
            </a:pPr>
            <a:fld id="{5FB8CB01-610C-4F18-A1B2-0F8813DB5A28}" type="slidenum">
              <a:rPr lang="en-ZA" smtClean="0"/>
              <a:pPr>
                <a:defRPr/>
              </a:pPr>
              <a:t>20</a:t>
            </a:fld>
            <a:endParaRPr lang="en-ZA"/>
          </a:p>
        </p:txBody>
      </p:sp>
      <p:graphicFrame>
        <p:nvGraphicFramePr>
          <p:cNvPr id="6" name="Table 5">
            <a:extLst>
              <a:ext uri="{FF2B5EF4-FFF2-40B4-BE49-F238E27FC236}">
                <a16:creationId xmlns:a16="http://schemas.microsoft.com/office/drawing/2014/main" id="{8263EF3B-8815-3D6C-A991-E1FDD082E0E0}"/>
              </a:ext>
            </a:extLst>
          </p:cNvPr>
          <p:cNvGraphicFramePr>
            <a:graphicFrameLocks noGrp="1"/>
          </p:cNvGraphicFramePr>
          <p:nvPr>
            <p:extLst>
              <p:ext uri="{D42A27DB-BD31-4B8C-83A1-F6EECF244321}">
                <p14:modId xmlns:p14="http://schemas.microsoft.com/office/powerpoint/2010/main" val="3770948377"/>
              </p:ext>
            </p:extLst>
          </p:nvPr>
        </p:nvGraphicFramePr>
        <p:xfrm>
          <a:off x="436564" y="1628801"/>
          <a:ext cx="8167884" cy="4824387"/>
        </p:xfrm>
        <a:graphic>
          <a:graphicData uri="http://schemas.openxmlformats.org/drawingml/2006/table">
            <a:tbl>
              <a:tblPr firstRow="1" firstCol="1" lastRow="1" lastCol="1" bandRow="1" bandCol="1">
                <a:tableStyleId>{5C22544A-7EE6-4342-B048-85BDC9FD1C3A}</a:tableStyleId>
              </a:tblPr>
              <a:tblGrid>
                <a:gridCol w="5288924">
                  <a:extLst>
                    <a:ext uri="{9D8B030D-6E8A-4147-A177-3AD203B41FA5}">
                      <a16:colId xmlns:a16="http://schemas.microsoft.com/office/drawing/2014/main" val="1687037151"/>
                    </a:ext>
                  </a:extLst>
                </a:gridCol>
                <a:gridCol w="1573598">
                  <a:extLst>
                    <a:ext uri="{9D8B030D-6E8A-4147-A177-3AD203B41FA5}">
                      <a16:colId xmlns:a16="http://schemas.microsoft.com/office/drawing/2014/main" val="1646875553"/>
                    </a:ext>
                  </a:extLst>
                </a:gridCol>
                <a:gridCol w="1305362">
                  <a:extLst>
                    <a:ext uri="{9D8B030D-6E8A-4147-A177-3AD203B41FA5}">
                      <a16:colId xmlns:a16="http://schemas.microsoft.com/office/drawing/2014/main" val="921640295"/>
                    </a:ext>
                  </a:extLst>
                </a:gridCol>
              </a:tblGrid>
              <a:tr h="578315">
                <a:tc>
                  <a:txBody>
                    <a:bodyPr/>
                    <a:lstStyle/>
                    <a:p>
                      <a:pPr marL="72390">
                        <a:spcBef>
                          <a:spcPts val="35"/>
                        </a:spcBef>
                        <a:spcAft>
                          <a:spcPts val="0"/>
                        </a:spcAft>
                      </a:pPr>
                      <a:r>
                        <a:rPr lang="en-US" sz="1100">
                          <a:effectLst/>
                        </a:rPr>
                        <a:t>Route</a:t>
                      </a:r>
                      <a:r>
                        <a:rPr lang="en-US" sz="1100" spc="-40">
                          <a:effectLst/>
                        </a:rPr>
                        <a:t> </a:t>
                      </a:r>
                      <a:r>
                        <a:rPr lang="en-US" sz="1100" spc="-25">
                          <a:effectLst/>
                        </a:rPr>
                        <a:t>A:</a:t>
                      </a:r>
                      <a:endParaRPr lang="en-ZA" sz="1100">
                        <a:effectLst/>
                      </a:endParaRPr>
                    </a:p>
                    <a:p>
                      <a:pPr marL="72390">
                        <a:spcBef>
                          <a:spcPts val="605"/>
                        </a:spcBef>
                        <a:spcAft>
                          <a:spcPts val="0"/>
                        </a:spcAft>
                      </a:pPr>
                      <a:r>
                        <a:rPr lang="en-US" sz="1100">
                          <a:effectLst/>
                        </a:rPr>
                        <a:t>13-Seater</a:t>
                      </a:r>
                      <a:r>
                        <a:rPr lang="en-US" sz="1100" spc="-80">
                          <a:effectLst/>
                        </a:rPr>
                        <a:t> </a:t>
                      </a:r>
                      <a:r>
                        <a:rPr lang="en-US" sz="1100">
                          <a:effectLst/>
                        </a:rPr>
                        <a:t>Minibus</a:t>
                      </a:r>
                      <a:r>
                        <a:rPr lang="en-US" sz="1100" spc="-55">
                          <a:effectLst/>
                        </a:rPr>
                        <a:t> </a:t>
                      </a:r>
                      <a:r>
                        <a:rPr lang="en-US" sz="1100">
                          <a:effectLst/>
                        </a:rPr>
                        <a:t>Starting</a:t>
                      </a:r>
                      <a:r>
                        <a:rPr lang="en-US" sz="1100" spc="-50">
                          <a:effectLst/>
                        </a:rPr>
                        <a:t> </a:t>
                      </a:r>
                      <a:r>
                        <a:rPr lang="en-US" sz="1100">
                          <a:effectLst/>
                        </a:rPr>
                        <a:t>at</a:t>
                      </a:r>
                      <a:r>
                        <a:rPr lang="en-US" sz="1100" spc="-55">
                          <a:effectLst/>
                        </a:rPr>
                        <a:t> </a:t>
                      </a:r>
                      <a:r>
                        <a:rPr lang="en-US" sz="1100">
                          <a:effectLst/>
                        </a:rPr>
                        <a:t>Tasbet</a:t>
                      </a:r>
                      <a:r>
                        <a:rPr lang="en-US" sz="1100" spc="-55">
                          <a:effectLst/>
                        </a:rPr>
                        <a:t> </a:t>
                      </a:r>
                      <a:r>
                        <a:rPr lang="en-US" sz="1100" spc="-20">
                          <a:effectLst/>
                        </a:rPr>
                        <a:t>1;2;3</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71120"/>
                      <a:r>
                        <a:rPr lang="en-US" sz="1100" spc="-10">
                          <a:effectLst/>
                        </a:rPr>
                        <a:t>Daily</a:t>
                      </a:r>
                      <a:endParaRPr lang="en-ZA" sz="1100">
                        <a:effectLst/>
                        <a:latin typeface="Arial MT"/>
                        <a:ea typeface="Arial MT"/>
                        <a:cs typeface="Arial MT"/>
                      </a:endParaRPr>
                    </a:p>
                  </a:txBody>
                  <a:tcPr marL="0" marR="0" marT="0" marB="0"/>
                </a:tc>
                <a:tc>
                  <a:txBody>
                    <a:bodyPr/>
                    <a:lstStyle/>
                    <a:p>
                      <a:pPr>
                        <a:spcBef>
                          <a:spcPts val="630"/>
                        </a:spcBef>
                      </a:pPr>
                      <a:r>
                        <a:rPr lang="en-US" sz="1100">
                          <a:effectLst/>
                        </a:rPr>
                        <a:t> </a:t>
                      </a:r>
                      <a:endParaRPr lang="en-ZA" sz="1100">
                        <a:effectLst/>
                      </a:endParaRPr>
                    </a:p>
                    <a:p>
                      <a:pPr marL="114300"/>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1420734213"/>
                  </a:ext>
                </a:extLst>
              </a:tr>
              <a:tr h="804446">
                <a:tc>
                  <a:txBody>
                    <a:bodyPr/>
                    <a:lstStyle/>
                    <a:p>
                      <a:pPr marL="72390">
                        <a:spcBef>
                          <a:spcPts val="780"/>
                        </a:spcBef>
                        <a:spcAft>
                          <a:spcPts val="0"/>
                        </a:spcAft>
                      </a:pPr>
                      <a:r>
                        <a:rPr lang="en-US" sz="1100">
                          <a:effectLst/>
                        </a:rPr>
                        <a:t>Route</a:t>
                      </a:r>
                      <a:r>
                        <a:rPr lang="en-US" sz="1100" spc="-40">
                          <a:effectLst/>
                        </a:rPr>
                        <a:t> </a:t>
                      </a:r>
                      <a:r>
                        <a:rPr lang="en-US" sz="1100" spc="-25">
                          <a:effectLst/>
                        </a:rPr>
                        <a:t>B:</a:t>
                      </a:r>
                      <a:endParaRPr lang="en-ZA" sz="1100">
                        <a:effectLst/>
                      </a:endParaRPr>
                    </a:p>
                    <a:p>
                      <a:pPr marL="72390">
                        <a:spcBef>
                          <a:spcPts val="595"/>
                        </a:spcBef>
                        <a:spcAft>
                          <a:spcPts val="0"/>
                        </a:spcAft>
                      </a:pPr>
                      <a:r>
                        <a:rPr lang="en-US" sz="1100">
                          <a:effectLst/>
                        </a:rPr>
                        <a:t>13-Seater</a:t>
                      </a:r>
                      <a:r>
                        <a:rPr lang="en-US" sz="1100" spc="-80">
                          <a:effectLst/>
                        </a:rPr>
                        <a:t> </a:t>
                      </a:r>
                      <a:r>
                        <a:rPr lang="en-US" sz="1100">
                          <a:effectLst/>
                        </a:rPr>
                        <a:t>Minibus</a:t>
                      </a:r>
                      <a:r>
                        <a:rPr lang="en-US" sz="1100" spc="-50">
                          <a:effectLst/>
                        </a:rPr>
                        <a:t> </a:t>
                      </a:r>
                      <a:r>
                        <a:rPr lang="en-US" sz="1100">
                          <a:effectLst/>
                        </a:rPr>
                        <a:t>Starting</a:t>
                      </a:r>
                      <a:r>
                        <a:rPr lang="en-US" sz="1100" spc="-45">
                          <a:effectLst/>
                        </a:rPr>
                        <a:t> </a:t>
                      </a:r>
                      <a:r>
                        <a:rPr lang="en-US" sz="1100">
                          <a:effectLst/>
                        </a:rPr>
                        <a:t>at</a:t>
                      </a:r>
                      <a:r>
                        <a:rPr lang="en-US" sz="1100" spc="-55">
                          <a:effectLst/>
                        </a:rPr>
                        <a:t> </a:t>
                      </a:r>
                      <a:r>
                        <a:rPr lang="en-US" sz="1100">
                          <a:effectLst/>
                        </a:rPr>
                        <a:t>Duvha</a:t>
                      </a:r>
                      <a:r>
                        <a:rPr lang="en-US" sz="1100" spc="-45">
                          <a:effectLst/>
                        </a:rPr>
                        <a:t> </a:t>
                      </a:r>
                      <a:r>
                        <a:rPr lang="en-US" sz="1100" spc="-10">
                          <a:effectLst/>
                        </a:rPr>
                        <a:t>Park/Klipfontein</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71120"/>
                      <a:r>
                        <a:rPr lang="en-US" sz="1100" spc="-10">
                          <a:effectLst/>
                        </a:rPr>
                        <a:t>Daily</a:t>
                      </a:r>
                      <a:endParaRPr lang="en-ZA" sz="1100">
                        <a:effectLst/>
                        <a:latin typeface="Arial MT"/>
                        <a:ea typeface="Arial MT"/>
                        <a:cs typeface="Arial MT"/>
                      </a:endParaRPr>
                    </a:p>
                  </a:txBody>
                  <a:tcPr marL="0" marR="0" marT="0" marB="0"/>
                </a:tc>
                <a:tc>
                  <a:txBody>
                    <a:bodyPr/>
                    <a:lstStyle/>
                    <a:p>
                      <a:pPr>
                        <a:spcBef>
                          <a:spcPts val="735"/>
                        </a:spcBef>
                      </a:pPr>
                      <a:r>
                        <a:rPr lang="en-US" sz="1100">
                          <a:effectLst/>
                        </a:rPr>
                        <a:t> </a:t>
                      </a:r>
                      <a:endParaRPr lang="en-ZA" sz="1100">
                        <a:effectLst/>
                      </a:endParaRPr>
                    </a:p>
                    <a:p>
                      <a:pPr marL="74295"/>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540169684"/>
                  </a:ext>
                </a:extLst>
              </a:tr>
              <a:tr h="569912">
                <a:tc>
                  <a:txBody>
                    <a:bodyPr/>
                    <a:lstStyle/>
                    <a:p>
                      <a:pPr marL="72390">
                        <a:lnSpc>
                          <a:spcPts val="1260"/>
                        </a:lnSpc>
                        <a:spcBef>
                          <a:spcPts val="275"/>
                        </a:spcBef>
                        <a:spcAft>
                          <a:spcPts val="0"/>
                        </a:spcAft>
                      </a:pPr>
                      <a:r>
                        <a:rPr lang="en-US" sz="1100">
                          <a:effectLst/>
                        </a:rPr>
                        <a:t>Route</a:t>
                      </a:r>
                      <a:r>
                        <a:rPr lang="en-US" sz="1100" spc="-40">
                          <a:effectLst/>
                        </a:rPr>
                        <a:t> </a:t>
                      </a:r>
                      <a:r>
                        <a:rPr lang="en-US" sz="1100" spc="-25">
                          <a:effectLst/>
                        </a:rPr>
                        <a:t>C:</a:t>
                      </a:r>
                      <a:endParaRPr lang="en-ZA" sz="1100">
                        <a:effectLst/>
                      </a:endParaRPr>
                    </a:p>
                    <a:p>
                      <a:pPr marL="72390">
                        <a:lnSpc>
                          <a:spcPts val="1260"/>
                        </a:lnSpc>
                      </a:pPr>
                      <a:r>
                        <a:rPr lang="en-US" sz="1100">
                          <a:effectLst/>
                        </a:rPr>
                        <a:t>13-Seater</a:t>
                      </a:r>
                      <a:r>
                        <a:rPr lang="en-US" sz="1100" spc="-80">
                          <a:effectLst/>
                        </a:rPr>
                        <a:t> </a:t>
                      </a:r>
                      <a:r>
                        <a:rPr lang="en-US" sz="1100">
                          <a:effectLst/>
                        </a:rPr>
                        <a:t>Minibus</a:t>
                      </a:r>
                      <a:r>
                        <a:rPr lang="en-US" sz="1100" spc="-50">
                          <a:effectLst/>
                        </a:rPr>
                        <a:t> </a:t>
                      </a:r>
                      <a:r>
                        <a:rPr lang="en-US" sz="1100">
                          <a:effectLst/>
                        </a:rPr>
                        <a:t>Starting</a:t>
                      </a:r>
                      <a:r>
                        <a:rPr lang="en-US" sz="1100" spc="-45">
                          <a:effectLst/>
                        </a:rPr>
                        <a:t> </a:t>
                      </a:r>
                      <a:r>
                        <a:rPr lang="en-US" sz="1100">
                          <a:effectLst/>
                        </a:rPr>
                        <a:t>at</a:t>
                      </a:r>
                      <a:r>
                        <a:rPr lang="en-US" sz="1100" spc="-55">
                          <a:effectLst/>
                        </a:rPr>
                        <a:t> </a:t>
                      </a:r>
                      <a:r>
                        <a:rPr lang="en-US" sz="1100">
                          <a:effectLst/>
                        </a:rPr>
                        <a:t>Klarinet</a:t>
                      </a:r>
                      <a:r>
                        <a:rPr lang="en-US" sz="1100" spc="-55">
                          <a:effectLst/>
                        </a:rPr>
                        <a:t> </a:t>
                      </a:r>
                      <a:r>
                        <a:rPr lang="en-US" sz="1100">
                          <a:effectLst/>
                        </a:rPr>
                        <a:t>via</a:t>
                      </a:r>
                      <a:r>
                        <a:rPr lang="en-US" sz="1100" spc="-60">
                          <a:effectLst/>
                        </a:rPr>
                        <a:t> </a:t>
                      </a:r>
                      <a:r>
                        <a:rPr lang="en-US" sz="1100" spc="-10">
                          <a:effectLst/>
                        </a:rPr>
                        <a:t>Downtown</a:t>
                      </a:r>
                      <a:endParaRPr lang="en-ZA" sz="1100">
                        <a:effectLst/>
                        <a:latin typeface="Arial MT"/>
                        <a:ea typeface="Arial MT"/>
                        <a:cs typeface="Arial MT"/>
                      </a:endParaRPr>
                    </a:p>
                  </a:txBody>
                  <a:tcPr marL="0" marR="0" marT="0" marB="0"/>
                </a:tc>
                <a:tc>
                  <a:txBody>
                    <a:bodyPr/>
                    <a:lstStyle/>
                    <a:p>
                      <a:pPr marL="71120">
                        <a:spcBef>
                          <a:spcPts val="1260"/>
                        </a:spcBef>
                        <a:spcAft>
                          <a:spcPts val="0"/>
                        </a:spcAft>
                      </a:pPr>
                      <a:r>
                        <a:rPr lang="en-US" sz="1100" spc="-10">
                          <a:effectLst/>
                        </a:rPr>
                        <a:t>Daily</a:t>
                      </a:r>
                      <a:endParaRPr lang="en-ZA" sz="1100">
                        <a:effectLst/>
                        <a:latin typeface="Arial MT"/>
                        <a:ea typeface="Arial MT"/>
                        <a:cs typeface="Arial MT"/>
                      </a:endParaRPr>
                    </a:p>
                  </a:txBody>
                  <a:tcPr marL="0" marR="0" marT="0" marB="0"/>
                </a:tc>
                <a:tc>
                  <a:txBody>
                    <a:bodyPr/>
                    <a:lstStyle/>
                    <a:p>
                      <a:pPr>
                        <a:spcBef>
                          <a:spcPts val="595"/>
                        </a:spcBef>
                      </a:pPr>
                      <a:r>
                        <a:rPr lang="en-US" sz="1100">
                          <a:effectLst/>
                        </a:rPr>
                        <a:t> </a:t>
                      </a:r>
                      <a:endParaRPr lang="en-ZA" sz="1100">
                        <a:effectLst/>
                      </a:endParaRPr>
                    </a:p>
                    <a:p>
                      <a:pPr marL="114300"/>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3919404500"/>
                  </a:ext>
                </a:extLst>
              </a:tr>
              <a:tr h="761665">
                <a:tc>
                  <a:txBody>
                    <a:bodyPr/>
                    <a:lstStyle/>
                    <a:p>
                      <a:pPr marL="72390"/>
                      <a:r>
                        <a:rPr lang="en-US" sz="1100">
                          <a:effectLst/>
                        </a:rPr>
                        <a:t>Route</a:t>
                      </a:r>
                      <a:r>
                        <a:rPr lang="en-US" sz="1100" spc="-40">
                          <a:effectLst/>
                        </a:rPr>
                        <a:t> </a:t>
                      </a:r>
                      <a:r>
                        <a:rPr lang="en-US" sz="1100" spc="-25">
                          <a:effectLst/>
                        </a:rPr>
                        <a:t>D:</a:t>
                      </a:r>
                      <a:endParaRPr lang="en-ZA" sz="1100">
                        <a:effectLst/>
                      </a:endParaRPr>
                    </a:p>
                    <a:p>
                      <a:pPr marL="72390" marR="63500">
                        <a:spcBef>
                          <a:spcPts val="605"/>
                        </a:spcBef>
                        <a:spcAft>
                          <a:spcPts val="0"/>
                        </a:spcAft>
                        <a:tabLst>
                          <a:tab pos="817880" algn="l"/>
                          <a:tab pos="1430655" algn="l"/>
                          <a:tab pos="2043430" algn="l"/>
                          <a:tab pos="2291715" algn="l"/>
                          <a:tab pos="3134995" algn="l"/>
                          <a:tab pos="3787140" algn="l"/>
                        </a:tabLst>
                      </a:pPr>
                      <a:r>
                        <a:rPr lang="en-US" sz="1100" spc="-10">
                          <a:effectLst/>
                        </a:rPr>
                        <a:t>13-Seater</a:t>
                      </a:r>
                      <a:r>
                        <a:rPr lang="en-US" sz="1100">
                          <a:effectLst/>
                        </a:rPr>
                        <a:t>	</a:t>
                      </a:r>
                      <a:r>
                        <a:rPr lang="en-US" sz="1100" spc="-10">
                          <a:effectLst/>
                        </a:rPr>
                        <a:t>Minibus</a:t>
                      </a:r>
                      <a:r>
                        <a:rPr lang="en-US" sz="1100">
                          <a:effectLst/>
                        </a:rPr>
                        <a:t>	</a:t>
                      </a:r>
                      <a:r>
                        <a:rPr lang="en-US" sz="1100" spc="-10">
                          <a:effectLst/>
                        </a:rPr>
                        <a:t>Starting</a:t>
                      </a:r>
                      <a:r>
                        <a:rPr lang="en-US" sz="1100">
                          <a:effectLst/>
                        </a:rPr>
                        <a:t>	</a:t>
                      </a:r>
                      <a:r>
                        <a:rPr lang="en-US" sz="1100" spc="-30">
                          <a:effectLst/>
                        </a:rPr>
                        <a:t>at</a:t>
                      </a:r>
                      <a:r>
                        <a:rPr lang="en-US" sz="1100">
                          <a:effectLst/>
                        </a:rPr>
                        <a:t>	</a:t>
                      </a:r>
                      <a:r>
                        <a:rPr lang="en-US" sz="1100" spc="-10">
                          <a:effectLst/>
                        </a:rPr>
                        <a:t>Clearwater/</a:t>
                      </a:r>
                      <a:r>
                        <a:rPr lang="en-US" sz="1100">
                          <a:effectLst/>
                        </a:rPr>
                        <a:t>	</a:t>
                      </a:r>
                      <a:r>
                        <a:rPr lang="en-US" sz="1100" spc="-10">
                          <a:effectLst/>
                        </a:rPr>
                        <a:t>Deljudor</a:t>
                      </a:r>
                      <a:r>
                        <a:rPr lang="en-US" sz="1100">
                          <a:effectLst/>
                        </a:rPr>
                        <a:t>	</a:t>
                      </a:r>
                      <a:r>
                        <a:rPr lang="en-US" sz="1100" spc="-30">
                          <a:effectLst/>
                        </a:rPr>
                        <a:t>via </a:t>
                      </a:r>
                      <a:r>
                        <a:rPr lang="en-US" sz="1100" spc="-10">
                          <a:effectLst/>
                        </a:rPr>
                        <a:t>Downtown</a:t>
                      </a:r>
                      <a:endParaRPr lang="en-ZA" sz="1100">
                        <a:effectLst/>
                        <a:latin typeface="Arial MT"/>
                        <a:ea typeface="Arial MT"/>
                        <a:cs typeface="Arial MT"/>
                      </a:endParaRPr>
                    </a:p>
                  </a:txBody>
                  <a:tcPr marL="0" marR="0" marT="0" marB="0"/>
                </a:tc>
                <a:tc>
                  <a:txBody>
                    <a:bodyPr/>
                    <a:lstStyle/>
                    <a:p>
                      <a:pPr>
                        <a:spcBef>
                          <a:spcPts val="605"/>
                        </a:spcBef>
                      </a:pPr>
                      <a:r>
                        <a:rPr lang="en-US" sz="1100">
                          <a:effectLst/>
                        </a:rPr>
                        <a:t> </a:t>
                      </a:r>
                      <a:endParaRPr lang="en-ZA" sz="1100">
                        <a:effectLst/>
                      </a:endParaRPr>
                    </a:p>
                    <a:p>
                      <a:pPr marL="71120"/>
                      <a:r>
                        <a:rPr lang="en-US" sz="1100" spc="-10">
                          <a:effectLst/>
                        </a:rPr>
                        <a:t>Daily</a:t>
                      </a:r>
                      <a:endParaRPr lang="en-ZA" sz="1100">
                        <a:effectLst/>
                        <a:latin typeface="Arial MT"/>
                        <a:ea typeface="Arial MT"/>
                        <a:cs typeface="Arial MT"/>
                      </a:endParaRPr>
                    </a:p>
                  </a:txBody>
                  <a:tcPr marL="0" marR="0" marT="0" marB="0"/>
                </a:tc>
                <a:tc>
                  <a:txBody>
                    <a:bodyPr/>
                    <a:lstStyle/>
                    <a:p>
                      <a:pPr>
                        <a:spcBef>
                          <a:spcPts val="605"/>
                        </a:spcBef>
                      </a:pPr>
                      <a:r>
                        <a:rPr lang="en-US" sz="1100" dirty="0">
                          <a:effectLst/>
                        </a:rPr>
                        <a:t> </a:t>
                      </a:r>
                      <a:endParaRPr lang="en-ZA" sz="1100" dirty="0">
                        <a:effectLst/>
                      </a:endParaRPr>
                    </a:p>
                    <a:p>
                      <a:pPr marL="114300"/>
                      <a:r>
                        <a:rPr lang="en-US" sz="1100" dirty="0">
                          <a:effectLst/>
                        </a:rPr>
                        <a:t>90</a:t>
                      </a:r>
                      <a:r>
                        <a:rPr lang="en-US" sz="1100" spc="-5" dirty="0">
                          <a:effectLst/>
                        </a:rPr>
                        <a:t> </a:t>
                      </a:r>
                      <a:r>
                        <a:rPr lang="en-US" sz="1100" spc="-25" dirty="0">
                          <a:effectLst/>
                        </a:rPr>
                        <a:t>km</a:t>
                      </a:r>
                      <a:endParaRPr lang="en-ZA" sz="1100" dirty="0">
                        <a:effectLst/>
                        <a:latin typeface="Arial MT"/>
                        <a:ea typeface="Arial MT"/>
                        <a:cs typeface="Arial MT"/>
                      </a:endParaRPr>
                    </a:p>
                  </a:txBody>
                  <a:tcPr marL="0" marR="0" marT="0" marB="0"/>
                </a:tc>
                <a:extLst>
                  <a:ext uri="{0D108BD9-81ED-4DB2-BD59-A6C34878D82A}">
                    <a16:rowId xmlns:a16="http://schemas.microsoft.com/office/drawing/2014/main" val="360399810"/>
                  </a:ext>
                </a:extLst>
              </a:tr>
              <a:tr h="479765">
                <a:tc>
                  <a:txBody>
                    <a:bodyPr/>
                    <a:lstStyle/>
                    <a:p>
                      <a:pPr marL="72390"/>
                      <a:r>
                        <a:rPr lang="en-US" sz="1100" dirty="0">
                          <a:effectLst/>
                        </a:rPr>
                        <a:t>Route</a:t>
                      </a:r>
                      <a:r>
                        <a:rPr lang="en-US" sz="1100" spc="-40" dirty="0">
                          <a:effectLst/>
                        </a:rPr>
                        <a:t> </a:t>
                      </a:r>
                      <a:r>
                        <a:rPr lang="en-US" sz="1100" spc="-25" dirty="0">
                          <a:effectLst/>
                        </a:rPr>
                        <a:t>E:</a:t>
                      </a:r>
                      <a:endParaRPr lang="en-ZA" sz="1100" dirty="0">
                        <a:effectLst/>
                      </a:endParaRPr>
                    </a:p>
                    <a:p>
                      <a:pPr marL="72390">
                        <a:spcBef>
                          <a:spcPts val="495"/>
                        </a:spcBef>
                        <a:spcAft>
                          <a:spcPts val="0"/>
                        </a:spcAft>
                      </a:pPr>
                      <a:r>
                        <a:rPr lang="en-US" sz="1100" dirty="0">
                          <a:effectLst/>
                        </a:rPr>
                        <a:t>13-Seater</a:t>
                      </a:r>
                      <a:r>
                        <a:rPr lang="en-US" sz="1100" spc="-80" dirty="0">
                          <a:effectLst/>
                        </a:rPr>
                        <a:t> </a:t>
                      </a:r>
                      <a:r>
                        <a:rPr lang="en-US" sz="1100" dirty="0">
                          <a:effectLst/>
                        </a:rPr>
                        <a:t>Minibus</a:t>
                      </a:r>
                      <a:r>
                        <a:rPr lang="en-US" sz="1100" spc="-60" dirty="0">
                          <a:effectLst/>
                        </a:rPr>
                        <a:t> </a:t>
                      </a:r>
                      <a:r>
                        <a:rPr lang="en-US" sz="1100" dirty="0">
                          <a:effectLst/>
                        </a:rPr>
                        <a:t>Starting</a:t>
                      </a:r>
                      <a:r>
                        <a:rPr lang="en-US" sz="1100" spc="-50" dirty="0">
                          <a:effectLst/>
                        </a:rPr>
                        <a:t> </a:t>
                      </a:r>
                      <a:r>
                        <a:rPr lang="en-US" sz="1100" dirty="0">
                          <a:effectLst/>
                        </a:rPr>
                        <a:t>at</a:t>
                      </a:r>
                      <a:r>
                        <a:rPr lang="en-US" sz="1100" spc="-55" dirty="0">
                          <a:effectLst/>
                        </a:rPr>
                        <a:t> </a:t>
                      </a:r>
                      <a:r>
                        <a:rPr lang="en-US" sz="1100" dirty="0">
                          <a:effectLst/>
                        </a:rPr>
                        <a:t>Witbank</a:t>
                      </a:r>
                      <a:r>
                        <a:rPr lang="en-US" sz="1100" spc="-60" dirty="0">
                          <a:effectLst/>
                        </a:rPr>
                        <a:t> </a:t>
                      </a:r>
                      <a:r>
                        <a:rPr lang="en-US" sz="1100" spc="-10" dirty="0">
                          <a:effectLst/>
                        </a:rPr>
                        <a:t>Location</a:t>
                      </a:r>
                      <a:endParaRPr lang="en-ZA" sz="1100" dirty="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71120"/>
                      <a:r>
                        <a:rPr lang="en-US" sz="1100" spc="-10">
                          <a:effectLst/>
                        </a:rPr>
                        <a:t>Daily</a:t>
                      </a:r>
                      <a:endParaRPr lang="en-ZA" sz="1100">
                        <a:effectLst/>
                        <a:latin typeface="Arial MT"/>
                        <a:ea typeface="Arial MT"/>
                        <a:cs typeface="Arial MT"/>
                      </a:endParaRPr>
                    </a:p>
                  </a:txBody>
                  <a:tcPr marL="0" marR="0" marT="0" marB="0"/>
                </a:tc>
                <a:tc>
                  <a:txBody>
                    <a:bodyPr/>
                    <a:lstStyle/>
                    <a:p>
                      <a:pPr marL="116840">
                        <a:spcBef>
                          <a:spcPts val="935"/>
                        </a:spcBef>
                        <a:spcAft>
                          <a:spcPts val="0"/>
                        </a:spcAft>
                      </a:pPr>
                      <a:r>
                        <a:rPr lang="en-US" sz="1100">
                          <a:effectLst/>
                        </a:rPr>
                        <a:t>90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1586010629"/>
                  </a:ext>
                </a:extLst>
              </a:tr>
              <a:tr h="479765">
                <a:tc>
                  <a:txBody>
                    <a:bodyPr/>
                    <a:lstStyle/>
                    <a:p>
                      <a:pPr marL="72390"/>
                      <a:r>
                        <a:rPr lang="en-US" sz="1100">
                          <a:effectLst/>
                        </a:rPr>
                        <a:t>Route</a:t>
                      </a:r>
                      <a:r>
                        <a:rPr lang="en-US" sz="1100" spc="-40">
                          <a:effectLst/>
                        </a:rPr>
                        <a:t> </a:t>
                      </a:r>
                      <a:r>
                        <a:rPr lang="en-US" sz="1100" spc="-25">
                          <a:effectLst/>
                        </a:rPr>
                        <a:t>F:</a:t>
                      </a:r>
                      <a:endParaRPr lang="en-ZA" sz="1100">
                        <a:effectLst/>
                      </a:endParaRPr>
                    </a:p>
                    <a:p>
                      <a:pPr marL="72390">
                        <a:spcBef>
                          <a:spcPts val="495"/>
                        </a:spcBef>
                        <a:spcAft>
                          <a:spcPts val="0"/>
                        </a:spcAft>
                      </a:pPr>
                      <a:r>
                        <a:rPr lang="en-US" sz="1100">
                          <a:effectLst/>
                        </a:rPr>
                        <a:t>13-Seater</a:t>
                      </a:r>
                      <a:r>
                        <a:rPr lang="en-US" sz="1100" spc="-80">
                          <a:effectLst/>
                        </a:rPr>
                        <a:t> </a:t>
                      </a:r>
                      <a:r>
                        <a:rPr lang="en-US" sz="1100">
                          <a:effectLst/>
                        </a:rPr>
                        <a:t>Minibus</a:t>
                      </a:r>
                      <a:r>
                        <a:rPr lang="en-US" sz="1100" spc="-50">
                          <a:effectLst/>
                        </a:rPr>
                        <a:t> </a:t>
                      </a:r>
                      <a:r>
                        <a:rPr lang="en-US" sz="1100">
                          <a:effectLst/>
                        </a:rPr>
                        <a:t>Starting</a:t>
                      </a:r>
                      <a:r>
                        <a:rPr lang="en-US" sz="1100" spc="-45">
                          <a:effectLst/>
                        </a:rPr>
                        <a:t> </a:t>
                      </a:r>
                      <a:r>
                        <a:rPr lang="en-US" sz="1100">
                          <a:effectLst/>
                        </a:rPr>
                        <a:t>at</a:t>
                      </a:r>
                      <a:r>
                        <a:rPr lang="en-US" sz="1100" spc="-55">
                          <a:effectLst/>
                        </a:rPr>
                        <a:t> </a:t>
                      </a:r>
                      <a:r>
                        <a:rPr lang="en-US" sz="1100">
                          <a:effectLst/>
                        </a:rPr>
                        <a:t>Phola</a:t>
                      </a:r>
                      <a:r>
                        <a:rPr lang="en-US" sz="1100" spc="-45">
                          <a:effectLst/>
                        </a:rPr>
                        <a:t> </a:t>
                      </a:r>
                      <a:r>
                        <a:rPr lang="en-US" sz="1100" spc="-20">
                          <a:effectLst/>
                        </a:rPr>
                        <a:t>Park</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71120"/>
                      <a:r>
                        <a:rPr lang="en-US" sz="1100" spc="-10">
                          <a:effectLst/>
                        </a:rPr>
                        <a:t>Daily</a:t>
                      </a:r>
                      <a:endParaRPr lang="en-ZA" sz="1100">
                        <a:effectLst/>
                        <a:latin typeface="Arial MT"/>
                        <a:ea typeface="Arial MT"/>
                        <a:cs typeface="Arial MT"/>
                      </a:endParaRPr>
                    </a:p>
                  </a:txBody>
                  <a:tcPr marL="0" marR="0" marT="0" marB="0"/>
                </a:tc>
                <a:tc>
                  <a:txBody>
                    <a:bodyPr/>
                    <a:lstStyle/>
                    <a:p>
                      <a:pPr marL="116840">
                        <a:spcBef>
                          <a:spcPts val="935"/>
                        </a:spcBef>
                        <a:spcAft>
                          <a:spcPts val="0"/>
                        </a:spcAft>
                      </a:pPr>
                      <a:r>
                        <a:rPr lang="en-US" sz="1100">
                          <a:effectLst/>
                        </a:rPr>
                        <a:t>80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3465530130"/>
                  </a:ext>
                </a:extLst>
              </a:tr>
              <a:tr h="569912">
                <a:tc>
                  <a:txBody>
                    <a:bodyPr/>
                    <a:lstStyle/>
                    <a:p>
                      <a:pPr marL="72390"/>
                      <a:r>
                        <a:rPr lang="en-US" sz="1100">
                          <a:effectLst/>
                        </a:rPr>
                        <a:t>Route</a:t>
                      </a:r>
                      <a:r>
                        <a:rPr lang="en-US" sz="1100" spc="-55">
                          <a:effectLst/>
                        </a:rPr>
                        <a:t> </a:t>
                      </a:r>
                      <a:r>
                        <a:rPr lang="en-US" sz="1100" spc="-25">
                          <a:effectLst/>
                        </a:rPr>
                        <a:t>G:</a:t>
                      </a:r>
                      <a:endParaRPr lang="en-ZA" sz="1100">
                        <a:effectLst/>
                      </a:endParaRPr>
                    </a:p>
                    <a:p>
                      <a:pPr marL="72390">
                        <a:spcBef>
                          <a:spcPts val="610"/>
                        </a:spcBef>
                        <a:spcAft>
                          <a:spcPts val="0"/>
                        </a:spcAft>
                      </a:pPr>
                      <a:r>
                        <a:rPr lang="en-US" sz="1100">
                          <a:effectLst/>
                        </a:rPr>
                        <a:t>13-Seater</a:t>
                      </a:r>
                      <a:r>
                        <a:rPr lang="en-US" sz="1100" spc="-80">
                          <a:effectLst/>
                        </a:rPr>
                        <a:t> </a:t>
                      </a:r>
                      <a:r>
                        <a:rPr lang="en-US" sz="1100">
                          <a:effectLst/>
                        </a:rPr>
                        <a:t>Minibus</a:t>
                      </a:r>
                      <a:r>
                        <a:rPr lang="en-US" sz="1100" spc="-50">
                          <a:effectLst/>
                        </a:rPr>
                        <a:t> </a:t>
                      </a:r>
                      <a:r>
                        <a:rPr lang="en-US" sz="1100">
                          <a:effectLst/>
                        </a:rPr>
                        <a:t>Starting</a:t>
                      </a:r>
                      <a:r>
                        <a:rPr lang="en-US" sz="1100" spc="-50">
                          <a:effectLst/>
                        </a:rPr>
                        <a:t> </a:t>
                      </a:r>
                      <a:r>
                        <a:rPr lang="en-US" sz="1100">
                          <a:effectLst/>
                        </a:rPr>
                        <a:t>at</a:t>
                      </a:r>
                      <a:r>
                        <a:rPr lang="en-US" sz="1100" spc="-50">
                          <a:effectLst/>
                        </a:rPr>
                        <a:t> </a:t>
                      </a:r>
                      <a:r>
                        <a:rPr lang="en-US" sz="1100" spc="-10">
                          <a:effectLst/>
                        </a:rPr>
                        <a:t>Bronkhorstspruit</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71120"/>
                      <a:r>
                        <a:rPr lang="en-US" sz="1100" spc="-10">
                          <a:effectLst/>
                        </a:rPr>
                        <a:t>Daily</a:t>
                      </a:r>
                      <a:endParaRPr lang="en-ZA" sz="1100">
                        <a:effectLst/>
                        <a:latin typeface="Arial MT"/>
                        <a:ea typeface="Arial MT"/>
                        <a:cs typeface="Arial MT"/>
                      </a:endParaRPr>
                    </a:p>
                  </a:txBody>
                  <a:tcPr marL="0" marR="0" marT="0" marB="0"/>
                </a:tc>
                <a:tc>
                  <a:txBody>
                    <a:bodyPr/>
                    <a:lstStyle/>
                    <a:p>
                      <a:pPr marL="116840">
                        <a:spcBef>
                          <a:spcPts val="600"/>
                        </a:spcBef>
                        <a:spcAft>
                          <a:spcPts val="0"/>
                        </a:spcAft>
                      </a:pPr>
                      <a:r>
                        <a:rPr lang="en-US" sz="1100">
                          <a:effectLst/>
                        </a:rPr>
                        <a:t>80</a:t>
                      </a:r>
                      <a:r>
                        <a:rPr lang="en-US" sz="1100" spc="-5">
                          <a:effectLst/>
                        </a:rPr>
                        <a:t> </a:t>
                      </a:r>
                      <a:r>
                        <a:rPr lang="en-US" sz="1100" spc="-25">
                          <a:effectLst/>
                        </a:rPr>
                        <a:t>km</a:t>
                      </a:r>
                      <a:endParaRPr lang="en-ZA" sz="1100">
                        <a:effectLst/>
                        <a:latin typeface="Arial MT"/>
                        <a:ea typeface="Arial MT"/>
                        <a:cs typeface="Arial MT"/>
                      </a:endParaRPr>
                    </a:p>
                  </a:txBody>
                  <a:tcPr marL="0" marR="0" marT="0" marB="0"/>
                </a:tc>
                <a:extLst>
                  <a:ext uri="{0D108BD9-81ED-4DB2-BD59-A6C34878D82A}">
                    <a16:rowId xmlns:a16="http://schemas.microsoft.com/office/drawing/2014/main" val="347511657"/>
                  </a:ext>
                </a:extLst>
              </a:tr>
              <a:tr h="580607">
                <a:tc>
                  <a:txBody>
                    <a:bodyPr/>
                    <a:lstStyle/>
                    <a:p>
                      <a:pPr marL="72390">
                        <a:spcBef>
                          <a:spcPts val="35"/>
                        </a:spcBef>
                        <a:spcAft>
                          <a:spcPts val="0"/>
                        </a:spcAft>
                      </a:pPr>
                      <a:r>
                        <a:rPr lang="en-US" sz="1100">
                          <a:effectLst/>
                        </a:rPr>
                        <a:t>Route</a:t>
                      </a:r>
                      <a:r>
                        <a:rPr lang="en-US" sz="1100" spc="-40">
                          <a:effectLst/>
                        </a:rPr>
                        <a:t> </a:t>
                      </a:r>
                      <a:r>
                        <a:rPr lang="en-US" sz="1100" spc="-25">
                          <a:effectLst/>
                        </a:rPr>
                        <a:t>H:</a:t>
                      </a:r>
                      <a:endParaRPr lang="en-ZA" sz="1100">
                        <a:effectLst/>
                      </a:endParaRPr>
                    </a:p>
                    <a:p>
                      <a:pPr marL="72390">
                        <a:spcBef>
                          <a:spcPts val="595"/>
                        </a:spcBef>
                        <a:spcAft>
                          <a:spcPts val="0"/>
                        </a:spcAft>
                      </a:pPr>
                      <a:r>
                        <a:rPr lang="en-US" sz="1100">
                          <a:effectLst/>
                        </a:rPr>
                        <a:t>13-Seater</a:t>
                      </a:r>
                      <a:r>
                        <a:rPr lang="en-US" sz="1100" spc="-80">
                          <a:effectLst/>
                        </a:rPr>
                        <a:t> </a:t>
                      </a:r>
                      <a:r>
                        <a:rPr lang="en-US" sz="1100">
                          <a:effectLst/>
                        </a:rPr>
                        <a:t>Minibus</a:t>
                      </a:r>
                      <a:r>
                        <a:rPr lang="en-US" sz="1100" spc="-70">
                          <a:effectLst/>
                        </a:rPr>
                        <a:t> </a:t>
                      </a:r>
                      <a:r>
                        <a:rPr lang="en-US" sz="1100">
                          <a:effectLst/>
                        </a:rPr>
                        <a:t>Starting</a:t>
                      </a:r>
                      <a:r>
                        <a:rPr lang="en-US" sz="1100" spc="-60">
                          <a:effectLst/>
                        </a:rPr>
                        <a:t> </a:t>
                      </a:r>
                      <a:r>
                        <a:rPr lang="en-US" sz="1100">
                          <a:effectLst/>
                        </a:rPr>
                        <a:t>at</a:t>
                      </a:r>
                      <a:r>
                        <a:rPr lang="en-US" sz="1100" spc="-55">
                          <a:effectLst/>
                        </a:rPr>
                        <a:t> </a:t>
                      </a:r>
                      <a:r>
                        <a:rPr lang="en-US" sz="1100">
                          <a:effectLst/>
                        </a:rPr>
                        <a:t>Middelburg</a:t>
                      </a:r>
                      <a:r>
                        <a:rPr lang="en-US" sz="1100" spc="-75">
                          <a:effectLst/>
                        </a:rPr>
                        <a:t> </a:t>
                      </a:r>
                      <a:r>
                        <a:rPr lang="en-US" sz="1100" spc="-20">
                          <a:effectLst/>
                        </a:rPr>
                        <a:t>mall</a:t>
                      </a:r>
                      <a:endParaRPr lang="en-ZA" sz="1100">
                        <a:effectLst/>
                        <a:latin typeface="Arial MT"/>
                        <a:ea typeface="Arial MT"/>
                        <a:cs typeface="Arial MT"/>
                      </a:endParaRPr>
                    </a:p>
                  </a:txBody>
                  <a:tcPr marL="0" marR="0" marT="0" marB="0"/>
                </a:tc>
                <a:tc>
                  <a:txBody>
                    <a:bodyPr/>
                    <a:lstStyle/>
                    <a:p>
                      <a:pPr>
                        <a:spcBef>
                          <a:spcPts val="5"/>
                        </a:spcBef>
                      </a:pPr>
                      <a:r>
                        <a:rPr lang="en-US" sz="1100">
                          <a:effectLst/>
                        </a:rPr>
                        <a:t> </a:t>
                      </a:r>
                      <a:endParaRPr lang="en-ZA" sz="1100">
                        <a:effectLst/>
                      </a:endParaRPr>
                    </a:p>
                    <a:p>
                      <a:pPr marL="71120"/>
                      <a:r>
                        <a:rPr lang="en-US" sz="1100" spc="-10">
                          <a:effectLst/>
                        </a:rPr>
                        <a:t>Daily</a:t>
                      </a:r>
                      <a:endParaRPr lang="en-ZA" sz="1100">
                        <a:effectLst/>
                        <a:latin typeface="Arial MT"/>
                        <a:ea typeface="Arial MT"/>
                        <a:cs typeface="Arial MT"/>
                      </a:endParaRPr>
                    </a:p>
                  </a:txBody>
                  <a:tcPr marL="0" marR="0" marT="0" marB="0"/>
                </a:tc>
                <a:tc>
                  <a:txBody>
                    <a:bodyPr/>
                    <a:lstStyle/>
                    <a:p>
                      <a:pPr>
                        <a:spcBef>
                          <a:spcPts val="630"/>
                        </a:spcBef>
                      </a:pPr>
                      <a:r>
                        <a:rPr lang="en-US" sz="1100" dirty="0">
                          <a:effectLst/>
                        </a:rPr>
                        <a:t> </a:t>
                      </a:r>
                      <a:endParaRPr lang="en-ZA" sz="1100" dirty="0">
                        <a:effectLst/>
                      </a:endParaRPr>
                    </a:p>
                    <a:p>
                      <a:pPr marL="116840"/>
                      <a:r>
                        <a:rPr lang="en-US" sz="1100" dirty="0">
                          <a:effectLst/>
                        </a:rPr>
                        <a:t>140</a:t>
                      </a:r>
                      <a:r>
                        <a:rPr lang="en-US" sz="1100" spc="-10" dirty="0">
                          <a:effectLst/>
                        </a:rPr>
                        <a:t> </a:t>
                      </a:r>
                      <a:r>
                        <a:rPr lang="en-US" sz="1100" spc="-25" dirty="0">
                          <a:effectLst/>
                        </a:rPr>
                        <a:t>km</a:t>
                      </a:r>
                      <a:endParaRPr lang="en-ZA" sz="1100" dirty="0">
                        <a:effectLst/>
                        <a:latin typeface="Arial MT"/>
                        <a:ea typeface="Arial MT"/>
                        <a:cs typeface="Arial MT"/>
                      </a:endParaRPr>
                    </a:p>
                  </a:txBody>
                  <a:tcPr marL="0" marR="0" marT="0" marB="0"/>
                </a:tc>
                <a:extLst>
                  <a:ext uri="{0D108BD9-81ED-4DB2-BD59-A6C34878D82A}">
                    <a16:rowId xmlns:a16="http://schemas.microsoft.com/office/drawing/2014/main" val="297721073"/>
                  </a:ext>
                </a:extLst>
              </a:tr>
            </a:tbl>
          </a:graphicData>
        </a:graphic>
      </p:graphicFrame>
    </p:spTree>
    <p:extLst>
      <p:ext uri="{BB962C8B-B14F-4D97-AF65-F5344CB8AC3E}">
        <p14:creationId xmlns:p14="http://schemas.microsoft.com/office/powerpoint/2010/main" val="1884538998"/>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4C467-EC70-99FA-FC22-3C89C5B4FFCA}"/>
              </a:ext>
            </a:extLst>
          </p:cNvPr>
          <p:cNvSpPr>
            <a:spLocks noGrp="1"/>
          </p:cNvSpPr>
          <p:nvPr>
            <p:ph type="title"/>
          </p:nvPr>
        </p:nvSpPr>
        <p:spPr/>
        <p:txBody>
          <a:bodyPr/>
          <a:lstStyle/>
          <a:p>
            <a:r>
              <a:rPr lang="en-US" dirty="0"/>
              <a:t>Functionality Evaluation Criteria – Technical Representative</a:t>
            </a:r>
            <a:endParaRPr lang="en-ZA" dirty="0"/>
          </a:p>
        </p:txBody>
      </p:sp>
      <p:sp>
        <p:nvSpPr>
          <p:cNvPr id="4" name="Date Placeholder 3">
            <a:extLst>
              <a:ext uri="{FF2B5EF4-FFF2-40B4-BE49-F238E27FC236}">
                <a16:creationId xmlns:a16="http://schemas.microsoft.com/office/drawing/2014/main" id="{6D05DA29-1568-6881-4FF6-1EE570918A5D}"/>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61A5D6C9-2FC9-F4E2-9A64-E25FF9042E79}"/>
              </a:ext>
            </a:extLst>
          </p:cNvPr>
          <p:cNvSpPr>
            <a:spLocks noGrp="1"/>
          </p:cNvSpPr>
          <p:nvPr>
            <p:ph type="sldNum" sz="quarter" idx="12"/>
          </p:nvPr>
        </p:nvSpPr>
        <p:spPr/>
        <p:txBody>
          <a:bodyPr/>
          <a:lstStyle/>
          <a:p>
            <a:pPr>
              <a:defRPr/>
            </a:pPr>
            <a:fld id="{5FB8CB01-610C-4F18-A1B2-0F8813DB5A28}" type="slidenum">
              <a:rPr lang="en-ZA" smtClean="0"/>
              <a:pPr>
                <a:defRPr/>
              </a:pPr>
              <a:t>21</a:t>
            </a:fld>
            <a:endParaRPr lang="en-ZA"/>
          </a:p>
        </p:txBody>
      </p:sp>
      <p:sp>
        <p:nvSpPr>
          <p:cNvPr id="6" name="Content Placeholder 5">
            <a:extLst>
              <a:ext uri="{FF2B5EF4-FFF2-40B4-BE49-F238E27FC236}">
                <a16:creationId xmlns:a16="http://schemas.microsoft.com/office/drawing/2014/main" id="{F3E05A13-46C9-8BAF-70B5-23415BAF8960}"/>
              </a:ext>
            </a:extLst>
          </p:cNvPr>
          <p:cNvSpPr>
            <a:spLocks noGrp="1"/>
          </p:cNvSpPr>
          <p:nvPr>
            <p:ph idx="1"/>
          </p:nvPr>
        </p:nvSpPr>
        <p:spPr/>
        <p:txBody>
          <a:bodyPr/>
          <a:lstStyle/>
          <a:p>
            <a:r>
              <a:rPr lang="en-ZA" sz="1800" b="0" i="0" u="none" strike="noStrike" baseline="0" dirty="0">
                <a:solidFill>
                  <a:srgbClr val="000000"/>
                </a:solidFill>
                <a:latin typeface="Arial" panose="020B0604020202020204" pitchFamily="34" charset="0"/>
              </a:rPr>
              <a:t>The minimum weighted final score (threshold) required for a tender to be considered from a technical perspective is 70%. 	</a:t>
            </a:r>
          </a:p>
          <a:p>
            <a:r>
              <a:rPr lang="en-ZA" sz="1800" b="1" i="0" u="none" strike="noStrike" baseline="0" dirty="0">
                <a:solidFill>
                  <a:srgbClr val="000000"/>
                </a:solidFill>
                <a:latin typeface="Tahoma" panose="020B0604030504040204" pitchFamily="34" charset="0"/>
              </a:rPr>
              <a:t>CRITERIA </a:t>
            </a:r>
            <a:r>
              <a:rPr lang="en-ZA" sz="1800" b="0" i="0" u="none" strike="noStrike" baseline="0" dirty="0">
                <a:solidFill>
                  <a:srgbClr val="000000"/>
                </a:solidFill>
                <a:latin typeface="Tahoma" panose="020B0604030504040204" pitchFamily="34" charset="0"/>
              </a:rPr>
              <a:t>	</a:t>
            </a:r>
            <a:r>
              <a:rPr lang="en-ZA" sz="1800" b="1" i="0" u="none" strike="noStrike" baseline="0" dirty="0">
                <a:solidFill>
                  <a:srgbClr val="000000"/>
                </a:solidFill>
                <a:latin typeface="Calibri" panose="020F0502020204030204" pitchFamily="34" charset="0"/>
              </a:rPr>
              <a:t>WEIGHTING </a:t>
            </a:r>
            <a:r>
              <a:rPr lang="en-ZA" sz="1800" b="0" i="0" u="none" strike="noStrike" baseline="0" dirty="0">
                <a:solidFill>
                  <a:srgbClr val="000000"/>
                </a:solidFill>
                <a:latin typeface="Calibri" panose="020F0502020204030204" pitchFamily="34" charset="0"/>
              </a:rPr>
              <a:t>	</a:t>
            </a:r>
          </a:p>
          <a:p>
            <a:r>
              <a:rPr lang="en-ZA" sz="1800" b="1" i="0" u="none" strike="noStrike" baseline="0" dirty="0">
                <a:solidFill>
                  <a:srgbClr val="000000"/>
                </a:solidFill>
                <a:latin typeface="Calibri" panose="020F0502020204030204" pitchFamily="34" charset="0"/>
              </a:rPr>
              <a:t>TECHNICAL THRESHOLD </a:t>
            </a:r>
            <a:r>
              <a:rPr lang="en-ZA" sz="1800" b="0" i="0" u="none" strike="noStrike" baseline="0" dirty="0">
                <a:solidFill>
                  <a:srgbClr val="000000"/>
                </a:solidFill>
                <a:latin typeface="Calibri" panose="020F0502020204030204" pitchFamily="34" charset="0"/>
              </a:rPr>
              <a:t>	</a:t>
            </a:r>
            <a:r>
              <a:rPr lang="en-ZA" sz="1800" b="1" i="0" u="none" strike="noStrike" baseline="0" dirty="0">
                <a:solidFill>
                  <a:srgbClr val="000000"/>
                </a:solidFill>
                <a:latin typeface="Calibri" panose="020F0502020204030204" pitchFamily="34" charset="0"/>
              </a:rPr>
              <a:t>70% </a:t>
            </a:r>
            <a:r>
              <a:rPr lang="en-ZA" sz="1800" b="0" i="0" u="none" strike="noStrike" baseline="0" dirty="0">
                <a:solidFill>
                  <a:srgbClr val="000000"/>
                </a:solidFill>
                <a:latin typeface="Calibri" panose="020F0502020204030204" pitchFamily="34" charset="0"/>
              </a:rPr>
              <a:t>	</a:t>
            </a:r>
          </a:p>
          <a:p>
            <a:r>
              <a:rPr lang="en-ZA" sz="1800" b="1" i="0" u="none" strike="noStrike" baseline="0" dirty="0">
                <a:solidFill>
                  <a:srgbClr val="000000"/>
                </a:solidFill>
                <a:latin typeface="Calibri" panose="020F0502020204030204" pitchFamily="34" charset="0"/>
              </a:rPr>
              <a:t>Experiences (Driver Capability) </a:t>
            </a:r>
            <a:r>
              <a:rPr lang="en-ZA" sz="1800" b="0" i="0" u="none" strike="noStrike" baseline="0" dirty="0">
                <a:solidFill>
                  <a:srgbClr val="000000"/>
                </a:solidFill>
                <a:latin typeface="Arial" panose="020B0604020202020204" pitchFamily="34" charset="0"/>
              </a:rPr>
              <a:t>	</a:t>
            </a:r>
            <a:r>
              <a:rPr lang="en-ZA" sz="1800" b="0" i="0" u="none" strike="noStrike" baseline="0" dirty="0">
                <a:solidFill>
                  <a:srgbClr val="000000"/>
                </a:solidFill>
                <a:latin typeface="Calibri" panose="020F0502020204030204" pitchFamily="34" charset="0"/>
              </a:rPr>
              <a:t>14% 	</a:t>
            </a:r>
          </a:p>
          <a:p>
            <a:r>
              <a:rPr lang="en-ZA" sz="1800" b="0" i="0" u="none" strike="noStrike" baseline="0" dirty="0">
                <a:solidFill>
                  <a:srgbClr val="000000"/>
                </a:solidFill>
                <a:latin typeface="Calibri" panose="020F0502020204030204" pitchFamily="34" charset="0"/>
              </a:rPr>
              <a:t>National Driver’s with PDP </a:t>
            </a:r>
            <a:r>
              <a:rPr lang="en-ZA" sz="1800" b="0" i="0" u="none" strike="noStrike" baseline="0" dirty="0">
                <a:solidFill>
                  <a:srgbClr val="000000"/>
                </a:solidFill>
                <a:latin typeface="Arial" panose="020B0604020202020204" pitchFamily="34" charset="0"/>
              </a:rPr>
              <a:t>	</a:t>
            </a:r>
            <a:r>
              <a:rPr lang="en-ZA" sz="1800" b="0" i="0" u="none" strike="noStrike" baseline="0" dirty="0">
                <a:solidFill>
                  <a:srgbClr val="000000"/>
                </a:solidFill>
                <a:latin typeface="Calibri" panose="020F0502020204030204" pitchFamily="34" charset="0"/>
              </a:rPr>
              <a:t>6% 	</a:t>
            </a:r>
          </a:p>
          <a:p>
            <a:r>
              <a:rPr lang="en-ZA" sz="1800" b="0" i="0" u="none" strike="noStrike" baseline="0" dirty="0">
                <a:solidFill>
                  <a:srgbClr val="000000"/>
                </a:solidFill>
                <a:latin typeface="Calibri" panose="020F0502020204030204" pitchFamily="34" charset="0"/>
              </a:rPr>
              <a:t>Drivers to have a minimum of Three years driving Experiences (5 points) </a:t>
            </a:r>
            <a:r>
              <a:rPr lang="en-ZA" sz="1800" b="0" i="0" u="none" strike="noStrike" baseline="0" dirty="0">
                <a:solidFill>
                  <a:srgbClr val="000000"/>
                </a:solidFill>
                <a:latin typeface="Arial" panose="020B0604020202020204" pitchFamily="34" charset="0"/>
              </a:rPr>
              <a:t>	</a:t>
            </a:r>
          </a:p>
          <a:p>
            <a:r>
              <a:rPr lang="en-ZA" sz="1800" b="0" i="0" u="none" strike="noStrike" baseline="0" dirty="0">
                <a:solidFill>
                  <a:srgbClr val="000000"/>
                </a:solidFill>
                <a:latin typeface="Calibri" panose="020F0502020204030204" pitchFamily="34" charset="0"/>
              </a:rPr>
              <a:t>Drivers to have a minimum of Two years driving Experiences (4 points) </a:t>
            </a:r>
            <a:r>
              <a:rPr lang="en-ZA" sz="1800" b="0" i="0" u="none" strike="noStrike" baseline="0" dirty="0">
                <a:solidFill>
                  <a:srgbClr val="000000"/>
                </a:solidFill>
                <a:latin typeface="Arial" panose="020B0604020202020204" pitchFamily="34" charset="0"/>
              </a:rPr>
              <a:t>	</a:t>
            </a:r>
          </a:p>
          <a:p>
            <a:r>
              <a:rPr lang="en-ZA" sz="1800" b="0" i="0" u="none" strike="noStrike" baseline="0" dirty="0">
                <a:solidFill>
                  <a:srgbClr val="000000"/>
                </a:solidFill>
                <a:latin typeface="Calibri" panose="020F0502020204030204" pitchFamily="34" charset="0"/>
              </a:rPr>
              <a:t>Drivers to have a minimum of One year driving Experiences (2 points) </a:t>
            </a:r>
            <a:r>
              <a:rPr lang="en-ZA" sz="1800" b="0" i="0" u="none" strike="noStrike" baseline="0" dirty="0">
                <a:solidFill>
                  <a:srgbClr val="000000"/>
                </a:solidFill>
                <a:latin typeface="Arial" panose="020B0604020202020204" pitchFamily="34" charset="0"/>
              </a:rPr>
              <a:t>	</a:t>
            </a:r>
          </a:p>
          <a:p>
            <a:r>
              <a:rPr lang="en-ZA" sz="1800" b="0" i="0" u="none" strike="noStrike" baseline="0" dirty="0">
                <a:solidFill>
                  <a:srgbClr val="000000"/>
                </a:solidFill>
                <a:latin typeface="Calibri" panose="020F0502020204030204" pitchFamily="34" charset="0"/>
              </a:rPr>
              <a:t>Advanced Driving Training </a:t>
            </a:r>
            <a:r>
              <a:rPr lang="en-ZA" sz="1800" b="0" i="0" u="none" strike="noStrike" baseline="0" dirty="0">
                <a:solidFill>
                  <a:srgbClr val="000000"/>
                </a:solidFill>
                <a:latin typeface="Arial" panose="020B0604020202020204" pitchFamily="34" charset="0"/>
              </a:rPr>
              <a:t>	</a:t>
            </a:r>
            <a:r>
              <a:rPr lang="en-ZA" sz="1800" b="0" i="0" u="none" strike="noStrike" baseline="0" dirty="0">
                <a:solidFill>
                  <a:srgbClr val="000000"/>
                </a:solidFill>
                <a:latin typeface="Calibri" panose="020F0502020204030204" pitchFamily="34" charset="0"/>
              </a:rPr>
              <a:t>3% 	</a:t>
            </a:r>
          </a:p>
          <a:p>
            <a:endParaRPr lang="en-ZA" sz="1800" b="0" i="0" u="none" strike="noStrike" baseline="0" dirty="0">
              <a:solidFill>
                <a:srgbClr val="000000"/>
              </a:solidFill>
              <a:latin typeface="Calibri" panose="020F0502020204030204" pitchFamily="34" charset="0"/>
            </a:endParaRPr>
          </a:p>
          <a:p>
            <a:endParaRPr lang="en-ZA" sz="1800" dirty="0">
              <a:solidFill>
                <a:srgbClr val="000000"/>
              </a:solidFill>
              <a:latin typeface="Calibri" panose="020F0502020204030204" pitchFamily="34" charset="0"/>
            </a:endParaRPr>
          </a:p>
          <a:p>
            <a:endParaRPr lang="en-ZA" sz="1800" b="0" i="0" u="none" strike="noStrike" baseline="0" dirty="0">
              <a:solidFill>
                <a:srgbClr val="000000"/>
              </a:solidFill>
              <a:latin typeface="Calibri" panose="020F0502020204030204" pitchFamily="34" charset="0"/>
            </a:endParaRPr>
          </a:p>
          <a:p>
            <a:endParaRPr lang="en-ZA" sz="1800" dirty="0">
              <a:solidFill>
                <a:srgbClr val="000000"/>
              </a:solidFill>
              <a:latin typeface="Calibri" panose="020F0502020204030204" pitchFamily="34" charset="0"/>
            </a:endParaRPr>
          </a:p>
          <a:p>
            <a:endParaRPr lang="en-ZA" sz="1800" b="0" i="0" u="none" strike="noStrike" baseline="0" dirty="0">
              <a:solidFill>
                <a:srgbClr val="000000"/>
              </a:solidFill>
              <a:latin typeface="Calibri" panose="020F0502020204030204" pitchFamily="34" charset="0"/>
            </a:endParaRPr>
          </a:p>
          <a:p>
            <a:endParaRPr lang="en-ZA" sz="1800" dirty="0">
              <a:solidFill>
                <a:srgbClr val="000000"/>
              </a:solidFill>
              <a:latin typeface="Calibri" panose="020F0502020204030204" pitchFamily="34" charset="0"/>
            </a:endParaRPr>
          </a:p>
          <a:p>
            <a:endParaRPr lang="en-ZA" sz="1800" b="0" i="0" u="none" strike="noStrike" baseline="0" dirty="0">
              <a:solidFill>
                <a:srgbClr val="000000"/>
              </a:solidFill>
              <a:latin typeface="Calibri" panose="020F0502020204030204" pitchFamily="34" charset="0"/>
            </a:endParaRPr>
          </a:p>
          <a:p>
            <a:r>
              <a:rPr lang="en-ZA" sz="1800" b="0" i="0" u="none" strike="noStrike" baseline="0" dirty="0">
                <a:solidFill>
                  <a:srgbClr val="000000"/>
                </a:solidFill>
                <a:latin typeface="Calibri" panose="020F0502020204030204" pitchFamily="34" charset="0"/>
              </a:rPr>
              <a:t>	</a:t>
            </a:r>
          </a:p>
          <a:p>
            <a:endParaRPr lang="en-ZA" dirty="0"/>
          </a:p>
        </p:txBody>
      </p:sp>
    </p:spTree>
    <p:extLst>
      <p:ext uri="{BB962C8B-B14F-4D97-AF65-F5344CB8AC3E}">
        <p14:creationId xmlns:p14="http://schemas.microsoft.com/office/powerpoint/2010/main" val="494903002"/>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59515-E10C-2F4E-7DF8-31B2C583BBA4}"/>
              </a:ext>
            </a:extLst>
          </p:cNvPr>
          <p:cNvSpPr>
            <a:spLocks noGrp="1"/>
          </p:cNvSpPr>
          <p:nvPr>
            <p:ph type="title"/>
          </p:nvPr>
        </p:nvSpPr>
        <p:spPr/>
        <p:txBody>
          <a:bodyPr/>
          <a:lstStyle/>
          <a:p>
            <a:r>
              <a:rPr lang="en-US" dirty="0"/>
              <a:t>Functionality Evaluation Criteria – Technical Representative</a:t>
            </a:r>
            <a:endParaRPr lang="en-ZA" dirty="0"/>
          </a:p>
        </p:txBody>
      </p:sp>
      <p:sp>
        <p:nvSpPr>
          <p:cNvPr id="4" name="Date Placeholder 3">
            <a:extLst>
              <a:ext uri="{FF2B5EF4-FFF2-40B4-BE49-F238E27FC236}">
                <a16:creationId xmlns:a16="http://schemas.microsoft.com/office/drawing/2014/main" id="{A4868FF7-C45B-2F59-3582-C9CF5FA5C421}"/>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07D81E3E-0A1F-992E-0F51-5ABC7D518B05}"/>
              </a:ext>
            </a:extLst>
          </p:cNvPr>
          <p:cNvSpPr>
            <a:spLocks noGrp="1"/>
          </p:cNvSpPr>
          <p:nvPr>
            <p:ph type="sldNum" sz="quarter" idx="12"/>
          </p:nvPr>
        </p:nvSpPr>
        <p:spPr/>
        <p:txBody>
          <a:bodyPr/>
          <a:lstStyle/>
          <a:p>
            <a:pPr>
              <a:defRPr/>
            </a:pPr>
            <a:fld id="{5FB8CB01-610C-4F18-A1B2-0F8813DB5A28}" type="slidenum">
              <a:rPr lang="en-ZA" smtClean="0"/>
              <a:pPr>
                <a:defRPr/>
              </a:pPr>
              <a:t>22</a:t>
            </a:fld>
            <a:endParaRPr lang="en-ZA"/>
          </a:p>
        </p:txBody>
      </p:sp>
      <p:sp>
        <p:nvSpPr>
          <p:cNvPr id="6" name="Content Placeholder 5">
            <a:extLst>
              <a:ext uri="{FF2B5EF4-FFF2-40B4-BE49-F238E27FC236}">
                <a16:creationId xmlns:a16="http://schemas.microsoft.com/office/drawing/2014/main" id="{7888F902-818E-7111-A51E-AE45975009A4}"/>
              </a:ext>
            </a:extLst>
          </p:cNvPr>
          <p:cNvSpPr>
            <a:spLocks noGrp="1"/>
          </p:cNvSpPr>
          <p:nvPr>
            <p:ph idx="1"/>
          </p:nvPr>
        </p:nvSpPr>
        <p:spPr/>
        <p:txBody>
          <a:bodyPr/>
          <a:lstStyle/>
          <a:p>
            <a:pPr marL="0" indent="0">
              <a:buNone/>
            </a:pPr>
            <a:endParaRPr lang="en-ZA" sz="2000" b="0" i="0" u="none" strike="noStrike" baseline="0" dirty="0">
              <a:solidFill>
                <a:srgbClr val="000000"/>
              </a:solidFill>
              <a:latin typeface="Calibri" panose="020F0502020204030204" pitchFamily="34" charset="0"/>
            </a:endParaRPr>
          </a:p>
          <a:p>
            <a:r>
              <a:rPr lang="en-ZA" sz="2000" b="0" i="0" u="none" strike="noStrike" baseline="0" dirty="0">
                <a:solidFill>
                  <a:srgbClr val="000000"/>
                </a:solidFill>
                <a:latin typeface="Calibri" panose="020F0502020204030204" pitchFamily="34" charset="0"/>
              </a:rPr>
              <a:t>Vehicle Capability </a:t>
            </a:r>
            <a:r>
              <a:rPr lang="en-ZA" sz="2000" b="0" i="0" u="none" strike="noStrike" baseline="0" dirty="0">
                <a:solidFill>
                  <a:srgbClr val="000000"/>
                </a:solidFill>
                <a:latin typeface="Arial" panose="020B0604020202020204" pitchFamily="34" charset="0"/>
              </a:rPr>
              <a:t>	</a:t>
            </a:r>
            <a:r>
              <a:rPr lang="en-ZA" sz="2000" b="0" i="0" u="none" strike="noStrike" baseline="0" dirty="0">
                <a:solidFill>
                  <a:srgbClr val="000000"/>
                </a:solidFill>
                <a:latin typeface="Calibri" panose="020F0502020204030204" pitchFamily="34" charset="0"/>
              </a:rPr>
              <a:t>46% 	</a:t>
            </a:r>
          </a:p>
          <a:p>
            <a:r>
              <a:rPr lang="en-ZA" sz="2000" b="0" i="0" u="none" strike="noStrike" baseline="0" dirty="0">
                <a:solidFill>
                  <a:srgbClr val="000000"/>
                </a:solidFill>
                <a:latin typeface="Calibri" panose="020F0502020204030204" pitchFamily="34" charset="0"/>
              </a:rPr>
              <a:t>Standard Vehicles minimum Safety specifications: </a:t>
            </a:r>
            <a:r>
              <a:rPr lang="en-ZA" sz="2000" b="0" i="0" u="none" strike="noStrike" baseline="0" dirty="0">
                <a:solidFill>
                  <a:srgbClr val="000000"/>
                </a:solidFill>
                <a:latin typeface="Arial" panose="020B0604020202020204" pitchFamily="34" charset="0"/>
              </a:rPr>
              <a:t>	</a:t>
            </a:r>
          </a:p>
          <a:p>
            <a:r>
              <a:rPr lang="en-ZA" sz="2000" b="0" i="0" u="none" strike="noStrike" baseline="0" dirty="0">
                <a:solidFill>
                  <a:srgbClr val="000000"/>
                </a:solidFill>
                <a:latin typeface="Calibri" panose="020F0502020204030204" pitchFamily="34" charset="0"/>
              </a:rPr>
              <a:t>Factory - fitted antilock brake system (ABS) </a:t>
            </a:r>
            <a:r>
              <a:rPr lang="en-ZA" sz="2000" b="0" i="0" u="none" strike="noStrike" baseline="0" dirty="0">
                <a:solidFill>
                  <a:srgbClr val="000000"/>
                </a:solidFill>
                <a:latin typeface="Arial" panose="020B0604020202020204" pitchFamily="34" charset="0"/>
              </a:rPr>
              <a:t>	</a:t>
            </a:r>
            <a:r>
              <a:rPr lang="en-ZA" sz="2000" b="0" i="0" u="none" strike="noStrike" baseline="0" dirty="0">
                <a:solidFill>
                  <a:srgbClr val="000000"/>
                </a:solidFill>
                <a:latin typeface="Calibri" panose="020F0502020204030204" pitchFamily="34" charset="0"/>
              </a:rPr>
              <a:t>4% 	</a:t>
            </a:r>
          </a:p>
          <a:p>
            <a:r>
              <a:rPr lang="en-ZA" sz="2000" b="0" i="0" u="none" strike="noStrike" baseline="0" dirty="0">
                <a:solidFill>
                  <a:srgbClr val="000000"/>
                </a:solidFill>
                <a:latin typeface="Calibri" panose="020F0502020204030204" pitchFamily="34" charset="0"/>
              </a:rPr>
              <a:t>Factory - fitted driver and passenger airbags </a:t>
            </a:r>
            <a:r>
              <a:rPr lang="en-ZA" sz="2000" b="0" i="0" u="none" strike="noStrike" baseline="0" dirty="0">
                <a:solidFill>
                  <a:srgbClr val="000000"/>
                </a:solidFill>
                <a:latin typeface="Arial" panose="020B0604020202020204" pitchFamily="34" charset="0"/>
              </a:rPr>
              <a:t>	</a:t>
            </a:r>
            <a:r>
              <a:rPr lang="en-ZA" sz="2000" b="0" i="0" u="none" strike="noStrike" baseline="0" dirty="0">
                <a:solidFill>
                  <a:srgbClr val="000000"/>
                </a:solidFill>
                <a:latin typeface="Calibri" panose="020F0502020204030204" pitchFamily="34" charset="0"/>
              </a:rPr>
              <a:t>4% 	</a:t>
            </a:r>
          </a:p>
          <a:p>
            <a:r>
              <a:rPr lang="en-ZA" sz="2000" b="0" i="0" u="none" strike="noStrike" baseline="0" dirty="0">
                <a:solidFill>
                  <a:srgbClr val="000000"/>
                </a:solidFill>
                <a:latin typeface="Calibri" panose="020F0502020204030204" pitchFamily="34" charset="0"/>
              </a:rPr>
              <a:t>Factory - fitted alarm/immobiliser </a:t>
            </a:r>
            <a:r>
              <a:rPr lang="en-ZA" sz="2000" b="0" i="0" u="none" strike="noStrike" baseline="0" dirty="0">
                <a:solidFill>
                  <a:srgbClr val="000000"/>
                </a:solidFill>
                <a:latin typeface="Arial" panose="020B0604020202020204" pitchFamily="34" charset="0"/>
              </a:rPr>
              <a:t>	</a:t>
            </a:r>
            <a:r>
              <a:rPr lang="en-ZA" sz="2000" b="0" i="0" u="none" strike="noStrike" baseline="0" dirty="0">
                <a:solidFill>
                  <a:srgbClr val="000000"/>
                </a:solidFill>
                <a:latin typeface="Calibri" panose="020F0502020204030204" pitchFamily="34" charset="0"/>
              </a:rPr>
              <a:t>3% 	</a:t>
            </a:r>
          </a:p>
          <a:p>
            <a:r>
              <a:rPr lang="en-ZA" sz="2000" b="0" i="0" u="none" strike="noStrike" baseline="0" dirty="0">
                <a:solidFill>
                  <a:srgbClr val="000000"/>
                </a:solidFill>
                <a:latin typeface="Calibri" panose="020F0502020204030204" pitchFamily="34" charset="0"/>
              </a:rPr>
              <a:t>Factory - fitted power steering </a:t>
            </a:r>
            <a:r>
              <a:rPr lang="en-ZA" sz="2000" b="0" i="0" u="none" strike="noStrike" baseline="0" dirty="0">
                <a:solidFill>
                  <a:srgbClr val="000000"/>
                </a:solidFill>
                <a:latin typeface="Arial" panose="020B0604020202020204" pitchFamily="34" charset="0"/>
              </a:rPr>
              <a:t>	</a:t>
            </a:r>
            <a:r>
              <a:rPr lang="en-ZA" sz="2000" b="0" i="0" u="none" strike="noStrike" baseline="0" dirty="0">
                <a:solidFill>
                  <a:srgbClr val="000000"/>
                </a:solidFill>
                <a:latin typeface="Calibri" panose="020F0502020204030204" pitchFamily="34" charset="0"/>
              </a:rPr>
              <a:t>3% 	</a:t>
            </a:r>
          </a:p>
          <a:p>
            <a:r>
              <a:rPr lang="en-ZA" sz="2000" b="0" i="0" u="none" strike="noStrike" baseline="0" dirty="0">
                <a:solidFill>
                  <a:srgbClr val="000000"/>
                </a:solidFill>
                <a:latin typeface="Calibri" panose="020F0502020204030204" pitchFamily="34" charset="0"/>
              </a:rPr>
              <a:t>Factory - fitted air conditioner </a:t>
            </a:r>
            <a:r>
              <a:rPr lang="en-ZA" sz="2000" b="0" i="0" u="none" strike="noStrike" baseline="0" dirty="0">
                <a:solidFill>
                  <a:srgbClr val="000000"/>
                </a:solidFill>
                <a:latin typeface="Arial" panose="020B0604020202020204" pitchFamily="34" charset="0"/>
              </a:rPr>
              <a:t>	</a:t>
            </a:r>
            <a:r>
              <a:rPr lang="en-ZA" sz="2000" b="0" i="0" u="none" strike="noStrike" baseline="0" dirty="0">
                <a:solidFill>
                  <a:srgbClr val="000000"/>
                </a:solidFill>
                <a:latin typeface="Calibri" panose="020F0502020204030204" pitchFamily="34" charset="0"/>
              </a:rPr>
              <a:t>3% 	</a:t>
            </a:r>
          </a:p>
          <a:p>
            <a:r>
              <a:rPr lang="en-ZA" sz="2000" b="0" i="0" u="none" strike="noStrike" baseline="0" dirty="0">
                <a:solidFill>
                  <a:srgbClr val="000000"/>
                </a:solidFill>
                <a:latin typeface="Calibri" panose="020F0502020204030204" pitchFamily="34" charset="0"/>
              </a:rPr>
              <a:t>Factory - fitted audio system - radio/CD player </a:t>
            </a:r>
            <a:r>
              <a:rPr lang="en-ZA" sz="2000" b="0" i="0" u="none" strike="noStrike" baseline="0" dirty="0">
                <a:solidFill>
                  <a:srgbClr val="000000"/>
                </a:solidFill>
                <a:latin typeface="Arial" panose="020B0604020202020204" pitchFamily="34" charset="0"/>
              </a:rPr>
              <a:t>	</a:t>
            </a:r>
            <a:r>
              <a:rPr lang="en-ZA" sz="2000" b="0" i="0" u="none" strike="noStrike" baseline="0" dirty="0">
                <a:solidFill>
                  <a:srgbClr val="000000"/>
                </a:solidFill>
                <a:latin typeface="Calibri" panose="020F0502020204030204" pitchFamily="34" charset="0"/>
              </a:rPr>
              <a:t>3% </a:t>
            </a:r>
            <a:endParaRPr lang="en-ZA" dirty="0"/>
          </a:p>
        </p:txBody>
      </p:sp>
    </p:spTree>
    <p:extLst>
      <p:ext uri="{BB962C8B-B14F-4D97-AF65-F5344CB8AC3E}">
        <p14:creationId xmlns:p14="http://schemas.microsoft.com/office/powerpoint/2010/main" val="315882186"/>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CD41-5D6D-3230-ED10-A35F6D863DA1}"/>
              </a:ext>
            </a:extLst>
          </p:cNvPr>
          <p:cNvSpPr>
            <a:spLocks noGrp="1"/>
          </p:cNvSpPr>
          <p:nvPr>
            <p:ph type="title"/>
          </p:nvPr>
        </p:nvSpPr>
        <p:spPr/>
        <p:txBody>
          <a:bodyPr/>
          <a:lstStyle/>
          <a:p>
            <a:r>
              <a:rPr lang="en-US" dirty="0"/>
              <a:t>Functionality Evaluation Criteria – Technical Representative</a:t>
            </a:r>
            <a:endParaRPr lang="en-ZA" dirty="0"/>
          </a:p>
        </p:txBody>
      </p:sp>
      <p:sp>
        <p:nvSpPr>
          <p:cNvPr id="4" name="Date Placeholder 3">
            <a:extLst>
              <a:ext uri="{FF2B5EF4-FFF2-40B4-BE49-F238E27FC236}">
                <a16:creationId xmlns:a16="http://schemas.microsoft.com/office/drawing/2014/main" id="{5647C035-0C33-4D01-7119-6D94467562CF}"/>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EDB2D9B3-D3B9-1185-18E9-765647986D98}"/>
              </a:ext>
            </a:extLst>
          </p:cNvPr>
          <p:cNvSpPr>
            <a:spLocks noGrp="1"/>
          </p:cNvSpPr>
          <p:nvPr>
            <p:ph type="sldNum" sz="quarter" idx="12"/>
          </p:nvPr>
        </p:nvSpPr>
        <p:spPr/>
        <p:txBody>
          <a:bodyPr/>
          <a:lstStyle/>
          <a:p>
            <a:pPr>
              <a:defRPr/>
            </a:pPr>
            <a:fld id="{5FB8CB01-610C-4F18-A1B2-0F8813DB5A28}" type="slidenum">
              <a:rPr lang="en-ZA" smtClean="0"/>
              <a:pPr>
                <a:defRPr/>
              </a:pPr>
              <a:t>23</a:t>
            </a:fld>
            <a:endParaRPr lang="en-ZA"/>
          </a:p>
        </p:txBody>
      </p:sp>
      <p:sp>
        <p:nvSpPr>
          <p:cNvPr id="3" name="Content Placeholder 2">
            <a:extLst>
              <a:ext uri="{FF2B5EF4-FFF2-40B4-BE49-F238E27FC236}">
                <a16:creationId xmlns:a16="http://schemas.microsoft.com/office/drawing/2014/main" id="{D3719E35-3D28-BF51-0963-540D63BFDC88}"/>
              </a:ext>
            </a:extLst>
          </p:cNvPr>
          <p:cNvSpPr>
            <a:spLocks noGrp="1"/>
          </p:cNvSpPr>
          <p:nvPr>
            <p:ph idx="1"/>
          </p:nvPr>
        </p:nvSpPr>
        <p:spPr/>
        <p:txBody>
          <a:bodyPr/>
          <a:lstStyle/>
          <a:p>
            <a:r>
              <a:rPr lang="en-ZA" sz="1800" b="0" i="0" u="none" strike="noStrike" baseline="0" dirty="0">
                <a:solidFill>
                  <a:srgbClr val="000000"/>
                </a:solidFill>
                <a:latin typeface="Calibri" panose="020F0502020204030204" pitchFamily="34" charset="0"/>
              </a:rPr>
              <a:t>A fully equipped First Aid box 	3% 	</a:t>
            </a:r>
          </a:p>
          <a:p>
            <a:r>
              <a:rPr lang="en-ZA" sz="1800" b="0" i="0" u="none" strike="noStrike" baseline="0" dirty="0">
                <a:solidFill>
                  <a:srgbClr val="000000"/>
                </a:solidFill>
                <a:latin typeface="Calibri" panose="020F0502020204030204" pitchFamily="34" charset="0"/>
              </a:rPr>
              <a:t>A fully equipped Fire Extinguisher 	3% 	</a:t>
            </a:r>
          </a:p>
          <a:p>
            <a:r>
              <a:rPr lang="en-ZA" sz="1800" b="0" i="0" u="none" strike="noStrike" baseline="0" dirty="0">
                <a:solidFill>
                  <a:srgbClr val="000000"/>
                </a:solidFill>
                <a:latin typeface="Calibri" panose="020F0502020204030204" pitchFamily="34" charset="0"/>
              </a:rPr>
              <a:t>Tyres as per manufacturer's specifications for the intended purpose. They must be commercial steel-belt tyres 8-3% 	3% 	</a:t>
            </a:r>
          </a:p>
          <a:p>
            <a:r>
              <a:rPr lang="en-ZA" sz="1800" b="0" i="0" u="none" strike="noStrike" baseline="0" dirty="0">
                <a:solidFill>
                  <a:srgbClr val="000000"/>
                </a:solidFill>
                <a:latin typeface="Calibri" panose="020F0502020204030204" pitchFamily="34" charset="0"/>
              </a:rPr>
              <a:t>2 X Emergency warning triangles 	3% 	</a:t>
            </a:r>
          </a:p>
          <a:p>
            <a:r>
              <a:rPr lang="en-ZA" sz="1800" b="0" i="0" u="none" strike="noStrike" baseline="0" dirty="0">
                <a:solidFill>
                  <a:srgbClr val="000000"/>
                </a:solidFill>
                <a:latin typeface="Calibri" panose="020F0502020204030204" pitchFamily="34" charset="0"/>
              </a:rPr>
              <a:t>Three - point safety belts for every seat 	3% 	</a:t>
            </a:r>
          </a:p>
          <a:p>
            <a:r>
              <a:rPr lang="en-ZA" sz="1800" b="0" i="0" u="none" strike="noStrike" baseline="0" dirty="0">
                <a:solidFill>
                  <a:srgbClr val="000000"/>
                </a:solidFill>
                <a:latin typeface="Calibri" panose="020F0502020204030204" pitchFamily="34" charset="0"/>
              </a:rPr>
              <a:t>Factory fitted safety belt warning light or signal 	3% 	</a:t>
            </a:r>
          </a:p>
          <a:p>
            <a:r>
              <a:rPr lang="en-ZA" sz="1800" b="0" i="0" u="none" strike="noStrike" baseline="0" dirty="0">
                <a:solidFill>
                  <a:srgbClr val="000000"/>
                </a:solidFill>
                <a:latin typeface="Calibri" panose="020F0502020204030204" pitchFamily="34" charset="0"/>
              </a:rPr>
              <a:t>No fold-up or jockey seat 	2% 	</a:t>
            </a:r>
          </a:p>
          <a:p>
            <a:r>
              <a:rPr lang="en-ZA" sz="1800" b="0" i="0" u="none" strike="noStrike" baseline="0" dirty="0">
                <a:solidFill>
                  <a:srgbClr val="000000"/>
                </a:solidFill>
                <a:latin typeface="Calibri" panose="020F0502020204030204" pitchFamily="34" charset="0"/>
              </a:rPr>
              <a:t>There must be a speed warning sign at the back of every minibus 	2% 	</a:t>
            </a:r>
          </a:p>
          <a:p>
            <a:r>
              <a:rPr lang="en-ZA" sz="1800" b="0" i="0" u="none" strike="noStrike" baseline="0" dirty="0">
                <a:solidFill>
                  <a:srgbClr val="000000"/>
                </a:solidFill>
                <a:latin typeface="Calibri" panose="020F0502020204030204" pitchFamily="34" charset="0"/>
              </a:rPr>
              <a:t>Yellow reflective tape that must be fitted as per the National Road Traffic Act specification 	2% 	</a:t>
            </a:r>
          </a:p>
          <a:p>
            <a:pPr marL="0" indent="0">
              <a:buNone/>
            </a:pPr>
            <a:r>
              <a:rPr lang="en-ZA" sz="1800" b="0" i="0" u="none" strike="noStrike" baseline="0" dirty="0">
                <a:solidFill>
                  <a:srgbClr val="000000"/>
                </a:solidFill>
                <a:latin typeface="Calibri" panose="020F0502020204030204" pitchFamily="34" charset="0"/>
              </a:rPr>
              <a:t>	</a:t>
            </a:r>
          </a:p>
          <a:p>
            <a:pPr marL="0" indent="0">
              <a:buNone/>
            </a:pPr>
            <a:r>
              <a:rPr lang="en-ZA" sz="1800" b="0" i="0" u="none" strike="noStrike" baseline="0" dirty="0">
                <a:solidFill>
                  <a:srgbClr val="000000"/>
                </a:solidFill>
                <a:latin typeface="Calibri" panose="020F0502020204030204" pitchFamily="34" charset="0"/>
              </a:rPr>
              <a:t> 	</a:t>
            </a:r>
          </a:p>
          <a:p>
            <a:endParaRPr lang="en-ZA" dirty="0"/>
          </a:p>
        </p:txBody>
      </p:sp>
    </p:spTree>
    <p:extLst>
      <p:ext uri="{BB962C8B-B14F-4D97-AF65-F5344CB8AC3E}">
        <p14:creationId xmlns:p14="http://schemas.microsoft.com/office/powerpoint/2010/main" val="386062181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5CEC-6D01-5139-8989-C5FD2BE04891}"/>
              </a:ext>
            </a:extLst>
          </p:cNvPr>
          <p:cNvSpPr>
            <a:spLocks noGrp="1"/>
          </p:cNvSpPr>
          <p:nvPr>
            <p:ph type="title"/>
          </p:nvPr>
        </p:nvSpPr>
        <p:spPr/>
        <p:txBody>
          <a:bodyPr/>
          <a:lstStyle/>
          <a:p>
            <a:r>
              <a:rPr lang="en-US" dirty="0"/>
              <a:t>Functionality Evaluation Criteria – Technical Representative</a:t>
            </a:r>
            <a:endParaRPr lang="en-ZA" dirty="0"/>
          </a:p>
        </p:txBody>
      </p:sp>
      <p:sp>
        <p:nvSpPr>
          <p:cNvPr id="4" name="Date Placeholder 3">
            <a:extLst>
              <a:ext uri="{FF2B5EF4-FFF2-40B4-BE49-F238E27FC236}">
                <a16:creationId xmlns:a16="http://schemas.microsoft.com/office/drawing/2014/main" id="{C7E2BAF5-CAEF-E11B-0869-DFA95AC1E4E7}"/>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D677DE0E-5018-502E-1E34-402338A0685E}"/>
              </a:ext>
            </a:extLst>
          </p:cNvPr>
          <p:cNvSpPr>
            <a:spLocks noGrp="1"/>
          </p:cNvSpPr>
          <p:nvPr>
            <p:ph type="sldNum" sz="quarter" idx="12"/>
          </p:nvPr>
        </p:nvSpPr>
        <p:spPr/>
        <p:txBody>
          <a:bodyPr/>
          <a:lstStyle/>
          <a:p>
            <a:pPr>
              <a:defRPr/>
            </a:pPr>
            <a:fld id="{5FB8CB01-610C-4F18-A1B2-0F8813DB5A28}" type="slidenum">
              <a:rPr lang="en-ZA" smtClean="0"/>
              <a:pPr>
                <a:defRPr/>
              </a:pPr>
              <a:t>24</a:t>
            </a:fld>
            <a:endParaRPr lang="en-ZA"/>
          </a:p>
        </p:txBody>
      </p:sp>
      <p:sp>
        <p:nvSpPr>
          <p:cNvPr id="3" name="Content Placeholder 2">
            <a:extLst>
              <a:ext uri="{FF2B5EF4-FFF2-40B4-BE49-F238E27FC236}">
                <a16:creationId xmlns:a16="http://schemas.microsoft.com/office/drawing/2014/main" id="{6DB6EA0C-18B6-5B74-9216-9E1B17FA2FAF}"/>
              </a:ext>
            </a:extLst>
          </p:cNvPr>
          <p:cNvSpPr>
            <a:spLocks noGrp="1"/>
          </p:cNvSpPr>
          <p:nvPr>
            <p:ph idx="1"/>
          </p:nvPr>
        </p:nvSpPr>
        <p:spPr/>
        <p:txBody>
          <a:bodyPr/>
          <a:lstStyle/>
          <a:p>
            <a:r>
              <a:rPr lang="en-ZA" sz="1800" b="0" i="0" u="none" strike="noStrike" baseline="0" dirty="0">
                <a:solidFill>
                  <a:srgbClr val="000000"/>
                </a:solidFill>
                <a:latin typeface="Calibri" panose="020F0502020204030204" pitchFamily="34" charset="0"/>
              </a:rPr>
              <a:t>The driver's seat must be adjustable. The driver's compartment must be portioned as per the National Road Traffic 	1% 	</a:t>
            </a:r>
          </a:p>
          <a:p>
            <a:r>
              <a:rPr lang="en-ZA" sz="1800" b="0" i="0" u="none" strike="noStrike" baseline="0" dirty="0">
                <a:solidFill>
                  <a:srgbClr val="000000"/>
                </a:solidFill>
                <a:latin typeface="Calibri" panose="020F0502020204030204" pitchFamily="34" charset="0"/>
              </a:rPr>
              <a:t>The minibus must have at least two identified emergency exits for every 12 (twelve) passengers 	1% 	</a:t>
            </a:r>
          </a:p>
          <a:p>
            <a:r>
              <a:rPr lang="en-ZA" sz="1800" b="0" i="0" u="none" strike="noStrike" baseline="0" dirty="0">
                <a:solidFill>
                  <a:srgbClr val="000000"/>
                </a:solidFill>
                <a:latin typeface="Calibri" panose="020F0502020204030204" pitchFamily="34" charset="0"/>
              </a:rPr>
              <a:t>Vehicle Document Requirements 	30% 	</a:t>
            </a:r>
          </a:p>
          <a:p>
            <a:r>
              <a:rPr lang="en-ZA" sz="1800" b="0" i="0" u="none" strike="noStrike" baseline="0" dirty="0">
                <a:solidFill>
                  <a:srgbClr val="000000"/>
                </a:solidFill>
                <a:latin typeface="Calibri" panose="020F0502020204030204" pitchFamily="34" charset="0"/>
              </a:rPr>
              <a:t>Car registration documents 	10% 	</a:t>
            </a:r>
          </a:p>
          <a:p>
            <a:r>
              <a:rPr lang="en-ZA" sz="1800" b="0" i="0" u="none" strike="noStrike" baseline="0" dirty="0">
                <a:solidFill>
                  <a:srgbClr val="000000"/>
                </a:solidFill>
                <a:latin typeface="Calibri" panose="020F0502020204030204" pitchFamily="34" charset="0"/>
              </a:rPr>
              <a:t>Local Permit (Obtaining from Dept. of Transport) 	5% 	</a:t>
            </a:r>
          </a:p>
          <a:p>
            <a:r>
              <a:rPr lang="en-ZA" sz="1800" b="0" i="0" u="none" strike="noStrike" baseline="0" dirty="0">
                <a:solidFill>
                  <a:srgbClr val="000000"/>
                </a:solidFill>
                <a:latin typeface="Calibri" panose="020F0502020204030204" pitchFamily="34" charset="0"/>
              </a:rPr>
              <a:t>Taxi association letter where you’ll be operating (routes tendered for) 	15%</a:t>
            </a:r>
          </a:p>
          <a:p>
            <a:r>
              <a:rPr lang="en-ZA" sz="1800" b="0" i="0" u="none" strike="noStrike" baseline="0" dirty="0">
                <a:solidFill>
                  <a:srgbClr val="000000"/>
                </a:solidFill>
                <a:latin typeface="Calibri" panose="020F0502020204030204" pitchFamily="34" charset="0"/>
              </a:rPr>
              <a:t> Insurance/ Passenger Liabilities 	10% </a:t>
            </a:r>
          </a:p>
          <a:p>
            <a:r>
              <a:rPr lang="en-ZA" sz="1800" b="0" i="0" u="none" strike="noStrike" baseline="0" dirty="0">
                <a:solidFill>
                  <a:srgbClr val="000000"/>
                </a:solidFill>
                <a:latin typeface="Calibri" panose="020F0502020204030204" pitchFamily="34" charset="0"/>
              </a:rPr>
              <a:t>Proof of insurance from accredited insurance company 	10% 	</a:t>
            </a:r>
          </a:p>
          <a:p>
            <a:r>
              <a:rPr lang="en-ZA" sz="1800" b="0" i="0" u="none" strike="noStrike" baseline="0" dirty="0">
                <a:solidFill>
                  <a:srgbClr val="000000"/>
                </a:solidFill>
                <a:latin typeface="Calibri" panose="020F0502020204030204" pitchFamily="34" charset="0"/>
              </a:rPr>
              <a:t>Total Weight    		100% 	</a:t>
            </a:r>
          </a:p>
          <a:p>
            <a:endParaRPr lang="en-ZA" dirty="0"/>
          </a:p>
        </p:txBody>
      </p:sp>
    </p:spTree>
    <p:extLst>
      <p:ext uri="{BB962C8B-B14F-4D97-AF65-F5344CB8AC3E}">
        <p14:creationId xmlns:p14="http://schemas.microsoft.com/office/powerpoint/2010/main" val="2600291779"/>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4E95F-8B08-63A8-505A-B7F26705B28E}"/>
              </a:ext>
            </a:extLst>
          </p:cNvPr>
          <p:cNvSpPr>
            <a:spLocks noGrp="1"/>
          </p:cNvSpPr>
          <p:nvPr>
            <p:ph type="title"/>
          </p:nvPr>
        </p:nvSpPr>
        <p:spPr/>
        <p:txBody>
          <a:bodyPr/>
          <a:lstStyle/>
          <a:p>
            <a:r>
              <a:rPr lang="en-US" dirty="0"/>
              <a:t>Objective Criteria (SDL&amp;I) – SD&amp;L Representative</a:t>
            </a:r>
            <a:endParaRPr lang="en-ZA" dirty="0"/>
          </a:p>
        </p:txBody>
      </p:sp>
      <p:sp>
        <p:nvSpPr>
          <p:cNvPr id="3" name="Content Placeholder 2">
            <a:extLst>
              <a:ext uri="{FF2B5EF4-FFF2-40B4-BE49-F238E27FC236}">
                <a16:creationId xmlns:a16="http://schemas.microsoft.com/office/drawing/2014/main" id="{1BCEC3AA-62FD-D5BC-DEBE-CFC9A8B636A8}"/>
              </a:ext>
            </a:extLst>
          </p:cNvPr>
          <p:cNvSpPr>
            <a:spLocks noGrp="1"/>
          </p:cNvSpPr>
          <p:nvPr>
            <p:ph idx="1"/>
          </p:nvPr>
        </p:nvSpPr>
        <p:spPr/>
        <p:txBody>
          <a:bodyPr/>
          <a:lstStyle/>
          <a:p>
            <a:pPr marL="0" indent="0" algn="just">
              <a:lnSpc>
                <a:spcPct val="115000"/>
              </a:lnSpc>
              <a:spcAft>
                <a:spcPts val="1000"/>
              </a:spcAft>
              <a:buNone/>
            </a:pPr>
            <a:r>
              <a:rPr lang="en-ZA" sz="2000" b="1" dirty="0">
                <a:effectLst/>
                <a:latin typeface="+mj-lt"/>
                <a:ea typeface="Times New Roman" panose="02020603050405020304" pitchFamily="18" charset="0"/>
              </a:rPr>
              <a:t>NB: The following documents are required to claim preference points,</a:t>
            </a:r>
            <a:endParaRPr lang="en-ZA" sz="2000" dirty="0">
              <a:effectLst/>
              <a:latin typeface="+mj-lt"/>
              <a:ea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en-ZA" sz="2000" dirty="0">
                <a:effectLst/>
                <a:latin typeface="+mj-lt"/>
                <a:ea typeface="Times New Roman" panose="02020603050405020304" pitchFamily="18" charset="0"/>
              </a:rPr>
              <a:t>Valid B-BBEE certificate issued by a SANAS accredited verification agency / sworn affidavit / CIPS affidavit</a:t>
            </a:r>
          </a:p>
          <a:p>
            <a:pPr marL="342900" lvl="0" indent="-342900" algn="just">
              <a:lnSpc>
                <a:spcPct val="115000"/>
              </a:lnSpc>
              <a:spcAft>
                <a:spcPts val="1000"/>
              </a:spcAft>
              <a:buFont typeface="Symbol" panose="05050102010706020507" pitchFamily="18" charset="2"/>
              <a:buChar char=""/>
            </a:pPr>
            <a:r>
              <a:rPr lang="en-ZA" sz="2000" dirty="0">
                <a:effectLst/>
                <a:latin typeface="+mj-lt"/>
                <a:ea typeface="Times New Roman" panose="02020603050405020304" pitchFamily="18" charset="0"/>
              </a:rPr>
              <a:t>Proof of ownership / shareholding (preferably CIPC documentation) inclusive of shareholding breakdown</a:t>
            </a:r>
          </a:p>
          <a:p>
            <a:pPr marL="342900" lvl="0" indent="-342900" algn="just">
              <a:lnSpc>
                <a:spcPct val="115000"/>
              </a:lnSpc>
              <a:spcAft>
                <a:spcPts val="1000"/>
              </a:spcAft>
              <a:buFont typeface="Symbol" panose="05050102010706020507" pitchFamily="18" charset="2"/>
              <a:buChar char=""/>
            </a:pPr>
            <a:r>
              <a:rPr lang="en-ZA" sz="2000" dirty="0">
                <a:effectLst/>
                <a:latin typeface="+mj-lt"/>
                <a:ea typeface="Times New Roman" panose="02020603050405020304" pitchFamily="18" charset="0"/>
              </a:rPr>
              <a:t>Certified ID copies of shareholder(s)</a:t>
            </a:r>
          </a:p>
          <a:p>
            <a:pPr marL="342900" lvl="0" indent="-342900" algn="just">
              <a:lnSpc>
                <a:spcPct val="115000"/>
              </a:lnSpc>
              <a:spcAft>
                <a:spcPts val="1000"/>
              </a:spcAft>
              <a:buFont typeface="Symbol" panose="05050102010706020507" pitchFamily="18" charset="2"/>
              <a:buChar char=""/>
            </a:pPr>
            <a:r>
              <a:rPr lang="en-ZA" sz="2000" dirty="0">
                <a:effectLst/>
                <a:latin typeface="+mj-lt"/>
                <a:ea typeface="Times New Roman" panose="02020603050405020304" pitchFamily="18" charset="0"/>
              </a:rPr>
              <a:t>Proof of Disability (where applicable)</a:t>
            </a:r>
          </a:p>
          <a:p>
            <a:endParaRPr lang="en-ZA" dirty="0"/>
          </a:p>
        </p:txBody>
      </p:sp>
      <p:sp>
        <p:nvSpPr>
          <p:cNvPr id="4" name="Date Placeholder 3">
            <a:extLst>
              <a:ext uri="{FF2B5EF4-FFF2-40B4-BE49-F238E27FC236}">
                <a16:creationId xmlns:a16="http://schemas.microsoft.com/office/drawing/2014/main" id="{5FAA3A84-BF1E-EE0C-B0B7-CBFD4BB2AA17}"/>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9C1216E9-04E8-459C-EF2B-AC12F05A2F16}"/>
              </a:ext>
            </a:extLst>
          </p:cNvPr>
          <p:cNvSpPr>
            <a:spLocks noGrp="1"/>
          </p:cNvSpPr>
          <p:nvPr>
            <p:ph type="sldNum" sz="quarter" idx="12"/>
          </p:nvPr>
        </p:nvSpPr>
        <p:spPr/>
        <p:txBody>
          <a:bodyPr/>
          <a:lstStyle/>
          <a:p>
            <a:pPr>
              <a:defRPr/>
            </a:pPr>
            <a:fld id="{5FB8CB01-610C-4F18-A1B2-0F8813DB5A28}" type="slidenum">
              <a:rPr lang="en-ZA" smtClean="0"/>
              <a:pPr>
                <a:defRPr/>
              </a:pPr>
              <a:t>25</a:t>
            </a:fld>
            <a:endParaRPr lang="en-ZA"/>
          </a:p>
        </p:txBody>
      </p:sp>
    </p:spTree>
    <p:extLst>
      <p:ext uri="{BB962C8B-B14F-4D97-AF65-F5344CB8AC3E}">
        <p14:creationId xmlns:p14="http://schemas.microsoft.com/office/powerpoint/2010/main" val="618890711"/>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974F7-E66D-8D7C-3D9A-7375FC86EDD1}"/>
              </a:ext>
            </a:extLst>
          </p:cNvPr>
          <p:cNvSpPr>
            <a:spLocks noGrp="1"/>
          </p:cNvSpPr>
          <p:nvPr>
            <p:ph type="title"/>
          </p:nvPr>
        </p:nvSpPr>
        <p:spPr/>
        <p:txBody>
          <a:bodyPr/>
          <a:lstStyle/>
          <a:p>
            <a:r>
              <a:rPr lang="en-US" dirty="0"/>
              <a:t>Objective Criteria (SDL&amp;I) – SD&amp;L Representative</a:t>
            </a:r>
            <a:endParaRPr lang="en-ZA" dirty="0"/>
          </a:p>
        </p:txBody>
      </p:sp>
      <p:sp>
        <p:nvSpPr>
          <p:cNvPr id="4" name="Date Placeholder 3">
            <a:extLst>
              <a:ext uri="{FF2B5EF4-FFF2-40B4-BE49-F238E27FC236}">
                <a16:creationId xmlns:a16="http://schemas.microsoft.com/office/drawing/2014/main" id="{369802C4-70E5-62F6-6EC0-9DDE5D99E537}"/>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C8C68E7B-5A12-202D-1921-47F7E7B8D649}"/>
              </a:ext>
            </a:extLst>
          </p:cNvPr>
          <p:cNvSpPr>
            <a:spLocks noGrp="1"/>
          </p:cNvSpPr>
          <p:nvPr>
            <p:ph type="sldNum" sz="quarter" idx="12"/>
          </p:nvPr>
        </p:nvSpPr>
        <p:spPr/>
        <p:txBody>
          <a:bodyPr/>
          <a:lstStyle/>
          <a:p>
            <a:pPr>
              <a:defRPr/>
            </a:pPr>
            <a:fld id="{5FB8CB01-610C-4F18-A1B2-0F8813DB5A28}" type="slidenum">
              <a:rPr lang="en-ZA" smtClean="0"/>
              <a:pPr>
                <a:defRPr/>
              </a:pPr>
              <a:t>26</a:t>
            </a:fld>
            <a:endParaRPr lang="en-ZA"/>
          </a:p>
        </p:txBody>
      </p:sp>
      <p:pic>
        <p:nvPicPr>
          <p:cNvPr id="6" name="Content Placeholder 6">
            <a:extLst>
              <a:ext uri="{FF2B5EF4-FFF2-40B4-BE49-F238E27FC236}">
                <a16:creationId xmlns:a16="http://schemas.microsoft.com/office/drawing/2014/main" id="{E934D3D1-F0BA-9003-2C5C-0F0F164BCB99}"/>
              </a:ext>
            </a:extLst>
          </p:cNvPr>
          <p:cNvPicPr>
            <a:picLocks noGrp="1" noChangeAspect="1"/>
          </p:cNvPicPr>
          <p:nvPr>
            <p:ph idx="1"/>
          </p:nvPr>
        </p:nvPicPr>
        <p:blipFill>
          <a:blip r:embed="rId2"/>
          <a:stretch>
            <a:fillRect/>
          </a:stretch>
        </p:blipFill>
        <p:spPr>
          <a:xfrm>
            <a:off x="-1401" y="1196752"/>
            <a:ext cx="8378825" cy="957580"/>
          </a:xfrm>
        </p:spPr>
      </p:pic>
      <p:pic>
        <p:nvPicPr>
          <p:cNvPr id="7" name="Picture 6">
            <a:extLst>
              <a:ext uri="{FF2B5EF4-FFF2-40B4-BE49-F238E27FC236}">
                <a16:creationId xmlns:a16="http://schemas.microsoft.com/office/drawing/2014/main" id="{FA126BAE-8BFC-44A0-2282-ADB9BC85A9F2}"/>
              </a:ext>
            </a:extLst>
          </p:cNvPr>
          <p:cNvPicPr>
            <a:picLocks noChangeAspect="1"/>
          </p:cNvPicPr>
          <p:nvPr/>
        </p:nvPicPr>
        <p:blipFill>
          <a:blip r:embed="rId3"/>
          <a:stretch>
            <a:fillRect/>
          </a:stretch>
        </p:blipFill>
        <p:spPr>
          <a:xfrm>
            <a:off x="107504" y="2235804"/>
            <a:ext cx="8271321" cy="3137412"/>
          </a:xfrm>
          <a:prstGeom prst="rect">
            <a:avLst/>
          </a:prstGeom>
        </p:spPr>
      </p:pic>
    </p:spTree>
    <p:extLst>
      <p:ext uri="{BB962C8B-B14F-4D97-AF65-F5344CB8AC3E}">
        <p14:creationId xmlns:p14="http://schemas.microsoft.com/office/powerpoint/2010/main" val="619112742"/>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B48CA-F6E8-35C8-4A46-C0540D2E5B4A}"/>
              </a:ext>
            </a:extLst>
          </p:cNvPr>
          <p:cNvSpPr>
            <a:spLocks noGrp="1"/>
          </p:cNvSpPr>
          <p:nvPr>
            <p:ph type="title"/>
          </p:nvPr>
        </p:nvSpPr>
        <p:spPr/>
        <p:txBody>
          <a:bodyPr/>
          <a:lstStyle/>
          <a:p>
            <a:r>
              <a:rPr lang="en-US" dirty="0"/>
              <a:t>Objective Criteria (SDL&amp;I) – SD&amp;L Representative</a:t>
            </a:r>
            <a:endParaRPr lang="en-ZA" dirty="0"/>
          </a:p>
        </p:txBody>
      </p:sp>
      <p:sp>
        <p:nvSpPr>
          <p:cNvPr id="3" name="Content Placeholder 2">
            <a:extLst>
              <a:ext uri="{FF2B5EF4-FFF2-40B4-BE49-F238E27FC236}">
                <a16:creationId xmlns:a16="http://schemas.microsoft.com/office/drawing/2014/main" id="{C64DB3CF-4268-C2F5-7A60-62A8EB09CE74}"/>
              </a:ext>
            </a:extLst>
          </p:cNvPr>
          <p:cNvSpPr>
            <a:spLocks noGrp="1"/>
          </p:cNvSpPr>
          <p:nvPr>
            <p:ph idx="1"/>
          </p:nvPr>
        </p:nvSpPr>
        <p:spPr/>
        <p:txBody>
          <a:bodyPr/>
          <a:lstStyle/>
          <a:p>
            <a:pPr marL="0" indent="0">
              <a:buNone/>
            </a:pPr>
            <a:r>
              <a:rPr lang="en-US" dirty="0"/>
              <a:t> SKILLS DEVELOPMENT</a:t>
            </a:r>
          </a:p>
          <a:p>
            <a:pPr marL="0" indent="0">
              <a:buNone/>
            </a:pPr>
            <a:r>
              <a:rPr lang="en-US" sz="1800" b="0" i="0" u="none" strike="noStrike" baseline="0" dirty="0">
                <a:solidFill>
                  <a:srgbClr val="000000"/>
                </a:solidFill>
                <a:latin typeface="Arial" panose="020B0604020202020204" pitchFamily="34" charset="0"/>
              </a:rPr>
              <a:t>Tenderers are required to submit proposals in a table below for developing the skills of unemployed candidates in the country. Skills development is intended to address Eskom’s core, scarce and critical skills and the scarce and critical skills. 	</a:t>
            </a:r>
          </a:p>
          <a:p>
            <a:pPr marL="0" indent="0">
              <a:buNone/>
            </a:pPr>
            <a:endParaRPr lang="en-US" dirty="0"/>
          </a:p>
          <a:p>
            <a:pPr marL="0" indent="0">
              <a:buNone/>
            </a:pPr>
            <a:endParaRPr lang="en-US" dirty="0"/>
          </a:p>
          <a:p>
            <a:pPr marL="0" indent="0">
              <a:buNone/>
            </a:pPr>
            <a:endParaRPr lang="en-US" dirty="0"/>
          </a:p>
          <a:p>
            <a:pPr marL="0" indent="0">
              <a:buNone/>
            </a:pPr>
            <a:endParaRPr lang="en-ZA" dirty="0"/>
          </a:p>
        </p:txBody>
      </p:sp>
      <p:sp>
        <p:nvSpPr>
          <p:cNvPr id="4" name="Date Placeholder 3">
            <a:extLst>
              <a:ext uri="{FF2B5EF4-FFF2-40B4-BE49-F238E27FC236}">
                <a16:creationId xmlns:a16="http://schemas.microsoft.com/office/drawing/2014/main" id="{07F0E499-EAA7-70CC-88B7-627CE82F2818}"/>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7FC72E39-5B50-D0F6-D5B3-4DFBFD2DC0BE}"/>
              </a:ext>
            </a:extLst>
          </p:cNvPr>
          <p:cNvSpPr>
            <a:spLocks noGrp="1"/>
          </p:cNvSpPr>
          <p:nvPr>
            <p:ph type="sldNum" sz="quarter" idx="12"/>
          </p:nvPr>
        </p:nvSpPr>
        <p:spPr/>
        <p:txBody>
          <a:bodyPr/>
          <a:lstStyle/>
          <a:p>
            <a:pPr>
              <a:defRPr/>
            </a:pPr>
            <a:fld id="{5FB8CB01-610C-4F18-A1B2-0F8813DB5A28}" type="slidenum">
              <a:rPr lang="en-ZA" smtClean="0"/>
              <a:pPr>
                <a:defRPr/>
              </a:pPr>
              <a:t>27</a:t>
            </a:fld>
            <a:endParaRPr lang="en-ZA"/>
          </a:p>
        </p:txBody>
      </p:sp>
      <p:sp>
        <p:nvSpPr>
          <p:cNvPr id="11" name="TextBox 10">
            <a:extLst>
              <a:ext uri="{FF2B5EF4-FFF2-40B4-BE49-F238E27FC236}">
                <a16:creationId xmlns:a16="http://schemas.microsoft.com/office/drawing/2014/main" id="{B3B000C9-E785-9368-BD4E-9CFA7257B9B5}"/>
              </a:ext>
            </a:extLst>
          </p:cNvPr>
          <p:cNvSpPr txBox="1"/>
          <p:nvPr/>
        </p:nvSpPr>
        <p:spPr>
          <a:xfrm>
            <a:off x="611560" y="4941168"/>
            <a:ext cx="5616624" cy="954107"/>
          </a:xfrm>
          <a:prstGeom prst="rect">
            <a:avLst/>
          </a:prstGeom>
          <a:noFill/>
        </p:spPr>
        <p:txBody>
          <a:bodyPr wrap="square">
            <a:spAutoFit/>
          </a:bodyPr>
          <a:lstStyle/>
          <a:p>
            <a:endParaRPr lang="en-ZA" sz="2000" b="0" i="0" u="none" strike="noStrike" baseline="0" dirty="0">
              <a:solidFill>
                <a:srgbClr val="000000"/>
              </a:solidFill>
              <a:latin typeface="Arial" panose="020B0604020202020204" pitchFamily="34" charset="0"/>
            </a:endParaRPr>
          </a:p>
          <a:p>
            <a:r>
              <a:rPr lang="en-US" sz="1800" b="1" i="0" u="none" strike="noStrike" baseline="0" dirty="0">
                <a:solidFill>
                  <a:srgbClr val="000000"/>
                </a:solidFill>
                <a:latin typeface="Arial" panose="020B0604020202020204" pitchFamily="34" charset="0"/>
              </a:rPr>
              <a:t>CSI: </a:t>
            </a:r>
            <a:r>
              <a:rPr lang="en-US" sz="1800" b="0" i="0" u="none" strike="noStrike" baseline="0" dirty="0">
                <a:solidFill>
                  <a:srgbClr val="000000"/>
                </a:solidFill>
                <a:latin typeface="Arial" panose="020B0604020202020204" pitchFamily="34" charset="0"/>
              </a:rPr>
              <a:t>Target of 2% of the contract value </a:t>
            </a:r>
          </a:p>
          <a:p>
            <a:r>
              <a:rPr lang="en-ZA" sz="1800" b="0" i="0" u="none" strike="noStrike" baseline="0" dirty="0">
                <a:solidFill>
                  <a:srgbClr val="000000"/>
                </a:solidFill>
                <a:latin typeface="Arial" panose="020B0604020202020204" pitchFamily="34" charset="0"/>
              </a:rPr>
              <a:t>	</a:t>
            </a:r>
          </a:p>
        </p:txBody>
      </p:sp>
      <p:graphicFrame>
        <p:nvGraphicFramePr>
          <p:cNvPr id="6" name="Table 5">
            <a:extLst>
              <a:ext uri="{FF2B5EF4-FFF2-40B4-BE49-F238E27FC236}">
                <a16:creationId xmlns:a16="http://schemas.microsoft.com/office/drawing/2014/main" id="{61BFB77D-C274-AC8B-D488-0ED98AF659FF}"/>
              </a:ext>
            </a:extLst>
          </p:cNvPr>
          <p:cNvGraphicFramePr>
            <a:graphicFrameLocks noGrp="1"/>
          </p:cNvGraphicFramePr>
          <p:nvPr>
            <p:extLst>
              <p:ext uri="{D42A27DB-BD31-4B8C-83A1-F6EECF244321}">
                <p14:modId xmlns:p14="http://schemas.microsoft.com/office/powerpoint/2010/main" val="3215202384"/>
              </p:ext>
            </p:extLst>
          </p:nvPr>
        </p:nvGraphicFramePr>
        <p:xfrm>
          <a:off x="755576" y="3105924"/>
          <a:ext cx="6336704" cy="1765472"/>
        </p:xfrm>
        <a:graphic>
          <a:graphicData uri="http://schemas.openxmlformats.org/drawingml/2006/table">
            <a:tbl>
              <a:tblPr firstRow="1" bandRow="1">
                <a:tableStyleId>{5C22544A-7EE6-4342-B048-85BDC9FD1C3A}</a:tableStyleId>
              </a:tblPr>
              <a:tblGrid>
                <a:gridCol w="1512168">
                  <a:extLst>
                    <a:ext uri="{9D8B030D-6E8A-4147-A177-3AD203B41FA5}">
                      <a16:colId xmlns:a16="http://schemas.microsoft.com/office/drawing/2014/main" val="1472329333"/>
                    </a:ext>
                  </a:extLst>
                </a:gridCol>
                <a:gridCol w="1152128">
                  <a:extLst>
                    <a:ext uri="{9D8B030D-6E8A-4147-A177-3AD203B41FA5}">
                      <a16:colId xmlns:a16="http://schemas.microsoft.com/office/drawing/2014/main" val="936586292"/>
                    </a:ext>
                  </a:extLst>
                </a:gridCol>
                <a:gridCol w="993304">
                  <a:extLst>
                    <a:ext uri="{9D8B030D-6E8A-4147-A177-3AD203B41FA5}">
                      <a16:colId xmlns:a16="http://schemas.microsoft.com/office/drawing/2014/main" val="4137913719"/>
                    </a:ext>
                  </a:extLst>
                </a:gridCol>
                <a:gridCol w="1219200">
                  <a:extLst>
                    <a:ext uri="{9D8B030D-6E8A-4147-A177-3AD203B41FA5}">
                      <a16:colId xmlns:a16="http://schemas.microsoft.com/office/drawing/2014/main" val="2178431102"/>
                    </a:ext>
                  </a:extLst>
                </a:gridCol>
                <a:gridCol w="1459904">
                  <a:extLst>
                    <a:ext uri="{9D8B030D-6E8A-4147-A177-3AD203B41FA5}">
                      <a16:colId xmlns:a16="http://schemas.microsoft.com/office/drawing/2014/main" val="1055146751"/>
                    </a:ext>
                  </a:extLst>
                </a:gridCol>
              </a:tblGrid>
              <a:tr h="0">
                <a:tc>
                  <a:txBody>
                    <a:bodyPr/>
                    <a:lstStyle/>
                    <a:p>
                      <a:r>
                        <a:rPr lang="en-US" dirty="0"/>
                        <a:t>Skill type/ Occupation</a:t>
                      </a:r>
                      <a:endParaRPr lang="en-ZA" dirty="0"/>
                    </a:p>
                  </a:txBody>
                  <a:tcPr/>
                </a:tc>
                <a:tc>
                  <a:txBody>
                    <a:bodyPr/>
                    <a:lstStyle/>
                    <a:p>
                      <a:r>
                        <a:rPr lang="en-US" dirty="0"/>
                        <a:t>Eskom target</a:t>
                      </a:r>
                      <a:endParaRPr lang="en-ZA" dirty="0"/>
                    </a:p>
                  </a:txBody>
                  <a:tcPr/>
                </a:tc>
                <a:tc>
                  <a:txBody>
                    <a:bodyPr/>
                    <a:lstStyle/>
                    <a:p>
                      <a:r>
                        <a:rPr lang="en-US" dirty="0"/>
                        <a:t>Entry level</a:t>
                      </a:r>
                      <a:endParaRPr lang="en-ZA" dirty="0"/>
                    </a:p>
                  </a:txBody>
                  <a:tcPr/>
                </a:tc>
                <a:tc>
                  <a:txBody>
                    <a:bodyPr/>
                    <a:lstStyle/>
                    <a:p>
                      <a:r>
                        <a:rPr lang="en-US" dirty="0"/>
                        <a:t>Output</a:t>
                      </a:r>
                      <a:endParaRPr lang="en-ZA" dirty="0"/>
                    </a:p>
                  </a:txBody>
                  <a:tcPr/>
                </a:tc>
                <a:tc>
                  <a:txBody>
                    <a:bodyPr/>
                    <a:lstStyle/>
                    <a:p>
                      <a:r>
                        <a:rPr lang="en-US" dirty="0"/>
                        <a:t>Tenderers proposal</a:t>
                      </a:r>
                      <a:endParaRPr lang="en-ZA" dirty="0"/>
                    </a:p>
                  </a:txBody>
                  <a:tcPr/>
                </a:tc>
                <a:extLst>
                  <a:ext uri="{0D108BD9-81ED-4DB2-BD59-A6C34878D82A}">
                    <a16:rowId xmlns:a16="http://schemas.microsoft.com/office/drawing/2014/main" val="1722853644"/>
                  </a:ext>
                </a:extLst>
              </a:tr>
              <a:tr h="485312">
                <a:tc>
                  <a:txBody>
                    <a:bodyPr/>
                    <a:lstStyle/>
                    <a:p>
                      <a:r>
                        <a:rPr lang="en-US" dirty="0"/>
                        <a:t>Drivers license</a:t>
                      </a:r>
                      <a:endParaRPr lang="en-ZA" dirty="0"/>
                    </a:p>
                  </a:txBody>
                  <a:tcPr/>
                </a:tc>
                <a:tc>
                  <a:txBody>
                    <a:bodyPr/>
                    <a:lstStyle/>
                    <a:p>
                      <a:r>
                        <a:rPr lang="en-US" dirty="0"/>
                        <a:t>4 per route</a:t>
                      </a:r>
                      <a:endParaRPr lang="en-ZA" dirty="0"/>
                    </a:p>
                  </a:txBody>
                  <a:tcPr/>
                </a:tc>
                <a:tc>
                  <a:txBody>
                    <a:bodyPr/>
                    <a:lstStyle/>
                    <a:p>
                      <a:r>
                        <a:rPr lang="en-US" dirty="0"/>
                        <a:t>Grade 12</a:t>
                      </a:r>
                      <a:endParaRPr lang="en-ZA" dirty="0"/>
                    </a:p>
                  </a:txBody>
                  <a:tcPr/>
                </a:tc>
                <a:tc>
                  <a:txBody>
                    <a:bodyPr/>
                    <a:lstStyle/>
                    <a:p>
                      <a:r>
                        <a:rPr lang="en-US" dirty="0"/>
                        <a:t>PDRP</a:t>
                      </a:r>
                      <a:endParaRPr lang="en-ZA" dirty="0"/>
                    </a:p>
                  </a:txBody>
                  <a:tcPr/>
                </a:tc>
                <a:tc>
                  <a:txBody>
                    <a:bodyPr/>
                    <a:lstStyle/>
                    <a:p>
                      <a:endParaRPr lang="en-ZA"/>
                    </a:p>
                  </a:txBody>
                  <a:tcPr/>
                </a:tc>
                <a:extLst>
                  <a:ext uri="{0D108BD9-81ED-4DB2-BD59-A6C34878D82A}">
                    <a16:rowId xmlns:a16="http://schemas.microsoft.com/office/drawing/2014/main" val="3262171260"/>
                  </a:ext>
                </a:extLst>
              </a:tr>
              <a:tr h="485312">
                <a:tc>
                  <a:txBody>
                    <a:bodyPr/>
                    <a:lstStyle/>
                    <a:p>
                      <a:endParaRPr lang="en-ZA"/>
                    </a:p>
                  </a:txBody>
                  <a:tcPr/>
                </a:tc>
                <a:tc>
                  <a:txBody>
                    <a:bodyPr/>
                    <a:lstStyle/>
                    <a:p>
                      <a:endParaRPr lang="en-ZA" dirty="0"/>
                    </a:p>
                  </a:txBody>
                  <a:tcPr/>
                </a:tc>
                <a:tc>
                  <a:txBody>
                    <a:bodyPr/>
                    <a:lstStyle/>
                    <a:p>
                      <a:endParaRPr lang="en-ZA"/>
                    </a:p>
                  </a:txBody>
                  <a:tcPr/>
                </a:tc>
                <a:tc>
                  <a:txBody>
                    <a:bodyPr/>
                    <a:lstStyle/>
                    <a:p>
                      <a:endParaRPr lang="en-ZA" dirty="0"/>
                    </a:p>
                  </a:txBody>
                  <a:tcPr/>
                </a:tc>
                <a:tc>
                  <a:txBody>
                    <a:bodyPr/>
                    <a:lstStyle/>
                    <a:p>
                      <a:endParaRPr lang="en-ZA" dirty="0"/>
                    </a:p>
                  </a:txBody>
                  <a:tcPr/>
                </a:tc>
                <a:extLst>
                  <a:ext uri="{0D108BD9-81ED-4DB2-BD59-A6C34878D82A}">
                    <a16:rowId xmlns:a16="http://schemas.microsoft.com/office/drawing/2014/main" val="1252178758"/>
                  </a:ext>
                </a:extLst>
              </a:tr>
            </a:tbl>
          </a:graphicData>
        </a:graphic>
      </p:graphicFrame>
    </p:spTree>
    <p:extLst>
      <p:ext uri="{BB962C8B-B14F-4D97-AF65-F5344CB8AC3E}">
        <p14:creationId xmlns:p14="http://schemas.microsoft.com/office/powerpoint/2010/main" val="3968594721"/>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3933A-6CF4-BC55-3AB8-4BB036D82FCB}"/>
              </a:ext>
            </a:extLst>
          </p:cNvPr>
          <p:cNvSpPr>
            <a:spLocks noGrp="1"/>
          </p:cNvSpPr>
          <p:nvPr>
            <p:ph type="title"/>
          </p:nvPr>
        </p:nvSpPr>
        <p:spPr/>
        <p:txBody>
          <a:bodyPr/>
          <a:lstStyle/>
          <a:p>
            <a:r>
              <a:rPr lang="en-US" dirty="0"/>
              <a:t>Safety Objectives – Safety Representative</a:t>
            </a:r>
            <a:endParaRPr lang="en-ZA" dirty="0"/>
          </a:p>
        </p:txBody>
      </p:sp>
      <p:sp>
        <p:nvSpPr>
          <p:cNvPr id="3" name="Content Placeholder 2">
            <a:extLst>
              <a:ext uri="{FF2B5EF4-FFF2-40B4-BE49-F238E27FC236}">
                <a16:creationId xmlns:a16="http://schemas.microsoft.com/office/drawing/2014/main" id="{C64DF6CE-DA8A-3A2C-431B-63051CCB7F6D}"/>
              </a:ext>
            </a:extLst>
          </p:cNvPr>
          <p:cNvSpPr>
            <a:spLocks noGrp="1"/>
          </p:cNvSpPr>
          <p:nvPr>
            <p:ph idx="1"/>
          </p:nvPr>
        </p:nvSpPr>
        <p:spPr>
          <a:xfrm>
            <a:off x="194940" y="1074828"/>
            <a:ext cx="8491860" cy="5421312"/>
          </a:xfrm>
        </p:spPr>
        <p:txBody>
          <a:bodyPr/>
          <a:lstStyle/>
          <a:p>
            <a:pPr marL="0" indent="0">
              <a:buNone/>
            </a:pPr>
            <a:endParaRPr lang="en-ZA" sz="1800" b="0" i="0" u="none" strike="noStrike" baseline="0" dirty="0">
              <a:solidFill>
                <a:srgbClr val="000000"/>
              </a:solidFill>
              <a:latin typeface="Arial" panose="020B0604020202020204" pitchFamily="34" charset="0"/>
            </a:endParaRPr>
          </a:p>
          <a:p>
            <a:r>
              <a:rPr lang="en-ZA" sz="1800" b="0" i="0" u="none" strike="noStrike" baseline="0" dirty="0">
                <a:solidFill>
                  <a:srgbClr val="000000"/>
                </a:solidFill>
                <a:latin typeface="Arial" panose="020B0604020202020204" pitchFamily="34" charset="0"/>
              </a:rPr>
              <a:t>Annexure B: SHE requirement for tender enquiries; </a:t>
            </a:r>
          </a:p>
          <a:p>
            <a:r>
              <a:rPr lang="en-ZA" sz="1800" b="0" i="0" u="none" strike="noStrike" baseline="0" dirty="0">
                <a:solidFill>
                  <a:srgbClr val="000000"/>
                </a:solidFill>
                <a:latin typeface="Arial" panose="020B0604020202020204" pitchFamily="34" charset="0"/>
              </a:rPr>
              <a:t>Annexure C </a:t>
            </a:r>
          </a:p>
          <a:p>
            <a:r>
              <a:rPr lang="en-ZA" sz="1800" b="0" i="0" u="none" strike="noStrike" baseline="0" dirty="0">
                <a:solidFill>
                  <a:srgbClr val="000000"/>
                </a:solidFill>
                <a:latin typeface="Arial" panose="020B0604020202020204" pitchFamily="34" charset="0"/>
              </a:rPr>
              <a:t>OHS plan must be aligned with the OHS specification and scope of work. </a:t>
            </a:r>
          </a:p>
          <a:p>
            <a:r>
              <a:rPr lang="en-ZA" sz="1800" b="0" i="0" u="none" strike="noStrike" baseline="0" dirty="0">
                <a:solidFill>
                  <a:srgbClr val="000000"/>
                </a:solidFill>
                <a:latin typeface="Arial" panose="020B0604020202020204" pitchFamily="34" charset="0"/>
              </a:rPr>
              <a:t>Costing for Safety Health and Environmental management (the following are minimum requirements but not limited, medical fitness assessment, PPE, Trainings); </a:t>
            </a:r>
          </a:p>
          <a:p>
            <a:r>
              <a:rPr lang="en-ZA" sz="1800" b="0" i="0" u="none" strike="noStrike" baseline="0" dirty="0">
                <a:solidFill>
                  <a:srgbClr val="000000"/>
                </a:solidFill>
                <a:latin typeface="Arial" panose="020B0604020202020204" pitchFamily="34" charset="0"/>
              </a:rPr>
              <a:t>Baseline Risk Assessment (BRA: Identification, assessment and management of OHS risks related to the scope of work. The methodology used for the risk assessment must be provided together with the BRA. </a:t>
            </a:r>
          </a:p>
          <a:p>
            <a:r>
              <a:rPr lang="en-ZA" sz="1800" b="0" i="0" u="none" strike="noStrike" baseline="0" dirty="0">
                <a:solidFill>
                  <a:srgbClr val="000000"/>
                </a:solidFill>
                <a:latin typeface="Arial" panose="020B0604020202020204" pitchFamily="34" charset="0"/>
              </a:rPr>
              <a:t>Valid Letter of Good Standing; </a:t>
            </a:r>
          </a:p>
          <a:p>
            <a:r>
              <a:rPr lang="en-ZA" sz="1800" b="0" i="0" u="none" strike="noStrike" baseline="0" dirty="0">
                <a:solidFill>
                  <a:srgbClr val="000000"/>
                </a:solidFill>
                <a:latin typeface="Arial" panose="020B0604020202020204" pitchFamily="34" charset="0"/>
              </a:rPr>
              <a:t>policy signed by CEO/ MD; and </a:t>
            </a:r>
          </a:p>
          <a:p>
            <a:endParaRPr lang="en-ZA" sz="1800" b="0" i="0" u="none" strike="noStrike" baseline="0" dirty="0">
              <a:solidFill>
                <a:srgbClr val="000000"/>
              </a:solidFill>
              <a:latin typeface="Arial" panose="020B0604020202020204" pitchFamily="34" charset="0"/>
            </a:endParaRPr>
          </a:p>
          <a:p>
            <a:endParaRPr lang="en-ZA" sz="1800" dirty="0">
              <a:solidFill>
                <a:srgbClr val="000000"/>
              </a:solidFill>
              <a:latin typeface="Arial" panose="020B0604020202020204" pitchFamily="34" charset="0"/>
            </a:endParaRPr>
          </a:p>
          <a:p>
            <a:endParaRPr lang="en-ZA" sz="1800" b="0" i="0" u="none" strike="noStrike" baseline="0" dirty="0">
              <a:solidFill>
                <a:srgbClr val="000000"/>
              </a:solidFill>
              <a:latin typeface="Arial" panose="020B0604020202020204" pitchFamily="34" charset="0"/>
            </a:endParaRPr>
          </a:p>
          <a:p>
            <a:endParaRPr lang="en-ZA" sz="1800" dirty="0">
              <a:solidFill>
                <a:srgbClr val="000000"/>
              </a:solidFill>
              <a:latin typeface="Arial" panose="020B0604020202020204" pitchFamily="34" charset="0"/>
            </a:endParaRPr>
          </a:p>
          <a:p>
            <a:endParaRPr lang="en-ZA" sz="1800" b="0" i="0" u="none" strike="noStrike" baseline="0" dirty="0">
              <a:solidFill>
                <a:srgbClr val="000000"/>
              </a:solidFill>
              <a:latin typeface="Arial" panose="020B0604020202020204" pitchFamily="34" charset="0"/>
            </a:endParaRPr>
          </a:p>
          <a:p>
            <a:pPr marL="0" indent="0">
              <a:buNone/>
            </a:pPr>
            <a:endParaRPr lang="en-ZA" dirty="0"/>
          </a:p>
        </p:txBody>
      </p:sp>
      <p:sp>
        <p:nvSpPr>
          <p:cNvPr id="4" name="Date Placeholder 3">
            <a:extLst>
              <a:ext uri="{FF2B5EF4-FFF2-40B4-BE49-F238E27FC236}">
                <a16:creationId xmlns:a16="http://schemas.microsoft.com/office/drawing/2014/main" id="{98392BE9-8579-8356-068B-93C35D514F23}"/>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D7A09E52-8165-0A1C-6F78-D777BBFF12C9}"/>
              </a:ext>
            </a:extLst>
          </p:cNvPr>
          <p:cNvSpPr>
            <a:spLocks noGrp="1"/>
          </p:cNvSpPr>
          <p:nvPr>
            <p:ph type="sldNum" sz="quarter" idx="12"/>
          </p:nvPr>
        </p:nvSpPr>
        <p:spPr/>
        <p:txBody>
          <a:bodyPr/>
          <a:lstStyle/>
          <a:p>
            <a:pPr>
              <a:defRPr/>
            </a:pPr>
            <a:fld id="{5FB8CB01-610C-4F18-A1B2-0F8813DB5A28}" type="slidenum">
              <a:rPr lang="en-ZA" smtClean="0"/>
              <a:pPr>
                <a:defRPr/>
              </a:pPr>
              <a:t>28</a:t>
            </a:fld>
            <a:endParaRPr lang="en-ZA"/>
          </a:p>
        </p:txBody>
      </p:sp>
    </p:spTree>
    <p:extLst>
      <p:ext uri="{BB962C8B-B14F-4D97-AF65-F5344CB8AC3E}">
        <p14:creationId xmlns:p14="http://schemas.microsoft.com/office/powerpoint/2010/main" val="1378124824"/>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A39DA-65E7-D06D-F1BE-FCDDB00FB522}"/>
              </a:ext>
            </a:extLst>
          </p:cNvPr>
          <p:cNvSpPr>
            <a:spLocks noGrp="1"/>
          </p:cNvSpPr>
          <p:nvPr>
            <p:ph type="title"/>
          </p:nvPr>
        </p:nvSpPr>
        <p:spPr/>
        <p:txBody>
          <a:bodyPr/>
          <a:lstStyle/>
          <a:p>
            <a:r>
              <a:rPr lang="en-US" dirty="0"/>
              <a:t>Safety Objectives – Safety Representative</a:t>
            </a:r>
            <a:endParaRPr lang="en-ZA" dirty="0"/>
          </a:p>
        </p:txBody>
      </p:sp>
      <p:sp>
        <p:nvSpPr>
          <p:cNvPr id="3" name="Content Placeholder 2">
            <a:extLst>
              <a:ext uri="{FF2B5EF4-FFF2-40B4-BE49-F238E27FC236}">
                <a16:creationId xmlns:a16="http://schemas.microsoft.com/office/drawing/2014/main" id="{33A9F4BE-871A-BF17-C278-CB0F1E9EC8DE}"/>
              </a:ext>
            </a:extLst>
          </p:cNvPr>
          <p:cNvSpPr>
            <a:spLocks noGrp="1"/>
          </p:cNvSpPr>
          <p:nvPr>
            <p:ph idx="1"/>
          </p:nvPr>
        </p:nvSpPr>
        <p:spPr/>
        <p:txBody>
          <a:bodyPr/>
          <a:lstStyle/>
          <a:p>
            <a:endParaRPr lang="en-ZA" sz="1800" b="0" i="0" u="none" strike="noStrike" baseline="0" dirty="0">
              <a:latin typeface="Arial" panose="020B0604020202020204" pitchFamily="34" charset="0"/>
            </a:endParaRPr>
          </a:p>
          <a:p>
            <a:r>
              <a:rPr lang="en-ZA" sz="1800" b="0" i="0" u="none" strike="noStrike" baseline="0" dirty="0">
                <a:solidFill>
                  <a:srgbClr val="000000"/>
                </a:solidFill>
                <a:latin typeface="Arial" panose="020B0604020202020204" pitchFamily="34" charset="0"/>
              </a:rPr>
              <a:t>OHS Competency (Consider scope of work, risks, SHE plan and applicability) CV,s and qualifications / certificates </a:t>
            </a:r>
          </a:p>
          <a:p>
            <a:r>
              <a:rPr lang="en-ZA" sz="1800" b="0" i="0" u="none" strike="noStrike" baseline="0" dirty="0">
                <a:solidFill>
                  <a:srgbClr val="000000"/>
                </a:solidFill>
                <a:latin typeface="Arial" panose="020B0604020202020204" pitchFamily="34" charset="0"/>
              </a:rPr>
              <a:t>Upon contract awarding, the successful contractor should submit a safety file within 2 weeks prior the commencement of activities on site. The safety file must be as per the issued OHS specification. 	</a:t>
            </a:r>
          </a:p>
          <a:p>
            <a:pPr marL="0" indent="0">
              <a:buNone/>
            </a:pPr>
            <a:endParaRPr lang="en-ZA" dirty="0"/>
          </a:p>
        </p:txBody>
      </p:sp>
      <p:sp>
        <p:nvSpPr>
          <p:cNvPr id="4" name="Date Placeholder 3">
            <a:extLst>
              <a:ext uri="{FF2B5EF4-FFF2-40B4-BE49-F238E27FC236}">
                <a16:creationId xmlns:a16="http://schemas.microsoft.com/office/drawing/2014/main" id="{A0FBC4FA-E47D-C83C-C255-0365843B76EB}"/>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B0A22A84-1AD4-732E-3CF8-B545C064CE56}"/>
              </a:ext>
            </a:extLst>
          </p:cNvPr>
          <p:cNvSpPr>
            <a:spLocks noGrp="1"/>
          </p:cNvSpPr>
          <p:nvPr>
            <p:ph type="sldNum" sz="quarter" idx="12"/>
          </p:nvPr>
        </p:nvSpPr>
        <p:spPr/>
        <p:txBody>
          <a:bodyPr/>
          <a:lstStyle/>
          <a:p>
            <a:pPr>
              <a:defRPr/>
            </a:pPr>
            <a:fld id="{5FB8CB01-610C-4F18-A1B2-0F8813DB5A28}" type="slidenum">
              <a:rPr lang="en-ZA" smtClean="0"/>
              <a:pPr>
                <a:defRPr/>
              </a:pPr>
              <a:t>29</a:t>
            </a:fld>
            <a:endParaRPr lang="en-ZA"/>
          </a:p>
        </p:txBody>
      </p:sp>
    </p:spTree>
    <p:extLst>
      <p:ext uri="{BB962C8B-B14F-4D97-AF65-F5344CB8AC3E}">
        <p14:creationId xmlns:p14="http://schemas.microsoft.com/office/powerpoint/2010/main" val="188401033"/>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1FCA1-3572-40C6-B39A-08220F126C1C}"/>
              </a:ext>
            </a:extLst>
          </p:cNvPr>
          <p:cNvSpPr>
            <a:spLocks noGrp="1"/>
          </p:cNvSpPr>
          <p:nvPr>
            <p:ph type="title"/>
          </p:nvPr>
        </p:nvSpPr>
        <p:spPr/>
        <p:txBody>
          <a:bodyPr/>
          <a:lstStyle/>
          <a:p>
            <a:r>
              <a:rPr lang="en-US" dirty="0"/>
              <a:t>Quality Objectives – Quality Representative</a:t>
            </a:r>
            <a:endParaRPr lang="en-ZA" dirty="0"/>
          </a:p>
        </p:txBody>
      </p:sp>
      <p:sp>
        <p:nvSpPr>
          <p:cNvPr id="3" name="Content Placeholder 2">
            <a:extLst>
              <a:ext uri="{FF2B5EF4-FFF2-40B4-BE49-F238E27FC236}">
                <a16:creationId xmlns:a16="http://schemas.microsoft.com/office/drawing/2014/main" id="{9DB14E4B-43E4-D4C5-3C14-0E3370032AAB}"/>
              </a:ext>
            </a:extLst>
          </p:cNvPr>
          <p:cNvSpPr>
            <a:spLocks noGrp="1"/>
          </p:cNvSpPr>
          <p:nvPr>
            <p:ph idx="1"/>
          </p:nvPr>
        </p:nvSpPr>
        <p:spPr>
          <a:xfrm>
            <a:off x="323528" y="906462"/>
            <a:ext cx="8378825" cy="5402858"/>
          </a:xfrm>
        </p:spPr>
        <p:txBody>
          <a:bodyPr/>
          <a:lstStyle/>
          <a:p>
            <a:pPr marL="0" indent="0">
              <a:buNone/>
            </a:pPr>
            <a:endParaRPr lang="en-ZA" dirty="0"/>
          </a:p>
          <a:p>
            <a:r>
              <a:rPr lang="en-ZA" dirty="0">
                <a:solidFill>
                  <a:schemeClr val="bg2">
                    <a:lumMod val="10000"/>
                  </a:schemeClr>
                </a:solidFill>
              </a:rPr>
              <a:t>Eskom’s position is to partner with suppliers who fully demonstrate commitment to the development, implementation, and maintenance of a quality management system (QMS) that conforms to the requirements of ISO 9001 standard. This transaction falls under </a:t>
            </a:r>
            <a:r>
              <a:rPr lang="en-ZA" b="1" dirty="0">
                <a:solidFill>
                  <a:schemeClr val="bg2">
                    <a:lumMod val="10000"/>
                  </a:schemeClr>
                </a:solidFill>
              </a:rPr>
              <a:t>category 4 </a:t>
            </a:r>
            <a:r>
              <a:rPr lang="en-ZA" dirty="0">
                <a:solidFill>
                  <a:schemeClr val="bg2">
                    <a:lumMod val="10000"/>
                  </a:schemeClr>
                </a:solidFill>
              </a:rPr>
              <a:t>of the quality requirements. </a:t>
            </a:r>
          </a:p>
          <a:p>
            <a:r>
              <a:rPr lang="en-ZA" dirty="0">
                <a:solidFill>
                  <a:schemeClr val="bg2">
                    <a:lumMod val="10000"/>
                  </a:schemeClr>
                </a:solidFill>
              </a:rPr>
              <a:t>Below quality tender returnables required: </a:t>
            </a:r>
          </a:p>
          <a:p>
            <a:r>
              <a:rPr lang="en-ZA" b="1" dirty="0">
                <a:solidFill>
                  <a:schemeClr val="bg2">
                    <a:lumMod val="10000"/>
                  </a:schemeClr>
                </a:solidFill>
              </a:rPr>
              <a:t>Section A </a:t>
            </a:r>
            <a:r>
              <a:rPr lang="en-ZA" dirty="0">
                <a:solidFill>
                  <a:schemeClr val="bg2">
                    <a:lumMod val="10000"/>
                  </a:schemeClr>
                </a:solidFill>
              </a:rPr>
              <a:t>	</a:t>
            </a:r>
          </a:p>
          <a:p>
            <a:r>
              <a:rPr lang="en-ZA" sz="1800" b="0" i="0" u="none" strike="noStrike" baseline="0" dirty="0">
                <a:solidFill>
                  <a:srgbClr val="000000"/>
                </a:solidFill>
                <a:latin typeface="Arial" panose="020B0604020202020204" pitchFamily="34" charset="0"/>
              </a:rPr>
              <a:t>Quality Method Statement based on scope </a:t>
            </a:r>
          </a:p>
          <a:p>
            <a:r>
              <a:rPr lang="en-ZA" sz="1800" b="0" i="0" u="none" strike="noStrike" baseline="0" dirty="0">
                <a:solidFill>
                  <a:srgbClr val="000000"/>
                </a:solidFill>
                <a:latin typeface="Arial" panose="020B0604020202020204" pitchFamily="34" charset="0"/>
              </a:rPr>
              <a:t>Approved quality policy </a:t>
            </a:r>
          </a:p>
          <a:p>
            <a:r>
              <a:rPr lang="en-ZA" sz="1800" b="0" i="0" u="none" strike="noStrike" baseline="0" dirty="0">
                <a:solidFill>
                  <a:srgbClr val="000000"/>
                </a:solidFill>
                <a:latin typeface="Arial" panose="020B0604020202020204" pitchFamily="34" charset="0"/>
              </a:rPr>
              <a:t>Approved quality Objectives </a:t>
            </a:r>
          </a:p>
          <a:p>
            <a:endParaRPr lang="en-ZA" sz="1800" b="0" i="0" u="none" strike="noStrike" baseline="0" dirty="0">
              <a:solidFill>
                <a:srgbClr val="000000"/>
              </a:solidFill>
              <a:latin typeface="Arial" panose="020B0604020202020204" pitchFamily="34" charset="0"/>
            </a:endParaRPr>
          </a:p>
          <a:p>
            <a:r>
              <a:rPr lang="en-ZA" sz="1800" b="0" i="0" u="none" strike="noStrike" baseline="0" dirty="0">
                <a:solidFill>
                  <a:srgbClr val="000000"/>
                </a:solidFill>
                <a:latin typeface="Arial" panose="020B0604020202020204" pitchFamily="34" charset="0"/>
              </a:rPr>
              <a:t>	</a:t>
            </a:r>
          </a:p>
          <a:p>
            <a:endParaRPr lang="en-ZA" dirty="0"/>
          </a:p>
        </p:txBody>
      </p:sp>
      <p:sp>
        <p:nvSpPr>
          <p:cNvPr id="4" name="Date Placeholder 3">
            <a:extLst>
              <a:ext uri="{FF2B5EF4-FFF2-40B4-BE49-F238E27FC236}">
                <a16:creationId xmlns:a16="http://schemas.microsoft.com/office/drawing/2014/main" id="{675D03F2-7933-45E9-B9E4-C913326F6C4C}"/>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3DAC9E15-81C6-5390-F3B1-D6E557A7A374}"/>
              </a:ext>
            </a:extLst>
          </p:cNvPr>
          <p:cNvSpPr>
            <a:spLocks noGrp="1"/>
          </p:cNvSpPr>
          <p:nvPr>
            <p:ph type="sldNum" sz="quarter" idx="12"/>
          </p:nvPr>
        </p:nvSpPr>
        <p:spPr/>
        <p:txBody>
          <a:bodyPr/>
          <a:lstStyle/>
          <a:p>
            <a:pPr>
              <a:defRPr/>
            </a:pPr>
            <a:fld id="{5FB8CB01-610C-4F18-A1B2-0F8813DB5A28}" type="slidenum">
              <a:rPr lang="en-ZA" smtClean="0"/>
              <a:pPr>
                <a:defRPr/>
              </a:pPr>
              <a:t>30</a:t>
            </a:fld>
            <a:endParaRPr lang="en-ZA"/>
          </a:p>
        </p:txBody>
      </p:sp>
    </p:spTree>
    <p:extLst>
      <p:ext uri="{BB962C8B-B14F-4D97-AF65-F5344CB8AC3E}">
        <p14:creationId xmlns:p14="http://schemas.microsoft.com/office/powerpoint/2010/main" val="2791918791"/>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8BCD8-F2B6-52EC-6EE9-46D9BC455314}"/>
              </a:ext>
            </a:extLst>
          </p:cNvPr>
          <p:cNvSpPr>
            <a:spLocks noGrp="1"/>
          </p:cNvSpPr>
          <p:nvPr>
            <p:ph type="title"/>
          </p:nvPr>
        </p:nvSpPr>
        <p:spPr/>
        <p:txBody>
          <a:bodyPr/>
          <a:lstStyle/>
          <a:p>
            <a:r>
              <a:rPr lang="en-US" dirty="0"/>
              <a:t>Quality Objectives – Quality Representative</a:t>
            </a:r>
            <a:endParaRPr lang="en-ZA" dirty="0"/>
          </a:p>
        </p:txBody>
      </p:sp>
      <p:sp>
        <p:nvSpPr>
          <p:cNvPr id="3" name="Content Placeholder 2">
            <a:extLst>
              <a:ext uri="{FF2B5EF4-FFF2-40B4-BE49-F238E27FC236}">
                <a16:creationId xmlns:a16="http://schemas.microsoft.com/office/drawing/2014/main" id="{5964A7C4-126A-9F91-6D5B-15C9C5155F48}"/>
              </a:ext>
            </a:extLst>
          </p:cNvPr>
          <p:cNvSpPr>
            <a:spLocks noGrp="1"/>
          </p:cNvSpPr>
          <p:nvPr>
            <p:ph idx="1"/>
          </p:nvPr>
        </p:nvSpPr>
        <p:spPr>
          <a:xfrm>
            <a:off x="251520" y="1135063"/>
            <a:ext cx="8378825" cy="5045075"/>
          </a:xfrm>
        </p:spPr>
        <p:txBody>
          <a:bodyPr/>
          <a:lstStyle/>
          <a:p>
            <a:pPr marL="0" indent="0">
              <a:buNone/>
            </a:pPr>
            <a:endParaRPr lang="en-ZA" sz="1800" b="0" i="0" u="none" strike="noStrike" baseline="0" dirty="0">
              <a:latin typeface="Arial" panose="020B0604020202020204" pitchFamily="34" charset="0"/>
            </a:endParaRPr>
          </a:p>
          <a:p>
            <a:r>
              <a:rPr lang="en-ZA" sz="1800" b="1" i="0" u="none" strike="noStrike" baseline="0" dirty="0">
                <a:solidFill>
                  <a:srgbClr val="000000"/>
                </a:solidFill>
                <a:latin typeface="Arial" panose="020B0604020202020204" pitchFamily="34" charset="0"/>
              </a:rPr>
              <a:t>Section B</a:t>
            </a:r>
            <a:endParaRPr lang="en-ZA" sz="1800" b="0" i="0" u="none" strike="noStrike" baseline="0" dirty="0">
              <a:solidFill>
                <a:srgbClr val="000000"/>
              </a:solidFill>
              <a:latin typeface="Arial" panose="020B0604020202020204" pitchFamily="34" charset="0"/>
            </a:endParaRPr>
          </a:p>
          <a:p>
            <a:r>
              <a:rPr lang="en-ZA" sz="1800" b="0" i="0" u="none" strike="noStrike" baseline="0" dirty="0">
                <a:solidFill>
                  <a:srgbClr val="000000"/>
                </a:solidFill>
                <a:latin typeface="Arial" panose="020B0604020202020204" pitchFamily="34" charset="0"/>
              </a:rPr>
              <a:t>B.1 Documented information for defined roles, responsibilities and authorities - Organization chart and Responsibility matrix (must include but not limited to quality management function/role) </a:t>
            </a:r>
          </a:p>
          <a:p>
            <a:r>
              <a:rPr lang="en-ZA" sz="1800" b="0" i="0" u="none" strike="noStrike" baseline="0" dirty="0">
                <a:solidFill>
                  <a:srgbClr val="000000"/>
                </a:solidFill>
                <a:latin typeface="Arial" panose="020B0604020202020204" pitchFamily="34" charset="0"/>
              </a:rPr>
              <a:t>B.2 Documented information for Control of Externally Provided Processes, Products and Services - Must include criteria for evaluation, selection, monitoring of performance, and re-evaluation of external providers (Clause 8.4 of ISO 9001:2015) </a:t>
            </a:r>
          </a:p>
          <a:p>
            <a:r>
              <a:rPr lang="en-ZA" sz="1800" b="1" i="0" u="none" strike="noStrike" baseline="0" dirty="0">
                <a:solidFill>
                  <a:srgbClr val="000000"/>
                </a:solidFill>
                <a:latin typeface="Arial" panose="020B0604020202020204" pitchFamily="34" charset="0"/>
              </a:rPr>
              <a:t>Section E</a:t>
            </a:r>
            <a:endParaRPr lang="en-ZA" sz="1800" b="0" i="0" u="none" strike="noStrike" baseline="0" dirty="0">
              <a:latin typeface="Arial" panose="020B0604020202020204" pitchFamily="34" charset="0"/>
            </a:endParaRPr>
          </a:p>
          <a:p>
            <a:r>
              <a:rPr lang="en-ZA" sz="1800" b="0" i="0" u="none" strike="noStrike" baseline="0" dirty="0">
                <a:solidFill>
                  <a:srgbClr val="000000"/>
                </a:solidFill>
                <a:latin typeface="Arial" panose="020B0604020202020204" pitchFamily="34" charset="0"/>
              </a:rPr>
              <a:t>E.1 Form A is completed and signed </a:t>
            </a:r>
          </a:p>
          <a:p>
            <a:endParaRPr lang="en-ZA" sz="1800" b="0" i="0" u="none" strike="noStrike" baseline="0" dirty="0">
              <a:solidFill>
                <a:srgbClr val="000000"/>
              </a:solidFill>
              <a:latin typeface="Arial" panose="020B0604020202020204" pitchFamily="34" charset="0"/>
            </a:endParaRPr>
          </a:p>
          <a:p>
            <a:endParaRPr lang="en-ZA" sz="1800" b="0" i="0" u="none" strike="noStrike" baseline="0" dirty="0">
              <a:solidFill>
                <a:srgbClr val="000000"/>
              </a:solidFill>
              <a:latin typeface="Arial" panose="020B0604020202020204" pitchFamily="34" charset="0"/>
            </a:endParaRPr>
          </a:p>
          <a:p>
            <a:r>
              <a:rPr lang="en-ZA" sz="1800" b="0" i="0" u="none" strike="noStrike" baseline="0" dirty="0">
                <a:solidFill>
                  <a:srgbClr val="000000"/>
                </a:solidFill>
                <a:latin typeface="Arial" panose="020B0604020202020204" pitchFamily="34" charset="0"/>
              </a:rPr>
              <a:t>	</a:t>
            </a:r>
          </a:p>
          <a:p>
            <a:r>
              <a:rPr lang="en-ZA" sz="1800" b="1" i="0" u="none" strike="noStrike" baseline="0" dirty="0">
                <a:solidFill>
                  <a:srgbClr val="000000"/>
                </a:solidFill>
                <a:latin typeface="Arial" panose="020B0604020202020204" pitchFamily="34" charset="0"/>
              </a:rPr>
              <a:t> </a:t>
            </a:r>
            <a:r>
              <a:rPr lang="en-ZA" sz="1800" b="0" i="0" u="none" strike="noStrike" baseline="0" dirty="0">
                <a:solidFill>
                  <a:srgbClr val="000000"/>
                </a:solidFill>
                <a:latin typeface="Arial" panose="020B0604020202020204" pitchFamily="34" charset="0"/>
              </a:rPr>
              <a:t>	</a:t>
            </a:r>
          </a:p>
          <a:p>
            <a:endParaRPr lang="en-ZA" sz="1800" b="0" i="0" u="none" strike="noStrike" baseline="0" dirty="0">
              <a:latin typeface="Arial" panose="020B0604020202020204" pitchFamily="34" charset="0"/>
            </a:endParaRPr>
          </a:p>
          <a:p>
            <a:pPr marL="0" indent="0">
              <a:buNone/>
            </a:pPr>
            <a:r>
              <a:rPr lang="en-ZA" sz="1800" b="0" i="0" u="none" strike="noStrike" baseline="0" dirty="0">
                <a:solidFill>
                  <a:srgbClr val="000000"/>
                </a:solidFill>
                <a:latin typeface="Arial" panose="020B0604020202020204" pitchFamily="34" charset="0"/>
              </a:rPr>
              <a:t>	</a:t>
            </a:r>
          </a:p>
          <a:p>
            <a:endParaRPr lang="en-ZA" dirty="0"/>
          </a:p>
        </p:txBody>
      </p:sp>
      <p:sp>
        <p:nvSpPr>
          <p:cNvPr id="4" name="Date Placeholder 3">
            <a:extLst>
              <a:ext uri="{FF2B5EF4-FFF2-40B4-BE49-F238E27FC236}">
                <a16:creationId xmlns:a16="http://schemas.microsoft.com/office/drawing/2014/main" id="{94B49F60-2261-8138-8683-1FDCB8879222}"/>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7130ED13-CF76-B962-07A1-48DA744A9EFE}"/>
              </a:ext>
            </a:extLst>
          </p:cNvPr>
          <p:cNvSpPr>
            <a:spLocks noGrp="1"/>
          </p:cNvSpPr>
          <p:nvPr>
            <p:ph type="sldNum" sz="quarter" idx="12"/>
          </p:nvPr>
        </p:nvSpPr>
        <p:spPr/>
        <p:txBody>
          <a:bodyPr/>
          <a:lstStyle/>
          <a:p>
            <a:pPr>
              <a:defRPr/>
            </a:pPr>
            <a:fld id="{5FB8CB01-610C-4F18-A1B2-0F8813DB5A28}" type="slidenum">
              <a:rPr lang="en-ZA" smtClean="0"/>
              <a:pPr>
                <a:defRPr/>
              </a:pPr>
              <a:t>31</a:t>
            </a:fld>
            <a:endParaRPr lang="en-ZA"/>
          </a:p>
        </p:txBody>
      </p:sp>
    </p:spTree>
    <p:extLst>
      <p:ext uri="{BB962C8B-B14F-4D97-AF65-F5344CB8AC3E}">
        <p14:creationId xmlns:p14="http://schemas.microsoft.com/office/powerpoint/2010/main" val="149413627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52544-D6A8-6237-FC82-673B89A68150}"/>
              </a:ext>
            </a:extLst>
          </p:cNvPr>
          <p:cNvSpPr>
            <a:spLocks noGrp="1"/>
          </p:cNvSpPr>
          <p:nvPr>
            <p:ph type="title"/>
          </p:nvPr>
        </p:nvSpPr>
        <p:spPr/>
        <p:txBody>
          <a:bodyPr/>
          <a:lstStyle/>
          <a:p>
            <a:r>
              <a:rPr lang="en-US" dirty="0"/>
              <a:t>Environmental Objectives – Environmental  Representative</a:t>
            </a:r>
            <a:endParaRPr lang="en-ZA" dirty="0"/>
          </a:p>
        </p:txBody>
      </p:sp>
      <p:sp>
        <p:nvSpPr>
          <p:cNvPr id="3" name="Content Placeholder 2">
            <a:extLst>
              <a:ext uri="{FF2B5EF4-FFF2-40B4-BE49-F238E27FC236}">
                <a16:creationId xmlns:a16="http://schemas.microsoft.com/office/drawing/2014/main" id="{4218123A-C4A5-1E97-F254-F0D3E30A9439}"/>
              </a:ext>
            </a:extLst>
          </p:cNvPr>
          <p:cNvSpPr>
            <a:spLocks noGrp="1"/>
          </p:cNvSpPr>
          <p:nvPr>
            <p:ph idx="1"/>
          </p:nvPr>
        </p:nvSpPr>
        <p:spPr/>
        <p:txBody>
          <a:bodyPr/>
          <a:lstStyle/>
          <a:p>
            <a:endParaRPr lang="en-ZA" sz="1800" b="0" i="0" u="none" strike="noStrike" baseline="0" dirty="0">
              <a:latin typeface="Arial" panose="020B0604020202020204" pitchFamily="34" charset="0"/>
            </a:endParaRPr>
          </a:p>
          <a:p>
            <a:r>
              <a:rPr lang="en-ZA" sz="1800" b="0" i="0" u="none" strike="noStrike" baseline="0" dirty="0">
                <a:solidFill>
                  <a:srgbClr val="000000"/>
                </a:solidFill>
                <a:latin typeface="Arial" panose="020B0604020202020204" pitchFamily="34" charset="0"/>
              </a:rPr>
              <a:t>Aspect and impact register or an environmental management plan (relevant to the scope of work) </a:t>
            </a:r>
          </a:p>
          <a:p>
            <a:r>
              <a:rPr lang="en-ZA" sz="1800" b="0" i="0" u="none" strike="noStrike" baseline="0" dirty="0">
                <a:solidFill>
                  <a:srgbClr val="000000"/>
                </a:solidFill>
                <a:latin typeface="Arial" panose="020B0604020202020204" pitchFamily="34" charset="0"/>
              </a:rPr>
              <a:t>Environmental Management System Certificate (if certified) if not, an environmental management system manual or procedures </a:t>
            </a:r>
          </a:p>
          <a:p>
            <a:r>
              <a:rPr lang="en-ZA" sz="1800" b="0" i="0" u="none" strike="noStrike" baseline="0" dirty="0">
                <a:solidFill>
                  <a:srgbClr val="000000"/>
                </a:solidFill>
                <a:latin typeface="Arial" panose="020B0604020202020204" pitchFamily="34" charset="0"/>
              </a:rPr>
              <a:t>Waste Management Procedure or work instruction. </a:t>
            </a:r>
            <a:endParaRPr lang="en-ZA" sz="1800" b="0" i="0" u="none" strike="noStrike" baseline="0" dirty="0">
              <a:latin typeface="Arial" panose="020B0604020202020204" pitchFamily="34" charset="0"/>
            </a:endParaRPr>
          </a:p>
          <a:p>
            <a:r>
              <a:rPr lang="en-ZA" sz="1800" b="0" i="0" u="none" strike="noStrike" baseline="0" dirty="0">
                <a:solidFill>
                  <a:srgbClr val="000000"/>
                </a:solidFill>
                <a:latin typeface="Arial" panose="020B0604020202020204" pitchFamily="34" charset="0"/>
              </a:rPr>
              <a:t>Proof of training of persons performing activities that could have significant impact on the environment. </a:t>
            </a:r>
            <a:endParaRPr lang="en-ZA" sz="1800" b="0" i="0" u="none" strike="noStrike" baseline="0" dirty="0">
              <a:latin typeface="Arial" panose="020B0604020202020204" pitchFamily="34" charset="0"/>
            </a:endParaRPr>
          </a:p>
          <a:p>
            <a:r>
              <a:rPr lang="en-US" sz="1800" b="0" i="0" u="none" strike="noStrike" baseline="0" dirty="0">
                <a:solidFill>
                  <a:srgbClr val="000000"/>
                </a:solidFill>
                <a:latin typeface="Arial" panose="020B0604020202020204" pitchFamily="34" charset="0"/>
              </a:rPr>
              <a:t>Environmental Policy that is in line with ISO 14001:2015 signed by the CEO or co of the company. </a:t>
            </a:r>
            <a:endParaRPr lang="en-ZA" sz="1800" b="0" i="0" u="none" strike="noStrike" baseline="0" dirty="0">
              <a:latin typeface="Arial" panose="020B0604020202020204" pitchFamily="34" charset="0"/>
            </a:endParaRPr>
          </a:p>
          <a:p>
            <a:r>
              <a:rPr lang="en-US" sz="1800" b="0" i="0" u="none" strike="noStrike" baseline="0" dirty="0">
                <a:solidFill>
                  <a:srgbClr val="000000"/>
                </a:solidFill>
                <a:latin typeface="Arial" panose="020B0604020202020204" pitchFamily="34" charset="0"/>
              </a:rPr>
              <a:t>Proof of training of persons performing activities that could have significant impact on the environment. </a:t>
            </a:r>
          </a:p>
          <a:p>
            <a:r>
              <a:rPr lang="en-ZA" sz="1800" b="0" i="0" u="none" strike="noStrike" baseline="0" dirty="0">
                <a:solidFill>
                  <a:srgbClr val="000000"/>
                </a:solidFill>
                <a:latin typeface="Arial" panose="020B0604020202020204" pitchFamily="34" charset="0"/>
              </a:rPr>
              <a:t>	</a:t>
            </a:r>
          </a:p>
          <a:p>
            <a:r>
              <a:rPr lang="en-ZA" sz="1800" b="0" i="0" u="none" strike="noStrike" baseline="0" dirty="0">
                <a:solidFill>
                  <a:srgbClr val="000000"/>
                </a:solidFill>
                <a:latin typeface="Arial" panose="020B0604020202020204" pitchFamily="34" charset="0"/>
              </a:rPr>
              <a:t>	</a:t>
            </a:r>
          </a:p>
          <a:p>
            <a:endParaRPr lang="en-ZA" sz="1800" b="0" i="0" u="none" strike="noStrike" baseline="0" dirty="0">
              <a:solidFill>
                <a:srgbClr val="000000"/>
              </a:solidFill>
              <a:latin typeface="Arial" panose="020B0604020202020204" pitchFamily="34" charset="0"/>
            </a:endParaRPr>
          </a:p>
          <a:p>
            <a:pPr marL="0" indent="0">
              <a:buNone/>
            </a:pPr>
            <a:endParaRPr lang="en-ZA" sz="1800" b="0" i="0" u="none" strike="noStrike" baseline="0" dirty="0">
              <a:solidFill>
                <a:srgbClr val="000000"/>
              </a:solidFill>
              <a:latin typeface="Arial" panose="020B0604020202020204" pitchFamily="34" charset="0"/>
            </a:endParaRPr>
          </a:p>
          <a:p>
            <a:pPr marL="0" indent="0">
              <a:buNone/>
            </a:pPr>
            <a:r>
              <a:rPr lang="en-ZA" sz="1800" b="0" i="0" u="none" strike="noStrike" baseline="0" dirty="0">
                <a:solidFill>
                  <a:srgbClr val="000000"/>
                </a:solidFill>
                <a:latin typeface="Arial" panose="020B0604020202020204" pitchFamily="34" charset="0"/>
              </a:rPr>
              <a:t>	</a:t>
            </a:r>
          </a:p>
          <a:p>
            <a:pPr marL="0" indent="0">
              <a:buNone/>
            </a:pPr>
            <a:r>
              <a:rPr lang="en-ZA" sz="1800" b="0" i="0" u="none" strike="noStrike" baseline="0" dirty="0">
                <a:solidFill>
                  <a:srgbClr val="000000"/>
                </a:solidFill>
                <a:latin typeface="Arial" panose="020B0604020202020204" pitchFamily="34" charset="0"/>
              </a:rPr>
              <a:t>	</a:t>
            </a:r>
          </a:p>
          <a:p>
            <a:pPr marL="0" indent="0">
              <a:buNone/>
            </a:pPr>
            <a:r>
              <a:rPr lang="en-US" sz="1800" b="0" i="0" u="none" strike="noStrike" baseline="0" dirty="0">
                <a:solidFill>
                  <a:srgbClr val="000000"/>
                </a:solidFill>
                <a:latin typeface="Arial" panose="020B0604020202020204" pitchFamily="34" charset="0"/>
              </a:rPr>
              <a:t>	</a:t>
            </a:r>
          </a:p>
          <a:p>
            <a:endParaRPr lang="en-ZA" dirty="0"/>
          </a:p>
        </p:txBody>
      </p:sp>
      <p:sp>
        <p:nvSpPr>
          <p:cNvPr id="4" name="Date Placeholder 3">
            <a:extLst>
              <a:ext uri="{FF2B5EF4-FFF2-40B4-BE49-F238E27FC236}">
                <a16:creationId xmlns:a16="http://schemas.microsoft.com/office/drawing/2014/main" id="{E87D110F-5924-B607-715C-9F2650A095C2}"/>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4296A823-2A70-BC3B-3DA1-37F2B464EAAC}"/>
              </a:ext>
            </a:extLst>
          </p:cNvPr>
          <p:cNvSpPr>
            <a:spLocks noGrp="1"/>
          </p:cNvSpPr>
          <p:nvPr>
            <p:ph type="sldNum" sz="quarter" idx="12"/>
          </p:nvPr>
        </p:nvSpPr>
        <p:spPr/>
        <p:txBody>
          <a:bodyPr/>
          <a:lstStyle/>
          <a:p>
            <a:pPr>
              <a:defRPr/>
            </a:pPr>
            <a:fld id="{5FB8CB01-610C-4F18-A1B2-0F8813DB5A28}" type="slidenum">
              <a:rPr lang="en-ZA" smtClean="0"/>
              <a:pPr>
                <a:defRPr/>
              </a:pPr>
              <a:t>32</a:t>
            </a:fld>
            <a:endParaRPr lang="en-ZA"/>
          </a:p>
        </p:txBody>
      </p:sp>
    </p:spTree>
    <p:extLst>
      <p:ext uri="{BB962C8B-B14F-4D97-AF65-F5344CB8AC3E}">
        <p14:creationId xmlns:p14="http://schemas.microsoft.com/office/powerpoint/2010/main" val="2753809653"/>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C4C21-B942-8070-8A52-37E7F8AAC2E1}"/>
              </a:ext>
            </a:extLst>
          </p:cNvPr>
          <p:cNvSpPr>
            <a:spLocks noGrp="1"/>
          </p:cNvSpPr>
          <p:nvPr>
            <p:ph type="title"/>
          </p:nvPr>
        </p:nvSpPr>
        <p:spPr/>
        <p:txBody>
          <a:bodyPr/>
          <a:lstStyle/>
          <a:p>
            <a:r>
              <a:rPr lang="en-US" dirty="0"/>
              <a:t>Financial Objectives</a:t>
            </a:r>
            <a:endParaRPr lang="en-ZA" dirty="0"/>
          </a:p>
        </p:txBody>
      </p:sp>
      <p:sp>
        <p:nvSpPr>
          <p:cNvPr id="3" name="Content Placeholder 2">
            <a:extLst>
              <a:ext uri="{FF2B5EF4-FFF2-40B4-BE49-F238E27FC236}">
                <a16:creationId xmlns:a16="http://schemas.microsoft.com/office/drawing/2014/main" id="{A670626A-937A-FA29-0AED-B7F0B6DDB12B}"/>
              </a:ext>
            </a:extLst>
          </p:cNvPr>
          <p:cNvSpPr>
            <a:spLocks noGrp="1"/>
          </p:cNvSpPr>
          <p:nvPr>
            <p:ph idx="1"/>
          </p:nvPr>
        </p:nvSpPr>
        <p:spPr/>
        <p:txBody>
          <a:bodyPr/>
          <a:lstStyle/>
          <a:p>
            <a:r>
              <a:rPr lang="en-ZA" sz="1800" b="0" i="0" u="none" strike="noStrike" baseline="0" dirty="0">
                <a:solidFill>
                  <a:srgbClr val="000000"/>
                </a:solidFill>
                <a:latin typeface="Arial" panose="020B0604020202020204" pitchFamily="34" charset="0"/>
              </a:rPr>
              <a:t>An analysis of the tenderers financial statements will be conducted for the purposes of establishing the tenderers financial viability and ability to meet all its contractual obligations for the duration of the contract, should the tenderer be awarded the contract. </a:t>
            </a:r>
          </a:p>
          <a:p>
            <a:r>
              <a:rPr lang="en-ZA" sz="1800" b="0" i="0" u="none" strike="noStrike" baseline="0" dirty="0">
                <a:solidFill>
                  <a:srgbClr val="000000"/>
                </a:solidFill>
                <a:latin typeface="Arial" panose="020B0604020202020204" pitchFamily="34" charset="0"/>
              </a:rPr>
              <a:t>Where applicable a financial evaluation will be conducted by Eskom to further evaluate the financial viability of the tenderer. (incl. formal treasury evaluation) 	</a:t>
            </a:r>
          </a:p>
          <a:p>
            <a:pPr marL="0" indent="0">
              <a:buNone/>
            </a:pPr>
            <a:endParaRPr lang="en-ZA" dirty="0"/>
          </a:p>
        </p:txBody>
      </p:sp>
      <p:sp>
        <p:nvSpPr>
          <p:cNvPr id="4" name="Date Placeholder 3">
            <a:extLst>
              <a:ext uri="{FF2B5EF4-FFF2-40B4-BE49-F238E27FC236}">
                <a16:creationId xmlns:a16="http://schemas.microsoft.com/office/drawing/2014/main" id="{565173A8-27DF-4034-15B4-312869E0B37D}"/>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9826F369-A086-5804-96F5-07FCC16C97A4}"/>
              </a:ext>
            </a:extLst>
          </p:cNvPr>
          <p:cNvSpPr>
            <a:spLocks noGrp="1"/>
          </p:cNvSpPr>
          <p:nvPr>
            <p:ph type="sldNum" sz="quarter" idx="12"/>
          </p:nvPr>
        </p:nvSpPr>
        <p:spPr/>
        <p:txBody>
          <a:bodyPr/>
          <a:lstStyle/>
          <a:p>
            <a:pPr>
              <a:defRPr/>
            </a:pPr>
            <a:fld id="{5FB8CB01-610C-4F18-A1B2-0F8813DB5A28}" type="slidenum">
              <a:rPr lang="en-ZA" smtClean="0"/>
              <a:pPr>
                <a:defRPr/>
              </a:pPr>
              <a:t>33</a:t>
            </a:fld>
            <a:endParaRPr lang="en-ZA"/>
          </a:p>
        </p:txBody>
      </p:sp>
    </p:spTree>
    <p:extLst>
      <p:ext uri="{BB962C8B-B14F-4D97-AF65-F5344CB8AC3E}">
        <p14:creationId xmlns:p14="http://schemas.microsoft.com/office/powerpoint/2010/main" val="3311564781"/>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82691-0AD7-4F4C-4A8F-BBC79BC1C528}"/>
              </a:ext>
            </a:extLst>
          </p:cNvPr>
          <p:cNvSpPr>
            <a:spLocks noGrp="1"/>
          </p:cNvSpPr>
          <p:nvPr>
            <p:ph type="title"/>
          </p:nvPr>
        </p:nvSpPr>
        <p:spPr/>
        <p:txBody>
          <a:bodyPr/>
          <a:lstStyle/>
          <a:p>
            <a:r>
              <a:rPr lang="en-US" dirty="0"/>
              <a:t>Finance Checklist</a:t>
            </a:r>
            <a:endParaRPr lang="en-ZA" dirty="0"/>
          </a:p>
        </p:txBody>
      </p:sp>
      <p:sp>
        <p:nvSpPr>
          <p:cNvPr id="4" name="Date Placeholder 3">
            <a:extLst>
              <a:ext uri="{FF2B5EF4-FFF2-40B4-BE49-F238E27FC236}">
                <a16:creationId xmlns:a16="http://schemas.microsoft.com/office/drawing/2014/main" id="{3EB66A3F-2C32-36C4-3697-9039DCB78584}"/>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4880B99D-380A-DD07-696E-29FDA5B94258}"/>
              </a:ext>
            </a:extLst>
          </p:cNvPr>
          <p:cNvSpPr>
            <a:spLocks noGrp="1"/>
          </p:cNvSpPr>
          <p:nvPr>
            <p:ph type="sldNum" sz="quarter" idx="12"/>
          </p:nvPr>
        </p:nvSpPr>
        <p:spPr/>
        <p:txBody>
          <a:bodyPr/>
          <a:lstStyle/>
          <a:p>
            <a:pPr>
              <a:defRPr/>
            </a:pPr>
            <a:fld id="{5FB8CB01-610C-4F18-A1B2-0F8813DB5A28}" type="slidenum">
              <a:rPr lang="en-ZA" smtClean="0"/>
              <a:pPr>
                <a:defRPr/>
              </a:pPr>
              <a:t>34</a:t>
            </a:fld>
            <a:endParaRPr lang="en-ZA"/>
          </a:p>
        </p:txBody>
      </p:sp>
      <p:pic>
        <p:nvPicPr>
          <p:cNvPr id="6" name="Content Placeholder 6">
            <a:extLst>
              <a:ext uri="{FF2B5EF4-FFF2-40B4-BE49-F238E27FC236}">
                <a16:creationId xmlns:a16="http://schemas.microsoft.com/office/drawing/2014/main" id="{A6C04B6B-53C4-ED5B-D446-AD5F6C20A62E}"/>
              </a:ext>
            </a:extLst>
          </p:cNvPr>
          <p:cNvPicPr>
            <a:picLocks noGrp="1" noChangeAspect="1"/>
          </p:cNvPicPr>
          <p:nvPr>
            <p:ph idx="1"/>
          </p:nvPr>
        </p:nvPicPr>
        <p:blipFill>
          <a:blip r:embed="rId2"/>
          <a:stretch>
            <a:fillRect/>
          </a:stretch>
        </p:blipFill>
        <p:spPr>
          <a:xfrm>
            <a:off x="576490" y="1124745"/>
            <a:ext cx="8098971" cy="4784662"/>
          </a:xfrm>
        </p:spPr>
      </p:pic>
    </p:spTree>
    <p:extLst>
      <p:ext uri="{BB962C8B-B14F-4D97-AF65-F5344CB8AC3E}">
        <p14:creationId xmlns:p14="http://schemas.microsoft.com/office/powerpoint/2010/main" val="149556498"/>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82A5D-7EC1-7A30-6D91-A3EDEE86506E}"/>
              </a:ext>
            </a:extLst>
          </p:cNvPr>
          <p:cNvSpPr>
            <a:spLocks noGrp="1"/>
          </p:cNvSpPr>
          <p:nvPr>
            <p:ph type="title"/>
          </p:nvPr>
        </p:nvSpPr>
        <p:spPr/>
        <p:txBody>
          <a:bodyPr/>
          <a:lstStyle/>
          <a:p>
            <a:r>
              <a:rPr lang="en-US" dirty="0"/>
              <a:t>End of the presentation</a:t>
            </a:r>
            <a:endParaRPr lang="en-ZA" dirty="0"/>
          </a:p>
        </p:txBody>
      </p:sp>
      <p:sp>
        <p:nvSpPr>
          <p:cNvPr id="3" name="Content Placeholder 2">
            <a:extLst>
              <a:ext uri="{FF2B5EF4-FFF2-40B4-BE49-F238E27FC236}">
                <a16:creationId xmlns:a16="http://schemas.microsoft.com/office/drawing/2014/main" id="{FDFEDE3F-66F3-C9C5-F74A-8168B75F02F6}"/>
              </a:ext>
            </a:extLst>
          </p:cNvPr>
          <p:cNvSpPr>
            <a:spLocks noGrp="1"/>
          </p:cNvSpPr>
          <p:nvPr>
            <p:ph idx="1"/>
          </p:nvPr>
        </p:nvSpPr>
        <p:spPr/>
        <p:txBody>
          <a:bodyPr/>
          <a:lstStyle/>
          <a:p>
            <a:pPr marL="0" indent="0">
              <a:buNone/>
            </a:pPr>
            <a:r>
              <a:rPr lang="en-US" sz="4800" dirty="0"/>
              <a:t>Questions</a:t>
            </a:r>
          </a:p>
          <a:p>
            <a:pPr marL="0" indent="0">
              <a:buNone/>
            </a:pPr>
            <a:r>
              <a:rPr lang="en-US" sz="4800" dirty="0"/>
              <a:t> and </a:t>
            </a:r>
          </a:p>
          <a:p>
            <a:pPr marL="0" indent="0">
              <a:buNone/>
            </a:pPr>
            <a:r>
              <a:rPr lang="en-US" sz="4800" dirty="0"/>
              <a:t>Answers</a:t>
            </a:r>
            <a:endParaRPr lang="en-ZA" sz="4800" dirty="0"/>
          </a:p>
          <a:p>
            <a:endParaRPr lang="en-ZA" dirty="0"/>
          </a:p>
        </p:txBody>
      </p:sp>
      <p:sp>
        <p:nvSpPr>
          <p:cNvPr id="4" name="Date Placeholder 3">
            <a:extLst>
              <a:ext uri="{FF2B5EF4-FFF2-40B4-BE49-F238E27FC236}">
                <a16:creationId xmlns:a16="http://schemas.microsoft.com/office/drawing/2014/main" id="{F6712896-7DF5-E014-C6B5-7F04305FBC90}"/>
              </a:ext>
            </a:extLst>
          </p:cNvPr>
          <p:cNvSpPr>
            <a:spLocks noGrp="1"/>
          </p:cNvSpPr>
          <p:nvPr>
            <p:ph type="dt" sz="half" idx="10"/>
          </p:nvPr>
        </p:nvSpPr>
        <p:spPr/>
        <p:txBody>
          <a:bodyPr/>
          <a:lstStyle/>
          <a:p>
            <a:pPr>
              <a:defRPr/>
            </a:pPr>
            <a:endParaRPr lang="en-ZA"/>
          </a:p>
        </p:txBody>
      </p:sp>
      <p:sp>
        <p:nvSpPr>
          <p:cNvPr id="5" name="Slide Number Placeholder 4">
            <a:extLst>
              <a:ext uri="{FF2B5EF4-FFF2-40B4-BE49-F238E27FC236}">
                <a16:creationId xmlns:a16="http://schemas.microsoft.com/office/drawing/2014/main" id="{CE49CB81-4AAE-4188-4A55-3756ADD3AC38}"/>
              </a:ext>
            </a:extLst>
          </p:cNvPr>
          <p:cNvSpPr>
            <a:spLocks noGrp="1"/>
          </p:cNvSpPr>
          <p:nvPr>
            <p:ph type="sldNum" sz="quarter" idx="12"/>
          </p:nvPr>
        </p:nvSpPr>
        <p:spPr/>
        <p:txBody>
          <a:bodyPr/>
          <a:lstStyle/>
          <a:p>
            <a:pPr>
              <a:defRPr/>
            </a:pPr>
            <a:fld id="{5FB8CB01-610C-4F18-A1B2-0F8813DB5A28}" type="slidenum">
              <a:rPr lang="en-ZA" smtClean="0"/>
              <a:pPr>
                <a:defRPr/>
              </a:pPr>
              <a:t>35</a:t>
            </a:fld>
            <a:endParaRPr lang="en-ZA"/>
          </a:p>
        </p:txBody>
      </p:sp>
    </p:spTree>
    <p:extLst>
      <p:ext uri="{BB962C8B-B14F-4D97-AF65-F5344CB8AC3E}">
        <p14:creationId xmlns:p14="http://schemas.microsoft.com/office/powerpoint/2010/main" val="2749712712"/>
      </p:ext>
    </p:extLst>
  </p:cSld>
  <p:clrMapOvr>
    <a:masterClrMapping/>
  </p:clrMapOvr>
  <p:transition spd="slow">
    <p:fade/>
  </p:transition>
</p:sld>
</file>

<file path=ppt/theme/theme1.xml><?xml version="1.0" encoding="utf-8"?>
<a:theme xmlns:a="http://schemas.openxmlformats.org/drawingml/2006/main" name="34_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themeOverride>
</file>

<file path=ppt/theme/themeOverride2.xml><?xml version="1.0" encoding="utf-8"?>
<a:themeOverride xmlns:a="http://schemas.openxmlformats.org/drawingml/2006/main">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
        <AccountId>47</AccountId>
        <AccountType/>
      </UserInfo>
    </Owner>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haredContentType xmlns="Microsoft.SharePoint.Taxonomy.ContentTypeSync" SourceId="69b1b3ef-f17b-48c7-a7c8-8ad8b283852f" ContentTypeId="0x0101000D8B3899A4805C44A2FA507CBAF83E58" PreviousValue="false"/>
</file>

<file path=customXml/itemProps1.xml><?xml version="1.0" encoding="utf-8"?>
<ds:datastoreItem xmlns:ds="http://schemas.openxmlformats.org/officeDocument/2006/customXml" ds:itemID="{C8D23174-CDA5-4446-AD9A-22FA938DC671}">
  <ds:schemaRefs>
    <ds:schemaRef ds:uri="http://purl.org/dc/terms/"/>
    <ds:schemaRef ds:uri="http://purl.org/dc/elements/1.1/"/>
    <ds:schemaRef ds:uri="2c7ddca0-f18f-4514-89ec-cfc256175ba5"/>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FF14D0AF-97AD-4236-8462-F2223B28AF6C}">
  <ds:schemaRefs>
    <ds:schemaRef ds:uri="http://schemas.microsoft.com/office/2006/metadata/longProperties"/>
  </ds:schemaRefs>
</ds:datastoreItem>
</file>

<file path=customXml/itemProps3.xml><?xml version="1.0" encoding="utf-8"?>
<ds:datastoreItem xmlns:ds="http://schemas.openxmlformats.org/officeDocument/2006/customXml" ds:itemID="{FD4D3330-2D43-40E9-B729-32D67C15E1B7}">
  <ds:schemaRefs>
    <ds:schemaRef ds:uri="http://schemas.microsoft.com/sharepoint/v3/contenttype/forms"/>
  </ds:schemaRefs>
</ds:datastoreItem>
</file>

<file path=customXml/itemProps4.xml><?xml version="1.0" encoding="utf-8"?>
<ds:datastoreItem xmlns:ds="http://schemas.openxmlformats.org/officeDocument/2006/customXml" ds:itemID="{DDB9DE90-0863-4049-A983-7B8A30C6FC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0433453-E674-4573-857E-D60C77CD09A3}">
  <ds:schemaRefs>
    <ds:schemaRef ds:uri="Microsoft.SharePoint.Taxonomy.ContentTypeSync"/>
  </ds:schemaRefs>
</ds:datastoreItem>
</file>

<file path=docMetadata/LabelInfo.xml><?xml version="1.0" encoding="utf-8"?>
<clbl:labelList xmlns:clbl="http://schemas.microsoft.com/office/2020/mipLabelMetadata">
  <clbl:label id="{dd17a35c-9c67-4dda-b948-74ee3b80cf57}" enabled="1" method="Privileged" siteId="{93aedbdc-cc67-4652-aa12-d250a876ae79}" removed="0"/>
</clbl:labelList>
</file>

<file path=docProps/app.xml><?xml version="1.0" encoding="utf-8"?>
<Properties xmlns="http://schemas.openxmlformats.org/officeDocument/2006/extended-properties" xmlns:vt="http://schemas.openxmlformats.org/officeDocument/2006/docPropsVTypes">
  <Template/>
  <TotalTime>68592</TotalTime>
  <Words>3062</Words>
  <Application>Microsoft Office PowerPoint</Application>
  <PresentationFormat>On-screen Show (4:3)</PresentationFormat>
  <Paragraphs>530</Paragraphs>
  <Slides>35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Arial MT</vt:lpstr>
      <vt:lpstr>Calibri</vt:lpstr>
      <vt:lpstr>Symbol</vt:lpstr>
      <vt:lpstr>Tahoma</vt:lpstr>
      <vt:lpstr>34_Default Design</vt:lpstr>
      <vt:lpstr> NON-COMPULSORY CLARIFICATION MEETING   16 April 2025  10H00AM  MS Teams </vt:lpstr>
      <vt:lpstr>CLARIFICATION MEETING  16 April 2025 10H00AM</vt:lpstr>
      <vt:lpstr>Welcome: Session Objective</vt:lpstr>
      <vt:lpstr>Eskom Procurement Representative</vt:lpstr>
      <vt:lpstr>Commercial Process – Submission Deadline</vt:lpstr>
      <vt:lpstr>Commercial Process – Submission Deadline</vt:lpstr>
      <vt:lpstr>Commercial Process – Submission requirements</vt:lpstr>
      <vt:lpstr>Tender Information</vt:lpstr>
      <vt:lpstr>Evaluation Process – As prescribed in terms of the PPPFA Act of 5 2000 and its Regulation. Tenderers are to note the steps for evaluation</vt:lpstr>
      <vt:lpstr>PRICE LIST</vt:lpstr>
      <vt:lpstr>Objective Criteria  - Contractual Returnables</vt:lpstr>
      <vt:lpstr>Objective Criteria - Mandatory Commercial Requirements for contract awards</vt:lpstr>
      <vt:lpstr>Project Background as per the scope of work by Technical Representative</vt:lpstr>
      <vt:lpstr>Scope of work by Technical Representative</vt:lpstr>
      <vt:lpstr>Functionality Evaluation Criteria – Technical Representative</vt:lpstr>
      <vt:lpstr>Functionality Evaluation Criteria – Technical Representative</vt:lpstr>
      <vt:lpstr>Functionality Evaluation Criteria – Technical Representative</vt:lpstr>
      <vt:lpstr>Functionality Evaluation Criteria – Technical Representative</vt:lpstr>
      <vt:lpstr>Functionality Evaluation Criteria – Technical Representative</vt:lpstr>
      <vt:lpstr>Functionality Evaluation Criteria – Technical Representative</vt:lpstr>
      <vt:lpstr>Functionality Evaluation Criteria – Technical Representative</vt:lpstr>
      <vt:lpstr>Functionality Evaluation Criteria – Technical Representative</vt:lpstr>
      <vt:lpstr>Functionality Evaluation Criteria – Technical Representative</vt:lpstr>
      <vt:lpstr>Functionality Evaluation Criteria – Technical Representative</vt:lpstr>
      <vt:lpstr>Objective Criteria (SDL&amp;I) – SD&amp;L Representative</vt:lpstr>
      <vt:lpstr>Objective Criteria (SDL&amp;I) – SD&amp;L Representative</vt:lpstr>
      <vt:lpstr>Objective Criteria (SDL&amp;I) – SD&amp;L Representative</vt:lpstr>
      <vt:lpstr>Safety Objectives – Safety Representative</vt:lpstr>
      <vt:lpstr>Safety Objectives – Safety Representative</vt:lpstr>
      <vt:lpstr>Quality Objectives – Quality Representative</vt:lpstr>
      <vt:lpstr>Quality Objectives – Quality Representative</vt:lpstr>
      <vt:lpstr>Environmental Objectives – Environmental  Representative</vt:lpstr>
      <vt:lpstr>Financial Objectives</vt:lpstr>
      <vt:lpstr>Finance Checklist</vt:lpstr>
      <vt:lpstr>End of the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TCH bonisa</dc:creator>
  <cp:lastModifiedBy>Kgopotso Masilela</cp:lastModifiedBy>
  <cp:revision>2108</cp:revision>
  <cp:lastPrinted>2025-01-09T06:04:50Z</cp:lastPrinted>
  <dcterms:created xsi:type="dcterms:W3CDTF">2009-06-02T18:15:51Z</dcterms:created>
  <dcterms:modified xsi:type="dcterms:W3CDTF">2025-04-21T16:56:33Z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Owner">
    <vt:lpwstr>Vic Pretorius</vt:lpwstr>
  </property>
  <property fmtid="{D5CDD505-2E9C-101B-9397-08002B2CF9AE}" pid="3" name="MSIP_Label_dd17a35c-9c67-4dda-b948-74ee3b80cf57_Enabled">
    <vt:lpwstr>True</vt:lpwstr>
  </property>
  <property fmtid="{D5CDD505-2E9C-101B-9397-08002B2CF9AE}" pid="4" name="MSIP_Label_dd17a35c-9c67-4dda-b948-74ee3b80cf57_SiteId">
    <vt:lpwstr>93aedbdc-cc67-4652-aa12-d250a876ae79</vt:lpwstr>
  </property>
  <property fmtid="{D5CDD505-2E9C-101B-9397-08002B2CF9AE}" pid="5" name="MSIP_Label_dd17a35c-9c67-4dda-b948-74ee3b80cf57_Ref">
    <vt:lpwstr>https://api.informationprotection.azure.com/api/93aedbdc-cc67-4652-aa12-d250a876ae79</vt:lpwstr>
  </property>
  <property fmtid="{D5CDD505-2E9C-101B-9397-08002B2CF9AE}" pid="6" name="MSIP_Label_dd17a35c-9c67-4dda-b948-74ee3b80cf57_SetBy">
    <vt:lpwstr>NgaoIM@eskom.co.za</vt:lpwstr>
  </property>
  <property fmtid="{D5CDD505-2E9C-101B-9397-08002B2CF9AE}" pid="7" name="MSIP_Label_dd17a35c-9c67-4dda-b948-74ee3b80cf57_SetDate">
    <vt:lpwstr>2021-06-02T17:25:16.9509249+02:00</vt:lpwstr>
  </property>
  <property fmtid="{D5CDD505-2E9C-101B-9397-08002B2CF9AE}" pid="8" name="MSIP_Label_dd17a35c-9c67-4dda-b948-74ee3b80cf57_Name">
    <vt:lpwstr>Public</vt:lpwstr>
  </property>
  <property fmtid="{D5CDD505-2E9C-101B-9397-08002B2CF9AE}" pid="9" name="MSIP_Label_dd17a35c-9c67-4dda-b948-74ee3b80cf57_Application">
    <vt:lpwstr>Microsoft Azure Information Protection</vt:lpwstr>
  </property>
  <property fmtid="{D5CDD505-2E9C-101B-9397-08002B2CF9AE}" pid="10" name="MSIP_Label_dd17a35c-9c67-4dda-b948-74ee3b80cf57_Extended_MSFT_Method">
    <vt:lpwstr>Manual</vt:lpwstr>
  </property>
  <property fmtid="{D5CDD505-2E9C-101B-9397-08002B2CF9AE}" pid="11" name="Sensitivity">
    <vt:lpwstr>Public</vt:lpwstr>
  </property>
</Properties>
</file>