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4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8" r:id="rId5"/>
    <p:sldMasterId id="2147483652" r:id="rId6"/>
  </p:sldMasterIdLst>
  <p:notesMasterIdLst>
    <p:notesMasterId r:id="rId24"/>
  </p:notesMasterIdLst>
  <p:sldIdLst>
    <p:sldId id="295" r:id="rId7"/>
    <p:sldId id="311" r:id="rId8"/>
    <p:sldId id="280" r:id="rId9"/>
    <p:sldId id="299" r:id="rId10"/>
    <p:sldId id="300" r:id="rId11"/>
    <p:sldId id="429" r:id="rId12"/>
    <p:sldId id="428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453" r:id="rId22"/>
    <p:sldId id="298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256EFF"/>
    <a:srgbClr val="000099"/>
    <a:srgbClr val="000000"/>
    <a:srgbClr val="0000CC"/>
    <a:srgbClr val="005392"/>
    <a:srgbClr val="00518E"/>
    <a:srgbClr val="83725B"/>
    <a:srgbClr val="CD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2026/10/09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>
            <a:extLst>
              <a:ext uri="{FF2B5EF4-FFF2-40B4-BE49-F238E27FC236}">
                <a16:creationId xmlns:a16="http://schemas.microsoft.com/office/drawing/2014/main" id="{8B78B1AA-470E-5A18-AC4E-7B13C129235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3" name="Picture 148" descr="logo small">
              <a:extLst>
                <a:ext uri="{FF2B5EF4-FFF2-40B4-BE49-F238E27FC236}">
                  <a16:creationId xmlns:a16="http://schemas.microsoft.com/office/drawing/2014/main" id="{7B6BEAFA-001B-1F0C-5775-D3E84A5C1A2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91">
              <a:extLst>
                <a:ext uri="{FF2B5EF4-FFF2-40B4-BE49-F238E27FC236}">
                  <a16:creationId xmlns:a16="http://schemas.microsoft.com/office/drawing/2014/main" id="{018C33B6-83F9-2B50-EED4-B2EFA05181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pic>
          <p:nvPicPr>
            <p:cNvPr id="5" name="Picture 23" descr="dd">
              <a:extLst>
                <a:ext uri="{FF2B5EF4-FFF2-40B4-BE49-F238E27FC236}">
                  <a16:creationId xmlns:a16="http://schemas.microsoft.com/office/drawing/2014/main" id="{DC4C25A0-E3F3-E11F-881D-9A9AED800F9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101">
              <a:extLst>
                <a:ext uri="{FF2B5EF4-FFF2-40B4-BE49-F238E27FC236}">
                  <a16:creationId xmlns:a16="http://schemas.microsoft.com/office/drawing/2014/main" id="{995D9D10-99B5-9FE6-A2DE-99066173EB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7" name="Oval 102" descr="coolers">
              <a:extLst>
                <a:ext uri="{FF2B5EF4-FFF2-40B4-BE49-F238E27FC236}">
                  <a16:creationId xmlns:a16="http://schemas.microsoft.com/office/drawing/2014/main" id="{B9EE9CE9-2D67-BA56-B8DC-CAB88BDB43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8" name="Oval 103">
              <a:extLst>
                <a:ext uri="{FF2B5EF4-FFF2-40B4-BE49-F238E27FC236}">
                  <a16:creationId xmlns:a16="http://schemas.microsoft.com/office/drawing/2014/main" id="{A9841658-E867-5EFB-5B02-95E44A3DB5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9" name="Oval 104">
              <a:extLst>
                <a:ext uri="{FF2B5EF4-FFF2-40B4-BE49-F238E27FC236}">
                  <a16:creationId xmlns:a16="http://schemas.microsoft.com/office/drawing/2014/main" id="{44C34687-CC7E-F190-D923-6914697FED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0" name="Oval 105">
              <a:extLst>
                <a:ext uri="{FF2B5EF4-FFF2-40B4-BE49-F238E27FC236}">
                  <a16:creationId xmlns:a16="http://schemas.microsoft.com/office/drawing/2014/main" id="{9A475D01-E7D3-EB23-7A55-C4158A294A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1" name="Oval 106">
              <a:extLst>
                <a:ext uri="{FF2B5EF4-FFF2-40B4-BE49-F238E27FC236}">
                  <a16:creationId xmlns:a16="http://schemas.microsoft.com/office/drawing/2014/main" id="{F761727C-7F38-BDC0-0C9E-5656E4AFE7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2" name="Oval 107">
              <a:extLst>
                <a:ext uri="{FF2B5EF4-FFF2-40B4-BE49-F238E27FC236}">
                  <a16:creationId xmlns:a16="http://schemas.microsoft.com/office/drawing/2014/main" id="{945D301B-54A4-17E4-567D-A5A1E7FB66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3" name="Oval 108">
              <a:extLst>
                <a:ext uri="{FF2B5EF4-FFF2-40B4-BE49-F238E27FC236}">
                  <a16:creationId xmlns:a16="http://schemas.microsoft.com/office/drawing/2014/main" id="{F3CA0B1D-2D5A-3240-6F69-2E39D04BB0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4" name="Oval 109">
              <a:extLst>
                <a:ext uri="{FF2B5EF4-FFF2-40B4-BE49-F238E27FC236}">
                  <a16:creationId xmlns:a16="http://schemas.microsoft.com/office/drawing/2014/main" id="{0C8E9800-61D9-B767-F3EA-117834F92F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5" name="Oval 110">
              <a:extLst>
                <a:ext uri="{FF2B5EF4-FFF2-40B4-BE49-F238E27FC236}">
                  <a16:creationId xmlns:a16="http://schemas.microsoft.com/office/drawing/2014/main" id="{309FA59E-5340-160E-E8F0-74C032DA62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6" name="Oval 111">
              <a:extLst>
                <a:ext uri="{FF2B5EF4-FFF2-40B4-BE49-F238E27FC236}">
                  <a16:creationId xmlns:a16="http://schemas.microsoft.com/office/drawing/2014/main" id="{C4B3E6CC-FB31-D05B-3090-BAF523F3AE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7" name="Oval 112">
              <a:extLst>
                <a:ext uri="{FF2B5EF4-FFF2-40B4-BE49-F238E27FC236}">
                  <a16:creationId xmlns:a16="http://schemas.microsoft.com/office/drawing/2014/main" id="{895835A4-6EFB-2EBF-AD4F-78C621E8D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8" name="Oval 113">
              <a:extLst>
                <a:ext uri="{FF2B5EF4-FFF2-40B4-BE49-F238E27FC236}">
                  <a16:creationId xmlns:a16="http://schemas.microsoft.com/office/drawing/2014/main" id="{3E33B944-BE68-1469-11B4-81E884CE05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9" name="Oval 114">
              <a:extLst>
                <a:ext uri="{FF2B5EF4-FFF2-40B4-BE49-F238E27FC236}">
                  <a16:creationId xmlns:a16="http://schemas.microsoft.com/office/drawing/2014/main" id="{36144E79-C6F7-82D8-126D-0B43C8E791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0" name="Oval 115">
              <a:extLst>
                <a:ext uri="{FF2B5EF4-FFF2-40B4-BE49-F238E27FC236}">
                  <a16:creationId xmlns:a16="http://schemas.microsoft.com/office/drawing/2014/main" id="{3822E2C8-B7E6-445F-87F3-51C36B362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1" name="Oval 116">
              <a:extLst>
                <a:ext uri="{FF2B5EF4-FFF2-40B4-BE49-F238E27FC236}">
                  <a16:creationId xmlns:a16="http://schemas.microsoft.com/office/drawing/2014/main" id="{5A6C4700-0A92-0007-5F2A-557E354BC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2" name="Oval 117">
              <a:extLst>
                <a:ext uri="{FF2B5EF4-FFF2-40B4-BE49-F238E27FC236}">
                  <a16:creationId xmlns:a16="http://schemas.microsoft.com/office/drawing/2014/main" id="{5F25F292-DB9D-E1B1-8C35-813F0DE1CC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3" name="Oval 118" descr="face">
              <a:extLst>
                <a:ext uri="{FF2B5EF4-FFF2-40B4-BE49-F238E27FC236}">
                  <a16:creationId xmlns:a16="http://schemas.microsoft.com/office/drawing/2014/main" id="{C6B14A01-756F-4954-1160-405D45C3CC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4" name="Oval 119">
              <a:extLst>
                <a:ext uri="{FF2B5EF4-FFF2-40B4-BE49-F238E27FC236}">
                  <a16:creationId xmlns:a16="http://schemas.microsoft.com/office/drawing/2014/main" id="{F22D9ADF-87EA-275B-0CCA-DEED422593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5" name="Oval 120">
              <a:extLst>
                <a:ext uri="{FF2B5EF4-FFF2-40B4-BE49-F238E27FC236}">
                  <a16:creationId xmlns:a16="http://schemas.microsoft.com/office/drawing/2014/main" id="{94333508-2DFA-AB73-38CF-2F063591CB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6" name="Oval 121">
              <a:extLst>
                <a:ext uri="{FF2B5EF4-FFF2-40B4-BE49-F238E27FC236}">
                  <a16:creationId xmlns:a16="http://schemas.microsoft.com/office/drawing/2014/main" id="{CC412125-CF5E-2685-DABF-D5F26F68B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7" name="Oval 122">
              <a:extLst>
                <a:ext uri="{FF2B5EF4-FFF2-40B4-BE49-F238E27FC236}">
                  <a16:creationId xmlns:a16="http://schemas.microsoft.com/office/drawing/2014/main" id="{6B938EC0-CC78-386F-BA1E-359BC2BCF1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8" name="Oval 123">
              <a:extLst>
                <a:ext uri="{FF2B5EF4-FFF2-40B4-BE49-F238E27FC236}">
                  <a16:creationId xmlns:a16="http://schemas.microsoft.com/office/drawing/2014/main" id="{A7F0ACBB-C357-132A-23C6-C6E9EB3C5E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9" name="Oval 124">
              <a:extLst>
                <a:ext uri="{FF2B5EF4-FFF2-40B4-BE49-F238E27FC236}">
                  <a16:creationId xmlns:a16="http://schemas.microsoft.com/office/drawing/2014/main" id="{B84D0CE2-B89C-1137-3D20-3D3FA5445C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0" name="Oval 125">
              <a:extLst>
                <a:ext uri="{FF2B5EF4-FFF2-40B4-BE49-F238E27FC236}">
                  <a16:creationId xmlns:a16="http://schemas.microsoft.com/office/drawing/2014/main" id="{BA58CA84-EB23-A1D2-7A3F-3546CE0F52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1" name="Oval 126">
              <a:extLst>
                <a:ext uri="{FF2B5EF4-FFF2-40B4-BE49-F238E27FC236}">
                  <a16:creationId xmlns:a16="http://schemas.microsoft.com/office/drawing/2014/main" id="{793FA2D5-6022-82D8-FEA8-C643FD0E06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2" name="Oval 127">
              <a:extLst>
                <a:ext uri="{FF2B5EF4-FFF2-40B4-BE49-F238E27FC236}">
                  <a16:creationId xmlns:a16="http://schemas.microsoft.com/office/drawing/2014/main" id="{56167432-FB27-69D2-081B-ABFD227D08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3" name="Oval 128" descr="new smal workers">
              <a:extLst>
                <a:ext uri="{FF2B5EF4-FFF2-40B4-BE49-F238E27FC236}">
                  <a16:creationId xmlns:a16="http://schemas.microsoft.com/office/drawing/2014/main" id="{96337DB7-81E5-F0AB-7723-BB1330181C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4" name="Oval 129">
              <a:extLst>
                <a:ext uri="{FF2B5EF4-FFF2-40B4-BE49-F238E27FC236}">
                  <a16:creationId xmlns:a16="http://schemas.microsoft.com/office/drawing/2014/main" id="{90C374BA-9BEF-880A-CFF5-4B568ABAA7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5" name="Oval 130">
              <a:extLst>
                <a:ext uri="{FF2B5EF4-FFF2-40B4-BE49-F238E27FC236}">
                  <a16:creationId xmlns:a16="http://schemas.microsoft.com/office/drawing/2014/main" id="{DDFF90F2-F3F5-7C7E-AE5A-3DBAEA6644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6" name="Oval 131">
              <a:extLst>
                <a:ext uri="{FF2B5EF4-FFF2-40B4-BE49-F238E27FC236}">
                  <a16:creationId xmlns:a16="http://schemas.microsoft.com/office/drawing/2014/main" id="{3D8EF0A6-1C44-E574-9F60-3DADB68CDD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7" name="Oval 132">
              <a:extLst>
                <a:ext uri="{FF2B5EF4-FFF2-40B4-BE49-F238E27FC236}">
                  <a16:creationId xmlns:a16="http://schemas.microsoft.com/office/drawing/2014/main" id="{3E73EE57-9154-3F27-3D26-05BE7E037A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8" name="Oval 133">
              <a:extLst>
                <a:ext uri="{FF2B5EF4-FFF2-40B4-BE49-F238E27FC236}">
                  <a16:creationId xmlns:a16="http://schemas.microsoft.com/office/drawing/2014/main" id="{615092B4-92B7-6B3C-33A5-B0C8AF725B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9" name="Oval 134">
              <a:extLst>
                <a:ext uri="{FF2B5EF4-FFF2-40B4-BE49-F238E27FC236}">
                  <a16:creationId xmlns:a16="http://schemas.microsoft.com/office/drawing/2014/main" id="{F7D8D5D8-AB21-6C2E-3411-CC6C4F83DE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0" name="Oval 135">
              <a:extLst>
                <a:ext uri="{FF2B5EF4-FFF2-40B4-BE49-F238E27FC236}">
                  <a16:creationId xmlns:a16="http://schemas.microsoft.com/office/drawing/2014/main" id="{6E069D2F-DCC7-8214-7CA1-F7595BBF5C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1" name="Oval 136">
              <a:extLst>
                <a:ext uri="{FF2B5EF4-FFF2-40B4-BE49-F238E27FC236}">
                  <a16:creationId xmlns:a16="http://schemas.microsoft.com/office/drawing/2014/main" id="{F642DB4B-7084-B1C8-E848-8629506B15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2" name="Oval 137">
              <a:extLst>
                <a:ext uri="{FF2B5EF4-FFF2-40B4-BE49-F238E27FC236}">
                  <a16:creationId xmlns:a16="http://schemas.microsoft.com/office/drawing/2014/main" id="{2285B11F-2AE0-7E34-2545-F9622DF49D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3" name="Oval 138" descr="boom">
              <a:extLst>
                <a:ext uri="{FF2B5EF4-FFF2-40B4-BE49-F238E27FC236}">
                  <a16:creationId xmlns:a16="http://schemas.microsoft.com/office/drawing/2014/main" id="{4514B57F-5C9D-7AB9-5F5C-B5B0CC8891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4" name="Oval 139">
              <a:extLst>
                <a:ext uri="{FF2B5EF4-FFF2-40B4-BE49-F238E27FC236}">
                  <a16:creationId xmlns:a16="http://schemas.microsoft.com/office/drawing/2014/main" id="{2C2109FF-C5AD-0F25-465C-98322C8653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5" name="Oval 140">
              <a:extLst>
                <a:ext uri="{FF2B5EF4-FFF2-40B4-BE49-F238E27FC236}">
                  <a16:creationId xmlns:a16="http://schemas.microsoft.com/office/drawing/2014/main" id="{0BF0C432-E73E-00DD-9A2D-B85237ABDC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6" name="Oval 141">
              <a:extLst>
                <a:ext uri="{FF2B5EF4-FFF2-40B4-BE49-F238E27FC236}">
                  <a16:creationId xmlns:a16="http://schemas.microsoft.com/office/drawing/2014/main" id="{D8B87DD7-F69A-16F7-5938-F473D492A4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7390010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CEAF75F6-5AA8-20C9-2732-A05F664B5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8D52-DCF7-4266-A976-DCAF38C84B09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B4136E7A-76C6-49F6-D970-B70A94A7B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BFEFC8CF-A327-44D3-5268-B2D794203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95E1-849E-4009-925A-B7D4F85D4E3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276498526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BA004961-8F84-7A00-8084-71130F12F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B39C5-994B-4D30-B7BB-8FAFD465CE90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C99AB108-623D-D261-2707-01DD55F33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D5CB53E0-3A7F-22D0-AF82-073D9D126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79A43-8250-4DCD-AC9C-B2D67124249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69328236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6CD6050-C93E-A5B8-ADF6-8A8598474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F35CD-80D1-43E2-8AED-2F85150E75A9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4091759-B64F-79AC-D3D0-C8FB7A3C5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DF69C725-7FEF-838A-D5BB-AA00D0DE74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7D6E-1147-4983-A909-34E85D4AD80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8732503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>
            <a:extLst>
              <a:ext uri="{FF2B5EF4-FFF2-40B4-BE49-F238E27FC236}">
                <a16:creationId xmlns:a16="http://schemas.microsoft.com/office/drawing/2014/main" id="{866B8207-2CCB-7838-8910-34CC5D830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9403C-5057-48AF-A23F-ADC616D86E41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8" name="Rectangle 38">
            <a:extLst>
              <a:ext uri="{FF2B5EF4-FFF2-40B4-BE49-F238E27FC236}">
                <a16:creationId xmlns:a16="http://schemas.microsoft.com/office/drawing/2014/main" id="{7424858F-34A0-D719-FB0F-50D01164D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300D94CB-3811-91D5-B91B-87F88DBD3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CA7D3-C855-4E01-B85C-9F0996878EF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85072766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9A5A5AD2-9CD6-ABF8-BAE5-728A8A9E5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88BE5-34EB-4351-80E0-196F66B3AEC0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51342BE2-9319-1EB4-0089-4066337F6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7B263147-A4BF-4571-54FF-98DB4543C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27130-99C8-4351-8A08-A5A4854E355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372149893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>
            <a:extLst>
              <a:ext uri="{FF2B5EF4-FFF2-40B4-BE49-F238E27FC236}">
                <a16:creationId xmlns:a16="http://schemas.microsoft.com/office/drawing/2014/main" id="{D2FEF5D4-ADA8-8FC0-69E0-27746AD357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D121E-8E88-48E8-BFA6-68800D5FA146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3" name="Rectangle 38">
            <a:extLst>
              <a:ext uri="{FF2B5EF4-FFF2-40B4-BE49-F238E27FC236}">
                <a16:creationId xmlns:a16="http://schemas.microsoft.com/office/drawing/2014/main" id="{463CED6A-5200-7598-C26A-9F29E5C6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54F494BA-9CF2-4975-F2CD-1EC022FA3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EAA9F-6554-4118-979D-6189A566211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5341898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7D6C01A9-79DC-C52B-061A-8C06F131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7C65-2960-4D52-82C3-B279B21AF196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8BD2D6BB-4E38-D4A0-7E5C-5C49DAAEE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0D7A7E9-4CD2-3A6E-4EBD-6F8777C71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D1942-9B4D-473D-9C36-22ABE9898D5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6914028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AD0F328-4287-17A9-57EE-8E23C39CA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A260-B8EE-4696-81A6-18F9889090D9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165E6A6-80AC-F29E-C513-90D0754A7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7D9F2D25-72F2-9749-FB5F-BA9D29CF1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950DB-E61F-4D00-9BFC-A7687B020C1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83474557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3083B0B1-28D9-36A6-51B8-62FA59608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A8BC-04D8-410E-B9DC-D54BD16507DF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792392ED-C89E-5D89-9D12-7154EE355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2A696BD-5BEE-7331-FCDB-B092F0E74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F136-EBBC-4AF4-B489-2B41B91A9C7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0118356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0C4A2F8D-0E63-CEC3-4EF9-8087E18BD2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39784-5088-4178-B171-8B15027862FA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DE6D5EEB-12B6-358F-7F41-821B680245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FDFBCD4-CF51-3482-B96E-106407ACD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7C16B-F754-4E82-81BB-826F53CDF9C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64570622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E14B35F-E497-C078-5767-0B56C2E71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15292-04B2-4C4F-AFBD-047B3BEC21C1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94AC6AB9-FAE1-85A0-FC52-A3B7CB1D0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42AC0943-B10F-1A9B-573F-94BC49D478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B19DF-EA33-4EDB-9606-A5FE93D0A6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40881953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F218A551-E8F9-B8B2-2F29-F92F4E161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F52AE-01E9-45DD-8E04-6A124FD4F9A8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44F3CBA1-0F7A-E843-ABDE-65E5AC3BA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73E2C0DB-1A44-A50B-F9FD-8A2BC25721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35058-1B9B-4F64-823C-84C5242A6C7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64158360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>
            <a:extLst>
              <a:ext uri="{FF2B5EF4-FFF2-40B4-BE49-F238E27FC236}">
                <a16:creationId xmlns:a16="http://schemas.microsoft.com/office/drawing/2014/main" id="{6BBFBC1C-6CBA-B217-71F7-3A0D9B71F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>
            <a:extLst>
              <a:ext uri="{FF2B5EF4-FFF2-40B4-BE49-F238E27FC236}">
                <a16:creationId xmlns:a16="http://schemas.microsoft.com/office/drawing/2014/main" id="{29BE77EF-2243-0E07-D3AD-FA1009F5A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B3BC834A-E389-0F5E-1021-766EA871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E2884861-1AEA-9D4B-AFC3-69F6B8724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>
            <a:extLst>
              <a:ext uri="{FF2B5EF4-FFF2-40B4-BE49-F238E27FC236}">
                <a16:creationId xmlns:a16="http://schemas.microsoft.com/office/drawing/2014/main" id="{56333B75-E1FF-4873-C7EE-709F269F27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E150D6-233D-47D8-ACB3-183E9C9BBB18}" type="datetime1">
              <a:rPr lang="en-ZA"/>
              <a:pPr>
                <a:defRPr/>
              </a:pPr>
              <a:t>2026/10/09</a:t>
            </a:fld>
            <a:endParaRPr lang="en-ZA" dirty="0"/>
          </a:p>
        </p:txBody>
      </p:sp>
      <p:sp>
        <p:nvSpPr>
          <p:cNvPr id="1062" name="Rectangle 38">
            <a:extLst>
              <a:ext uri="{FF2B5EF4-FFF2-40B4-BE49-F238E27FC236}">
                <a16:creationId xmlns:a16="http://schemas.microsoft.com/office/drawing/2014/main" id="{35BFDFAB-B418-9C37-31D8-16959B5EAB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1691CFA5-DB03-E825-7E53-E36BA70B41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485AD28-5593-45B2-8A20-65065997F18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7096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0238" y="2005985"/>
            <a:ext cx="7295501" cy="676275"/>
          </a:xfrm>
        </p:spPr>
        <p:txBody>
          <a:bodyPr>
            <a:noAutofit/>
          </a:bodyPr>
          <a:lstStyle/>
          <a:p>
            <a:pPr algn="l"/>
            <a:br>
              <a:rPr lang="en-US" sz="2200" dirty="0"/>
            </a:br>
            <a:r>
              <a:rPr lang="en-US" sz="2000" dirty="0"/>
              <a:t>Supplier Development Localisation &amp; Industrialisation (SDL&amp;I) </a:t>
            </a:r>
            <a:r>
              <a:rPr lang="en-US" sz="2000" dirty="0" err="1"/>
              <a:t>CentralEast</a:t>
            </a:r>
            <a:r>
              <a:rPr lang="en-US" sz="2000" dirty="0"/>
              <a:t> Cluster–SPU Meter </a:t>
            </a:r>
            <a:r>
              <a:rPr lang="en-US" sz="2000" dirty="0" err="1"/>
              <a:t>Readng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/>
              <a:t>- Clarification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0238" y="2924226"/>
            <a:ext cx="7295501" cy="365126"/>
          </a:xfrm>
        </p:spPr>
        <p:txBody>
          <a:bodyPr/>
          <a:lstStyle/>
          <a:p>
            <a:r>
              <a:rPr lang="en-US" dirty="0"/>
              <a:t>Gwendeline Alexander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Date: 09 October 2026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SDL&amp;I Checklist – This check list can be used for guidance on submission of documents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EECE7B-B524-CCDD-0829-EBCD0EF8EA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9391424"/>
              </p:ext>
            </p:extLst>
          </p:nvPr>
        </p:nvGraphicFramePr>
        <p:xfrm>
          <a:off x="361680" y="1178560"/>
          <a:ext cx="11210560" cy="5030653"/>
        </p:xfrm>
        <a:graphic>
          <a:graphicData uri="http://schemas.openxmlformats.org/drawingml/2006/table">
            <a:tbl>
              <a:tblPr firstRow="1" firstCol="1" bandRow="1"/>
              <a:tblGrid>
                <a:gridCol w="662013">
                  <a:extLst>
                    <a:ext uri="{9D8B030D-6E8A-4147-A177-3AD203B41FA5}">
                      <a16:colId xmlns:a16="http://schemas.microsoft.com/office/drawing/2014/main" val="2459708443"/>
                    </a:ext>
                  </a:extLst>
                </a:gridCol>
                <a:gridCol w="9654825">
                  <a:extLst>
                    <a:ext uri="{9D8B030D-6E8A-4147-A177-3AD203B41FA5}">
                      <a16:colId xmlns:a16="http://schemas.microsoft.com/office/drawing/2014/main" val="1797971222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2256495631"/>
                    </a:ext>
                  </a:extLst>
                </a:gridCol>
              </a:tblGrid>
              <a:tr h="706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Documents to complete /sign and submit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Tick Box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455921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SDL&amp;I Bidder’s Document 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478342"/>
                  </a:ext>
                </a:extLst>
              </a:tr>
              <a:tr h="605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 B-BBEE certificate issued by a SANAS accredited verification agency / Valid sworn affidavit / BBBEE Certificate issued by CIPC for EME companies 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737007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CIPC Registration Document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785823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Identity Documents of shareholder(s)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529084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Shares Certificate where applicable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641595"/>
                  </a:ext>
                </a:extLst>
              </a:tr>
              <a:tr h="399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Latest Financial Statements corresponding to the financial date reflected on the sworn affidavit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651076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SBD 6.2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907874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Annexure C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440195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Annexure D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068723"/>
                  </a:ext>
                </a:extLst>
              </a:tr>
              <a:tr h="466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Annexure E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364560"/>
                  </a:ext>
                </a:extLst>
              </a:tr>
              <a:tr h="466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Proof of sub-contracting agreement/s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619216"/>
                  </a:ext>
                </a:extLst>
              </a:tr>
              <a:tr h="537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Sub-contractor/s valid B-BBEE certificate issued by a SANAS accredited verification agency / valid sworn affidavit / BBBEE Certificate issued by CIPC for EME companies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460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7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Preferential Scoring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3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2612F201-F2E5-40CE-996C-1EA3061D2E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839559"/>
              </p:ext>
            </p:extLst>
          </p:nvPr>
        </p:nvGraphicFramePr>
        <p:xfrm>
          <a:off x="538999" y="1484313"/>
          <a:ext cx="11134343" cy="4608510"/>
        </p:xfrm>
        <a:graphic>
          <a:graphicData uri="http://schemas.openxmlformats.org/drawingml/2006/table">
            <a:tbl>
              <a:tblPr firstRow="1" firstCol="1" bandRow="1"/>
              <a:tblGrid>
                <a:gridCol w="4384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1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8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027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B-BBEE Status Level of Contributor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points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(90/10 system)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points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(80/20 system)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tabLst>
                          <a:tab pos="409575" algn="l"/>
                          <a:tab pos="788670" algn="ctr"/>
                        </a:tabLst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Non-compliant contributor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9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SDL&amp;I Requirements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49221-F78A-497E-919A-E92C012E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US" sz="1800" b="1" u="sng" dirty="0">
                <a:ea typeface="Times New Roman"/>
              </a:rPr>
              <a:t>NO PREQUALIFICATION CRITERIA:</a:t>
            </a:r>
            <a:endParaRPr lang="en-ZA" sz="1800" dirty="0">
              <a:ea typeface="Times New Roman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ZA" sz="1600" dirty="0">
                <a:ea typeface="Calibri"/>
              </a:rPr>
              <a:t>This enquiry is open to EME, QSE and LME Service Providers 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REQUIREMENT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All Tenderers must submit proof of their BBBEE Status based on the turnover on their Financial Statements (this is to verify that you are submitting the correct sworn affidavit)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ea typeface="Calibri"/>
                <a:cs typeface="Times New Roman"/>
              </a:rPr>
              <a:t> EME (up to R10 Million) </a:t>
            </a:r>
            <a:r>
              <a:rPr lang="en-US" sz="1600" dirty="0">
                <a:ea typeface="Calibri"/>
                <a:cs typeface="Times New Roman"/>
              </a:rPr>
              <a:t>- Valid copy of  Sworn Affidavit or valid copy of BBBEE Certificate issued by CIPC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QSE (Above R10 Million and up to R50 million) </a:t>
            </a:r>
            <a:r>
              <a:rPr lang="en-US" sz="1600" dirty="0">
                <a:ea typeface="Calibri"/>
                <a:cs typeface="Times New Roman"/>
              </a:rPr>
              <a:t>- Valid copy of Sworn Affidavit/ Valid copy of BBBEE Certificate issued by a SANAS 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LME (Above R50 Million) </a:t>
            </a:r>
            <a:r>
              <a:rPr lang="en-US" sz="1600" dirty="0">
                <a:ea typeface="Calibri"/>
                <a:cs typeface="Times New Roman"/>
              </a:rPr>
              <a:t>- Valid copy of BBBEE Certificate issued by a SANAS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Joint Ventures - Valid copy of BBBEE Certificate (</a:t>
            </a:r>
            <a:r>
              <a:rPr lang="en-US" sz="1600" b="1" dirty="0">
                <a:ea typeface="Calibri"/>
                <a:cs typeface="Times New Roman"/>
              </a:rPr>
              <a:t>in the name of the Joint Venture</a:t>
            </a:r>
            <a:r>
              <a:rPr lang="en-US" sz="1600" dirty="0">
                <a:ea typeface="Calibri"/>
                <a:cs typeface="Times New Roman"/>
              </a:rPr>
              <a:t>) issued by a SANAS accredited verification agency </a:t>
            </a:r>
          </a:p>
        </p:txBody>
      </p:sp>
    </p:spTree>
    <p:extLst>
      <p:ext uri="{BB962C8B-B14F-4D97-AF65-F5344CB8AC3E}">
        <p14:creationId xmlns:p14="http://schemas.microsoft.com/office/powerpoint/2010/main" val="126156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 Elements on how to complete a Sworn Affidavit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49221-F78A-497E-919A-E92C012E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altLang="en-US" sz="1200" b="1" dirty="0">
                <a:latin typeface="+mj-lt"/>
              </a:rPr>
              <a:t>Tenderers submitting B-BBEE Sworn Affidavits must ensure that the affidavits meet the following key pointers to ensure their validity</a:t>
            </a:r>
            <a:r>
              <a:rPr lang="en-US" altLang="en-US" sz="1200" dirty="0">
                <a:latin typeface="+mj-lt"/>
              </a:rPr>
              <a:t>:</a:t>
            </a:r>
            <a:endParaRPr lang="en-ZA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a) Name/s of deponent as they appear in the identity document and the identity number.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b</a:t>
            </a:r>
            <a:r>
              <a:rPr lang="en-US" sz="1200" b="1" dirty="0">
                <a:latin typeface="+mj-lt"/>
              </a:rPr>
              <a:t>) </a:t>
            </a:r>
            <a:r>
              <a:rPr lang="en-US" sz="1200" dirty="0">
                <a:latin typeface="+mj-lt"/>
              </a:rPr>
              <a:t>Designation of the deponent as the director, owner or member must be indicated in order to know that person is duly  authorized to depose of an affidavit. </a:t>
            </a:r>
            <a:r>
              <a:rPr lang="en-US" sz="1200" b="1" dirty="0">
                <a:latin typeface="+mj-lt"/>
              </a:rPr>
              <a:t>(Underline or circle </a:t>
            </a:r>
            <a:r>
              <a:rPr lang="en-ZA" sz="1200" b="1" dirty="0">
                <a:latin typeface="+mj-lt"/>
              </a:rPr>
              <a:t>whichever is applicable). </a:t>
            </a:r>
            <a:endParaRPr lang="en-ZA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c) Name of enterprise as per enterprise registration documents issued by the CIPC, where applicable, and enterprise business address.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d) Percentage of black ownership, black female ownership and designated group. In the case of specialised enterprises as per Statement 004, the percentage of black beneficiaries must be reflected. (</a:t>
            </a:r>
            <a:r>
              <a:rPr lang="en-US" sz="1200" b="1" dirty="0">
                <a:latin typeface="+mj-lt"/>
              </a:rPr>
              <a:t>No blank spaces to be left</a:t>
            </a:r>
            <a:r>
              <a:rPr lang="en-US" sz="1200" dirty="0">
                <a:latin typeface="+mj-lt"/>
              </a:rPr>
              <a:t>).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e)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Indicate total revenue for the year under review and whether it is based on audited financial statements or financial statements. </a:t>
            </a:r>
            <a:r>
              <a:rPr lang="en-US" sz="1200" b="1" dirty="0">
                <a:latin typeface="+mj-lt"/>
              </a:rPr>
              <a:t>(Underline the applicable option).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f)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Financial year end as per the enterprise’s registration documents, which was used to determine the total revenue. (Financial year end to be stipulated by </a:t>
            </a:r>
            <a:r>
              <a:rPr lang="en-US" sz="1200" b="1" dirty="0">
                <a:latin typeface="+mj-lt"/>
              </a:rPr>
              <a:t>day/month/year).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g) B-BBEE Status level. An enterprise can only have one status level.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h) Empowering supplier status must be indicated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 err="1">
                <a:latin typeface="+mj-lt"/>
              </a:rPr>
              <a:t>i</a:t>
            </a:r>
            <a:r>
              <a:rPr lang="en-US" sz="1200" dirty="0">
                <a:latin typeface="+mj-lt"/>
              </a:rPr>
              <a:t>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Date deponent signed and date of Commissioner of Oath must be the same. </a:t>
            </a:r>
            <a:r>
              <a:rPr lang="en-US" sz="1200" b="1" dirty="0">
                <a:latin typeface="+mj-lt"/>
              </a:rPr>
              <a:t>(The sworn Affidavit must be signed in    the presence of the Commissioner of Oath).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K) Sworn Affidavits attested / signed by a Commissioner of Oaths as a true copy </a:t>
            </a:r>
            <a:r>
              <a:rPr lang="en-US" sz="1200" b="1" dirty="0">
                <a:latin typeface="+mj-lt"/>
              </a:rPr>
              <a:t>stamp </a:t>
            </a:r>
            <a:r>
              <a:rPr lang="en-US" sz="1200" dirty="0">
                <a:latin typeface="+mj-lt"/>
              </a:rPr>
              <a:t>will not be accepted </a:t>
            </a:r>
            <a:endParaRPr lang="en-US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73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5432-E2A7-99E8-02E6-1AB15E88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 - page 1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D59A8E-5312-B4B2-8A14-F1A9299E6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274" y="1041009"/>
            <a:ext cx="7582485" cy="5042292"/>
          </a:xfrm>
        </p:spPr>
      </p:pic>
    </p:spTree>
    <p:extLst>
      <p:ext uri="{BB962C8B-B14F-4D97-AF65-F5344CB8AC3E}">
        <p14:creationId xmlns:p14="http://schemas.microsoft.com/office/powerpoint/2010/main" val="425501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8256-621E-B27F-60AB-2330FF8B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– page 2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2F759-5ABD-2C70-63AD-B3832F425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3545" y="1208629"/>
            <a:ext cx="8299938" cy="4874672"/>
          </a:xfrm>
        </p:spPr>
      </p:pic>
    </p:spTree>
    <p:extLst>
      <p:ext uri="{BB962C8B-B14F-4D97-AF65-F5344CB8AC3E}">
        <p14:creationId xmlns:p14="http://schemas.microsoft.com/office/powerpoint/2010/main" val="311203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a BBBEE Certificate for Exempted Micro Enterprises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8</a:t>
            </a:fld>
            <a:endParaRPr lang="en-ZA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22A2023-8271-431F-BCA8-1085E0DDF3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0617" y="1022278"/>
            <a:ext cx="4010766" cy="5629953"/>
          </a:xfrm>
        </p:spPr>
      </p:pic>
    </p:spTree>
    <p:extLst>
      <p:ext uri="{BB962C8B-B14F-4D97-AF65-F5344CB8AC3E}">
        <p14:creationId xmlns:p14="http://schemas.microsoft.com/office/powerpoint/2010/main" val="364882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a BEE Certificate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9</a:t>
            </a:fld>
            <a:endParaRPr lang="en-ZA" dirty="0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7E7F97B1-B9DB-4A8E-B8B4-5688C12A6B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8064" y="1081458"/>
            <a:ext cx="4395871" cy="5688143"/>
          </a:xfrm>
        </p:spPr>
      </p:pic>
    </p:spTree>
    <p:extLst>
      <p:ext uri="{BB962C8B-B14F-4D97-AF65-F5344CB8AC3E}">
        <p14:creationId xmlns:p14="http://schemas.microsoft.com/office/powerpoint/2010/main" val="102837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Supporting Documents to be Submitted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B1497D-D85C-49F0-B0C9-9C5FED4EAE9E}" type="slidenum">
              <a:rPr kumimoji="0" lang="en-ZA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896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ZA" sz="1000" b="0" i="0" u="none" strike="noStrike" kern="1200" cap="none" spc="0" normalizeH="0" baseline="0" noProof="0" dirty="0">
              <a:ln>
                <a:noFill/>
              </a:ln>
              <a:solidFill>
                <a:srgbClr val="003896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C584F-D161-4016-B3A7-9C446A3A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defRPr/>
            </a:pPr>
            <a:r>
              <a:rPr lang="en-ZA" sz="2800" dirty="0">
                <a:ea typeface="Times New Roman" panose="02020603050405020304" pitchFamily="18" charset="0"/>
              </a:rPr>
              <a:t>Proof of ownership / shareholding (preferably CIPC documentation) inclusive of shareholding breakdown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defRPr/>
            </a:pPr>
            <a:r>
              <a:rPr lang="en-ZA" sz="2800" dirty="0">
                <a:ea typeface="Times New Roman" panose="02020603050405020304" pitchFamily="18" charset="0"/>
              </a:rPr>
              <a:t>Shareholders Certificates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defRPr/>
            </a:pPr>
            <a:r>
              <a:rPr lang="en-ZA" sz="2800" dirty="0">
                <a:ea typeface="Times New Roman" panose="02020603050405020304" pitchFamily="18" charset="0"/>
              </a:rPr>
              <a:t>ID copies of shareholder(s) or owners of the business</a:t>
            </a:r>
            <a:endParaRPr lang="en-Z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defRPr/>
            </a:pPr>
            <a:r>
              <a:rPr lang="en-ZA" sz="2800" dirty="0">
                <a:ea typeface="Times New Roman" panose="02020603050405020304" pitchFamily="18" charset="0"/>
              </a:rPr>
              <a:t>Proof of Disability of owner of the company (where applicable)</a:t>
            </a:r>
            <a:endParaRPr lang="en-ZA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69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Local Procurement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11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805C6283-3004-44F3-AD60-DDFA23BFB3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273296"/>
              </p:ext>
            </p:extLst>
          </p:nvPr>
        </p:nvGraphicFramePr>
        <p:xfrm>
          <a:off x="529390" y="1628775"/>
          <a:ext cx="11119888" cy="2943225"/>
        </p:xfrm>
        <a:graphic>
          <a:graphicData uri="http://schemas.openxmlformats.org/drawingml/2006/table">
            <a:tbl>
              <a:tblPr firstRow="1" firstCol="1" bandRow="1"/>
              <a:tblGrid>
                <a:gridCol w="393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690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Local Procurement Content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31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3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Procurement spend on entities with a minimum 51% black ownership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12</a:t>
            </a:fld>
            <a:endParaRPr lang="en-ZA" dirty="0"/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F6FD72A9-5E98-41DD-AF28-751FFD7845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079047"/>
              </p:ext>
            </p:extLst>
          </p:nvPr>
        </p:nvGraphicFramePr>
        <p:xfrm>
          <a:off x="468313" y="1557338"/>
          <a:ext cx="11277218" cy="4319585"/>
        </p:xfrm>
        <a:graphic>
          <a:graphicData uri="http://schemas.openxmlformats.org/drawingml/2006/table">
            <a:tbl>
              <a:tblPr firstRow="1" firstCol="1" bandRow="1"/>
              <a:tblGrid>
                <a:gridCol w="4951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1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3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23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Procurement from Designated Group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Owned 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4.0%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Women Owned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Youth Owned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2.0%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Persons with Disability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1.0%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664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Jobs Created and Retained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13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4D2EBA6-2662-48D7-B960-60EA2CD96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64962"/>
              </p:ext>
            </p:extLst>
          </p:nvPr>
        </p:nvGraphicFramePr>
        <p:xfrm>
          <a:off x="900112" y="1700213"/>
          <a:ext cx="10791424" cy="2943976"/>
        </p:xfrm>
        <a:graphic>
          <a:graphicData uri="http://schemas.openxmlformats.org/drawingml/2006/table">
            <a:tbl>
              <a:tblPr firstRow="1" firstCol="1" bandRow="1"/>
              <a:tblGrid>
                <a:gridCol w="539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5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5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created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retained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40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Skills Targets  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AF3B20-3A67-19E3-6B15-1A7FF634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400" b="1" u="sng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endParaRPr lang="en-US" b="1" u="sng" dirty="0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b="1" u="sng" dirty="0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b="1" u="sng" dirty="0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b="1" u="sng" dirty="0">
                <a:ea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50000"/>
              </a:lnSpc>
              <a:buNone/>
            </a:pPr>
            <a:endParaRPr lang="en-US" sz="1400" b="1" u="sng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ZA" dirty="0"/>
              <a:t>   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14</a:t>
            </a:fld>
            <a:endParaRPr lang="en-ZA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D50C3B4-8FA8-5B67-331B-8B5664299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51928" y="3035636"/>
            <a:ext cx="42634120" cy="62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8D1154-840F-E0DF-9A06-234BE01F6ED5}"/>
              </a:ext>
            </a:extLst>
          </p:cNvPr>
          <p:cNvSpPr txBox="1"/>
          <p:nvPr/>
        </p:nvSpPr>
        <p:spPr>
          <a:xfrm>
            <a:off x="361681" y="4852096"/>
            <a:ext cx="21320620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8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Note</a:t>
            </a:r>
            <a:r>
              <a:rPr kumimoji="0" lang="en-ZA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: Successful supplier/s to deliver on 1 Skill (from the list above) for every 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algn="just">
              <a:lnSpc>
                <a:spcPct val="150000"/>
              </a:lnSpc>
              <a:buNone/>
            </a:pPr>
            <a:r>
              <a:rPr kumimoji="0" lang="en-ZA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        R3 000 000 invoiced to Eskom</a:t>
            </a:r>
            <a:r>
              <a:rPr kumimoji="0" lang="en-ZA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. 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C27876B-8FCA-5F40-3B8C-432D64B30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61175"/>
              </p:ext>
            </p:extLst>
          </p:nvPr>
        </p:nvGraphicFramePr>
        <p:xfrm>
          <a:off x="2552701" y="1845011"/>
          <a:ext cx="6524624" cy="2381250"/>
        </p:xfrm>
        <a:graphic>
          <a:graphicData uri="http://schemas.openxmlformats.org/drawingml/2006/table">
            <a:tbl>
              <a:tblPr firstRow="1" firstCol="1" bandRow="1"/>
              <a:tblGrid>
                <a:gridCol w="6524624">
                  <a:extLst>
                    <a:ext uri="{9D8B030D-6E8A-4147-A177-3AD203B41FA5}">
                      <a16:colId xmlns:a16="http://schemas.microsoft.com/office/drawing/2014/main" val="798159421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385445" algn="ctr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Skill type / Occupation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87387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385445">
                        <a:lnSpc>
                          <a:spcPct val="115000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Meter Reading Training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69548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385445">
                        <a:lnSpc>
                          <a:spcPct val="115000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SAMTRAC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3599903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385445">
                        <a:lnSpc>
                          <a:spcPct val="115000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Customer Service Training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40974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385445">
                        <a:lnSpc>
                          <a:spcPct val="115000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K53 Driver Training</a:t>
                      </a:r>
                      <a:endParaRPr lang="en-ZA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198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368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Bidder’s Document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15</a:t>
            </a:fld>
            <a:endParaRPr lang="en-ZA" dirty="0"/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AC1D267C-987F-4459-A9BA-651308E1B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796225"/>
              </p:ext>
            </p:extLst>
          </p:nvPr>
        </p:nvGraphicFramePr>
        <p:xfrm>
          <a:off x="436563" y="1484313"/>
          <a:ext cx="11308968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1308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86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 of tenderer: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72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representative: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Representative signature: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43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86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Date: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46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BD8A-A87F-7C1A-9B1F-CAFCB6CD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TO NOTE: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21208-F7A5-DC58-AC1E-967B24B0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All companies awarded a contract with Eskom need to be compliant throughout the contract period.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Documents that need to remain compliant are as follows:</a:t>
            </a:r>
          </a:p>
          <a:p>
            <a:endParaRPr lang="en-US" sz="2000" dirty="0"/>
          </a:p>
          <a:p>
            <a:pPr marL="800100" lvl="1" indent="-342900">
              <a:buAutoNum type="arabicPeriod"/>
            </a:pPr>
            <a:r>
              <a:rPr lang="en-US" sz="2000" dirty="0"/>
              <a:t>Letter of Good Standing (COIDA)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BBBEE Certificate / Sworn Affidavit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Taxes to be up to date with SARS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Annual return needs to remain up to date with CIPC</a:t>
            </a:r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Any Changes in ownership needs to be communicated to Eskom Procurement Department as soon as possible to allow Eskom to complete the </a:t>
            </a:r>
            <a:r>
              <a:rPr lang="en-US" sz="2000" b="1" dirty="0"/>
              <a:t>Due Dilligence </a:t>
            </a:r>
            <a:r>
              <a:rPr lang="en-US" sz="2000" dirty="0"/>
              <a:t>process</a:t>
            </a:r>
            <a:r>
              <a:rPr lang="en-US" sz="24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Failure to adhere to the above could result in task orders and payment been delayed.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65021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C2FB7-74F8-06E4-4917-0D216147B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CB3681-172E-C17E-FCE3-2BB8DA8179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F61363E0-1DBE-46E6-A8FB-284841EECD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197" y="3384045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pic>
        <p:nvPicPr>
          <p:cNvPr id="6" name="Picture Placeholder 13">
            <a:extLst>
              <a:ext uri="{FF2B5EF4-FFF2-40B4-BE49-F238E27FC236}">
                <a16:creationId xmlns:a16="http://schemas.microsoft.com/office/drawing/2014/main" id="{170BFCB5-FADF-4EDE-AA03-1933F26331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198" y="1620520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0325F2-1199-4A7E-B87D-734C0A3EB286}">
  <ds:schemaRefs>
    <ds:schemaRef ds:uri="http://schemas.microsoft.com/office/2006/metadata/properties"/>
    <ds:schemaRef ds:uri="http://schemas.microsoft.com/office/infopath/2007/PartnerControls"/>
    <ds:schemaRef ds:uri="b066638b-8533-4687-a48b-8877f492106b"/>
    <ds:schemaRef ds:uri="9AA987DC-C9A7-4495-B0EB-A7EB0F9343F3"/>
    <ds:schemaRef ds:uri="http://schemas.microsoft.com/sharepoint/v3"/>
    <ds:schemaRef ds:uri="http://schemas.microsoft.com/sharepoint/v3/fields"/>
  </ds:schemaRefs>
</ds:datastoreItem>
</file>

<file path=customXml/itemProps3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5553</TotalTime>
  <Words>1039</Words>
  <Application>Microsoft Office PowerPoint</Application>
  <PresentationFormat>Widescreen</PresentationFormat>
  <Paragraphs>187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Default Design</vt:lpstr>
      <vt:lpstr>Content Slide Master</vt:lpstr>
      <vt:lpstr>think-cell Slide</vt:lpstr>
      <vt:lpstr> Supplier Development Localisation &amp; Industrialisation (SDL&amp;I) CentralEast Cluster–SPU Meter Readng - Clarification Meeting</vt:lpstr>
      <vt:lpstr>SDL&amp;I Checklist – This check list can be used for guidance on submission of documents</vt:lpstr>
      <vt:lpstr>Preferential Scoring</vt:lpstr>
      <vt:lpstr>SDL&amp;I Requirements</vt:lpstr>
      <vt:lpstr>Key Elements on how to complete a Sworn Affidavit</vt:lpstr>
      <vt:lpstr>Example on How to Complete a Sworn Affidavit  - page 1</vt:lpstr>
      <vt:lpstr>Example on How to Complete a Sworn Affidavit – page 2</vt:lpstr>
      <vt:lpstr>Example of a BBBEE Certificate for Exempted Micro Enterprises</vt:lpstr>
      <vt:lpstr>Example of a BEE Certificate</vt:lpstr>
      <vt:lpstr>Supporting Documents to be Submitted</vt:lpstr>
      <vt:lpstr>Local Procurement</vt:lpstr>
      <vt:lpstr>Procurement spend on entities with a minimum 51% black ownership</vt:lpstr>
      <vt:lpstr>Jobs Created and Retained</vt:lpstr>
      <vt:lpstr>Skills Targets  </vt:lpstr>
      <vt:lpstr>Bidder’s Document</vt:lpstr>
      <vt:lpstr>INFORMATION TO NOTE: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Gwendeline Alexander</cp:lastModifiedBy>
  <cp:revision>64</cp:revision>
  <dcterms:created xsi:type="dcterms:W3CDTF">2020-01-06T09:48:40Z</dcterms:created>
  <dcterms:modified xsi:type="dcterms:W3CDTF">2026-10-09T06:37:54Z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