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4"/>
  </p:sldMasterIdLst>
  <p:notesMasterIdLst>
    <p:notesMasterId r:id="rId21"/>
  </p:notesMasterIdLst>
  <p:sldIdLst>
    <p:sldId id="2050" r:id="rId5"/>
    <p:sldId id="2828" r:id="rId6"/>
    <p:sldId id="2829" r:id="rId7"/>
    <p:sldId id="2830" r:id="rId8"/>
    <p:sldId id="2831" r:id="rId9"/>
    <p:sldId id="2832" r:id="rId10"/>
    <p:sldId id="2833" r:id="rId11"/>
    <p:sldId id="2839" r:id="rId12"/>
    <p:sldId id="2834" r:id="rId13"/>
    <p:sldId id="2835" r:id="rId14"/>
    <p:sldId id="2840" r:id="rId15"/>
    <p:sldId id="2836" r:id="rId16"/>
    <p:sldId id="2841" r:id="rId17"/>
    <p:sldId id="2837" r:id="rId18"/>
    <p:sldId id="2842" r:id="rId19"/>
    <p:sldId id="26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96FBE5-8AE0-0E02-3242-B828C1A1AB87}" name="Kabelo Ngobeni      Transnet Freight Rail    JHB" initials="KN" userId="S::Kabelo.Ngobeni@transnet.net::faefea8d-64b2-4083-ba36-5cfbfa6cc3d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89875" autoAdjust="0"/>
  </p:normalViewPr>
  <p:slideViewPr>
    <p:cSldViewPr snapToGrid="0">
      <p:cViewPr varScale="1">
        <p:scale>
          <a:sx n="52" d="100"/>
          <a:sy n="52" d="100"/>
        </p:scale>
        <p:origin x="11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9822B-E948-458E-ADE4-9EF797D08F61}" type="datetimeFigureOut">
              <a:rPr lang="en-ZA" smtClean="0"/>
              <a:t>2025/04/30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02CBD-F92D-4139-90F1-11816927E03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48144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02CBD-F92D-4139-90F1-11816927E036}" type="slidenum">
              <a:rPr lang="en-ZA" smtClean="0"/>
              <a:t>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09988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02CBD-F92D-4139-90F1-11816927E036}" type="slidenum">
              <a:rPr lang="en-ZA" smtClean="0"/>
              <a:t>14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17097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02CBD-F92D-4139-90F1-11816927E036}" type="slidenum">
              <a:rPr lang="en-ZA" smtClean="0"/>
              <a:t>15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3312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2.jp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jpg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2.jpg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29602014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EDA1C25F-7D43-4095-A0B8-45700D5B151C}"/>
              </a:ext>
            </a:extLst>
          </p:cNvPr>
          <p:cNvSpPr/>
          <p:nvPr userDrawn="1"/>
        </p:nvSpPr>
        <p:spPr>
          <a:xfrm>
            <a:off x="8499929" y="4854262"/>
            <a:ext cx="3250324" cy="169443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6" y="2085874"/>
            <a:ext cx="3329183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4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800" dirty="0"/>
              <a:t>Normal text here and here and here and here</a:t>
            </a:r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2875A8-5858-41C5-9133-0B72927E3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6762" y="16185"/>
            <a:ext cx="1148040" cy="11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655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86956505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7" y="2085874"/>
            <a:ext cx="2995808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0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600" dirty="0"/>
              <a:t>Normal text here and here and here and here</a:t>
            </a:r>
            <a:endParaRPr lang="en-GB" sz="2000" dirty="0"/>
          </a:p>
          <a:p>
            <a:pPr marL="197049" marR="3008">
              <a:lnSpc>
                <a:spcPct val="100600"/>
              </a:lnSpc>
            </a:pPr>
            <a:endParaRPr lang="en-GB" sz="1600" dirty="0"/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B7093058-1C72-42EE-AFD4-C6A337F2FC13}"/>
              </a:ext>
            </a:extLst>
          </p:cNvPr>
          <p:cNvSpPr/>
          <p:nvPr userDrawn="1"/>
        </p:nvSpPr>
        <p:spPr>
          <a:xfrm>
            <a:off x="8580474" y="3407791"/>
            <a:ext cx="3205788" cy="309018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DAEEFD-DCFE-4D14-85F4-4BB3537514E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6762" y="16185"/>
            <a:ext cx="1148040" cy="11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575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40417611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6" y="2085874"/>
            <a:ext cx="2967233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0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600" dirty="0"/>
              <a:t>Normal text here and here and here and here</a:t>
            </a:r>
            <a:endParaRPr lang="en-GB" sz="2000" dirty="0"/>
          </a:p>
          <a:p>
            <a:pPr marL="197049" marR="3008" indent="-189904">
              <a:lnSpc>
                <a:spcPct val="100600"/>
              </a:lnSpc>
              <a:spcBef>
                <a:spcPts val="56"/>
              </a:spcBef>
            </a:pPr>
            <a:endParaRPr lang="en-GB" sz="1600" b="1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558145CC-D3BC-4C88-AA7C-565A0C5BCABE}"/>
              </a:ext>
            </a:extLst>
          </p:cNvPr>
          <p:cNvSpPr/>
          <p:nvPr userDrawn="1"/>
        </p:nvSpPr>
        <p:spPr>
          <a:xfrm>
            <a:off x="8189297" y="4958505"/>
            <a:ext cx="3821367" cy="151913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852083-73B7-4C88-A80A-3A49B3A5C48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6762" y="16185"/>
            <a:ext cx="1148040" cy="11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18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6691219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  <a:br>
              <a:rPr lang="en-US" dirty="0"/>
            </a:br>
            <a:r>
              <a:rPr lang="en-US" dirty="0"/>
              <a:t>ON TWO LINES IF NECESSARY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24344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CUSTOM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0248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644EA8-7028-42E5-833F-BAD05B8F4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28" y="1201381"/>
            <a:ext cx="11055343" cy="5299629"/>
          </a:xfrm>
          <a:prstGeom prst="rect">
            <a:avLst/>
          </a:prstGeom>
        </p:spPr>
        <p:txBody>
          <a:bodyPr vert="horz" lIns="36000" tIns="18000" rIns="0" bIns="18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235ED689-9638-443C-9A10-E043942A6629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826258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8F99CAC-C0C8-2644-91FF-26FA30833B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602" y="1720557"/>
            <a:ext cx="5534399" cy="4256497"/>
          </a:xfrm>
          <a:prstGeom prst="rect">
            <a:avLst/>
          </a:prstGeom>
        </p:spPr>
        <p:txBody>
          <a:bodyPr/>
          <a:lstStyle>
            <a:lvl1pPr marL="7521" marR="3008" indent="0" algn="l">
              <a:lnSpc>
                <a:spcPct val="144400"/>
              </a:lnSpc>
              <a:spcBef>
                <a:spcPts val="56"/>
              </a:spcBef>
              <a:buFont typeface="Arial" panose="020B0604020202020204" pitchFamily="34" charset="0"/>
              <a:buNone/>
              <a:defRPr sz="17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1508" indent="-270754" algn="l">
              <a:spcBef>
                <a:spcPts val="0"/>
              </a:spcBef>
              <a:buFont typeface="Arial" panose="020B0604020202020204" pitchFamily="34" charset="0"/>
              <a:buChar char="•"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7521" marR="3008">
              <a:lnSpc>
                <a:spcPct val="144400"/>
              </a:lnSpc>
              <a:spcBef>
                <a:spcPts val="56"/>
              </a:spcBef>
            </a:pP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dolor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dolore 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magna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GB" sz="1717" spc="-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GB" sz="1717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  minim </a:t>
            </a:r>
            <a:r>
              <a:rPr lang="en-GB" sz="1717" spc="-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GB" sz="1717" spc="-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GB" sz="1717" spc="-1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1717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4A892B8-0B4A-6249-9EFA-E629D6091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03292" y="1720850"/>
            <a:ext cx="5357066" cy="4256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</p:spTree>
    <p:extLst>
      <p:ext uri="{BB962C8B-B14F-4D97-AF65-F5344CB8AC3E}">
        <p14:creationId xmlns:p14="http://schemas.microsoft.com/office/powerpoint/2010/main" val="4027427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ain tracks with cars and a sunset&#10;&#10;Description automatically generated with medium confidence">
            <a:extLst>
              <a:ext uri="{FF2B5EF4-FFF2-40B4-BE49-F238E27FC236}">
                <a16:creationId xmlns:a16="http://schemas.microsoft.com/office/drawing/2014/main" id="{3147F54D-D543-4196-B594-B003C2E8DA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7"/>
          <a:stretch/>
        </p:blipFill>
        <p:spPr>
          <a:xfrm>
            <a:off x="-1" y="-1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CE2317-9465-B44C-889D-A5E7352B42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7519"/>
          </a:xfrm>
          <a:prstGeom prst="rect">
            <a:avLst/>
          </a:prstGeom>
        </p:spPr>
      </p:pic>
      <p:sp>
        <p:nvSpPr>
          <p:cNvPr id="31" name="object 4">
            <a:extLst>
              <a:ext uri="{FF2B5EF4-FFF2-40B4-BE49-F238E27FC236}">
                <a16:creationId xmlns:a16="http://schemas.microsoft.com/office/drawing/2014/main" id="{61CF7A6D-5685-6042-A629-3C5635BBC234}"/>
              </a:ext>
            </a:extLst>
          </p:cNvPr>
          <p:cNvSpPr/>
          <p:nvPr userDrawn="1"/>
        </p:nvSpPr>
        <p:spPr>
          <a:xfrm>
            <a:off x="635835" y="2664176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1092" dirty="0"/>
          </a:p>
        </p:txBody>
      </p:sp>
      <p:pic>
        <p:nvPicPr>
          <p:cNvPr id="34" name="Picture 33" descr="A logo with red and green triangles&#10;&#10;Description automatically generated">
            <a:extLst>
              <a:ext uri="{FF2B5EF4-FFF2-40B4-BE49-F238E27FC236}">
                <a16:creationId xmlns:a16="http://schemas.microsoft.com/office/drawing/2014/main" id="{6444630C-4069-4300-B12E-119C448A38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097" y="292171"/>
            <a:ext cx="1306287" cy="114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5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115">
            <a:extLst>
              <a:ext uri="{FF2B5EF4-FFF2-40B4-BE49-F238E27FC236}">
                <a16:creationId xmlns:a16="http://schemas.microsoft.com/office/drawing/2014/main" id="{8ABCC69D-851C-32AF-7D03-CAE41ECB7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82880"/>
            <a:ext cx="12192000" cy="704088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847895" y="339079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13F64139-80ED-4CA4-92BF-CCDE96992F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966" y="134910"/>
            <a:ext cx="1580608" cy="139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24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914880257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421" imgH="420" progId="TCLayout.ActiveDocument.1">
                  <p:embed/>
                </p:oleObj>
              </mc:Choice>
              <mc:Fallback>
                <p:oleObj name="think-cell Slide" r:id="rId12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55" y="276058"/>
            <a:ext cx="10457775" cy="7201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SLIDE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329" y="1200483"/>
            <a:ext cx="11055343" cy="5299629"/>
          </a:xfrm>
          <a:prstGeom prst="rect">
            <a:avLst/>
          </a:prstGeom>
        </p:spPr>
        <p:txBody>
          <a:bodyPr vert="horz" lIns="36000" tIns="18000" rIns="0" bIns="18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43786" y="62927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tx1">
                  <a:lumMod val="50000"/>
                  <a:lumOff val="50000"/>
                </a:schemeClr>
              </a:solidFill>
              <a:latin typeface="Tahoma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C94C95BE-8722-4D8D-93E0-75343B78F809}"/>
              </a:ext>
            </a:extLst>
          </p:cNvPr>
          <p:cNvSpPr/>
          <p:nvPr userDrawn="1"/>
        </p:nvSpPr>
        <p:spPr>
          <a:xfrm>
            <a:off x="568328" y="1121575"/>
            <a:ext cx="11055343" cy="45719"/>
          </a:xfrm>
          <a:custGeom>
            <a:avLst/>
            <a:gdLst/>
            <a:ahLst/>
            <a:cxnLst/>
            <a:rect l="l" t="t" r="r" b="b"/>
            <a:pathLst>
              <a:path w="18230215">
                <a:moveTo>
                  <a:pt x="0" y="0"/>
                </a:moveTo>
                <a:lnTo>
                  <a:pt x="18229780" y="0"/>
                </a:lnTo>
              </a:path>
            </a:pathLst>
          </a:custGeom>
          <a:ln w="20941">
            <a:solidFill>
              <a:srgbClr val="8B8E91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8828F517-37FB-4E03-B217-C275D9590891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0567A0-C0A7-4B1B-AE7B-212F10FDF1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6762" y="16185"/>
            <a:ext cx="1148040" cy="11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3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4" r:id="rId8"/>
    <p:sldLayoutId id="2147483804" r:id="rId9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kern="1200" cap="none" spc="0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>
          <p15:clr>
            <a:srgbClr val="F26B43"/>
          </p15:clr>
        </p15:guide>
        <p15:guide id="4" orient="horz" pos="4156">
          <p15:clr>
            <a:srgbClr val="F26B43"/>
          </p15:clr>
        </p15:guide>
        <p15:guide id="5" orient="horz" pos="2432">
          <p15:clr>
            <a:srgbClr val="F26B43"/>
          </p15:clr>
        </p15:guide>
        <p15:guide id="7" orient="horz" pos="70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A14B454B-CB1D-648B-83F6-BBB8A99D24D0}"/>
              </a:ext>
            </a:extLst>
          </p:cNvPr>
          <p:cNvSpPr/>
          <p:nvPr/>
        </p:nvSpPr>
        <p:spPr>
          <a:xfrm>
            <a:off x="11522075" y="6475413"/>
            <a:ext cx="669925" cy="382587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defRPr/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35B6E-91B4-9023-CCDF-683A26C6DB4F}"/>
              </a:ext>
            </a:extLst>
          </p:cNvPr>
          <p:cNvSpPr/>
          <p:nvPr/>
        </p:nvSpPr>
        <p:spPr>
          <a:xfrm>
            <a:off x="11588750" y="6534150"/>
            <a:ext cx="520700" cy="214313"/>
          </a:xfrm>
          <a:prstGeom prst="rect">
            <a:avLst/>
          </a:prstGeom>
        </p:spPr>
        <p:txBody>
          <a:bodyPr lIns="0" tIns="0" rIns="0" bIns="46012" anchor="b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13165505-8E3C-43F6-B9F1-1A10D06E55D2}" type="slidenum">
              <a:rPr lang="en-ZA" sz="900" b="1">
                <a:solidFill>
                  <a:schemeClr val="bg1"/>
                </a:solidFill>
                <a:latin typeface="Tahoma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415758-6CD6-49E2-89A8-6CB8B2CDA0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97" y="4807974"/>
            <a:ext cx="6246068" cy="58257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7112" name="Text Placeholder 521">
            <a:extLst>
              <a:ext uri="{FF2B5EF4-FFF2-40B4-BE49-F238E27FC236}">
                <a16:creationId xmlns:a16="http://schemas.microsoft.com/office/drawing/2014/main" id="{837DF1C1-1761-8393-89C5-4D959401EB0F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0" y="3429000"/>
            <a:ext cx="10408362" cy="2537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PROVISIONING OF AN APPROVED LIST OF  SERVICE PROVIDERS FOR THE SUPPLY, INSTALLATION,</a:t>
            </a:r>
          </a:p>
          <a:p>
            <a:pPr algn="l"/>
            <a:r>
              <a:rPr lang="en-US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COMMISSIONING, SUPPORT AND DELIVERY OF NATIONAL  RADIO NETWORK MODERNIZATION </a:t>
            </a:r>
          </a:p>
          <a:p>
            <a:pPr algn="l"/>
            <a:r>
              <a:rPr lang="en-US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FOR A PERIOD OF THREE (3) YEARS ON AN “AS AND WHEN REQUIRED” BASIS. </a:t>
            </a:r>
            <a:endParaRPr lang="en-US" sz="1800" b="0" i="0" u="none" strike="noStrike" baseline="0" dirty="0">
              <a:solidFill>
                <a:srgbClr val="000000"/>
              </a:solidFill>
            </a:endParaRPr>
          </a:p>
          <a:p>
            <a:pPr algn="l"/>
            <a:r>
              <a:rPr lang="en-US" sz="1800" b="1" i="0" u="none" strike="noStrike" baseline="0" dirty="0">
                <a:solidFill>
                  <a:schemeClr val="bg1"/>
                </a:solidFill>
              </a:rPr>
              <a:t> HOAC_VAR_52088 </a:t>
            </a:r>
            <a:endParaRPr lang="en-US" sz="1800" b="1" i="0" u="none" strike="noStrike" baseline="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l"/>
            <a:r>
              <a:rPr lang="en-US" altLang="en-US" sz="3000" b="1" kern="0" spc="10" dirty="0">
                <a:solidFill>
                  <a:schemeClr val="bg1"/>
                </a:solidFill>
                <a:latin typeface="+mj-lt"/>
                <a:ea typeface="Apex New Medium"/>
                <a:cs typeface="Apex New Medium"/>
              </a:rPr>
              <a:t>25 April 2025</a:t>
            </a:r>
            <a:endParaRPr lang="en-ZA" altLang="en-US" sz="3000" b="1" dirty="0">
              <a:solidFill>
                <a:schemeClr val="bg1"/>
              </a:solidFill>
              <a:latin typeface="Tahoma" panose="020B0604030504040204" pitchFamily="34" charset="0"/>
              <a:ea typeface="Apex New Medium"/>
              <a:cs typeface="Apex New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4FC8D7F-0372-4968-B185-75E99559F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425" y="1184843"/>
            <a:ext cx="11658607" cy="1429568"/>
          </a:xfrm>
        </p:spPr>
        <p:txBody>
          <a:bodyPr/>
          <a:lstStyle/>
          <a:p>
            <a:pPr marL="357187" lvl="1" indent="0" algn="just">
              <a:buNone/>
              <a:defRPr/>
            </a:pPr>
            <a:r>
              <a:rPr lang="en-ZA" sz="1200" dirty="0">
                <a:solidFill>
                  <a:schemeClr val="tx1"/>
                </a:solidFill>
                <a:latin typeface="+mj-lt"/>
              </a:rPr>
              <a:t>.</a:t>
            </a:r>
            <a:endParaRPr lang="en-ZA" dirty="0">
              <a:latin typeface="+mj-lt"/>
            </a:endParaRPr>
          </a:p>
          <a:p>
            <a:pPr marL="357187" lvl="1" indent="0">
              <a:buNone/>
              <a:defRPr/>
            </a:pPr>
            <a:endParaRPr lang="en-ZA" dirty="0"/>
          </a:p>
          <a:p>
            <a:pPr marL="357187" lvl="1" indent="0">
              <a:buNone/>
              <a:defRPr/>
            </a:pPr>
            <a:endParaRPr lang="en-Z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A6B17C-3930-4C5D-8A89-F3CFD27A7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41" y="135338"/>
            <a:ext cx="9145218" cy="67967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Introduction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20599" y="128344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220599" y="748422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FBC70E-853D-A931-3514-417B11C29877}"/>
              </a:ext>
            </a:extLst>
          </p:cNvPr>
          <p:cNvSpPr txBox="1"/>
          <p:nvPr/>
        </p:nvSpPr>
        <p:spPr>
          <a:xfrm>
            <a:off x="457200" y="1151002"/>
            <a:ext cx="1123861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/>
              <a:t>Deployment of a digital Wireless network to facilitate mission critical Communication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/>
              <a:t>Legislative requirements (GG-38640 – March 2015) designates 450-470 as IMT band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/>
              <a:t>Transnet has tested LTE for mission critical communication in Railways.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/>
              <a:t>The AGA Act mandates regulates the Radio emission in the Northern Cape, Impacting 300 km (Loop 7 – 15)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800" dirty="0"/>
              <a:t>Area identified for DMR narrowband deployment </a:t>
            </a:r>
          </a:p>
          <a:p>
            <a:pPr marL="342900" indent="-342900" algn="just"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4401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1A236FE-112E-4656-0329-23ADDBBDCE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02" y="1301858"/>
            <a:ext cx="4931290" cy="5067945"/>
          </a:xfrm>
        </p:spPr>
        <p:txBody>
          <a:bodyPr/>
          <a:lstStyle/>
          <a:p>
            <a:r>
              <a:rPr lang="en-US" sz="1600" b="1" i="0" u="none" strike="noStrike" baseline="0" dirty="0">
                <a:solidFill>
                  <a:srgbClr val="000000"/>
                </a:solidFill>
              </a:rPr>
              <a:t>OBJECTIVE : To Establish an Approved list of supply, installation, </a:t>
            </a:r>
            <a:r>
              <a:rPr lang="en-US" sz="1600" b="1" dirty="0">
                <a:solidFill>
                  <a:srgbClr val="000000"/>
                </a:solidFill>
              </a:rPr>
              <a:t>commissioning</a:t>
            </a:r>
            <a:r>
              <a:rPr lang="en-US" sz="1600" b="1" i="0" u="none" strike="noStrike" baseline="0" dirty="0">
                <a:solidFill>
                  <a:srgbClr val="000000"/>
                </a:solidFill>
              </a:rPr>
              <a:t> and support for </a:t>
            </a:r>
            <a:r>
              <a:rPr lang="en-US" sz="1600" b="1" i="0" u="none" strike="noStrike" baseline="0" dirty="0">
                <a:solidFill>
                  <a:srgbClr val="FF0000"/>
                </a:solidFill>
              </a:rPr>
              <a:t>LTE &amp; DMR </a:t>
            </a:r>
            <a:r>
              <a:rPr lang="en-US" sz="1600" b="1" i="0" u="none" strike="noStrike" baseline="0" dirty="0">
                <a:solidFill>
                  <a:schemeClr val="tx1"/>
                </a:solidFill>
              </a:rPr>
              <a:t>Technology</a:t>
            </a:r>
            <a:endParaRPr lang="en-US" sz="1600" b="1" i="0" u="none" strike="noStrike" baseline="0" dirty="0">
              <a:solidFill>
                <a:srgbClr val="FF0000"/>
              </a:solidFill>
            </a:endParaRPr>
          </a:p>
          <a:p>
            <a:pPr marL="29327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Upgrade the UHF radio network nationwide to LTE digital technology, excluding the Northern Cape where the SKA footprint is located. </a:t>
            </a:r>
          </a:p>
          <a:p>
            <a:pPr marL="29327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Ensure that the LTE digital technology operates within the 450-470 MHz IMT frequency band. </a:t>
            </a:r>
          </a:p>
          <a:p>
            <a:pPr marL="29327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Deploy DMR Tier 3 narrowband technology in the SKA region of the Northern Cape, on the Frequency Band that will be permitted by the AMA and ICASA.</a:t>
            </a:r>
          </a:p>
          <a:p>
            <a:pPr marL="29327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 Support rail reform 3rd party Train operating Company’s communication requirements.</a:t>
            </a:r>
          </a:p>
          <a:p>
            <a:pPr marL="293271" indent="-285750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93271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9327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E095E3-AD31-9E9D-E47A-A080DC4FCD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Purpose and Objective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5CB77F-F552-B366-1FCD-17E168C40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797" y="1416204"/>
            <a:ext cx="7134163" cy="444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27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8755E43-215F-5845-5BE7-E195AA95B0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281120-3CD6-DA0A-10B0-F0C4A0949C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DCF44EA-2276-D250-86CC-FF74AE0E38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636" y="129070"/>
            <a:ext cx="9145218" cy="871843"/>
          </a:xfrm>
        </p:spPr>
        <p:txBody>
          <a:bodyPr/>
          <a:lstStyle/>
          <a:p>
            <a:r>
              <a:rPr lang="en-ZA" sz="2800" dirty="0"/>
              <a:t>Radio Network Modernisation </a:t>
            </a:r>
            <a:br>
              <a:rPr lang="en-ZA" sz="2800" dirty="0"/>
            </a:br>
            <a:r>
              <a:rPr lang="en-ZA" sz="2800" dirty="0"/>
              <a:t>Corridor Phased Approach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FEA5DD3-4BF9-B109-7AE3-C0E7FD9D5D29}"/>
              </a:ext>
            </a:extLst>
          </p:cNvPr>
          <p:cNvSpPr txBox="1">
            <a:spLocks/>
          </p:cNvSpPr>
          <p:nvPr/>
        </p:nvSpPr>
        <p:spPr>
          <a:xfrm>
            <a:off x="1541" y="1224366"/>
            <a:ext cx="11758823" cy="475257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vert="horz" lIns="36000" tIns="18000" rIns="0" bIns="18000" rtlCol="0">
            <a:noAutofit/>
          </a:bodyPr>
          <a:lstStyle>
            <a:lvl1pPr marL="7521" marR="3008" indent="0" algn="l" defTabSz="779173" rtl="0" eaLnBrk="1" latinLnBrk="0" hangingPunct="1">
              <a:lnSpc>
                <a:spcPct val="144400"/>
              </a:lnSpc>
              <a:spcBef>
                <a:spcPts val="56"/>
              </a:spcBef>
              <a:spcAft>
                <a:spcPts val="341"/>
              </a:spcAft>
              <a:buFont typeface="Arial" panose="020B0604020202020204" pitchFamily="34" charset="0"/>
              <a:buNone/>
              <a:defRPr sz="172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1508" indent="-270754" algn="l" defTabSz="779173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71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779173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779173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779173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779173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buFont typeface="Arial" panose="020B0604020202020204" pitchFamily="34" charset="0"/>
              <a:buAutoNum type="arabicPeriod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buFont typeface="Arial" panose="020B0604020202020204" pitchFamily="34" charset="0"/>
              <a:buAutoNum type="arabicPeriod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buFont typeface="Arial" panose="020B0604020202020204" pitchFamily="34" charset="0"/>
              <a:buAutoNum type="arabicPeriod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buFont typeface="Arial" panose="020B0604020202020204" pitchFamily="34" charset="0"/>
              <a:buAutoNum type="arabicPeriod"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71512" lvl="1" indent="-342900">
              <a:buFont typeface="+mj-lt"/>
              <a:buAutoNum type="arabicPeriod"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A19D55-401F-F155-5CA4-64D5E1186271}"/>
              </a:ext>
            </a:extLst>
          </p:cNvPr>
          <p:cNvSpPr txBox="1"/>
          <p:nvPr/>
        </p:nvSpPr>
        <p:spPr>
          <a:xfrm>
            <a:off x="-66699" y="2628252"/>
            <a:ext cx="923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200" dirty="0">
                <a:latin typeface="+mn-lt"/>
              </a:rPr>
              <a:t>P1:Main  Scope</a:t>
            </a:r>
            <a:endParaRPr lang="en-US" sz="1200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AFFB3E-2EF6-0119-205F-45023CE8C806}"/>
              </a:ext>
            </a:extLst>
          </p:cNvPr>
          <p:cNvSpPr txBox="1"/>
          <p:nvPr/>
        </p:nvSpPr>
        <p:spPr>
          <a:xfrm>
            <a:off x="-66699" y="4393623"/>
            <a:ext cx="923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200" dirty="0">
                <a:latin typeface="+mn-lt"/>
              </a:rPr>
              <a:t>P2: Feeder Scope</a:t>
            </a:r>
            <a:endParaRPr lang="en-US" sz="1200" dirty="0"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5F854B-058E-1579-34E3-D95D3E5C36CA}"/>
              </a:ext>
            </a:extLst>
          </p:cNvPr>
          <p:cNvSpPr/>
          <p:nvPr/>
        </p:nvSpPr>
        <p:spPr>
          <a:xfrm>
            <a:off x="7816095" y="2452640"/>
            <a:ext cx="1265506" cy="13101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North-East Corridor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05535B-DBF4-06CE-4C60-189F09AF8C82}"/>
              </a:ext>
            </a:extLst>
          </p:cNvPr>
          <p:cNvSpPr/>
          <p:nvPr/>
        </p:nvSpPr>
        <p:spPr>
          <a:xfrm>
            <a:off x="1542020" y="3871233"/>
            <a:ext cx="1486401" cy="13101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rgbClr val="FF0000"/>
                </a:solidFill>
              </a:rPr>
              <a:t>Supporting Ports / OD’s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8C94BC-5E9E-0618-706E-3C936F304DDF}"/>
              </a:ext>
            </a:extLst>
          </p:cNvPr>
          <p:cNvSpPr/>
          <p:nvPr/>
        </p:nvSpPr>
        <p:spPr>
          <a:xfrm>
            <a:off x="5678424" y="3877493"/>
            <a:ext cx="1600200" cy="13101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rgbClr val="FF0000"/>
                </a:solidFill>
              </a:rPr>
              <a:t>Supporting Ports / OD’s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2B0366-3F67-B1D5-D348-3C16E79D544B}"/>
              </a:ext>
            </a:extLst>
          </p:cNvPr>
          <p:cNvSpPr/>
          <p:nvPr/>
        </p:nvSpPr>
        <p:spPr>
          <a:xfrm>
            <a:off x="6489412" y="2463507"/>
            <a:ext cx="1172853" cy="13101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Central Corridor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7761E6-003A-0FB4-C99F-6E2CD8449268}"/>
              </a:ext>
            </a:extLst>
          </p:cNvPr>
          <p:cNvSpPr/>
          <p:nvPr/>
        </p:nvSpPr>
        <p:spPr>
          <a:xfrm>
            <a:off x="4179843" y="1341659"/>
            <a:ext cx="4306824" cy="452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Phased Approach Deployment: TRIM focus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73540-0866-7AB2-505F-36F5A017B038}"/>
              </a:ext>
            </a:extLst>
          </p:cNvPr>
          <p:cNvSpPr/>
          <p:nvPr/>
        </p:nvSpPr>
        <p:spPr>
          <a:xfrm>
            <a:off x="949764" y="1938189"/>
            <a:ext cx="3375348" cy="393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2025-2026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7F852A-71EC-F694-EAC3-C55657BF6903}"/>
              </a:ext>
            </a:extLst>
          </p:cNvPr>
          <p:cNvSpPr/>
          <p:nvPr/>
        </p:nvSpPr>
        <p:spPr>
          <a:xfrm>
            <a:off x="883652" y="2446851"/>
            <a:ext cx="1316736" cy="1321737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Ore-line Corridor incl. National Core network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871E36-9C31-A176-1571-2F41D52F275C}"/>
              </a:ext>
            </a:extLst>
          </p:cNvPr>
          <p:cNvSpPr/>
          <p:nvPr/>
        </p:nvSpPr>
        <p:spPr>
          <a:xfrm>
            <a:off x="2317119" y="2453386"/>
            <a:ext cx="1316736" cy="1310158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Container Corridor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15E14E-73F1-2434-D60E-679992B005A0}"/>
              </a:ext>
            </a:extLst>
          </p:cNvPr>
          <p:cNvSpPr/>
          <p:nvPr/>
        </p:nvSpPr>
        <p:spPr>
          <a:xfrm>
            <a:off x="3831391" y="2460008"/>
            <a:ext cx="1172854" cy="13101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North Corridor / Coal Line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066817-AA84-E5D4-20E0-A590E991356E}"/>
              </a:ext>
            </a:extLst>
          </p:cNvPr>
          <p:cNvSpPr/>
          <p:nvPr/>
        </p:nvSpPr>
        <p:spPr>
          <a:xfrm>
            <a:off x="5160402" y="2461919"/>
            <a:ext cx="1172853" cy="13101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Cape Corridor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64C00A-051D-34A5-A25C-9F72ACA67FAE}"/>
              </a:ext>
            </a:extLst>
          </p:cNvPr>
          <p:cNvSpPr/>
          <p:nvPr/>
        </p:nvSpPr>
        <p:spPr>
          <a:xfrm>
            <a:off x="4268072" y="1937476"/>
            <a:ext cx="2065183" cy="3915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2026-2027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0E96F3-6D89-ACF0-1B2C-DA9C43E1692C}"/>
              </a:ext>
            </a:extLst>
          </p:cNvPr>
          <p:cNvSpPr/>
          <p:nvPr/>
        </p:nvSpPr>
        <p:spPr>
          <a:xfrm>
            <a:off x="6333255" y="1936003"/>
            <a:ext cx="1375399" cy="3915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2027-2028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B5F2F88-315E-8C58-3E5E-DACEE799B8E6}"/>
              </a:ext>
            </a:extLst>
          </p:cNvPr>
          <p:cNvSpPr/>
          <p:nvPr/>
        </p:nvSpPr>
        <p:spPr>
          <a:xfrm>
            <a:off x="7708655" y="1937469"/>
            <a:ext cx="1438778" cy="3915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2028-2029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6BA43B-FB8E-D174-96B1-CFDC66DE9610}"/>
              </a:ext>
            </a:extLst>
          </p:cNvPr>
          <p:cNvSpPr/>
          <p:nvPr/>
        </p:nvSpPr>
        <p:spPr>
          <a:xfrm>
            <a:off x="9114631" y="1942272"/>
            <a:ext cx="1507647" cy="39159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2029-2030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C3B6E5-001B-472B-7096-366F9E3E2E93}"/>
              </a:ext>
            </a:extLst>
          </p:cNvPr>
          <p:cNvSpPr/>
          <p:nvPr/>
        </p:nvSpPr>
        <p:spPr>
          <a:xfrm>
            <a:off x="9202939" y="2460008"/>
            <a:ext cx="1419339" cy="13101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ZA" sz="1400" dirty="0">
                <a:solidFill>
                  <a:schemeClr val="tx1"/>
                </a:solidFill>
              </a:rPr>
              <a:t>Post Implementation Review (PIR)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480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E9A922C-82B8-D21D-C55B-785B53737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02" y="1317357"/>
            <a:ext cx="10913635" cy="4659698"/>
          </a:xfrm>
        </p:spPr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</a:rPr>
              <a:t>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he Scope of Work detailed on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Annexure B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and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Appendix 1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</a:rPr>
              <a:t>Conformance to </a:t>
            </a:r>
            <a:r>
              <a:rPr lang="en-US" sz="1800" b="0" i="0" u="none" strike="noStrike" baseline="0" dirty="0">
                <a:solidFill>
                  <a:srgbClr val="000000"/>
                </a:solidFill>
              </a:rPr>
              <a:t>TRIM specifications on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Annexure 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Written proof from the OEM for authorized suppliers and are equipped to supply and provide support of the equipment according to OEM specifications.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</a:rPr>
              <a:t>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o </a:t>
            </a:r>
            <a:r>
              <a:rPr lang="en-US" sz="1800" b="0" i="0" u="none" strike="noStrike" baseline="0" dirty="0">
                <a:solidFill>
                  <a:srgbClr val="00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conform to the list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of equipment, materials, spares proposed to Transnet.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</a:rPr>
              <a:t>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o provide a detail methodology of acquiring, purchasing, renewing, testing and quality assurance of all equipment and installation, testing proposed to Transnet.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Supplier shall detail their repair process including locations of available workshops, technical facilities, and resources in the country.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Suppliers shall indicate the value-added services such as OEM training, tier level support etc.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 b="0" i="0" u="none" strike="noStrike" baseline="0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endParaRPr lang="en-US" sz="1800" dirty="0"/>
          </a:p>
          <a:p>
            <a:pPr marL="293271" indent="-285750">
              <a:buFont typeface="Wingdings" panose="05000000000000000000" pitchFamily="2" charset="2"/>
              <a:buChar char="Ø"/>
            </a:pPr>
            <a:endParaRPr lang="en-US" sz="18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E5023B-0120-150A-E68C-2A63B1B02E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Scope of Requirements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999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50E6097-AC73-C661-1070-BAF6F1EB3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02" y="1720557"/>
            <a:ext cx="10805147" cy="4256497"/>
          </a:xfrm>
        </p:spPr>
        <p:txBody>
          <a:bodyPr/>
          <a:lstStyle/>
          <a:p>
            <a:r>
              <a:rPr lang="en-ZA" dirty="0"/>
              <a:t>.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181557-4CF9-F3A3-C29E-6D2311829A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Technical Evaluation – Phase 1: Mandatory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EA61E4-960F-C88D-D884-7AFB919A3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93" y="1241702"/>
            <a:ext cx="11873485" cy="473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251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8A1F9-2946-C92B-E8E2-A2F7948FC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83784E7-1CF6-BAD6-100C-0044B507E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02" y="1720557"/>
            <a:ext cx="10805147" cy="4256497"/>
          </a:xfrm>
        </p:spPr>
        <p:txBody>
          <a:bodyPr/>
          <a:lstStyle/>
          <a:p>
            <a:r>
              <a:rPr lang="en-ZA" dirty="0"/>
              <a:t>.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72BB5A-93C7-7612-D841-83ABBB6A41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Technical Evaluation – Phase 2: LTE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B19EEA-354A-E4FC-63B1-BAAD1B8AA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" y="1410346"/>
            <a:ext cx="12068175" cy="456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970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1CA72-604B-EE28-C35E-804EC82A7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2F1300A-6366-6701-28C0-C2B7D96816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02" y="1720557"/>
            <a:ext cx="10805147" cy="4256497"/>
          </a:xfrm>
        </p:spPr>
        <p:txBody>
          <a:bodyPr/>
          <a:lstStyle/>
          <a:p>
            <a:r>
              <a:rPr lang="en-ZA" dirty="0"/>
              <a:t>.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268C6B-1010-53BA-61FC-F7F7D09611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Technical Evaluation – Phase 2: DMR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5391D3-BA3A-AEC9-4815-9D9C6BA9D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02" y="1380289"/>
            <a:ext cx="10938282" cy="474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69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AF736-04B8-AA62-20BD-B0999E8A0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097D4FA-4A27-2866-0404-B34CBE16D1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02" y="1720557"/>
            <a:ext cx="10805147" cy="4256497"/>
          </a:xfrm>
        </p:spPr>
        <p:txBody>
          <a:bodyPr/>
          <a:lstStyle/>
          <a:p>
            <a:r>
              <a:rPr lang="en-ZA" dirty="0"/>
              <a:t>.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EAB4FD-6FD1-E54A-9DC2-FCD8962D66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Technical Evaluation – Phase 2: LTE &amp; DMR Cont.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B07A1C-F1D7-3A51-F3B4-22B110ED3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41" y="1167511"/>
            <a:ext cx="11158345" cy="53334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3394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BE985-A176-5B4D-9699-76FF898B5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8485C9F-4239-10EE-DACC-92B09AFE25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02" y="1720557"/>
            <a:ext cx="10805147" cy="4256497"/>
          </a:xfrm>
        </p:spPr>
        <p:txBody>
          <a:bodyPr/>
          <a:lstStyle/>
          <a:p>
            <a:r>
              <a:rPr lang="en-ZA" dirty="0"/>
              <a:t>.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1FC3B0-F4D8-BDDA-900B-362725FD7B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803" y="332927"/>
            <a:ext cx="10948343" cy="661832"/>
          </a:xfrm>
        </p:spPr>
        <p:txBody>
          <a:bodyPr/>
          <a:lstStyle/>
          <a:p>
            <a:r>
              <a:rPr lang="en-ZA" dirty="0"/>
              <a:t>Technical Evaluation – Phase 2: LTE Technology Roadmap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47E1EC-3D82-FA98-822B-730D266E1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84" y="1372436"/>
            <a:ext cx="11630317" cy="425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68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BE985-A176-5B4D-9699-76FF898B5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8485C9F-4239-10EE-DACC-92B09AFE25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02" y="1720557"/>
            <a:ext cx="10805147" cy="4256497"/>
          </a:xfrm>
        </p:spPr>
        <p:txBody>
          <a:bodyPr/>
          <a:lstStyle/>
          <a:p>
            <a:r>
              <a:rPr lang="en-ZA" dirty="0"/>
              <a:t>.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1FC3B0-F4D8-BDDA-900B-362725FD7B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803" y="332927"/>
            <a:ext cx="10948343" cy="661832"/>
          </a:xfrm>
        </p:spPr>
        <p:txBody>
          <a:bodyPr/>
          <a:lstStyle/>
          <a:p>
            <a:r>
              <a:rPr lang="en-ZA" dirty="0"/>
              <a:t>Technical Evaluation – Phase 2: DMR Technology Roadmap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082E5-5CBA-DB33-B0E6-BB7A871F9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02" y="1472866"/>
            <a:ext cx="10805147" cy="439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05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74900-00E9-ADDF-05F8-3D853270C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7885650-155A-B02E-86DD-74C15E3E9B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02" y="1720557"/>
            <a:ext cx="10805147" cy="4256497"/>
          </a:xfrm>
        </p:spPr>
        <p:txBody>
          <a:bodyPr/>
          <a:lstStyle/>
          <a:p>
            <a:r>
              <a:rPr lang="en-ZA" dirty="0"/>
              <a:t>.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2B4A02-E0A9-205A-8D6E-51AA54A890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Technical Evaluation – Phase 3 &amp; 4: Demonstration &amp; Due Diligence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764F83-2356-7EF5-4951-F7F958464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292" y="1472584"/>
            <a:ext cx="11091105" cy="11156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C8FE17-2033-CA0D-CEA5-36B59D852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92" y="3041979"/>
            <a:ext cx="11091105" cy="196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5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BE985-A176-5B4D-9699-76FF898B5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1FC3B0-F4D8-BDDA-900B-362725FD7B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803" y="332927"/>
            <a:ext cx="10948343" cy="661832"/>
          </a:xfrm>
        </p:spPr>
        <p:txBody>
          <a:bodyPr/>
          <a:lstStyle/>
          <a:p>
            <a:r>
              <a:rPr lang="en-ZA" dirty="0"/>
              <a:t>Mandatory List of Specifications – Annexure S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193381-4DBC-381B-7B0D-24058CF57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40" y="1162619"/>
            <a:ext cx="4676882" cy="55311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EF18F1-1C7D-D779-55CD-7DA07CAB0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922" y="1162619"/>
            <a:ext cx="4938873" cy="217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81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057F2C2-A191-C0F4-CE39-91D721017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95" y="1216086"/>
            <a:ext cx="5817031" cy="5145437"/>
          </a:xfrm>
        </p:spPr>
        <p:txBody>
          <a:bodyPr/>
          <a:lstStyle/>
          <a:p>
            <a:pPr marL="293271" indent="-285750" algn="just">
              <a:buFont typeface="Arial" panose="020B0604020202020204" pitchFamily="34" charset="0"/>
              <a:buChar char="•"/>
            </a:pPr>
            <a:r>
              <a:rPr lang="en-US" sz="1400" b="1" dirty="0"/>
              <a:t>LTE</a:t>
            </a:r>
          </a:p>
          <a:p>
            <a:pPr algn="just"/>
            <a:r>
              <a:rPr lang="en-US" sz="1400" b="1" dirty="0"/>
              <a:t>1</a:t>
            </a:r>
            <a:r>
              <a:rPr lang="en-US" sz="1400" dirty="0"/>
              <a:t>. Frame and Appoint a maximum of six (6) service providers as part of the approved list of service contractors, the Price- specific goals scorecard will be used for the highest (x6) scoring bidder’s unit rates, to be framed on the list.</a:t>
            </a:r>
          </a:p>
          <a:p>
            <a:pPr algn="just"/>
            <a:r>
              <a:rPr lang="en-US" sz="1400" b="1" dirty="0"/>
              <a:t>2</a:t>
            </a:r>
            <a:r>
              <a:rPr lang="en-US" sz="1400" dirty="0"/>
              <a:t>. Utilize the approved list on a rotational basis in order to promote the principle of cost-effectiveness. The unit price itemized list will be used for this purpose.</a:t>
            </a:r>
          </a:p>
          <a:p>
            <a:pPr algn="just"/>
            <a:r>
              <a:rPr lang="en-US" sz="1400" b="1" dirty="0"/>
              <a:t>3</a:t>
            </a:r>
            <a:r>
              <a:rPr lang="en-US" sz="1400" dirty="0"/>
              <a:t>. Appoint a maximum of six (6) service providers as part of the approved list of service contractors, the Price- specific goals scorecard of the highest scoring bidders will be considered under the following scenarios/conditions:</a:t>
            </a:r>
          </a:p>
          <a:p>
            <a:pPr algn="just"/>
            <a:r>
              <a:rPr lang="en-US" sz="1400" dirty="0"/>
              <a:t>• The first x6 highest scoring bidders will be framed for LTE technology.</a:t>
            </a:r>
          </a:p>
          <a:p>
            <a:pPr algn="just"/>
            <a:r>
              <a:rPr lang="en-US" sz="1400" dirty="0"/>
              <a:t>• The minimum service providers that Transnet can frame is two (2) and maximum is six (6) service providers for LTE. Transnet reserves the right to frame responsive bidder(s) below a minimum of two (2) service providers.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9D71E3-B8EE-0932-2F34-40F4E88C2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2653" y="1200588"/>
            <a:ext cx="5704025" cy="5028672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b="1" dirty="0"/>
              <a:t>DMR</a:t>
            </a:r>
          </a:p>
          <a:p>
            <a:pPr algn="just"/>
            <a:r>
              <a:rPr lang="en-US" sz="1400" b="1" dirty="0"/>
              <a:t>1</a:t>
            </a:r>
            <a:r>
              <a:rPr lang="en-US" sz="1400" dirty="0"/>
              <a:t>. Frame and Appoint a maximum of three (3) service providers as part of the approved list of service contractors, the Price- specific goals scorecard will be used for the highest (x3) scoring bidder’s unit rates, to be framed on the list.</a:t>
            </a:r>
          </a:p>
          <a:p>
            <a:pPr algn="just"/>
            <a:r>
              <a:rPr lang="en-US" sz="1400" b="1" dirty="0"/>
              <a:t>2</a:t>
            </a:r>
            <a:r>
              <a:rPr lang="en-US" sz="1400" dirty="0"/>
              <a:t>. To appoint a maximum of three (3) service providers as part of the approved list of service contractors, the Price- specific goals scorecard of the highest scoring bidders will be considered under the following scenarios/conditions:</a:t>
            </a:r>
          </a:p>
          <a:p>
            <a:pPr algn="just"/>
            <a:r>
              <a:rPr lang="en-US" sz="1400" dirty="0"/>
              <a:t>• The first x3 highest scoring bidders will be framed for DMR technology.</a:t>
            </a:r>
          </a:p>
          <a:p>
            <a:pPr algn="just"/>
            <a:r>
              <a:rPr lang="en-US" sz="1400" dirty="0"/>
              <a:t>• The minimum service providers that Transnet can frame is one (1) and maximum is three (3) service providers for DMR.</a:t>
            </a:r>
          </a:p>
          <a:p>
            <a:pPr algn="just"/>
            <a:r>
              <a:rPr lang="en-US" sz="1400" b="1" dirty="0"/>
              <a:t>3</a:t>
            </a:r>
            <a:r>
              <a:rPr lang="en-US" sz="1400" dirty="0"/>
              <a:t>. To appoint a maximum of three (3) service providers based on the Price- specific goals scorecard, bidders to complete in full the Unit Price Schedule (Bill of Material) (all Unit Price (ZAR) per Items filled) (Annexure H: Price Schedule)</a:t>
            </a:r>
          </a:p>
          <a:p>
            <a:endParaRPr lang="en-US" sz="1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7D9335-C08E-90FE-EB36-A8F7C0CA5C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Implementation requirements for LTE &amp; DMR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B23D47-51C4-0029-2541-3E5A232D36F9}"/>
              </a:ext>
            </a:extLst>
          </p:cNvPr>
          <p:cNvSpPr/>
          <p:nvPr/>
        </p:nvSpPr>
        <p:spPr>
          <a:xfrm>
            <a:off x="203573" y="1200589"/>
            <a:ext cx="5920677" cy="54481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E80A7-1C52-869F-9CED-3289C776D754}"/>
              </a:ext>
            </a:extLst>
          </p:cNvPr>
          <p:cNvSpPr/>
          <p:nvPr/>
        </p:nvSpPr>
        <p:spPr>
          <a:xfrm>
            <a:off x="6271324" y="1200588"/>
            <a:ext cx="5745354" cy="544818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583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057F2C2-A191-C0F4-CE39-91D721017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95" y="1216086"/>
            <a:ext cx="5817031" cy="5145437"/>
          </a:xfrm>
        </p:spPr>
        <p:txBody>
          <a:bodyPr/>
          <a:lstStyle/>
          <a:p>
            <a:pPr algn="just"/>
            <a:r>
              <a:rPr lang="en-US" sz="1400" b="1" dirty="0"/>
              <a:t>Technical Errors/Omissions</a:t>
            </a:r>
          </a:p>
          <a:p>
            <a:pPr algn="just"/>
            <a:r>
              <a:rPr lang="en-US" sz="1400" b="1" dirty="0"/>
              <a:t>1. </a:t>
            </a:r>
            <a:r>
              <a:rPr lang="en-US" sz="1400" dirty="0"/>
              <a:t> Missing yard location information:</a:t>
            </a:r>
          </a:p>
          <a:p>
            <a:pPr algn="just"/>
            <a:r>
              <a:rPr lang="en-US" sz="1400" b="1" dirty="0"/>
              <a:t>3</a:t>
            </a:r>
            <a:r>
              <a:rPr lang="en-US" sz="1400" dirty="0"/>
              <a:t>. Missing other corridor’s site information for pricing information purposes i.e., economies of scale. </a:t>
            </a:r>
          </a:p>
          <a:p>
            <a:pPr algn="just"/>
            <a:r>
              <a:rPr lang="en-US" sz="1400" dirty="0"/>
              <a:t>3. Annexure A &amp; H to be updated to include the Dispatcher Console on both documents.</a:t>
            </a:r>
          </a:p>
          <a:p>
            <a:pPr algn="just"/>
            <a:r>
              <a:rPr lang="en-US" sz="1400" dirty="0"/>
              <a:t>4. RFP Page 18 of 54, clause 2.3.5: Fourthly, in order to appoint </a:t>
            </a:r>
            <a:r>
              <a:rPr lang="en-US" sz="1400" strike="sngStrike" dirty="0">
                <a:solidFill>
                  <a:srgbClr val="FF0000"/>
                </a:solidFill>
              </a:rPr>
              <a:t>a maximum of two OEM technologies</a:t>
            </a:r>
            <a:r>
              <a:rPr lang="en-US" sz="1400" dirty="0"/>
              <a:t> to a maximum of six (6) service providers as part of the approved list of service contractors,……</a:t>
            </a:r>
          </a:p>
          <a:p>
            <a:pPr algn="just"/>
            <a:r>
              <a:rPr lang="en-US" sz="1400" dirty="0"/>
              <a:t>5. RFP Page 18 of 54, clause 2.3.6: To appoint a maximum of </a:t>
            </a:r>
            <a:r>
              <a:rPr lang="en-US" sz="1400" strike="sngStrike" dirty="0">
                <a:solidFill>
                  <a:srgbClr val="FF0000"/>
                </a:solidFill>
              </a:rPr>
              <a:t>one OEM technology to</a:t>
            </a:r>
            <a:r>
              <a:rPr lang="en-US" sz="1400" dirty="0"/>
              <a:t> a maximum of three (3) service providers as part of the approved list of service contractors,…….</a:t>
            </a:r>
          </a:p>
          <a:p>
            <a:pPr algn="just"/>
            <a:r>
              <a:rPr lang="en-US" sz="1400" dirty="0"/>
              <a:t>6. </a:t>
            </a:r>
            <a:r>
              <a:rPr lang="fr-FR" sz="1400" dirty="0"/>
              <a:t>ANNEXURE G2 DMR Radio Modernisation-</a:t>
            </a:r>
            <a:r>
              <a:rPr lang="fr-FR" sz="1400" dirty="0" err="1"/>
              <a:t>Technical</a:t>
            </a:r>
            <a:r>
              <a:rPr lang="fr-FR" sz="1400" dirty="0"/>
              <a:t> Evaluation (002): </a:t>
            </a:r>
            <a:r>
              <a:rPr lang="en-US" sz="1400" dirty="0"/>
              <a:t>'</a:t>
            </a:r>
            <a:r>
              <a:rPr lang="en-US" sz="1400" strike="sngStrike" dirty="0">
                <a:solidFill>
                  <a:srgbClr val="FF0000"/>
                </a:solidFill>
              </a:rPr>
              <a:t>LTE</a:t>
            </a:r>
            <a:r>
              <a:rPr lang="en-US" sz="1400" dirty="0"/>
              <a:t>/DMR As per Transnet specifications (Annexure I).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9D71E3-B8EE-0932-2F34-40F4E88C2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2653" y="1200588"/>
            <a:ext cx="5704025" cy="5028672"/>
          </a:xfrm>
        </p:spPr>
        <p:txBody>
          <a:bodyPr/>
          <a:lstStyle/>
          <a:p>
            <a:pPr algn="just"/>
            <a:r>
              <a:rPr lang="en-US" sz="1400" b="1" dirty="0"/>
              <a:t>Corrections</a:t>
            </a:r>
          </a:p>
          <a:p>
            <a:pPr marL="342900" indent="-342900" algn="just">
              <a:buAutoNum type="arabicPeriod"/>
            </a:pPr>
            <a:r>
              <a:rPr lang="en-US" sz="1400" b="1" dirty="0"/>
              <a:t>Annexure P</a:t>
            </a:r>
            <a:r>
              <a:rPr lang="en-US" sz="1400" dirty="0"/>
              <a:t>: Shunting Yards names &amp; Locations to be shared.</a:t>
            </a:r>
          </a:p>
          <a:p>
            <a:pPr marL="342900" indent="-342900" algn="just">
              <a:buAutoNum type="arabicPeriod"/>
            </a:pPr>
            <a:r>
              <a:rPr lang="en-US" sz="1400" dirty="0"/>
              <a:t>List of sites for other corridors attached to be provided as  </a:t>
            </a:r>
            <a:r>
              <a:rPr lang="en-US" sz="1400" b="1" dirty="0"/>
              <a:t>Annexure Q.</a:t>
            </a:r>
          </a:p>
          <a:p>
            <a:pPr marL="342900" indent="-342900" algn="just">
              <a:buAutoNum type="arabicPeriod"/>
            </a:pPr>
            <a:r>
              <a:rPr lang="en-US" sz="1400" dirty="0"/>
              <a:t>Annexure H - DMR price list Update 1 and Annexure A - DMR Equipment list Update to be shared. </a:t>
            </a:r>
          </a:p>
          <a:p>
            <a:pPr algn="just"/>
            <a:r>
              <a:rPr lang="en-US" sz="1400" dirty="0"/>
              <a:t>4. RFP Page 18 of 54, clause 2.3.5: Fourthly, in order to appoint a maximum of six (6) service providers as part of the approved list of service contractors,……</a:t>
            </a:r>
          </a:p>
          <a:p>
            <a:pPr algn="just"/>
            <a:r>
              <a:rPr lang="en-US" sz="1400" dirty="0"/>
              <a:t>5. RFP Page 18 of 54, clause 2.3.6: To appoint a maximum of three (3) service providers as part of the approved list of service contractors,…………</a:t>
            </a:r>
          </a:p>
          <a:p>
            <a:pPr algn="just"/>
            <a:r>
              <a:rPr lang="en-US" sz="1400" dirty="0"/>
              <a:t>6. 6. </a:t>
            </a:r>
            <a:r>
              <a:rPr lang="fr-FR" sz="1400" dirty="0"/>
              <a:t>ANNEXURE G2 DMR Radio Modernisation-</a:t>
            </a:r>
            <a:r>
              <a:rPr lang="fr-FR" sz="1400" dirty="0" err="1"/>
              <a:t>Technical</a:t>
            </a:r>
            <a:r>
              <a:rPr lang="fr-FR" sz="1400" dirty="0"/>
              <a:t> Evaluation (002): </a:t>
            </a:r>
            <a:r>
              <a:rPr lang="en-US" sz="1400" dirty="0"/>
              <a:t>DMR As per Transnet specifications (Annexure I).</a:t>
            </a:r>
          </a:p>
          <a:p>
            <a:pPr algn="just"/>
            <a:endParaRPr lang="en-US" sz="1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7D9335-C08E-90FE-EB36-A8F7C0CA5C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RFP Technical corrections/additions to note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B23D47-51C4-0029-2541-3E5A232D36F9}"/>
              </a:ext>
            </a:extLst>
          </p:cNvPr>
          <p:cNvSpPr/>
          <p:nvPr/>
        </p:nvSpPr>
        <p:spPr>
          <a:xfrm>
            <a:off x="203573" y="1200589"/>
            <a:ext cx="5920677" cy="54481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E80A7-1C52-869F-9CED-3289C776D754}"/>
              </a:ext>
            </a:extLst>
          </p:cNvPr>
          <p:cNvSpPr/>
          <p:nvPr/>
        </p:nvSpPr>
        <p:spPr>
          <a:xfrm>
            <a:off x="6271324" y="1200588"/>
            <a:ext cx="5745354" cy="544818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991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E6E2647-351D-BE49-BC4B-698A8004223D}"/>
              </a:ext>
            </a:extLst>
          </p:cNvPr>
          <p:cNvSpPr txBox="1"/>
          <p:nvPr/>
        </p:nvSpPr>
        <p:spPr>
          <a:xfrm>
            <a:off x="614117" y="5637504"/>
            <a:ext cx="2883537" cy="577035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0" lvl="0" indent="0" algn="l" defTabSz="457200" rtl="0" eaLnBrk="1" fontAlgn="auto" latinLnBrk="0" hangingPunct="1">
              <a:lnSpc>
                <a:spcPct val="100000"/>
              </a:lnSpc>
              <a:spcBef>
                <a:spcPts val="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THANK</a:t>
            </a:r>
            <a:r>
              <a:rPr kumimoji="0" sz="3699" b="1" i="0" u="none" strike="noStrike" kern="1200" cap="none" spc="-8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sz="3699" b="1" i="0" u="none" strike="noStrike" kern="1200" cap="none" spc="-5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YOU</a:t>
            </a:r>
            <a:endParaRPr kumimoji="0" sz="3699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7856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TEMPLATE MASTER">
  <a:themeElements>
    <a:clrScheme name="Transnet">
      <a:dk1>
        <a:srgbClr val="000000"/>
      </a:dk1>
      <a:lt1>
        <a:sysClr val="window" lastClr="FFFFFF"/>
      </a:lt1>
      <a:dk2>
        <a:srgbClr val="69614E"/>
      </a:dk2>
      <a:lt2>
        <a:srgbClr val="C2BBAD"/>
      </a:lt2>
      <a:accent1>
        <a:srgbClr val="A1A250"/>
      </a:accent1>
      <a:accent2>
        <a:srgbClr val="6F90A7"/>
      </a:accent2>
      <a:accent3>
        <a:srgbClr val="84B5BD"/>
      </a:accent3>
      <a:accent4>
        <a:srgbClr val="C7B400"/>
      </a:accent4>
      <a:accent5>
        <a:srgbClr val="E42313"/>
      </a:accent5>
      <a:accent6>
        <a:srgbClr val="95C11F"/>
      </a:accent6>
      <a:hlink>
        <a:srgbClr val="00B0F0"/>
      </a:hlink>
      <a:folHlink>
        <a:srgbClr val="7030A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12700">
          <a:solidFill>
            <a:schemeClr val="tx1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971C93EE2D2446B32EA18E0E847793" ma:contentTypeVersion="10" ma:contentTypeDescription="Create a new document." ma:contentTypeScope="" ma:versionID="4f082da064adb4ed05d65df2feabe477">
  <xsd:schema xmlns:xsd="http://www.w3.org/2001/XMLSchema" xmlns:xs="http://www.w3.org/2001/XMLSchema" xmlns:p="http://schemas.microsoft.com/office/2006/metadata/properties" xmlns:ns3="1d1dbc43-dc03-467c-bf84-231e6fcbe623" xmlns:ns4="8c24bafb-5521-4bb0-a216-d660d90d05e6" targetNamespace="http://schemas.microsoft.com/office/2006/metadata/properties" ma:root="true" ma:fieldsID="0cca7d5a2c42ec0cf7d6ff247423dec5" ns3:_="" ns4:_="">
    <xsd:import namespace="1d1dbc43-dc03-467c-bf84-231e6fcbe623"/>
    <xsd:import namespace="8c24bafb-5521-4bb0-a216-d660d90d05e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1dbc43-dc03-467c-bf84-231e6fcbe6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24bafb-5521-4bb0-a216-d660d90d05e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d1dbc43-dc03-467c-bf84-231e6fcbe62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83D40B-16D8-485B-B442-77337640C7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1dbc43-dc03-467c-bf84-231e6fcbe623"/>
    <ds:schemaRef ds:uri="8c24bafb-5521-4bb0-a216-d660d90d05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1EA458-30E1-468E-8EA4-84D686755FE0}">
  <ds:schemaRefs>
    <ds:schemaRef ds:uri="http://schemas.openxmlformats.org/package/2006/metadata/core-properties"/>
    <ds:schemaRef ds:uri="http://www.w3.org/XML/1998/namespace"/>
    <ds:schemaRef ds:uri="http://purl.org/dc/terms/"/>
    <ds:schemaRef ds:uri="1d1dbc43-dc03-467c-bf84-231e6fcbe623"/>
    <ds:schemaRef ds:uri="http://schemas.microsoft.com/office/infopath/2007/PartnerControls"/>
    <ds:schemaRef ds:uri="http://schemas.microsoft.com/office/2006/documentManagement/types"/>
    <ds:schemaRef ds:uri="8c24bafb-5521-4bb0-a216-d660d90d05e6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E955059-46E3-465B-9227-C6B6F873FC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20142</TotalTime>
  <Words>1161</Words>
  <Application>Microsoft Office PowerPoint</Application>
  <PresentationFormat>Widescreen</PresentationFormat>
  <Paragraphs>103</Paragraphs>
  <Slides>16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Apex New Medium</vt:lpstr>
      <vt:lpstr>Arial</vt:lpstr>
      <vt:lpstr>Calibri</vt:lpstr>
      <vt:lpstr>Tahoma</vt:lpstr>
      <vt:lpstr>Tahoma Regular</vt:lpstr>
      <vt:lpstr>Times New Roman</vt:lpstr>
      <vt:lpstr>Wingdings</vt:lpstr>
      <vt:lpstr>1_TEMPLATE MASTER</vt:lpstr>
      <vt:lpstr>think-cell Slide</vt:lpstr>
      <vt:lpstr>PowerPoint Presentation</vt:lpstr>
      <vt:lpstr>Introduction</vt:lpstr>
      <vt:lpstr>Purpose and Objective </vt:lpstr>
      <vt:lpstr>Radio Network Modernisation  Corridor Phased Approach</vt:lpstr>
      <vt:lpstr>Scope of Requirements</vt:lpstr>
      <vt:lpstr>Technical Evaluation – Phase 1: Mandatory</vt:lpstr>
      <vt:lpstr>Technical Evaluation – Phase 2: LTE</vt:lpstr>
      <vt:lpstr>Technical Evaluation – Phase 2: DMR </vt:lpstr>
      <vt:lpstr>Technical Evaluation – Phase 2: LTE &amp; DMR Cont.</vt:lpstr>
      <vt:lpstr>Technical Evaluation – Phase 2: LTE Technology Roadmap</vt:lpstr>
      <vt:lpstr>Technical Evaluation – Phase 2: DMR Technology Roadmap</vt:lpstr>
      <vt:lpstr>Technical Evaluation – Phase 3 &amp; 4: Demonstration &amp; Due Diligence</vt:lpstr>
      <vt:lpstr>Mandatory List of Specifications – Annexure S</vt:lpstr>
      <vt:lpstr>Implementation requirements for LTE &amp; DMR</vt:lpstr>
      <vt:lpstr>RFP Technical corrections/additions to note</vt:lpstr>
      <vt:lpstr>PowerPoint Presentation</vt:lpstr>
    </vt:vector>
  </TitlesOfParts>
  <Company>Transnet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TFR OPCO</dc:title>
  <dc:creator>MARY B PAPAYYA TRANSNET FREIGHT RAIL</dc:creator>
  <cp:lastModifiedBy>Alex Baloyi     Transnet Freight Rail   JHB</cp:lastModifiedBy>
  <cp:revision>304</cp:revision>
  <dcterms:created xsi:type="dcterms:W3CDTF">2022-06-30T08:54:36Z</dcterms:created>
  <dcterms:modified xsi:type="dcterms:W3CDTF">2025-04-30T19:10:24Z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0x01010062971C93EE2D2446B32EA18E0E847793</vt:lpwstr>
  </property>
  <property fmtid="{D5CDD505-2E9C-101B-9397-08002B2CF9AE}" pid="3" name="MSIP_Label_58cf86ee-526f-4536-9daf-d1ee8064d50e_Enabled">
    <vt:lpwstr>true</vt:lpwstr>
  </property>
  <property fmtid="{D5CDD505-2E9C-101B-9397-08002B2CF9AE}" pid="4" name="MSIP_Label_58cf86ee-526f-4536-9daf-d1ee8064d50e_SetDate">
    <vt:lpwstr>2024-12-12T10:10:19Z</vt:lpwstr>
  </property>
  <property fmtid="{D5CDD505-2E9C-101B-9397-08002B2CF9AE}" pid="5" name="MSIP_Label_58cf86ee-526f-4536-9daf-d1ee8064d50e_Method">
    <vt:lpwstr>Standard</vt:lpwstr>
  </property>
  <property fmtid="{D5CDD505-2E9C-101B-9397-08002B2CF9AE}" pid="6" name="MSIP_Label_58cf86ee-526f-4536-9daf-d1ee8064d50e_Name">
    <vt:lpwstr>Internal Only Information</vt:lpwstr>
  </property>
  <property fmtid="{D5CDD505-2E9C-101B-9397-08002B2CF9AE}" pid="7" name="MSIP_Label_58cf86ee-526f-4536-9daf-d1ee8064d50e_SiteId">
    <vt:lpwstr>a1a39996-f913-4016-a58a-361c60dec580</vt:lpwstr>
  </property>
  <property fmtid="{D5CDD505-2E9C-101B-9397-08002B2CF9AE}" pid="8" name="MSIP_Label_58cf86ee-526f-4536-9daf-d1ee8064d50e_ActionId">
    <vt:lpwstr>78847783-f4e6-46e3-99dc-0a3a53dbdb78</vt:lpwstr>
  </property>
  <property fmtid="{D5CDD505-2E9C-101B-9397-08002B2CF9AE}" pid="9" name="MSIP_Label_58cf86ee-526f-4536-9daf-d1ee8064d50e_ContentBits">
    <vt:lpwstr>0</vt:lpwstr>
  </property>
</Properties>
</file>