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52" r:id="rId6"/>
  </p:sldMasterIdLst>
  <p:notesMasterIdLst>
    <p:notesMasterId r:id="rId11"/>
  </p:notesMasterIdLst>
  <p:sldIdLst>
    <p:sldId id="308" r:id="rId7"/>
    <p:sldId id="678" r:id="rId8"/>
    <p:sldId id="680" r:id="rId9"/>
    <p:sldId id="681" r:id="rId10"/>
  </p:sldIdLst>
  <p:sldSz cx="12192000" cy="6858000"/>
  <p:notesSz cx="6858000" cy="9144000"/>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B6AA"/>
    <a:srgbClr val="ACC3C3"/>
    <a:srgbClr val="E4BC7F"/>
    <a:srgbClr val="C2C382"/>
    <a:srgbClr val="CA9987"/>
    <a:srgbClr val="B49180"/>
    <a:srgbClr val="82A5A5"/>
    <a:srgbClr val="D69B40"/>
    <a:srgbClr val="A3A543"/>
    <a:srgbClr val="B066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6" autoAdjust="0"/>
    <p:restoredTop sz="94660"/>
  </p:normalViewPr>
  <p:slideViewPr>
    <p:cSldViewPr snapToGrid="0">
      <p:cViewPr varScale="1">
        <p:scale>
          <a:sx n="78" d="100"/>
          <a:sy n="78" d="100"/>
        </p:scale>
        <p:origin x="72" y="26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presProps" Target="pres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tags" Target="tags/tag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theme" Target="theme/theme1.xml"/><Relationship Id="rId10" Type="http://schemas.openxmlformats.org/officeDocument/2006/relationships/slide" Target="slides/slide4.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usumuzi Sibeko" userId="32d9aaf9-3bbd-4616-8659-2849b2418869" providerId="ADAL" clId="{ACB1A57B-3345-4D22-95EB-81B51319E768}"/>
    <pc:docChg chg="custSel modSld modNotesMaster">
      <pc:chgData name="Vusumuzi Sibeko" userId="32d9aaf9-3bbd-4616-8659-2849b2418869" providerId="ADAL" clId="{ACB1A57B-3345-4D22-95EB-81B51319E768}" dt="2026-10-15T07:40:30.758" v="2" actId="26606"/>
      <pc:docMkLst>
        <pc:docMk/>
      </pc:docMkLst>
      <pc:sldChg chg="modSp mod">
        <pc:chgData name="Vusumuzi Sibeko" userId="32d9aaf9-3bbd-4616-8659-2849b2418869" providerId="ADAL" clId="{ACB1A57B-3345-4D22-95EB-81B51319E768}" dt="2026-10-15T07:40:07.998" v="1" actId="26606"/>
        <pc:sldMkLst>
          <pc:docMk/>
          <pc:sldMk cId="533106315" sldId="678"/>
        </pc:sldMkLst>
        <pc:spChg chg="mod">
          <ac:chgData name="Vusumuzi Sibeko" userId="32d9aaf9-3bbd-4616-8659-2849b2418869" providerId="ADAL" clId="{ACB1A57B-3345-4D22-95EB-81B51319E768}" dt="2026-10-15T07:39:32.775" v="0" actId="26606"/>
          <ac:spMkLst>
            <pc:docMk/>
            <pc:sldMk cId="533106315" sldId="678"/>
            <ac:spMk id="4" creationId="{E3D377B0-2559-E4B8-70E0-1A856A369C17}"/>
          </ac:spMkLst>
        </pc:spChg>
        <pc:spChg chg="mod">
          <ac:chgData name="Vusumuzi Sibeko" userId="32d9aaf9-3bbd-4616-8659-2849b2418869" providerId="ADAL" clId="{ACB1A57B-3345-4D22-95EB-81B51319E768}" dt="2026-10-15T07:39:32.775" v="0" actId="26606"/>
          <ac:spMkLst>
            <pc:docMk/>
            <pc:sldMk cId="533106315" sldId="678"/>
            <ac:spMk id="5" creationId="{00000000-0000-0000-0000-000000000000}"/>
          </ac:spMkLst>
        </pc:spChg>
        <pc:spChg chg="mod">
          <ac:chgData name="Vusumuzi Sibeko" userId="32d9aaf9-3bbd-4616-8659-2849b2418869" providerId="ADAL" clId="{ACB1A57B-3345-4D22-95EB-81B51319E768}" dt="2026-10-15T07:39:32.775" v="0" actId="26606"/>
          <ac:spMkLst>
            <pc:docMk/>
            <pc:sldMk cId="533106315" sldId="678"/>
            <ac:spMk id="6" creationId="{00000000-0000-0000-0000-000000000000}"/>
          </ac:spMkLst>
        </pc:spChg>
        <pc:spChg chg="mod">
          <ac:chgData name="Vusumuzi Sibeko" userId="32d9aaf9-3bbd-4616-8659-2849b2418869" providerId="ADAL" clId="{ACB1A57B-3345-4D22-95EB-81B51319E768}" dt="2026-10-15T07:39:32.775" v="0" actId="26606"/>
          <ac:spMkLst>
            <pc:docMk/>
            <pc:sldMk cId="533106315" sldId="678"/>
            <ac:spMk id="7" creationId="{00000000-0000-0000-0000-000000000000}"/>
          </ac:spMkLst>
        </pc:spChg>
        <pc:spChg chg="mod">
          <ac:chgData name="Vusumuzi Sibeko" userId="32d9aaf9-3bbd-4616-8659-2849b2418869" providerId="ADAL" clId="{ACB1A57B-3345-4D22-95EB-81B51319E768}" dt="2026-10-15T07:40:07.998" v="1" actId="26606"/>
          <ac:spMkLst>
            <pc:docMk/>
            <pc:sldMk cId="533106315" sldId="678"/>
            <ac:spMk id="8" creationId="{00000000-0000-0000-0000-000000000000}"/>
          </ac:spMkLst>
        </pc:spChg>
        <pc:spChg chg="mod">
          <ac:chgData name="Vusumuzi Sibeko" userId="32d9aaf9-3bbd-4616-8659-2849b2418869" providerId="ADAL" clId="{ACB1A57B-3345-4D22-95EB-81B51319E768}" dt="2026-10-15T07:39:32.775" v="0" actId="26606"/>
          <ac:spMkLst>
            <pc:docMk/>
            <pc:sldMk cId="533106315" sldId="678"/>
            <ac:spMk id="1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7923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Technical clarification only. Commercial terms and costs are outside this presentation.</a:t>
            </a:r>
          </a:p>
          <a:p>
            <a:r>
              <a:t>[Sources]</a:t>
            </a:r>
          </a:p>
          <a:p>
            <a:r>
              <a:t>Procurement Purchase Request NIRS Rev1.pdf, pages 1–4.</a:t>
            </a:r>
          </a:p>
          <a:p>
            <a:r>
              <a:t>Cover images: AI-generated illustrative laboratory scenes. They do not depict a specified supplier or offered NIRS system.</a:t>
            </a:r>
          </a:p>
          <a:p>
            <a:r>
              <a:t>[/Sources]</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a:t>
            </a:r>
          </a:p>
          <a:p>
            <a:r>
              <a:t>Procurement Purchase Request NIRS Rev1.pdf, sections 2, 5 and 6, pages 2–4.</a:t>
            </a:r>
          </a:p>
          <a:p>
            <a:r>
              <a:t>[/Sources]</a:t>
            </a:r>
          </a:p>
          <a:p>
            <a:r>
              <a:t>The range values are examples in the request, not newly imposed limits. Section 5 requires at least moisture, TAN and antioxidant models. Section 6 additionally lists furans. Section 6 cites ASTM D8092 as an example; the applicable validation methods require confirmation. No claim of automatic compliance or proven prediction accuracy is made here.</a:t>
            </a:r>
          </a:p>
          <a:p>
            <a:endParaRPr lang="en-ZA"/>
          </a:p>
          <a:p>
            <a:r>
              <a:rPr lang="en-ZA"/>
              <a:t>Technical specification reference retained from the previous slide:</a:t>
            </a:r>
          </a:p>
          <a:p>
            <a:r>
              <a:rPr lang="en-ZA"/>
              <a:t>NIRS scope and technical requirements</a:t>
            </a:r>
          </a:p>
          <a:p>
            <a:r>
              <a:rPr lang="en-ZA"/>
              <a:t>One FT-NIR or dispersive NIR system: supply, delivery, installation and commissioning at Rosherville Oil Laboratory.</a:t>
            </a:r>
          </a:p>
          <a:p>
            <a:r>
              <a:rPr lang="en-ZA"/>
              <a:t>Instrument and sample handling</a:t>
            </a:r>
          </a:p>
          <a:p>
            <a:r>
              <a:rPr lang="en-ZA"/>
              <a:t>Near-infrared coverage, e.g. 800–2500 nm or 12,000–4,000 cm⁻¹.</a:t>
            </a:r>
          </a:p>
          <a:p>
            <a:r>
              <a:rPr lang="en-ZA"/>
              <a:t>Resolution: ≤10 nm or ≤8 cm⁻¹, suitable for liquid hydrocarbons.</a:t>
            </a:r>
          </a:p>
          <a:p>
            <a:r>
              <a:rPr lang="en-ZA"/>
              <a:t>Automated or semi-automated flow-cell / vial changer for mineral transformer oil.</a:t>
            </a:r>
          </a:p>
          <a:p>
            <a:r>
              <a:rPr lang="en-ZA"/>
              <a:t>Measurement: ≤1 minute per sample, including cell flush, with minimal cleaning.</a:t>
            </a:r>
          </a:p>
          <a:p>
            <a:r>
              <a:rPr lang="en-ZA"/>
              <a:t>Power supply: 100–240 V, 50/60 Hz.</a:t>
            </a:r>
          </a:p>
          <a:p>
            <a:r>
              <a:rPr lang="en-ZA"/>
              <a:t>Models, software and validation</a:t>
            </a:r>
          </a:p>
          <a:p>
            <a:r>
              <a:rPr lang="en-ZA"/>
              <a:t>Pre-loaded or user-developable models for moisture, TAN, furans and antioxidant (DBPC/DBP).</a:t>
            </a:r>
          </a:p>
          <a:p>
            <a:r>
              <a:rPr lang="en-ZA"/>
              <a:t>PLS, PCA and SIMCA modelling, calibration development and spectral library search.</a:t>
            </a:r>
          </a:p>
          <a:p>
            <a:r>
              <a:rPr lang="en-ZA"/>
              <a:t>Signal-to-noise adequate for trace prediction. Confirm performance with oil data.</a:t>
            </a:r>
          </a:p>
          <a:p>
            <a:r>
              <a:rPr lang="en-ZA"/>
              <a:t>Relevant ASTM / IEC validation, plus manuals, calibration guides and protocols.</a:t>
            </a:r>
          </a:p>
          <a:p>
            <a:r>
              <a:rPr lang="en-ZA"/>
              <a:t>Source: Procurement Purchase Request NIRS Rev1, pp. 2–4</a:t>
            </a:r>
          </a:p>
          <a:p>
            <a:endParaRPr lang="en-ZA"/>
          </a:p>
          <a:p>
            <a:r>
              <a:rPr lang="en-ZA"/>
              <a:t>Context source: Procurement Purchase Request NIRS Rev1.pdf, sections 1, 3 and 4, pages 2–3. The lab supports transformer-oil condition monitoring and non-routine investigations at RT&amp;D. Manual tests constrain throughput and turnaround. Faster multi-parameter prediction and reduced sample preparation are intended NIRS outcomes, subject to validated calibration models. Alternative-fluid and degradation research are intended applications, not proven performance of an offered instrument.</a:t>
            </a:r>
          </a:p>
          <a:p>
            <a:r>
              <a:rPr lang="en-ZA"/>
              <a:t>Source: Procurement Purchase Request NIRS Rev1, pp. 2–4</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a:t>
            </a:r>
          </a:p>
          <a:p>
            <a:r>
              <a:t>Procurement Purchase Request NIRS Rev1.pdf, section 5 and Technical Evaluation Criteria, pages 3–5.</a:t>
            </a:r>
          </a:p>
          <a:p>
            <a:r>
              <a:t>[/Sources]</a:t>
            </a:r>
          </a:p>
          <a:p>
            <a:r>
              <a:t>Detailed scoring as written in the source, not corrected: instrument specifications 30%, pass/fail, failure of any critical specification disqualifies. Prediction performance weight 20% but bands award 10% for R² &gt;0.95 for all three, 5% for 0.90–0.95 and 0% below 0.90. Throughput: ≥60 samples/hour 15%; 30–59 7.5%; &lt;30 0%. Warranty/support: 3 years + &lt;48 hours + spares in RSA + ≥2 local technicians 15%; 2 years or one missing item 7.5%; &lt;2 years or poor support 0%. Experience: ≥3 installations 10%, 2 installations 6%, 1 installation 3%, none 0%. Training: comprehensive ≥2 days including model building 5%; basic operation only 2.5%; none 0%. Timeline: ≤8 weeks 5%; 9–12 weeks 2.5%; &gt;12 weeks 0%. Total stated 100%; threshold 75%. These rules require clarification before evaluation. Full detailed bands retained here to keep the four-slide summary readable.</a:t>
            </a:r>
          </a:p>
          <a:p>
            <a:endParaRPr lang="en-ZA"/>
          </a:p>
          <a:p>
            <a:r>
              <a:rPr lang="en-ZA"/>
              <a:t>Meeting reference: integrated from former slide 4</a:t>
            </a:r>
          </a:p>
          <a:p>
            <a:r>
              <a:rPr lang="en-ZA"/>
              <a:t>Technical points requiring clarification</a:t>
            </a:r>
          </a:p>
          <a:p>
            <a:r>
              <a:rPr lang="en-ZA"/>
              <a:t>01</a:t>
            </a:r>
          </a:p>
          <a:p>
            <a:r>
              <a:rPr lang="en-ZA"/>
              <a:t>Prediction scoring</a:t>
            </a:r>
          </a:p>
          <a:p>
            <a:r>
              <a:rPr lang="en-ZA"/>
              <a:t>The criterion carries 20%, but its highest stated score is 10%. Confirm the intended scoring scale.</a:t>
            </a:r>
          </a:p>
          <a:p>
            <a:r>
              <a:rPr lang="en-ZA"/>
              <a:t>02</a:t>
            </a:r>
          </a:p>
          <a:p>
            <a:r>
              <a:rPr lang="en-ZA"/>
              <a:t>Critical specifications</a:t>
            </a:r>
          </a:p>
          <a:p>
            <a:r>
              <a:rPr lang="en-ZA"/>
              <a:t>Identify the disqualifying requirements and how pass/fail compliance earns the stated 30% weight.</a:t>
            </a:r>
          </a:p>
          <a:p>
            <a:r>
              <a:rPr lang="en-ZA"/>
              <a:t>03</a:t>
            </a:r>
          </a:p>
          <a:p>
            <a:r>
              <a:rPr lang="en-ZA"/>
              <a:t>Warranty and support</a:t>
            </a:r>
          </a:p>
          <a:p>
            <a:r>
              <a:rPr lang="en-ZA"/>
              <a:t>Reconcile the minimum 3-year warranty with the evaluation band that awards points for 2 years.</a:t>
            </a:r>
          </a:p>
          <a:p>
            <a:r>
              <a:rPr lang="en-ZA"/>
              <a:t>04</a:t>
            </a:r>
          </a:p>
          <a:p>
            <a:r>
              <a:rPr lang="en-ZA"/>
              <a:t>Models and validation</a:t>
            </a:r>
          </a:p>
          <a:p>
            <a:r>
              <a:rPr lang="en-ZA"/>
              <a:t>Confirm whether furans are mandatory, who develops the models, and the applicable ASTM / IEC validation methods and acceptance limits.</a:t>
            </a:r>
          </a:p>
          <a:p>
            <a:r>
              <a:rPr lang="en-ZA"/>
              <a:t>05</a:t>
            </a:r>
          </a:p>
          <a:p>
            <a:r>
              <a:rPr lang="en-ZA"/>
              <a:t>End-to-end throughput</a:t>
            </a:r>
          </a:p>
          <a:p>
            <a:r>
              <a:rPr lang="en-ZA"/>
              <a:t>Confirm that the demonstrated sample rate includes flushing and cleaning, and meets the ≤1-minute measurement requirement.</a:t>
            </a:r>
          </a:p>
          <a:p>
            <a:r>
              <a:rPr lang="en-ZA"/>
              <a:t>Discussion boundary: technical requirements, evidence and acceptance criteria only.</a:t>
            </a:r>
          </a:p>
          <a:p>
            <a:r>
              <a:rPr lang="en-ZA"/>
              <a:t>Source: Procurement Purchase Request NIRS Rev1, pp. 3–5; clarification questions derived from the source</a:t>
            </a:r>
          </a:p>
          <a:p>
            <a:endParaRPr lang="en-ZA"/>
          </a:p>
          <a:p>
            <a:r>
              <a:rPr lang="en-ZA"/>
              <a:t>[Sources]</a:t>
            </a:r>
          </a:p>
          <a:p>
            <a:r>
              <a:rPr lang="en-ZA"/>
              <a:t>Procurement Purchase Request NIRS Rev1.pdf, sections 5–6 and technical evaluation table, pages 3–5.</a:t>
            </a:r>
          </a:p>
          <a:p>
            <a:r>
              <a:rPr lang="en-ZA"/>
              <a:t>[/Sources]</a:t>
            </a:r>
          </a:p>
          <a:p>
            <a:r>
              <a:rPr lang="en-ZA"/>
              <a:t>These are proposed clarification questions, not approved amendments to the request. Technical questions only. No changes to evaluation rules are assumed. The former thank-you slide uses the current deck’s title-and-content layout to accommodate the required technical discussion within the user-confirmed four-slide limit.</a:t>
            </a:r>
          </a:p>
          <a:p>
            <a:r>
              <a:rPr lang="en-ZA"/>
              <a:t>Slide 2 already includes furans in the current user-edited model scope. Preserve that scope. The original request has a scope/specification mismatch, so its evaluation treatment can be discussed if raised. No scoring rules or warranty requirements have been silently amended.</a:t>
            </a:r>
          </a:p>
          <a:p>
            <a:endParaRPr lang="en-ZA"/>
          </a:p>
          <a:p>
            <a:r>
              <a:rPr lang="en-ZA"/>
              <a:t>Detailed supplier evidence retained for reference:</a:t>
            </a:r>
          </a:p>
          <a:p>
            <a:r>
              <a:rPr lang="en-ZA"/>
              <a:t>Criterion | Weight | Evidence and deliverables</a:t>
            </a:r>
          </a:p>
          <a:p>
            <a:r>
              <a:rPr lang="en-ZA"/>
              <a:t>Instrument specifications | 30% | Compliance statement, datasheets and validation methods.</a:t>
            </a:r>
          </a:p>
          <a:p>
            <a:r>
              <a:rPr lang="en-ZA"/>
              <a:t>Critical specifications: pass/fail.</a:t>
            </a:r>
          </a:p>
          <a:p>
            <a:r>
              <a:rPr lang="en-ZA"/>
              <a:t>Prediction performance | 20% | R² for moisture, TAN and antioxidant.</a:t>
            </a:r>
          </a:p>
          <a:p>
            <a:r>
              <a:rPr lang="en-ZA"/>
              <a:t>Model scope, development and acceptance limits.</a:t>
            </a:r>
          </a:p>
          <a:p>
            <a:r>
              <a:rPr lang="en-ZA"/>
              <a:t>Throughput and automation | 15% | Demonstrated sample rate and automation.</a:t>
            </a:r>
          </a:p>
          <a:p>
            <a:r>
              <a:rPr lang="en-ZA"/>
              <a:t>≤1 minute per sample, including cell flush.</a:t>
            </a:r>
          </a:p>
          <a:p>
            <a:r>
              <a:rPr lang="en-ZA"/>
              <a:t>Warranty and support | 15% | ≥3-year warranty, &lt;48-hour on-site response and local spares.</a:t>
            </a:r>
          </a:p>
          <a:p>
            <a:r>
              <a:rPr lang="en-ZA"/>
              <a:t>Local technician capability.</a:t>
            </a:r>
          </a:p>
          <a:p>
            <a:r>
              <a:rPr lang="en-ZA"/>
              <a:t>Supplier experience | 10% | Similar NIR installations in South African oil / power labs.</a:t>
            </a:r>
          </a:p>
          <a:p>
            <a:r>
              <a:rPr lang="en-ZA"/>
              <a:t>Client references with purchase orders or contracts.</a:t>
            </a:r>
          </a:p>
          <a:p>
            <a:r>
              <a:rPr lang="en-ZA"/>
              <a:t>Training programme | 5% | ≥2 days on site for up to 5 operators, including model building.</a:t>
            </a:r>
          </a:p>
          <a:p>
            <a:r>
              <a:rPr lang="en-ZA"/>
              <a:t>Software licence, manuals and validation documentation.</a:t>
            </a:r>
          </a:p>
          <a:p>
            <a:r>
              <a:rPr lang="en-ZA"/>
              <a:t>Project timeline | 5% | Delivery and commissioning schedule after purchase order.</a:t>
            </a:r>
          </a:p>
          <a:p>
            <a:r>
              <a:rPr lang="en-ZA"/>
              <a:t>The visible table summarises the existing evaluation criteria. It does not change specification limits, weights, scoring rules, warranty requirements or the technical threshold. See the source request and these notes for full details.</a:t>
            </a:r>
          </a:p>
          <a:p>
            <a:r>
              <a:rPr lang="en-ZA"/>
              <a:t>Source: Procurement Purchase Request NIRS Rev1, pp. 3–5</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Closing discussion.</a:t>
            </a:r>
          </a:p>
          <a:p>
            <a:r>
              <a:t>[Sources]</a:t>
            </a:r>
          </a:p>
          <a:p>
            <a:r>
              <a:t>Image: AI-generated conceptual artwork created for this presentation. The visible blue light is an artistic metaphor for spectroscopy, not a depiction of infrared radiation, instrument output or an offered product.</a:t>
            </a:r>
          </a:p>
          <a:p>
            <a:r>
              <a:t>[/Sources]</a:t>
            </a:r>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slideMaster" Target="../slideMasters/slideMaster1.xml"/><Relationship Id="rId7" Type="http://schemas.openxmlformats.org/officeDocument/2006/relationships/image" Target="../media/image4.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emf"/><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emf"/><Relationship Id="rId4" Type="http://schemas.openxmlformats.org/officeDocument/2006/relationships/oleObject" Target="../embeddings/oleObject5.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DFF4CC-8DC4-7B7A-39C5-262F5C87F5B3}"/>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2" y="4144544"/>
            <a:ext cx="12191995" cy="2464129"/>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618049" y="1404737"/>
            <a:ext cx="7117690" cy="676275"/>
          </a:xfrm>
          <a:prstGeom prst="rect">
            <a:avLst/>
          </a:prstGeom>
        </p:spPr>
        <p:txBody>
          <a:bodyPr anchor="b">
            <a:normAutofit/>
          </a:bodyPr>
          <a:lstStyle>
            <a:lvl1pPr algn="r">
              <a:defRPr sz="2800">
                <a:solidFill>
                  <a:schemeClr val="tx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618050" y="2924226"/>
            <a:ext cx="7117689"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618049" y="3527025"/>
            <a:ext cx="7117690" cy="327025"/>
          </a:xfrm>
          <a:prstGeom prst="rect">
            <a:avLst/>
          </a:prstGeom>
        </p:spPr>
        <p:txBody>
          <a:bodyPr>
            <a:noAutofit/>
          </a:bodyPr>
          <a:lstStyle>
            <a:lvl1pPr marL="0" indent="0" algn="r">
              <a:buNone/>
              <a:defRPr sz="1800">
                <a:solidFill>
                  <a:schemeClr val="tx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B025F6DC-490B-FE96-3826-453FA05719BC}"/>
              </a:ext>
            </a:extLst>
          </p:cNvPr>
          <p:cNvSpPr/>
          <p:nvPr userDrawn="1"/>
        </p:nvSpPr>
        <p:spPr>
          <a:xfrm>
            <a:off x="504232" y="3817647"/>
            <a:ext cx="1533524" cy="15166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a:extLst>
              <a:ext uri="{FF2B5EF4-FFF2-40B4-BE49-F238E27FC236}">
                <a16:creationId xmlns:a16="http://schemas.microsoft.com/office/drawing/2014/main" id="{DBCADFDE-56B9-04C2-BCE2-05120032D0AE}"/>
              </a:ext>
            </a:extLst>
          </p:cNvPr>
          <p:cNvPicPr>
            <a:picLocks noChangeAspect="1"/>
          </p:cNvPicPr>
          <p:nvPr userDrawn="1"/>
        </p:nvPicPr>
        <p:blipFill>
          <a:blip r:embed="rId7"/>
          <a:stretch>
            <a:fillRect/>
          </a:stretch>
        </p:blipFill>
        <p:spPr>
          <a:xfrm>
            <a:off x="504232" y="1784299"/>
            <a:ext cx="3937000" cy="3568700"/>
          </a:xfrm>
          <a:prstGeom prst="rect">
            <a:avLst/>
          </a:prstGeom>
        </p:spPr>
      </p:pic>
      <p:sp>
        <p:nvSpPr>
          <p:cNvPr id="9" name="Picture Placeholder 4">
            <a:extLst>
              <a:ext uri="{FF2B5EF4-FFF2-40B4-BE49-F238E27FC236}">
                <a16:creationId xmlns:a16="http://schemas.microsoft.com/office/drawing/2014/main" id="{46C2D1BC-19FC-6DDD-3EE5-86D738105E53}"/>
              </a:ext>
            </a:extLst>
          </p:cNvPr>
          <p:cNvSpPr>
            <a:spLocks noGrp="1"/>
          </p:cNvSpPr>
          <p:nvPr>
            <p:ph type="pic" sz="quarter" idx="13" hasCustomPrompt="1"/>
          </p:nvPr>
        </p:nvSpPr>
        <p:spPr>
          <a:xfrm>
            <a:off x="1000139" y="1921224"/>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 name="Oval 9">
            <a:extLst>
              <a:ext uri="{FF2B5EF4-FFF2-40B4-BE49-F238E27FC236}">
                <a16:creationId xmlns:a16="http://schemas.microsoft.com/office/drawing/2014/main" id="{D96E0838-0F9B-EF5D-E73C-CAF299B03244}"/>
              </a:ext>
            </a:extLst>
          </p:cNvPr>
          <p:cNvSpPr/>
          <p:nvPr userDrawn="1"/>
        </p:nvSpPr>
        <p:spPr>
          <a:xfrm>
            <a:off x="329249" y="3610137"/>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1">
            <a:extLst>
              <a:ext uri="{FF2B5EF4-FFF2-40B4-BE49-F238E27FC236}">
                <a16:creationId xmlns:a16="http://schemas.microsoft.com/office/drawing/2014/main" id="{71ABA184-90EF-886D-01F7-8ED79E7BB0CC}"/>
              </a:ext>
            </a:extLst>
          </p:cNvPr>
          <p:cNvSpPr>
            <a:spLocks noGrp="1"/>
          </p:cNvSpPr>
          <p:nvPr>
            <p:ph type="pic" sz="quarter" idx="14" hasCustomPrompt="1"/>
          </p:nvPr>
        </p:nvSpPr>
        <p:spPr>
          <a:xfrm>
            <a:off x="406138" y="3684749"/>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pic>
        <p:nvPicPr>
          <p:cNvPr id="12" name="Picture 11">
            <a:extLst>
              <a:ext uri="{FF2B5EF4-FFF2-40B4-BE49-F238E27FC236}">
                <a16:creationId xmlns:a16="http://schemas.microsoft.com/office/drawing/2014/main" id="{81417B6E-DCAF-E329-82FA-A9666987E521}"/>
              </a:ext>
            </a:extLst>
          </p:cNvPr>
          <p:cNvPicPr>
            <a:picLocks noChangeAspect="1"/>
          </p:cNvPicPr>
          <p:nvPr userDrawn="1"/>
        </p:nvPicPr>
        <p:blipFill>
          <a:blip r:embed="rId8"/>
          <a:stretch>
            <a:fillRect/>
          </a:stretch>
        </p:blipFill>
        <p:spPr>
          <a:xfrm>
            <a:off x="113202" y="3610137"/>
            <a:ext cx="2260600" cy="2044700"/>
          </a:xfrm>
          <a:prstGeom prst="rect">
            <a:avLst/>
          </a:prstGeom>
        </p:spPr>
      </p:pic>
    </p:spTree>
    <p:extLst>
      <p:ext uri="{BB962C8B-B14F-4D97-AF65-F5344CB8AC3E}">
        <p14:creationId xmlns:p14="http://schemas.microsoft.com/office/powerpoint/2010/main" val="294149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2566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287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F7C3906-7D26-F847-D210-DC8F472D4016}"/>
              </a:ext>
            </a:extLst>
          </p:cNvPr>
          <p:cNvPicPr>
            <a:picLocks noChangeAspect="1"/>
          </p:cNvPicPr>
          <p:nvPr userDrawn="1"/>
        </p:nvPicPr>
        <p:blipFill>
          <a:blip r:embed="rId4"/>
          <a:stretch>
            <a:fillRect/>
          </a:stretch>
        </p:blipFill>
        <p:spPr>
          <a:xfrm>
            <a:off x="847291" y="1463747"/>
            <a:ext cx="3937000" cy="3568700"/>
          </a:xfrm>
          <a:prstGeom prst="rect">
            <a:avLst/>
          </a:prstGeom>
        </p:spPr>
      </p:pic>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 name="Oval 9">
            <a:extLst>
              <a:ext uri="{FF2B5EF4-FFF2-40B4-BE49-F238E27FC236}">
                <a16:creationId xmlns:a16="http://schemas.microsoft.com/office/drawing/2014/main" id="{35DBF5CF-E6CC-1A85-FDB1-B49B23179B88}"/>
              </a:ext>
            </a:extLst>
          </p:cNvPr>
          <p:cNvSpPr/>
          <p:nvPr userDrawn="1"/>
        </p:nvSpPr>
        <p:spPr>
          <a:xfrm>
            <a:off x="672308" y="3289585"/>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pic>
        <p:nvPicPr>
          <p:cNvPr id="9" name="Picture 8">
            <a:extLst>
              <a:ext uri="{FF2B5EF4-FFF2-40B4-BE49-F238E27FC236}">
                <a16:creationId xmlns:a16="http://schemas.microsoft.com/office/drawing/2014/main" id="{83438781-E333-E871-DE61-8750EF6EEC4A}"/>
              </a:ext>
            </a:extLst>
          </p:cNvPr>
          <p:cNvPicPr>
            <a:picLocks noChangeAspect="1"/>
          </p:cNvPicPr>
          <p:nvPr userDrawn="1"/>
        </p:nvPicPr>
        <p:blipFill>
          <a:blip r:embed="rId7"/>
          <a:stretch>
            <a:fillRect/>
          </a:stretch>
        </p:blipFill>
        <p:spPr>
          <a:xfrm>
            <a:off x="456261" y="3289585"/>
            <a:ext cx="2260600" cy="2044700"/>
          </a:xfrm>
          <a:prstGeom prst="rect">
            <a:avLst/>
          </a:prstGeom>
        </p:spPr>
      </p:pic>
    </p:spTree>
    <p:extLst>
      <p:ext uri="{BB962C8B-B14F-4D97-AF65-F5344CB8AC3E}">
        <p14:creationId xmlns:p14="http://schemas.microsoft.com/office/powerpoint/2010/main" val="4082413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20393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49935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theme" Target="../theme/theme1.xml"/><Relationship Id="rId10"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slideLayout" Target="../slideLayouts/slideLayout7.xml"/><Relationship Id="rId7" Type="http://schemas.openxmlformats.org/officeDocument/2006/relationships/tags" Target="../tags/tag13.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ags" Target="../tags/tag12.xml"/><Relationship Id="rId11" Type="http://schemas.openxmlformats.org/officeDocument/2006/relationships/image" Target="../media/image7.emf"/><Relationship Id="rId5" Type="http://schemas.openxmlformats.org/officeDocument/2006/relationships/theme" Target="../theme/theme2.xml"/><Relationship Id="rId10" Type="http://schemas.openxmlformats.org/officeDocument/2006/relationships/image" Target="../media/image6.emf"/><Relationship Id="rId4" Type="http://schemas.openxmlformats.org/officeDocument/2006/relationships/slideLayout" Target="../slideLayouts/slideLayout8.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11" name="Object 10" hidden="1"/>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a:latin typeface="Arial" panose="020B0604020202020204" pitchFamily="34" charset="0"/>
              <a:ea typeface="+mj-ea"/>
              <a:cs typeface="+mj-cs"/>
              <a:sym typeface="Arial" panose="020B0604020202020204" pitchFamily="34" charset="0"/>
            </a:endParaRPr>
          </a:p>
        </p:txBody>
      </p:sp>
      <p:pic>
        <p:nvPicPr>
          <p:cNvPr id="12" name="Picture 11">
            <a:extLst>
              <a:ext uri="{FF2B5EF4-FFF2-40B4-BE49-F238E27FC236}">
                <a16:creationId xmlns:a16="http://schemas.microsoft.com/office/drawing/2014/main" id="{97394285-7F8F-217D-C4F3-CDA987C0E7A0}"/>
              </a:ext>
            </a:extLst>
          </p:cNvPr>
          <p:cNvPicPr>
            <a:picLocks noChangeAspect="1"/>
          </p:cNvPicPr>
          <p:nvPr userDrawn="1"/>
        </p:nvPicPr>
        <p:blipFill>
          <a:blip r:embed="rId10"/>
          <a:stretch>
            <a:fillRect/>
          </a:stretch>
        </p:blipFill>
        <p:spPr>
          <a:xfrm>
            <a:off x="9815492" y="531812"/>
            <a:ext cx="1841500" cy="381000"/>
          </a:xfrm>
          <a:prstGeom prst="rect">
            <a:avLst/>
          </a:prstGeom>
        </p:spPr>
      </p:pic>
    </p:spTree>
    <p:extLst>
      <p:ext uri="{BB962C8B-B14F-4D97-AF65-F5344CB8AC3E}">
        <p14:creationId xmlns:p14="http://schemas.microsoft.com/office/powerpoint/2010/main" val="2030761648"/>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57" r:id="rId3"/>
    <p:sldLayoutId id="2147483655" r:id="rId4"/>
  </p:sldLayoutIdLst>
  <p:hf hdr="0" dt="0"/>
  <p:txStyles>
    <p:titleStyle>
      <a:lvl1pPr algn="l" defTabSz="914400"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11" name="Object 10" hidden="1"/>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a:t>Edit Master text styles</a:t>
            </a:r>
          </a:p>
          <a:p>
            <a:pPr lvl="1"/>
            <a:r>
              <a:rPr lang="en-ZA"/>
              <a:t>Second level</a:t>
            </a:r>
          </a:p>
          <a:p>
            <a:pPr lvl="2"/>
            <a:r>
              <a:rPr lang="en-ZA"/>
              <a:t>Third level</a:t>
            </a:r>
          </a:p>
          <a:p>
            <a:pPr lvl="3"/>
            <a:r>
              <a:rPr lang="en-ZA"/>
              <a:t>Fourth level</a:t>
            </a:r>
          </a:p>
          <a:p>
            <a:pPr lvl="4"/>
            <a:r>
              <a:rPr lang="en-ZA"/>
              <a:t>Fifth level</a:t>
            </a:r>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a:t>Click to edit Master title style</a:t>
            </a:r>
            <a:endParaRPr lang="en-ZA" noProof="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10"/>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1"/>
          <a:stretch>
            <a:fillRect/>
          </a:stretch>
        </p:blipFill>
        <p:spPr>
          <a:xfrm>
            <a:off x="10037031" y="318311"/>
            <a:ext cx="241300" cy="368300"/>
          </a:xfrm>
          <a:prstGeom prst="rect">
            <a:avLst/>
          </a:prstGeom>
        </p:spPr>
      </p:pic>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8" r:id="rId2"/>
    <p:sldLayoutId id="2147483654" r:id="rId3"/>
    <p:sldLayoutId id="2147483659" r:id="rId4"/>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22C42-D751-76B7-5228-EB4345B994A6}"/>
              </a:ext>
            </a:extLst>
          </p:cNvPr>
          <p:cNvSpPr>
            <a:spLocks noGrp="1"/>
          </p:cNvSpPr>
          <p:nvPr>
            <p:ph type="ctrTitle"/>
          </p:nvPr>
        </p:nvSpPr>
        <p:spPr>
          <a:xfrm>
            <a:off x="4617720" y="1371600"/>
            <a:ext cx="7114032" cy="1216152"/>
          </a:xfrm>
        </p:spPr>
        <p:txBody>
          <a:bodyPr wrap="square" lIns="54864" tIns="36576" rIns="54864" bIns="0" anchor="t">
            <a:noAutofit/>
          </a:bodyPr>
          <a:lstStyle/>
          <a:p>
            <a:pPr algn="r">
              <a:lnSpc>
                <a:spcPct val="100000"/>
              </a:lnSpc>
              <a:spcAft>
                <a:spcPts val="600"/>
              </a:spcAft>
              <a:buNone/>
            </a:pPr>
            <a:r>
              <a:rPr lang="en-ZA" sz="3600" b="1">
                <a:solidFill>
                  <a:srgbClr val="003B8E"/>
                </a:solidFill>
                <a:latin typeface="Arial"/>
              </a:rPr>
              <a:t>NIRS</a:t>
            </a:r>
            <a:endParaRPr lang="en-ZA"/>
          </a:p>
          <a:p>
            <a:pPr algn="r">
              <a:lnSpc>
                <a:spcPct val="100000"/>
              </a:lnSpc>
              <a:spcAft>
                <a:spcPts val="600"/>
              </a:spcAft>
              <a:buNone/>
            </a:pPr>
            <a:r>
              <a:rPr lang="en-ZA" sz="2800" b="0">
                <a:solidFill>
                  <a:srgbClr val="003B8E"/>
                </a:solidFill>
                <a:latin typeface="Arial"/>
              </a:rPr>
              <a:t>Technical clarification</a:t>
            </a:r>
          </a:p>
        </p:txBody>
      </p:sp>
      <p:sp>
        <p:nvSpPr>
          <p:cNvPr id="3" name="Subtitle 2">
            <a:extLst>
              <a:ext uri="{FF2B5EF4-FFF2-40B4-BE49-F238E27FC236}">
                <a16:creationId xmlns:a16="http://schemas.microsoft.com/office/drawing/2014/main" id="{43357AF0-8E60-43A3-37C7-FCF9E6246441}"/>
              </a:ext>
            </a:extLst>
          </p:cNvPr>
          <p:cNvSpPr>
            <a:spLocks noGrp="1"/>
          </p:cNvSpPr>
          <p:nvPr>
            <p:ph type="subTitle" idx="1"/>
          </p:nvPr>
        </p:nvSpPr>
        <p:spPr/>
        <p:txBody>
          <a:bodyPr/>
          <a:lstStyle/>
          <a:p>
            <a:r>
              <a:rPr lang="en-US" dirty="0"/>
              <a:t>Vusumuzi Sibeko</a:t>
            </a:r>
          </a:p>
        </p:txBody>
      </p:sp>
      <p:sp>
        <p:nvSpPr>
          <p:cNvPr id="4" name="Text Placeholder 3">
            <a:extLst>
              <a:ext uri="{FF2B5EF4-FFF2-40B4-BE49-F238E27FC236}">
                <a16:creationId xmlns:a16="http://schemas.microsoft.com/office/drawing/2014/main" id="{51A6FE1E-3360-456F-C936-DDBD9BABBEAC}"/>
              </a:ext>
            </a:extLst>
          </p:cNvPr>
          <p:cNvSpPr>
            <a:spLocks noGrp="1"/>
          </p:cNvSpPr>
          <p:nvPr>
            <p:ph type="body" sz="quarter" idx="10"/>
          </p:nvPr>
        </p:nvSpPr>
        <p:spPr/>
        <p:txBody>
          <a:bodyPr/>
          <a:lstStyle/>
          <a:p>
            <a:r>
              <a:rPr lang="en-US"/>
              <a:t>Rosherville Oil Laboratory</a:t>
            </a:r>
            <a:endParaRPr lang="en-US" dirty="0"/>
          </a:p>
        </p:txBody>
      </p:sp>
      <p:pic>
        <p:nvPicPr>
          <p:cNvPr id="7" name="Picture Placeholder 7" descr="AI-generated illustrative laboratory scene, not a specific supplied NIRS model.">
            <a:extLst>
              <a:ext uri="{FF2B5EF4-FFF2-40B4-BE49-F238E27FC236}">
                <a16:creationId xmlns:a16="http://schemas.microsoft.com/office/drawing/2014/main" id="{AC639709-3731-8EE4-63E2-CBD135E0BFD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406138" y="3684749"/>
            <a:ext cx="1895476" cy="1895476"/>
          </a:xfrm>
          <a:prstGeom prst="ellipse">
            <a:avLst/>
          </a:prstGeom>
          <a:solidFill>
            <a:schemeClr val="accent2"/>
          </a:solidFill>
          <a:ln>
            <a:solidFill>
              <a:schemeClr val="bg1"/>
            </a:solidFill>
          </a:ln>
        </p:spPr>
      </p:pic>
      <p:pic>
        <p:nvPicPr>
          <p:cNvPr id="8" name="Picture Placeholder 24" descr="AI-generated illustrative laboratory scene, not a specific supplied NIRS model.">
            <a:extLst>
              <a:ext uri="{FF2B5EF4-FFF2-40B4-BE49-F238E27FC236}">
                <a16:creationId xmlns:a16="http://schemas.microsoft.com/office/drawing/2014/main" id="{1C939AD9-918F-D5C9-5E60-49AD08C4921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10376" y="1911285"/>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pic>
    </p:spTree>
    <p:extLst>
      <p:ext uri="{BB962C8B-B14F-4D97-AF65-F5344CB8AC3E}">
        <p14:creationId xmlns:p14="http://schemas.microsoft.com/office/powerpoint/2010/main" val="2347903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BCC7D-C2EC-CF83-C314-6B37805DEB80}"/>
              </a:ext>
            </a:extLst>
          </p:cNvPr>
          <p:cNvSpPr>
            <a:spLocks noGrp="1"/>
          </p:cNvSpPr>
          <p:nvPr>
            <p:ph type="title"/>
          </p:nvPr>
        </p:nvSpPr>
        <p:spPr>
          <a:xfrm>
            <a:off x="594360" y="329184"/>
            <a:ext cx="9107424" cy="393192"/>
          </a:xfrm>
        </p:spPr>
        <p:txBody>
          <a:bodyPr wrap="square" lIns="0" tIns="0" rIns="0" bIns="0">
            <a:noAutofit/>
          </a:bodyPr>
          <a:lstStyle/>
          <a:p>
            <a:pPr>
              <a:lnSpc>
                <a:spcPct val="100000"/>
              </a:lnSpc>
              <a:spcAft>
                <a:spcPts val="0"/>
              </a:spcAft>
            </a:pPr>
            <a:r>
              <a:rPr lang="en-US" sz="2000" b="1">
                <a:latin typeface="Arial"/>
              </a:rPr>
              <a:t>Our laboratory and the need for NIRS</a:t>
            </a:r>
            <a:endParaRPr lang="en-ZA" sz="2000"/>
          </a:p>
        </p:txBody>
      </p:sp>
      <p:sp>
        <p:nvSpPr>
          <p:cNvPr id="4" name="Content Placeholder 3">
            <a:extLst>
              <a:ext uri="{FF2B5EF4-FFF2-40B4-BE49-F238E27FC236}">
                <a16:creationId xmlns:a16="http://schemas.microsoft.com/office/drawing/2014/main" id="{E3D377B0-2559-E4B8-70E0-1A856A369C17}"/>
              </a:ext>
            </a:extLst>
          </p:cNvPr>
          <p:cNvSpPr>
            <a:spLocks noGrp="1"/>
          </p:cNvSpPr>
          <p:nvPr>
            <p:ph idx="1"/>
          </p:nvPr>
        </p:nvSpPr>
        <p:spPr>
          <a:xfrm>
            <a:off x="594360" y="1280160"/>
            <a:ext cx="10881360" cy="868680"/>
          </a:xfrm>
          <a:ln/>
        </p:spPr>
        <p:txBody>
          <a:bodyPr wrap="square" lIns="0" tIns="0" rIns="0" bIns="0" anchor="t"/>
          <a:lstStyle/>
          <a:p>
            <a:pPr marL="0" indent="0" algn="l">
              <a:lnSpc>
                <a:spcPct val="110000"/>
              </a:lnSpc>
              <a:spcAft>
                <a:spcPts val="1600"/>
              </a:spcAft>
              <a:buNone/>
            </a:pPr>
            <a:r>
              <a:rPr lang="en-ZA" sz="2300" b="0">
                <a:solidFill>
                  <a:srgbClr val="003B8E"/>
                </a:solidFill>
                <a:latin typeface="Arial"/>
              </a:rPr>
              <a:t>We test transformer oil to monitor asset condition and investigate oil degradation and contamination.</a:t>
            </a:r>
            <a:endParaRPr lang="en-ZA" sz="1800">
              <a:ea typeface="Calibri" panose="020F0502020204030204" pitchFamily="34" charset="0"/>
              <a:cs typeface="Times New Roman" panose="02020603050405020304" pitchFamily="18" charset="0"/>
            </a:endParaRPr>
          </a:p>
        </p:txBody>
      </p:sp>
      <p:sp>
        <p:nvSpPr>
          <p:cNvPr id="5" name="TextBox 4"/>
          <p:cNvSpPr txBox="1"/>
          <p:nvPr/>
        </p:nvSpPr>
        <p:spPr>
          <a:xfrm>
            <a:off x="594360" y="2633472"/>
            <a:ext cx="5212080" cy="343492"/>
          </a:xfrm>
          <a:prstGeom prst="rect">
            <a:avLst/>
          </a:prstGeom>
          <a:noFill/>
          <a:ln/>
        </p:spPr>
        <p:txBody>
          <a:bodyPr wrap="square" lIns="0" tIns="0" rIns="0" bIns="0" anchor="t">
            <a:spAutoFit/>
          </a:bodyPr>
          <a:lstStyle/>
          <a:p>
            <a:pPr marL="0" indent="0" algn="l">
              <a:lnSpc>
                <a:spcPct val="110000"/>
              </a:lnSpc>
              <a:spcAft>
                <a:spcPts val="1600"/>
              </a:spcAft>
              <a:buNone/>
            </a:pPr>
            <a:r>
              <a:rPr lang="en-ZA" sz="2200" b="1">
                <a:solidFill>
                  <a:srgbClr val="83725B"/>
                </a:solidFill>
                <a:latin typeface="Arial"/>
              </a:rPr>
              <a:t>Current challenges</a:t>
            </a:r>
          </a:p>
        </p:txBody>
      </p:sp>
      <p:sp>
        <p:nvSpPr>
          <p:cNvPr id="6" name="TextBox 5"/>
          <p:cNvSpPr txBox="1"/>
          <p:nvPr/>
        </p:nvSpPr>
        <p:spPr>
          <a:xfrm>
            <a:off x="594360" y="3227832"/>
            <a:ext cx="5029200" cy="2423160"/>
          </a:xfrm>
          <a:prstGeom prst="rect">
            <a:avLst/>
          </a:prstGeom>
          <a:noFill/>
          <a:ln/>
        </p:spPr>
        <p:txBody>
          <a:bodyPr wrap="square" lIns="0" tIns="0" rIns="0" bIns="0" anchor="t">
            <a:spAutoFit/>
          </a:bodyPr>
          <a:lstStyle/>
          <a:p>
            <a:pPr marL="0" indent="0" algn="l">
              <a:lnSpc>
                <a:spcPct val="110000"/>
              </a:lnSpc>
              <a:spcAft>
                <a:spcPts val="1500"/>
              </a:spcAft>
              <a:buNone/>
            </a:pPr>
            <a:r>
              <a:rPr lang="en-ZA" sz="2000" b="0">
                <a:solidFill>
                  <a:srgbClr val="454D59"/>
                </a:solidFill>
                <a:latin typeface="Arial"/>
              </a:rPr>
              <a:t>High sample volumes and tight turnaround times</a:t>
            </a:r>
          </a:p>
          <a:p>
            <a:pPr marL="0" indent="0" algn="l">
              <a:lnSpc>
                <a:spcPct val="110000"/>
              </a:lnSpc>
              <a:spcAft>
                <a:spcPts val="1500"/>
              </a:spcAft>
              <a:buNone/>
            </a:pPr>
            <a:r>
              <a:rPr lang="en-ZA" sz="2000" b="0">
                <a:solidFill>
                  <a:srgbClr val="454D59"/>
                </a:solidFill>
                <a:latin typeface="Arial"/>
              </a:rPr>
              <a:t>Separate manual tests for moisture, acidity and antioxidant content</a:t>
            </a:r>
          </a:p>
          <a:p>
            <a:pPr marL="0" indent="0" algn="l">
              <a:lnSpc>
                <a:spcPct val="110000"/>
              </a:lnSpc>
              <a:spcAft>
                <a:spcPts val="1500"/>
              </a:spcAft>
              <a:buNone/>
            </a:pPr>
            <a:r>
              <a:rPr lang="en-ZA" sz="2000" b="0">
                <a:solidFill>
                  <a:srgbClr val="454D59"/>
                </a:solidFill>
                <a:latin typeface="Arial"/>
              </a:rPr>
              <a:t>Routine testing leaves less time for investigations</a:t>
            </a:r>
          </a:p>
        </p:txBody>
      </p:sp>
      <p:sp>
        <p:nvSpPr>
          <p:cNvPr id="7" name="TextBox 6"/>
          <p:cNvSpPr txBox="1"/>
          <p:nvPr/>
        </p:nvSpPr>
        <p:spPr>
          <a:xfrm>
            <a:off x="6400800" y="2633472"/>
            <a:ext cx="5120640" cy="343492"/>
          </a:xfrm>
          <a:prstGeom prst="rect">
            <a:avLst/>
          </a:prstGeom>
          <a:noFill/>
          <a:ln/>
        </p:spPr>
        <p:txBody>
          <a:bodyPr wrap="square" lIns="0" tIns="0" rIns="0" bIns="0" anchor="t">
            <a:spAutoFit/>
          </a:bodyPr>
          <a:lstStyle/>
          <a:p>
            <a:pPr marL="0" indent="0" algn="l">
              <a:lnSpc>
                <a:spcPct val="110000"/>
              </a:lnSpc>
              <a:spcAft>
                <a:spcPts val="1600"/>
              </a:spcAft>
              <a:buNone/>
            </a:pPr>
            <a:r>
              <a:rPr lang="en-ZA" sz="2200" b="1">
                <a:solidFill>
                  <a:srgbClr val="003B8E"/>
                </a:solidFill>
                <a:latin typeface="Arial"/>
              </a:rPr>
              <a:t>How NIRS would help</a:t>
            </a:r>
          </a:p>
        </p:txBody>
      </p:sp>
      <p:sp>
        <p:nvSpPr>
          <p:cNvPr id="8" name="TextBox 7"/>
          <p:cNvSpPr txBox="1"/>
          <p:nvPr/>
        </p:nvSpPr>
        <p:spPr>
          <a:xfrm>
            <a:off x="6400800" y="3227832"/>
            <a:ext cx="5166360" cy="2423160"/>
          </a:xfrm>
          <a:prstGeom prst="rect">
            <a:avLst/>
          </a:prstGeom>
          <a:noFill/>
          <a:ln/>
        </p:spPr>
        <p:txBody>
          <a:bodyPr wrap="square" lIns="0" tIns="0" rIns="0" bIns="0" anchor="t">
            <a:spAutoFit/>
          </a:bodyPr>
          <a:lstStyle/>
          <a:p>
            <a:pPr marL="0" indent="0" algn="l">
              <a:lnSpc>
                <a:spcPct val="110000"/>
              </a:lnSpc>
              <a:spcAft>
                <a:spcPts val="1500"/>
              </a:spcAft>
              <a:buNone/>
            </a:pPr>
            <a:r>
              <a:rPr lang="en-ZA" sz="2000" b="0">
                <a:solidFill>
                  <a:srgbClr val="003B8E"/>
                </a:solidFill>
                <a:latin typeface="Arial"/>
              </a:rPr>
              <a:t>Predict several oil properties</a:t>
            </a:r>
            <a:br>
              <a:rPr lang="en-ZA"/>
            </a:br>
            <a:r>
              <a:rPr lang="en-ZA" sz="2000" b="0">
                <a:solidFill>
                  <a:srgbClr val="003B8E"/>
                </a:solidFill>
                <a:latin typeface="Arial"/>
              </a:rPr>
              <a:t>from a single scan</a:t>
            </a:r>
          </a:p>
          <a:p>
            <a:pPr marL="0" indent="0" algn="l">
              <a:lnSpc>
                <a:spcPct val="110000"/>
              </a:lnSpc>
              <a:spcAft>
                <a:spcPts val="1500"/>
              </a:spcAft>
              <a:buNone/>
            </a:pPr>
            <a:r>
              <a:rPr lang="en-ZA" sz="2000" b="0">
                <a:solidFill>
                  <a:srgbClr val="003B8E"/>
                </a:solidFill>
                <a:latin typeface="Arial"/>
              </a:rPr>
              <a:t>Automate routine testing and reduce sample preparation</a:t>
            </a:r>
          </a:p>
          <a:p>
            <a:pPr marL="0" indent="0" algn="l">
              <a:lnSpc>
                <a:spcPct val="110000"/>
              </a:lnSpc>
              <a:spcAft>
                <a:spcPts val="1500"/>
              </a:spcAft>
              <a:buNone/>
            </a:pPr>
            <a:r>
              <a:rPr lang="en-ZA" sz="2000" b="0">
                <a:solidFill>
                  <a:srgbClr val="003B8E"/>
                </a:solidFill>
                <a:latin typeface="Arial"/>
              </a:rPr>
              <a:t>Support contamination studies and research on alternative insulating fluids</a:t>
            </a:r>
          </a:p>
        </p:txBody>
      </p:sp>
      <p:sp>
        <p:nvSpPr>
          <p:cNvPr id="10" name="TextBox 9"/>
          <p:cNvSpPr txBox="1"/>
          <p:nvPr/>
        </p:nvSpPr>
        <p:spPr>
          <a:xfrm>
            <a:off x="594360" y="6089904"/>
            <a:ext cx="10991088" cy="281103"/>
          </a:xfrm>
          <a:prstGeom prst="rect">
            <a:avLst/>
          </a:prstGeom>
          <a:noFill/>
          <a:ln/>
        </p:spPr>
        <p:txBody>
          <a:bodyPr wrap="square" lIns="0" tIns="0" rIns="0" bIns="0" anchor="t">
            <a:spAutoFit/>
          </a:bodyPr>
          <a:lstStyle/>
          <a:p>
            <a:pPr marL="0" indent="0" algn="l">
              <a:lnSpc>
                <a:spcPct val="110000"/>
              </a:lnSpc>
              <a:spcAft>
                <a:spcPts val="1600"/>
              </a:spcAft>
              <a:buNone/>
            </a:pPr>
            <a:r>
              <a:rPr lang="en-ZA" sz="1800" b="1">
                <a:solidFill>
                  <a:srgbClr val="003B8E"/>
                </a:solidFill>
                <a:latin typeface="Arial"/>
              </a:rPr>
              <a:t>We need </a:t>
            </a:r>
            <a:r>
              <a:rPr sz="1800" b="1">
                <a:solidFill>
                  <a:srgbClr val="003B8E"/>
                </a:solidFill>
                <a:latin typeface="Arial"/>
              </a:rPr>
              <a:t>one NIRS system </a:t>
            </a:r>
            <a:r>
              <a:rPr lang="en-ZA" sz="1800" b="1">
                <a:solidFill>
                  <a:srgbClr val="003B8E"/>
                </a:solidFill>
                <a:latin typeface="Arial"/>
              </a:rPr>
              <a:t>at</a:t>
            </a:r>
            <a:r>
              <a:rPr sz="1800" b="1">
                <a:solidFill>
                  <a:srgbClr val="003B8E"/>
                </a:solidFill>
                <a:latin typeface="Arial"/>
              </a:rPr>
              <a:t> Rosherville, with validated oil models and operator training.</a:t>
            </a:r>
            <a:endParaRPr lang="en-ZA" sz="1800" b="1">
              <a:solidFill>
                <a:srgbClr val="003B8E"/>
              </a:solidFill>
              <a:latin typeface="Arial"/>
            </a:endParaRPr>
          </a:p>
        </p:txBody>
      </p:sp>
      <p:sp>
        <p:nvSpPr>
          <p:cNvPr id="11" name="Rectangle 10"/>
          <p:cNvSpPr/>
          <p:nvPr/>
        </p:nvSpPr>
        <p:spPr>
          <a:xfrm>
            <a:off x="594360" y="2350008"/>
            <a:ext cx="10991088" cy="16459"/>
          </a:xfrm>
          <a:prstGeom prst="rect">
            <a:avLst/>
          </a:prstGeom>
          <a:solidFill>
            <a:srgbClr val="D6DD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6035040" y="2688336"/>
            <a:ext cx="16459" cy="2862072"/>
          </a:xfrm>
          <a:prstGeom prst="rect">
            <a:avLst/>
          </a:prstGeom>
          <a:solidFill>
            <a:srgbClr val="D6DD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594360" y="5852160"/>
            <a:ext cx="10991088" cy="16459"/>
          </a:xfrm>
          <a:prstGeom prst="rect">
            <a:avLst/>
          </a:prstGeom>
          <a:solidFill>
            <a:srgbClr val="D6DD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533106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360" y="329184"/>
            <a:ext cx="9107424" cy="393192"/>
          </a:xfrm>
        </p:spPr>
        <p:txBody>
          <a:bodyPr wrap="square" lIns="0" tIns="0" rIns="0" bIns="0">
            <a:noAutofit/>
          </a:bodyPr>
          <a:lstStyle/>
          <a:p>
            <a:pPr lvl="0">
              <a:lnSpc>
                <a:spcPct val="100000"/>
              </a:lnSpc>
              <a:spcAft>
                <a:spcPts val="0"/>
              </a:spcAft>
            </a:pPr>
            <a:r>
              <a:rPr lang="en-US" sz="2000" b="1">
                <a:latin typeface="Arial"/>
              </a:rPr>
              <a:t>What suppliers need to demonstrate</a:t>
            </a:r>
            <a:endParaRPr lang="en-ZA" sz="2000" b="1"/>
          </a:p>
        </p:txBody>
      </p:sp>
      <p:sp>
        <p:nvSpPr>
          <p:cNvPr id="4" name="Content Placeholder 3">
            <a:extLst>
              <a:ext uri="{FF2B5EF4-FFF2-40B4-BE49-F238E27FC236}">
                <a16:creationId xmlns:a16="http://schemas.microsoft.com/office/drawing/2014/main" id="{BF24C95E-8986-D82F-D4AA-E1D73162DA79}"/>
              </a:ext>
            </a:extLst>
          </p:cNvPr>
          <p:cNvSpPr>
            <a:spLocks noGrp="1"/>
          </p:cNvSpPr>
          <p:nvPr>
            <p:ph idx="1"/>
          </p:nvPr>
        </p:nvSpPr>
        <p:spPr>
          <a:xfrm>
            <a:off x="594360" y="1243584"/>
            <a:ext cx="1280160" cy="594360"/>
          </a:xfrm>
        </p:spPr>
        <p:txBody>
          <a:bodyPr wrap="square" lIns="0" tIns="0" rIns="0" bIns="0" anchor="t">
            <a:normAutofit/>
          </a:bodyPr>
          <a:lstStyle/>
          <a:p>
            <a:pPr marL="0" indent="0" algn="l">
              <a:lnSpc>
                <a:spcPct val="110000"/>
              </a:lnSpc>
              <a:spcAft>
                <a:spcPts val="1600"/>
              </a:spcAft>
              <a:buNone/>
            </a:pPr>
            <a:r>
              <a:rPr lang="en-ZA" sz="3600" b="1">
                <a:solidFill>
                  <a:srgbClr val="83725B"/>
                </a:solidFill>
                <a:latin typeface="Arial"/>
              </a:rPr>
              <a:t>75%</a:t>
            </a:r>
          </a:p>
        </p:txBody>
      </p:sp>
      <p:graphicFrame>
        <p:nvGraphicFramePr>
          <p:cNvPr id="6" name="Table 5"/>
          <p:cNvGraphicFramePr>
            <a:graphicFrameLocks noGrp="1"/>
          </p:cNvGraphicFramePr>
          <p:nvPr>
            <p:extLst>
              <p:ext uri="{D42A27DB-BD31-4B8C-83A1-F6EECF244321}">
                <p14:modId xmlns:p14="http://schemas.microsoft.com/office/powerpoint/2010/main" val="1551931345"/>
              </p:ext>
            </p:extLst>
          </p:nvPr>
        </p:nvGraphicFramePr>
        <p:xfrm>
          <a:off x="594360" y="2066543"/>
          <a:ext cx="10991088" cy="3986784"/>
        </p:xfrm>
        <a:graphic>
          <a:graphicData uri="http://schemas.openxmlformats.org/drawingml/2006/table">
            <a:tbl>
              <a:tblPr firstRow="1" bandRow="1">
                <a:tableStyleId>{5C22544A-7EE6-4342-B048-85BDC9FD1C3A}</a:tableStyleId>
              </a:tblPr>
              <a:tblGrid>
                <a:gridCol w="2834640">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gridCol w="7059168">
                  <a:extLst>
                    <a:ext uri="{9D8B030D-6E8A-4147-A177-3AD203B41FA5}">
                      <a16:colId xmlns:a16="http://schemas.microsoft.com/office/drawing/2014/main" val="20002"/>
                    </a:ext>
                  </a:extLst>
                </a:gridCol>
              </a:tblGrid>
              <a:tr h="466344">
                <a:tc>
                  <a:txBody>
                    <a:bodyPr/>
                    <a:lstStyle/>
                    <a:p>
                      <a:pPr algn="l">
                        <a:lnSpc>
                          <a:spcPct val="100000"/>
                        </a:lnSpc>
                        <a:spcBef>
                          <a:spcPts val="0"/>
                        </a:spcBef>
                        <a:spcAft>
                          <a:spcPts val="0"/>
                        </a:spcAft>
                      </a:pPr>
                      <a:r>
                        <a:rPr lang="en-ZA" sz="1750" b="1">
                          <a:solidFill>
                            <a:srgbClr val="FFFFFF"/>
                          </a:solidFill>
                          <a:latin typeface="Arial"/>
                        </a:rPr>
                        <a:t>Evaluation area</a:t>
                      </a:r>
                    </a:p>
                  </a:txBody>
                  <a:tcPr marL="137160" marT="64008" marB="64008" anchor="ctr">
                    <a:solidFill>
                      <a:srgbClr val="003B8E"/>
                    </a:solidFill>
                  </a:tcPr>
                </a:tc>
                <a:tc>
                  <a:txBody>
                    <a:bodyPr/>
                    <a:lstStyle/>
                    <a:p>
                      <a:pPr algn="ctr">
                        <a:lnSpc>
                          <a:spcPct val="100000"/>
                        </a:lnSpc>
                        <a:spcBef>
                          <a:spcPts val="0"/>
                        </a:spcBef>
                        <a:spcAft>
                          <a:spcPts val="0"/>
                        </a:spcAft>
                      </a:pPr>
                      <a:r>
                        <a:rPr lang="en-ZA" sz="1750" b="1">
                          <a:solidFill>
                            <a:srgbClr val="FFFFFF"/>
                          </a:solidFill>
                          <a:latin typeface="Arial"/>
                        </a:rPr>
                        <a:t>Weight</a:t>
                      </a:r>
                    </a:p>
                  </a:txBody>
                  <a:tcPr marL="137160" marT="64008" marB="64008" anchor="ctr">
                    <a:solidFill>
                      <a:srgbClr val="003B8E"/>
                    </a:solidFill>
                  </a:tcPr>
                </a:tc>
                <a:tc>
                  <a:txBody>
                    <a:bodyPr/>
                    <a:lstStyle/>
                    <a:p>
                      <a:pPr algn="l">
                        <a:lnSpc>
                          <a:spcPct val="100000"/>
                        </a:lnSpc>
                        <a:spcBef>
                          <a:spcPts val="0"/>
                        </a:spcBef>
                        <a:spcAft>
                          <a:spcPts val="0"/>
                        </a:spcAft>
                      </a:pPr>
                      <a:r>
                        <a:rPr lang="en-ZA" sz="1750" b="1">
                          <a:solidFill>
                            <a:srgbClr val="FFFFFF"/>
                          </a:solidFill>
                          <a:latin typeface="Arial"/>
                        </a:rPr>
                        <a:t>Key point</a:t>
                      </a:r>
                    </a:p>
                  </a:txBody>
                  <a:tcPr marL="137160" marT="64008" marB="64008" anchor="ctr">
                    <a:solidFill>
                      <a:srgbClr val="003B8E"/>
                    </a:solidFill>
                  </a:tcPr>
                </a:tc>
                <a:extLst>
                  <a:ext uri="{0D108BD9-81ED-4DB2-BD59-A6C34878D82A}">
                    <a16:rowId xmlns:a16="http://schemas.microsoft.com/office/drawing/2014/main" val="10000"/>
                  </a:ext>
                </a:extLst>
              </a:tr>
              <a:tr h="502920">
                <a:tc>
                  <a:txBody>
                    <a:bodyPr/>
                    <a:lstStyle/>
                    <a:p>
                      <a:pPr algn="l">
                        <a:lnSpc>
                          <a:spcPct val="100000"/>
                        </a:lnSpc>
                        <a:spcBef>
                          <a:spcPts val="0"/>
                        </a:spcBef>
                        <a:spcAft>
                          <a:spcPts val="0"/>
                        </a:spcAft>
                      </a:pPr>
                      <a:r>
                        <a:rPr lang="en-ZA" sz="1750" b="0">
                          <a:solidFill>
                            <a:srgbClr val="003B8E"/>
                          </a:solidFill>
                          <a:latin typeface="Arial"/>
                        </a:rPr>
                        <a:t>Instrument fit</a:t>
                      </a:r>
                    </a:p>
                  </a:txBody>
                  <a:tcPr marL="137160" marT="64008" marB="64008" anchor="ctr">
                    <a:solidFill>
                      <a:srgbClr val="F3F5F8"/>
                    </a:solidFill>
                  </a:tcPr>
                </a:tc>
                <a:tc>
                  <a:txBody>
                    <a:bodyPr/>
                    <a:lstStyle/>
                    <a:p>
                      <a:pPr algn="ctr">
                        <a:lnSpc>
                          <a:spcPct val="100000"/>
                        </a:lnSpc>
                        <a:spcBef>
                          <a:spcPts val="0"/>
                        </a:spcBef>
                        <a:spcAft>
                          <a:spcPts val="0"/>
                        </a:spcAft>
                      </a:pPr>
                      <a:r>
                        <a:rPr lang="en-ZA" sz="1750" b="1">
                          <a:solidFill>
                            <a:srgbClr val="83725B"/>
                          </a:solidFill>
                          <a:latin typeface="Arial"/>
                        </a:rPr>
                        <a:t>30%</a:t>
                      </a:r>
                    </a:p>
                  </a:txBody>
                  <a:tcPr marL="137160" marT="64008" marB="64008" anchor="ctr">
                    <a:solidFill>
                      <a:srgbClr val="F3F5F8"/>
                    </a:solidFill>
                  </a:tcPr>
                </a:tc>
                <a:tc>
                  <a:txBody>
                    <a:bodyPr/>
                    <a:lstStyle/>
                    <a:p>
                      <a:pPr algn="l">
                        <a:lnSpc>
                          <a:spcPct val="100000"/>
                        </a:lnSpc>
                        <a:spcBef>
                          <a:spcPts val="0"/>
                        </a:spcBef>
                        <a:spcAft>
                          <a:spcPts val="0"/>
                        </a:spcAft>
                      </a:pPr>
                      <a:r>
                        <a:rPr lang="en-ZA" sz="1750" b="0">
                          <a:solidFill>
                            <a:srgbClr val="003B8E"/>
                          </a:solidFill>
                          <a:latin typeface="Arial"/>
                        </a:rPr>
                        <a:t>Meets the oil-analysis specification</a:t>
                      </a:r>
                    </a:p>
                  </a:txBody>
                  <a:tcPr marL="137160" marT="64008" marB="64008" anchor="ctr">
                    <a:solidFill>
                      <a:srgbClr val="F3F5F8"/>
                    </a:solidFill>
                  </a:tcPr>
                </a:tc>
                <a:extLst>
                  <a:ext uri="{0D108BD9-81ED-4DB2-BD59-A6C34878D82A}">
                    <a16:rowId xmlns:a16="http://schemas.microsoft.com/office/drawing/2014/main" val="10001"/>
                  </a:ext>
                </a:extLst>
              </a:tr>
              <a:tr h="502920">
                <a:tc>
                  <a:txBody>
                    <a:bodyPr/>
                    <a:lstStyle/>
                    <a:p>
                      <a:pPr algn="l">
                        <a:lnSpc>
                          <a:spcPct val="100000"/>
                        </a:lnSpc>
                        <a:spcBef>
                          <a:spcPts val="0"/>
                        </a:spcBef>
                        <a:spcAft>
                          <a:spcPts val="0"/>
                        </a:spcAft>
                      </a:pPr>
                      <a:r>
                        <a:rPr lang="en-ZA" sz="1750" b="0">
                          <a:solidFill>
                            <a:srgbClr val="003B8E"/>
                          </a:solidFill>
                          <a:latin typeface="Arial"/>
                        </a:rPr>
                        <a:t>Prediction quality</a:t>
                      </a:r>
                    </a:p>
                  </a:txBody>
                  <a:tcPr marL="137160" marT="64008" marB="64008" anchor="ctr">
                    <a:solidFill>
                      <a:srgbClr val="FFFFFF"/>
                    </a:solidFill>
                  </a:tcPr>
                </a:tc>
                <a:tc>
                  <a:txBody>
                    <a:bodyPr/>
                    <a:lstStyle/>
                    <a:p>
                      <a:pPr algn="ctr">
                        <a:lnSpc>
                          <a:spcPct val="100000"/>
                        </a:lnSpc>
                        <a:spcBef>
                          <a:spcPts val="0"/>
                        </a:spcBef>
                        <a:spcAft>
                          <a:spcPts val="0"/>
                        </a:spcAft>
                      </a:pPr>
                      <a:r>
                        <a:rPr lang="en-ZA" sz="1750" b="1">
                          <a:solidFill>
                            <a:srgbClr val="83725B"/>
                          </a:solidFill>
                          <a:latin typeface="Arial"/>
                        </a:rPr>
                        <a:t>20%</a:t>
                      </a:r>
                    </a:p>
                  </a:txBody>
                  <a:tcPr marL="137160" marT="64008" marB="64008" anchor="ctr">
                    <a:solidFill>
                      <a:srgbClr val="FFFFFF"/>
                    </a:solidFill>
                  </a:tcPr>
                </a:tc>
                <a:tc>
                  <a:txBody>
                    <a:bodyPr/>
                    <a:lstStyle/>
                    <a:p>
                      <a:pPr algn="l">
                        <a:lnSpc>
                          <a:spcPct val="100000"/>
                        </a:lnSpc>
                        <a:spcBef>
                          <a:spcPts val="0"/>
                        </a:spcBef>
                        <a:spcAft>
                          <a:spcPts val="0"/>
                        </a:spcAft>
                      </a:pPr>
                      <a:r>
                        <a:rPr lang="en-ZA" sz="1750" b="0">
                          <a:solidFill>
                            <a:srgbClr val="003B8E"/>
                          </a:solidFill>
                          <a:latin typeface="Arial"/>
                        </a:rPr>
                        <a:t>R² evidence for moisture, TAN and antioxidant</a:t>
                      </a:r>
                    </a:p>
                  </a:txBody>
                  <a:tcPr marL="137160" marT="64008" marB="64008" anchor="ctr">
                    <a:solidFill>
                      <a:srgbClr val="FFFFFF"/>
                    </a:solidFill>
                  </a:tcPr>
                </a:tc>
                <a:extLst>
                  <a:ext uri="{0D108BD9-81ED-4DB2-BD59-A6C34878D82A}">
                    <a16:rowId xmlns:a16="http://schemas.microsoft.com/office/drawing/2014/main" val="10002"/>
                  </a:ext>
                </a:extLst>
              </a:tr>
              <a:tr h="502920">
                <a:tc>
                  <a:txBody>
                    <a:bodyPr/>
                    <a:lstStyle/>
                    <a:p>
                      <a:pPr algn="l">
                        <a:lnSpc>
                          <a:spcPct val="100000"/>
                        </a:lnSpc>
                        <a:spcBef>
                          <a:spcPts val="0"/>
                        </a:spcBef>
                        <a:spcAft>
                          <a:spcPts val="0"/>
                        </a:spcAft>
                      </a:pPr>
                      <a:r>
                        <a:rPr lang="en-ZA" sz="1750" b="0">
                          <a:solidFill>
                            <a:srgbClr val="003B8E"/>
                          </a:solidFill>
                          <a:latin typeface="Arial"/>
                        </a:rPr>
                        <a:t>Speed and automation</a:t>
                      </a:r>
                    </a:p>
                  </a:txBody>
                  <a:tcPr marL="137160" marT="64008" marB="64008" anchor="ctr">
                    <a:solidFill>
                      <a:srgbClr val="F3F5F8"/>
                    </a:solidFill>
                  </a:tcPr>
                </a:tc>
                <a:tc>
                  <a:txBody>
                    <a:bodyPr/>
                    <a:lstStyle/>
                    <a:p>
                      <a:pPr algn="ctr">
                        <a:lnSpc>
                          <a:spcPct val="100000"/>
                        </a:lnSpc>
                        <a:spcBef>
                          <a:spcPts val="0"/>
                        </a:spcBef>
                        <a:spcAft>
                          <a:spcPts val="0"/>
                        </a:spcAft>
                      </a:pPr>
                      <a:r>
                        <a:rPr lang="en-ZA" sz="1750" b="1">
                          <a:solidFill>
                            <a:srgbClr val="83725B"/>
                          </a:solidFill>
                          <a:latin typeface="Arial"/>
                        </a:rPr>
                        <a:t>15%</a:t>
                      </a:r>
                    </a:p>
                  </a:txBody>
                  <a:tcPr marL="137160" marT="64008" marB="64008" anchor="ctr">
                    <a:solidFill>
                      <a:srgbClr val="F3F5F8"/>
                    </a:solidFill>
                  </a:tcPr>
                </a:tc>
                <a:tc>
                  <a:txBody>
                    <a:bodyPr/>
                    <a:lstStyle/>
                    <a:p>
                      <a:pPr algn="l">
                        <a:lnSpc>
                          <a:spcPct val="100000"/>
                        </a:lnSpc>
                        <a:spcBef>
                          <a:spcPts val="0"/>
                        </a:spcBef>
                        <a:spcAft>
                          <a:spcPts val="0"/>
                        </a:spcAft>
                      </a:pPr>
                      <a:r>
                        <a:rPr lang="en-ZA" sz="1750" b="0">
                          <a:solidFill>
                            <a:srgbClr val="003B8E"/>
                          </a:solidFill>
                          <a:latin typeface="Arial"/>
                        </a:rPr>
                        <a:t>≤1 minute per sample, including cell flush</a:t>
                      </a:r>
                    </a:p>
                  </a:txBody>
                  <a:tcPr marL="137160" marT="64008" marB="64008" anchor="ctr">
                    <a:solidFill>
                      <a:srgbClr val="F3F5F8"/>
                    </a:solidFill>
                  </a:tcPr>
                </a:tc>
                <a:extLst>
                  <a:ext uri="{0D108BD9-81ED-4DB2-BD59-A6C34878D82A}">
                    <a16:rowId xmlns:a16="http://schemas.microsoft.com/office/drawing/2014/main" val="10003"/>
                  </a:ext>
                </a:extLst>
              </a:tr>
              <a:tr h="502920">
                <a:tc>
                  <a:txBody>
                    <a:bodyPr/>
                    <a:lstStyle/>
                    <a:p>
                      <a:pPr algn="l">
                        <a:lnSpc>
                          <a:spcPct val="100000"/>
                        </a:lnSpc>
                        <a:spcBef>
                          <a:spcPts val="0"/>
                        </a:spcBef>
                        <a:spcAft>
                          <a:spcPts val="0"/>
                        </a:spcAft>
                      </a:pPr>
                      <a:r>
                        <a:rPr lang="en-ZA" sz="1750" b="0">
                          <a:solidFill>
                            <a:srgbClr val="003B8E"/>
                          </a:solidFill>
                          <a:latin typeface="Arial"/>
                        </a:rPr>
                        <a:t>Support</a:t>
                      </a:r>
                    </a:p>
                  </a:txBody>
                  <a:tcPr marL="137160" marT="64008" marB="64008" anchor="ctr">
                    <a:solidFill>
                      <a:srgbClr val="FFFFFF"/>
                    </a:solidFill>
                  </a:tcPr>
                </a:tc>
                <a:tc>
                  <a:txBody>
                    <a:bodyPr/>
                    <a:lstStyle/>
                    <a:p>
                      <a:pPr algn="ctr">
                        <a:lnSpc>
                          <a:spcPct val="100000"/>
                        </a:lnSpc>
                        <a:spcBef>
                          <a:spcPts val="0"/>
                        </a:spcBef>
                        <a:spcAft>
                          <a:spcPts val="0"/>
                        </a:spcAft>
                      </a:pPr>
                      <a:r>
                        <a:rPr lang="en-ZA" sz="1750" b="1">
                          <a:solidFill>
                            <a:srgbClr val="83725B"/>
                          </a:solidFill>
                          <a:latin typeface="Arial"/>
                        </a:rPr>
                        <a:t>15%</a:t>
                      </a:r>
                    </a:p>
                  </a:txBody>
                  <a:tcPr marL="137160" marT="64008" marB="64008" anchor="ctr">
                    <a:solidFill>
                      <a:srgbClr val="FFFFFF"/>
                    </a:solidFill>
                  </a:tcPr>
                </a:tc>
                <a:tc>
                  <a:txBody>
                    <a:bodyPr/>
                    <a:lstStyle/>
                    <a:p>
                      <a:pPr algn="l">
                        <a:lnSpc>
                          <a:spcPct val="100000"/>
                        </a:lnSpc>
                        <a:spcBef>
                          <a:spcPts val="0"/>
                        </a:spcBef>
                        <a:spcAft>
                          <a:spcPts val="0"/>
                        </a:spcAft>
                      </a:pPr>
                      <a:r>
                        <a:rPr lang="en-ZA" sz="1750" b="0">
                          <a:solidFill>
                            <a:srgbClr val="003B8E"/>
                          </a:solidFill>
                          <a:latin typeface="Arial"/>
                        </a:rPr>
                        <a:t>≥3-year warranty, &lt;48-hour on-site response, local spares</a:t>
                      </a:r>
                    </a:p>
                  </a:txBody>
                  <a:tcPr marL="137160" marT="64008" marB="64008" anchor="ctr">
                    <a:solidFill>
                      <a:srgbClr val="FFFFFF"/>
                    </a:solidFill>
                  </a:tcPr>
                </a:tc>
                <a:extLst>
                  <a:ext uri="{0D108BD9-81ED-4DB2-BD59-A6C34878D82A}">
                    <a16:rowId xmlns:a16="http://schemas.microsoft.com/office/drawing/2014/main" val="10004"/>
                  </a:ext>
                </a:extLst>
              </a:tr>
              <a:tr h="502920">
                <a:tc>
                  <a:txBody>
                    <a:bodyPr/>
                    <a:lstStyle/>
                    <a:p>
                      <a:pPr algn="l">
                        <a:lnSpc>
                          <a:spcPct val="100000"/>
                        </a:lnSpc>
                        <a:spcBef>
                          <a:spcPts val="0"/>
                        </a:spcBef>
                        <a:spcAft>
                          <a:spcPts val="0"/>
                        </a:spcAft>
                      </a:pPr>
                      <a:r>
                        <a:rPr lang="en-ZA" sz="1750" b="0">
                          <a:solidFill>
                            <a:srgbClr val="003B8E"/>
                          </a:solidFill>
                          <a:latin typeface="Arial"/>
                        </a:rPr>
                        <a:t>Relevant experience</a:t>
                      </a:r>
                    </a:p>
                  </a:txBody>
                  <a:tcPr marL="137160" marT="64008" marB="64008" anchor="ctr">
                    <a:solidFill>
                      <a:srgbClr val="F3F5F8"/>
                    </a:solidFill>
                  </a:tcPr>
                </a:tc>
                <a:tc>
                  <a:txBody>
                    <a:bodyPr/>
                    <a:lstStyle/>
                    <a:p>
                      <a:pPr algn="ctr">
                        <a:lnSpc>
                          <a:spcPct val="100000"/>
                        </a:lnSpc>
                        <a:spcBef>
                          <a:spcPts val="0"/>
                        </a:spcBef>
                        <a:spcAft>
                          <a:spcPts val="0"/>
                        </a:spcAft>
                      </a:pPr>
                      <a:r>
                        <a:rPr lang="en-ZA" sz="1750" b="1">
                          <a:solidFill>
                            <a:srgbClr val="83725B"/>
                          </a:solidFill>
                          <a:latin typeface="Arial"/>
                        </a:rPr>
                        <a:t>10%</a:t>
                      </a:r>
                    </a:p>
                  </a:txBody>
                  <a:tcPr marL="137160" marT="64008" marB="64008" anchor="ctr">
                    <a:solidFill>
                      <a:srgbClr val="F3F5F8"/>
                    </a:solidFill>
                  </a:tcPr>
                </a:tc>
                <a:tc>
                  <a:txBody>
                    <a:bodyPr/>
                    <a:lstStyle/>
                    <a:p>
                      <a:pPr algn="l">
                        <a:lnSpc>
                          <a:spcPct val="100000"/>
                        </a:lnSpc>
                        <a:spcBef>
                          <a:spcPts val="0"/>
                        </a:spcBef>
                        <a:spcAft>
                          <a:spcPts val="0"/>
                        </a:spcAft>
                      </a:pPr>
                      <a:r>
                        <a:rPr lang="en-ZA" sz="1750" b="0">
                          <a:solidFill>
                            <a:srgbClr val="003B8E"/>
                          </a:solidFill>
                          <a:latin typeface="Arial"/>
                        </a:rPr>
                        <a:t>Proven NIRS installations in SA oil / power labs</a:t>
                      </a:r>
                    </a:p>
                  </a:txBody>
                  <a:tcPr marL="137160" marT="64008" marB="64008" anchor="ctr">
                    <a:solidFill>
                      <a:srgbClr val="F3F5F8"/>
                    </a:solidFill>
                  </a:tcPr>
                </a:tc>
                <a:extLst>
                  <a:ext uri="{0D108BD9-81ED-4DB2-BD59-A6C34878D82A}">
                    <a16:rowId xmlns:a16="http://schemas.microsoft.com/office/drawing/2014/main" val="10005"/>
                  </a:ext>
                </a:extLst>
              </a:tr>
              <a:tr h="502920">
                <a:tc>
                  <a:txBody>
                    <a:bodyPr/>
                    <a:lstStyle/>
                    <a:p>
                      <a:pPr algn="l">
                        <a:lnSpc>
                          <a:spcPct val="100000"/>
                        </a:lnSpc>
                        <a:spcBef>
                          <a:spcPts val="0"/>
                        </a:spcBef>
                        <a:spcAft>
                          <a:spcPts val="0"/>
                        </a:spcAft>
                      </a:pPr>
                      <a:r>
                        <a:rPr lang="en-ZA" sz="1750" b="0">
                          <a:solidFill>
                            <a:srgbClr val="003B8E"/>
                          </a:solidFill>
                          <a:latin typeface="Arial"/>
                        </a:rPr>
                        <a:t>Training</a:t>
                      </a:r>
                    </a:p>
                  </a:txBody>
                  <a:tcPr marL="137160" marT="64008" marB="64008" anchor="ctr">
                    <a:solidFill>
                      <a:srgbClr val="FFFFFF"/>
                    </a:solidFill>
                  </a:tcPr>
                </a:tc>
                <a:tc>
                  <a:txBody>
                    <a:bodyPr/>
                    <a:lstStyle/>
                    <a:p>
                      <a:pPr algn="ctr">
                        <a:lnSpc>
                          <a:spcPct val="100000"/>
                        </a:lnSpc>
                        <a:spcBef>
                          <a:spcPts val="0"/>
                        </a:spcBef>
                        <a:spcAft>
                          <a:spcPts val="0"/>
                        </a:spcAft>
                      </a:pPr>
                      <a:r>
                        <a:rPr lang="en-ZA" sz="1750" b="1">
                          <a:solidFill>
                            <a:srgbClr val="83725B"/>
                          </a:solidFill>
                          <a:latin typeface="Arial"/>
                        </a:rPr>
                        <a:t>5%</a:t>
                      </a:r>
                    </a:p>
                  </a:txBody>
                  <a:tcPr marL="137160" marT="64008" marB="64008" anchor="ctr">
                    <a:solidFill>
                      <a:srgbClr val="FFFFFF"/>
                    </a:solidFill>
                  </a:tcPr>
                </a:tc>
                <a:tc>
                  <a:txBody>
                    <a:bodyPr/>
                    <a:lstStyle/>
                    <a:p>
                      <a:pPr algn="l">
                        <a:lnSpc>
                          <a:spcPct val="100000"/>
                        </a:lnSpc>
                        <a:spcBef>
                          <a:spcPts val="0"/>
                        </a:spcBef>
                        <a:spcAft>
                          <a:spcPts val="0"/>
                        </a:spcAft>
                      </a:pPr>
                      <a:r>
                        <a:rPr lang="en-ZA" sz="1750" b="0">
                          <a:solidFill>
                            <a:srgbClr val="003B8E"/>
                          </a:solidFill>
                          <a:latin typeface="Arial"/>
                        </a:rPr>
                        <a:t>At least 2 days for up to 5 operators, with model building</a:t>
                      </a:r>
                    </a:p>
                  </a:txBody>
                  <a:tcPr marL="137160" marT="64008" marB="64008" anchor="ctr">
                    <a:solidFill>
                      <a:srgbClr val="FFFFFF"/>
                    </a:solidFill>
                  </a:tcPr>
                </a:tc>
                <a:extLst>
                  <a:ext uri="{0D108BD9-81ED-4DB2-BD59-A6C34878D82A}">
                    <a16:rowId xmlns:a16="http://schemas.microsoft.com/office/drawing/2014/main" val="10006"/>
                  </a:ext>
                </a:extLst>
              </a:tr>
              <a:tr h="502920">
                <a:tc>
                  <a:txBody>
                    <a:bodyPr/>
                    <a:lstStyle/>
                    <a:p>
                      <a:pPr algn="l">
                        <a:lnSpc>
                          <a:spcPct val="100000"/>
                        </a:lnSpc>
                        <a:spcBef>
                          <a:spcPts val="0"/>
                        </a:spcBef>
                        <a:spcAft>
                          <a:spcPts val="0"/>
                        </a:spcAft>
                      </a:pPr>
                      <a:r>
                        <a:rPr lang="en-ZA" sz="1750" b="0">
                          <a:solidFill>
                            <a:srgbClr val="003B8E"/>
                          </a:solidFill>
                          <a:latin typeface="Arial"/>
                        </a:rPr>
                        <a:t>Delivery</a:t>
                      </a:r>
                    </a:p>
                  </a:txBody>
                  <a:tcPr marL="137160" marT="64008" marB="64008" anchor="ctr">
                    <a:solidFill>
                      <a:srgbClr val="F3F5F8"/>
                    </a:solidFill>
                  </a:tcPr>
                </a:tc>
                <a:tc>
                  <a:txBody>
                    <a:bodyPr/>
                    <a:lstStyle/>
                    <a:p>
                      <a:pPr algn="ctr">
                        <a:lnSpc>
                          <a:spcPct val="100000"/>
                        </a:lnSpc>
                        <a:spcBef>
                          <a:spcPts val="0"/>
                        </a:spcBef>
                        <a:spcAft>
                          <a:spcPts val="0"/>
                        </a:spcAft>
                      </a:pPr>
                      <a:r>
                        <a:rPr lang="en-ZA" sz="1750" b="1">
                          <a:solidFill>
                            <a:srgbClr val="83725B"/>
                          </a:solidFill>
                          <a:latin typeface="Arial"/>
                        </a:rPr>
                        <a:t>5%</a:t>
                      </a:r>
                    </a:p>
                  </a:txBody>
                  <a:tcPr marL="137160" marT="64008" marB="64008" anchor="ctr">
                    <a:solidFill>
                      <a:srgbClr val="F3F5F8"/>
                    </a:solidFill>
                  </a:tcPr>
                </a:tc>
                <a:tc>
                  <a:txBody>
                    <a:bodyPr/>
                    <a:lstStyle/>
                    <a:p>
                      <a:pPr algn="l">
                        <a:lnSpc>
                          <a:spcPct val="100000"/>
                        </a:lnSpc>
                        <a:spcBef>
                          <a:spcPts val="0"/>
                        </a:spcBef>
                        <a:spcAft>
                          <a:spcPts val="0"/>
                        </a:spcAft>
                      </a:pPr>
                      <a:r>
                        <a:rPr lang="en-ZA" sz="1750" b="0">
                          <a:solidFill>
                            <a:srgbClr val="003B8E"/>
                          </a:solidFill>
                          <a:latin typeface="Arial"/>
                        </a:rPr>
                        <a:t>Clear delivery and commissioning schedule</a:t>
                      </a:r>
                    </a:p>
                  </a:txBody>
                  <a:tcPr marL="137160" marT="64008" marB="64008" anchor="ctr">
                    <a:solidFill>
                      <a:srgbClr val="F3F5F8"/>
                    </a:solidFill>
                  </a:tcPr>
                </a:tc>
                <a:extLst>
                  <a:ext uri="{0D108BD9-81ED-4DB2-BD59-A6C34878D82A}">
                    <a16:rowId xmlns:a16="http://schemas.microsoft.com/office/drawing/2014/main" val="10007"/>
                  </a:ext>
                </a:extLst>
              </a:tr>
            </a:tbl>
          </a:graphicData>
        </a:graphic>
      </p:graphicFrame>
      <p:sp>
        <p:nvSpPr>
          <p:cNvPr id="7" name="TextBox 6"/>
          <p:cNvSpPr txBox="1"/>
          <p:nvPr/>
        </p:nvSpPr>
        <p:spPr>
          <a:xfrm>
            <a:off x="594360" y="6272784"/>
            <a:ext cx="10991088" cy="218586"/>
          </a:xfrm>
          <a:prstGeom prst="rect">
            <a:avLst/>
          </a:prstGeom>
          <a:noFill/>
        </p:spPr>
        <p:txBody>
          <a:bodyPr wrap="square" lIns="0" tIns="0" rIns="0" bIns="0" anchor="t">
            <a:spAutoFit/>
          </a:bodyPr>
          <a:lstStyle/>
          <a:p>
            <a:pPr marL="0" indent="0" algn="l">
              <a:lnSpc>
                <a:spcPct val="110000"/>
              </a:lnSpc>
              <a:spcAft>
                <a:spcPts val="0"/>
              </a:spcAft>
              <a:buNone/>
            </a:pPr>
            <a:r>
              <a:rPr lang="en-ZA" sz="1400" b="0">
                <a:solidFill>
                  <a:srgbClr val="454D59"/>
                </a:solidFill>
                <a:latin typeface="Arial"/>
              </a:rPr>
              <a:t>Scoring and warranty wording in the request still require confirmation.</a:t>
            </a:r>
          </a:p>
        </p:txBody>
      </p:sp>
      <p:sp>
        <p:nvSpPr>
          <p:cNvPr id="8" name="TextBox 7"/>
          <p:cNvSpPr txBox="1"/>
          <p:nvPr/>
        </p:nvSpPr>
        <p:spPr>
          <a:xfrm>
            <a:off x="1956816" y="1426464"/>
            <a:ext cx="3474720" cy="312330"/>
          </a:xfrm>
          <a:prstGeom prst="rect">
            <a:avLst/>
          </a:prstGeom>
          <a:noFill/>
        </p:spPr>
        <p:txBody>
          <a:bodyPr wrap="square" lIns="0" tIns="0" rIns="0" bIns="0" anchor="t">
            <a:spAutoFit/>
          </a:bodyPr>
          <a:lstStyle/>
          <a:p>
            <a:pPr marL="0" indent="0" algn="l">
              <a:lnSpc>
                <a:spcPct val="110000"/>
              </a:lnSpc>
              <a:spcAft>
                <a:spcPts val="1600"/>
              </a:spcAft>
              <a:buNone/>
            </a:pPr>
            <a:r>
              <a:rPr lang="en-ZA" sz="2000" b="1">
                <a:solidFill>
                  <a:srgbClr val="003B8E"/>
                </a:solidFill>
                <a:latin typeface="Arial"/>
              </a:rPr>
              <a:t>Technical threshold</a:t>
            </a:r>
          </a:p>
        </p:txBody>
      </p:sp>
      <p:sp>
        <p:nvSpPr>
          <p:cNvPr id="9" name="TextBox 8"/>
          <p:cNvSpPr txBox="1"/>
          <p:nvPr/>
        </p:nvSpPr>
        <p:spPr>
          <a:xfrm>
            <a:off x="8394192" y="1426464"/>
            <a:ext cx="3200400" cy="347472"/>
          </a:xfrm>
          <a:prstGeom prst="rect">
            <a:avLst/>
          </a:prstGeom>
          <a:noFill/>
        </p:spPr>
        <p:txBody>
          <a:bodyPr wrap="square" lIns="0" tIns="0" rIns="0" bIns="0" anchor="t">
            <a:spAutoFit/>
          </a:bodyPr>
          <a:lstStyle/>
          <a:p>
            <a:pPr marL="0" indent="0" algn="l">
              <a:lnSpc>
                <a:spcPct val="110000"/>
              </a:lnSpc>
              <a:spcAft>
                <a:spcPts val="1600"/>
              </a:spcAft>
              <a:buNone/>
            </a:pPr>
            <a:r>
              <a:rPr sz="1800" b="0">
                <a:solidFill>
                  <a:srgbClr val="454D59"/>
                </a:solidFill>
                <a:latin typeface="Arial"/>
              </a:rPr>
              <a:t>100% total weighting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360" y="329184"/>
            <a:ext cx="9107424" cy="393192"/>
          </a:xfrm>
        </p:spPr>
        <p:txBody>
          <a:bodyPr wrap="square" lIns="0" tIns="0" rIns="0" bIns="0" anchor="t">
            <a:noAutofit/>
          </a:bodyPr>
          <a:lstStyle/>
          <a:p>
            <a:pPr marL="0" indent="0" algn="l">
              <a:lnSpc>
                <a:spcPct val="100000"/>
              </a:lnSpc>
              <a:spcAft>
                <a:spcPts val="0"/>
              </a:spcAft>
              <a:buNone/>
            </a:pPr>
            <a:r>
              <a:rPr sz="2000" b="1">
                <a:solidFill>
                  <a:srgbClr val="FFFFFF"/>
                </a:solidFill>
                <a:latin typeface="Arial"/>
              </a:rPr>
              <a:t>NIRS technical clarification</a:t>
            </a:r>
            <a:endParaRPr lang="en-ZA" sz="2000" b="1">
              <a:solidFill>
                <a:srgbClr val="FFFFFF"/>
              </a:solidFill>
              <a:latin typeface="Arial"/>
            </a:endParaRPr>
          </a:p>
        </p:txBody>
      </p:sp>
      <p:pic>
        <p:nvPicPr>
          <p:cNvPr id="3" name="Picture 2" descr="Conceptual AI artwork: golden insulating oil cuvette with blue optical light ribbons, representing spectroscopy. Not a supplied instrument or measured spectrum."/>
          <p:cNvPicPr>
            <a:picLocks noChangeAspect="1"/>
          </p:cNvPicPr>
          <p:nvPr/>
        </p:nvPicPr>
        <p:blipFill>
          <a:blip r:embed="rId3"/>
          <a:srcRect l="1894" r="1894"/>
          <a:stretch>
            <a:fillRect/>
          </a:stretch>
        </p:blipFill>
        <p:spPr>
          <a:xfrm>
            <a:off x="6547104" y="991209"/>
            <a:ext cx="5644591" cy="5866790"/>
          </a:xfrm>
          <a:prstGeom prst="rect">
            <a:avLst/>
          </a:prstGeom>
        </p:spPr>
      </p:pic>
      <p:sp>
        <p:nvSpPr>
          <p:cNvPr id="4" name="TextBox 3"/>
          <p:cNvSpPr txBox="1"/>
          <p:nvPr/>
        </p:nvSpPr>
        <p:spPr>
          <a:xfrm>
            <a:off x="722376" y="2359152"/>
            <a:ext cx="5486400" cy="868680"/>
          </a:xfrm>
          <a:prstGeom prst="rect">
            <a:avLst/>
          </a:prstGeom>
          <a:noFill/>
        </p:spPr>
        <p:txBody>
          <a:bodyPr wrap="square" lIns="0" tIns="0" rIns="0" bIns="0" anchor="t">
            <a:spAutoFit/>
          </a:bodyPr>
          <a:lstStyle/>
          <a:p>
            <a:pPr marL="0" indent="0" algn="l">
              <a:lnSpc>
                <a:spcPct val="110000"/>
              </a:lnSpc>
              <a:spcAft>
                <a:spcPts val="1600"/>
              </a:spcAft>
              <a:buNone/>
            </a:pPr>
            <a:r>
              <a:rPr sz="4400" b="1">
                <a:solidFill>
                  <a:srgbClr val="003B8E"/>
                </a:solidFill>
                <a:latin typeface="Arial"/>
              </a:rPr>
              <a:t>Thank you</a:t>
            </a:r>
          </a:p>
        </p:txBody>
      </p:sp>
      <p:sp>
        <p:nvSpPr>
          <p:cNvPr id="5" name="TextBox 4"/>
          <p:cNvSpPr txBox="1"/>
          <p:nvPr/>
        </p:nvSpPr>
        <p:spPr>
          <a:xfrm>
            <a:off x="722376" y="3419856"/>
            <a:ext cx="5394960" cy="630936"/>
          </a:xfrm>
          <a:prstGeom prst="rect">
            <a:avLst/>
          </a:prstGeom>
          <a:noFill/>
        </p:spPr>
        <p:txBody>
          <a:bodyPr wrap="square" lIns="0" tIns="0" rIns="0" bIns="0" anchor="t">
            <a:spAutoFit/>
          </a:bodyPr>
          <a:lstStyle/>
          <a:p>
            <a:pPr marL="0" indent="0" algn="l">
              <a:lnSpc>
                <a:spcPct val="110000"/>
              </a:lnSpc>
              <a:spcAft>
                <a:spcPts val="1600"/>
              </a:spcAft>
              <a:buNone/>
            </a:pPr>
            <a:r>
              <a:rPr sz="3000" b="0">
                <a:solidFill>
                  <a:srgbClr val="83725B"/>
                </a:solidFill>
                <a:latin typeface="Arial"/>
              </a:rPr>
              <a:t>Questions?</a:t>
            </a:r>
          </a:p>
        </p:txBody>
      </p:sp>
      <p:sp>
        <p:nvSpPr>
          <p:cNvPr id="6" name="Rectangle 5"/>
          <p:cNvSpPr/>
          <p:nvPr/>
        </p:nvSpPr>
        <p:spPr>
          <a:xfrm>
            <a:off x="722376" y="4389120"/>
            <a:ext cx="1051560" cy="16459"/>
          </a:xfrm>
          <a:prstGeom prst="rect">
            <a:avLst/>
          </a:prstGeom>
          <a:solidFill>
            <a:srgbClr val="8372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22376" y="4681728"/>
            <a:ext cx="5394960" cy="365760"/>
          </a:xfrm>
          <a:prstGeom prst="rect">
            <a:avLst/>
          </a:prstGeom>
          <a:noFill/>
        </p:spPr>
        <p:txBody>
          <a:bodyPr wrap="square" lIns="0" tIns="0" rIns="0" bIns="0" anchor="t">
            <a:spAutoFit/>
          </a:bodyPr>
          <a:lstStyle/>
          <a:p>
            <a:pPr marL="0" indent="0" algn="l">
              <a:lnSpc>
                <a:spcPct val="110000"/>
              </a:lnSpc>
              <a:spcAft>
                <a:spcPts val="1600"/>
              </a:spcAft>
              <a:buNone/>
            </a:pPr>
            <a:r>
              <a:rPr sz="1800" b="0">
                <a:solidFill>
                  <a:srgbClr val="003B8E"/>
                </a:solidFill>
                <a:latin typeface="Arial"/>
              </a:rPr>
              <a:t>Rosherville Oil Laboratory</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heme/theme1.xml><?xml version="1.0" encoding="utf-8"?>
<a:theme xmlns:a="http://schemas.openxmlformats.org/drawingml/2006/main" name="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2.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Owner xmlns="2c7ddca0-f18f-4514-89ec-cfc256175ba5">
      <UserInfo>
        <DisplayName>Lebogang Manakana</DisplayName>
        <AccountId>11117</AccountId>
        <AccountType/>
      </UserInfo>
    </Owner>
  </documentManagement>
</p:properties>
</file>

<file path=customXml/item3.xml><?xml version="1.0" encoding="utf-8"?>
<?mso-contentType ?>
<SharedContentType xmlns="Microsoft.SharePoint.Taxonomy.ContentTypeSync" SourceId="69b1b3ef-f17b-48c7-a7c8-8ad8b283852f" ContentTypeId="0x0101000D8B3899A4805C44A2FA507CBAF83E58" PreviousValue="false"/>
</file>

<file path=customXml/item4.xml><?xml version="1.0" encoding="utf-8"?>
<ct:contentTypeSchema xmlns:ct="http://schemas.microsoft.com/office/2006/metadata/contentType" xmlns:ma="http://schemas.microsoft.com/office/2006/metadata/properties/metaAttributes" ct:_="" ma:_="" ma:contentTypeName="Khoro Minimum metadata" ma:contentTypeID="0x0101000D8B3899A4805C44A2FA507CBAF83E58007A63E5F34A1C904ABF73B4A044044531" ma:contentTypeVersion="3" ma:contentTypeDescription="" ma:contentTypeScope="" ma:versionID="17327965f7291ab7bae5024c4d883bde">
  <xsd:schema xmlns:xsd="http://www.w3.org/2001/XMLSchema" xmlns:xs="http://www.w3.org/2001/XMLSchema" xmlns:p="http://schemas.microsoft.com/office/2006/metadata/properties" xmlns:ns2="2c7ddca0-f18f-4514-89ec-cfc256175ba5" targetNamespace="http://schemas.microsoft.com/office/2006/metadata/properties" ma:root="true" ma:fieldsID="7a3511da6a4f6d92aec1b7a4f9927643" ns2:_="">
    <xsd:import namespace="2c7ddca0-f18f-4514-89ec-cfc256175ba5"/>
    <xsd:element name="properties">
      <xsd:complexType>
        <xsd:sequence>
          <xsd:element name="documentManagement">
            <xsd:complexType>
              <xsd:all>
                <xsd:element ref="ns2:Owner"/>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ddca0-f18f-4514-89ec-cfc256175ba5" elementFormDefault="qualified">
    <xsd:import namespace="http://schemas.microsoft.com/office/2006/documentManagement/types"/>
    <xsd:import namespace="http://schemas.microsoft.com/office/infopath/2007/PartnerControls"/>
    <xsd:element name="Owner" ma:index="8" ma:displayName="Owner" ma:list="UserInfo" ma:SharePointGroup="0" ma:internalName="Ow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F75ADF6-FF55-4FFC-BA53-8A77FEA89285}">
  <ds:schemaRefs>
    <ds:schemaRef ds:uri="http://schemas.microsoft.com/sharepoint/v3/contenttype/forms"/>
  </ds:schemaRefs>
</ds:datastoreItem>
</file>

<file path=customXml/itemProps2.xml><?xml version="1.0" encoding="utf-8"?>
<ds:datastoreItem xmlns:ds="http://schemas.openxmlformats.org/officeDocument/2006/customXml" ds:itemID="{B33A1265-97A7-4CBC-A6B2-2EEAB6A71AD7}">
  <ds:schemaRefs>
    <ds:schemaRef ds:uri="http://schemas.microsoft.com/office/2006/metadata/properties"/>
    <ds:schemaRef ds:uri="http://schemas.openxmlformats.org/package/2006/metadata/core-properties"/>
    <ds:schemaRef ds:uri="http://schemas.microsoft.com/office/2006/documentManagement/types"/>
    <ds:schemaRef ds:uri="http://purl.org/dc/terms/"/>
    <ds:schemaRef ds:uri="http://www.w3.org/XML/1998/namespace"/>
    <ds:schemaRef ds:uri="http://purl.org/dc/elements/1.1/"/>
    <ds:schemaRef ds:uri="http://purl.org/dc/dcmitype/"/>
    <ds:schemaRef ds:uri="http://schemas.microsoft.com/office/infopath/2007/PartnerControls"/>
    <ds:schemaRef ds:uri="2c7ddca0-f18f-4514-89ec-cfc256175ba5"/>
  </ds:schemaRefs>
</ds:datastoreItem>
</file>

<file path=customXml/itemProps3.xml><?xml version="1.0" encoding="utf-8"?>
<ds:datastoreItem xmlns:ds="http://schemas.openxmlformats.org/officeDocument/2006/customXml" ds:itemID="{72832AB3-C3A8-4024-868A-7B93B85F18C6}">
  <ds:schemaRefs>
    <ds:schemaRef ds:uri="Microsoft.SharePoint.Taxonomy.ContentTypeSync"/>
  </ds:schemaRefs>
</ds:datastoreItem>
</file>

<file path=customXml/itemProps4.xml><?xml version="1.0" encoding="utf-8"?>
<ds:datastoreItem xmlns:ds="http://schemas.openxmlformats.org/officeDocument/2006/customXml" ds:itemID="{E34207DC-B30F-4A0C-B5DE-EF409CBB8F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ddca0-f18f-4514-89ec-cfc256175b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93aedbdc-cc67-4652-aa12-d250a876ae79}" enabled="0" method="" siteId="{93aedbdc-cc67-4652-aa12-d250a876ae79}" removed="1"/>
</clbl:labelList>
</file>

<file path=docProps/app.xml><?xml version="1.0" encoding="utf-8"?>
<Properties xmlns="http://schemas.openxmlformats.org/officeDocument/2006/extended-properties" xmlns:vt="http://schemas.openxmlformats.org/officeDocument/2006/docPropsVTypes">
  <Template/>
  <TotalTime>6895</TotalTime>
  <Words>1372</Words>
  <Application>Microsoft Office PowerPoint</Application>
  <PresentationFormat>Widescreen</PresentationFormat>
  <Paragraphs>128</Paragraphs>
  <Slides>4</Slides>
  <Notes>4</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4</vt:i4>
      </vt:variant>
    </vt:vector>
  </HeadingPairs>
  <TitlesOfParts>
    <vt:vector size="11" baseType="lpstr">
      <vt:lpstr>Arial</vt:lpstr>
      <vt:lpstr>Calibri</vt:lpstr>
      <vt:lpstr>Courier New</vt:lpstr>
      <vt:lpstr>Wingdings</vt:lpstr>
      <vt:lpstr>Office Theme</vt:lpstr>
      <vt:lpstr>Content Slide Master</vt:lpstr>
      <vt:lpstr>think-cell Slide</vt:lpstr>
      <vt:lpstr>NIRS Technical clarification</vt:lpstr>
      <vt:lpstr>Our laboratory and the need for NIRS</vt:lpstr>
      <vt:lpstr>What suppliers need to demonstrate</vt:lpstr>
      <vt:lpstr>NIRS technical clarification</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White 16x9</dc:title>
  <dc:creator>Hanlie Smit</dc:creator>
  <cp:lastModifiedBy>Vusumuzi Sibeko</cp:lastModifiedBy>
  <cp:revision>68</cp:revision>
  <dcterms:created xsi:type="dcterms:W3CDTF">2020-01-06T09:48:40Z</dcterms:created>
  <dcterms:modified xsi:type="dcterms:W3CDTF">2026-10-15T07:40:41Z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0x0101000D8B3899A4805C44A2FA507CBAF83E58007A63E5F34A1C904ABF73B4A044044531</vt:lpwstr>
  </property>
</Properties>
</file>