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95" r:id="rId2"/>
    <p:sldId id="320" r:id="rId3"/>
    <p:sldId id="326" r:id="rId4"/>
    <p:sldId id="322" r:id="rId5"/>
    <p:sldId id="328" r:id="rId6"/>
    <p:sldId id="329" r:id="rId7"/>
    <p:sldId id="330" r:id="rId8"/>
    <p:sldId id="331" r:id="rId9"/>
    <p:sldId id="311" r:id="rId10"/>
  </p:sldIdLst>
  <p:sldSz cx="10160000" cy="5715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32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1B8D"/>
    <a:srgbClr val="FF3300"/>
    <a:srgbClr val="00B27B"/>
    <a:srgbClr val="000000"/>
    <a:srgbClr val="939393"/>
    <a:srgbClr val="006600"/>
    <a:srgbClr val="FFFF00"/>
    <a:srgbClr val="00FF00"/>
    <a:srgbClr val="FF3399"/>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533" autoAdjust="0"/>
  </p:normalViewPr>
  <p:slideViewPr>
    <p:cSldViewPr>
      <p:cViewPr varScale="1">
        <p:scale>
          <a:sx n="93" d="100"/>
          <a:sy n="93" d="100"/>
        </p:scale>
        <p:origin x="898" y="72"/>
      </p:cViewPr>
      <p:guideLst>
        <p:guide orient="horz" pos="1800"/>
        <p:guide pos="320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AFFB6D1-9C4A-412E-805D-A77C5B5FCCDA}" type="datetimeFigureOut">
              <a:rPr lang="en-GB" smtClean="0"/>
              <a:t>03/06/2025</a:t>
            </a:fld>
            <a:endParaRPr lang="en-GB"/>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1DCBDAC-2920-4F99-87E0-AAF918DED104}" type="slidenum">
              <a:rPr lang="en-GB" smtClean="0"/>
              <a:t>‹#›</a:t>
            </a:fld>
            <a:endParaRPr lang="en-GB"/>
          </a:p>
        </p:txBody>
      </p:sp>
    </p:spTree>
    <p:extLst>
      <p:ext uri="{BB962C8B-B14F-4D97-AF65-F5344CB8AC3E}">
        <p14:creationId xmlns:p14="http://schemas.microsoft.com/office/powerpoint/2010/main" val="4041303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5BCD7A-19A3-4F86-ACC2-E6D296BE197C}" type="slidenum">
              <a:rPr lang="en-ZA" altLang="en-US"/>
              <a:pPr/>
              <a:t>9</a:t>
            </a:fld>
            <a:endParaRPr lang="en-ZA" altLang="en-US"/>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1831632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cstate="screen">
            <a:extLst>
              <a:ext uri="{28A0092B-C50C-407E-A947-70E740481C1C}">
                <a14:useLocalDpi xmlns:a14="http://schemas.microsoft.com/office/drawing/2010/main"/>
              </a:ext>
            </a:extLst>
          </a:blip>
          <a:srcRect b="9124"/>
          <a:stretch/>
        </p:blipFill>
        <p:spPr>
          <a:xfrm>
            <a:off x="1" y="0"/>
            <a:ext cx="3567832" cy="5715000"/>
          </a:xfrm>
          <a:prstGeom prst="rect">
            <a:avLst/>
          </a:prstGeom>
        </p:spPr>
      </p:pic>
      <p:sp>
        <p:nvSpPr>
          <p:cNvPr id="8" name="Rectangle 7"/>
          <p:cNvSpPr/>
          <p:nvPr userDrawn="1"/>
        </p:nvSpPr>
        <p:spPr>
          <a:xfrm>
            <a:off x="9320471" y="5317774"/>
            <a:ext cx="839529" cy="3972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67"/>
          </a:p>
        </p:txBody>
      </p:sp>
      <p:sp>
        <p:nvSpPr>
          <p:cNvPr id="2" name="Title 1"/>
          <p:cNvSpPr>
            <a:spLocks noGrp="1"/>
          </p:cNvSpPr>
          <p:nvPr>
            <p:ph type="ctrTitle"/>
          </p:nvPr>
        </p:nvSpPr>
        <p:spPr>
          <a:xfrm>
            <a:off x="3783855" y="769268"/>
            <a:ext cx="5897253" cy="2592288"/>
          </a:xfrm>
          <a:noFill/>
        </p:spPr>
        <p:txBody>
          <a:bodyPr>
            <a:normAutofit/>
          </a:bodyPr>
          <a:lstStyle>
            <a:lvl1pPr algn="ctr">
              <a:defRPr sz="3200" b="1">
                <a:solidFill>
                  <a:srgbClr val="0E1B8D"/>
                </a:solidFill>
                <a:latin typeface="+mj-lt"/>
                <a:cs typeface="Segoe UI Semibold" panose="020B0702040204020203"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3783854" y="4369668"/>
            <a:ext cx="5897254" cy="1055935"/>
          </a:xfrm>
          <a:noFill/>
        </p:spPr>
        <p:txBody>
          <a:bodyPr anchor="ctr">
            <a:normAutofit/>
          </a:bodyPr>
          <a:lstStyle>
            <a:lvl1pPr marL="0" indent="0" algn="ctr">
              <a:buNone/>
              <a:defRPr sz="2000">
                <a:solidFill>
                  <a:srgbClr val="0E1B8D"/>
                </a:solidFill>
                <a:latin typeface="+mn-lt"/>
                <a:cs typeface="Segoe UI Semibold" panose="020B0702040204020203" pitchFamily="34" charset="0"/>
              </a:defRPr>
            </a:lvl1pPr>
            <a:lvl2pPr marL="423312" indent="0" algn="ctr">
              <a:buNone/>
              <a:defRPr>
                <a:solidFill>
                  <a:schemeClr val="tx1">
                    <a:tint val="75000"/>
                  </a:schemeClr>
                </a:solidFill>
              </a:defRPr>
            </a:lvl2pPr>
            <a:lvl3pPr marL="846625" indent="0" algn="ctr">
              <a:buNone/>
              <a:defRPr>
                <a:solidFill>
                  <a:schemeClr val="tx1">
                    <a:tint val="75000"/>
                  </a:schemeClr>
                </a:solidFill>
              </a:defRPr>
            </a:lvl3pPr>
            <a:lvl4pPr marL="1269936" indent="0" algn="ctr">
              <a:buNone/>
              <a:defRPr>
                <a:solidFill>
                  <a:schemeClr val="tx1">
                    <a:tint val="75000"/>
                  </a:schemeClr>
                </a:solidFill>
              </a:defRPr>
            </a:lvl4pPr>
            <a:lvl5pPr marL="1693249" indent="0" algn="ctr">
              <a:buNone/>
              <a:defRPr>
                <a:solidFill>
                  <a:schemeClr val="tx1">
                    <a:tint val="75000"/>
                  </a:schemeClr>
                </a:solidFill>
              </a:defRPr>
            </a:lvl5pPr>
            <a:lvl6pPr marL="2116561" indent="0" algn="ctr">
              <a:buNone/>
              <a:defRPr>
                <a:solidFill>
                  <a:schemeClr val="tx1">
                    <a:tint val="75000"/>
                  </a:schemeClr>
                </a:solidFill>
              </a:defRPr>
            </a:lvl6pPr>
            <a:lvl7pPr marL="2539873" indent="0" algn="ctr">
              <a:buNone/>
              <a:defRPr>
                <a:solidFill>
                  <a:schemeClr val="tx1">
                    <a:tint val="75000"/>
                  </a:schemeClr>
                </a:solidFill>
              </a:defRPr>
            </a:lvl7pPr>
            <a:lvl8pPr marL="2963185" indent="0" algn="ctr">
              <a:buNone/>
              <a:defRPr>
                <a:solidFill>
                  <a:schemeClr val="tx1">
                    <a:tint val="75000"/>
                  </a:schemeClr>
                </a:solidFill>
              </a:defRPr>
            </a:lvl8pPr>
            <a:lvl9pPr marL="3386497" indent="0" algn="ctr">
              <a:buNone/>
              <a:defRPr>
                <a:solidFill>
                  <a:schemeClr val="tx1">
                    <a:tint val="75000"/>
                  </a:schemeClr>
                </a:solidFill>
              </a:defRPr>
            </a:lvl9pPr>
          </a:lstStyle>
          <a:p>
            <a:r>
              <a:rPr lang="en-US"/>
              <a:t>Click to edit Master subtitle style</a:t>
            </a:r>
            <a:endParaRPr lang="en-GB" dirty="0"/>
          </a:p>
        </p:txBody>
      </p:sp>
      <p:pic>
        <p:nvPicPr>
          <p:cNvPr id="6" name="Picture 5"/>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365616" y="4369668"/>
            <a:ext cx="834064" cy="1055934"/>
          </a:xfrm>
          <a:prstGeom prst="rect">
            <a:avLst/>
          </a:prstGeom>
        </p:spPr>
      </p:pic>
    </p:spTree>
    <p:extLst>
      <p:ext uri="{BB962C8B-B14F-4D97-AF65-F5344CB8AC3E}">
        <p14:creationId xmlns:p14="http://schemas.microsoft.com/office/powerpoint/2010/main" val="1444082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2" name="Title 1"/>
          <p:cNvSpPr>
            <a:spLocks noGrp="1"/>
          </p:cNvSpPr>
          <p:nvPr>
            <p:ph type="title"/>
          </p:nvPr>
        </p:nvSpPr>
        <p:spPr>
          <a:xfrm>
            <a:off x="216000" y="841276"/>
            <a:ext cx="9720000" cy="523220"/>
          </a:xfrm>
          <a:noFill/>
        </p:spPr>
        <p:txBody>
          <a:bodyPr anchor="t">
            <a:spAutoFit/>
          </a:bodyPr>
          <a:lstStyle>
            <a:lvl1pPr algn="l">
              <a:defRPr sz="2800" b="1" cap="none" baseline="0">
                <a:solidFill>
                  <a:srgbClr val="0E1B8D"/>
                </a:solidFill>
                <a:latin typeface="+mj-lt"/>
              </a:defRPr>
            </a:lvl1pPr>
          </a:lstStyle>
          <a:p>
            <a:r>
              <a:rPr lang="en-US"/>
              <a:t>Click to edit Master title style</a:t>
            </a:r>
            <a:endParaRPr lang="en-GB" dirty="0"/>
          </a:p>
        </p:txBody>
      </p:sp>
      <p:sp>
        <p:nvSpPr>
          <p:cNvPr id="12" name="Content Placeholder 11"/>
          <p:cNvSpPr>
            <a:spLocks noGrp="1"/>
          </p:cNvSpPr>
          <p:nvPr>
            <p:ph sz="quarter" idx="10"/>
          </p:nvPr>
        </p:nvSpPr>
        <p:spPr>
          <a:xfrm>
            <a:off x="216000" y="1705372"/>
            <a:ext cx="3240001" cy="3240000"/>
          </a:xfrm>
        </p:spPr>
        <p:txBody>
          <a:bodyPr>
            <a:normAutofit/>
          </a:bodyPr>
          <a:lstStyle>
            <a:lvl1pPr marL="0" indent="0">
              <a:buNone/>
              <a:defRPr sz="2000"/>
            </a:lvl1pPr>
          </a:lstStyle>
          <a:p>
            <a:pPr lvl="0"/>
            <a:r>
              <a:rPr lang="en-US"/>
              <a:t>Click to edit Master text styles</a:t>
            </a:r>
          </a:p>
        </p:txBody>
      </p:sp>
      <p:sp>
        <p:nvSpPr>
          <p:cNvPr id="6" name="Content Placeholder 11"/>
          <p:cNvSpPr>
            <a:spLocks noGrp="1"/>
          </p:cNvSpPr>
          <p:nvPr>
            <p:ph sz="quarter" idx="11"/>
          </p:nvPr>
        </p:nvSpPr>
        <p:spPr>
          <a:xfrm>
            <a:off x="3711848" y="1705372"/>
            <a:ext cx="6224152" cy="3240000"/>
          </a:xfrm>
        </p:spPr>
        <p:txBody>
          <a:bodyPr>
            <a:normAutofit/>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4" name="Straight Connector 3"/>
          <p:cNvCxnSpPr/>
          <p:nvPr userDrawn="1"/>
        </p:nvCxnSpPr>
        <p:spPr>
          <a:xfrm>
            <a:off x="327472" y="1417340"/>
            <a:ext cx="9505056" cy="0"/>
          </a:xfrm>
          <a:prstGeom prst="line">
            <a:avLst/>
          </a:prstGeom>
          <a:ln w="28575">
            <a:solidFill>
              <a:srgbClr val="0E1B8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1624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1">
    <p:spTree>
      <p:nvGrpSpPr>
        <p:cNvPr id="1" name=""/>
        <p:cNvGrpSpPr/>
        <p:nvPr/>
      </p:nvGrpSpPr>
      <p:grpSpPr>
        <a:xfrm>
          <a:off x="0" y="0"/>
          <a:ext cx="0" cy="0"/>
          <a:chOff x="0" y="0"/>
          <a:chExt cx="0" cy="0"/>
        </a:xfrm>
      </p:grpSpPr>
      <p:sp>
        <p:nvSpPr>
          <p:cNvPr id="2" name="Title 1"/>
          <p:cNvSpPr>
            <a:spLocks noGrp="1"/>
          </p:cNvSpPr>
          <p:nvPr>
            <p:ph type="title"/>
          </p:nvPr>
        </p:nvSpPr>
        <p:spPr>
          <a:xfrm>
            <a:off x="216000" y="157201"/>
            <a:ext cx="9720000" cy="480053"/>
          </a:xfrm>
        </p:spPr>
        <p:txBody>
          <a:bodyPr anchor="t" anchorCtr="0">
            <a:noAutofit/>
          </a:bodyPr>
          <a:lstStyle>
            <a:lvl1pPr>
              <a:defRPr sz="2800" b="1">
                <a:solidFill>
                  <a:srgbClr val="0E1B8D"/>
                </a:solidFill>
                <a:latin typeface="+mj-lt"/>
              </a:defRPr>
            </a:lvl1pPr>
          </a:lstStyle>
          <a:p>
            <a:r>
              <a:rPr lang="en-US"/>
              <a:t>Click to edit Master title style</a:t>
            </a:r>
            <a:endParaRPr lang="en-GB" dirty="0"/>
          </a:p>
        </p:txBody>
      </p:sp>
      <p:sp>
        <p:nvSpPr>
          <p:cNvPr id="3" name="Content Placeholder 2"/>
          <p:cNvSpPr>
            <a:spLocks noGrp="1"/>
          </p:cNvSpPr>
          <p:nvPr>
            <p:ph idx="1"/>
          </p:nvPr>
        </p:nvSpPr>
        <p:spPr>
          <a:xfrm>
            <a:off x="216000" y="841276"/>
            <a:ext cx="9720000" cy="4404490"/>
          </a:xfrm>
        </p:spPr>
        <p:txBody>
          <a:bodyPr>
            <a:normAutofit/>
          </a:bodyPr>
          <a:lstStyle>
            <a:lvl1pPr marL="336592" indent="-336592">
              <a:spcBef>
                <a:spcPts val="556"/>
              </a:spcBef>
              <a:buSzPct val="90000"/>
              <a:defRPr sz="2400"/>
            </a:lvl1pPr>
            <a:lvl2pPr marL="658486" indent="-321895">
              <a:spcBef>
                <a:spcPts val="556"/>
              </a:spcBef>
              <a:buSzPct val="90000"/>
              <a:defRPr sz="2000"/>
            </a:lvl2pPr>
            <a:lvl3pPr marL="833396" indent="-174910">
              <a:spcBef>
                <a:spcPts val="556"/>
              </a:spcBef>
              <a:buFont typeface="Wingdings" panose="05000000000000000000" pitchFamily="2" charset="2"/>
              <a:buChar char="§"/>
              <a:defRPr sz="1800"/>
            </a:lvl3pPr>
            <a:lvl4pPr marL="1074449" indent="-241053">
              <a:spcBef>
                <a:spcPts val="556"/>
              </a:spcBef>
              <a:buFont typeface="Arial" panose="020B0604020202020204" pitchFamily="34" charset="0"/>
              <a:buChar char="•"/>
              <a:defRPr sz="1600"/>
            </a:lvl4pPr>
            <a:lvl5pPr marL="1249359" indent="-174910">
              <a:spcBef>
                <a:spcPts val="556"/>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778212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ZA"/>
          </a:p>
        </p:txBody>
      </p:sp>
    </p:spTree>
    <p:extLst>
      <p:ext uri="{BB962C8B-B14F-4D97-AF65-F5344CB8AC3E}">
        <p14:creationId xmlns:p14="http://schemas.microsoft.com/office/powerpoint/2010/main" val="533259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2" name="Title 1"/>
          <p:cNvSpPr>
            <a:spLocks noGrp="1"/>
          </p:cNvSpPr>
          <p:nvPr>
            <p:ph type="title"/>
          </p:nvPr>
        </p:nvSpPr>
        <p:spPr>
          <a:xfrm>
            <a:off x="216000" y="157200"/>
            <a:ext cx="9721080" cy="523220"/>
          </a:xfrm>
          <a:noFill/>
          <a:ln>
            <a:noFill/>
          </a:ln>
        </p:spPr>
        <p:txBody>
          <a:bodyPr wrap="square" anchor="t" anchorCtr="0">
            <a:spAutoFit/>
          </a:bodyPr>
          <a:lstStyle>
            <a:lvl1pPr>
              <a:defRPr sz="2800">
                <a:latin typeface="+mj-lt"/>
              </a:defRPr>
            </a:lvl1pPr>
          </a:lstStyle>
          <a:p>
            <a:r>
              <a:rPr lang="en-US"/>
              <a:t>Click to edit Master title style</a:t>
            </a:r>
            <a:endParaRPr lang="en-GB" dirty="0"/>
          </a:p>
        </p:txBody>
      </p:sp>
      <p:sp>
        <p:nvSpPr>
          <p:cNvPr id="3" name="Content Placeholder 2"/>
          <p:cNvSpPr>
            <a:spLocks noGrp="1"/>
          </p:cNvSpPr>
          <p:nvPr>
            <p:ph sz="half" idx="1"/>
          </p:nvPr>
        </p:nvSpPr>
        <p:spPr>
          <a:xfrm>
            <a:off x="216000" y="913285"/>
            <a:ext cx="4536505" cy="4248471"/>
          </a:xfrm>
        </p:spPr>
        <p:txBody>
          <a:bodyPr>
            <a:normAutofit/>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400">
                <a:latin typeface="+mn-lt"/>
              </a:defRPr>
            </a:lvl5pPr>
            <a:lvl6pPr>
              <a:defRPr sz="1667"/>
            </a:lvl6pPr>
            <a:lvl7pPr>
              <a:defRPr sz="1667"/>
            </a:lvl7pPr>
            <a:lvl8pPr>
              <a:defRPr sz="1667"/>
            </a:lvl8pPr>
            <a:lvl9pPr>
              <a:defRPr sz="1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040535" y="913285"/>
            <a:ext cx="4896545" cy="4248472"/>
          </a:xfrm>
        </p:spPr>
        <p:txBody>
          <a:bodyPr>
            <a:normAutofit/>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400">
                <a:latin typeface="+mn-lt"/>
              </a:defRPr>
            </a:lvl5pPr>
            <a:lvl6pPr>
              <a:defRPr sz="1667"/>
            </a:lvl6pPr>
            <a:lvl7pPr>
              <a:defRPr sz="1667"/>
            </a:lvl7pPr>
            <a:lvl8pPr>
              <a:defRPr sz="1667"/>
            </a:lvl8pPr>
            <a:lvl9pPr>
              <a:defRPr sz="1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8906209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p:cNvPicPr>
            <a:picLocks/>
          </p:cNvPicPr>
          <p:nvPr userDrawn="1"/>
        </p:nvPicPr>
        <p:blipFill rotWithShape="1">
          <a:blip r:embed="rId7" cstate="email">
            <a:extLst>
              <a:ext uri="{28A0092B-C50C-407E-A947-70E740481C1C}">
                <a14:useLocalDpi xmlns:a14="http://schemas.microsoft.com/office/drawing/2010/main"/>
              </a:ext>
            </a:extLst>
          </a:blip>
          <a:srcRect b="-1"/>
          <a:stretch/>
        </p:blipFill>
        <p:spPr>
          <a:xfrm>
            <a:off x="1" y="5438950"/>
            <a:ext cx="10159999" cy="276050"/>
          </a:xfrm>
          <a:prstGeom prst="rect">
            <a:avLst/>
          </a:prstGeom>
          <a:noFill/>
          <a:ln>
            <a:noFill/>
          </a:ln>
        </p:spPr>
      </p:pic>
      <p:sp>
        <p:nvSpPr>
          <p:cNvPr id="4" name="Rectangle 3"/>
          <p:cNvSpPr/>
          <p:nvPr userDrawn="1"/>
        </p:nvSpPr>
        <p:spPr>
          <a:xfrm>
            <a:off x="183456" y="5469253"/>
            <a:ext cx="1368152" cy="2085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ZA" sz="1400" dirty="0">
                <a:solidFill>
                  <a:schemeClr val="bg1"/>
                </a:solidFill>
                <a:latin typeface="+mn-lt"/>
                <a:cs typeface="Segoe UI" panose="020B0502040204020203" pitchFamily="34" charset="0"/>
              </a:rPr>
              <a:t>SITA </a:t>
            </a:r>
            <a:r>
              <a:rPr lang="en-ZA" sz="1400" dirty="0" err="1">
                <a:solidFill>
                  <a:schemeClr val="bg1"/>
                </a:solidFill>
                <a:latin typeface="+mn-lt"/>
                <a:cs typeface="Segoe UI" panose="020B0502040204020203" pitchFamily="34" charset="0"/>
              </a:rPr>
              <a:t>SOC</a:t>
            </a:r>
            <a:r>
              <a:rPr lang="en-ZA" sz="1400" dirty="0">
                <a:solidFill>
                  <a:schemeClr val="bg1"/>
                </a:solidFill>
                <a:latin typeface="+mn-lt"/>
                <a:cs typeface="Segoe UI" panose="020B0502040204020203" pitchFamily="34" charset="0"/>
              </a:rPr>
              <a:t> Ltd</a:t>
            </a:r>
            <a:endParaRPr lang="en-GB" sz="1400" dirty="0">
              <a:solidFill>
                <a:schemeClr val="bg1"/>
              </a:solidFill>
              <a:latin typeface="+mn-lt"/>
              <a:cs typeface="Segoe UI" panose="020B0502040204020203" pitchFamily="34" charset="0"/>
            </a:endParaRPr>
          </a:p>
        </p:txBody>
      </p:sp>
      <p:sp>
        <p:nvSpPr>
          <p:cNvPr id="2" name="Title Placeholder 1"/>
          <p:cNvSpPr>
            <a:spLocks noGrp="1"/>
          </p:cNvSpPr>
          <p:nvPr>
            <p:ph type="title"/>
          </p:nvPr>
        </p:nvSpPr>
        <p:spPr>
          <a:xfrm>
            <a:off x="216000" y="157200"/>
            <a:ext cx="9720000" cy="523220"/>
          </a:xfrm>
          <a:prstGeom prst="rect">
            <a:avLst/>
          </a:prstGeom>
          <a:noFill/>
          <a:ln cmpd="sng">
            <a:noFill/>
          </a:ln>
        </p:spPr>
        <p:txBody>
          <a:bodyPr vert="horz" lIns="91440" tIns="45720" rIns="91440" bIns="45720" rtlCol="0" anchor="t" anchorCtr="0">
            <a:normAutofit/>
          </a:bodyPr>
          <a:lstStyle/>
          <a:p>
            <a:r>
              <a:rPr lang="en-US"/>
              <a:t>Click to edit Master title style</a:t>
            </a:r>
            <a:endParaRPr lang="en-GB" dirty="0"/>
          </a:p>
        </p:txBody>
      </p:sp>
      <p:sp>
        <p:nvSpPr>
          <p:cNvPr id="3" name="Text Placeholder 2"/>
          <p:cNvSpPr>
            <a:spLocks noGrp="1"/>
          </p:cNvSpPr>
          <p:nvPr>
            <p:ph type="body" idx="1"/>
          </p:nvPr>
        </p:nvSpPr>
        <p:spPr>
          <a:xfrm>
            <a:off x="216000" y="834974"/>
            <a:ext cx="9720000" cy="447079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cNvSpPr txBox="1">
            <a:spLocks/>
          </p:cNvSpPr>
          <p:nvPr/>
        </p:nvSpPr>
        <p:spPr>
          <a:xfrm>
            <a:off x="9472488" y="5469253"/>
            <a:ext cx="480054" cy="208569"/>
          </a:xfrm>
          <a:prstGeom prst="rect">
            <a:avLst/>
          </a:prstGeom>
        </p:spPr>
        <p:txBody>
          <a:bodyPr vert="horz" wrap="square" lIns="0" tIns="0" rIns="0" bIns="0" rtlCol="0" anchor="b">
            <a:noAutofit/>
          </a:bodyPr>
          <a:lstStyle>
            <a:defPPr>
              <a:defRPr lang="en-US"/>
            </a:defPPr>
            <a:lvl1pPr>
              <a:defRPr sz="1000" baseline="0">
                <a:latin typeface="+mn-lt"/>
              </a:defRPr>
            </a:lvl1pPr>
          </a:lstStyle>
          <a:p>
            <a:pPr algn="r" defTabSz="846625">
              <a:buClrTx/>
              <a:buSzTx/>
              <a:buFontTx/>
              <a:buNone/>
            </a:pPr>
            <a:fld id="{42C328C1-A84F-4A39-A664-DBA00541A8C6}" type="slidenum">
              <a:rPr lang="en-US" sz="1400" b="0" smtClean="0">
                <a:solidFill>
                  <a:schemeClr val="bg1"/>
                </a:solidFill>
                <a:latin typeface="Calibri" panose="020F0502020204030204" pitchFamily="34" charset="0"/>
                <a:ea typeface="ＭＳ Ｐゴシック"/>
              </a:rPr>
              <a:pPr algn="r" defTabSz="846625">
                <a:buClrTx/>
                <a:buSzTx/>
                <a:buFontTx/>
                <a:buNone/>
              </a:pPr>
              <a:t>‹#›</a:t>
            </a:fld>
            <a:endParaRPr lang="en-US" sz="1400" b="0" dirty="0">
              <a:solidFill>
                <a:schemeClr val="bg1"/>
              </a:solidFill>
              <a:latin typeface="Calibri" panose="020F0502020204030204" pitchFamily="34" charset="0"/>
              <a:ea typeface="ＭＳ Ｐゴシック"/>
            </a:endParaRPr>
          </a:p>
        </p:txBody>
      </p:sp>
    </p:spTree>
    <p:extLst>
      <p:ext uri="{BB962C8B-B14F-4D97-AF65-F5344CB8AC3E}">
        <p14:creationId xmlns:p14="http://schemas.microsoft.com/office/powerpoint/2010/main" val="1565168598"/>
      </p:ext>
    </p:extLst>
  </p:cSld>
  <p:clrMap bg1="lt1" tx1="dk1" bg2="lt2" tx2="dk2" accent1="accent1" accent2="accent2" accent3="accent3" accent4="accent4" accent5="accent5" accent6="accent6" hlink="hlink" folHlink="folHlink"/>
  <p:sldLayoutIdLst>
    <p:sldLayoutId id="2147483667" r:id="rId1"/>
    <p:sldLayoutId id="2147483651" r:id="rId2"/>
    <p:sldLayoutId id="2147483650" r:id="rId3"/>
    <p:sldLayoutId id="2147483660" r:id="rId4"/>
    <p:sldLayoutId id="2147483652" r:id="rId5"/>
  </p:sldLayoutIdLst>
  <p:hf hdr="0" ftr="0" dt="0"/>
  <p:txStyles>
    <p:titleStyle>
      <a:lvl1pPr algn="l" defTabSz="846625" rtl="0" eaLnBrk="1" latinLnBrk="0" hangingPunct="1">
        <a:spcBef>
          <a:spcPct val="0"/>
        </a:spcBef>
        <a:buNone/>
        <a:defRPr sz="2800" b="1" kern="1200">
          <a:solidFill>
            <a:srgbClr val="0E1B8D"/>
          </a:solidFill>
          <a:latin typeface="+mj-lt"/>
          <a:ea typeface="+mj-ea"/>
          <a:cs typeface="Segoe UI Semibold" panose="020B0702040204020203" pitchFamily="34" charset="0"/>
        </a:defRPr>
      </a:lvl1pPr>
    </p:titleStyle>
    <p:bodyStyle>
      <a:lvl1pPr marL="317485" indent="-317485" algn="l" defTabSz="846625" rtl="0" eaLnBrk="1" latinLnBrk="0" hangingPunct="1">
        <a:spcBef>
          <a:spcPts val="556"/>
        </a:spcBef>
        <a:buSzPct val="90000"/>
        <a:buFont typeface="Wingdings" panose="05000000000000000000" pitchFamily="2" charset="2"/>
        <a:buChar char="v"/>
        <a:defRPr sz="2400" kern="1200">
          <a:solidFill>
            <a:schemeClr val="tx1"/>
          </a:solidFill>
          <a:latin typeface="+mn-lt"/>
          <a:ea typeface="+mn-ea"/>
          <a:cs typeface="Segoe UI Light" panose="020B0502040204020203" pitchFamily="34" charset="0"/>
        </a:defRPr>
      </a:lvl1pPr>
      <a:lvl2pPr marL="658486" indent="-321895" algn="l" defTabSz="846625" rtl="0" eaLnBrk="1" latinLnBrk="0" hangingPunct="1">
        <a:spcBef>
          <a:spcPts val="556"/>
        </a:spcBef>
        <a:buSzPct val="90000"/>
        <a:buFont typeface="Wingdings" panose="05000000000000000000" pitchFamily="2" charset="2"/>
        <a:buChar char="Ø"/>
        <a:defRPr sz="2000" kern="1200">
          <a:solidFill>
            <a:schemeClr val="tx1"/>
          </a:solidFill>
          <a:latin typeface="+mn-lt"/>
          <a:ea typeface="+mn-ea"/>
          <a:cs typeface="Segoe UI Light" panose="020B0502040204020203" pitchFamily="34" charset="0"/>
        </a:defRPr>
      </a:lvl2pPr>
      <a:lvl3pPr marL="833396" indent="-174910" algn="l" defTabSz="846625" rtl="0" eaLnBrk="1" latinLnBrk="0" hangingPunct="1">
        <a:spcBef>
          <a:spcPts val="556"/>
        </a:spcBef>
        <a:buFont typeface="Wingdings" panose="05000000000000000000" pitchFamily="2" charset="2"/>
        <a:buChar char="§"/>
        <a:defRPr sz="1800" kern="1200">
          <a:solidFill>
            <a:schemeClr val="tx1"/>
          </a:solidFill>
          <a:latin typeface="+mn-lt"/>
          <a:ea typeface="+mn-ea"/>
          <a:cs typeface="Segoe UI Light" panose="020B0502040204020203" pitchFamily="34" charset="0"/>
        </a:defRPr>
      </a:lvl3pPr>
      <a:lvl4pPr marL="995078" indent="-161682" algn="l" defTabSz="846625" rtl="0" eaLnBrk="1" latinLnBrk="0" hangingPunct="1">
        <a:spcBef>
          <a:spcPts val="556"/>
        </a:spcBef>
        <a:buFont typeface="Arial" panose="020B0604020202020204" pitchFamily="34" charset="0"/>
        <a:buChar char="•"/>
        <a:defRPr sz="1600" kern="1200">
          <a:solidFill>
            <a:schemeClr val="tx1"/>
          </a:solidFill>
          <a:latin typeface="+mn-lt"/>
          <a:ea typeface="+mn-ea"/>
          <a:cs typeface="Segoe UI Light" panose="020B0502040204020203" pitchFamily="34" charset="0"/>
        </a:defRPr>
      </a:lvl4pPr>
      <a:lvl5pPr marL="1168518" indent="-173440" algn="l" defTabSz="846625" rtl="0" eaLnBrk="1" latinLnBrk="0" hangingPunct="1">
        <a:spcBef>
          <a:spcPts val="556"/>
        </a:spcBef>
        <a:buFont typeface="Arial" panose="020B0604020202020204" pitchFamily="34" charset="0"/>
        <a:buChar char="•"/>
        <a:defRPr sz="1400" kern="1200">
          <a:solidFill>
            <a:schemeClr val="tx1"/>
          </a:solidFill>
          <a:latin typeface="+mn-lt"/>
          <a:ea typeface="+mn-ea"/>
          <a:cs typeface="Segoe UI Light" panose="020B0502040204020203" pitchFamily="34" charset="0"/>
        </a:defRPr>
      </a:lvl5pPr>
      <a:lvl6pPr marL="2328217" indent="-211656" algn="l" defTabSz="846625" rtl="0" eaLnBrk="1" latinLnBrk="0" hangingPunct="1">
        <a:spcBef>
          <a:spcPct val="20000"/>
        </a:spcBef>
        <a:buFont typeface="Arial" panose="020B0604020202020204" pitchFamily="34" charset="0"/>
        <a:buChar char="•"/>
        <a:defRPr sz="1852" kern="1200">
          <a:solidFill>
            <a:schemeClr val="tx1"/>
          </a:solidFill>
          <a:latin typeface="+mn-lt"/>
          <a:ea typeface="+mn-ea"/>
          <a:cs typeface="+mn-cs"/>
        </a:defRPr>
      </a:lvl6pPr>
      <a:lvl7pPr marL="2751529" indent="-211656" algn="l" defTabSz="846625" rtl="0" eaLnBrk="1" latinLnBrk="0" hangingPunct="1">
        <a:spcBef>
          <a:spcPct val="20000"/>
        </a:spcBef>
        <a:buFont typeface="Arial" panose="020B0604020202020204" pitchFamily="34" charset="0"/>
        <a:buChar char="•"/>
        <a:defRPr sz="1852" kern="1200">
          <a:solidFill>
            <a:schemeClr val="tx1"/>
          </a:solidFill>
          <a:latin typeface="+mn-lt"/>
          <a:ea typeface="+mn-ea"/>
          <a:cs typeface="+mn-cs"/>
        </a:defRPr>
      </a:lvl7pPr>
      <a:lvl8pPr marL="3174842" indent="-211656" algn="l" defTabSz="846625" rtl="0" eaLnBrk="1" latinLnBrk="0" hangingPunct="1">
        <a:spcBef>
          <a:spcPct val="20000"/>
        </a:spcBef>
        <a:buFont typeface="Arial" panose="020B0604020202020204" pitchFamily="34" charset="0"/>
        <a:buChar char="•"/>
        <a:defRPr sz="1852" kern="1200">
          <a:solidFill>
            <a:schemeClr val="tx1"/>
          </a:solidFill>
          <a:latin typeface="+mn-lt"/>
          <a:ea typeface="+mn-ea"/>
          <a:cs typeface="+mn-cs"/>
        </a:defRPr>
      </a:lvl8pPr>
      <a:lvl9pPr marL="3598153" indent="-211656" algn="l" defTabSz="846625" rtl="0" eaLnBrk="1" latinLnBrk="0" hangingPunct="1">
        <a:spcBef>
          <a:spcPct val="20000"/>
        </a:spcBef>
        <a:buFont typeface="Arial" panose="020B0604020202020204" pitchFamily="34" charset="0"/>
        <a:buChar char="•"/>
        <a:defRPr sz="1852" kern="1200">
          <a:solidFill>
            <a:schemeClr val="tx1"/>
          </a:solidFill>
          <a:latin typeface="+mn-lt"/>
          <a:ea typeface="+mn-ea"/>
          <a:cs typeface="+mn-cs"/>
        </a:defRPr>
      </a:lvl9pPr>
    </p:bodyStyle>
    <p:otherStyle>
      <a:defPPr>
        <a:defRPr lang="en-US"/>
      </a:defPPr>
      <a:lvl1pPr marL="0" algn="l" defTabSz="846625" rtl="0" eaLnBrk="1" latinLnBrk="0" hangingPunct="1">
        <a:defRPr sz="1667" kern="1200">
          <a:solidFill>
            <a:schemeClr val="tx1"/>
          </a:solidFill>
          <a:latin typeface="+mn-lt"/>
          <a:ea typeface="+mn-ea"/>
          <a:cs typeface="+mn-cs"/>
        </a:defRPr>
      </a:lvl1pPr>
      <a:lvl2pPr marL="423312" algn="l" defTabSz="846625" rtl="0" eaLnBrk="1" latinLnBrk="0" hangingPunct="1">
        <a:defRPr sz="1667" kern="1200">
          <a:solidFill>
            <a:schemeClr val="tx1"/>
          </a:solidFill>
          <a:latin typeface="+mn-lt"/>
          <a:ea typeface="+mn-ea"/>
          <a:cs typeface="+mn-cs"/>
        </a:defRPr>
      </a:lvl2pPr>
      <a:lvl3pPr marL="846625" algn="l" defTabSz="846625" rtl="0" eaLnBrk="1" latinLnBrk="0" hangingPunct="1">
        <a:defRPr sz="1667" kern="1200">
          <a:solidFill>
            <a:schemeClr val="tx1"/>
          </a:solidFill>
          <a:latin typeface="+mn-lt"/>
          <a:ea typeface="+mn-ea"/>
          <a:cs typeface="+mn-cs"/>
        </a:defRPr>
      </a:lvl3pPr>
      <a:lvl4pPr marL="1269936" algn="l" defTabSz="846625" rtl="0" eaLnBrk="1" latinLnBrk="0" hangingPunct="1">
        <a:defRPr sz="1667" kern="1200">
          <a:solidFill>
            <a:schemeClr val="tx1"/>
          </a:solidFill>
          <a:latin typeface="+mn-lt"/>
          <a:ea typeface="+mn-ea"/>
          <a:cs typeface="+mn-cs"/>
        </a:defRPr>
      </a:lvl4pPr>
      <a:lvl5pPr marL="1693249" algn="l" defTabSz="846625" rtl="0" eaLnBrk="1" latinLnBrk="0" hangingPunct="1">
        <a:defRPr sz="1667" kern="1200">
          <a:solidFill>
            <a:schemeClr val="tx1"/>
          </a:solidFill>
          <a:latin typeface="+mn-lt"/>
          <a:ea typeface="+mn-ea"/>
          <a:cs typeface="+mn-cs"/>
        </a:defRPr>
      </a:lvl5pPr>
      <a:lvl6pPr marL="2116561" algn="l" defTabSz="846625" rtl="0" eaLnBrk="1" latinLnBrk="0" hangingPunct="1">
        <a:defRPr sz="1667" kern="1200">
          <a:solidFill>
            <a:schemeClr val="tx1"/>
          </a:solidFill>
          <a:latin typeface="+mn-lt"/>
          <a:ea typeface="+mn-ea"/>
          <a:cs typeface="+mn-cs"/>
        </a:defRPr>
      </a:lvl6pPr>
      <a:lvl7pPr marL="2539873" algn="l" defTabSz="846625" rtl="0" eaLnBrk="1" latinLnBrk="0" hangingPunct="1">
        <a:defRPr sz="1667" kern="1200">
          <a:solidFill>
            <a:schemeClr val="tx1"/>
          </a:solidFill>
          <a:latin typeface="+mn-lt"/>
          <a:ea typeface="+mn-ea"/>
          <a:cs typeface="+mn-cs"/>
        </a:defRPr>
      </a:lvl7pPr>
      <a:lvl8pPr marL="2963185" algn="l" defTabSz="846625" rtl="0" eaLnBrk="1" latinLnBrk="0" hangingPunct="1">
        <a:defRPr sz="1667" kern="1200">
          <a:solidFill>
            <a:schemeClr val="tx1"/>
          </a:solidFill>
          <a:latin typeface="+mn-lt"/>
          <a:ea typeface="+mn-ea"/>
          <a:cs typeface="+mn-cs"/>
        </a:defRPr>
      </a:lvl8pPr>
      <a:lvl9pPr marL="3386497" algn="l" defTabSz="846625" rtl="0" eaLnBrk="1" latinLnBrk="0" hangingPunct="1">
        <a:defRPr sz="166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75745" y="769268"/>
            <a:ext cx="6905364" cy="3312368"/>
          </a:xfrm>
        </p:spPr>
        <p:txBody>
          <a:bodyPr>
            <a:normAutofit/>
          </a:bodyPr>
          <a:lstStyle/>
          <a:p>
            <a:r>
              <a:rPr lang="en-US" dirty="0"/>
              <a:t>VIRTUAL BRIEFING SESSION</a:t>
            </a:r>
            <a:br>
              <a:rPr lang="en-ZA" dirty="0"/>
            </a:br>
            <a:r>
              <a:rPr lang="en-US" sz="2700" dirty="0"/>
              <a:t>RFB 3097-2025</a:t>
            </a:r>
            <a:br>
              <a:rPr lang="en-ZA" sz="2700" b="0" dirty="0"/>
            </a:br>
            <a:br>
              <a:rPr lang="en-US" sz="2000" dirty="0"/>
            </a:br>
            <a:r>
              <a:rPr lang="en-US" sz="2000" dirty="0"/>
              <a:t>APPOINTMENT OF SERVICE PROVIDER FOR SUPPLY, INSTALLATION AND COMMISSIONING OF UPS BATTERIES AT SITA CENTURION</a:t>
            </a:r>
            <a:endParaRPr lang="en-ZA" sz="2000" b="0" dirty="0">
              <a:latin typeface="+mn-lt"/>
            </a:endParaRPr>
          </a:p>
        </p:txBody>
      </p:sp>
      <p:sp>
        <p:nvSpPr>
          <p:cNvPr id="3" name="Subtitle 2"/>
          <p:cNvSpPr>
            <a:spLocks noGrp="1"/>
          </p:cNvSpPr>
          <p:nvPr>
            <p:ph type="subTitle" idx="1"/>
          </p:nvPr>
        </p:nvSpPr>
        <p:spPr>
          <a:xfrm>
            <a:off x="3783854" y="4009628"/>
            <a:ext cx="5897254" cy="1415975"/>
          </a:xfrm>
        </p:spPr>
        <p:txBody>
          <a:bodyPr>
            <a:normAutofit fontScale="92500" lnSpcReduction="10000"/>
          </a:bodyPr>
          <a:lstStyle/>
          <a:p>
            <a:endParaRPr lang="en-ZA" dirty="0"/>
          </a:p>
          <a:p>
            <a:r>
              <a:rPr lang="en-ZA" dirty="0"/>
              <a:t>Date: 10 June 2025</a:t>
            </a:r>
          </a:p>
          <a:p>
            <a:r>
              <a:rPr lang="en-ZA" dirty="0"/>
              <a:t>Presented by: </a:t>
            </a:r>
          </a:p>
          <a:p>
            <a:r>
              <a:rPr lang="en-ZA" dirty="0"/>
              <a:t>Part 2 (Technical Matters): </a:t>
            </a:r>
            <a:r>
              <a:rPr lang="en-ZA" b="1" dirty="0"/>
              <a:t>Kwena Ramasenya</a:t>
            </a:r>
          </a:p>
        </p:txBody>
      </p:sp>
    </p:spTree>
    <p:extLst>
      <p:ext uri="{BB962C8B-B14F-4D97-AF65-F5344CB8AC3E}">
        <p14:creationId xmlns:p14="http://schemas.microsoft.com/office/powerpoint/2010/main" val="3927452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07C03-E10C-477B-9459-CC1278248EE0}"/>
              </a:ext>
            </a:extLst>
          </p:cNvPr>
          <p:cNvSpPr>
            <a:spLocks noGrp="1"/>
          </p:cNvSpPr>
          <p:nvPr>
            <p:ph type="title"/>
          </p:nvPr>
        </p:nvSpPr>
        <p:spPr/>
        <p:txBody>
          <a:bodyPr/>
          <a:lstStyle/>
          <a:p>
            <a:pPr algn="ctr"/>
            <a:r>
              <a:rPr lang="en-ZA" dirty="0">
                <a:effectLst>
                  <a:glow>
                    <a:srgbClr val="000000"/>
                  </a:glow>
                  <a:outerShdw sx="0" sy="0">
                    <a:srgbClr val="000000"/>
                  </a:outerShdw>
                  <a:reflection stA="0" endPos="0" fadeDir="0" sx="0" sy="0"/>
                </a:effectLst>
              </a:rPr>
              <a:t>SCOPE OF WORK</a:t>
            </a:r>
            <a:br>
              <a:rPr lang="en-ZA" dirty="0">
                <a:effectLst>
                  <a:glow>
                    <a:srgbClr val="000000"/>
                  </a:glow>
                  <a:outerShdw sx="0" sy="0">
                    <a:srgbClr val="000000"/>
                  </a:outerShdw>
                  <a:reflection stA="0" endPos="0" fadeDir="0" sx="0" sy="0"/>
                </a:effectLst>
              </a:rPr>
            </a:br>
            <a:endParaRPr lang="en-ZA" dirty="0"/>
          </a:p>
        </p:txBody>
      </p:sp>
      <p:sp>
        <p:nvSpPr>
          <p:cNvPr id="3" name="Content Placeholder 2">
            <a:extLst>
              <a:ext uri="{FF2B5EF4-FFF2-40B4-BE49-F238E27FC236}">
                <a16:creationId xmlns:a16="http://schemas.microsoft.com/office/drawing/2014/main" id="{8A353C40-7F71-41DA-87FD-AE4AF5D21F5B}"/>
              </a:ext>
            </a:extLst>
          </p:cNvPr>
          <p:cNvSpPr>
            <a:spLocks noGrp="1"/>
          </p:cNvSpPr>
          <p:nvPr>
            <p:ph idx="1"/>
          </p:nvPr>
        </p:nvSpPr>
        <p:spPr>
          <a:xfrm>
            <a:off x="111448" y="841276"/>
            <a:ext cx="9720000" cy="4404490"/>
          </a:xfrm>
        </p:spPr>
        <p:txBody>
          <a:bodyPr>
            <a:normAutofit fontScale="40000" lnSpcReduction="20000"/>
          </a:bodyPr>
          <a:lstStyle/>
          <a:p>
            <a:pPr marL="457200" lvl="0" indent="-457200" algn="just">
              <a:lnSpc>
                <a:spcPct val="120000"/>
              </a:lnSpc>
              <a:buFont typeface="+mj-lt"/>
              <a:buAutoNum type="arabicPeriod"/>
            </a:pPr>
            <a:r>
              <a:rPr lang="en-US" sz="3500" dirty="0"/>
              <a:t>Design, Supply, and install battery systems for UPS systems with a minimum end-of-life safety factor battery/back-up time of 30 minutes and a minimum 10-year performance warranty for each UPS unit at 500kVA/kW full load, complete with battery management system and integrated fire protection system. The battery system should be fully compatible with the UPS units. </a:t>
            </a:r>
          </a:p>
          <a:p>
            <a:pPr marL="457200" lvl="0" indent="-457200" algn="just">
              <a:lnSpc>
                <a:spcPct val="120000"/>
              </a:lnSpc>
              <a:buFont typeface="+mj-lt"/>
              <a:buAutoNum type="arabicPeriod"/>
            </a:pPr>
            <a:r>
              <a:rPr lang="en-US" sz="3500" dirty="0"/>
              <a:t>All battery protection devices, such as the DC circuit breaker cabinet on the incoming and outgoing sides to and from each battery set. The battery circuit breaker (BCB) box with control card. The battery circuit breaker (BCB) box should be fully compatible with the existing UPS units as in section 3.2.  </a:t>
            </a:r>
          </a:p>
          <a:p>
            <a:pPr marL="457200" lvl="0" indent="-457200" algn="just">
              <a:lnSpc>
                <a:spcPct val="120000"/>
              </a:lnSpc>
              <a:buFont typeface="+mj-lt"/>
              <a:buAutoNum type="arabicPeriod"/>
            </a:pPr>
            <a:r>
              <a:rPr lang="en-US" sz="3500" dirty="0"/>
              <a:t>Dedicated battery monitoring system, to interface with other remote monitoring system and at the UPS units.</a:t>
            </a:r>
          </a:p>
          <a:p>
            <a:pPr marL="457200" lvl="0" indent="-457200" algn="just">
              <a:lnSpc>
                <a:spcPct val="120000"/>
              </a:lnSpc>
              <a:buFont typeface="+mj-lt"/>
              <a:buAutoNum type="arabicPeriod"/>
            </a:pPr>
            <a:r>
              <a:rPr lang="en-US" sz="3500" dirty="0"/>
              <a:t>DC cabling, Earthing, bonding and Cable trays. </a:t>
            </a:r>
          </a:p>
          <a:p>
            <a:pPr marL="457200" lvl="0" indent="-457200" algn="just">
              <a:lnSpc>
                <a:spcPct val="120000"/>
              </a:lnSpc>
              <a:buFont typeface="+mj-lt"/>
              <a:buAutoNum type="arabicPeriod"/>
            </a:pPr>
            <a:r>
              <a:rPr lang="en-US" sz="3500" dirty="0"/>
              <a:t>Remedial Building Work in the Battery Room.</a:t>
            </a:r>
          </a:p>
          <a:p>
            <a:pPr marL="457200" lvl="0" indent="-457200" algn="just">
              <a:lnSpc>
                <a:spcPct val="120000"/>
              </a:lnSpc>
              <a:buFont typeface="+mj-lt"/>
              <a:buAutoNum type="arabicPeriod"/>
            </a:pPr>
            <a:r>
              <a:rPr lang="en-US" sz="3500" dirty="0"/>
              <a:t>Testing and commissioning of battery system and UPS units.</a:t>
            </a:r>
          </a:p>
          <a:p>
            <a:pPr marL="457200" lvl="0" indent="-457200" algn="just">
              <a:lnSpc>
                <a:spcPct val="120000"/>
              </a:lnSpc>
              <a:buFont typeface="+mj-lt"/>
              <a:buAutoNum type="arabicPeriod"/>
            </a:pPr>
            <a:r>
              <a:rPr lang="en-US" sz="3500" dirty="0"/>
              <a:t>Operating manuals and final hand-over</a:t>
            </a:r>
          </a:p>
          <a:p>
            <a:pPr marL="457200" lvl="0" indent="-457200" algn="just">
              <a:lnSpc>
                <a:spcPct val="120000"/>
              </a:lnSpc>
              <a:buFont typeface="+mj-lt"/>
              <a:buAutoNum type="arabicPeriod"/>
            </a:pPr>
            <a:r>
              <a:rPr lang="en-US" sz="3500" dirty="0"/>
              <a:t>24 month of maintenance support and service on the UPS battery system</a:t>
            </a:r>
          </a:p>
          <a:p>
            <a:pPr marL="457200" lvl="0" indent="-457200" algn="just">
              <a:lnSpc>
                <a:spcPct val="120000"/>
              </a:lnSpc>
              <a:buFont typeface="+mj-lt"/>
              <a:buAutoNum type="arabicPeriod"/>
            </a:pPr>
            <a:r>
              <a:rPr lang="en-US" sz="3500" dirty="0"/>
              <a:t>Product warranty and performance guarantee on the batteries.</a:t>
            </a:r>
          </a:p>
          <a:p>
            <a:pPr marL="457200" lvl="0" indent="-457200" algn="just">
              <a:lnSpc>
                <a:spcPct val="120000"/>
              </a:lnSpc>
              <a:buFont typeface="+mj-lt"/>
              <a:buAutoNum type="arabicPeriod"/>
            </a:pPr>
            <a:r>
              <a:rPr lang="en-US" sz="3500" dirty="0"/>
              <a:t>Removal and disposal of existing VLA batteries including stands and cabling.</a:t>
            </a:r>
          </a:p>
          <a:p>
            <a:pPr marL="457200" lvl="0" indent="-457200" algn="just">
              <a:lnSpc>
                <a:spcPct val="120000"/>
              </a:lnSpc>
              <a:buFont typeface="+mj-lt"/>
              <a:buAutoNum type="arabicPeriod"/>
            </a:pPr>
            <a:r>
              <a:rPr lang="en-US" sz="3500" dirty="0"/>
              <a:t>Provide a complete battery room fire protection system suitable for indoor battery installations, including detection, alarm, and suppression.</a:t>
            </a:r>
          </a:p>
          <a:p>
            <a:pPr marL="0" indent="0" algn="just">
              <a:buNone/>
            </a:pPr>
            <a:endParaRPr lang="en-US" sz="2000" dirty="0"/>
          </a:p>
          <a:p>
            <a:endParaRPr lang="en-ZA" dirty="0"/>
          </a:p>
          <a:p>
            <a:endParaRPr lang="en-ZA" dirty="0"/>
          </a:p>
        </p:txBody>
      </p:sp>
    </p:spTree>
    <p:extLst>
      <p:ext uri="{BB962C8B-B14F-4D97-AF65-F5344CB8AC3E}">
        <p14:creationId xmlns:p14="http://schemas.microsoft.com/office/powerpoint/2010/main" val="2806214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3E8C9-E6B5-BDE9-A251-C76AB6B1B8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B6FADE-96B9-9429-6191-D803AD636828}"/>
              </a:ext>
            </a:extLst>
          </p:cNvPr>
          <p:cNvSpPr>
            <a:spLocks noGrp="1"/>
          </p:cNvSpPr>
          <p:nvPr>
            <p:ph type="title"/>
          </p:nvPr>
        </p:nvSpPr>
        <p:spPr>
          <a:xfrm>
            <a:off x="216000" y="40295"/>
            <a:ext cx="9720000" cy="480053"/>
          </a:xfrm>
        </p:spPr>
        <p:txBody>
          <a:bodyPr/>
          <a:lstStyle/>
          <a:p>
            <a:pPr algn="ctr"/>
            <a:r>
              <a:rPr lang="en-US" sz="2400" dirty="0"/>
              <a:t>Technical Mandatory Requirements </a:t>
            </a:r>
            <a:endParaRPr lang="en-ZA" sz="2400" dirty="0"/>
          </a:p>
        </p:txBody>
      </p:sp>
      <p:sp>
        <p:nvSpPr>
          <p:cNvPr id="3" name="Content Placeholder 2">
            <a:extLst>
              <a:ext uri="{FF2B5EF4-FFF2-40B4-BE49-F238E27FC236}">
                <a16:creationId xmlns:a16="http://schemas.microsoft.com/office/drawing/2014/main" id="{EABA8528-AFAF-34B4-44A4-C7A387EDA363}"/>
              </a:ext>
            </a:extLst>
          </p:cNvPr>
          <p:cNvSpPr>
            <a:spLocks noGrp="1"/>
          </p:cNvSpPr>
          <p:nvPr>
            <p:ph idx="1"/>
          </p:nvPr>
        </p:nvSpPr>
        <p:spPr/>
        <p:txBody>
          <a:bodyPr>
            <a:normAutofit/>
          </a:bodyPr>
          <a:lstStyle/>
          <a:p>
            <a:pPr lvl="1"/>
            <a:endParaRPr lang="en-US" dirty="0"/>
          </a:p>
          <a:p>
            <a:pPr lvl="1"/>
            <a:endParaRPr lang="en-US" dirty="0"/>
          </a:p>
          <a:p>
            <a:pPr lvl="1"/>
            <a:endParaRPr lang="en-US" dirty="0"/>
          </a:p>
          <a:p>
            <a:pPr lvl="1"/>
            <a:endParaRPr lang="en-US" dirty="0"/>
          </a:p>
          <a:p>
            <a:pPr lvl="1"/>
            <a:endParaRPr lang="en-ZA" dirty="0"/>
          </a:p>
        </p:txBody>
      </p:sp>
      <p:graphicFrame>
        <p:nvGraphicFramePr>
          <p:cNvPr id="6" name="Table 5">
            <a:extLst>
              <a:ext uri="{FF2B5EF4-FFF2-40B4-BE49-F238E27FC236}">
                <a16:creationId xmlns:a16="http://schemas.microsoft.com/office/drawing/2014/main" id="{B3AA5827-5273-B06D-AE95-C3DD57FBA571}"/>
              </a:ext>
            </a:extLst>
          </p:cNvPr>
          <p:cNvGraphicFramePr>
            <a:graphicFrameLocks noGrp="1"/>
          </p:cNvGraphicFramePr>
          <p:nvPr>
            <p:extLst>
              <p:ext uri="{D42A27DB-BD31-4B8C-83A1-F6EECF244321}">
                <p14:modId xmlns:p14="http://schemas.microsoft.com/office/powerpoint/2010/main" val="2173989736"/>
              </p:ext>
            </p:extLst>
          </p:nvPr>
        </p:nvGraphicFramePr>
        <p:xfrm>
          <a:off x="543496" y="469234"/>
          <a:ext cx="9073008" cy="3131536"/>
        </p:xfrm>
        <a:graphic>
          <a:graphicData uri="http://schemas.openxmlformats.org/drawingml/2006/table">
            <a:tbl>
              <a:tblPr firstRow="1" firstCol="1" bandRow="1"/>
              <a:tblGrid>
                <a:gridCol w="2759897">
                  <a:extLst>
                    <a:ext uri="{9D8B030D-6E8A-4147-A177-3AD203B41FA5}">
                      <a16:colId xmlns:a16="http://schemas.microsoft.com/office/drawing/2014/main" val="4096956847"/>
                    </a:ext>
                  </a:extLst>
                </a:gridCol>
                <a:gridCol w="3734574">
                  <a:extLst>
                    <a:ext uri="{9D8B030D-6E8A-4147-A177-3AD203B41FA5}">
                      <a16:colId xmlns:a16="http://schemas.microsoft.com/office/drawing/2014/main" val="3180274158"/>
                    </a:ext>
                  </a:extLst>
                </a:gridCol>
                <a:gridCol w="2578537">
                  <a:extLst>
                    <a:ext uri="{9D8B030D-6E8A-4147-A177-3AD203B41FA5}">
                      <a16:colId xmlns:a16="http://schemas.microsoft.com/office/drawing/2014/main" val="128836397"/>
                    </a:ext>
                  </a:extLst>
                </a:gridCol>
              </a:tblGrid>
              <a:tr h="313107">
                <a:tc>
                  <a:txBody>
                    <a:bodyPr/>
                    <a:lstStyle/>
                    <a:p>
                      <a:pPr algn="just">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Mandatory Requirements</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tc>
                  <a:txBody>
                    <a:bodyPr/>
                    <a:lstStyle/>
                    <a:p>
                      <a:pPr algn="l">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Substantiating evidence of compliance (used to evaluate bid)</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tc>
                  <a:txBody>
                    <a:bodyPr/>
                    <a:lstStyle/>
                    <a:p>
                      <a:pPr algn="l">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Evidence reference (to be completed by bidder)</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extLst>
                  <a:ext uri="{0D108BD9-81ED-4DB2-BD59-A6C34878D82A}">
                    <a16:rowId xmlns:a16="http://schemas.microsoft.com/office/drawing/2014/main" val="3887252998"/>
                  </a:ext>
                </a:extLst>
              </a:tr>
              <a:tr h="313107">
                <a:tc gridSpan="3">
                  <a:txBody>
                    <a:bodyPr/>
                    <a:lstStyle/>
                    <a:p>
                      <a:pPr algn="just">
                        <a:lnSpc>
                          <a:spcPct val="115000"/>
                        </a:lnSpc>
                        <a:spcAft>
                          <a:spcPts val="600"/>
                        </a:spcAft>
                        <a:buNone/>
                      </a:pPr>
                      <a:r>
                        <a:rPr lang="en-GB" sz="1200" b="1">
                          <a:effectLst/>
                          <a:latin typeface="Calibri Light" panose="020F0302020204030204" pitchFamily="34" charset="0"/>
                          <a:ea typeface="Calibri Light" panose="020F0302020204030204" pitchFamily="34" charset="0"/>
                          <a:cs typeface="Calibri Light" panose="020F0302020204030204" pitchFamily="34" charset="0"/>
                        </a:rPr>
                        <a:t>1. Bidder Certification/ Affiliation Requirements</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1115891458"/>
                  </a:ext>
                </a:extLst>
              </a:tr>
              <a:tr h="2410124">
                <a:tc>
                  <a:txBody>
                    <a:bodyPr/>
                    <a:lstStyle/>
                    <a:p>
                      <a:pPr algn="l">
                        <a:lnSpc>
                          <a:spcPct val="115000"/>
                        </a:lnSpc>
                        <a:spcAft>
                          <a:spcPts val="600"/>
                        </a:spcAft>
                        <a:buNone/>
                      </a:pP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The Bidder must</a:t>
                      </a:r>
                      <a:r>
                        <a:rPr lang="en-ZA" sz="1200" b="1" dirty="0">
                          <a:effectLst/>
                          <a:latin typeface="Calibri Light" panose="020F0302020204030204" pitchFamily="34" charset="0"/>
                          <a:ea typeface="Calibri Light" panose="020F0302020204030204" pitchFamily="34" charset="0"/>
                          <a:cs typeface="Calibri Light" panose="020F0302020204030204" pitchFamily="34" charset="0"/>
                        </a:rPr>
                        <a:t> be registered </a:t>
                      </a: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as an Electrical Contractor with the Department of Labour.</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l">
                        <a:lnSpc>
                          <a:spcPct val="115000"/>
                        </a:lnSpc>
                        <a:spcAft>
                          <a:spcPts val="600"/>
                        </a:spcAft>
                        <a:buNone/>
                      </a:pP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Attach to </a:t>
                      </a:r>
                      <a:r>
                        <a:rPr lang="en-ZA" sz="1200" b="1" dirty="0">
                          <a:effectLst/>
                          <a:latin typeface="Calibri Light" panose="020F0302020204030204" pitchFamily="34" charset="0"/>
                          <a:ea typeface="Calibri Light" panose="020F0302020204030204" pitchFamily="34" charset="0"/>
                          <a:cs typeface="Calibri Light" panose="020F0302020204030204" pitchFamily="34" charset="0"/>
                        </a:rPr>
                        <a:t>ANNEX A</a:t>
                      </a: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 </a:t>
                      </a:r>
                      <a:r>
                        <a:rPr lang="en-ZA" sz="1200" dirty="0" err="1">
                          <a:effectLst/>
                          <a:latin typeface="Calibri Light" panose="020F0302020204030204" pitchFamily="34" charset="0"/>
                          <a:ea typeface="Calibri Light" panose="020F0302020204030204" pitchFamily="34" charset="0"/>
                          <a:cs typeface="Calibri Light" panose="020F0302020204030204" pitchFamily="34" charset="0"/>
                        </a:rPr>
                        <a:t>a</a:t>
                      </a: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 copy of valid documentation (e.g. letter) from the Department of Labour as evidence that the bidder is registered as an Electrical Contractor.</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GB" sz="1200" dirty="0">
                          <a:effectLst/>
                          <a:latin typeface="Calibri Light" panose="020F0302020204030204" pitchFamily="34" charset="0"/>
                          <a:ea typeface="Calibri Light" panose="020F0302020204030204" pitchFamily="34" charset="0"/>
                          <a:cs typeface="Calibri Light" panose="020F0302020204030204" pitchFamily="34" charset="0"/>
                        </a:rPr>
                        <a:t> </a:t>
                      </a:r>
                      <a:r>
                        <a:rPr lang="en-GB" sz="1200" b="1" dirty="0">
                          <a:effectLst/>
                          <a:latin typeface="Calibri Light" panose="020F0302020204030204" pitchFamily="34" charset="0"/>
                          <a:ea typeface="Calibri Light" panose="020F0302020204030204" pitchFamily="34" charset="0"/>
                          <a:cs typeface="Calibri Light" panose="020F0302020204030204" pitchFamily="34" charset="0"/>
                        </a:rPr>
                        <a:t>NOTE (1): </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GB" sz="1200" dirty="0">
                          <a:effectLst/>
                          <a:latin typeface="Calibri Light" panose="020F0302020204030204" pitchFamily="34" charset="0"/>
                          <a:ea typeface="Calibri Light" panose="020F0302020204030204" pitchFamily="34" charset="0"/>
                          <a:cs typeface="Calibri Light" panose="020F0302020204030204" pitchFamily="34" charset="0"/>
                        </a:rPr>
                        <a:t>SITA reserves the right to verify the information provided.</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GB" sz="120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l">
                        <a:lnSpc>
                          <a:spcPct val="115000"/>
                        </a:lnSpc>
                        <a:spcAft>
                          <a:spcPts val="600"/>
                        </a:spcAft>
                        <a:buNone/>
                      </a:pPr>
                      <a:r>
                        <a:rPr lang="en-ZA" sz="120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&lt;provide a unique reference to locate substantiating evidence in the bid response – </a:t>
                      </a:r>
                      <a:r>
                        <a:rPr lang="en-ZA" sz="1200" b="1"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see Annex A, par 5.1</a:t>
                      </a:r>
                      <a:r>
                        <a:rPr lang="en-ZA" sz="120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&gt;</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extLst>
                  <a:ext uri="{0D108BD9-81ED-4DB2-BD59-A6C34878D82A}">
                    <a16:rowId xmlns:a16="http://schemas.microsoft.com/office/drawing/2014/main" val="1470724845"/>
                  </a:ext>
                </a:extLst>
              </a:tr>
            </a:tbl>
          </a:graphicData>
        </a:graphic>
      </p:graphicFrame>
    </p:spTree>
    <p:extLst>
      <p:ext uri="{BB962C8B-B14F-4D97-AF65-F5344CB8AC3E}">
        <p14:creationId xmlns:p14="http://schemas.microsoft.com/office/powerpoint/2010/main" val="2530368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658B2-CD88-4A40-AC95-1FDD23D3B63F}"/>
              </a:ext>
            </a:extLst>
          </p:cNvPr>
          <p:cNvSpPr>
            <a:spLocks noGrp="1"/>
          </p:cNvSpPr>
          <p:nvPr>
            <p:ph type="title"/>
          </p:nvPr>
        </p:nvSpPr>
        <p:spPr>
          <a:xfrm>
            <a:off x="216000" y="40295"/>
            <a:ext cx="9720000" cy="480053"/>
          </a:xfrm>
        </p:spPr>
        <p:txBody>
          <a:bodyPr/>
          <a:lstStyle/>
          <a:p>
            <a:pPr algn="ctr"/>
            <a:r>
              <a:rPr lang="en-US" sz="2400" dirty="0"/>
              <a:t>Technical Mandatory Requirements (Continue)</a:t>
            </a:r>
            <a:endParaRPr lang="en-ZA" sz="2400" dirty="0"/>
          </a:p>
        </p:txBody>
      </p:sp>
      <p:sp>
        <p:nvSpPr>
          <p:cNvPr id="3" name="Content Placeholder 2">
            <a:extLst>
              <a:ext uri="{FF2B5EF4-FFF2-40B4-BE49-F238E27FC236}">
                <a16:creationId xmlns:a16="http://schemas.microsoft.com/office/drawing/2014/main" id="{FC45A244-1B20-4935-9C8B-9101CD2C6C20}"/>
              </a:ext>
            </a:extLst>
          </p:cNvPr>
          <p:cNvSpPr>
            <a:spLocks noGrp="1"/>
          </p:cNvSpPr>
          <p:nvPr>
            <p:ph idx="1"/>
          </p:nvPr>
        </p:nvSpPr>
        <p:spPr/>
        <p:txBody>
          <a:bodyPr>
            <a:normAutofit/>
          </a:bodyPr>
          <a:lstStyle/>
          <a:p>
            <a:pPr lvl="1"/>
            <a:endParaRPr lang="en-US" dirty="0"/>
          </a:p>
          <a:p>
            <a:pPr lvl="1"/>
            <a:endParaRPr lang="en-US" dirty="0"/>
          </a:p>
          <a:p>
            <a:pPr lvl="1"/>
            <a:endParaRPr lang="en-US" dirty="0"/>
          </a:p>
          <a:p>
            <a:pPr lvl="1"/>
            <a:endParaRPr lang="en-US" dirty="0"/>
          </a:p>
          <a:p>
            <a:pPr lvl="1"/>
            <a:endParaRPr lang="en-ZA" dirty="0"/>
          </a:p>
        </p:txBody>
      </p:sp>
      <p:graphicFrame>
        <p:nvGraphicFramePr>
          <p:cNvPr id="6" name="Table 5">
            <a:extLst>
              <a:ext uri="{FF2B5EF4-FFF2-40B4-BE49-F238E27FC236}">
                <a16:creationId xmlns:a16="http://schemas.microsoft.com/office/drawing/2014/main" id="{64D97082-8A2A-BE71-9737-49BA236004E3}"/>
              </a:ext>
            </a:extLst>
          </p:cNvPr>
          <p:cNvGraphicFramePr>
            <a:graphicFrameLocks noGrp="1"/>
          </p:cNvGraphicFramePr>
          <p:nvPr>
            <p:extLst>
              <p:ext uri="{D42A27DB-BD31-4B8C-83A1-F6EECF244321}">
                <p14:modId xmlns:p14="http://schemas.microsoft.com/office/powerpoint/2010/main" val="3691818690"/>
              </p:ext>
            </p:extLst>
          </p:nvPr>
        </p:nvGraphicFramePr>
        <p:xfrm>
          <a:off x="543496" y="469235"/>
          <a:ext cx="9073008" cy="5217795"/>
        </p:xfrm>
        <a:graphic>
          <a:graphicData uri="http://schemas.openxmlformats.org/drawingml/2006/table">
            <a:tbl>
              <a:tblPr firstRow="1" firstCol="1" bandRow="1"/>
              <a:tblGrid>
                <a:gridCol w="2759897">
                  <a:extLst>
                    <a:ext uri="{9D8B030D-6E8A-4147-A177-3AD203B41FA5}">
                      <a16:colId xmlns:a16="http://schemas.microsoft.com/office/drawing/2014/main" val="4096956847"/>
                    </a:ext>
                  </a:extLst>
                </a:gridCol>
                <a:gridCol w="3734574">
                  <a:extLst>
                    <a:ext uri="{9D8B030D-6E8A-4147-A177-3AD203B41FA5}">
                      <a16:colId xmlns:a16="http://schemas.microsoft.com/office/drawing/2014/main" val="3180274158"/>
                    </a:ext>
                  </a:extLst>
                </a:gridCol>
                <a:gridCol w="2578537">
                  <a:extLst>
                    <a:ext uri="{9D8B030D-6E8A-4147-A177-3AD203B41FA5}">
                      <a16:colId xmlns:a16="http://schemas.microsoft.com/office/drawing/2014/main" val="128836397"/>
                    </a:ext>
                  </a:extLst>
                </a:gridCol>
              </a:tblGrid>
              <a:tr h="144810">
                <a:tc>
                  <a:txBody>
                    <a:bodyPr/>
                    <a:lstStyle/>
                    <a:p>
                      <a:pPr algn="just">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Mandatory Requirements</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tc>
                  <a:txBody>
                    <a:bodyPr/>
                    <a:lstStyle/>
                    <a:p>
                      <a:pPr algn="l">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Substantiating evidence of compliance (used to evaluate bid)</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tc>
                  <a:txBody>
                    <a:bodyPr/>
                    <a:lstStyle/>
                    <a:p>
                      <a:pPr algn="l">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Evidence reference (to be completed by bidder)</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extLst>
                  <a:ext uri="{0D108BD9-81ED-4DB2-BD59-A6C34878D82A}">
                    <a16:rowId xmlns:a16="http://schemas.microsoft.com/office/drawing/2014/main" val="3887252998"/>
                  </a:ext>
                </a:extLst>
              </a:tr>
              <a:tr h="140983">
                <a:tc gridSpan="3">
                  <a:txBody>
                    <a:bodyPr/>
                    <a:lstStyle/>
                    <a:p>
                      <a:pPr algn="l">
                        <a:lnSpc>
                          <a:spcPct val="115000"/>
                        </a:lnSpc>
                        <a:spcAft>
                          <a:spcPts val="600"/>
                        </a:spcAft>
                        <a:buNone/>
                      </a:pPr>
                      <a:r>
                        <a:rPr lang="en-GB" sz="1200" b="1" dirty="0">
                          <a:effectLst/>
                          <a:latin typeface="Calibri Light" panose="020F0302020204030204" pitchFamily="34" charset="0"/>
                          <a:ea typeface="Calibri Light" panose="020F0302020204030204" pitchFamily="34" charset="0"/>
                          <a:cs typeface="Calibri Light" panose="020F0302020204030204" pitchFamily="34" charset="0"/>
                        </a:rPr>
                        <a:t>2. Bidder Experience and Capability Requirements</a:t>
                      </a:r>
                      <a:r>
                        <a:rPr lang="en-GB" sz="120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2275429809"/>
                  </a:ext>
                </a:extLst>
              </a:tr>
              <a:tr h="3468569">
                <a:tc>
                  <a:txBody>
                    <a:bodyPr/>
                    <a:lstStyle/>
                    <a:p>
                      <a:pPr algn="l">
                        <a:lnSpc>
                          <a:spcPct val="115000"/>
                        </a:lnSpc>
                        <a:spcAft>
                          <a:spcPts val="600"/>
                        </a:spcAft>
                        <a:buNone/>
                      </a:pPr>
                      <a:r>
                        <a:rPr lang="en-ZA" sz="1200">
                          <a:effectLst/>
                          <a:latin typeface="Calibri Light" panose="020F0302020204030204" pitchFamily="34" charset="0"/>
                          <a:ea typeface="Calibri Light" panose="020F0302020204030204" pitchFamily="34" charset="0"/>
                          <a:cs typeface="Calibri Light" panose="020F0302020204030204" pitchFamily="34" charset="0"/>
                        </a:rPr>
                        <a:t>The Bidder must have executed the </a:t>
                      </a:r>
                      <a:r>
                        <a:rPr lang="en-ZA" sz="1200" b="1">
                          <a:effectLst/>
                          <a:latin typeface="Calibri Light" panose="020F0302020204030204" pitchFamily="34" charset="0"/>
                          <a:ea typeface="Calibri Light" panose="020F0302020204030204" pitchFamily="34" charset="0"/>
                          <a:cs typeface="Calibri Light" panose="020F0302020204030204" pitchFamily="34" charset="0"/>
                        </a:rPr>
                        <a:t>supply,</a:t>
                      </a:r>
                      <a:r>
                        <a:rPr lang="en-ZA" sz="1200">
                          <a:effectLst/>
                          <a:latin typeface="Calibri Light" panose="020F0302020204030204" pitchFamily="34" charset="0"/>
                          <a:ea typeface="Calibri Light" panose="020F0302020204030204" pitchFamily="34" charset="0"/>
                          <a:cs typeface="Calibri Light" panose="020F0302020204030204" pitchFamily="34" charset="0"/>
                        </a:rPr>
                        <a:t> </a:t>
                      </a:r>
                      <a:r>
                        <a:rPr lang="en-ZA" sz="1200" b="1">
                          <a:effectLst/>
                          <a:latin typeface="Calibri Light" panose="020F0302020204030204" pitchFamily="34" charset="0"/>
                          <a:ea typeface="Calibri Light" panose="020F0302020204030204" pitchFamily="34" charset="0"/>
                          <a:cs typeface="Calibri Light" panose="020F0302020204030204" pitchFamily="34" charset="0"/>
                        </a:rPr>
                        <a:t>installation and commissioning of battery systems for UPS units at a data centre environment for</a:t>
                      </a:r>
                      <a:r>
                        <a:rPr lang="en-ZA" sz="1200">
                          <a:effectLst/>
                          <a:latin typeface="Calibri Light" panose="020F0302020204030204" pitchFamily="34" charset="0"/>
                          <a:ea typeface="Calibri Light" panose="020F0302020204030204" pitchFamily="34" charset="0"/>
                          <a:cs typeface="Calibri Light" panose="020F0302020204030204" pitchFamily="34" charset="0"/>
                        </a:rPr>
                        <a:t> at least one customer in the past ten (10) years.</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just">
                        <a:lnSpc>
                          <a:spcPct val="115000"/>
                        </a:lnSpc>
                        <a:spcAft>
                          <a:spcPts val="600"/>
                        </a:spcAft>
                        <a:buNone/>
                      </a:pP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The Bidder </a:t>
                      </a:r>
                      <a:r>
                        <a:rPr lang="en-ZA" sz="1200" b="1" dirty="0">
                          <a:effectLst/>
                          <a:latin typeface="Calibri Light" panose="020F0302020204030204" pitchFamily="34" charset="0"/>
                          <a:ea typeface="Calibri Light" panose="020F0302020204030204" pitchFamily="34" charset="0"/>
                          <a:cs typeface="Calibri Light" panose="020F0302020204030204" pitchFamily="34" charset="0"/>
                        </a:rPr>
                        <a:t>must </a:t>
                      </a: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provide all of the following reference details from at least one (1) customer to whom the</a:t>
                      </a:r>
                      <a:r>
                        <a:rPr lang="en-ZA" sz="1200" b="1" dirty="0">
                          <a:effectLst/>
                          <a:latin typeface="Calibri Light" panose="020F0302020204030204" pitchFamily="34" charset="0"/>
                          <a:ea typeface="Calibri Light" panose="020F0302020204030204" pitchFamily="34" charset="0"/>
                          <a:cs typeface="Calibri Light" panose="020F0302020204030204" pitchFamily="34" charset="0"/>
                        </a:rPr>
                        <a:t> supply, Installation and Commissioning of Battery Systems for UPS units at a Data Centre </a:t>
                      </a: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was delivered in the past ten (10) years:</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742950" lvl="1" indent="-285750" algn="just">
                        <a:lnSpc>
                          <a:spcPct val="115000"/>
                        </a:lnSpc>
                        <a:spcAft>
                          <a:spcPts val="600"/>
                        </a:spcAft>
                        <a:buFont typeface="+mj-lt"/>
                        <a:buAutoNum type="alphaLcParenBoth"/>
                      </a:pP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Company name; </a:t>
                      </a:r>
                      <a:r>
                        <a:rPr lang="en-ZA" sz="1200" b="1" dirty="0">
                          <a:effectLst/>
                          <a:latin typeface="Calibri Light" panose="020F0302020204030204" pitchFamily="34" charset="0"/>
                          <a:ea typeface="Calibri Light" panose="020F0302020204030204" pitchFamily="34" charset="0"/>
                          <a:cs typeface="Calibri Light" panose="020F0302020204030204" pitchFamily="34" charset="0"/>
                        </a:rPr>
                        <a:t>and</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742950" lvl="1" indent="-285750" algn="just">
                        <a:lnSpc>
                          <a:spcPct val="115000"/>
                        </a:lnSpc>
                        <a:spcAft>
                          <a:spcPts val="600"/>
                        </a:spcAft>
                        <a:buFont typeface="+mj-lt"/>
                        <a:buAutoNum type="alphaLcParenBoth"/>
                      </a:pP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Reference Person Name, Tel </a:t>
                      </a:r>
                      <a:r>
                        <a:rPr lang="en-ZA" sz="1200" b="1" dirty="0">
                          <a:effectLst/>
                          <a:latin typeface="Calibri Light" panose="020F0302020204030204" pitchFamily="34" charset="0"/>
                          <a:ea typeface="Calibri Light" panose="020F0302020204030204" pitchFamily="34" charset="0"/>
                          <a:cs typeface="Calibri Light" panose="020F0302020204030204" pitchFamily="34" charset="0"/>
                        </a:rPr>
                        <a:t>and/or</a:t>
                      </a: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 email; </a:t>
                      </a:r>
                      <a:r>
                        <a:rPr lang="en-ZA" sz="1200" b="1" dirty="0">
                          <a:effectLst/>
                          <a:latin typeface="Calibri Light" panose="020F0302020204030204" pitchFamily="34" charset="0"/>
                          <a:ea typeface="Calibri Light" panose="020F0302020204030204" pitchFamily="34" charset="0"/>
                          <a:cs typeface="Calibri Light" panose="020F0302020204030204" pitchFamily="34" charset="0"/>
                        </a:rPr>
                        <a:t>and</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742950" lvl="1" indent="-285750" algn="just">
                        <a:lnSpc>
                          <a:spcPct val="115000"/>
                        </a:lnSpc>
                        <a:spcAft>
                          <a:spcPts val="600"/>
                        </a:spcAft>
                        <a:buFont typeface="+mj-lt"/>
                        <a:buAutoNum type="alphaLcParenBoth"/>
                      </a:pP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Project Scope of Work; </a:t>
                      </a:r>
                      <a:r>
                        <a:rPr lang="en-ZA" sz="1200" b="1" dirty="0">
                          <a:effectLst/>
                          <a:latin typeface="Calibri Light" panose="020F0302020204030204" pitchFamily="34" charset="0"/>
                          <a:ea typeface="Calibri Light" panose="020F0302020204030204" pitchFamily="34" charset="0"/>
                          <a:cs typeface="Calibri Light" panose="020F0302020204030204" pitchFamily="34" charset="0"/>
                        </a:rPr>
                        <a:t>and</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742950" lvl="1" indent="-285750" algn="just">
                        <a:lnSpc>
                          <a:spcPct val="115000"/>
                        </a:lnSpc>
                        <a:spcAft>
                          <a:spcPts val="600"/>
                        </a:spcAft>
                        <a:buFont typeface="+mj-lt"/>
                        <a:buAutoNum type="alphaLcParenBoth"/>
                      </a:pP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Project Start and end date.</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GB" sz="1200" b="1" dirty="0">
                          <a:effectLst/>
                          <a:latin typeface="Calibri Light" panose="020F0302020204030204" pitchFamily="34" charset="0"/>
                          <a:ea typeface="Calibri Light" panose="020F0302020204030204" pitchFamily="34" charset="0"/>
                          <a:cs typeface="Calibri Light" panose="020F0302020204030204" pitchFamily="34" charset="0"/>
                        </a:rPr>
                        <a:t>NOTE (1):</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GB" sz="1200" dirty="0">
                          <a:effectLst/>
                          <a:latin typeface="Calibri Light" panose="020F0302020204030204" pitchFamily="34" charset="0"/>
                          <a:ea typeface="Calibri Light" panose="020F0302020204030204" pitchFamily="34" charset="0"/>
                          <a:cs typeface="Calibri Light" panose="020F0302020204030204" pitchFamily="34" charset="0"/>
                        </a:rPr>
                        <a:t>The Bidder must provide all of the following information when completing </a:t>
                      </a:r>
                      <a:r>
                        <a:rPr lang="en-GB" sz="1200" b="1" dirty="0">
                          <a:effectLst/>
                          <a:latin typeface="Calibri Light" panose="020F0302020204030204" pitchFamily="34" charset="0"/>
                          <a:ea typeface="Calibri Light" panose="020F0302020204030204" pitchFamily="34" charset="0"/>
                          <a:cs typeface="Calibri Light" panose="020F0302020204030204" pitchFamily="34" charset="0"/>
                        </a:rPr>
                        <a:t>table 9.</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just">
                        <a:lnSpc>
                          <a:spcPct val="115000"/>
                        </a:lnSpc>
                        <a:spcAft>
                          <a:spcPts val="600"/>
                        </a:spcAft>
                        <a:buNone/>
                      </a:pPr>
                      <a:r>
                        <a:rPr lang="en-ZA" sz="1200" b="1" dirty="0">
                          <a:effectLst/>
                          <a:latin typeface="Calibri Light" panose="020F0302020204030204" pitchFamily="34" charset="0"/>
                          <a:ea typeface="Calibri Light" panose="020F0302020204030204" pitchFamily="34" charset="0"/>
                          <a:cs typeface="Calibri Light" panose="020F0302020204030204" pitchFamily="34" charset="0"/>
                        </a:rPr>
                        <a:t> NOTE (2): </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just">
                        <a:lnSpc>
                          <a:spcPct val="115000"/>
                        </a:lnSpc>
                        <a:spcAft>
                          <a:spcPts val="600"/>
                        </a:spcAft>
                        <a:buNone/>
                      </a:pP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Failure to comply </a:t>
                      </a:r>
                      <a:r>
                        <a:rPr lang="en-ZA" sz="1200" u="sng" dirty="0">
                          <a:effectLst/>
                          <a:latin typeface="Calibri Light" panose="020F0302020204030204" pitchFamily="34" charset="0"/>
                          <a:ea typeface="Calibri Light" panose="020F0302020204030204" pitchFamily="34" charset="0"/>
                          <a:cs typeface="Calibri Light" panose="020F0302020204030204" pitchFamily="34" charset="0"/>
                        </a:rPr>
                        <a:t>fully</a:t>
                      </a: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 with the abovementioned requirements will result in disqualification.</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just">
                        <a:lnSpc>
                          <a:spcPct val="115000"/>
                        </a:lnSpc>
                        <a:spcAft>
                          <a:spcPts val="600"/>
                        </a:spcAft>
                        <a:buNone/>
                      </a:pP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 </a:t>
                      </a:r>
                      <a:r>
                        <a:rPr lang="en-ZA" sz="1200" b="1" dirty="0">
                          <a:effectLst/>
                          <a:latin typeface="Calibri Light" panose="020F0302020204030204" pitchFamily="34" charset="0"/>
                          <a:ea typeface="Calibri Light" panose="020F0302020204030204" pitchFamily="34" charset="0"/>
                          <a:cs typeface="Calibri Light" panose="020F0302020204030204" pitchFamily="34" charset="0"/>
                        </a:rPr>
                        <a:t>NOTE (3): </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ZA" sz="1200" dirty="0">
                          <a:effectLst/>
                          <a:latin typeface="Calibri Light" panose="020F0302020204030204" pitchFamily="34" charset="0"/>
                          <a:ea typeface="Calibri Light" panose="020F0302020204030204" pitchFamily="34" charset="0"/>
                          <a:cs typeface="Calibri Light" panose="020F0302020204030204" pitchFamily="34" charset="0"/>
                        </a:rPr>
                        <a:t>SITA reserves the right to verify the information provided.</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GB" sz="120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l">
                        <a:lnSpc>
                          <a:spcPct val="115000"/>
                        </a:lnSpc>
                        <a:spcAft>
                          <a:spcPts val="600"/>
                        </a:spcAft>
                        <a:buNone/>
                      </a:pPr>
                      <a:r>
                        <a:rPr lang="en-ZA" sz="120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&lt;provide a unique reference to locate substantiating evidence in the bid response –</a:t>
                      </a:r>
                      <a:r>
                        <a:rPr lang="en-ZA" sz="1200" b="1"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 see Annex A, par 5.2, table 9</a:t>
                      </a:r>
                      <a:r>
                        <a:rPr lang="en-ZA" sz="120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&gt;</a:t>
                      </a:r>
                      <a:endParaRPr lang="en-ZA" sz="12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extLst>
                  <a:ext uri="{0D108BD9-81ED-4DB2-BD59-A6C34878D82A}">
                    <a16:rowId xmlns:a16="http://schemas.microsoft.com/office/drawing/2014/main" val="943658359"/>
                  </a:ext>
                </a:extLst>
              </a:tr>
            </a:tbl>
          </a:graphicData>
        </a:graphic>
      </p:graphicFrame>
    </p:spTree>
    <p:extLst>
      <p:ext uri="{BB962C8B-B14F-4D97-AF65-F5344CB8AC3E}">
        <p14:creationId xmlns:p14="http://schemas.microsoft.com/office/powerpoint/2010/main" val="1730186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A14F6-F6DD-4B9F-3BBA-670B560358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3B5A49-727A-741F-1356-E1B29C97DB68}"/>
              </a:ext>
            </a:extLst>
          </p:cNvPr>
          <p:cNvSpPr>
            <a:spLocks noGrp="1"/>
          </p:cNvSpPr>
          <p:nvPr>
            <p:ph type="title"/>
          </p:nvPr>
        </p:nvSpPr>
        <p:spPr>
          <a:xfrm>
            <a:off x="216000" y="40295"/>
            <a:ext cx="9720000" cy="480053"/>
          </a:xfrm>
        </p:spPr>
        <p:txBody>
          <a:bodyPr/>
          <a:lstStyle/>
          <a:p>
            <a:pPr algn="ctr"/>
            <a:r>
              <a:rPr lang="en-US" sz="2400" dirty="0"/>
              <a:t>Technical Mandatory Requirements (Continue)</a:t>
            </a:r>
            <a:endParaRPr lang="en-ZA" sz="2400" dirty="0"/>
          </a:p>
        </p:txBody>
      </p:sp>
      <p:sp>
        <p:nvSpPr>
          <p:cNvPr id="3" name="Content Placeholder 2">
            <a:extLst>
              <a:ext uri="{FF2B5EF4-FFF2-40B4-BE49-F238E27FC236}">
                <a16:creationId xmlns:a16="http://schemas.microsoft.com/office/drawing/2014/main" id="{0D25133B-22CC-A956-026B-5CBE352645C4}"/>
              </a:ext>
            </a:extLst>
          </p:cNvPr>
          <p:cNvSpPr>
            <a:spLocks noGrp="1"/>
          </p:cNvSpPr>
          <p:nvPr>
            <p:ph idx="1"/>
          </p:nvPr>
        </p:nvSpPr>
        <p:spPr/>
        <p:txBody>
          <a:bodyPr>
            <a:normAutofit/>
          </a:bodyPr>
          <a:lstStyle/>
          <a:p>
            <a:pPr lvl="1"/>
            <a:endParaRPr lang="en-US" dirty="0"/>
          </a:p>
          <a:p>
            <a:pPr lvl="1"/>
            <a:endParaRPr lang="en-US" dirty="0"/>
          </a:p>
          <a:p>
            <a:pPr lvl="1"/>
            <a:endParaRPr lang="en-US" dirty="0"/>
          </a:p>
          <a:p>
            <a:pPr lvl="1"/>
            <a:endParaRPr lang="en-US" dirty="0"/>
          </a:p>
          <a:p>
            <a:pPr lvl="1"/>
            <a:endParaRPr lang="en-ZA" dirty="0"/>
          </a:p>
        </p:txBody>
      </p:sp>
      <p:graphicFrame>
        <p:nvGraphicFramePr>
          <p:cNvPr id="6" name="Table 5">
            <a:extLst>
              <a:ext uri="{FF2B5EF4-FFF2-40B4-BE49-F238E27FC236}">
                <a16:creationId xmlns:a16="http://schemas.microsoft.com/office/drawing/2014/main" id="{9B1FCC79-14BD-52F1-DC13-126560E0DC33}"/>
              </a:ext>
            </a:extLst>
          </p:cNvPr>
          <p:cNvGraphicFramePr>
            <a:graphicFrameLocks noGrp="1"/>
          </p:cNvGraphicFramePr>
          <p:nvPr>
            <p:extLst>
              <p:ext uri="{D42A27DB-BD31-4B8C-83A1-F6EECF244321}">
                <p14:modId xmlns:p14="http://schemas.microsoft.com/office/powerpoint/2010/main" val="1073703845"/>
              </p:ext>
            </p:extLst>
          </p:nvPr>
        </p:nvGraphicFramePr>
        <p:xfrm>
          <a:off x="543496" y="469235"/>
          <a:ext cx="9073008" cy="2624117"/>
        </p:xfrm>
        <a:graphic>
          <a:graphicData uri="http://schemas.openxmlformats.org/drawingml/2006/table">
            <a:tbl>
              <a:tblPr firstRow="1" firstCol="1" bandRow="1"/>
              <a:tblGrid>
                <a:gridCol w="2759897">
                  <a:extLst>
                    <a:ext uri="{9D8B030D-6E8A-4147-A177-3AD203B41FA5}">
                      <a16:colId xmlns:a16="http://schemas.microsoft.com/office/drawing/2014/main" val="4096956847"/>
                    </a:ext>
                  </a:extLst>
                </a:gridCol>
                <a:gridCol w="3734574">
                  <a:extLst>
                    <a:ext uri="{9D8B030D-6E8A-4147-A177-3AD203B41FA5}">
                      <a16:colId xmlns:a16="http://schemas.microsoft.com/office/drawing/2014/main" val="3180274158"/>
                    </a:ext>
                  </a:extLst>
                </a:gridCol>
                <a:gridCol w="2578537">
                  <a:extLst>
                    <a:ext uri="{9D8B030D-6E8A-4147-A177-3AD203B41FA5}">
                      <a16:colId xmlns:a16="http://schemas.microsoft.com/office/drawing/2014/main" val="128836397"/>
                    </a:ext>
                  </a:extLst>
                </a:gridCol>
              </a:tblGrid>
              <a:tr h="241102">
                <a:tc>
                  <a:txBody>
                    <a:bodyPr/>
                    <a:lstStyle/>
                    <a:p>
                      <a:pPr algn="just">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Mandatory Requirements</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tc>
                  <a:txBody>
                    <a:bodyPr/>
                    <a:lstStyle/>
                    <a:p>
                      <a:pPr algn="l">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Substantiating evidence of compliance (used to evaluate bid)</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tc>
                  <a:txBody>
                    <a:bodyPr/>
                    <a:lstStyle/>
                    <a:p>
                      <a:pPr algn="l">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Evidence reference (to be completed by bidder)</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extLst>
                  <a:ext uri="{0D108BD9-81ED-4DB2-BD59-A6C34878D82A}">
                    <a16:rowId xmlns:a16="http://schemas.microsoft.com/office/drawing/2014/main" val="3887252998"/>
                  </a:ext>
                </a:extLst>
              </a:tr>
              <a:tr h="98991">
                <a:tc gridSpan="3">
                  <a:txBody>
                    <a:bodyPr/>
                    <a:lstStyle/>
                    <a:p>
                      <a:pPr>
                        <a:spcAft>
                          <a:spcPts val="600"/>
                        </a:spcAft>
                        <a:buNone/>
                      </a:pPr>
                      <a:r>
                        <a:rPr lang="en-GB" sz="1100" b="1">
                          <a:effectLst/>
                          <a:latin typeface="Calibri Light" panose="020F0302020204030204" pitchFamily="34" charset="0"/>
                          <a:ea typeface="Times New Roman" panose="02020603050405020304" pitchFamily="18" charset="0"/>
                          <a:cs typeface="Times New Roman" panose="02020603050405020304" pitchFamily="18" charset="0"/>
                        </a:rPr>
                        <a:t>3. </a:t>
                      </a:r>
                      <a:r>
                        <a:rPr lang="en-ZA" sz="1100" b="1">
                          <a:effectLst/>
                          <a:latin typeface="Calibri Light" panose="020F0302020204030204" pitchFamily="34" charset="0"/>
                          <a:ea typeface="Times New Roman" panose="02020603050405020304" pitchFamily="18" charset="0"/>
                          <a:cs typeface="Times New Roman" panose="02020603050405020304" pitchFamily="18" charset="0"/>
                        </a:rPr>
                        <a:t>CIDB Registration Requirement</a:t>
                      </a:r>
                      <a:endParaRPr lang="en-ZA"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2275429809"/>
                  </a:ext>
                </a:extLst>
              </a:tr>
              <a:tr h="2048172">
                <a:tc>
                  <a:txBody>
                    <a:bodyPr/>
                    <a:lstStyle/>
                    <a:p>
                      <a:pPr algn="l">
                        <a:lnSpc>
                          <a:spcPct val="115000"/>
                        </a:lnSpc>
                        <a:spcAft>
                          <a:spcPts val="600"/>
                        </a:spcAft>
                        <a:buNone/>
                      </a:pPr>
                      <a:r>
                        <a:rPr lang="en-ZA" sz="1100">
                          <a:effectLst/>
                          <a:latin typeface="Calibri Light" panose="020F0302020204030204" pitchFamily="34" charset="0"/>
                          <a:ea typeface="Calibri Light" panose="020F0302020204030204" pitchFamily="34" charset="0"/>
                          <a:cs typeface="Calibri Light" panose="020F0302020204030204" pitchFamily="34" charset="0"/>
                        </a:rPr>
                        <a:t>The Bidder must be registered with the Construction Industry Development Board (CIDB) and have a minimum rating of 7EB or 7EP or higher</a:t>
                      </a:r>
                      <a:r>
                        <a:rPr lang="en-ZA" sz="1100" b="1">
                          <a:effectLst/>
                          <a:latin typeface="Calibri Light" panose="020F0302020204030204" pitchFamily="34" charset="0"/>
                          <a:ea typeface="Calibri Light" panose="020F0302020204030204" pitchFamily="34" charset="0"/>
                          <a:cs typeface="Calibri Light" panose="020F0302020204030204" pitchFamily="34" charset="0"/>
                        </a:rPr>
                        <a:t>.</a:t>
                      </a:r>
                      <a:endParaRPr lang="en-ZA" sz="110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ZA"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10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ZA"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10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ZA"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10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GB"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1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just">
                        <a:lnSpc>
                          <a:spcPct val="115000"/>
                        </a:lnSpc>
                        <a:spcAft>
                          <a:spcPts val="600"/>
                        </a:spcAft>
                        <a:buNone/>
                      </a:pPr>
                      <a:r>
                        <a:rPr lang="en-ZA" sz="1100">
                          <a:effectLst/>
                          <a:latin typeface="Calibri Light" panose="020F0302020204030204" pitchFamily="34" charset="0"/>
                          <a:ea typeface="Calibri Light" panose="020F0302020204030204" pitchFamily="34" charset="0"/>
                          <a:cs typeface="Calibri Light" panose="020F0302020204030204" pitchFamily="34" charset="0"/>
                        </a:rPr>
                        <a:t>The Bidder </a:t>
                      </a:r>
                      <a:r>
                        <a:rPr lang="en-ZA" sz="1100" b="1">
                          <a:effectLst/>
                          <a:latin typeface="Calibri Light" panose="020F0302020204030204" pitchFamily="34" charset="0"/>
                          <a:ea typeface="Calibri Light" panose="020F0302020204030204" pitchFamily="34" charset="0"/>
                          <a:cs typeface="Calibri Light" panose="020F0302020204030204" pitchFamily="34" charset="0"/>
                        </a:rPr>
                        <a:t>must </a:t>
                      </a:r>
                      <a:r>
                        <a:rPr lang="en-ZA" sz="1100">
                          <a:effectLst/>
                          <a:latin typeface="Calibri Light" panose="020F0302020204030204" pitchFamily="34" charset="0"/>
                          <a:ea typeface="Calibri Light" panose="020F0302020204030204" pitchFamily="34" charset="0"/>
                          <a:cs typeface="Calibri Light" panose="020F0302020204030204" pitchFamily="34" charset="0"/>
                        </a:rPr>
                        <a:t>complete and sign </a:t>
                      </a:r>
                      <a:r>
                        <a:rPr lang="en-ZA" sz="1100" b="1">
                          <a:effectLst/>
                          <a:latin typeface="Calibri Light" panose="020F0302020204030204" pitchFamily="34" charset="0"/>
                          <a:ea typeface="Calibri Light" panose="020F0302020204030204" pitchFamily="34" charset="0"/>
                          <a:cs typeface="Calibri Light" panose="020F0302020204030204" pitchFamily="34" charset="0"/>
                        </a:rPr>
                        <a:t>ANNEX B</a:t>
                      </a:r>
                      <a:r>
                        <a:rPr lang="en-ZA" sz="1100">
                          <a:effectLst/>
                          <a:latin typeface="Calibri Light" panose="020F0302020204030204" pitchFamily="34" charset="0"/>
                          <a:ea typeface="Calibri Light" panose="020F0302020204030204" pitchFamily="34" charset="0"/>
                          <a:cs typeface="Calibri Light" panose="020F0302020204030204" pitchFamily="34" charset="0"/>
                        </a:rPr>
                        <a:t> as evidence that the Bidder, is registered with the CIDB with a minimum rating or higher of </a:t>
                      </a:r>
                      <a:r>
                        <a:rPr lang="en-ZA" sz="1100" b="1">
                          <a:effectLst/>
                          <a:latin typeface="Calibri Light" panose="020F0302020204030204" pitchFamily="34" charset="0"/>
                          <a:ea typeface="Calibri Light" panose="020F0302020204030204" pitchFamily="34" charset="0"/>
                          <a:cs typeface="Calibri Light" panose="020F0302020204030204" pitchFamily="34" charset="0"/>
                        </a:rPr>
                        <a:t>7EB, or 7EP</a:t>
                      </a:r>
                      <a:endParaRPr lang="en-ZA" sz="110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ZA" sz="1100" b="1">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10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ZA" sz="1100" b="1">
                          <a:effectLst/>
                          <a:latin typeface="Calibri Light" panose="020F0302020204030204" pitchFamily="34" charset="0"/>
                          <a:ea typeface="Calibri Light" panose="020F0302020204030204" pitchFamily="34" charset="0"/>
                          <a:cs typeface="Calibri Light" panose="020F0302020204030204" pitchFamily="34" charset="0"/>
                        </a:rPr>
                        <a:t>NOTE (1): </a:t>
                      </a:r>
                      <a:endParaRPr lang="en-ZA" sz="110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ZA" sz="1100">
                          <a:effectLst/>
                          <a:latin typeface="Calibri Light" panose="020F0302020204030204" pitchFamily="34" charset="0"/>
                          <a:ea typeface="Calibri Light" panose="020F0302020204030204" pitchFamily="34" charset="0"/>
                          <a:cs typeface="Calibri Light" panose="020F0302020204030204" pitchFamily="34" charset="0"/>
                        </a:rPr>
                        <a:t>SITA reserves the right to verify the information provided</a:t>
                      </a:r>
                      <a:r>
                        <a:rPr lang="en-ZA" sz="1100" b="1">
                          <a:effectLst/>
                          <a:latin typeface="Calibri Light" panose="020F0302020204030204" pitchFamily="34" charset="0"/>
                          <a:ea typeface="Calibri Light" panose="020F0302020204030204" pitchFamily="34" charset="0"/>
                          <a:cs typeface="Calibri Light" panose="020F0302020204030204" pitchFamily="34" charset="0"/>
                        </a:rPr>
                        <a:t>.</a:t>
                      </a:r>
                      <a:endParaRPr lang="en-ZA" sz="110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GB"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1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l">
                        <a:lnSpc>
                          <a:spcPct val="115000"/>
                        </a:lnSpc>
                        <a:spcAft>
                          <a:spcPts val="600"/>
                        </a:spcAft>
                        <a:buNone/>
                      </a:pPr>
                      <a:r>
                        <a:rPr lang="en-ZA" sz="110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&lt;provide a unique reference to locate substantiating evidence in the bid response –</a:t>
                      </a:r>
                      <a:r>
                        <a:rPr lang="en-ZA" sz="1100" b="1"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 see Annex A, par 5.3 and Annex B</a:t>
                      </a:r>
                      <a:r>
                        <a:rPr lang="en-ZA" sz="110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&gt;</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extLst>
                  <a:ext uri="{0D108BD9-81ED-4DB2-BD59-A6C34878D82A}">
                    <a16:rowId xmlns:a16="http://schemas.microsoft.com/office/drawing/2014/main" val="943658359"/>
                  </a:ext>
                </a:extLst>
              </a:tr>
            </a:tbl>
          </a:graphicData>
        </a:graphic>
      </p:graphicFrame>
    </p:spTree>
    <p:extLst>
      <p:ext uri="{BB962C8B-B14F-4D97-AF65-F5344CB8AC3E}">
        <p14:creationId xmlns:p14="http://schemas.microsoft.com/office/powerpoint/2010/main" val="318387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B2694-59F9-BF67-6501-06785B876D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780C82-CCEB-5010-BDD6-BA1FB526EDC7}"/>
              </a:ext>
            </a:extLst>
          </p:cNvPr>
          <p:cNvSpPr>
            <a:spLocks noGrp="1"/>
          </p:cNvSpPr>
          <p:nvPr>
            <p:ph type="title"/>
          </p:nvPr>
        </p:nvSpPr>
        <p:spPr>
          <a:xfrm>
            <a:off x="216000" y="40295"/>
            <a:ext cx="9720000" cy="480053"/>
          </a:xfrm>
        </p:spPr>
        <p:txBody>
          <a:bodyPr/>
          <a:lstStyle/>
          <a:p>
            <a:pPr algn="ctr"/>
            <a:r>
              <a:rPr lang="en-US" sz="2400" dirty="0"/>
              <a:t>Technical Mandatory Requirements (Continue)</a:t>
            </a:r>
            <a:endParaRPr lang="en-ZA" sz="2400" dirty="0"/>
          </a:p>
        </p:txBody>
      </p:sp>
      <p:sp>
        <p:nvSpPr>
          <p:cNvPr id="3" name="Content Placeholder 2">
            <a:extLst>
              <a:ext uri="{FF2B5EF4-FFF2-40B4-BE49-F238E27FC236}">
                <a16:creationId xmlns:a16="http://schemas.microsoft.com/office/drawing/2014/main" id="{3F449212-F121-733C-6E36-ED849003871D}"/>
              </a:ext>
            </a:extLst>
          </p:cNvPr>
          <p:cNvSpPr>
            <a:spLocks noGrp="1"/>
          </p:cNvSpPr>
          <p:nvPr>
            <p:ph idx="1"/>
          </p:nvPr>
        </p:nvSpPr>
        <p:spPr/>
        <p:txBody>
          <a:bodyPr>
            <a:normAutofit/>
          </a:bodyPr>
          <a:lstStyle/>
          <a:p>
            <a:pPr lvl="1"/>
            <a:endParaRPr lang="en-US" dirty="0"/>
          </a:p>
          <a:p>
            <a:pPr lvl="1"/>
            <a:endParaRPr lang="en-US" dirty="0"/>
          </a:p>
          <a:p>
            <a:pPr lvl="1"/>
            <a:endParaRPr lang="en-US" dirty="0"/>
          </a:p>
          <a:p>
            <a:pPr lvl="1"/>
            <a:endParaRPr lang="en-US" dirty="0"/>
          </a:p>
          <a:p>
            <a:pPr lvl="1"/>
            <a:endParaRPr lang="en-ZA" dirty="0"/>
          </a:p>
        </p:txBody>
      </p:sp>
      <p:graphicFrame>
        <p:nvGraphicFramePr>
          <p:cNvPr id="6" name="Table 5">
            <a:extLst>
              <a:ext uri="{FF2B5EF4-FFF2-40B4-BE49-F238E27FC236}">
                <a16:creationId xmlns:a16="http://schemas.microsoft.com/office/drawing/2014/main" id="{F39B4B52-0B2E-0C1F-2921-27E1443AD0C9}"/>
              </a:ext>
            </a:extLst>
          </p:cNvPr>
          <p:cNvGraphicFramePr>
            <a:graphicFrameLocks noGrp="1"/>
          </p:cNvGraphicFramePr>
          <p:nvPr>
            <p:extLst>
              <p:ext uri="{D42A27DB-BD31-4B8C-83A1-F6EECF244321}">
                <p14:modId xmlns:p14="http://schemas.microsoft.com/office/powerpoint/2010/main" val="2084104823"/>
              </p:ext>
            </p:extLst>
          </p:nvPr>
        </p:nvGraphicFramePr>
        <p:xfrm>
          <a:off x="543496" y="469235"/>
          <a:ext cx="9361040" cy="4946414"/>
        </p:xfrm>
        <a:graphic>
          <a:graphicData uri="http://schemas.openxmlformats.org/drawingml/2006/table">
            <a:tbl>
              <a:tblPr firstRow="1" firstCol="1" bandRow="1"/>
              <a:tblGrid>
                <a:gridCol w="2847513">
                  <a:extLst>
                    <a:ext uri="{9D8B030D-6E8A-4147-A177-3AD203B41FA5}">
                      <a16:colId xmlns:a16="http://schemas.microsoft.com/office/drawing/2014/main" val="4096956847"/>
                    </a:ext>
                  </a:extLst>
                </a:gridCol>
                <a:gridCol w="3853132">
                  <a:extLst>
                    <a:ext uri="{9D8B030D-6E8A-4147-A177-3AD203B41FA5}">
                      <a16:colId xmlns:a16="http://schemas.microsoft.com/office/drawing/2014/main" val="3180274158"/>
                    </a:ext>
                  </a:extLst>
                </a:gridCol>
                <a:gridCol w="2660395">
                  <a:extLst>
                    <a:ext uri="{9D8B030D-6E8A-4147-A177-3AD203B41FA5}">
                      <a16:colId xmlns:a16="http://schemas.microsoft.com/office/drawing/2014/main" val="128836397"/>
                    </a:ext>
                  </a:extLst>
                </a:gridCol>
              </a:tblGrid>
              <a:tr h="386098">
                <a:tc>
                  <a:txBody>
                    <a:bodyPr/>
                    <a:lstStyle/>
                    <a:p>
                      <a:pPr algn="just">
                        <a:lnSpc>
                          <a:spcPct val="115000"/>
                        </a:lnSpc>
                        <a:spcAft>
                          <a:spcPts val="600"/>
                        </a:spcAft>
                        <a:buNone/>
                      </a:pPr>
                      <a:r>
                        <a:rPr lang="en-GB" sz="105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Mandatory Requirements</a:t>
                      </a:r>
                      <a:endParaRPr lang="en-ZA" sz="105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tc>
                  <a:txBody>
                    <a:bodyPr/>
                    <a:lstStyle/>
                    <a:p>
                      <a:pPr algn="l">
                        <a:lnSpc>
                          <a:spcPct val="115000"/>
                        </a:lnSpc>
                        <a:spcAft>
                          <a:spcPts val="600"/>
                        </a:spcAft>
                        <a:buNone/>
                      </a:pPr>
                      <a:r>
                        <a:rPr lang="en-GB" sz="105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Substantiating evidence of compliance (used to evaluate bid)</a:t>
                      </a:r>
                      <a:endParaRPr lang="en-ZA" sz="105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tc>
                  <a:txBody>
                    <a:bodyPr/>
                    <a:lstStyle/>
                    <a:p>
                      <a:pPr algn="l">
                        <a:lnSpc>
                          <a:spcPct val="115000"/>
                        </a:lnSpc>
                        <a:spcAft>
                          <a:spcPts val="600"/>
                        </a:spcAft>
                        <a:buNone/>
                      </a:pPr>
                      <a:r>
                        <a:rPr lang="en-GB" sz="105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Evidence reference (to be completed by bidder)</a:t>
                      </a:r>
                      <a:endParaRPr lang="en-ZA" sz="105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extLst>
                  <a:ext uri="{0D108BD9-81ED-4DB2-BD59-A6C34878D82A}">
                    <a16:rowId xmlns:a16="http://schemas.microsoft.com/office/drawing/2014/main" val="3887252998"/>
                  </a:ext>
                </a:extLst>
              </a:tr>
              <a:tr h="171612">
                <a:tc gridSpan="3">
                  <a:txBody>
                    <a:bodyPr/>
                    <a:lstStyle/>
                    <a:p>
                      <a:pPr algn="l">
                        <a:lnSpc>
                          <a:spcPct val="115000"/>
                        </a:lnSpc>
                        <a:spcAft>
                          <a:spcPts val="600"/>
                        </a:spcAft>
                        <a:buNone/>
                      </a:pPr>
                      <a:r>
                        <a:rPr lang="en-GB" sz="1050" b="1" dirty="0">
                          <a:effectLst/>
                          <a:latin typeface="Calibri Light" panose="020F0302020204030204" pitchFamily="34" charset="0"/>
                          <a:ea typeface="Calibri Light" panose="020F0302020204030204" pitchFamily="34" charset="0"/>
                          <a:cs typeface="Calibri Light" panose="020F0302020204030204" pitchFamily="34" charset="0"/>
                        </a:rPr>
                        <a:t>4. Key Personnel Qualification </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2275429809"/>
                  </a:ext>
                </a:extLst>
              </a:tr>
              <a:tr h="4350835">
                <a:tc>
                  <a:txBody>
                    <a:bodyPr/>
                    <a:lstStyle/>
                    <a:p>
                      <a:pPr>
                        <a:lnSpc>
                          <a:spcPct val="115000"/>
                        </a:lnSpc>
                        <a:spcAft>
                          <a:spcPts val="600"/>
                        </a:spcAft>
                        <a:buNone/>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The Bidder must provide a qualified Project Manager with a minimum of five (5) years’ post professional registration. </a:t>
                      </a:r>
                      <a:endParaRPr lang="en-ZA" sz="1050" b="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600"/>
                        </a:spcAft>
                        <a:buNone/>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The professional registration be either one (1) of the following: </a:t>
                      </a:r>
                      <a:endParaRPr lang="en-ZA" sz="1050" b="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ECSA, Professional Engineer (</a:t>
                      </a:r>
                      <a:r>
                        <a:rPr lang="en-ZA" sz="1050" b="0" dirty="0" err="1">
                          <a:effectLst/>
                          <a:latin typeface="Calibri Light" panose="020F0302020204030204" pitchFamily="34" charset="0"/>
                          <a:ea typeface="Times New Roman" panose="02020603050405020304" pitchFamily="18" charset="0"/>
                          <a:cs typeface="Times New Roman" panose="02020603050405020304" pitchFamily="18" charset="0"/>
                        </a:rPr>
                        <a:t>Pr</a:t>
                      </a: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 Eng), or </a:t>
                      </a:r>
                      <a:endParaRPr lang="en-ZA" sz="1050" b="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ECSA, Professional Certificated Engineer Technician, o</a:t>
                      </a:r>
                      <a:r>
                        <a:rPr lang="en-ZA" sz="1050" b="0" dirty="0">
                          <a:effectLst/>
                          <a:latin typeface="Calibri" panose="020F0502020204030204" pitchFamily="34" charset="0"/>
                          <a:ea typeface="Times New Roman" panose="02020603050405020304" pitchFamily="18" charset="0"/>
                          <a:cs typeface="Times New Roman" panose="02020603050405020304" pitchFamily="18" charset="0"/>
                        </a:rPr>
                        <a:t>r</a:t>
                      </a:r>
                    </a:p>
                    <a:p>
                      <a:pPr marL="342900" lvl="0" indent="-342900">
                        <a:lnSpc>
                          <a:spcPct val="115000"/>
                        </a:lnSpc>
                        <a:spcAft>
                          <a:spcPts val="600"/>
                        </a:spcAft>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ECSA, Professional Engineering Technologist, or</a:t>
                      </a:r>
                      <a:endParaRPr lang="en-ZA" sz="1050" b="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ECSA, Professional Engineering Technician, or</a:t>
                      </a:r>
                      <a:endParaRPr lang="en-ZA" sz="1050" b="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PMI, Project Management Professional (PMP), or </a:t>
                      </a:r>
                      <a:endParaRPr lang="en-ZA" sz="1050" b="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15000"/>
                        </a:lnSpc>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SACPCMP, Professional Construction Project Managers.</a:t>
                      </a:r>
                      <a:endParaRPr lang="en-ZA" sz="1050" b="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228600" algn="l">
                        <a:lnSpc>
                          <a:spcPct val="115000"/>
                        </a:lnSpc>
                        <a:buNone/>
                      </a:pPr>
                      <a:r>
                        <a:rPr lang="en-GB" sz="105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228600" algn="l">
                        <a:lnSpc>
                          <a:spcPct val="115000"/>
                        </a:lnSpc>
                        <a:buNone/>
                      </a:pPr>
                      <a:r>
                        <a:rPr lang="en-GB" sz="105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228600" algn="l">
                        <a:lnSpc>
                          <a:spcPct val="115000"/>
                        </a:lnSpc>
                        <a:buNone/>
                      </a:pPr>
                      <a:r>
                        <a:rPr lang="en-GB" sz="105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228600" algn="l">
                        <a:lnSpc>
                          <a:spcPct val="115000"/>
                        </a:lnSpc>
                        <a:buNone/>
                      </a:pPr>
                      <a:r>
                        <a:rPr lang="en-GB" sz="105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228600" algn="l">
                        <a:lnSpc>
                          <a:spcPct val="115000"/>
                        </a:lnSpc>
                        <a:buNone/>
                      </a:pPr>
                      <a:r>
                        <a:rPr lang="en-GB" sz="105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nSpc>
                          <a:spcPct val="115000"/>
                        </a:lnSpc>
                        <a:spcAft>
                          <a:spcPts val="600"/>
                        </a:spcAft>
                        <a:buNone/>
                      </a:pPr>
                      <a:r>
                        <a:rPr lang="en-ZA" sz="1050" dirty="0">
                          <a:effectLst/>
                          <a:latin typeface="Calibri Light" panose="020F0302020204030204" pitchFamily="34" charset="0"/>
                          <a:ea typeface="Calibri Light" panose="020F0302020204030204" pitchFamily="34" charset="0"/>
                          <a:cs typeface="Times New Roman" panose="02020603050405020304" pitchFamily="18" charset="0"/>
                        </a:rPr>
                        <a:t>Attach to </a:t>
                      </a:r>
                      <a:r>
                        <a:rPr lang="en-ZA" sz="1050" b="1" dirty="0">
                          <a:effectLst/>
                          <a:latin typeface="Calibri Light" panose="020F0302020204030204" pitchFamily="34" charset="0"/>
                          <a:ea typeface="Calibri Light" panose="020F0302020204030204" pitchFamily="34" charset="0"/>
                          <a:cs typeface="Times New Roman" panose="02020603050405020304" pitchFamily="18" charset="0"/>
                        </a:rPr>
                        <a:t>ANNEX A</a:t>
                      </a:r>
                      <a:r>
                        <a:rPr lang="en-ZA" sz="1050" dirty="0">
                          <a:effectLst/>
                          <a:latin typeface="Calibri Light" panose="020F0302020204030204" pitchFamily="34" charset="0"/>
                          <a:ea typeface="Calibri Light" panose="020F0302020204030204" pitchFamily="34" charset="0"/>
                          <a:cs typeface="Times New Roman" panose="02020603050405020304" pitchFamily="18" charset="0"/>
                        </a:rPr>
                        <a:t> copy of a valid Registration Certificate indicating that the </a:t>
                      </a:r>
                      <a:r>
                        <a:rPr lang="en-ZA" sz="1050" b="1" dirty="0">
                          <a:effectLst/>
                          <a:latin typeface="Calibri Light" panose="020F0302020204030204" pitchFamily="34" charset="0"/>
                          <a:ea typeface="Times New Roman" panose="02020603050405020304" pitchFamily="18" charset="0"/>
                          <a:cs typeface="Times New Roman" panose="02020603050405020304" pitchFamily="18" charset="0"/>
                        </a:rPr>
                        <a:t>Project Manager</a:t>
                      </a:r>
                      <a:r>
                        <a:rPr lang="en-ZA" sz="1050" dirty="0">
                          <a:effectLst/>
                          <a:latin typeface="Calibri Light" panose="020F0302020204030204" pitchFamily="34" charset="0"/>
                          <a:ea typeface="Calibri Light" panose="020F0302020204030204" pitchFamily="34" charset="0"/>
                          <a:cs typeface="Times New Roman" panose="02020603050405020304" pitchFamily="18" charset="0"/>
                        </a:rPr>
                        <a:t> has been registered as professional for a minimum five (5) years </a:t>
                      </a:r>
                      <a:r>
                        <a:rPr lang="en-ZA" sz="1050" b="1" dirty="0">
                          <a:effectLst/>
                          <a:latin typeface="Calibri Light" panose="020F0302020204030204" pitchFamily="34" charset="0"/>
                          <a:ea typeface="Times New Roman" panose="02020603050405020304" pitchFamily="18" charset="0"/>
                          <a:cs typeface="Times New Roman" panose="02020603050405020304" pitchFamily="18" charset="0"/>
                        </a:rPr>
                        <a:t>post professional registration. </a:t>
                      </a:r>
                      <a:endParaRPr lang="en-ZA" sz="105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600"/>
                        </a:spcAft>
                        <a:buNone/>
                      </a:pPr>
                      <a:r>
                        <a:rPr lang="en-ZA" sz="1050" b="1" dirty="0">
                          <a:effectLst/>
                          <a:latin typeface="Calibri Light" panose="020F0302020204030204" pitchFamily="34" charset="0"/>
                          <a:ea typeface="Times New Roman" panose="02020603050405020304" pitchFamily="18" charset="0"/>
                          <a:cs typeface="Times New Roman" panose="02020603050405020304" pitchFamily="18" charset="0"/>
                        </a:rPr>
                        <a:t>The professional registration be either one (1) of the following: </a:t>
                      </a:r>
                      <a:endParaRPr lang="en-ZA"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ECSA, Professional Engineer (</a:t>
                      </a:r>
                      <a:r>
                        <a:rPr lang="en-ZA" sz="1050" b="0" dirty="0" err="1">
                          <a:effectLst/>
                          <a:latin typeface="Calibri Light" panose="020F0302020204030204" pitchFamily="34" charset="0"/>
                          <a:ea typeface="Times New Roman" panose="02020603050405020304" pitchFamily="18" charset="0"/>
                          <a:cs typeface="Times New Roman" panose="02020603050405020304" pitchFamily="18" charset="0"/>
                        </a:rPr>
                        <a:t>Pr</a:t>
                      </a: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 Eng), or </a:t>
                      </a:r>
                      <a:endParaRPr lang="en-ZA" sz="1050" b="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ECSA, Professional Certificated Engineer Technician, o</a:t>
                      </a:r>
                      <a:r>
                        <a:rPr lang="en-ZA" sz="1050" b="0" dirty="0">
                          <a:effectLst/>
                          <a:latin typeface="Calibri" panose="020F0502020204030204" pitchFamily="34" charset="0"/>
                          <a:ea typeface="Times New Roman" panose="02020603050405020304" pitchFamily="18" charset="0"/>
                          <a:cs typeface="Times New Roman" panose="02020603050405020304" pitchFamily="18" charset="0"/>
                        </a:rPr>
                        <a:t>r</a:t>
                      </a:r>
                    </a:p>
                    <a:p>
                      <a:pPr marL="342900" lvl="0" indent="-342900">
                        <a:lnSpc>
                          <a:spcPct val="115000"/>
                        </a:lnSpc>
                        <a:spcAft>
                          <a:spcPts val="600"/>
                        </a:spcAft>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ECSA, Professional Engineering Technologist, or</a:t>
                      </a:r>
                      <a:endParaRPr lang="en-ZA" sz="1050" b="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ECSA, Professional Engineering Technician, or</a:t>
                      </a:r>
                      <a:endParaRPr lang="en-ZA" sz="1050" b="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PMI, Project Management Professional (PMP), or </a:t>
                      </a:r>
                      <a:endParaRPr lang="en-ZA" sz="1050" b="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15000"/>
                        </a:lnSpc>
                        <a:buFont typeface="+mj-lt"/>
                        <a:buAutoNum type="arabicPeriod"/>
                      </a:pPr>
                      <a:r>
                        <a:rPr lang="en-ZA" sz="1050" b="0" dirty="0">
                          <a:effectLst/>
                          <a:latin typeface="Calibri Light" panose="020F0302020204030204" pitchFamily="34" charset="0"/>
                          <a:ea typeface="Times New Roman" panose="02020603050405020304" pitchFamily="18" charset="0"/>
                          <a:cs typeface="Times New Roman" panose="02020603050405020304" pitchFamily="18" charset="0"/>
                        </a:rPr>
                        <a:t>SACPCMP, Professional Construction Project Managers.</a:t>
                      </a:r>
                      <a:endParaRPr lang="en-ZA" sz="1050" b="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just">
                        <a:lnSpc>
                          <a:spcPct val="115000"/>
                        </a:lnSpc>
                        <a:spcAft>
                          <a:spcPts val="600"/>
                        </a:spcAft>
                        <a:buNone/>
                      </a:pPr>
                      <a:r>
                        <a:rPr lang="en-ZA" sz="1050" b="0" dirty="0">
                          <a:effectLst/>
                          <a:latin typeface="Calibri Light" panose="020F0302020204030204" pitchFamily="34" charset="0"/>
                          <a:ea typeface="Calibri Light" panose="020F0302020204030204" pitchFamily="34" charset="0"/>
                          <a:cs typeface="Times New Roman" panose="02020603050405020304" pitchFamily="18" charset="0"/>
                        </a:rPr>
                        <a:t> </a:t>
                      </a:r>
                      <a:r>
                        <a:rPr lang="en-ZA" sz="1050" b="1" dirty="0">
                          <a:effectLst/>
                          <a:latin typeface="Calibri Light" panose="020F0302020204030204" pitchFamily="34" charset="0"/>
                          <a:ea typeface="Calibri Light" panose="020F0302020204030204" pitchFamily="34" charset="0"/>
                          <a:cs typeface="Calibri Light" panose="020F0302020204030204" pitchFamily="34" charset="0"/>
                        </a:rPr>
                        <a:t>NOTE (1): </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just">
                        <a:lnSpc>
                          <a:spcPct val="115000"/>
                        </a:lnSpc>
                        <a:spcAft>
                          <a:spcPts val="600"/>
                        </a:spcAft>
                        <a:buNone/>
                      </a:pPr>
                      <a:r>
                        <a:rPr lang="en-ZA" sz="1050" dirty="0">
                          <a:effectLst/>
                          <a:latin typeface="Calibri Light" panose="020F0302020204030204" pitchFamily="34" charset="0"/>
                          <a:ea typeface="Calibri Light" panose="020F0302020204030204" pitchFamily="34" charset="0"/>
                          <a:cs typeface="Calibri Light" panose="020F0302020204030204" pitchFamily="34" charset="0"/>
                        </a:rPr>
                        <a:t>SITA reserves the right to verify the information provided</a:t>
                      </a:r>
                      <a:r>
                        <a:rPr lang="en-ZA" sz="1050" b="1" dirty="0">
                          <a:effectLst/>
                          <a:latin typeface="Calibri Light" panose="020F0302020204030204" pitchFamily="34" charset="0"/>
                          <a:ea typeface="Calibri Light" panose="020F0302020204030204" pitchFamily="34" charset="0"/>
                          <a:cs typeface="Calibri Light" panose="020F0302020204030204" pitchFamily="34" charset="0"/>
                        </a:rPr>
                        <a:t>.</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just">
                        <a:lnSpc>
                          <a:spcPct val="115000"/>
                        </a:lnSpc>
                        <a:spcAft>
                          <a:spcPts val="600"/>
                        </a:spcAft>
                        <a:buNone/>
                      </a:pPr>
                      <a:r>
                        <a:rPr lang="en-ZA" sz="1050" b="1" dirty="0">
                          <a:effectLst/>
                          <a:latin typeface="Calibri Light" panose="020F0302020204030204" pitchFamily="34" charset="0"/>
                          <a:ea typeface="Calibri Light" panose="020F0302020204030204" pitchFamily="34" charset="0"/>
                          <a:cs typeface="Calibri Light" panose="020F0302020204030204" pitchFamily="34" charset="0"/>
                        </a:rPr>
                        <a:t> NOTE (2): </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just">
                        <a:lnSpc>
                          <a:spcPct val="115000"/>
                        </a:lnSpc>
                        <a:spcAft>
                          <a:spcPts val="600"/>
                        </a:spcAft>
                        <a:buNone/>
                      </a:pPr>
                      <a:r>
                        <a:rPr lang="en-ZA" sz="1050" dirty="0">
                          <a:effectLst/>
                          <a:latin typeface="Calibri Light" panose="020F0302020204030204" pitchFamily="34" charset="0"/>
                          <a:ea typeface="Calibri Light" panose="020F0302020204030204" pitchFamily="34" charset="0"/>
                          <a:cs typeface="Calibri Light" panose="020F0302020204030204" pitchFamily="34" charset="0"/>
                        </a:rPr>
                        <a:t>SITA reserves the right to verify the consent from the registered person</a:t>
                      </a:r>
                      <a:r>
                        <a:rPr lang="en-ZA" sz="1050" b="1" dirty="0">
                          <a:effectLst/>
                          <a:latin typeface="Calibri Light" panose="020F0302020204030204" pitchFamily="34" charset="0"/>
                          <a:ea typeface="Calibri Light" panose="020F0302020204030204" pitchFamily="34" charset="0"/>
                          <a:cs typeface="Calibri Light" panose="020F0302020204030204" pitchFamily="34" charset="0"/>
                        </a:rPr>
                        <a:t>.</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just">
                        <a:lnSpc>
                          <a:spcPct val="115000"/>
                        </a:lnSpc>
                        <a:spcAft>
                          <a:spcPts val="600"/>
                        </a:spcAft>
                        <a:buNone/>
                      </a:pPr>
                      <a:r>
                        <a:rPr lang="en-ZA" sz="1050" b="1" dirty="0">
                          <a:effectLst/>
                          <a:latin typeface="Calibri Light" panose="020F0302020204030204" pitchFamily="34" charset="0"/>
                          <a:ea typeface="Calibri Light" panose="020F0302020204030204" pitchFamily="34" charset="0"/>
                          <a:cs typeface="Calibri Light" panose="020F0302020204030204" pitchFamily="34" charset="0"/>
                        </a:rPr>
                        <a:t> </a:t>
                      </a:r>
                      <a:r>
                        <a:rPr lang="en-GB" sz="1050" b="1" dirty="0">
                          <a:effectLst/>
                          <a:latin typeface="Calibri Light" panose="020F0302020204030204" pitchFamily="34" charset="0"/>
                          <a:ea typeface="Calibri Light" panose="020F0302020204030204" pitchFamily="34" charset="0"/>
                          <a:cs typeface="Calibri Light" panose="020F0302020204030204" pitchFamily="34" charset="0"/>
                        </a:rPr>
                        <a:t>NOTE (3):</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GB" sz="1050" dirty="0">
                          <a:effectLst/>
                          <a:latin typeface="Calibri Light" panose="020F0302020204030204" pitchFamily="34" charset="0"/>
                          <a:ea typeface="Calibri Light" panose="020F0302020204030204" pitchFamily="34" charset="0"/>
                          <a:cs typeface="Calibri Light" panose="020F0302020204030204" pitchFamily="34" charset="0"/>
                        </a:rPr>
                        <a:t>The Bidder must also provide registered person contact details by completing </a:t>
                      </a:r>
                      <a:r>
                        <a:rPr lang="en-GB" sz="1050" b="1" dirty="0">
                          <a:effectLst/>
                          <a:latin typeface="Calibri Light" panose="020F0302020204030204" pitchFamily="34" charset="0"/>
                          <a:ea typeface="Calibri Light" panose="020F0302020204030204" pitchFamily="34" charset="0"/>
                          <a:cs typeface="Calibri Light" panose="020F0302020204030204" pitchFamily="34" charset="0"/>
                        </a:rPr>
                        <a:t>table 10.</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l">
                        <a:lnSpc>
                          <a:spcPct val="115000"/>
                        </a:lnSpc>
                        <a:spcAft>
                          <a:spcPts val="600"/>
                        </a:spcAft>
                        <a:buNone/>
                      </a:pPr>
                      <a:r>
                        <a:rPr lang="en-ZA" sz="105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&lt;provide unique reference to locate substantiating evidence in the bid response – </a:t>
                      </a:r>
                      <a:r>
                        <a:rPr lang="en-ZA" sz="1050" b="1"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see Annex A, section 5.4 par table 10</a:t>
                      </a:r>
                      <a:r>
                        <a:rPr lang="en-ZA" sz="105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&gt;</a:t>
                      </a:r>
                      <a:endParaRPr lang="en-ZA" sz="105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extLst>
                  <a:ext uri="{0D108BD9-81ED-4DB2-BD59-A6C34878D82A}">
                    <a16:rowId xmlns:a16="http://schemas.microsoft.com/office/drawing/2014/main" val="943658359"/>
                  </a:ext>
                </a:extLst>
              </a:tr>
            </a:tbl>
          </a:graphicData>
        </a:graphic>
      </p:graphicFrame>
    </p:spTree>
    <p:extLst>
      <p:ext uri="{BB962C8B-B14F-4D97-AF65-F5344CB8AC3E}">
        <p14:creationId xmlns:p14="http://schemas.microsoft.com/office/powerpoint/2010/main" val="3461485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0CC02-857A-1B1C-2CBA-1645403A31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7C357-2C96-9EA1-0163-B6F64253FB4B}"/>
              </a:ext>
            </a:extLst>
          </p:cNvPr>
          <p:cNvSpPr>
            <a:spLocks noGrp="1"/>
          </p:cNvSpPr>
          <p:nvPr>
            <p:ph type="title"/>
          </p:nvPr>
        </p:nvSpPr>
        <p:spPr>
          <a:xfrm>
            <a:off x="216000" y="40295"/>
            <a:ext cx="9720000" cy="480053"/>
          </a:xfrm>
        </p:spPr>
        <p:txBody>
          <a:bodyPr/>
          <a:lstStyle/>
          <a:p>
            <a:pPr algn="ctr"/>
            <a:r>
              <a:rPr lang="en-US" sz="2400" dirty="0"/>
              <a:t>Technical Mandatory Requirements (Continue)</a:t>
            </a:r>
            <a:endParaRPr lang="en-ZA" sz="2400" dirty="0"/>
          </a:p>
        </p:txBody>
      </p:sp>
      <p:sp>
        <p:nvSpPr>
          <p:cNvPr id="3" name="Content Placeholder 2">
            <a:extLst>
              <a:ext uri="{FF2B5EF4-FFF2-40B4-BE49-F238E27FC236}">
                <a16:creationId xmlns:a16="http://schemas.microsoft.com/office/drawing/2014/main" id="{04AC589D-E00C-4605-465E-0CCFC82678FE}"/>
              </a:ext>
            </a:extLst>
          </p:cNvPr>
          <p:cNvSpPr>
            <a:spLocks noGrp="1"/>
          </p:cNvSpPr>
          <p:nvPr>
            <p:ph idx="1"/>
          </p:nvPr>
        </p:nvSpPr>
        <p:spPr/>
        <p:txBody>
          <a:bodyPr>
            <a:normAutofit/>
          </a:bodyPr>
          <a:lstStyle/>
          <a:p>
            <a:pPr lvl="1"/>
            <a:endParaRPr lang="en-US" dirty="0"/>
          </a:p>
          <a:p>
            <a:pPr lvl="1"/>
            <a:endParaRPr lang="en-US" dirty="0"/>
          </a:p>
          <a:p>
            <a:pPr lvl="1"/>
            <a:endParaRPr lang="en-US" dirty="0"/>
          </a:p>
          <a:p>
            <a:pPr lvl="1"/>
            <a:endParaRPr lang="en-US" dirty="0"/>
          </a:p>
          <a:p>
            <a:pPr lvl="1"/>
            <a:endParaRPr lang="en-ZA" dirty="0"/>
          </a:p>
        </p:txBody>
      </p:sp>
      <p:graphicFrame>
        <p:nvGraphicFramePr>
          <p:cNvPr id="6" name="Table 5">
            <a:extLst>
              <a:ext uri="{FF2B5EF4-FFF2-40B4-BE49-F238E27FC236}">
                <a16:creationId xmlns:a16="http://schemas.microsoft.com/office/drawing/2014/main" id="{A96D4340-00A4-7822-F0BD-B353914D8B37}"/>
              </a:ext>
            </a:extLst>
          </p:cNvPr>
          <p:cNvGraphicFramePr>
            <a:graphicFrameLocks noGrp="1"/>
          </p:cNvGraphicFramePr>
          <p:nvPr>
            <p:extLst>
              <p:ext uri="{D42A27DB-BD31-4B8C-83A1-F6EECF244321}">
                <p14:modId xmlns:p14="http://schemas.microsoft.com/office/powerpoint/2010/main" val="2264014939"/>
              </p:ext>
            </p:extLst>
          </p:nvPr>
        </p:nvGraphicFramePr>
        <p:xfrm>
          <a:off x="543496" y="469235"/>
          <a:ext cx="9073008" cy="2624117"/>
        </p:xfrm>
        <a:graphic>
          <a:graphicData uri="http://schemas.openxmlformats.org/drawingml/2006/table">
            <a:tbl>
              <a:tblPr firstRow="1" firstCol="1" bandRow="1"/>
              <a:tblGrid>
                <a:gridCol w="2759897">
                  <a:extLst>
                    <a:ext uri="{9D8B030D-6E8A-4147-A177-3AD203B41FA5}">
                      <a16:colId xmlns:a16="http://schemas.microsoft.com/office/drawing/2014/main" val="4096956847"/>
                    </a:ext>
                  </a:extLst>
                </a:gridCol>
                <a:gridCol w="3734574">
                  <a:extLst>
                    <a:ext uri="{9D8B030D-6E8A-4147-A177-3AD203B41FA5}">
                      <a16:colId xmlns:a16="http://schemas.microsoft.com/office/drawing/2014/main" val="3180274158"/>
                    </a:ext>
                  </a:extLst>
                </a:gridCol>
                <a:gridCol w="2578537">
                  <a:extLst>
                    <a:ext uri="{9D8B030D-6E8A-4147-A177-3AD203B41FA5}">
                      <a16:colId xmlns:a16="http://schemas.microsoft.com/office/drawing/2014/main" val="128836397"/>
                    </a:ext>
                  </a:extLst>
                </a:gridCol>
              </a:tblGrid>
              <a:tr h="241102">
                <a:tc>
                  <a:txBody>
                    <a:bodyPr/>
                    <a:lstStyle/>
                    <a:p>
                      <a:pPr algn="just">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Mandatory Requirements</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tc>
                  <a:txBody>
                    <a:bodyPr/>
                    <a:lstStyle/>
                    <a:p>
                      <a:pPr algn="l">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Substantiating evidence of compliance (used to evaluate bid)</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tc>
                  <a:txBody>
                    <a:bodyPr/>
                    <a:lstStyle/>
                    <a:p>
                      <a:pPr algn="l">
                        <a:lnSpc>
                          <a:spcPct val="115000"/>
                        </a:lnSpc>
                        <a:spcAft>
                          <a:spcPts val="600"/>
                        </a:spcAft>
                        <a:buNone/>
                      </a:pPr>
                      <a:r>
                        <a:rPr lang="en-GB" sz="1200" b="1">
                          <a:solidFill>
                            <a:srgbClr val="0E1B8D"/>
                          </a:solidFill>
                          <a:effectLst/>
                          <a:latin typeface="Calibri Light" panose="020F0302020204030204" pitchFamily="34" charset="0"/>
                          <a:ea typeface="Times New Roman" panose="02020603050405020304" pitchFamily="18" charset="0"/>
                          <a:cs typeface="Calibri Light" panose="020F0302020204030204" pitchFamily="34" charset="0"/>
                        </a:rPr>
                        <a:t>Evidence reference (to be completed by bidder)</a:t>
                      </a:r>
                      <a:endParaRPr lang="en-ZA" sz="1200">
                        <a:effectLst/>
                        <a:latin typeface="Calibri Light" panose="020F0302020204030204" pitchFamily="34" charset="0"/>
                        <a:ea typeface="Calibri Light" panose="020F0302020204030204" pitchFamily="34" charset="0"/>
                        <a:cs typeface="Times New Roman" panose="02020603050405020304" pitchFamily="18" charset="0"/>
                      </a:endParaRPr>
                    </a:p>
                  </a:txBody>
                  <a:tcPr marL="31050" marR="3105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BE5F1"/>
                    </a:solidFill>
                  </a:tcPr>
                </a:tc>
                <a:extLst>
                  <a:ext uri="{0D108BD9-81ED-4DB2-BD59-A6C34878D82A}">
                    <a16:rowId xmlns:a16="http://schemas.microsoft.com/office/drawing/2014/main" val="3887252998"/>
                  </a:ext>
                </a:extLst>
              </a:tr>
              <a:tr h="98991">
                <a:tc gridSpan="3">
                  <a:txBody>
                    <a:bodyPr/>
                    <a:lstStyle/>
                    <a:p>
                      <a:pPr>
                        <a:spcAft>
                          <a:spcPts val="600"/>
                        </a:spcAft>
                        <a:buNone/>
                      </a:pPr>
                      <a:r>
                        <a:rPr lang="en-GB" sz="1100" b="1">
                          <a:effectLst/>
                          <a:latin typeface="Calibri Light" panose="020F0302020204030204" pitchFamily="34" charset="0"/>
                          <a:ea typeface="Times New Roman" panose="02020603050405020304" pitchFamily="18" charset="0"/>
                          <a:cs typeface="Times New Roman" panose="02020603050405020304" pitchFamily="18" charset="0"/>
                        </a:rPr>
                        <a:t>5. </a:t>
                      </a:r>
                      <a:r>
                        <a:rPr lang="en-ZA" sz="1100" b="1">
                          <a:effectLst/>
                          <a:latin typeface="Calibri Light" panose="020F0302020204030204" pitchFamily="34" charset="0"/>
                          <a:ea typeface="Times New Roman" panose="02020603050405020304" pitchFamily="18" charset="0"/>
                          <a:cs typeface="Times New Roman" panose="02020603050405020304" pitchFamily="18" charset="0"/>
                        </a:rPr>
                        <a:t>UPS Battery System Data Sheet</a:t>
                      </a:r>
                      <a:endParaRPr lang="en-ZA"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2275429809"/>
                  </a:ext>
                </a:extLst>
              </a:tr>
              <a:tr h="2048172">
                <a:tc>
                  <a:txBody>
                    <a:bodyPr/>
                    <a:lstStyle/>
                    <a:p>
                      <a:pPr algn="l">
                        <a:lnSpc>
                          <a:spcPct val="115000"/>
                        </a:lnSpc>
                        <a:spcAft>
                          <a:spcPts val="600"/>
                        </a:spcAft>
                        <a:buNone/>
                      </a:pP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The Bidder must comply with the specifications by completing and submitting signed equipment data sheets listed in </a:t>
                      </a:r>
                      <a:r>
                        <a:rPr lang="en-ZA" sz="1100" b="1" dirty="0">
                          <a:effectLst/>
                          <a:latin typeface="Calibri Light" panose="020F0302020204030204" pitchFamily="34" charset="0"/>
                          <a:ea typeface="Calibri Light" panose="020F0302020204030204" pitchFamily="34" charset="0"/>
                          <a:cs typeface="Calibri Light" panose="020F0302020204030204" pitchFamily="34" charset="0"/>
                        </a:rPr>
                        <a:t>Annex C</a:t>
                      </a: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l">
                        <a:lnSpc>
                          <a:spcPct val="115000"/>
                        </a:lnSpc>
                        <a:spcAft>
                          <a:spcPts val="600"/>
                        </a:spcAft>
                        <a:buNone/>
                      </a:pP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Attach to </a:t>
                      </a:r>
                      <a:r>
                        <a:rPr lang="en-ZA" sz="1100" b="1" dirty="0">
                          <a:effectLst/>
                          <a:latin typeface="Calibri Light" panose="020F0302020204030204" pitchFamily="34" charset="0"/>
                          <a:ea typeface="Calibri Light" panose="020F0302020204030204" pitchFamily="34" charset="0"/>
                          <a:cs typeface="Calibri Light" panose="020F0302020204030204" pitchFamily="34" charset="0"/>
                        </a:rPr>
                        <a:t>Annex A</a:t>
                      </a: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 </a:t>
                      </a:r>
                      <a:r>
                        <a:rPr lang="en-ZA" sz="1100" dirty="0" err="1">
                          <a:effectLst/>
                          <a:latin typeface="Calibri Light" panose="020F0302020204030204" pitchFamily="34" charset="0"/>
                          <a:ea typeface="Calibri Light" panose="020F0302020204030204" pitchFamily="34" charset="0"/>
                          <a:cs typeface="Calibri Light" panose="020F0302020204030204" pitchFamily="34" charset="0"/>
                        </a:rPr>
                        <a:t>a</a:t>
                      </a: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 completed and signed Data Sheet as per </a:t>
                      </a:r>
                      <a:r>
                        <a:rPr lang="en-ZA" sz="1100" b="1" dirty="0">
                          <a:effectLst/>
                          <a:latin typeface="Calibri Light" panose="020F0302020204030204" pitchFamily="34" charset="0"/>
                          <a:ea typeface="Calibri Light" panose="020F0302020204030204" pitchFamily="34" charset="0"/>
                          <a:cs typeface="Calibri Light" panose="020F0302020204030204" pitchFamily="34" charset="0"/>
                        </a:rPr>
                        <a:t>ANNEX C</a:t>
                      </a: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 (1) SITA Centurion UPS Battery System Data Sheets.</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GB" sz="1100" dirty="0">
                          <a:effectLst/>
                          <a:latin typeface="Calibri Light" panose="020F0302020204030204" pitchFamily="34" charset="0"/>
                          <a:ea typeface="Calibri Light" panose="020F0302020204030204" pitchFamily="34" charset="0"/>
                          <a:cs typeface="Calibri Light" panose="020F0302020204030204" pitchFamily="34" charset="0"/>
                        </a:rPr>
                        <a:t> </a:t>
                      </a:r>
                      <a:r>
                        <a:rPr lang="en-ZA" sz="1100" b="1" dirty="0">
                          <a:effectLst/>
                          <a:latin typeface="Calibri Light" panose="020F0302020204030204" pitchFamily="34" charset="0"/>
                          <a:ea typeface="Calibri Light" panose="020F0302020204030204" pitchFamily="34" charset="0"/>
                          <a:cs typeface="Calibri Light" panose="020F0302020204030204" pitchFamily="34" charset="0"/>
                        </a:rPr>
                        <a:t>NOTE (1): </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SITA reserves the right to verify the information provided.</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 </a:t>
                      </a:r>
                      <a:r>
                        <a:rPr lang="en-ZA" sz="1100" b="1" dirty="0">
                          <a:effectLst/>
                          <a:latin typeface="Calibri Light" panose="020F0302020204030204" pitchFamily="34" charset="0"/>
                          <a:ea typeface="Calibri Light" panose="020F0302020204030204" pitchFamily="34" charset="0"/>
                          <a:cs typeface="Calibri Light" panose="020F0302020204030204" pitchFamily="34" charset="0"/>
                        </a:rPr>
                        <a:t>NOTE (2): </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l">
                        <a:lnSpc>
                          <a:spcPct val="115000"/>
                        </a:lnSpc>
                        <a:spcAft>
                          <a:spcPts val="600"/>
                        </a:spcAft>
                        <a:buNone/>
                      </a:pP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Failure to complete the Data Sheet fully will result in disqualification.</a:t>
                      </a:r>
                      <a:r>
                        <a:rPr lang="en-GB" sz="110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l">
                        <a:lnSpc>
                          <a:spcPct val="115000"/>
                        </a:lnSpc>
                        <a:spcAft>
                          <a:spcPts val="600"/>
                        </a:spcAft>
                        <a:buNone/>
                      </a:pPr>
                      <a:r>
                        <a:rPr lang="en-ZA" sz="110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&lt;provide a unique reference to locate substantiating evidence in the bid response –</a:t>
                      </a:r>
                      <a:r>
                        <a:rPr lang="en-ZA" sz="1100" b="1"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 see Annex A, par 5.5</a:t>
                      </a:r>
                      <a:r>
                        <a:rPr lang="en-ZA" sz="110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&gt;</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extLst>
                  <a:ext uri="{0D108BD9-81ED-4DB2-BD59-A6C34878D82A}">
                    <a16:rowId xmlns:a16="http://schemas.microsoft.com/office/drawing/2014/main" val="943658359"/>
                  </a:ext>
                </a:extLst>
              </a:tr>
            </a:tbl>
          </a:graphicData>
        </a:graphic>
      </p:graphicFrame>
      <p:graphicFrame>
        <p:nvGraphicFramePr>
          <p:cNvPr id="5" name="Table 4">
            <a:extLst>
              <a:ext uri="{FF2B5EF4-FFF2-40B4-BE49-F238E27FC236}">
                <a16:creationId xmlns:a16="http://schemas.microsoft.com/office/drawing/2014/main" id="{B67347D1-6CF5-58E7-BBE3-B24FA0434F98}"/>
              </a:ext>
            </a:extLst>
          </p:cNvPr>
          <p:cNvGraphicFramePr>
            <a:graphicFrameLocks noGrp="1"/>
          </p:cNvGraphicFramePr>
          <p:nvPr>
            <p:extLst>
              <p:ext uri="{D42A27DB-BD31-4B8C-83A1-F6EECF244321}">
                <p14:modId xmlns:p14="http://schemas.microsoft.com/office/powerpoint/2010/main" val="1354629780"/>
              </p:ext>
            </p:extLst>
          </p:nvPr>
        </p:nvGraphicFramePr>
        <p:xfrm>
          <a:off x="539496" y="3093352"/>
          <a:ext cx="9073008" cy="2229655"/>
        </p:xfrm>
        <a:graphic>
          <a:graphicData uri="http://schemas.openxmlformats.org/drawingml/2006/table">
            <a:tbl>
              <a:tblPr firstRow="1" firstCol="1" bandRow="1"/>
              <a:tblGrid>
                <a:gridCol w="2759897">
                  <a:extLst>
                    <a:ext uri="{9D8B030D-6E8A-4147-A177-3AD203B41FA5}">
                      <a16:colId xmlns:a16="http://schemas.microsoft.com/office/drawing/2014/main" val="4096956847"/>
                    </a:ext>
                  </a:extLst>
                </a:gridCol>
                <a:gridCol w="3734574">
                  <a:extLst>
                    <a:ext uri="{9D8B030D-6E8A-4147-A177-3AD203B41FA5}">
                      <a16:colId xmlns:a16="http://schemas.microsoft.com/office/drawing/2014/main" val="3180274158"/>
                    </a:ext>
                  </a:extLst>
                </a:gridCol>
                <a:gridCol w="2578537">
                  <a:extLst>
                    <a:ext uri="{9D8B030D-6E8A-4147-A177-3AD203B41FA5}">
                      <a16:colId xmlns:a16="http://schemas.microsoft.com/office/drawing/2014/main" val="128836397"/>
                    </a:ext>
                  </a:extLst>
                </a:gridCol>
              </a:tblGrid>
              <a:tr h="98991">
                <a:tc gridSpan="3">
                  <a:txBody>
                    <a:bodyPr/>
                    <a:lstStyle/>
                    <a:p>
                      <a:pPr algn="l">
                        <a:lnSpc>
                          <a:spcPct val="115000"/>
                        </a:lnSpc>
                        <a:spcAft>
                          <a:spcPts val="600"/>
                        </a:spcAft>
                        <a:buNone/>
                      </a:pPr>
                      <a:r>
                        <a:rPr lang="en-GB" sz="1100" b="1" dirty="0">
                          <a:effectLst/>
                          <a:latin typeface="Calibri Light" panose="020F0302020204030204" pitchFamily="34" charset="0"/>
                          <a:ea typeface="Calibri Light" panose="020F0302020204030204" pitchFamily="34" charset="0"/>
                          <a:cs typeface="Calibri Light" panose="020F0302020204030204" pitchFamily="34" charset="0"/>
                        </a:rPr>
                        <a:t>6. Special Conditions of Contract</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2275429809"/>
                  </a:ext>
                </a:extLst>
              </a:tr>
              <a:tr h="2048172">
                <a:tc>
                  <a:txBody>
                    <a:bodyPr/>
                    <a:lstStyle/>
                    <a:p>
                      <a:pPr algn="l">
                        <a:lnSpc>
                          <a:spcPct val="115000"/>
                        </a:lnSpc>
                        <a:spcAft>
                          <a:spcPts val="600"/>
                        </a:spcAft>
                        <a:buNone/>
                      </a:pP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Bidder </a:t>
                      </a:r>
                      <a:r>
                        <a:rPr lang="en-ZA" sz="1100" b="1" dirty="0">
                          <a:effectLst/>
                          <a:latin typeface="Calibri Light" panose="020F0302020204030204" pitchFamily="34" charset="0"/>
                          <a:ea typeface="Calibri Light" panose="020F0302020204030204" pitchFamily="34" charset="0"/>
                          <a:cs typeface="Calibri Light" panose="020F0302020204030204" pitchFamily="34" charset="0"/>
                        </a:rPr>
                        <a:t>must</a:t>
                      </a: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 accept </a:t>
                      </a:r>
                      <a:r>
                        <a:rPr lang="en-ZA" sz="1100" b="1" dirty="0">
                          <a:effectLst/>
                          <a:latin typeface="Calibri Light" panose="020F0302020204030204" pitchFamily="34" charset="0"/>
                          <a:ea typeface="Calibri Light" panose="020F0302020204030204" pitchFamily="34" charset="0"/>
                          <a:cs typeface="Calibri Light" panose="020F0302020204030204" pitchFamily="34" charset="0"/>
                        </a:rPr>
                        <a:t>ALL </a:t>
                      </a:r>
                      <a:r>
                        <a:rPr lang="en-ZA" sz="1100" dirty="0">
                          <a:effectLst/>
                          <a:latin typeface="Calibri Light" panose="020F0302020204030204" pitchFamily="34" charset="0"/>
                          <a:ea typeface="Calibri Light" panose="020F0302020204030204" pitchFamily="34" charset="0"/>
                          <a:cs typeface="Calibri Light" panose="020F0302020204030204" pitchFamily="34" charset="0"/>
                        </a:rPr>
                        <a:t>the Special Conditions of contract.</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spcAft>
                          <a:spcPts val="600"/>
                        </a:spcAft>
                        <a:buNone/>
                      </a:pPr>
                      <a:r>
                        <a:rPr lang="en-ZA" sz="1100" dirty="0">
                          <a:effectLst/>
                          <a:latin typeface="Calibri Light" panose="020F0302020204030204" pitchFamily="34" charset="0"/>
                          <a:ea typeface="Calibri Light" panose="020F0302020204030204" pitchFamily="34" charset="0"/>
                          <a:cs typeface="Times New Roman" panose="02020603050405020304" pitchFamily="18" charset="0"/>
                        </a:rPr>
                        <a:t>The Bidder </a:t>
                      </a:r>
                      <a:r>
                        <a:rPr lang="en-ZA" sz="1100" b="1" dirty="0">
                          <a:effectLst/>
                          <a:latin typeface="Calibri Light" panose="020F0302020204030204" pitchFamily="34" charset="0"/>
                          <a:ea typeface="Calibri Light" panose="020F0302020204030204" pitchFamily="34" charset="0"/>
                          <a:cs typeface="Times New Roman" panose="02020603050405020304" pitchFamily="18" charset="0"/>
                        </a:rPr>
                        <a:t>must </a:t>
                      </a:r>
                      <a:r>
                        <a:rPr lang="en-ZA" sz="1100" dirty="0">
                          <a:effectLst/>
                          <a:latin typeface="Calibri Light" panose="020F0302020204030204" pitchFamily="34" charset="0"/>
                          <a:ea typeface="Calibri Light" panose="020F0302020204030204" pitchFamily="34" charset="0"/>
                          <a:cs typeface="Times New Roman" panose="02020603050405020304" pitchFamily="18" charset="0"/>
                        </a:rPr>
                        <a:t>accept </a:t>
                      </a:r>
                      <a:r>
                        <a:rPr lang="en-ZA" sz="1100" b="1" dirty="0">
                          <a:effectLst/>
                          <a:latin typeface="Calibri Light" panose="020F0302020204030204" pitchFamily="34" charset="0"/>
                          <a:ea typeface="Calibri Light" panose="020F0302020204030204" pitchFamily="34" charset="0"/>
                          <a:cs typeface="Times New Roman" panose="02020603050405020304" pitchFamily="18" charset="0"/>
                        </a:rPr>
                        <a:t>ALL </a:t>
                      </a:r>
                      <a:r>
                        <a:rPr lang="en-ZA" sz="1100" dirty="0">
                          <a:effectLst/>
                          <a:latin typeface="Calibri Light" panose="020F0302020204030204" pitchFamily="34" charset="0"/>
                          <a:ea typeface="Calibri Light" panose="020F0302020204030204" pitchFamily="34" charset="0"/>
                          <a:cs typeface="Times New Roman" panose="02020603050405020304" pitchFamily="18" charset="0"/>
                        </a:rPr>
                        <a:t>the Special Conditions of Contract by completing and signing the declaration of Acceptance in Declaration of compliance and acceptance under the Special Conditions (</a:t>
                      </a:r>
                      <a:r>
                        <a:rPr lang="en-ZA" sz="1100" b="1" dirty="0">
                          <a:effectLst/>
                          <a:latin typeface="Calibri Light" panose="020F0302020204030204" pitchFamily="34" charset="0"/>
                          <a:ea typeface="Calibri Light" panose="020F0302020204030204" pitchFamily="34" charset="0"/>
                          <a:cs typeface="Times New Roman" panose="02020603050405020304" pitchFamily="18" charset="0"/>
                        </a:rPr>
                        <a:t>Section 4.4.2</a:t>
                      </a:r>
                      <a:r>
                        <a:rPr lang="en-ZA" sz="1100" dirty="0">
                          <a:effectLst/>
                          <a:latin typeface="Calibri Light" panose="020F0302020204030204" pitchFamily="34" charset="0"/>
                          <a:ea typeface="Calibri Light" panose="020F0302020204030204" pitchFamily="34" charset="0"/>
                          <a:cs typeface="Times New Roman" panose="02020603050405020304" pitchFamily="18" charset="0"/>
                        </a:rPr>
                        <a:t>).</a:t>
                      </a:r>
                      <a:endParaRPr lang="en-ZA" sz="1200" dirty="0">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600"/>
                        </a:spcAft>
                        <a:buNone/>
                      </a:pPr>
                      <a:r>
                        <a:rPr lang="en-ZA" sz="1100" b="1" dirty="0">
                          <a:effectLst/>
                          <a:latin typeface="Calibri Light" panose="020F0302020204030204" pitchFamily="34" charset="0"/>
                          <a:ea typeface="Calibri Light" panose="020F0302020204030204" pitchFamily="34" charset="0"/>
                          <a:cs typeface="Times New Roman" panose="02020603050405020304" pitchFamily="18" charset="0"/>
                        </a:rPr>
                        <a:t>Note (1): </a:t>
                      </a:r>
                      <a:endParaRPr lang="en-ZA" sz="1200" dirty="0">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600"/>
                        </a:spcAft>
                        <a:buNone/>
                      </a:pPr>
                      <a:r>
                        <a:rPr lang="en-ZA" sz="1100" dirty="0">
                          <a:effectLst/>
                          <a:latin typeface="Calibri Light" panose="020F0302020204030204" pitchFamily="34" charset="0"/>
                          <a:ea typeface="Calibri Light" panose="020F0302020204030204" pitchFamily="34" charset="0"/>
                          <a:cs typeface="Times New Roman" panose="02020603050405020304" pitchFamily="18" charset="0"/>
                        </a:rPr>
                        <a:t>Failure to accept </a:t>
                      </a:r>
                      <a:r>
                        <a:rPr lang="en-ZA" sz="1100" b="1" dirty="0">
                          <a:effectLst/>
                          <a:latin typeface="Calibri Light" panose="020F0302020204030204" pitchFamily="34" charset="0"/>
                          <a:ea typeface="Calibri Light" panose="020F0302020204030204" pitchFamily="34" charset="0"/>
                          <a:cs typeface="Times New Roman" panose="02020603050405020304" pitchFamily="18" charset="0"/>
                        </a:rPr>
                        <a:t>ALL</a:t>
                      </a:r>
                      <a:r>
                        <a:rPr lang="en-ZA" sz="1100" dirty="0">
                          <a:effectLst/>
                          <a:latin typeface="Calibri Light" panose="020F0302020204030204" pitchFamily="34" charset="0"/>
                          <a:ea typeface="Calibri Light" panose="020F0302020204030204" pitchFamily="34" charset="0"/>
                          <a:cs typeface="Times New Roman" panose="02020603050405020304" pitchFamily="18" charset="0"/>
                        </a:rPr>
                        <a:t> the Special Conditions of Contract will result in disqualification.</a:t>
                      </a:r>
                      <a:endParaRPr lang="en-ZA"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5000"/>
                        </a:lnSpc>
                        <a:spcAft>
                          <a:spcPts val="600"/>
                        </a:spcAft>
                        <a:buNone/>
                      </a:pPr>
                      <a:r>
                        <a:rPr lang="en-GB" sz="1100" dirty="0">
                          <a:effectLst/>
                          <a:highlight>
                            <a:srgbClr val="FFFF00"/>
                          </a:highlight>
                          <a:latin typeface="Calibri Light" panose="020F0302020204030204" pitchFamily="34" charset="0"/>
                          <a:ea typeface="Calibri Light" panose="020F0302020204030204" pitchFamily="34" charset="0"/>
                          <a:cs typeface="Calibri Light" panose="020F0302020204030204" pitchFamily="34" charset="0"/>
                        </a:rPr>
                        <a:t> </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l">
                        <a:lnSpc>
                          <a:spcPct val="115000"/>
                        </a:lnSpc>
                        <a:spcAft>
                          <a:spcPts val="600"/>
                        </a:spcAft>
                        <a:buNone/>
                      </a:pPr>
                      <a:r>
                        <a:rPr lang="en-ZA" sz="1100"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&lt;provide unique reference to locate substantiating evidence in the bid response – </a:t>
                      </a:r>
                      <a:r>
                        <a:rPr lang="en-ZA" sz="1100" b="1" dirty="0">
                          <a:solidFill>
                            <a:srgbClr val="FF0000"/>
                          </a:solidFill>
                          <a:effectLst/>
                          <a:latin typeface="Calibri Light" panose="020F0302020204030204" pitchFamily="34" charset="0"/>
                          <a:ea typeface="Calibri Light" panose="020F0302020204030204" pitchFamily="34" charset="0"/>
                          <a:cs typeface="Calibri Light" panose="020F0302020204030204" pitchFamily="34" charset="0"/>
                        </a:rPr>
                        <a:t>see Annex A, section 5.6</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extLst>
                  <a:ext uri="{0D108BD9-81ED-4DB2-BD59-A6C34878D82A}">
                    <a16:rowId xmlns:a16="http://schemas.microsoft.com/office/drawing/2014/main" val="943658359"/>
                  </a:ext>
                </a:extLst>
              </a:tr>
            </a:tbl>
          </a:graphicData>
        </a:graphic>
      </p:graphicFrame>
    </p:spTree>
    <p:extLst>
      <p:ext uri="{BB962C8B-B14F-4D97-AF65-F5344CB8AC3E}">
        <p14:creationId xmlns:p14="http://schemas.microsoft.com/office/powerpoint/2010/main" val="848426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77408-0D1D-8CD3-B1EF-2D3263A3F8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244D30-3DDB-071B-EDB8-947AA21987C9}"/>
              </a:ext>
            </a:extLst>
          </p:cNvPr>
          <p:cNvSpPr>
            <a:spLocks noGrp="1"/>
          </p:cNvSpPr>
          <p:nvPr>
            <p:ph type="title"/>
          </p:nvPr>
        </p:nvSpPr>
        <p:spPr/>
        <p:txBody>
          <a:bodyPr/>
          <a:lstStyle/>
          <a:p>
            <a:pPr algn="ctr">
              <a:lnSpc>
                <a:spcPct val="115000"/>
              </a:lnSpc>
              <a:spcBef>
                <a:spcPts val="600"/>
              </a:spcBef>
              <a:spcAft>
                <a:spcPts val="600"/>
              </a:spcAft>
              <a:buNone/>
            </a:pPr>
            <a:r>
              <a:rPr lang="en-GB" sz="2800" b="1" dirty="0">
                <a:solidFill>
                  <a:srgbClr val="0E1B8D"/>
                </a:solidFill>
                <a:effectLst/>
                <a:latin typeface="Calibri Light" panose="020F0302020204030204" pitchFamily="34" charset="0"/>
                <a:ea typeface="Times New Roman" panose="02020603050405020304" pitchFamily="18" charset="0"/>
                <a:cs typeface="Times New Roman" panose="02020603050405020304" pitchFamily="18" charset="0"/>
              </a:rPr>
              <a:t>Bid Pricing Schedule</a:t>
            </a:r>
            <a:endParaRPr lang="en-ZA" sz="2000" dirty="0">
              <a:effectLst/>
              <a:latin typeface="Calibri Light" panose="020F0302020204030204" pitchFamily="34" charset="0"/>
              <a:ea typeface="Calibri Light" panose="020F03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90F9BB7-D894-F937-284C-B7A6491F5A04}"/>
              </a:ext>
            </a:extLst>
          </p:cNvPr>
          <p:cNvSpPr>
            <a:spLocks noGrp="1"/>
          </p:cNvSpPr>
          <p:nvPr>
            <p:ph idx="1"/>
          </p:nvPr>
        </p:nvSpPr>
        <p:spPr>
          <a:xfrm>
            <a:off x="180974" y="655255"/>
            <a:ext cx="9720000" cy="4404490"/>
          </a:xfrm>
        </p:spPr>
        <p:txBody>
          <a:bodyPr>
            <a:normAutofit/>
          </a:bodyPr>
          <a:lstStyle/>
          <a:p>
            <a:pPr marL="742950" lvl="1" indent="-285750" algn="just">
              <a:lnSpc>
                <a:spcPct val="115000"/>
              </a:lnSpc>
              <a:spcAft>
                <a:spcPts val="600"/>
              </a:spcAft>
              <a:buFont typeface="+mj-lt"/>
              <a:buAutoNum type="alphaLcParenBoth"/>
            </a:pPr>
            <a:r>
              <a:rPr lang="en-GB" sz="1100" dirty="0">
                <a:effectLst/>
                <a:latin typeface="Calibri Light" panose="020F0302020204030204" pitchFamily="34" charset="0"/>
                <a:ea typeface="Calibri Light" panose="020F0302020204030204" pitchFamily="34" charset="0"/>
                <a:cs typeface="Calibri" panose="020F0502020204030204" pitchFamily="34" charset="0"/>
              </a:rPr>
              <a:t>Bidders </a:t>
            </a:r>
            <a:r>
              <a:rPr lang="en-GB" sz="1100" b="1" dirty="0">
                <a:effectLst/>
                <a:latin typeface="Calibri Light" panose="020F0302020204030204" pitchFamily="34" charset="0"/>
                <a:ea typeface="Calibri Light" panose="020F0302020204030204" pitchFamily="34" charset="0"/>
                <a:cs typeface="Calibri" panose="020F0502020204030204" pitchFamily="34" charset="0"/>
              </a:rPr>
              <a:t>must </a:t>
            </a:r>
            <a:r>
              <a:rPr lang="en-GB" sz="1100" dirty="0">
                <a:effectLst/>
                <a:latin typeface="Calibri Light" panose="020F0302020204030204" pitchFamily="34" charset="0"/>
                <a:ea typeface="Calibri Light" panose="020F0302020204030204" pitchFamily="34" charset="0"/>
                <a:cs typeface="Calibri" panose="020F0502020204030204" pitchFamily="34" charset="0"/>
              </a:rPr>
              <a:t>complete the bid pricing schedule in the Excel spreadsheet format provided and upload this as part of their submission. The Excel spreadsheet consist of (3) three Sheets:</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1143000" lvl="2" indent="-228600" algn="just">
              <a:lnSpc>
                <a:spcPct val="115000"/>
              </a:lnSpc>
              <a:spcAft>
                <a:spcPts val="600"/>
              </a:spcAft>
              <a:buFont typeface="+mj-lt"/>
              <a:buAutoNum type="arabicPeriod"/>
            </a:pPr>
            <a:r>
              <a:rPr lang="en-ZA" sz="1100" b="1" dirty="0">
                <a:effectLst/>
                <a:latin typeface="Calibri Light" panose="020F0302020204030204" pitchFamily="34" charset="0"/>
                <a:ea typeface="Calibri Light" panose="020F0302020204030204" pitchFamily="34" charset="0"/>
                <a:cs typeface="Calibri" panose="020F0502020204030204" pitchFamily="34" charset="0"/>
              </a:rPr>
              <a:t>Sheet 1:</a:t>
            </a:r>
            <a:r>
              <a:rPr lang="en-ZA" sz="1100" dirty="0">
                <a:effectLst/>
                <a:latin typeface="Calibri Light" panose="020F0302020204030204" pitchFamily="34" charset="0"/>
                <a:ea typeface="Calibri Light" panose="020F0302020204030204" pitchFamily="34" charset="0"/>
                <a:cs typeface="Calibri" panose="020F0502020204030204" pitchFamily="34" charset="0"/>
              </a:rPr>
              <a:t> PRICING SCHEDULE NEW EQUIPMENT;</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1143000" lvl="2" indent="-228600" algn="just">
              <a:lnSpc>
                <a:spcPct val="115000"/>
              </a:lnSpc>
              <a:spcAft>
                <a:spcPts val="600"/>
              </a:spcAft>
              <a:buFont typeface="+mj-lt"/>
              <a:buAutoNum type="arabicPeriod"/>
            </a:pPr>
            <a:r>
              <a:rPr lang="en-ZA" sz="1100" b="1" dirty="0">
                <a:effectLst/>
                <a:latin typeface="Calibri Light" panose="020F0302020204030204" pitchFamily="34" charset="0"/>
                <a:ea typeface="Calibri Light" panose="020F0302020204030204" pitchFamily="34" charset="0"/>
                <a:cs typeface="Calibri" panose="020F0502020204030204" pitchFamily="34" charset="0"/>
              </a:rPr>
              <a:t>Sheet 2:</a:t>
            </a:r>
            <a:r>
              <a:rPr lang="en-ZA" sz="1100" dirty="0">
                <a:effectLst/>
                <a:latin typeface="Calibri Light" panose="020F0302020204030204" pitchFamily="34" charset="0"/>
                <a:ea typeface="Calibri Light" panose="020F0302020204030204" pitchFamily="34" charset="0"/>
                <a:cs typeface="Calibri" panose="020F0502020204030204" pitchFamily="34" charset="0"/>
              </a:rPr>
              <a:t> PRICING SCHEDULE MAINTENANCE;</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1143000" lvl="2" indent="-228600" algn="just">
              <a:lnSpc>
                <a:spcPct val="115000"/>
              </a:lnSpc>
              <a:spcAft>
                <a:spcPts val="600"/>
              </a:spcAft>
              <a:buFont typeface="+mj-lt"/>
              <a:buAutoNum type="arabicPeriod"/>
            </a:pPr>
            <a:r>
              <a:rPr lang="en-ZA" sz="1100" b="1" dirty="0">
                <a:effectLst/>
                <a:latin typeface="Calibri Light" panose="020F0302020204030204" pitchFamily="34" charset="0"/>
                <a:ea typeface="Calibri Light" panose="020F0302020204030204" pitchFamily="34" charset="0"/>
                <a:cs typeface="Calibri" panose="020F0502020204030204" pitchFamily="34" charset="0"/>
              </a:rPr>
              <a:t>Sheet 3:</a:t>
            </a:r>
            <a:r>
              <a:rPr lang="en-ZA" sz="1100" dirty="0">
                <a:effectLst/>
                <a:latin typeface="Calibri Light" panose="020F0302020204030204" pitchFamily="34" charset="0"/>
                <a:ea typeface="Calibri Light" panose="020F0302020204030204" pitchFamily="34" charset="0"/>
                <a:cs typeface="Calibri" panose="020F0502020204030204" pitchFamily="34" charset="0"/>
              </a:rPr>
              <a:t> TOTALS BID PRICING.</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just">
              <a:lnSpc>
                <a:spcPct val="115000"/>
              </a:lnSpc>
              <a:buNone/>
            </a:pPr>
            <a:r>
              <a:rPr lang="en-ZA" sz="1100" b="1" dirty="0">
                <a:effectLst/>
                <a:latin typeface="Calibri Light" panose="020F0302020204030204" pitchFamily="34" charset="0"/>
                <a:ea typeface="Calibri Light" panose="020F0302020204030204" pitchFamily="34" charset="0"/>
                <a:cs typeface="Times New Roman" panose="02020603050405020304" pitchFamily="18" charset="0"/>
              </a:rPr>
              <a:t>Note:</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p>
            <a:pPr algn="just">
              <a:lnSpc>
                <a:spcPct val="115000"/>
              </a:lnSpc>
              <a:buNone/>
            </a:pPr>
            <a:r>
              <a:rPr lang="en-ZA" sz="1100" dirty="0">
                <a:effectLst/>
                <a:latin typeface="Calibri Light" panose="020F0302020204030204" pitchFamily="34" charset="0"/>
                <a:ea typeface="Calibri Light" panose="020F0302020204030204" pitchFamily="34" charset="0"/>
                <a:cs typeface="Times New Roman" panose="02020603050405020304" pitchFamily="18" charset="0"/>
              </a:rPr>
              <a:t>Bidders must complete and submit bid pricing in the provided Excel spreadsheet format, and any pricing schedule submitted in a different format will not be considered.</a:t>
            </a:r>
          </a:p>
          <a:p>
            <a:pPr algn="l">
              <a:lnSpc>
                <a:spcPct val="115000"/>
              </a:lnSpc>
              <a:spcAft>
                <a:spcPts val="600"/>
              </a:spcAft>
            </a:pPr>
            <a:r>
              <a:rPr lang="en-ZA" sz="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ZA" sz="1100" dirty="0">
              <a:effectLst/>
              <a:latin typeface="Calibri Light" panose="020F0302020204030204" pitchFamily="34" charset="0"/>
              <a:ea typeface="Calibri Light" panose="020F0302020204030204" pitchFamily="34" charset="0"/>
              <a:cs typeface="Times New Roman" panose="02020603050405020304" pitchFamily="18" charset="0"/>
            </a:endParaRPr>
          </a:p>
          <a:p>
            <a:pPr marL="0" indent="0" algn="just">
              <a:buNone/>
            </a:pPr>
            <a:endParaRPr lang="en-US" sz="2000" dirty="0"/>
          </a:p>
          <a:p>
            <a:endParaRPr lang="en-ZA" dirty="0"/>
          </a:p>
          <a:p>
            <a:endParaRPr lang="en-ZA" dirty="0"/>
          </a:p>
        </p:txBody>
      </p:sp>
    </p:spTree>
    <p:extLst>
      <p:ext uri="{BB962C8B-B14F-4D97-AF65-F5344CB8AC3E}">
        <p14:creationId xmlns:p14="http://schemas.microsoft.com/office/powerpoint/2010/main" val="2090920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ChangeArrowheads="1"/>
          </p:cNvSpPr>
          <p:nvPr>
            <p:ph type="ctrTitle"/>
          </p:nvPr>
        </p:nvSpPr>
        <p:spPr>
          <a:xfrm>
            <a:off x="4060032" y="1849388"/>
            <a:ext cx="4380177" cy="1608717"/>
          </a:xfrm>
        </p:spPr>
        <p:txBody>
          <a:bodyPr>
            <a:normAutofit/>
          </a:bodyPr>
          <a:lstStyle/>
          <a:p>
            <a:r>
              <a:rPr lang="en-ZA" altLang="en-US" sz="4000" dirty="0"/>
              <a:t>Thank You</a:t>
            </a:r>
            <a:br>
              <a:rPr lang="en-ZA" altLang="en-US" sz="4000" dirty="0"/>
            </a:br>
            <a:r>
              <a:rPr lang="en-ZA" altLang="en-US" sz="4000" dirty="0"/>
              <a:t>Questions?</a:t>
            </a:r>
          </a:p>
        </p:txBody>
      </p:sp>
    </p:spTree>
    <p:extLst>
      <p:ext uri="{BB962C8B-B14F-4D97-AF65-F5344CB8AC3E}">
        <p14:creationId xmlns:p14="http://schemas.microsoft.com/office/powerpoint/2010/main" val="1767961387"/>
      </p:ext>
    </p:extLst>
  </p:cSld>
  <p:clrMapOvr>
    <a:masterClrMapping/>
  </p:clrMapOvr>
</p:sld>
</file>

<file path=ppt/theme/theme1.xml><?xml version="1.0" encoding="utf-8"?>
<a:theme xmlns:a="http://schemas.openxmlformats.org/drawingml/2006/main" name="SITA 2017">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ITA">
      <a:majorFont>
        <a:latin typeface="Calibri Light"/>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ITA Presentation 2017 v5.4b" id="{DBE74014-EE5D-46B7-80BA-93AAC5594C10}" vid="{83A635D8-68B0-4BB8-B888-C35F402A65D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SITA Presentation 2017 v5.4b</Template>
  <TotalTime>976</TotalTime>
  <Words>1342</Words>
  <Application>Microsoft Office PowerPoint</Application>
  <PresentationFormat>Custom</PresentationFormat>
  <Paragraphs>143</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SITA 2017</vt:lpstr>
      <vt:lpstr>VIRTUAL BRIEFING SESSION RFB 3097-2025  APPOINTMENT OF SERVICE PROVIDER FOR SUPPLY, INSTALLATION AND COMMISSIONING OF UPS BATTERIES AT SITA CENTURION</vt:lpstr>
      <vt:lpstr>SCOPE OF WORK </vt:lpstr>
      <vt:lpstr>Technical Mandatory Requirements </vt:lpstr>
      <vt:lpstr>Technical Mandatory Requirements (Continue)</vt:lpstr>
      <vt:lpstr>Technical Mandatory Requirements (Continue)</vt:lpstr>
      <vt:lpstr>Technical Mandatory Requirements (Continue)</vt:lpstr>
      <vt:lpstr>Technical Mandatory Requirements (Continue)</vt:lpstr>
      <vt:lpstr>Bid Pricing Schedule</vt:lpstr>
      <vt:lpstr>Thank You Questions?</vt:lpstr>
    </vt:vector>
  </TitlesOfParts>
  <Company>SITA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SUPPIER BRIEFING SESSION  RFB 1661/2017  Supply of a Turnkey Software Asset Management (SAM) Solution To SITA, as well as Integrated Logistics Support and Advisory Services for a period of 36 months.</dc:title>
  <dc:creator>Willie Needham</dc:creator>
  <cp:keywords>Template Presentation</cp:keywords>
  <cp:lastModifiedBy>Kwena Ramasenya</cp:lastModifiedBy>
  <cp:revision>74</cp:revision>
  <cp:lastPrinted>2019-11-26T10:40:42Z</cp:lastPrinted>
  <dcterms:created xsi:type="dcterms:W3CDTF">2017-12-01T08:47:31Z</dcterms:created>
  <dcterms:modified xsi:type="dcterms:W3CDTF">2025-06-03T07:20:20Z</dcterms:modified>
</cp:coreProperties>
</file>