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56" r:id="rId5"/>
    <p:sldId id="257" r:id="rId6"/>
    <p:sldId id="259" r:id="rId7"/>
    <p:sldId id="260" r:id="rId8"/>
    <p:sldId id="261" r:id="rId9"/>
    <p:sldId id="274" r:id="rId10"/>
    <p:sldId id="262" r:id="rId11"/>
    <p:sldId id="263" r:id="rId12"/>
    <p:sldId id="264" r:id="rId13"/>
    <p:sldId id="268" r:id="rId14"/>
    <p:sldId id="269" r:id="rId15"/>
    <p:sldId id="270" r:id="rId16"/>
    <p:sldId id="271" r:id="rId17"/>
    <p:sldId id="272" r:id="rId18"/>
    <p:sldId id="273" r:id="rId19"/>
    <p:sldId id="267" r:id="rId20"/>
    <p:sldId id="265" r:id="rId21"/>
    <p:sldId id="25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583" autoAdjust="0"/>
  </p:normalViewPr>
  <p:slideViewPr>
    <p:cSldViewPr snapToGrid="0" snapToObjects="1">
      <p:cViewPr varScale="1">
        <p:scale>
          <a:sx n="53" d="100"/>
          <a:sy n="53" d="100"/>
        </p:scale>
        <p:origin x="835" y="4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57" d="100"/>
          <a:sy n="57" d="100"/>
        </p:scale>
        <p:origin x="256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BD36E1-1C6C-4E54-8037-A44658ABED84}" type="datetimeFigureOut">
              <a:rPr lang="en-ZA" smtClean="0"/>
              <a:t>2022/01/18</a:t>
            </a:fld>
            <a:endParaRPr lang="en-Z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5A66AD-550D-490C-BE06-6FE64A54222F}" type="slidenum">
              <a:rPr lang="en-ZA" smtClean="0"/>
              <a:t>‹#›</a:t>
            </a:fld>
            <a:endParaRPr lang="en-ZA"/>
          </a:p>
        </p:txBody>
      </p:sp>
    </p:spTree>
    <p:extLst>
      <p:ext uri="{BB962C8B-B14F-4D97-AF65-F5344CB8AC3E}">
        <p14:creationId xmlns:p14="http://schemas.microsoft.com/office/powerpoint/2010/main" val="3402912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F918CB-CE78-4D20-984F-620341D4A781}" type="datetimeFigureOut">
              <a:rPr lang="en-ZA" smtClean="0"/>
              <a:t>2022/01/18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89349A-69DC-4C9B-85A3-12D884338B4D}" type="slidenum">
              <a:rPr lang="en-ZA" smtClean="0"/>
              <a:t>‹#›</a:t>
            </a:fld>
            <a:endParaRPr lang="en-ZA"/>
          </a:p>
        </p:txBody>
      </p:sp>
    </p:spTree>
    <p:extLst>
      <p:ext uri="{BB962C8B-B14F-4D97-AF65-F5344CB8AC3E}">
        <p14:creationId xmlns:p14="http://schemas.microsoft.com/office/powerpoint/2010/main" val="374224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9C89349A-69DC-4C9B-85A3-12D884338B4D}" type="slidenum">
              <a:rPr lang="en-ZA" smtClean="0"/>
              <a:t>5</a:t>
            </a:fld>
            <a:endParaRPr lang="en-ZA"/>
          </a:p>
        </p:txBody>
      </p:sp>
    </p:spTree>
    <p:extLst>
      <p:ext uri="{BB962C8B-B14F-4D97-AF65-F5344CB8AC3E}">
        <p14:creationId xmlns:p14="http://schemas.microsoft.com/office/powerpoint/2010/main" val="2866741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749E3F-4C7C-4A10-9611-32D41C71802B}" type="datetime1">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pic>
        <p:nvPicPr>
          <p:cNvPr id="9" name="Picture 8" descr="RW-PPT-202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Subtitle 2"/>
          <p:cNvSpPr>
            <a:spLocks noGrp="1"/>
          </p:cNvSpPr>
          <p:nvPr>
            <p:ph type="subTitle" idx="1"/>
          </p:nvPr>
        </p:nvSpPr>
        <p:spPr>
          <a:xfrm>
            <a:off x="1676400" y="4978400"/>
            <a:ext cx="8686800" cy="660400"/>
          </a:xfrm>
        </p:spPr>
        <p:txBody>
          <a:bodyPr/>
          <a:lstStyle>
            <a:lvl1pPr marL="0" indent="0" algn="just">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6400" y="1771651"/>
            <a:ext cx="5397654" cy="3070225"/>
          </a:xfrm>
          <a:prstGeom prst="rect">
            <a:avLst/>
          </a:prstGeom>
        </p:spPr>
      </p:pic>
    </p:spTree>
    <p:extLst>
      <p:ext uri="{BB962C8B-B14F-4D97-AF65-F5344CB8AC3E}">
        <p14:creationId xmlns:p14="http://schemas.microsoft.com/office/powerpoint/2010/main" val="802332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RW-PPT-2020-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0"/>
            <a:ext cx="12179300" cy="6858000"/>
          </a:xfrm>
          <a:prstGeom prst="rect">
            <a:avLst/>
          </a:prstGeom>
        </p:spPr>
      </p:pic>
      <p:sp>
        <p:nvSpPr>
          <p:cNvPr id="2" name="Title 1"/>
          <p:cNvSpPr>
            <a:spLocks noGrp="1"/>
          </p:cNvSpPr>
          <p:nvPr>
            <p:ph type="title"/>
          </p:nvPr>
        </p:nvSpPr>
        <p:spPr>
          <a:xfrm>
            <a:off x="457200" y="206373"/>
            <a:ext cx="9017000" cy="593727"/>
          </a:xfrm>
        </p:spPr>
        <p:txBody>
          <a:bodyPr/>
          <a:lstStyle/>
          <a:p>
            <a:r>
              <a:rPr lang="en-US" dirty="0"/>
              <a:t>Click to edit Master title style</a:t>
            </a:r>
          </a:p>
        </p:txBody>
      </p:sp>
      <p:sp>
        <p:nvSpPr>
          <p:cNvPr id="3" name="Content Placeholder 2"/>
          <p:cNvSpPr>
            <a:spLocks noGrp="1"/>
          </p:cNvSpPr>
          <p:nvPr>
            <p:ph idx="1"/>
          </p:nvPr>
        </p:nvSpPr>
        <p:spPr>
          <a:xfrm>
            <a:off x="457199" y="1143001"/>
            <a:ext cx="9851409" cy="4597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B3E42D-1F41-431C-B04E-4BD714C3EEAA}" type="datetime1">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393054" y="6592891"/>
            <a:ext cx="1714500" cy="214312"/>
          </a:xfrm>
        </p:spPr>
        <p:txBody>
          <a:bodyPr/>
          <a:lstStyle>
            <a:lvl1pPr>
              <a:defRPr sz="1050"/>
            </a:lvl1pPr>
          </a:lstStyle>
          <a:p>
            <a:fld id="{D6ADA1CD-A6B3-B347-A7AB-3A85138FD9D7}" type="slidenum">
              <a:rPr lang="en-US" smtClean="0"/>
              <a:pPr/>
              <a:t>‹#›</a:t>
            </a:fld>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2100" y="5740402"/>
            <a:ext cx="1596409" cy="908049"/>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27" y="5740402"/>
            <a:ext cx="774373" cy="1045686"/>
          </a:xfrm>
          <a:prstGeom prst="rect">
            <a:avLst/>
          </a:prstGeom>
        </p:spPr>
      </p:pic>
    </p:spTree>
    <p:extLst>
      <p:ext uri="{BB962C8B-B14F-4D97-AF65-F5344CB8AC3E}">
        <p14:creationId xmlns:p14="http://schemas.microsoft.com/office/powerpoint/2010/main" val="15448549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0F21DB-3625-4E52-9CA8-307C0390DB83}" type="datetime1">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pic>
        <p:nvPicPr>
          <p:cNvPr id="7" name="Picture 6" descr="RW-PPT-202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RW-PPT-2020-3.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ubtitle 2"/>
          <p:cNvSpPr>
            <a:spLocks noGrp="1"/>
          </p:cNvSpPr>
          <p:nvPr>
            <p:ph type="subTitle" idx="13"/>
          </p:nvPr>
        </p:nvSpPr>
        <p:spPr>
          <a:xfrm>
            <a:off x="4651330" y="2865020"/>
            <a:ext cx="7316094" cy="1022160"/>
          </a:xfrm>
        </p:spPr>
        <p:txBody>
          <a:bodyPr/>
          <a:lstStyle>
            <a:lvl1pPr marL="0" indent="0" algn="just">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32138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9AC76-C1EF-4A3B-A41A-89936D994404}" type="datetime1">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708293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BD0E5B-F459-41D9-91EB-98FA83B5A958}" type="datetime1">
              <a:rPr lang="en-US" smtClean="0"/>
              <a:t>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350754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6FB2F1-2742-444B-AE51-67FB284B34A6}" type="datetime1">
              <a:rPr lang="en-US" smtClean="0"/>
              <a:t>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86027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81482-2495-4B25-9D55-B875CBBFB919}" type="datetime1">
              <a:rPr lang="en-US" smtClean="0"/>
              <a:t>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51071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A96E49-97A5-43CE-B226-14844BA394B6}" type="datetime1">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245064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9BA188-5A47-4B85-89B4-1044918EE67A}" type="datetime1">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20394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473E9B-0C34-435E-A724-36FC6BB47D5D}" type="datetime1">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932822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29960B-9523-498F-BD61-EDCA30E2681A}" type="datetime1">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3513645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FADE5-59C1-4E52-84DE-40C4B8F6A6FB}" type="datetime1">
              <a:rPr lang="en-US" smtClean="0"/>
              <a:t>1/18/2022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DA1CD-A6B3-B347-A7AB-3A85138FD9D7}" type="slidenum">
              <a:rPr lang="en-US" smtClean="0"/>
              <a:t>‹#›</a:t>
            </a:fld>
            <a:endParaRPr lang="en-US"/>
          </a:p>
        </p:txBody>
      </p:sp>
    </p:spTree>
    <p:extLst>
      <p:ext uri="{BB962C8B-B14F-4D97-AF65-F5344CB8AC3E}">
        <p14:creationId xmlns:p14="http://schemas.microsoft.com/office/powerpoint/2010/main" val="2742158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4294967295"/>
          </p:nvPr>
        </p:nvSpPr>
        <p:spPr>
          <a:xfrm>
            <a:off x="510363" y="4635795"/>
            <a:ext cx="8992515" cy="970481"/>
          </a:xfrm>
        </p:spPr>
        <p:txBody>
          <a:bodyPr>
            <a:normAutofit/>
          </a:bodyPr>
          <a:lstStyle/>
          <a:p>
            <a:pPr marL="0" indent="0" algn="ctr">
              <a:buNone/>
            </a:pPr>
            <a:r>
              <a:rPr lang="en-ZA" b="1" dirty="0" smtClean="0"/>
              <a:t>BID NUMBER: RW10397043/21</a:t>
            </a:r>
            <a:endParaRPr lang="en-ZA" b="1" dirty="0"/>
          </a:p>
          <a:p>
            <a:pPr marL="0" indent="0">
              <a:buNone/>
            </a:pPr>
            <a:endParaRPr lang="en-ZA" b="1" dirty="0"/>
          </a:p>
        </p:txBody>
      </p:sp>
      <p:sp>
        <p:nvSpPr>
          <p:cNvPr id="4" name="Slide Number Placeholder 3"/>
          <p:cNvSpPr>
            <a:spLocks noGrp="1"/>
          </p:cNvSpPr>
          <p:nvPr>
            <p:ph type="sldNum" sz="quarter" idx="12"/>
          </p:nvPr>
        </p:nvSpPr>
        <p:spPr/>
        <p:txBody>
          <a:bodyPr/>
          <a:lstStyle/>
          <a:p>
            <a:fld id="{D6ADA1CD-A6B3-B347-A7AB-3A85138FD9D7}" type="slidenum">
              <a:rPr lang="en-US" smtClean="0"/>
              <a:t>1</a:t>
            </a:fld>
            <a:endParaRPr lang="en-US" dirty="0"/>
          </a:p>
        </p:txBody>
      </p:sp>
      <p:sp>
        <p:nvSpPr>
          <p:cNvPr id="6" name="Subtitle 1"/>
          <p:cNvSpPr>
            <a:spLocks noGrp="1"/>
          </p:cNvSpPr>
          <p:nvPr>
            <p:ph type="subTitle" idx="4294967295"/>
          </p:nvPr>
        </p:nvSpPr>
        <p:spPr>
          <a:xfrm>
            <a:off x="1581622" y="5882995"/>
            <a:ext cx="8686800" cy="660400"/>
          </a:xfrm>
        </p:spPr>
        <p:txBody>
          <a:bodyPr>
            <a:normAutofit fontScale="25000" lnSpcReduction="20000"/>
          </a:bodyPr>
          <a:lstStyle/>
          <a:p>
            <a:pPr marL="0" indent="0">
              <a:buNone/>
            </a:pPr>
            <a:r>
              <a:rPr lang="en-US" sz="5600" b="1" dirty="0"/>
              <a:t>ENGINEERING, PROCUREMENT AND CONSTRUCTION (TURNKEY) FOR VARIOUS INFRASTRUCTURE PROJECTS AT RAND WATER’S PANFONTEIN SLUDGE DISPOSAL SITE.</a:t>
            </a:r>
          </a:p>
          <a:p>
            <a:pPr marL="0" indent="0">
              <a:buNone/>
            </a:pPr>
            <a:endParaRPr lang="en-US" sz="5600" b="1" dirty="0"/>
          </a:p>
        </p:txBody>
      </p:sp>
    </p:spTree>
    <p:extLst>
      <p:ext uri="{BB962C8B-B14F-4D97-AF65-F5344CB8AC3E}">
        <p14:creationId xmlns:p14="http://schemas.microsoft.com/office/powerpoint/2010/main" val="2631443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37723" y="5096500"/>
            <a:ext cx="5012783" cy="246221"/>
          </a:xfrm>
          <a:prstGeom prst="rect">
            <a:avLst/>
          </a:prstGeom>
          <a:noFill/>
        </p:spPr>
        <p:txBody>
          <a:bodyPr wrap="square" rtlCol="0">
            <a:spAutoFit/>
          </a:bodyPr>
          <a:lstStyle/>
          <a:p>
            <a:r>
              <a:rPr lang="en-US" sz="1000" dirty="0">
                <a:solidFill>
                  <a:schemeClr val="bg1"/>
                </a:solidFill>
                <a:latin typeface="Century Gothic"/>
                <a:cs typeface="Century Gothic"/>
              </a:rPr>
              <a:t>STATISTICS GO HERE</a:t>
            </a:r>
          </a:p>
        </p:txBody>
      </p:sp>
      <p:sp>
        <p:nvSpPr>
          <p:cNvPr id="3" name="Title 2"/>
          <p:cNvSpPr>
            <a:spLocks noGrp="1"/>
          </p:cNvSpPr>
          <p:nvPr>
            <p:ph type="title"/>
          </p:nvPr>
        </p:nvSpPr>
        <p:spPr/>
        <p:txBody>
          <a:bodyPr>
            <a:normAutofit fontScale="90000"/>
          </a:bodyPr>
          <a:lstStyle/>
          <a:p>
            <a:pPr algn="l"/>
            <a:r>
              <a:rPr lang="en-US" b="1" dirty="0" smtClean="0"/>
              <a:t>RAND WATER TEAM</a:t>
            </a:r>
            <a:endParaRPr lang="en-ZA" b="1" dirty="0"/>
          </a:p>
        </p:txBody>
      </p:sp>
      <p:sp>
        <p:nvSpPr>
          <p:cNvPr id="4" name="Content Placeholder 3"/>
          <p:cNvSpPr>
            <a:spLocks noGrp="1"/>
          </p:cNvSpPr>
          <p:nvPr>
            <p:ph idx="1"/>
          </p:nvPr>
        </p:nvSpPr>
        <p:spPr/>
        <p:txBody>
          <a:bodyPr/>
          <a:lstStyle/>
          <a:p>
            <a:pPr algn="just"/>
            <a:endParaRPr lang="en-US" sz="2800" dirty="0" smtClean="0"/>
          </a:p>
          <a:p>
            <a:pPr algn="just"/>
            <a:r>
              <a:rPr lang="en-US" sz="2800" dirty="0" smtClean="0"/>
              <a:t>Commercial </a:t>
            </a:r>
            <a:r>
              <a:rPr lang="en-US" sz="2800" dirty="0"/>
              <a:t>Team</a:t>
            </a:r>
          </a:p>
          <a:p>
            <a:pPr algn="just"/>
            <a:r>
              <a:rPr lang="en-US" sz="2800" dirty="0"/>
              <a:t>Technical Team</a:t>
            </a:r>
          </a:p>
          <a:p>
            <a:pPr marL="0" indent="0">
              <a:buNone/>
            </a:pPr>
            <a:endParaRPr lang="en-ZA" dirty="0"/>
          </a:p>
        </p:txBody>
      </p:sp>
      <p:sp>
        <p:nvSpPr>
          <p:cNvPr id="5" name="Slide Number Placeholder 4"/>
          <p:cNvSpPr>
            <a:spLocks noGrp="1"/>
          </p:cNvSpPr>
          <p:nvPr>
            <p:ph type="sldNum" sz="quarter" idx="12"/>
          </p:nvPr>
        </p:nvSpPr>
        <p:spPr/>
        <p:txBody>
          <a:bodyPr/>
          <a:lstStyle/>
          <a:p>
            <a:fld id="{D6ADA1CD-A6B3-B347-A7AB-3A85138FD9D7}" type="slidenum">
              <a:rPr lang="en-US" smtClean="0"/>
              <a:pPr/>
              <a:t>2</a:t>
            </a:fld>
            <a:endParaRPr lang="en-US"/>
          </a:p>
        </p:txBody>
      </p:sp>
    </p:spTree>
    <p:extLst>
      <p:ext uri="{BB962C8B-B14F-4D97-AF65-F5344CB8AC3E}">
        <p14:creationId xmlns:p14="http://schemas.microsoft.com/office/powerpoint/2010/main" val="765692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PROCEDURE TO BE OBSERVED</a:t>
            </a:r>
            <a:endParaRPr lang="en-US" b="1" dirty="0"/>
          </a:p>
        </p:txBody>
      </p:sp>
      <p:sp>
        <p:nvSpPr>
          <p:cNvPr id="3" name="Content Placeholder 2"/>
          <p:cNvSpPr>
            <a:spLocks noGrp="1"/>
          </p:cNvSpPr>
          <p:nvPr>
            <p:ph idx="1"/>
          </p:nvPr>
        </p:nvSpPr>
        <p:spPr/>
        <p:txBody>
          <a:bodyPr>
            <a:normAutofit fontScale="92500" lnSpcReduction="10000"/>
          </a:bodyPr>
          <a:lstStyle/>
          <a:p>
            <a:pPr lvl="0" algn="just" defTabSz="914400">
              <a:buFont typeface="Arial" pitchFamily="34" charset="0"/>
              <a:buChar char="•"/>
            </a:pPr>
            <a:r>
              <a:rPr lang="en-US" sz="2800" dirty="0" smtClean="0">
                <a:solidFill>
                  <a:prstClr val="black"/>
                </a:solidFill>
              </a:rPr>
              <a:t>Tender </a:t>
            </a:r>
            <a:r>
              <a:rPr lang="en-US" sz="2800" dirty="0">
                <a:solidFill>
                  <a:prstClr val="black"/>
                </a:solidFill>
              </a:rPr>
              <a:t>documents </a:t>
            </a:r>
            <a:r>
              <a:rPr lang="en-US" sz="2800" dirty="0" smtClean="0">
                <a:solidFill>
                  <a:prstClr val="black"/>
                </a:solidFill>
              </a:rPr>
              <a:t>are available on the National Treasury website.</a:t>
            </a:r>
            <a:endParaRPr lang="en-US" sz="2800" dirty="0">
              <a:solidFill>
                <a:prstClr val="black"/>
              </a:solidFill>
            </a:endParaRPr>
          </a:p>
          <a:p>
            <a:pPr lvl="0" algn="just" defTabSz="914400">
              <a:buFont typeface="Arial" pitchFamily="34" charset="0"/>
              <a:buChar char="•"/>
            </a:pPr>
            <a:r>
              <a:rPr lang="en-US" sz="2800" dirty="0">
                <a:solidFill>
                  <a:prstClr val="black"/>
                </a:solidFill>
              </a:rPr>
              <a:t>Issue Date: </a:t>
            </a:r>
            <a:r>
              <a:rPr lang="en-US" sz="2800" dirty="0" smtClean="0">
                <a:solidFill>
                  <a:srgbClr val="FF0000"/>
                </a:solidFill>
              </a:rPr>
              <a:t>Wednesday, 19 January 2022</a:t>
            </a:r>
          </a:p>
          <a:p>
            <a:pPr lvl="0" algn="just" defTabSz="914400">
              <a:buFont typeface="Arial" pitchFamily="34" charset="0"/>
              <a:buChar char="•"/>
            </a:pPr>
            <a:r>
              <a:rPr lang="en-US" sz="2800" dirty="0" smtClean="0">
                <a:solidFill>
                  <a:prstClr val="black"/>
                </a:solidFill>
              </a:rPr>
              <a:t>Closing </a:t>
            </a:r>
            <a:r>
              <a:rPr lang="en-US" sz="2800" dirty="0">
                <a:solidFill>
                  <a:prstClr val="black"/>
                </a:solidFill>
              </a:rPr>
              <a:t>date: </a:t>
            </a:r>
            <a:r>
              <a:rPr lang="en-US" sz="2800" dirty="0" smtClean="0">
                <a:solidFill>
                  <a:srgbClr val="FF0000"/>
                </a:solidFill>
              </a:rPr>
              <a:t>Monday, 21 January 2022</a:t>
            </a:r>
          </a:p>
          <a:p>
            <a:pPr lvl="0" algn="just" defTabSz="914400">
              <a:buFont typeface="Arial" pitchFamily="34" charset="0"/>
              <a:buChar char="•"/>
            </a:pPr>
            <a:r>
              <a:rPr lang="en-US" sz="2800" dirty="0" smtClean="0"/>
              <a:t>A non-compulsory Site viewing session will be held on Monday, 24 January 2022</a:t>
            </a:r>
          </a:p>
          <a:p>
            <a:pPr lvl="0" algn="just" defTabSz="914400">
              <a:buFont typeface="Arial" pitchFamily="34" charset="0"/>
              <a:buChar char="•"/>
            </a:pPr>
            <a:r>
              <a:rPr lang="en-US" sz="2800" dirty="0" smtClean="0">
                <a:solidFill>
                  <a:prstClr val="black"/>
                </a:solidFill>
              </a:rPr>
              <a:t>Submissions </a:t>
            </a:r>
            <a:r>
              <a:rPr lang="en-US" sz="2800" dirty="0">
                <a:solidFill>
                  <a:prstClr val="black"/>
                </a:solidFill>
              </a:rPr>
              <a:t>must be deposited before 12:00 noon at No:522 Impala Road Glenvista, main gate. </a:t>
            </a:r>
          </a:p>
          <a:p>
            <a:pPr lvl="0" algn="just" defTabSz="914400">
              <a:buFont typeface="Arial" pitchFamily="34" charset="0"/>
              <a:buChar char="•"/>
            </a:pPr>
            <a:r>
              <a:rPr lang="en-US" sz="2800" dirty="0">
                <a:solidFill>
                  <a:prstClr val="black"/>
                </a:solidFill>
              </a:rPr>
              <a:t>All submissions after closing date will be rejected. </a:t>
            </a:r>
          </a:p>
          <a:p>
            <a:pPr lvl="0" algn="just" defTabSz="914400">
              <a:buFont typeface="Arial" pitchFamily="34" charset="0"/>
              <a:buChar char="•"/>
            </a:pPr>
            <a:r>
              <a:rPr lang="en-US" sz="2800" dirty="0">
                <a:solidFill>
                  <a:prstClr val="black"/>
                </a:solidFill>
              </a:rPr>
              <a:t>Contact persons: </a:t>
            </a:r>
            <a:r>
              <a:rPr lang="en-US" sz="2800" dirty="0" smtClean="0">
                <a:solidFill>
                  <a:prstClr val="black"/>
                </a:solidFill>
              </a:rPr>
              <a:t>Semakaleng Mangoali and Sandisile Ngubane </a:t>
            </a:r>
            <a:r>
              <a:rPr lang="en-US" sz="2800" dirty="0">
                <a:solidFill>
                  <a:prstClr val="black"/>
                </a:solidFill>
              </a:rPr>
              <a:t>(Supply Chain).</a:t>
            </a:r>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3</a:t>
            </a:fld>
            <a:endParaRPr lang="en-US"/>
          </a:p>
        </p:txBody>
      </p:sp>
    </p:spTree>
    <p:extLst>
      <p:ext uri="{BB962C8B-B14F-4D97-AF65-F5344CB8AC3E}">
        <p14:creationId xmlns:p14="http://schemas.microsoft.com/office/powerpoint/2010/main" val="2197491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VALIDITY PERIOD </a:t>
            </a:r>
            <a:endParaRPr lang="en-US" b="1" dirty="0"/>
          </a:p>
        </p:txBody>
      </p:sp>
      <p:sp>
        <p:nvSpPr>
          <p:cNvPr id="3" name="Content Placeholder 2"/>
          <p:cNvSpPr>
            <a:spLocks noGrp="1"/>
          </p:cNvSpPr>
          <p:nvPr>
            <p:ph idx="1"/>
          </p:nvPr>
        </p:nvSpPr>
        <p:spPr/>
        <p:txBody>
          <a:bodyPr/>
          <a:lstStyle/>
          <a:p>
            <a:pPr lvl="0" algn="just" defTabSz="914400">
              <a:buFont typeface="Arial" pitchFamily="34" charset="0"/>
              <a:buChar char="•"/>
            </a:pPr>
            <a:r>
              <a:rPr lang="en-US" sz="2800" dirty="0">
                <a:solidFill>
                  <a:prstClr val="black"/>
                </a:solidFill>
              </a:rPr>
              <a:t>The tender shall remain valid for a period of </a:t>
            </a:r>
            <a:r>
              <a:rPr lang="en-US" sz="2800" dirty="0" smtClean="0">
                <a:solidFill>
                  <a:prstClr val="black"/>
                </a:solidFill>
              </a:rPr>
              <a:t>180 </a:t>
            </a:r>
            <a:r>
              <a:rPr lang="en-US" sz="2800" dirty="0">
                <a:solidFill>
                  <a:prstClr val="black"/>
                </a:solidFill>
              </a:rPr>
              <a:t>days from the date of closing of the tender. Rand Water reserves the right to extend the validity period if required.</a:t>
            </a:r>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4</a:t>
            </a:fld>
            <a:endParaRPr lang="en-US"/>
          </a:p>
        </p:txBody>
      </p:sp>
    </p:spTree>
    <p:extLst>
      <p:ext uri="{BB962C8B-B14F-4D97-AF65-F5344CB8AC3E}">
        <p14:creationId xmlns:p14="http://schemas.microsoft.com/office/powerpoint/2010/main" val="1232483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PRE-QUALIFIERS</a:t>
            </a:r>
            <a:endParaRPr lang="en-US" b="1" dirty="0"/>
          </a:p>
        </p:txBody>
      </p:sp>
      <p:sp>
        <p:nvSpPr>
          <p:cNvPr id="3" name="Content Placeholder 2"/>
          <p:cNvSpPr>
            <a:spLocks noGrp="1"/>
          </p:cNvSpPr>
          <p:nvPr>
            <p:ph idx="1"/>
          </p:nvPr>
        </p:nvSpPr>
        <p:spPr>
          <a:xfrm>
            <a:off x="286327" y="1016001"/>
            <a:ext cx="10612582" cy="5211804"/>
          </a:xfrm>
        </p:spPr>
        <p:txBody>
          <a:bodyPr>
            <a:normAutofit fontScale="25000" lnSpcReduction="20000"/>
          </a:bodyPr>
          <a:lstStyle/>
          <a:p>
            <a:pPr marL="0" indent="0" algn="just">
              <a:buNone/>
            </a:pPr>
            <a:r>
              <a:rPr lang="en-US" sz="4800" dirty="0"/>
              <a:t>1.	</a:t>
            </a:r>
            <a:r>
              <a:rPr lang="en-US" sz="5200" dirty="0"/>
              <a:t>Fully completed and signed Form of Offer.</a:t>
            </a:r>
          </a:p>
          <a:p>
            <a:pPr marL="0" indent="0" algn="just">
              <a:buNone/>
            </a:pPr>
            <a:r>
              <a:rPr lang="en-US" sz="5200" dirty="0"/>
              <a:t>2.	Letter of Good Standing from the Department of Labour or an Accredited Institution.</a:t>
            </a:r>
          </a:p>
          <a:p>
            <a:pPr marL="0" indent="0" algn="just">
              <a:buNone/>
            </a:pPr>
            <a:r>
              <a:rPr lang="en-US" sz="5200" dirty="0"/>
              <a:t>3</a:t>
            </a:r>
            <a:r>
              <a:rPr lang="en-US" sz="5200" dirty="0" smtClean="0"/>
              <a:t>.	Bidders must be registered with the CIDB, or are capable of being so prior to the evaluation of submissions, in a contractor grading </a:t>
            </a:r>
            <a:r>
              <a:rPr lang="en-US" sz="5200" dirty="0" smtClean="0"/>
              <a:t>	designation </a:t>
            </a:r>
            <a:r>
              <a:rPr lang="en-US" sz="5200" dirty="0" smtClean="0"/>
              <a:t>	equal    	to or higher than a </a:t>
            </a:r>
            <a:r>
              <a:rPr lang="en-US" sz="5200" dirty="0" smtClean="0"/>
              <a:t>	contractor </a:t>
            </a:r>
            <a:r>
              <a:rPr lang="en-US" sz="5200" dirty="0" smtClean="0"/>
              <a:t>grading 	designation determined in accordance with the CIDB grading </a:t>
            </a:r>
            <a:r>
              <a:rPr lang="en-US" sz="5200" dirty="0" smtClean="0"/>
              <a:t>	of </a:t>
            </a:r>
            <a:r>
              <a:rPr lang="en-US" sz="5200" dirty="0" smtClean="0"/>
              <a:t>this bid; in accordance with </a:t>
            </a:r>
            <a:r>
              <a:rPr lang="en-US" sz="5200" dirty="0" smtClean="0"/>
              <a:t>	the </a:t>
            </a:r>
            <a:r>
              <a:rPr lang="en-US" sz="5200" dirty="0" smtClean="0"/>
              <a:t>	CIDB 	prescripts.</a:t>
            </a:r>
          </a:p>
          <a:p>
            <a:pPr marL="0" indent="0" algn="just">
              <a:buNone/>
            </a:pPr>
            <a:r>
              <a:rPr lang="en-US" sz="5200" dirty="0" smtClean="0"/>
              <a:t>4.	Fully completed Local Content Declaration Forms for each of the designated sectors as provided and minimum stipulated thresholds for </a:t>
            </a:r>
            <a:r>
              <a:rPr lang="en-US" sz="5200" dirty="0" smtClean="0"/>
              <a:t>	this </a:t>
            </a:r>
            <a:r>
              <a:rPr lang="en-US" sz="5200" dirty="0" smtClean="0"/>
              <a:t>bid, as   	outlined in Schedule </a:t>
            </a:r>
            <a:r>
              <a:rPr lang="en-US" sz="5200" dirty="0" smtClean="0"/>
              <a:t>	(</a:t>
            </a:r>
            <a:r>
              <a:rPr lang="en-US" sz="5200" dirty="0" smtClean="0"/>
              <a:t>Page </a:t>
            </a:r>
            <a:r>
              <a:rPr lang="en-US" sz="5200" dirty="0" smtClean="0"/>
              <a:t>27-31).</a:t>
            </a:r>
            <a:endParaRPr lang="en-US" sz="5200" dirty="0" smtClean="0"/>
          </a:p>
          <a:p>
            <a:pPr marL="0" indent="0" algn="just">
              <a:buNone/>
            </a:pPr>
            <a:r>
              <a:rPr lang="en-US" sz="5200" dirty="0" smtClean="0"/>
              <a:t>	The bid meets the following minimum thresholds: -</a:t>
            </a:r>
          </a:p>
          <a:p>
            <a:pPr marL="457200" lvl="1" indent="0">
              <a:lnSpc>
                <a:spcPct val="115000"/>
              </a:lnSpc>
              <a:buNone/>
            </a:pPr>
            <a:r>
              <a:rPr lang="en-US" sz="5200" dirty="0" smtClean="0">
                <a:cs typeface="Arial" panose="020B0604020202020204" pitchFamily="34" charset="0"/>
              </a:rPr>
              <a:t>Part </a:t>
            </a:r>
            <a:r>
              <a:rPr lang="en-US" sz="5200" dirty="0">
                <a:cs typeface="Arial" panose="020B0604020202020204" pitchFamily="34" charset="0"/>
              </a:rPr>
              <a:t>or Exemption from the Minister of Finance in the case of non-compliance to the Local Content threshold.</a:t>
            </a:r>
            <a:endParaRPr lang="en-US" sz="5200" dirty="0"/>
          </a:p>
          <a:p>
            <a:pPr marL="914400">
              <a:lnSpc>
                <a:spcPct val="115000"/>
              </a:lnSpc>
            </a:pPr>
            <a:r>
              <a:rPr lang="en-US" sz="5200" dirty="0">
                <a:cs typeface="Arial" panose="020B0604020202020204" pitchFamily="34" charset="0"/>
              </a:rPr>
              <a:t> </a:t>
            </a:r>
            <a:endParaRPr lang="en-US" sz="5200" dirty="0"/>
          </a:p>
          <a:p>
            <a:pPr lvl="1">
              <a:lnSpc>
                <a:spcPct val="115000"/>
              </a:lnSpc>
              <a:buFont typeface="Courier New" panose="02070309020205020404" pitchFamily="49" charset="0"/>
              <a:buChar char="o"/>
            </a:pPr>
            <a:r>
              <a:rPr lang="en-US" sz="5200" dirty="0">
                <a:cs typeface="Arial" panose="020B0604020202020204" pitchFamily="34" charset="0"/>
              </a:rPr>
              <a:t>100% minimum threshold for local production and content for the bulk material handling and components as stipulated in Schedule (Page </a:t>
            </a:r>
            <a:r>
              <a:rPr lang="en-US" sz="5200" dirty="0" smtClean="0">
                <a:cs typeface="Arial" panose="020B0604020202020204" pitchFamily="34" charset="0"/>
              </a:rPr>
              <a:t>27-31) </a:t>
            </a:r>
            <a:r>
              <a:rPr lang="en-US" sz="5200" dirty="0">
                <a:cs typeface="Arial" panose="020B0604020202020204" pitchFamily="34" charset="0"/>
              </a:rPr>
              <a:t>of the Commercial Part or Exemption from the Minister of Finance in the case of non-compliance to the Local Content threshold.</a:t>
            </a:r>
            <a:endParaRPr lang="en-US" sz="5200" dirty="0"/>
          </a:p>
          <a:p>
            <a:pPr algn="just">
              <a:lnSpc>
                <a:spcPct val="115000"/>
              </a:lnSpc>
              <a:spcAft>
                <a:spcPts val="0"/>
              </a:spcAft>
            </a:pPr>
            <a:r>
              <a:rPr lang="en-US" sz="5200" dirty="0">
                <a:ea typeface="Calibri" panose="020F0502020204030204" pitchFamily="34" charset="0"/>
                <a:cs typeface="Arial" panose="020B0604020202020204" pitchFamily="34" charset="0"/>
              </a:rPr>
              <a:t> </a:t>
            </a:r>
            <a:endParaRPr lang="en-US" sz="5200" dirty="0">
              <a:ea typeface="Calibri" panose="020F050202020403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5200" dirty="0">
                <a:cs typeface="Arial" panose="020B0604020202020204" pitchFamily="34" charset="0"/>
              </a:rPr>
              <a:t>100% minimum threshold for the cement and components as stipulated in Schedule (Page </a:t>
            </a:r>
            <a:r>
              <a:rPr lang="en-US" sz="5200" dirty="0" smtClean="0">
                <a:cs typeface="Arial" panose="020B0604020202020204" pitchFamily="34" charset="0"/>
              </a:rPr>
              <a:t>27-31) </a:t>
            </a:r>
            <a:r>
              <a:rPr lang="en-US" sz="5200" dirty="0">
                <a:cs typeface="Arial" panose="020B0604020202020204" pitchFamily="34" charset="0"/>
              </a:rPr>
              <a:t>of the Commercial Part or Exemption from the Minister of Finance in the case of non-compliance to the Local Content threshold.</a:t>
            </a:r>
            <a:endParaRPr lang="en-US" sz="5200" dirty="0"/>
          </a:p>
          <a:p>
            <a:pPr marL="457200" algn="just">
              <a:lnSpc>
                <a:spcPct val="150000"/>
              </a:lnSpc>
              <a:spcAft>
                <a:spcPts val="0"/>
              </a:spcAft>
            </a:pPr>
            <a:r>
              <a:rPr lang="en-US" sz="5200" dirty="0">
                <a:ea typeface="Arial" panose="020B0604020202020204" pitchFamily="34" charset="0"/>
                <a:cs typeface="Arial" panose="020B0604020202020204" pitchFamily="34" charset="0"/>
              </a:rPr>
              <a:t> </a:t>
            </a:r>
            <a:endParaRPr lang="en-US" sz="5200" dirty="0">
              <a:ea typeface="Arial" panose="020B060402020202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5200" dirty="0">
                <a:cs typeface="Arial" panose="020B0604020202020204" pitchFamily="34" charset="0"/>
              </a:rPr>
              <a:t>90% 100% minimum threshold for local production and content for the steel value added products and components as stipulated in Schedule (Page </a:t>
            </a:r>
            <a:r>
              <a:rPr lang="en-US" sz="5200" dirty="0" smtClean="0">
                <a:cs typeface="Arial" panose="020B0604020202020204" pitchFamily="34" charset="0"/>
              </a:rPr>
              <a:t>27-31) </a:t>
            </a:r>
            <a:r>
              <a:rPr lang="en-US" sz="5200" dirty="0">
                <a:cs typeface="Arial" panose="020B0604020202020204" pitchFamily="34" charset="0"/>
              </a:rPr>
              <a:t>of the Commercial minimum threshold of Electrical and Telecom Cables as stipulated in Schedule (Page </a:t>
            </a:r>
            <a:r>
              <a:rPr lang="en-US" sz="5200" dirty="0" smtClean="0">
                <a:cs typeface="Arial" panose="020B0604020202020204" pitchFamily="34" charset="0"/>
              </a:rPr>
              <a:t>27</a:t>
            </a:r>
            <a:r>
              <a:rPr lang="en-US" sz="5200" dirty="0" smtClean="0">
                <a:cs typeface="Arial" panose="020B0604020202020204" pitchFamily="34" charset="0"/>
              </a:rPr>
              <a:t>-31) </a:t>
            </a:r>
            <a:r>
              <a:rPr lang="en-US" sz="5200" dirty="0">
                <a:cs typeface="Arial" panose="020B0604020202020204" pitchFamily="34" charset="0"/>
              </a:rPr>
              <a:t>of the Commercial Part or Exemption from the Minister of Finance in the case of non-compliance to the Local Content threshold</a:t>
            </a:r>
            <a:endParaRPr lang="en-US" sz="5200" dirty="0"/>
          </a:p>
          <a:p>
            <a:pPr marL="457200" algn="just">
              <a:lnSpc>
                <a:spcPct val="150000"/>
              </a:lnSpc>
              <a:spcAft>
                <a:spcPts val="0"/>
              </a:spcAft>
            </a:pPr>
            <a:r>
              <a:rPr lang="en-US" sz="5200" dirty="0">
                <a:ea typeface="Arial" panose="020B0604020202020204" pitchFamily="34" charset="0"/>
                <a:cs typeface="Arial" panose="020B0604020202020204" pitchFamily="34" charset="0"/>
              </a:rPr>
              <a:t> </a:t>
            </a:r>
            <a:endParaRPr lang="en-US" sz="5200" dirty="0">
              <a:ea typeface="Arial" panose="020B060402020202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5200" dirty="0">
                <a:cs typeface="Arial" panose="020B0604020202020204" pitchFamily="34" charset="0"/>
              </a:rPr>
              <a:t>70% minimum threshold of Valves products and Actuators as stipulated in Schedule (Page </a:t>
            </a:r>
            <a:r>
              <a:rPr lang="en-US" sz="5200" dirty="0" smtClean="0">
                <a:cs typeface="Arial" panose="020B0604020202020204" pitchFamily="34" charset="0"/>
              </a:rPr>
              <a:t>27-31) </a:t>
            </a:r>
            <a:r>
              <a:rPr lang="en-US" sz="5200" dirty="0">
                <a:cs typeface="Arial" panose="020B0604020202020204" pitchFamily="34" charset="0"/>
              </a:rPr>
              <a:t>of the Commercial Part or Exemption from the Minister of Finance in the case of non-compliance to the Local Content threshold</a:t>
            </a:r>
            <a:endParaRPr lang="en-US" sz="5200" dirty="0"/>
          </a:p>
          <a:p>
            <a:pPr marL="457200" algn="just">
              <a:lnSpc>
                <a:spcPct val="150000"/>
              </a:lnSpc>
              <a:spcAft>
                <a:spcPts val="0"/>
              </a:spcAft>
            </a:pPr>
            <a:r>
              <a:rPr lang="en-US" sz="5200" dirty="0">
                <a:ea typeface="Arial" panose="020B0604020202020204" pitchFamily="34" charset="0"/>
                <a:cs typeface="Arial" panose="020B0604020202020204" pitchFamily="34" charset="0"/>
              </a:rPr>
              <a:t> </a:t>
            </a:r>
            <a:endParaRPr lang="en-US" sz="5200" dirty="0">
              <a:ea typeface="Arial" panose="020B060402020202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5200" dirty="0">
                <a:cs typeface="Arial" panose="020B0604020202020204" pitchFamily="34" charset="0"/>
              </a:rPr>
              <a:t>80% minimum threshold of Conveyancer pipe as stipulated in Schedule (Page </a:t>
            </a:r>
            <a:r>
              <a:rPr lang="en-US" sz="5200" dirty="0" smtClean="0">
                <a:cs typeface="Arial" panose="020B0604020202020204" pitchFamily="34" charset="0"/>
              </a:rPr>
              <a:t>27-31) </a:t>
            </a:r>
            <a:r>
              <a:rPr lang="en-US" sz="5200" dirty="0">
                <a:cs typeface="Arial" panose="020B0604020202020204" pitchFamily="34" charset="0"/>
              </a:rPr>
              <a:t>of the Commercial Part or Exemption from the Minister of Finance in the case of non-compliance to the Local Content threshold</a:t>
            </a:r>
            <a:endParaRPr lang="en-US" sz="5200" dirty="0"/>
          </a:p>
          <a:p>
            <a:pPr marL="114300" indent="0" algn="just">
              <a:lnSpc>
                <a:spcPct val="150000"/>
              </a:lnSpc>
              <a:spcAft>
                <a:spcPts val="0"/>
              </a:spcAft>
              <a:buNone/>
            </a:pPr>
            <a:r>
              <a:rPr lang="en-US" sz="5200" dirty="0">
                <a:ea typeface="Arial" panose="020B0604020202020204" pitchFamily="34" charset="0"/>
                <a:cs typeface="Arial" panose="020B0604020202020204" pitchFamily="34" charset="0"/>
              </a:rPr>
              <a:t> </a:t>
            </a:r>
            <a:endParaRPr lang="en-US" sz="5200" dirty="0">
              <a:ea typeface="Arial" panose="020B060402020202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6ADA1CD-A6B3-B347-A7AB-3A85138FD9D7}" type="slidenum">
              <a:rPr lang="en-US" smtClean="0"/>
              <a:pPr/>
              <a:t>5</a:t>
            </a:fld>
            <a:endParaRPr lang="en-US" dirty="0"/>
          </a:p>
        </p:txBody>
      </p:sp>
    </p:spTree>
    <p:extLst>
      <p:ext uri="{BB962C8B-B14F-4D97-AF65-F5344CB8AC3E}">
        <p14:creationId xmlns:p14="http://schemas.microsoft.com/office/powerpoint/2010/main" val="2055613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normAutofit lnSpcReduction="10000"/>
          </a:bodyPr>
          <a:lstStyle/>
          <a:p>
            <a:pPr lvl="1">
              <a:lnSpc>
                <a:spcPct val="115000"/>
              </a:lnSpc>
              <a:buFont typeface="Courier New" panose="02070309020205020404" pitchFamily="49" charset="0"/>
              <a:buChar char="o"/>
            </a:pPr>
            <a:endParaRPr lang="en-US" sz="900" dirty="0" smtClean="0">
              <a:solidFill>
                <a:prstClr val="black"/>
              </a:solidFill>
              <a:cs typeface="Arial" panose="020B0604020202020204" pitchFamily="34" charset="0"/>
            </a:endParaRPr>
          </a:p>
          <a:p>
            <a:pPr lvl="1">
              <a:lnSpc>
                <a:spcPct val="115000"/>
              </a:lnSpc>
              <a:buFont typeface="Courier New" panose="02070309020205020404" pitchFamily="49" charset="0"/>
              <a:buChar char="o"/>
            </a:pPr>
            <a:endParaRPr lang="en-US" sz="900" dirty="0">
              <a:solidFill>
                <a:prstClr val="black"/>
              </a:solidFill>
              <a:cs typeface="Arial" panose="020B0604020202020204" pitchFamily="34" charset="0"/>
            </a:endParaRPr>
          </a:p>
          <a:p>
            <a:pPr lvl="1">
              <a:lnSpc>
                <a:spcPct val="115000"/>
              </a:lnSpc>
              <a:buFont typeface="Courier New" panose="02070309020205020404" pitchFamily="49" charset="0"/>
              <a:buChar char="o"/>
            </a:pPr>
            <a:r>
              <a:rPr lang="en-US" sz="1300" dirty="0">
                <a:solidFill>
                  <a:prstClr val="black"/>
                </a:solidFill>
                <a:cs typeface="Arial" panose="020B0604020202020204" pitchFamily="34" charset="0"/>
              </a:rPr>
              <a:t>90% minimum threshold of Transformers and Shunt Reactors as stipulated in Schedule (Page 25-29) of the Commercial Part or Exemption from the Minister of Finance in the case of non-compliance to the Local Content threshold</a:t>
            </a:r>
            <a:endParaRPr lang="en-US" sz="1300" dirty="0">
              <a:solidFill>
                <a:prstClr val="black"/>
              </a:solidFill>
            </a:endParaRPr>
          </a:p>
          <a:p>
            <a:pPr marL="457200" lvl="0" algn="just">
              <a:lnSpc>
                <a:spcPct val="150000"/>
              </a:lnSpc>
            </a:pPr>
            <a:r>
              <a:rPr lang="en-US" sz="1300" dirty="0">
                <a:solidFill>
                  <a:prstClr val="black"/>
                </a:solidFill>
                <a:ea typeface="Arial" panose="020B0604020202020204" pitchFamily="34" charset="0"/>
                <a:cs typeface="Arial" panose="020B0604020202020204" pitchFamily="34" charset="0"/>
              </a:rPr>
              <a:t> </a:t>
            </a:r>
            <a:endParaRPr lang="en-US" sz="1300" dirty="0">
              <a:solidFill>
                <a:prstClr val="black"/>
              </a:solidFill>
              <a:ea typeface="Arial" panose="020B060402020202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1300" dirty="0">
                <a:solidFill>
                  <a:prstClr val="black"/>
                </a:solidFill>
                <a:cs typeface="Arial" panose="020B0604020202020204" pitchFamily="34" charset="0"/>
              </a:rPr>
              <a:t>70% minimum threshold of pumps. Medium voltage motors as stipulated in Schedule (Page 25-29) of the Commercial Part or Exemption from the Minister of Finance in the case of non-compliance to the Local Content threshold</a:t>
            </a:r>
            <a:endParaRPr lang="en-US" sz="1300" dirty="0">
              <a:solidFill>
                <a:prstClr val="black"/>
              </a:solidFill>
            </a:endParaRPr>
          </a:p>
          <a:p>
            <a:pPr marL="457200" lvl="0" algn="just">
              <a:lnSpc>
                <a:spcPct val="150000"/>
              </a:lnSpc>
            </a:pPr>
            <a:r>
              <a:rPr lang="en-US" sz="1300" dirty="0">
                <a:solidFill>
                  <a:prstClr val="black"/>
                </a:solidFill>
                <a:ea typeface="Arial" panose="020B0604020202020204" pitchFamily="34" charset="0"/>
                <a:cs typeface="Arial" panose="020B0604020202020204" pitchFamily="34" charset="0"/>
              </a:rPr>
              <a:t> </a:t>
            </a:r>
            <a:endParaRPr lang="en-US" sz="1300" dirty="0">
              <a:solidFill>
                <a:prstClr val="black"/>
              </a:solidFill>
              <a:cs typeface="Arial" panose="020B0604020202020204" pitchFamily="34" charset="0"/>
            </a:endParaRPr>
          </a:p>
          <a:p>
            <a:pPr lvl="1">
              <a:lnSpc>
                <a:spcPct val="115000"/>
              </a:lnSpc>
              <a:buFont typeface="Courier New" panose="02070309020205020404" pitchFamily="49" charset="0"/>
              <a:buChar char="o"/>
            </a:pPr>
            <a:r>
              <a:rPr lang="en-US" sz="1300" dirty="0" smtClean="0">
                <a:solidFill>
                  <a:prstClr val="black"/>
                </a:solidFill>
                <a:cs typeface="Arial" panose="020B0604020202020204" pitchFamily="34" charset="0"/>
              </a:rPr>
              <a:t>100</a:t>
            </a:r>
            <a:r>
              <a:rPr lang="en-US" sz="1300" dirty="0">
                <a:solidFill>
                  <a:prstClr val="black"/>
                </a:solidFill>
                <a:cs typeface="Arial" panose="020B0604020202020204" pitchFamily="34" charset="0"/>
              </a:rPr>
              <a:t>% minimum threshold plastic pipes as stipulated in Schedule (Page 25-29) of the Commercial Part or Exemption from the Minister of Finance in the case of non-compliance to the Local Content threshold</a:t>
            </a:r>
            <a:endParaRPr lang="en-US" sz="1300" dirty="0">
              <a:solidFill>
                <a:prstClr val="black"/>
              </a:solidFill>
            </a:endParaRPr>
          </a:p>
          <a:p>
            <a:pPr marL="457200" lvl="0" algn="just">
              <a:lnSpc>
                <a:spcPct val="150000"/>
              </a:lnSpc>
            </a:pPr>
            <a:r>
              <a:rPr lang="en-US" sz="1300" dirty="0">
                <a:solidFill>
                  <a:prstClr val="black"/>
                </a:solidFill>
                <a:ea typeface="Arial" panose="020B0604020202020204" pitchFamily="34" charset="0"/>
                <a:cs typeface="Arial" panose="020B0604020202020204" pitchFamily="34" charset="0"/>
              </a:rPr>
              <a:t> </a:t>
            </a:r>
            <a:endParaRPr lang="en-US" sz="1300" dirty="0">
              <a:solidFill>
                <a:prstClr val="black"/>
              </a:solidFill>
              <a:ea typeface="Arial" panose="020B060402020202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1300" dirty="0">
                <a:solidFill>
                  <a:prstClr val="black"/>
                </a:solidFill>
                <a:cs typeface="Arial" panose="020B0604020202020204" pitchFamily="34" charset="0"/>
              </a:rPr>
              <a:t>50% minimum threshold of Industrial lead acid and batteries as stipulated in Schedule (Page 25-29) of the Commercial Part or Exemption from the Minister of Finance in the case of non-compliance to the Local Content threshold</a:t>
            </a:r>
            <a:endParaRPr lang="en-US" sz="1300" dirty="0">
              <a:solidFill>
                <a:prstClr val="black"/>
              </a:solidFill>
            </a:endParaRPr>
          </a:p>
          <a:p>
            <a:pPr marL="457200" lvl="0" algn="just">
              <a:lnSpc>
                <a:spcPct val="150000"/>
              </a:lnSpc>
            </a:pPr>
            <a:r>
              <a:rPr lang="en-US" sz="1300" dirty="0">
                <a:solidFill>
                  <a:prstClr val="black"/>
                </a:solidFill>
                <a:ea typeface="Arial" panose="020B0604020202020204" pitchFamily="34" charset="0"/>
                <a:cs typeface="Arial" panose="020B0604020202020204" pitchFamily="34" charset="0"/>
              </a:rPr>
              <a:t> </a:t>
            </a:r>
            <a:endParaRPr lang="en-US" sz="1300" dirty="0">
              <a:solidFill>
                <a:prstClr val="black"/>
              </a:solidFill>
              <a:ea typeface="Arial" panose="020B0604020202020204" pitchFamily="34" charset="0"/>
              <a:cs typeface="Times New Roman" panose="02020603050405020304" pitchFamily="18" charset="0"/>
            </a:endParaRPr>
          </a:p>
          <a:p>
            <a:pPr lvl="1">
              <a:lnSpc>
                <a:spcPct val="115000"/>
              </a:lnSpc>
              <a:buFont typeface="Courier New" panose="02070309020205020404" pitchFamily="49" charset="0"/>
              <a:buChar char="o"/>
            </a:pPr>
            <a:r>
              <a:rPr lang="en-US" sz="1300" dirty="0">
                <a:solidFill>
                  <a:prstClr val="black"/>
                </a:solidFill>
                <a:cs typeface="Arial" panose="020B0604020202020204" pitchFamily="34" charset="0"/>
              </a:rPr>
              <a:t>50% minimum threshold of air insulated MV </a:t>
            </a:r>
            <a:r>
              <a:rPr lang="en-US" sz="1300" dirty="0" smtClean="0">
                <a:solidFill>
                  <a:prstClr val="black"/>
                </a:solidFill>
                <a:cs typeface="Arial" panose="020B0604020202020204" pitchFamily="34" charset="0"/>
              </a:rPr>
              <a:t>switchgear</a:t>
            </a:r>
            <a:endParaRPr lang="en-US" sz="1300" dirty="0">
              <a:solidFill>
                <a:prstClr val="black"/>
              </a:solidFill>
            </a:endParaRPr>
          </a:p>
          <a:p>
            <a:pPr marL="0" lvl="0" indent="0" algn="just">
              <a:buNone/>
            </a:pPr>
            <a:endParaRPr lang="en-US" sz="1300" dirty="0">
              <a:solidFill>
                <a:prstClr val="black"/>
              </a:solidFill>
            </a:endParaRPr>
          </a:p>
          <a:p>
            <a:pPr marL="0" lvl="0" indent="0" algn="just">
              <a:buNone/>
            </a:pPr>
            <a:r>
              <a:rPr lang="en-US" sz="1300" dirty="0">
                <a:solidFill>
                  <a:prstClr val="black"/>
                </a:solidFill>
              </a:rPr>
              <a:t>5.	Submission of Socio-Economic Development (SED) proposal in accordance with Rand Water’s requirements and targets in T2.2.9 and </a:t>
            </a:r>
            <a:r>
              <a:rPr lang="en-US" sz="1300" dirty="0" smtClean="0">
                <a:solidFill>
                  <a:prstClr val="black"/>
                </a:solidFill>
              </a:rPr>
              <a:t>	the </a:t>
            </a:r>
            <a:r>
              <a:rPr lang="en-US" sz="1300" dirty="0">
                <a:solidFill>
                  <a:prstClr val="black"/>
                </a:solidFill>
              </a:rPr>
              <a:t>signing 	of   the SED schedule in its </a:t>
            </a:r>
            <a:r>
              <a:rPr lang="en-US" sz="1300" dirty="0" smtClean="0">
                <a:solidFill>
                  <a:prstClr val="black"/>
                </a:solidFill>
              </a:rPr>
              <a:t>	entirety</a:t>
            </a:r>
            <a:r>
              <a:rPr lang="en-US" sz="1300" dirty="0">
                <a:solidFill>
                  <a:prstClr val="black"/>
                </a:solidFill>
              </a:rPr>
              <a:t>.</a:t>
            </a:r>
          </a:p>
          <a:p>
            <a:endParaRPr lang="en-US" sz="13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6</a:t>
            </a:fld>
            <a:endParaRPr lang="en-US"/>
          </a:p>
        </p:txBody>
      </p:sp>
    </p:spTree>
    <p:extLst>
      <p:ext uri="{BB962C8B-B14F-4D97-AF65-F5344CB8AC3E}">
        <p14:creationId xmlns:p14="http://schemas.microsoft.com/office/powerpoint/2010/main" val="343905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COMMERCIAL- RETURNABLES</a:t>
            </a:r>
            <a:endParaRPr lang="en-US" dirty="0"/>
          </a:p>
        </p:txBody>
      </p:sp>
      <p:sp>
        <p:nvSpPr>
          <p:cNvPr id="3" name="Content Placeholder 2"/>
          <p:cNvSpPr>
            <a:spLocks noGrp="1"/>
          </p:cNvSpPr>
          <p:nvPr>
            <p:ph idx="1"/>
          </p:nvPr>
        </p:nvSpPr>
        <p:spPr/>
        <p:txBody>
          <a:bodyPr/>
          <a:lstStyle/>
          <a:p>
            <a:pPr marL="0" indent="0">
              <a:buNone/>
            </a:pPr>
            <a:r>
              <a:rPr lang="en-US" sz="2800" b="1" dirty="0"/>
              <a:t>Commercial </a:t>
            </a:r>
            <a:r>
              <a:rPr lang="en-US" sz="2800" b="1" dirty="0" smtClean="0"/>
              <a:t>Section</a:t>
            </a:r>
          </a:p>
          <a:p>
            <a:pPr marL="0" indent="0">
              <a:buNone/>
            </a:pPr>
            <a:endParaRPr lang="en-US" sz="2800" b="1" dirty="0"/>
          </a:p>
          <a:p>
            <a:r>
              <a:rPr lang="en-US" sz="2800" dirty="0"/>
              <a:t>Page </a:t>
            </a:r>
            <a:r>
              <a:rPr lang="en-US" sz="2800" dirty="0" smtClean="0"/>
              <a:t>15-17 </a:t>
            </a:r>
            <a:r>
              <a:rPr lang="en-US" sz="2800" dirty="0"/>
              <a:t>of </a:t>
            </a:r>
            <a:r>
              <a:rPr lang="en-US" sz="2800" dirty="0" smtClean="0"/>
              <a:t>91 –Detailed </a:t>
            </a:r>
            <a:r>
              <a:rPr lang="en-US" sz="2800" dirty="0"/>
              <a:t>list of </a:t>
            </a:r>
            <a:r>
              <a:rPr lang="en-US" sz="2800" dirty="0" smtClean="0"/>
              <a:t>required returnables.</a:t>
            </a:r>
            <a:endParaRPr lang="en-US" sz="28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7</a:t>
            </a:fld>
            <a:endParaRPr lang="en-US"/>
          </a:p>
        </p:txBody>
      </p:sp>
    </p:spTree>
    <p:extLst>
      <p:ext uri="{BB962C8B-B14F-4D97-AF65-F5344CB8AC3E}">
        <p14:creationId xmlns:p14="http://schemas.microsoft.com/office/powerpoint/2010/main" val="4009132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TECHNICAL PART</a:t>
            </a:r>
            <a:endParaRPr lang="en-US" b="1" dirty="0"/>
          </a:p>
        </p:txBody>
      </p:sp>
      <p:sp>
        <p:nvSpPr>
          <p:cNvPr id="3" name="Content Placeholder 2"/>
          <p:cNvSpPr>
            <a:spLocks noGrp="1"/>
          </p:cNvSpPr>
          <p:nvPr>
            <p:ph idx="1"/>
          </p:nvPr>
        </p:nvSpPr>
        <p:spPr/>
        <p:txBody>
          <a:bodyPr/>
          <a:lstStyle/>
          <a:p>
            <a:pPr marL="0" indent="0">
              <a:buNone/>
            </a:pPr>
            <a:endParaRPr lang="en-ZA" b="1" dirty="0" smtClean="0"/>
          </a:p>
          <a:p>
            <a:pPr marL="0" indent="0">
              <a:buNone/>
            </a:pPr>
            <a:endParaRPr lang="en-ZA" b="1" dirty="0"/>
          </a:p>
          <a:p>
            <a:pPr marL="0" indent="0">
              <a:buNone/>
            </a:pPr>
            <a:endParaRPr lang="en-ZA" b="1" dirty="0" smtClean="0"/>
          </a:p>
          <a:p>
            <a:pPr marL="0" indent="0" algn="ctr">
              <a:buNone/>
            </a:pPr>
            <a:r>
              <a:rPr lang="en-ZA" b="1" dirty="0"/>
              <a:t>BID NUMBER: </a:t>
            </a:r>
            <a:r>
              <a:rPr lang="en-ZA" b="1" dirty="0" smtClean="0"/>
              <a:t>RW10397043/21</a:t>
            </a:r>
            <a:endParaRPr lang="en-ZA" b="1"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8</a:t>
            </a:fld>
            <a:endParaRPr lang="en-US"/>
          </a:p>
        </p:txBody>
      </p:sp>
    </p:spTree>
    <p:extLst>
      <p:ext uri="{BB962C8B-B14F-4D97-AF65-F5344CB8AC3E}">
        <p14:creationId xmlns:p14="http://schemas.microsoft.com/office/powerpoint/2010/main" val="3390014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WORK</a:t>
            </a:r>
          </a:p>
        </p:txBody>
      </p:sp>
      <p:sp>
        <p:nvSpPr>
          <p:cNvPr id="4" name="Slide Number Placeholder 3"/>
          <p:cNvSpPr>
            <a:spLocks noGrp="1"/>
          </p:cNvSpPr>
          <p:nvPr>
            <p:ph type="sldNum" sz="quarter" idx="12"/>
          </p:nvPr>
        </p:nvSpPr>
        <p:spPr/>
        <p:txBody>
          <a:bodyPr/>
          <a:lstStyle/>
          <a:p>
            <a:fld id="{D6ADA1CD-A6B3-B347-A7AB-3A85138FD9D7}" type="slidenum">
              <a:rPr lang="en-US" smtClean="0"/>
              <a:pPr/>
              <a:t>9</a:t>
            </a:fld>
            <a:endParaRPr lang="en-US"/>
          </a:p>
        </p:txBody>
      </p:sp>
      <p:sp>
        <p:nvSpPr>
          <p:cNvPr id="7" name="Content Placeholder 2"/>
          <p:cNvSpPr>
            <a:spLocks noGrp="1"/>
          </p:cNvSpPr>
          <p:nvPr>
            <p:ph idx="1"/>
          </p:nvPr>
        </p:nvSpPr>
        <p:spPr/>
        <p:txBody>
          <a:bodyPr>
            <a:noAutofit/>
          </a:bodyPr>
          <a:lstStyle/>
          <a:p>
            <a:pPr marL="0" marR="0" indent="0" algn="just">
              <a:lnSpc>
                <a:spcPct val="150000"/>
              </a:lnSpc>
              <a:spcBef>
                <a:spcPts val="0"/>
              </a:spcBef>
              <a:spcAft>
                <a:spcPts val="0"/>
              </a:spcAft>
              <a:buNone/>
            </a:pPr>
            <a:r>
              <a:rPr lang="en-GB" sz="1400" b="1" dirty="0" smtClean="0">
                <a:latin typeface="Arial" panose="020B0604020202020204" pitchFamily="34" charset="0"/>
                <a:ea typeface="Times New Roman" panose="02020603050405020304" pitchFamily="18" charset="0"/>
                <a:cs typeface="Arial" panose="020B0604020202020204" pitchFamily="34" charset="0"/>
              </a:rPr>
              <a:t>P.04188 - Blending </a:t>
            </a:r>
            <a:r>
              <a:rPr lang="en-GB" sz="1400" b="1" dirty="0">
                <a:latin typeface="Arial" panose="020B0604020202020204" pitchFamily="34" charset="0"/>
                <a:ea typeface="Times New Roman" panose="02020603050405020304" pitchFamily="18" charset="0"/>
                <a:cs typeface="Arial" panose="020B0604020202020204" pitchFamily="34" charset="0"/>
              </a:rPr>
              <a:t>Ponds</a:t>
            </a:r>
            <a:endParaRPr lang="en-US" sz="14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US" sz="1400" b="1" dirty="0">
                <a:latin typeface="Arial" panose="020B0604020202020204" pitchFamily="34" charset="0"/>
                <a:ea typeface="Times New Roman" panose="02020603050405020304" pitchFamily="18" charset="0"/>
                <a:cs typeface="Arial" panose="020B0604020202020204" pitchFamily="34" charset="0"/>
              </a:rPr>
              <a:t>Civil scope</a:t>
            </a:r>
            <a:r>
              <a:rPr lang="en-US" sz="1400" b="1" dirty="0" smtClean="0">
                <a:latin typeface="Arial" panose="020B0604020202020204" pitchFamily="34" charset="0"/>
                <a:ea typeface="Times New Roman" panose="02020603050405020304" pitchFamily="18" charset="0"/>
                <a:cs typeface="Arial" panose="020B0604020202020204" pitchFamily="34" charset="0"/>
              </a:rPr>
              <a:t>:</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1200" dirty="0">
                <a:latin typeface="Arial" panose="020B0604020202020204" pitchFamily="34" charset="0"/>
                <a:ea typeface="Times New Roman" panose="02020603050405020304" pitchFamily="18" charset="0"/>
                <a:cs typeface="Arial" panose="020B0604020202020204" pitchFamily="34" charset="0"/>
              </a:rPr>
              <a:t>New blending pond B</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Detailed design of the new blending pond B.</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Constructing a new blending pond B next to the existing blending pond A within pond 6</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Install new floating mixers and related electrical and automation equipment.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Commission and put in operation the newly constructed blending pond B</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Use the new blending pond as the primary recipient of the sludge from the </a:t>
            </a:r>
            <a:r>
              <a:rPr lang="en-ZA" sz="1200" dirty="0" err="1">
                <a:latin typeface="Arial" panose="020B0604020202020204" pitchFamily="34" charset="0"/>
                <a:ea typeface="Times New Roman" panose="02020603050405020304" pitchFamily="18" charset="0"/>
                <a:cs typeface="Arial" panose="020B0604020202020204" pitchFamily="34" charset="0"/>
              </a:rPr>
              <a:t>Zuikerbosch</a:t>
            </a:r>
            <a:r>
              <a:rPr lang="en-ZA" sz="1200" dirty="0">
                <a:latin typeface="Arial" panose="020B0604020202020204" pitchFamily="34" charset="0"/>
                <a:ea typeface="Times New Roman" panose="02020603050405020304" pitchFamily="18" charset="0"/>
                <a:cs typeface="Arial" panose="020B0604020202020204" pitchFamily="34" charset="0"/>
              </a:rPr>
              <a:t> and Vereeniging Sludge Plants.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1200" dirty="0">
                <a:latin typeface="Arial" panose="020B0604020202020204" pitchFamily="34" charset="0"/>
                <a:ea typeface="Times New Roman" panose="02020603050405020304" pitchFamily="18" charset="0"/>
                <a:cs typeface="Arial" panose="020B0604020202020204" pitchFamily="34" charset="0"/>
              </a:rPr>
              <a:t>Existing blending pond A</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Assessment of the condition and refurbishing the blending pond structure of the existing blending pond A</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Design of the pond pontoon for existing pond A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Installation of the pond pontoon (mixers) with new, effective and efficient vertical floating mixers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Restore the existing blending pond A and mixing systems to its intended function.</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Installing new floating mixers in the newly constructed blending pond A as per the new design of blending pond B. The floating mixers will be installed complete with the related electrical and automation equipment.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228600" marR="0" algn="just">
              <a:lnSpc>
                <a:spcPct val="150000"/>
              </a:lnSpc>
              <a:spcBef>
                <a:spcPts val="0"/>
              </a:spcBef>
              <a:spcAft>
                <a:spcPts val="0"/>
              </a:spcAft>
            </a:pPr>
            <a:r>
              <a:rPr lang="en-ZA" sz="1200" dirty="0">
                <a:latin typeface="Arial" panose="020B0604020202020204" pitchFamily="34" charset="0"/>
                <a:ea typeface="Times New Roman" panose="02020603050405020304" pitchFamily="18" charset="0"/>
                <a:cs typeface="Arial" panose="020B0604020202020204" pitchFamily="34" charset="0"/>
              </a:rPr>
              <a:t>Once refurbished the existing blending pond A will serve as a standby and will be available to take over the operations when blending pond </a:t>
            </a:r>
            <a:r>
              <a:rPr lang="en-ZA" sz="1200" dirty="0" smtClean="0">
                <a:latin typeface="Arial" panose="020B0604020202020204" pitchFamily="34" charset="0"/>
                <a:ea typeface="Times New Roman" panose="02020603050405020304" pitchFamily="18" charset="0"/>
                <a:cs typeface="Arial" panose="020B0604020202020204" pitchFamily="34" charset="0"/>
              </a:rPr>
              <a:t>        	</a:t>
            </a:r>
            <a:endParaRPr lang="en-US" sz="1000" dirty="0"/>
          </a:p>
        </p:txBody>
      </p:sp>
    </p:spTree>
    <p:extLst>
      <p:ext uri="{BB962C8B-B14F-4D97-AF65-F5344CB8AC3E}">
        <p14:creationId xmlns:p14="http://schemas.microsoft.com/office/powerpoint/2010/main" val="1681877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a:t>
            </a:r>
            <a:r>
              <a:rPr lang="en-US" b="1" dirty="0" smtClean="0"/>
              <a:t>WORK ‘cont’d</a:t>
            </a:r>
            <a:endParaRPr lang="en-US" b="1" dirty="0"/>
          </a:p>
        </p:txBody>
      </p:sp>
      <p:sp>
        <p:nvSpPr>
          <p:cNvPr id="3" name="Content Placeholder 2"/>
          <p:cNvSpPr>
            <a:spLocks noGrp="1"/>
          </p:cNvSpPr>
          <p:nvPr>
            <p:ph idx="1"/>
          </p:nvPr>
        </p:nvSpPr>
        <p:spPr>
          <a:xfrm>
            <a:off x="256477" y="942279"/>
            <a:ext cx="9935855" cy="4979019"/>
          </a:xfrm>
        </p:spPr>
        <p:txBody>
          <a:bodyPr>
            <a:noAutofit/>
          </a:bodyPr>
          <a:lstStyle/>
          <a:p>
            <a:pPr marL="228600" lvl="0" algn="just">
              <a:lnSpc>
                <a:spcPct val="150000"/>
              </a:lnSpc>
              <a:spcBef>
                <a:spcPts val="0"/>
              </a:spcBef>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B is out of operation for maintenance. </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0" lvl="0" algn="just">
              <a:lnSpc>
                <a:spcPct val="150000"/>
              </a:lnSpc>
              <a:spcBef>
                <a:spcPts val="0"/>
              </a:spcBef>
            </a:pPr>
            <a:r>
              <a:rPr lang="en-ZA" sz="1200" b="1" dirty="0">
                <a:solidFill>
                  <a:prstClr val="black"/>
                </a:solidFill>
                <a:latin typeface="Arial" panose="020B0604020202020204" pitchFamily="34" charset="0"/>
                <a:ea typeface="Times New Roman" panose="02020603050405020304" pitchFamily="18" charset="0"/>
                <a:cs typeface="Arial" panose="020B0604020202020204" pitchFamily="34" charset="0"/>
              </a:rPr>
              <a:t>The scope for this project includes Mechanical, Electrical and Automation </a:t>
            </a:r>
            <a:r>
              <a:rPr lang="en-ZA" sz="1200" b="1"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works.</a:t>
            </a:r>
          </a:p>
          <a:p>
            <a:pPr marL="0" lvl="0" indent="0" algn="just">
              <a:lnSpc>
                <a:spcPct val="150000"/>
              </a:lnSpc>
              <a:spcBef>
                <a:spcPts val="0"/>
              </a:spcBef>
              <a:buNone/>
            </a:pPr>
            <a:endParaRPr lang="en-ZA" sz="1200" b="1"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marL="0" lvl="0" indent="0" algn="just">
              <a:lnSpc>
                <a:spcPct val="150000"/>
              </a:lnSpc>
              <a:spcBef>
                <a:spcPts val="0"/>
              </a:spcBef>
              <a:buNone/>
            </a:pPr>
            <a:r>
              <a:rPr lang="en-GB" sz="1400" b="1"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P.04994 - Refurbishment </a:t>
            </a:r>
            <a:r>
              <a:rPr lang="en-GB" sz="1400" b="1" dirty="0">
                <a:solidFill>
                  <a:srgbClr val="000000"/>
                </a:solidFill>
                <a:latin typeface="Arial" panose="020B0604020202020204" pitchFamily="34" charset="0"/>
                <a:ea typeface="Times New Roman" panose="02020603050405020304" pitchFamily="18" charset="0"/>
                <a:cs typeface="Arial" panose="020B0604020202020204" pitchFamily="34" charset="0"/>
              </a:rPr>
              <a:t>of P</a:t>
            </a:r>
            <a:r>
              <a:rPr lang="en-ZA" sz="1400" b="1" dirty="0" err="1">
                <a:solidFill>
                  <a:srgbClr val="000000"/>
                </a:solidFill>
                <a:latin typeface="CIDFont+F2"/>
                <a:ea typeface="Times New Roman" panose="02020603050405020304" pitchFamily="18" charset="0"/>
                <a:cs typeface="CIDFont+F2"/>
              </a:rPr>
              <a:t>onds</a:t>
            </a:r>
            <a:r>
              <a:rPr lang="en-ZA" sz="1400" b="1" dirty="0">
                <a:solidFill>
                  <a:srgbClr val="000000"/>
                </a:solidFill>
                <a:latin typeface="CIDFont+F2"/>
                <a:ea typeface="Times New Roman" panose="02020603050405020304" pitchFamily="18" charset="0"/>
                <a:cs typeface="CIDFont+F2"/>
              </a:rPr>
              <a:t> 1 to 7</a:t>
            </a:r>
            <a:endParaRPr lang="en-US" sz="14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ZA" sz="1400" b="1" dirty="0" smtClean="0">
                <a:latin typeface="Arial" panose="020B0604020202020204" pitchFamily="34" charset="0"/>
                <a:ea typeface="Times New Roman" panose="02020603050405020304" pitchFamily="18" charset="0"/>
                <a:cs typeface="Arial" panose="020B0604020202020204" pitchFamily="34" charset="0"/>
              </a:rPr>
              <a:t>Civil </a:t>
            </a:r>
            <a:r>
              <a:rPr lang="en-ZA" sz="1400" b="1" dirty="0">
                <a:latin typeface="Arial" panose="020B0604020202020204" pitchFamily="34" charset="0"/>
                <a:ea typeface="Times New Roman" panose="02020603050405020304" pitchFamily="18" charset="0"/>
                <a:cs typeface="Arial" panose="020B0604020202020204" pitchFamily="34" charset="0"/>
              </a:rPr>
              <a:t>scope</a:t>
            </a:r>
            <a:r>
              <a:rPr lang="en-ZA" sz="1400" b="1" dirty="0" smtClean="0">
                <a:latin typeface="Arial" panose="020B0604020202020204" pitchFamily="34" charset="0"/>
                <a:ea typeface="Times New Roman" panose="02020603050405020304" pitchFamily="18" charset="0"/>
                <a:cs typeface="Arial" panose="020B0604020202020204" pitchFamily="34" charset="0"/>
              </a:rPr>
              <a:t>:</a:t>
            </a:r>
            <a:endParaRPr lang="en-US" sz="14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An investigation to confirm the levels and functionality of the toe drains, properties of the toe drain, pond material, confirm levels and toe outlet positions.</a:t>
            </a:r>
            <a:r>
              <a:rPr lang="en-ZA" sz="1200" dirty="0">
                <a:latin typeface="Arial" panose="020B0604020202020204" pitchFamily="34" charset="0"/>
                <a:ea typeface="Calibri" panose="020F0502020204030204" pitchFamily="34" charset="0"/>
                <a:cs typeface="Arial" panose="020B0604020202020204" pitchFamily="34" charset="0"/>
              </a:rPr>
              <a:t>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Cleaning of the toe drain (rodding) will take place if possible</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Design of excavation to remove old drains (if required), new toe drain system including pipe, filter material and level, outlet manholes</a:t>
            </a:r>
            <a:r>
              <a:rPr lang="en-GB" sz="1200" dirty="0">
                <a:latin typeface="Arial" panose="020B0604020202020204" pitchFamily="34" charset="0"/>
                <a:ea typeface="Times New Roman" panose="02020603050405020304" pitchFamily="18" charset="0"/>
                <a:cs typeface="Arial" panose="020B0604020202020204" pitchFamily="34" charset="0"/>
              </a:rPr>
              <a:t>, and </a:t>
            </a:r>
            <a:r>
              <a:rPr lang="en-ZA" sz="1200" dirty="0">
                <a:latin typeface="Arial" panose="020B0604020202020204" pitchFamily="34" charset="0"/>
                <a:ea typeface="Times New Roman" panose="02020603050405020304" pitchFamily="18" charset="0"/>
                <a:cs typeface="Arial" panose="020B0604020202020204" pitchFamily="34" charset="0"/>
              </a:rPr>
              <a:t>discharge canals or pipes.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Survey of the ponds will be done to confirm levels so that outlet infrastructure can be designed</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Toe outlet positions will be confirmed</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The condition assessment will confirm if the existing toe drains are to be used or new toe drains are to be installed.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Construction of excavation to remove old drains (if required).</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Construction of new toe drain system including pipe, filter material and levels.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Construction of outlet manholes.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Construction of discharge canals or pipes.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Empty pond 1 to 7 of sludge</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US" sz="20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10</a:t>
            </a:fld>
            <a:endParaRPr lang="en-US"/>
          </a:p>
        </p:txBody>
      </p:sp>
    </p:spTree>
    <p:extLst>
      <p:ext uri="{BB962C8B-B14F-4D97-AF65-F5344CB8AC3E}">
        <p14:creationId xmlns:p14="http://schemas.microsoft.com/office/powerpoint/2010/main" val="3262873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a:t>
            </a:r>
            <a:r>
              <a:rPr lang="en-US" b="1" dirty="0" smtClean="0"/>
              <a:t>WORK ‘cont’d</a:t>
            </a:r>
            <a:endParaRPr lang="en-US" b="1" dirty="0"/>
          </a:p>
        </p:txBody>
      </p:sp>
      <p:sp>
        <p:nvSpPr>
          <p:cNvPr id="3" name="Content Placeholder 2"/>
          <p:cNvSpPr>
            <a:spLocks noGrp="1"/>
          </p:cNvSpPr>
          <p:nvPr>
            <p:ph idx="1"/>
          </p:nvPr>
        </p:nvSpPr>
        <p:spPr>
          <a:xfrm>
            <a:off x="256477" y="942279"/>
            <a:ext cx="9935855" cy="4979019"/>
          </a:xfrm>
        </p:spPr>
        <p:txBody>
          <a:bodyPr>
            <a:noAutofit/>
          </a:bodyPr>
          <a:lstStyle/>
          <a:p>
            <a:pPr lvl="0">
              <a:lnSpc>
                <a:spcPct val="150000"/>
              </a:lnSpc>
              <a:spcBef>
                <a:spcPts val="0"/>
              </a:spcBef>
              <a:buFont typeface="Symbol" panose="05050102010706020507" pitchFamily="18" charset="2"/>
              <a:buChar char=""/>
            </a:pPr>
            <a:endPar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lvl="0">
              <a:lnSpc>
                <a:spcPct val="150000"/>
              </a:lnSpc>
              <a:spcBef>
                <a:spcPts val="0"/>
              </a:spcBef>
              <a:buFont typeface="Symbol" panose="05050102010706020507" pitchFamily="18" charset="2"/>
              <a:buChar char=""/>
            </a:pP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Stabilisation </a:t>
            </a: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of the embankment (internal and external)</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Installation of decanting system</a:t>
            </a: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a:t>
            </a:r>
          </a:p>
          <a:p>
            <a:pPr lvl="0">
              <a:lnSpc>
                <a:spcPct val="150000"/>
              </a:lnSpc>
              <a:spcBef>
                <a:spcPts val="0"/>
              </a:spcBef>
              <a:buFont typeface="Symbol" panose="05050102010706020507" pitchFamily="18" charset="2"/>
              <a:buChar char=""/>
            </a:pP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Installation </a:t>
            </a: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of access bridge and </a:t>
            </a: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mechanisms</a:t>
            </a:r>
            <a:endParaRPr lang="en-ZA" sz="1200" dirty="0" smtClean="0">
              <a:latin typeface="Arial" panose="020B0604020202020204" pitchFamily="34" charset="0"/>
              <a:ea typeface="Times New Roman" panose="02020603050405020304" pitchFamily="18" charset="0"/>
              <a:cs typeface="Arial" panose="020B0604020202020204" pitchFamily="34" charset="0"/>
            </a:endParaRPr>
          </a:p>
          <a:p>
            <a:pPr lvl="0">
              <a:lnSpc>
                <a:spcPct val="150000"/>
              </a:lnSpc>
              <a:spcBef>
                <a:spcPts val="0"/>
              </a:spcBef>
              <a:buFont typeface="Symbol" panose="05050102010706020507" pitchFamily="18" charset="2"/>
              <a:buChar char=""/>
            </a:pPr>
            <a:r>
              <a:rPr lang="en-ZA" sz="1200" dirty="0" smtClean="0">
                <a:latin typeface="Arial" panose="020B0604020202020204" pitchFamily="34" charset="0"/>
                <a:ea typeface="Times New Roman" panose="02020603050405020304" pitchFamily="18" charset="0"/>
                <a:cs typeface="Arial" panose="020B0604020202020204" pitchFamily="34" charset="0"/>
              </a:rPr>
              <a:t>Installation </a:t>
            </a:r>
            <a:r>
              <a:rPr lang="en-ZA" sz="1200" dirty="0">
                <a:latin typeface="Arial" panose="020B0604020202020204" pitchFamily="34" charset="0"/>
                <a:ea typeface="Times New Roman" panose="02020603050405020304" pitchFamily="18" charset="0"/>
                <a:cs typeface="Arial" panose="020B0604020202020204" pitchFamily="34" charset="0"/>
              </a:rPr>
              <a:t>of a liner on all ponds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449580" marR="0" algn="just">
              <a:spcBef>
                <a:spcPts val="0"/>
              </a:spcBef>
              <a:spcAft>
                <a:spcPts val="600"/>
              </a:spcAft>
            </a:pPr>
            <a:r>
              <a:rPr lang="en-ZA" sz="1200" dirty="0">
                <a:latin typeface="Arial" panose="020B0604020202020204" pitchFamily="34" charset="0"/>
                <a:ea typeface="Times New Roman" panose="02020603050405020304" pitchFamily="18" charset="0"/>
                <a:cs typeface="Arial" panose="020B0604020202020204" pitchFamily="34" charset="0"/>
              </a:rPr>
              <a:t>Phase B: Design</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Design of excavation to remove old drains (if required)</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Design of new toe drain system including pipe, filter material and levels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Design of outlet manholes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Design of discharge canals or pipe</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a:spcBef>
                <a:spcPts val="0"/>
              </a:spcBef>
            </a:pPr>
            <a:r>
              <a:rPr lang="en-US" sz="1200" dirty="0">
                <a:latin typeface="Arial" panose="020B0604020202020204" pitchFamily="34" charset="0"/>
                <a:ea typeface="Calibri" panose="020F0502020204030204" pitchFamily="34" charset="0"/>
                <a:cs typeface="Arial" panose="020B0604020202020204" pitchFamily="34" charset="0"/>
              </a:rPr>
              <a:t> </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indent="179705">
              <a:spcBef>
                <a:spcPts val="0"/>
              </a:spcBef>
            </a:pPr>
            <a:r>
              <a:rPr lang="en-US" sz="1200" dirty="0">
                <a:latin typeface="Arial" panose="020B0604020202020204" pitchFamily="34" charset="0"/>
                <a:ea typeface="Calibri" panose="020F0502020204030204" pitchFamily="34" charset="0"/>
                <a:cs typeface="Arial" panose="020B0604020202020204" pitchFamily="34" charset="0"/>
              </a:rPr>
              <a:t>The following activities constitute the additional scope of work for the civil design.</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ZA" sz="1200" dirty="0">
                <a:latin typeface="Arial" panose="020B0604020202020204" pitchFamily="34" charset="0"/>
                <a:ea typeface="Calibri" panose="020F0502020204030204" pitchFamily="34" charset="0"/>
                <a:cs typeface="Arial" panose="020B0604020202020204" pitchFamily="34" charset="0"/>
              </a:rPr>
              <a:t>Emptying of the Ponds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Cleaning out of reeds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Removal of bird life</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Dredging of the ponds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Create bridge on existing walls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ZA" sz="1200" dirty="0">
                <a:latin typeface="Arial" panose="020B0604020202020204" pitchFamily="34" charset="0"/>
                <a:ea typeface="Calibri" panose="020F0502020204030204" pitchFamily="34" charset="0"/>
                <a:cs typeface="Arial" panose="020B0604020202020204" pitchFamily="34" charset="0"/>
              </a:rPr>
              <a:t>Stabilisation of the walls (4.5-6m)</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Stabilise the walls (internal and external)</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Repair flooring</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1135380">
              <a:spcBef>
                <a:spcPts val="0"/>
              </a:spcBef>
            </a:pPr>
            <a:r>
              <a:rPr lang="en-ZA" sz="1200" dirty="0">
                <a:latin typeface="Arial" panose="020B0604020202020204" pitchFamily="34" charset="0"/>
                <a:ea typeface="Calibri" panose="020F0502020204030204" pitchFamily="34" charset="0"/>
                <a:cs typeface="Arial" panose="020B0604020202020204" pitchFamily="34" charset="0"/>
              </a:rPr>
              <a:t>Installation of liner (floor and walls</a:t>
            </a:r>
            <a:r>
              <a:rPr lang="en-ZA" sz="1200" dirty="0" smtClean="0">
                <a:latin typeface="Arial" panose="020B0604020202020204" pitchFamily="34" charset="0"/>
                <a:ea typeface="Calibri" panose="020F0502020204030204" pitchFamily="34" charset="0"/>
                <a:cs typeface="Arial" panose="020B0604020202020204" pitchFamily="34" charset="0"/>
              </a:rPr>
              <a:t>)</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6ADA1CD-A6B3-B347-A7AB-3A85138FD9D7}" type="slidenum">
              <a:rPr lang="en-US" smtClean="0"/>
              <a:pPr/>
              <a:t>11</a:t>
            </a:fld>
            <a:endParaRPr lang="en-US"/>
          </a:p>
        </p:txBody>
      </p:sp>
    </p:spTree>
    <p:extLst>
      <p:ext uri="{BB962C8B-B14F-4D97-AF65-F5344CB8AC3E}">
        <p14:creationId xmlns:p14="http://schemas.microsoft.com/office/powerpoint/2010/main" val="836081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a:t>
            </a:r>
            <a:r>
              <a:rPr lang="en-US" b="1" dirty="0" smtClean="0"/>
              <a:t>WORK ‘cont’d</a:t>
            </a:r>
            <a:endParaRPr lang="en-US" b="1" dirty="0"/>
          </a:p>
        </p:txBody>
      </p:sp>
      <p:sp>
        <p:nvSpPr>
          <p:cNvPr id="3" name="Content Placeholder 2"/>
          <p:cNvSpPr>
            <a:spLocks noGrp="1"/>
          </p:cNvSpPr>
          <p:nvPr>
            <p:ph idx="1"/>
          </p:nvPr>
        </p:nvSpPr>
        <p:spPr>
          <a:xfrm>
            <a:off x="256477" y="942279"/>
            <a:ext cx="9935855" cy="4979019"/>
          </a:xfrm>
        </p:spPr>
        <p:txBody>
          <a:bodyPr>
            <a:noAutofit/>
          </a:bodyPr>
          <a:lstStyle/>
          <a:p>
            <a:pPr lvl="0">
              <a:spcBef>
                <a:spcPts val="0"/>
              </a:spcBef>
              <a:spcAft>
                <a:spcPts val="600"/>
              </a:spcAft>
              <a:buFont typeface="Symbol" panose="05050102010706020507" pitchFamily="18" charset="2"/>
              <a:buChar char=""/>
            </a:pPr>
            <a:endParaRPr lang="en-ZA" sz="12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spcBef>
                <a:spcPts val="0"/>
              </a:spcBef>
              <a:spcAft>
                <a:spcPts val="600"/>
              </a:spcAft>
              <a:buFont typeface="Symbol" panose="05050102010706020507" pitchFamily="18" charset="2"/>
              <a:buChar char=""/>
            </a:pPr>
            <a:r>
              <a:rPr lang="en-ZA" sz="1200" dirty="0">
                <a:solidFill>
                  <a:prstClr val="black"/>
                </a:solidFill>
                <a:latin typeface="Arial" panose="020B0604020202020204" pitchFamily="34" charset="0"/>
                <a:ea typeface="Calibri" panose="020F0502020204030204" pitchFamily="34" charset="0"/>
                <a:cs typeface="Arial" panose="020B0604020202020204" pitchFamily="34" charset="0"/>
              </a:rPr>
              <a:t>Installation of the toe drainage system</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ZA" sz="1200" dirty="0">
                <a:solidFill>
                  <a:prstClr val="black"/>
                </a:solidFill>
                <a:latin typeface="Arial" panose="020B0604020202020204" pitchFamily="34" charset="0"/>
                <a:ea typeface="Calibri" panose="020F0502020204030204" pitchFamily="34" charset="0"/>
                <a:cs typeface="Arial" panose="020B0604020202020204" pitchFamily="34" charset="0"/>
              </a:rPr>
              <a:t>Installation of decant systems and steel access bridges</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ZA" sz="1200" dirty="0">
                <a:solidFill>
                  <a:prstClr val="black"/>
                </a:solidFill>
                <a:latin typeface="Arial" panose="020B0604020202020204" pitchFamily="34" charset="0"/>
                <a:ea typeface="Calibri" panose="020F0502020204030204" pitchFamily="34" charset="0"/>
                <a:cs typeface="Arial" panose="020B0604020202020204" pitchFamily="34" charset="0"/>
              </a:rPr>
              <a:t>Installation of access </a:t>
            </a:r>
            <a:r>
              <a:rPr lang="en-ZA" sz="1200" dirty="0" smtClean="0">
                <a:solidFill>
                  <a:prstClr val="black"/>
                </a:solidFill>
                <a:latin typeface="Arial" panose="020B0604020202020204" pitchFamily="34" charset="0"/>
                <a:ea typeface="Calibri" panose="020F0502020204030204" pitchFamily="34" charset="0"/>
                <a:cs typeface="Arial" panose="020B0604020202020204" pitchFamily="34" charset="0"/>
              </a:rPr>
              <a:t>ramps</a:t>
            </a:r>
            <a:endParaRPr lang="en-ZA" sz="12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spcBef>
                <a:spcPts val="0"/>
              </a:spcBef>
              <a:spcAft>
                <a:spcPts val="600"/>
              </a:spcAft>
              <a:buFont typeface="Symbol" panose="05050102010706020507" pitchFamily="18" charset="2"/>
              <a:buChar char=""/>
            </a:pPr>
            <a:r>
              <a:rPr lang="en-ZA" sz="1200" dirty="0" smtClean="0">
                <a:solidFill>
                  <a:prstClr val="black"/>
                </a:solidFill>
                <a:latin typeface="Arial" panose="020B0604020202020204" pitchFamily="34" charset="0"/>
                <a:ea typeface="Calibri" panose="020F0502020204030204" pitchFamily="34" charset="0"/>
                <a:cs typeface="Arial" panose="020B0604020202020204" pitchFamily="34" charset="0"/>
              </a:rPr>
              <a:t>Installation </a:t>
            </a:r>
            <a:r>
              <a:rPr lang="en-ZA" sz="1200" dirty="0">
                <a:solidFill>
                  <a:prstClr val="black"/>
                </a:solidFill>
                <a:latin typeface="Arial" panose="020B0604020202020204" pitchFamily="34" charset="0"/>
                <a:ea typeface="Calibri" panose="020F0502020204030204" pitchFamily="34" charset="0"/>
                <a:cs typeface="Arial" panose="020B0604020202020204" pitchFamily="34" charset="0"/>
              </a:rPr>
              <a:t>of desludging towers and associated pipework systems </a:t>
            </a:r>
            <a:endParaRPr lang="en-ZA" sz="1200" dirty="0" smtClean="0">
              <a:latin typeface="Arial" panose="020B0604020202020204" pitchFamily="34" charset="0"/>
              <a:ea typeface="Calibri" panose="020F0502020204030204" pitchFamily="34" charset="0"/>
              <a:cs typeface="Arial" panose="020B0604020202020204" pitchFamily="34" charset="0"/>
            </a:endParaRPr>
          </a:p>
          <a:p>
            <a:pPr lvl="0">
              <a:spcBef>
                <a:spcPts val="0"/>
              </a:spcBef>
              <a:spcAft>
                <a:spcPts val="600"/>
              </a:spcAft>
              <a:buFont typeface="Symbol" panose="05050102010706020507" pitchFamily="18" charset="2"/>
              <a:buChar char=""/>
            </a:pPr>
            <a:r>
              <a:rPr lang="en-ZA" sz="1200" dirty="0" smtClean="0">
                <a:latin typeface="Arial" panose="020B0604020202020204" pitchFamily="34" charset="0"/>
                <a:ea typeface="Calibri" panose="020F0502020204030204" pitchFamily="34" charset="0"/>
                <a:cs typeface="Arial" panose="020B0604020202020204" pitchFamily="34" charset="0"/>
              </a:rPr>
              <a:t>Submit </a:t>
            </a:r>
            <a:r>
              <a:rPr lang="en-ZA" sz="1200" dirty="0">
                <a:latin typeface="Arial" panose="020B0604020202020204" pitchFamily="34" charset="0"/>
                <a:ea typeface="Calibri" panose="020F0502020204030204" pitchFamily="34" charset="0"/>
                <a:cs typeface="Arial" panose="020B0604020202020204" pitchFamily="34" charset="0"/>
              </a:rPr>
              <a:t>the designs to the Dam Safety Office at the Department of Water and Sanitation for approval. (Note this item is to run concurrently with the finalization and issuing of the tender</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spcBef>
                <a:spcPts val="0"/>
              </a:spcBef>
              <a:spcAft>
                <a:spcPts val="600"/>
              </a:spcAft>
              <a:buFont typeface="Symbol" panose="05050102010706020507" pitchFamily="18" charset="2"/>
              <a:buChar char=""/>
            </a:pPr>
            <a:r>
              <a:rPr lang="en-ZA" sz="1200" dirty="0">
                <a:latin typeface="Arial" panose="020B0604020202020204" pitchFamily="34" charset="0"/>
                <a:ea typeface="Calibri" panose="020F0502020204030204" pitchFamily="34" charset="0"/>
                <a:cs typeface="Arial" panose="020B0604020202020204" pitchFamily="34" charset="0"/>
              </a:rPr>
              <a:t>O&amp;M manuals including Emergency Preparedness </a:t>
            </a:r>
            <a:r>
              <a:rPr lang="en-ZA" sz="1200" dirty="0" smtClean="0">
                <a:latin typeface="Arial" panose="020B0604020202020204" pitchFamily="34" charset="0"/>
                <a:ea typeface="Calibri" panose="020F0502020204030204" pitchFamily="34" charset="0"/>
                <a:cs typeface="Arial" panose="020B0604020202020204" pitchFamily="34" charset="0"/>
              </a:rPr>
              <a:t>plan</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1200" b="1" dirty="0">
                <a:latin typeface="Arial" panose="020B0604020202020204" pitchFamily="34" charset="0"/>
                <a:ea typeface="Times New Roman" panose="02020603050405020304" pitchFamily="18" charset="0"/>
                <a:cs typeface="Arial" panose="020B0604020202020204" pitchFamily="34" charset="0"/>
              </a:rPr>
              <a:t>The scope for this project includes Mechanical, Electrical and Automation works</a:t>
            </a:r>
            <a:r>
              <a:rPr lang="en-ZA" sz="1200" b="1" dirty="0" smtClean="0">
                <a:latin typeface="Arial" panose="020B0604020202020204" pitchFamily="34" charset="0"/>
                <a:ea typeface="Times New Roman" panose="02020603050405020304" pitchFamily="18" charset="0"/>
                <a:cs typeface="Arial" panose="020B0604020202020204" pitchFamily="34" charset="0"/>
              </a:rPr>
              <a:t>.</a:t>
            </a:r>
          </a:p>
          <a:p>
            <a:pPr marL="0" marR="0" indent="0" algn="just">
              <a:lnSpc>
                <a:spcPct val="150000"/>
              </a:lnSpc>
              <a:spcBef>
                <a:spcPts val="0"/>
              </a:spcBef>
              <a:spcAft>
                <a:spcPts val="0"/>
              </a:spcAft>
              <a:buNone/>
            </a:pP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ZA" sz="1400" b="1" dirty="0" smtClean="0">
                <a:latin typeface="Arial" panose="020B0604020202020204" pitchFamily="34" charset="0"/>
                <a:ea typeface="Times New Roman" panose="02020603050405020304" pitchFamily="18" charset="0"/>
                <a:cs typeface="Arial" panose="020B0604020202020204" pitchFamily="34" charset="0"/>
              </a:rPr>
              <a:t>P.04099 - Canal </a:t>
            </a:r>
            <a:r>
              <a:rPr lang="en-ZA" sz="1400" b="1" dirty="0">
                <a:latin typeface="Arial" panose="020B0604020202020204" pitchFamily="34" charset="0"/>
                <a:ea typeface="Times New Roman" panose="02020603050405020304" pitchFamily="18" charset="0"/>
                <a:cs typeface="Arial" panose="020B0604020202020204" pitchFamily="34" charset="0"/>
              </a:rPr>
              <a:t>lining refurbishment</a:t>
            </a:r>
            <a:endParaRPr lang="en-US" sz="14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GB" sz="1400" b="1" dirty="0">
                <a:latin typeface="Arial" panose="020B0604020202020204" pitchFamily="34" charset="0"/>
                <a:ea typeface="Times New Roman" panose="02020603050405020304" pitchFamily="18" charset="0"/>
                <a:cs typeface="Arial" panose="020B0604020202020204" pitchFamily="34" charset="0"/>
              </a:rPr>
              <a:t>Civil scope</a:t>
            </a:r>
            <a:r>
              <a:rPr lang="en-GB" sz="1400" b="1" dirty="0" smtClean="0">
                <a:latin typeface="Arial" panose="020B0604020202020204" pitchFamily="34" charset="0"/>
                <a:ea typeface="Times New Roman" panose="02020603050405020304" pitchFamily="18" charset="0"/>
                <a:cs typeface="Arial" panose="020B0604020202020204" pitchFamily="34" charset="0"/>
              </a:rPr>
              <a:t>:</a:t>
            </a:r>
          </a:p>
          <a:p>
            <a:pPr marL="0" marR="0" indent="0" algn="just">
              <a:lnSpc>
                <a:spcPct val="150000"/>
              </a:lnSpc>
              <a:spcBef>
                <a:spcPts val="0"/>
              </a:spcBef>
              <a:spcAft>
                <a:spcPts val="0"/>
              </a:spcAft>
              <a:buNone/>
            </a:pP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Design of new canal lining</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Deviation of de-cantered water and Removal of reeds, weeds and grass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Removal of any wet and dry sludge (sludge deposited in and around the canal)</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Earthworks for reinstatement of canal profile</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Arial" panose="020B0604020202020204" pitchFamily="34" charset="0"/>
              </a:rPr>
              <a:t>Construction of canal in panels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algn="just"/>
            <a:endParaRPr lang="en-US" sz="20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12</a:t>
            </a:fld>
            <a:endParaRPr lang="en-US"/>
          </a:p>
        </p:txBody>
      </p:sp>
    </p:spTree>
    <p:extLst>
      <p:ext uri="{BB962C8B-B14F-4D97-AF65-F5344CB8AC3E}">
        <p14:creationId xmlns:p14="http://schemas.microsoft.com/office/powerpoint/2010/main" val="529331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a:t>
            </a:r>
            <a:r>
              <a:rPr lang="en-US" b="1" dirty="0" smtClean="0"/>
              <a:t>WORK ‘cont’d</a:t>
            </a:r>
            <a:endParaRPr lang="en-US" b="1" dirty="0"/>
          </a:p>
        </p:txBody>
      </p:sp>
      <p:sp>
        <p:nvSpPr>
          <p:cNvPr id="3" name="Content Placeholder 2"/>
          <p:cNvSpPr>
            <a:spLocks noGrp="1"/>
          </p:cNvSpPr>
          <p:nvPr>
            <p:ph idx="1"/>
          </p:nvPr>
        </p:nvSpPr>
        <p:spPr>
          <a:xfrm>
            <a:off x="256477" y="942279"/>
            <a:ext cx="9935855" cy="4979019"/>
          </a:xfrm>
        </p:spPr>
        <p:txBody>
          <a:bodyPr>
            <a:noAutofit/>
          </a:bodyPr>
          <a:lstStyle/>
          <a:p>
            <a:pPr lvl="0" algn="just">
              <a:lnSpc>
                <a:spcPct val="150000"/>
              </a:lnSpc>
              <a:spcBef>
                <a:spcPts val="0"/>
              </a:spcBef>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Jointing of canal panels</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Construction of wing walls before and after road culverts</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Removal of reeds, weeds and grass from lined canal sections. Re-sealing of</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joints</a:t>
            </a:r>
          </a:p>
          <a:p>
            <a:pPr lvl="0" algn="just">
              <a:lnSpc>
                <a:spcPct val="150000"/>
              </a:lnSpc>
              <a:spcBef>
                <a:spcPts val="0"/>
              </a:spcBef>
              <a:buFont typeface="Symbol" panose="05050102010706020507" pitchFamily="18" charset="2"/>
              <a:buChar char=""/>
            </a:pP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Earthworks </a:t>
            </a: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and top soiling of wet areas created by the overflowing of the </a:t>
            </a: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canal</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r>
              <a:rPr lang="en-ZA" sz="1200" b="1" dirty="0">
                <a:solidFill>
                  <a:prstClr val="black"/>
                </a:solidFill>
                <a:latin typeface="Arial" panose="020B0604020202020204" pitchFamily="34" charset="0"/>
                <a:ea typeface="Times New Roman" panose="02020603050405020304" pitchFamily="18" charset="0"/>
                <a:cs typeface="Arial" panose="020B0604020202020204" pitchFamily="34" charset="0"/>
              </a:rPr>
              <a:t>The scope for this project includes Mechanical, Electrical, Automation, Architectural, </a:t>
            </a:r>
            <a:r>
              <a:rPr lang="en-ZA" sz="1200" b="1"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Process</a:t>
            </a:r>
            <a:endParaRPr lang="en-US" sz="1200" b="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Bef>
                <a:spcPts val="0"/>
              </a:spcBef>
              <a:buFont typeface="Symbol" panose="05050102010706020507" pitchFamily="18" charset="2"/>
              <a:buChar char=""/>
            </a:pPr>
            <a:endParaRPr lang="en-ZA" sz="1200" b="1" dirty="0" smtClean="0">
              <a:latin typeface="Arial" panose="020B0604020202020204" pitchFamily="34" charset="0"/>
              <a:ea typeface="Times New Roman" panose="02020603050405020304" pitchFamily="18" charset="0"/>
              <a:cs typeface="Arial" panose="020B0604020202020204" pitchFamily="34" charset="0"/>
            </a:endParaRPr>
          </a:p>
          <a:p>
            <a:pPr marL="0" marR="0" indent="0" algn="just">
              <a:lnSpc>
                <a:spcPct val="150000"/>
              </a:lnSpc>
              <a:spcBef>
                <a:spcPts val="0"/>
              </a:spcBef>
              <a:spcAft>
                <a:spcPts val="0"/>
              </a:spcAft>
              <a:buNone/>
            </a:pPr>
            <a:r>
              <a:rPr lang="en-ZA" sz="1400" b="1" dirty="0" smtClean="0">
                <a:latin typeface="Arial" panose="020B0604020202020204" pitchFamily="34" charset="0"/>
                <a:ea typeface="Times New Roman" panose="02020603050405020304" pitchFamily="18" charset="0"/>
                <a:cs typeface="Arial" panose="020B0604020202020204" pitchFamily="34" charset="0"/>
              </a:rPr>
              <a:t>P.05471 - Construction </a:t>
            </a:r>
            <a:r>
              <a:rPr lang="en-ZA" sz="1400" b="1" dirty="0">
                <a:latin typeface="Arial" panose="020B0604020202020204" pitchFamily="34" charset="0"/>
                <a:ea typeface="Times New Roman" panose="02020603050405020304" pitchFamily="18" charset="0"/>
                <a:cs typeface="Arial" panose="020B0604020202020204" pitchFamily="34" charset="0"/>
              </a:rPr>
              <a:t>of various building at </a:t>
            </a:r>
            <a:r>
              <a:rPr lang="en-ZA" sz="1400" b="1" dirty="0" err="1">
                <a:latin typeface="Arial" panose="020B0604020202020204" pitchFamily="34" charset="0"/>
                <a:ea typeface="Times New Roman" panose="02020603050405020304" pitchFamily="18" charset="0"/>
                <a:cs typeface="Arial" panose="020B0604020202020204" pitchFamily="34" charset="0"/>
              </a:rPr>
              <a:t>Panfontein</a:t>
            </a:r>
            <a:endParaRPr lang="en-US" sz="14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ZA" sz="1400" b="1" dirty="0">
                <a:latin typeface="Arial" panose="020B0604020202020204" pitchFamily="34" charset="0"/>
                <a:ea typeface="Times New Roman" panose="02020603050405020304" pitchFamily="18" charset="0"/>
                <a:cs typeface="Arial" panose="020B0604020202020204" pitchFamily="34" charset="0"/>
              </a:rPr>
              <a:t>Civil scope</a:t>
            </a:r>
            <a:r>
              <a:rPr lang="en-ZA" sz="1400" b="1" dirty="0" smtClean="0">
                <a:latin typeface="Arial" panose="020B0604020202020204" pitchFamily="34" charset="0"/>
                <a:ea typeface="Times New Roman" panose="02020603050405020304" pitchFamily="18" charset="0"/>
                <a:cs typeface="Arial" panose="020B0604020202020204" pitchFamily="34" charset="0"/>
              </a:rPr>
              <a:t>:</a:t>
            </a:r>
          </a:p>
          <a:p>
            <a:pPr marL="0" marR="0" indent="0" algn="just">
              <a:lnSpc>
                <a:spcPct val="150000"/>
              </a:lnSpc>
              <a:spcBef>
                <a:spcPts val="0"/>
              </a:spcBef>
              <a:spcAft>
                <a:spcPts val="0"/>
              </a:spcAft>
              <a:buNone/>
            </a:pP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Geotechnical Investigation for the new office block and Control Room. Investigation must also investigate the suitability of a soak away attached to the guardhouses for ablution</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Construction of a Concrete Frame structure for the offices and control room</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The Construction of a concrete weigh bridge with structural steel auxiliary equipment to cater for dump trucks and 18 wheeler trucks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Construction of a concrete/brick structures for the oil store and critical spares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Construction of a 4km main road and Internal truck Access road</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Storm water management for the entire plant area</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latin typeface="Arial" panose="020B0604020202020204" pitchFamily="34" charset="0"/>
                <a:ea typeface="Times New Roman" panose="02020603050405020304" pitchFamily="18" charset="0"/>
                <a:cs typeface="Times New Roman" panose="02020603050405020304" pitchFamily="18" charset="0"/>
              </a:rPr>
              <a:t>Sewer package plant for the entire plant area</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algn="just"/>
            <a:endParaRPr lang="en-US" sz="20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13</a:t>
            </a:fld>
            <a:endParaRPr lang="en-US"/>
          </a:p>
        </p:txBody>
      </p:sp>
    </p:spTree>
    <p:extLst>
      <p:ext uri="{BB962C8B-B14F-4D97-AF65-F5344CB8AC3E}">
        <p14:creationId xmlns:p14="http://schemas.microsoft.com/office/powerpoint/2010/main" val="78007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a:t>
            </a:r>
            <a:r>
              <a:rPr lang="en-US" b="1" dirty="0" smtClean="0"/>
              <a:t>WORK ‘cont’d</a:t>
            </a:r>
            <a:endParaRPr lang="en-US" b="1" dirty="0"/>
          </a:p>
        </p:txBody>
      </p:sp>
      <p:sp>
        <p:nvSpPr>
          <p:cNvPr id="3" name="Content Placeholder 2"/>
          <p:cNvSpPr>
            <a:spLocks noGrp="1"/>
          </p:cNvSpPr>
          <p:nvPr>
            <p:ph idx="1"/>
          </p:nvPr>
        </p:nvSpPr>
        <p:spPr>
          <a:xfrm>
            <a:off x="256477" y="942279"/>
            <a:ext cx="9935855" cy="4979019"/>
          </a:xfrm>
        </p:spPr>
        <p:txBody>
          <a:bodyPr>
            <a:noAutofit/>
          </a:bodyPr>
          <a:lstStyle/>
          <a:p>
            <a:pPr lvl="0" algn="just">
              <a:spcBef>
                <a:spcPts val="0"/>
              </a:spcBef>
              <a:spcAft>
                <a:spcPts val="600"/>
              </a:spcAft>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Cat Shelter and Truck Wash </a:t>
            </a:r>
            <a:r>
              <a:rPr lang="en-ZA" sz="1200"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Bay</a:t>
            </a:r>
          </a:p>
          <a:p>
            <a:pPr lvl="0" algn="just">
              <a:spcBef>
                <a:spcPts val="0"/>
              </a:spcBef>
              <a:spcAft>
                <a:spcPts val="600"/>
              </a:spcAft>
              <a:buFont typeface="Symbol" panose="05050102010706020507" pitchFamily="18" charset="2"/>
              <a:buChar char=""/>
            </a:pPr>
            <a:r>
              <a:rPr lang="en-ZA" sz="1200"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Diesel </a:t>
            </a:r>
            <a:r>
              <a:rPr lang="en-ZA"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Station and Upgrade Braai Area</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A new fence with gates around the expanded plant area</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0"/>
              </a:spcBef>
              <a:spcAft>
                <a:spcPts val="600"/>
              </a:spcAft>
              <a:buFont typeface="Symbol" panose="05050102010706020507" pitchFamily="18" charset="2"/>
              <a:buChar char=""/>
            </a:pPr>
            <a:r>
              <a:rPr lang="en-ZA"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The civil scope also includes any work required to support electrical, mechanical, automation </a:t>
            </a:r>
            <a:r>
              <a:rPr lang="en-ZA" sz="1200"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rPr>
              <a:t>infrastructure</a:t>
            </a:r>
            <a:endParaRPr lang="en-ZA" sz="1200" b="1" dirty="0" smtClean="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marL="0" lvl="0" algn="just">
              <a:lnSpc>
                <a:spcPct val="150000"/>
              </a:lnSpc>
              <a:spcBef>
                <a:spcPts val="0"/>
              </a:spcBef>
            </a:pPr>
            <a:r>
              <a:rPr lang="en-ZA" sz="1200" b="1"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Architectural </a:t>
            </a:r>
            <a:r>
              <a:rPr lang="en-ZA" sz="1200" b="1" dirty="0">
                <a:solidFill>
                  <a:prstClr val="black"/>
                </a:solidFill>
                <a:latin typeface="Arial" panose="020B0604020202020204" pitchFamily="34" charset="0"/>
                <a:ea typeface="Times New Roman" panose="02020603050405020304" pitchFamily="18" charset="0"/>
                <a:cs typeface="Arial" panose="020B0604020202020204" pitchFamily="34" charset="0"/>
              </a:rPr>
              <a:t>scope</a:t>
            </a: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 – the scope of work shall include but not be limited to the following:</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0" lvl="0" algn="just">
              <a:lnSpc>
                <a:spcPct val="150000"/>
              </a:lnSpc>
              <a:spcBef>
                <a:spcPts val="0"/>
              </a:spcBef>
            </a:pPr>
            <a:r>
              <a:rPr lang="en-ZA" sz="1200" dirty="0">
                <a:solidFill>
                  <a:prstClr val="black"/>
                </a:solidFill>
                <a:latin typeface="Arial" panose="020B0604020202020204" pitchFamily="34" charset="0"/>
                <a:ea typeface="Times New Roman" panose="02020603050405020304" pitchFamily="18" charset="0"/>
                <a:cs typeface="Arial" panose="020B0604020202020204" pitchFamily="34" charset="0"/>
              </a:rPr>
              <a:t>The design, demolition, alteration, additions, refurbishment, construction and putting into services of various buildings</a:t>
            </a:r>
            <a:r>
              <a:rPr lang="en-ZA" sz="12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a:t>
            </a: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0" lvl="0" algn="just">
              <a:lnSpc>
                <a:spcPct val="150000"/>
              </a:lnSpc>
              <a:spcBef>
                <a:spcPts val="0"/>
              </a:spcBef>
            </a:pPr>
            <a:r>
              <a:rPr lang="en-ZA" sz="1200" b="1" dirty="0">
                <a:solidFill>
                  <a:prstClr val="black"/>
                </a:solidFill>
                <a:latin typeface="Arial" panose="020B0604020202020204" pitchFamily="34" charset="0"/>
                <a:ea typeface="Times New Roman" panose="02020603050405020304" pitchFamily="18" charset="0"/>
                <a:cs typeface="Arial" panose="020B0604020202020204" pitchFamily="34" charset="0"/>
              </a:rPr>
              <a:t>The scope for this project includes Mechanical, Electrical and Automation works.</a:t>
            </a:r>
            <a:endParaRPr lang="en-US" sz="1200" b="1"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ct val="150000"/>
              </a:lnSpc>
              <a:spcBef>
                <a:spcPts val="0"/>
              </a:spcBef>
              <a:buNone/>
            </a:pPr>
            <a:endParaRPr lang="en-US" sz="1200" dirty="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ZA" sz="1400" b="1" dirty="0" smtClean="0">
                <a:latin typeface="Arial" panose="020B0604020202020204" pitchFamily="34" charset="0"/>
                <a:ea typeface="Times New Roman" panose="02020603050405020304" pitchFamily="18" charset="0"/>
                <a:cs typeface="Arial" panose="020B0604020202020204" pitchFamily="34" charset="0"/>
              </a:rPr>
              <a:t>P.05172 - Construction </a:t>
            </a:r>
            <a:r>
              <a:rPr lang="en-ZA" sz="1400" b="1" dirty="0">
                <a:latin typeface="Arial" panose="020B0604020202020204" pitchFamily="34" charset="0"/>
                <a:ea typeface="Times New Roman" panose="02020603050405020304" pitchFamily="18" charset="0"/>
                <a:cs typeface="Arial" panose="020B0604020202020204" pitchFamily="34" charset="0"/>
              </a:rPr>
              <a:t>of 3</a:t>
            </a:r>
            <a:r>
              <a:rPr lang="en-ZA" sz="1400" b="1" baseline="30000" dirty="0">
                <a:latin typeface="Arial" panose="020B0604020202020204" pitchFamily="34" charset="0"/>
                <a:ea typeface="Times New Roman" panose="02020603050405020304" pitchFamily="18" charset="0"/>
                <a:cs typeface="Arial" panose="020B0604020202020204" pitchFamily="34" charset="0"/>
              </a:rPr>
              <a:t>rd</a:t>
            </a:r>
            <a:r>
              <a:rPr lang="en-ZA" sz="1400" b="1" dirty="0">
                <a:latin typeface="Arial" panose="020B0604020202020204" pitchFamily="34" charset="0"/>
                <a:ea typeface="Times New Roman" panose="02020603050405020304" pitchFamily="18" charset="0"/>
                <a:cs typeface="Arial" panose="020B0604020202020204" pitchFamily="34" charset="0"/>
              </a:rPr>
              <a:t> Gravity thickener plant at </a:t>
            </a:r>
            <a:r>
              <a:rPr lang="en-ZA" sz="1400" b="1" dirty="0" err="1">
                <a:latin typeface="Arial" panose="020B0604020202020204" pitchFamily="34" charset="0"/>
                <a:ea typeface="Times New Roman" panose="02020603050405020304" pitchFamily="18" charset="0"/>
                <a:cs typeface="Arial" panose="020B0604020202020204" pitchFamily="34" charset="0"/>
              </a:rPr>
              <a:t>Panfontein</a:t>
            </a:r>
            <a:endParaRPr lang="en-US" sz="14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ZA" sz="1400" b="1" dirty="0">
                <a:latin typeface="Arial" panose="020B0604020202020204" pitchFamily="34" charset="0"/>
                <a:ea typeface="Times New Roman" panose="02020603050405020304" pitchFamily="18" charset="0"/>
                <a:cs typeface="Arial" panose="020B0604020202020204" pitchFamily="34" charset="0"/>
              </a:rPr>
              <a:t>Civil scope</a:t>
            </a:r>
            <a:r>
              <a:rPr lang="en-ZA" sz="1400" b="1" dirty="0" smtClean="0">
                <a:latin typeface="Arial" panose="020B0604020202020204" pitchFamily="34" charset="0"/>
                <a:ea typeface="Times New Roman" panose="02020603050405020304" pitchFamily="18" charset="0"/>
                <a:cs typeface="Arial" panose="020B0604020202020204" pitchFamily="34" charset="0"/>
              </a:rPr>
              <a:t>:</a:t>
            </a:r>
          </a:p>
          <a:p>
            <a:pPr marL="0" marR="0" indent="0" algn="just">
              <a:lnSpc>
                <a:spcPct val="150000"/>
              </a:lnSpc>
              <a:spcBef>
                <a:spcPts val="0"/>
              </a:spcBef>
              <a:spcAft>
                <a:spcPts val="0"/>
              </a:spcAft>
              <a:buNone/>
            </a:pP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1200" dirty="0">
                <a:latin typeface="Arial" panose="020B0604020202020204" pitchFamily="34" charset="0"/>
                <a:ea typeface="Times New Roman" panose="02020603050405020304" pitchFamily="18" charset="0"/>
                <a:cs typeface="Arial" panose="020B0604020202020204" pitchFamily="34" charset="0"/>
              </a:rPr>
              <a:t>The scope includes design and construction of Gravity thickener 3 plant together with all the ancillary mechanical, electrical and automation </a:t>
            </a:r>
            <a:r>
              <a:rPr lang="en-ZA" sz="1200" dirty="0" smtClean="0">
                <a:latin typeface="Arial" panose="020B0604020202020204" pitchFamily="34" charset="0"/>
                <a:ea typeface="Times New Roman" panose="02020603050405020304" pitchFamily="18" charset="0"/>
                <a:cs typeface="Arial" panose="020B0604020202020204" pitchFamily="34" charset="0"/>
              </a:rPr>
              <a:t>	equipment</a:t>
            </a:r>
            <a:r>
              <a:rPr lang="en-ZA" sz="1200" dirty="0">
                <a:latin typeface="Arial" panose="020B0604020202020204" pitchFamily="34" charset="0"/>
                <a:ea typeface="Times New Roman" panose="02020603050405020304" pitchFamily="18" charset="0"/>
                <a:cs typeface="Arial" panose="020B0604020202020204" pitchFamily="34" charset="0"/>
              </a:rPr>
              <a:t>.</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spcBef>
                <a:spcPts val="0"/>
              </a:spcBef>
              <a:spcAft>
                <a:spcPts val="600"/>
              </a:spcAft>
              <a:buFont typeface="Symbol" panose="05050102010706020507" pitchFamily="18" charset="2"/>
              <a:buChar char=""/>
            </a:pPr>
            <a:r>
              <a:rPr lang="en-US" sz="1200" dirty="0" smtClean="0">
                <a:ea typeface="Calibri" panose="020F0502020204030204" pitchFamily="34" charset="0"/>
                <a:cs typeface="Arial" panose="020B0604020202020204" pitchFamily="34" charset="0"/>
              </a:rPr>
              <a:t>Design and construct a circular reinforced concrete tank adjacent to the existing gravity thickener number 2.</a:t>
            </a:r>
            <a:endParaRPr lang="en-US" sz="1200" dirty="0" smtClean="0"/>
          </a:p>
          <a:p>
            <a:pPr lvl="0">
              <a:lnSpc>
                <a:spcPct val="150000"/>
              </a:lnSpc>
              <a:spcBef>
                <a:spcPts val="0"/>
              </a:spcBef>
              <a:spcAft>
                <a:spcPts val="600"/>
              </a:spcAft>
              <a:buFont typeface="Symbol" panose="05050102010706020507" pitchFamily="18" charset="2"/>
              <a:buChar char=""/>
            </a:pPr>
            <a:r>
              <a:rPr lang="en-ZA" sz="1200" dirty="0" smtClean="0">
                <a:ea typeface="Calibri" panose="020F0502020204030204" pitchFamily="34" charset="0"/>
                <a:cs typeface="Arial" panose="020B0604020202020204" pitchFamily="34" charset="0"/>
              </a:rPr>
              <a:t>Construction must be such that there is no disruption to existing operations as existing gravity thickeners will continue to operate during construction.</a:t>
            </a:r>
            <a:endParaRPr lang="en-US" sz="1200" dirty="0" smtClean="0"/>
          </a:p>
          <a:p>
            <a:pPr lvl="0">
              <a:lnSpc>
                <a:spcPct val="150000"/>
              </a:lnSpc>
              <a:spcBef>
                <a:spcPts val="0"/>
              </a:spcBef>
              <a:spcAft>
                <a:spcPts val="600"/>
              </a:spcAft>
              <a:buFont typeface="Symbol" panose="05050102010706020507" pitchFamily="18" charset="2"/>
              <a:buChar char=""/>
            </a:pPr>
            <a:r>
              <a:rPr lang="en-US" sz="1200" dirty="0" smtClean="0">
                <a:ea typeface="Calibri" panose="020F0502020204030204" pitchFamily="34" charset="0"/>
                <a:cs typeface="Arial" panose="020B0604020202020204" pitchFamily="34" charset="0"/>
              </a:rPr>
              <a:t>Geotechnical investigations are required to assess the suitability of the founding condition for construction.</a:t>
            </a:r>
            <a:endParaRPr lang="en-US" sz="1200" dirty="0" smtClean="0"/>
          </a:p>
          <a:p>
            <a:pPr algn="just"/>
            <a:endParaRPr lang="en-US" sz="20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14</a:t>
            </a:fld>
            <a:endParaRPr lang="en-US"/>
          </a:p>
        </p:txBody>
      </p:sp>
    </p:spTree>
    <p:extLst>
      <p:ext uri="{BB962C8B-B14F-4D97-AF65-F5344CB8AC3E}">
        <p14:creationId xmlns:p14="http://schemas.microsoft.com/office/powerpoint/2010/main" val="648940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a:t>
            </a:r>
            <a:r>
              <a:rPr lang="en-US" b="1" dirty="0" smtClean="0"/>
              <a:t>WORK ‘cont’d</a:t>
            </a:r>
            <a:endParaRPr lang="en-US" b="1" dirty="0"/>
          </a:p>
        </p:txBody>
      </p:sp>
      <p:sp>
        <p:nvSpPr>
          <p:cNvPr id="3" name="Content Placeholder 2"/>
          <p:cNvSpPr>
            <a:spLocks noGrp="1"/>
          </p:cNvSpPr>
          <p:nvPr>
            <p:ph idx="1"/>
          </p:nvPr>
        </p:nvSpPr>
        <p:spPr>
          <a:xfrm>
            <a:off x="256477" y="942279"/>
            <a:ext cx="9935855" cy="4979019"/>
          </a:xfrm>
        </p:spPr>
        <p:txBody>
          <a:bodyPr>
            <a:noAutofit/>
          </a:bodyPr>
          <a:lstStyle/>
          <a:p>
            <a:pPr lvl="0">
              <a:lnSpc>
                <a:spcPct val="150000"/>
              </a:lnSpc>
              <a:spcBef>
                <a:spcPts val="0"/>
              </a:spcBef>
              <a:spcAft>
                <a:spcPts val="600"/>
              </a:spcAft>
              <a:buFont typeface="Symbol" panose="05050102010706020507" pitchFamily="18" charset="2"/>
              <a:buChar char=""/>
            </a:pPr>
            <a:r>
              <a:rPr lang="en-US" sz="1200" dirty="0">
                <a:solidFill>
                  <a:prstClr val="black"/>
                </a:solidFill>
                <a:ea typeface="Calibri" panose="020F0502020204030204" pitchFamily="34" charset="0"/>
                <a:cs typeface="Arial" panose="020B0604020202020204" pitchFamily="34" charset="0"/>
              </a:rPr>
              <a:t>The tank is to be designed such that it allows inter-connectivity and operation with GT2 </a:t>
            </a:r>
            <a:endParaRPr lang="en-US" sz="1200" dirty="0" smtClean="0">
              <a:solidFill>
                <a:prstClr val="black"/>
              </a:solidFill>
              <a:ea typeface="Calibri" panose="020F0502020204030204" pitchFamily="34" charset="0"/>
              <a:cs typeface="Arial" panose="020B0604020202020204" pitchFamily="34" charset="0"/>
            </a:endParaRPr>
          </a:p>
          <a:p>
            <a:pPr lvl="0">
              <a:lnSpc>
                <a:spcPct val="150000"/>
              </a:lnSpc>
              <a:spcBef>
                <a:spcPts val="0"/>
              </a:spcBef>
              <a:spcAft>
                <a:spcPts val="600"/>
              </a:spcAft>
              <a:buFont typeface="Symbol" panose="05050102010706020507" pitchFamily="18" charset="2"/>
              <a:buChar char=""/>
            </a:pPr>
            <a:r>
              <a:rPr lang="en-US" sz="1200" dirty="0" smtClean="0">
                <a:solidFill>
                  <a:prstClr val="black"/>
                </a:solidFill>
                <a:ea typeface="Calibri" panose="020F0502020204030204" pitchFamily="34" charset="0"/>
                <a:cs typeface="Arial" panose="020B0604020202020204" pitchFamily="34" charset="0"/>
              </a:rPr>
              <a:t>The </a:t>
            </a:r>
            <a:r>
              <a:rPr lang="en-US" sz="1200" dirty="0">
                <a:solidFill>
                  <a:prstClr val="black"/>
                </a:solidFill>
                <a:ea typeface="Calibri" panose="020F0502020204030204" pitchFamily="34" charset="0"/>
                <a:cs typeface="Arial" panose="020B0604020202020204" pitchFamily="34" charset="0"/>
              </a:rPr>
              <a:t>proposed gravity thickener should be inclusive of all ancillary assets (automation, civil, mechanical and pipeline); this shall include but not limited to:</a:t>
            </a:r>
            <a:endParaRPr lang="en-US" sz="1200" dirty="0">
              <a:solidFill>
                <a:prstClr val="black"/>
              </a:solidFill>
            </a:endParaRPr>
          </a:p>
          <a:p>
            <a:pPr lvl="0">
              <a:lnSpc>
                <a:spcPct val="150000"/>
              </a:lnSpc>
              <a:spcBef>
                <a:spcPts val="0"/>
              </a:spcBef>
              <a:spcAft>
                <a:spcPts val="600"/>
              </a:spcAft>
              <a:buFont typeface="Arial" panose="020B0604020202020204" pitchFamily="34" charset="0"/>
              <a:buChar char="-"/>
            </a:pPr>
            <a:r>
              <a:rPr lang="en-US" sz="1200" dirty="0">
                <a:solidFill>
                  <a:prstClr val="black"/>
                </a:solidFill>
                <a:ea typeface="Calibri" panose="020F0502020204030204" pitchFamily="34" charset="0"/>
                <a:cs typeface="Arial" panose="020B0604020202020204" pitchFamily="34" charset="0"/>
              </a:rPr>
              <a:t>Bridge, Bridge extensions</a:t>
            </a:r>
            <a:endParaRPr lang="en-US" sz="1200" dirty="0">
              <a:solidFill>
                <a:prstClr val="black"/>
              </a:solidFill>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solidFill>
                  <a:prstClr val="black"/>
                </a:solidFill>
                <a:ea typeface="Calibri" panose="020F0502020204030204" pitchFamily="34" charset="0"/>
                <a:cs typeface="Arial" panose="020B0604020202020204" pitchFamily="34" charset="0"/>
              </a:rPr>
              <a:t>Drainage system and storm water drainage, Underfloor drainage</a:t>
            </a:r>
            <a:endParaRPr lang="en-US" sz="1200" dirty="0">
              <a:solidFill>
                <a:prstClr val="black"/>
              </a:solidFill>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solidFill>
                  <a:prstClr val="black"/>
                </a:solidFill>
                <a:ea typeface="Calibri" panose="020F0502020204030204" pitchFamily="34" charset="0"/>
                <a:cs typeface="Arial" panose="020B0604020202020204" pitchFamily="34" charset="0"/>
              </a:rPr>
              <a:t>Access road and Paving</a:t>
            </a:r>
            <a:endParaRPr lang="en-US" sz="1200" dirty="0">
              <a:solidFill>
                <a:prstClr val="black"/>
              </a:solidFill>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solidFill>
                  <a:prstClr val="black"/>
                </a:solidFill>
                <a:ea typeface="Calibri" panose="020F0502020204030204" pitchFamily="34" charset="0"/>
                <a:cs typeface="Arial" panose="020B0604020202020204" pitchFamily="34" charset="0"/>
              </a:rPr>
              <a:t>Chambers, concrete bases, concrete center </a:t>
            </a:r>
            <a:r>
              <a:rPr lang="en-US" sz="1200" dirty="0" smtClean="0">
                <a:solidFill>
                  <a:prstClr val="black"/>
                </a:solidFill>
                <a:ea typeface="Calibri" panose="020F0502020204030204" pitchFamily="34" charset="0"/>
                <a:cs typeface="Arial" panose="020B0604020202020204" pitchFamily="34" charset="0"/>
              </a:rPr>
              <a:t>column</a:t>
            </a:r>
            <a:endParaRPr lang="en-US" sz="1200" dirty="0">
              <a:ea typeface="Calibri" panose="020F0502020204030204" pitchFamily="34" charset="0"/>
              <a:cs typeface="Arial" panose="020B0604020202020204" pitchFamily="34" charset="0"/>
            </a:endParaRPr>
          </a:p>
          <a:p>
            <a:pPr lvl="0">
              <a:lnSpc>
                <a:spcPct val="150000"/>
              </a:lnSpc>
              <a:spcBef>
                <a:spcPts val="0"/>
              </a:spcBef>
              <a:spcAft>
                <a:spcPts val="600"/>
              </a:spcAft>
              <a:buFont typeface="Arial" panose="020B0604020202020204" pitchFamily="34" charset="0"/>
              <a:buChar char="-"/>
            </a:pPr>
            <a:r>
              <a:rPr lang="en-US" sz="1200" dirty="0" smtClean="0">
                <a:ea typeface="Calibri" panose="020F0502020204030204" pitchFamily="34" charset="0"/>
                <a:cs typeface="Arial" panose="020B0604020202020204" pitchFamily="34" charset="0"/>
              </a:rPr>
              <a:t>control </a:t>
            </a:r>
            <a:r>
              <a:rPr lang="en-US" sz="1200" dirty="0">
                <a:ea typeface="Calibri" panose="020F0502020204030204" pitchFamily="34" charset="0"/>
                <a:cs typeface="Arial" panose="020B0604020202020204" pitchFamily="34" charset="0"/>
              </a:rPr>
              <a:t>panel, overflow launder, level sensor</a:t>
            </a:r>
            <a:endParaRPr lang="en-US" sz="1200" dirty="0">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ea typeface="Calibri" panose="020F0502020204030204" pitchFamily="34" charset="0"/>
                <a:cs typeface="Arial" panose="020B0604020202020204" pitchFamily="34" charset="0"/>
              </a:rPr>
              <a:t>V-notch weirs, Torque tube, Torque guide sleeve</a:t>
            </a:r>
            <a:endParaRPr lang="en-US" sz="1200" dirty="0">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ea typeface="Calibri" panose="020F0502020204030204" pitchFamily="34" charset="0"/>
                <a:cs typeface="Arial" panose="020B0604020202020204" pitchFamily="34" charset="0"/>
              </a:rPr>
              <a:t>Underflow scraper, Feed well, Feed well seal, Feed guide, Feed pipe</a:t>
            </a:r>
            <a:endParaRPr lang="en-US" sz="1200" dirty="0">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ea typeface="Calibri" panose="020F0502020204030204" pitchFamily="34" charset="0"/>
                <a:cs typeface="Arial" panose="020B0604020202020204" pitchFamily="34" charset="0"/>
              </a:rPr>
              <a:t>Lifting mechanism, Drive, Rake arm</a:t>
            </a:r>
            <a:endParaRPr lang="en-US" sz="1200" dirty="0">
              <a:ea typeface="Times New Roman" panose="02020603050405020304" pitchFamily="18" charset="0"/>
            </a:endParaRPr>
          </a:p>
          <a:p>
            <a:pPr lvl="0">
              <a:lnSpc>
                <a:spcPct val="150000"/>
              </a:lnSpc>
              <a:spcBef>
                <a:spcPts val="0"/>
              </a:spcBef>
              <a:spcAft>
                <a:spcPts val="600"/>
              </a:spcAft>
              <a:buFont typeface="Arial" panose="020B0604020202020204" pitchFamily="34" charset="0"/>
              <a:buChar char="-"/>
            </a:pPr>
            <a:r>
              <a:rPr lang="en-US" sz="1200" dirty="0">
                <a:ea typeface="Calibri" panose="020F0502020204030204" pitchFamily="34" charset="0"/>
                <a:cs typeface="Arial" panose="020B0604020202020204" pitchFamily="34" charset="0"/>
              </a:rPr>
              <a:t>Handrails, Cat ladder, Grating, Tank, </a:t>
            </a:r>
            <a:r>
              <a:rPr lang="en-US" sz="1200" dirty="0" smtClean="0">
                <a:ea typeface="Calibri" panose="020F0502020204030204" pitchFamily="34" charset="0"/>
                <a:cs typeface="Arial" panose="020B0604020202020204" pitchFamily="34" charset="0"/>
              </a:rPr>
              <a:t>Meters</a:t>
            </a:r>
            <a:endParaRPr lang="en-US" sz="12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1200" b="1" dirty="0">
                <a:latin typeface="Arial" panose="020B0604020202020204" pitchFamily="34" charset="0"/>
                <a:ea typeface="Times New Roman" panose="02020603050405020304" pitchFamily="18" charset="0"/>
                <a:cs typeface="Arial" panose="020B0604020202020204" pitchFamily="34" charset="0"/>
              </a:rPr>
              <a:t>The scope for this project includes Mechanical, Electrical, Automation, Architectural, Pipelines, Process and Automation works.</a:t>
            </a:r>
            <a:endParaRPr lang="en-US" sz="1200" b="1" dirty="0">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US" sz="20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15</a:t>
            </a:fld>
            <a:endParaRPr lang="en-US"/>
          </a:p>
        </p:txBody>
      </p:sp>
    </p:spTree>
    <p:extLst>
      <p:ext uri="{BB962C8B-B14F-4D97-AF65-F5344CB8AC3E}">
        <p14:creationId xmlns:p14="http://schemas.microsoft.com/office/powerpoint/2010/main" val="348266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Evaluation Process</a:t>
            </a:r>
          </a:p>
        </p:txBody>
      </p:sp>
      <p:sp>
        <p:nvSpPr>
          <p:cNvPr id="3" name="Content Placeholder 2"/>
          <p:cNvSpPr>
            <a:spLocks noGrp="1"/>
          </p:cNvSpPr>
          <p:nvPr>
            <p:ph idx="1"/>
          </p:nvPr>
        </p:nvSpPr>
        <p:spPr/>
        <p:txBody>
          <a:bodyPr>
            <a:normAutofit fontScale="92500" lnSpcReduction="20000"/>
          </a:bodyPr>
          <a:lstStyle/>
          <a:p>
            <a:pPr marL="0" lvl="0" indent="0" defTabSz="914400">
              <a:lnSpc>
                <a:spcPct val="150000"/>
              </a:lnSpc>
              <a:spcBef>
                <a:spcPts val="600"/>
              </a:spcBef>
              <a:buSzPct val="70000"/>
              <a:buNone/>
            </a:pPr>
            <a:r>
              <a:rPr lang="en-US" sz="1100" dirty="0">
                <a:solidFill>
                  <a:prstClr val="black"/>
                </a:solidFill>
                <a:cs typeface="Arial" pitchFamily="34" charset="0"/>
              </a:rPr>
              <a:t>Rand Water conducts a two stage evaluation process for all bids, intending to provide services or goods to the organization as follows:</a:t>
            </a:r>
          </a:p>
          <a:p>
            <a:pPr marL="0" lvl="0" indent="0" defTabSz="914400">
              <a:lnSpc>
                <a:spcPct val="150000"/>
              </a:lnSpc>
              <a:spcBef>
                <a:spcPts val="600"/>
              </a:spcBef>
              <a:buSzPct val="70000"/>
              <a:buNone/>
            </a:pPr>
            <a:endParaRPr lang="en-US" sz="1100" dirty="0">
              <a:solidFill>
                <a:prstClr val="black"/>
              </a:solidFill>
              <a:cs typeface="Arial" pitchFamily="34" charset="0"/>
            </a:endParaRP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First part of the evaluation process is the functionality evaluation </a:t>
            </a:r>
            <a:r>
              <a:rPr lang="en-US" sz="1100" b="1" dirty="0">
                <a:solidFill>
                  <a:prstClr val="black"/>
                </a:solidFill>
                <a:cs typeface="Arial" pitchFamily="34" charset="0"/>
              </a:rPr>
              <a:t>(Technical part of the tender document).</a:t>
            </a: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All bids evaluated at this stage must achieve a minimum of 60% scoring.</a:t>
            </a: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Below 60 % will not be considered to second stage of the evaluation.</a:t>
            </a:r>
          </a:p>
          <a:p>
            <a:pPr marL="0" lvl="0" indent="0" defTabSz="914400">
              <a:lnSpc>
                <a:spcPct val="150000"/>
              </a:lnSpc>
              <a:spcBef>
                <a:spcPts val="0"/>
              </a:spcBef>
              <a:buNone/>
            </a:pPr>
            <a:endParaRPr lang="en-US" sz="1100" dirty="0">
              <a:solidFill>
                <a:prstClr val="black"/>
              </a:solidFill>
              <a:cs typeface="Arial" pitchFamily="34" charset="0"/>
            </a:endParaRPr>
          </a:p>
          <a:p>
            <a:pPr marL="454025" lvl="0" indent="0" defTabSz="914400">
              <a:lnSpc>
                <a:spcPct val="150000"/>
              </a:lnSpc>
              <a:spcBef>
                <a:spcPts val="0"/>
              </a:spcBef>
              <a:buNone/>
            </a:pPr>
            <a:r>
              <a:rPr lang="en-US" sz="1100" dirty="0">
                <a:solidFill>
                  <a:srgbClr val="FF0000"/>
                </a:solidFill>
                <a:cs typeface="Arial" pitchFamily="34" charset="0"/>
              </a:rPr>
              <a:t>Technical Evaluation will be based on:</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Record of Previous Experience relevant to the current scope/ work (with contactable client ref.)</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Overall Performance on Previous Work</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Quality Management Systems</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Human Resource Capacity</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Equipment Resource Capacity</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Risk Introduced by Bid Qualifications </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Project Risk Management</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Detailed Project Programme</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Method Statement</a:t>
            </a:r>
          </a:p>
          <a:p>
            <a:pPr marL="911225" lvl="0" indent="-457200" defTabSz="914400">
              <a:lnSpc>
                <a:spcPct val="150000"/>
              </a:lnSpc>
              <a:spcBef>
                <a:spcPts val="0"/>
              </a:spcBef>
              <a:buFont typeface="+mj-lt"/>
              <a:buAutoNum type="alphaLcParenR"/>
            </a:pPr>
            <a:r>
              <a:rPr lang="en-US" sz="1100" dirty="0" smtClean="0">
                <a:solidFill>
                  <a:srgbClr val="FF0000"/>
                </a:solidFill>
                <a:cs typeface="Arial" pitchFamily="34" charset="0"/>
              </a:rPr>
              <a:t>SHER</a:t>
            </a:r>
            <a:endParaRPr lang="en-US" sz="1100" dirty="0">
              <a:solidFill>
                <a:srgbClr val="FF0000"/>
              </a:solidFill>
              <a:cs typeface="Arial" pitchFamily="34" charset="0"/>
            </a:endParaRPr>
          </a:p>
          <a:p>
            <a:pPr marL="454025" lvl="0" indent="0" defTabSz="914400">
              <a:lnSpc>
                <a:spcPct val="150000"/>
              </a:lnSpc>
              <a:spcBef>
                <a:spcPts val="0"/>
              </a:spcBef>
              <a:buNone/>
            </a:pPr>
            <a:endParaRPr lang="en-US" sz="1100" dirty="0">
              <a:solidFill>
                <a:srgbClr val="FF0000"/>
              </a:solidFill>
              <a:cs typeface="Arial" pitchFamily="34" charset="0"/>
            </a:endParaRP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Rand Water shall then apply the objective criteria in accordance with the PPPFA that will determine the evaluation outcome</a:t>
            </a: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Part of the functionality evaluation Rand Water also uses a Financial Tolerance Range </a:t>
            </a:r>
          </a:p>
          <a:p>
            <a:pPr marL="285750" lvl="0" indent="-285750" defTabSz="914400">
              <a:lnSpc>
                <a:spcPct val="150000"/>
              </a:lnSpc>
              <a:spcBef>
                <a:spcPts val="0"/>
              </a:spcBef>
              <a:buFont typeface="Arial" pitchFamily="34" charset="0"/>
              <a:buChar char="•"/>
            </a:pPr>
            <a:r>
              <a:rPr lang="en-ZA" sz="1100" dirty="0">
                <a:solidFill>
                  <a:prstClr val="black"/>
                </a:solidFill>
                <a:cs typeface="Arial" pitchFamily="34" charset="0"/>
              </a:rPr>
              <a:t>Award is then based on the preferential point system. </a:t>
            </a:r>
            <a:r>
              <a:rPr lang="en-US" sz="1100" b="1" dirty="0">
                <a:solidFill>
                  <a:prstClr val="black"/>
                </a:solidFill>
                <a:cs typeface="Arial" pitchFamily="34" charset="0"/>
              </a:rPr>
              <a:t>NB:</a:t>
            </a:r>
            <a:r>
              <a:rPr lang="en-US" sz="1100" dirty="0">
                <a:solidFill>
                  <a:prstClr val="black"/>
                </a:solidFill>
                <a:cs typeface="Arial" pitchFamily="34" charset="0"/>
              </a:rPr>
              <a:t> award based on quality of submission not reputation</a:t>
            </a:r>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16</a:t>
            </a:fld>
            <a:endParaRPr lang="en-US"/>
          </a:p>
        </p:txBody>
      </p:sp>
    </p:spTree>
    <p:extLst>
      <p:ext uri="{BB962C8B-B14F-4D97-AF65-F5344CB8AC3E}">
        <p14:creationId xmlns:p14="http://schemas.microsoft.com/office/powerpoint/2010/main" val="1860636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RETURNABLE </a:t>
            </a:r>
            <a:r>
              <a:rPr lang="en-US" dirty="0"/>
              <a:t>DOCUMENTS</a:t>
            </a:r>
          </a:p>
        </p:txBody>
      </p:sp>
      <p:sp>
        <p:nvSpPr>
          <p:cNvPr id="3" name="Content Placeholder 2"/>
          <p:cNvSpPr>
            <a:spLocks noGrp="1"/>
          </p:cNvSpPr>
          <p:nvPr>
            <p:ph idx="1"/>
          </p:nvPr>
        </p:nvSpPr>
        <p:spPr/>
        <p:txBody>
          <a:bodyPr>
            <a:normAutofit fontScale="92500" lnSpcReduction="10000"/>
          </a:bodyPr>
          <a:lstStyle/>
          <a:p>
            <a:pPr lvl="0" algn="just"/>
            <a:r>
              <a:rPr lang="en-ZA" sz="2800" dirty="0"/>
              <a:t>Pay attention to all returnable under T Section and ensure that they appropriately returned</a:t>
            </a:r>
            <a:r>
              <a:rPr lang="en-ZA" sz="2800" dirty="0" smtClean="0"/>
              <a:t>.</a:t>
            </a:r>
          </a:p>
          <a:p>
            <a:pPr marL="0" lvl="0" indent="0" algn="just">
              <a:buNone/>
            </a:pPr>
            <a:endParaRPr lang="en-US" sz="2800" dirty="0"/>
          </a:p>
          <a:p>
            <a:pPr lvl="0" algn="just"/>
            <a:r>
              <a:rPr lang="en-ZA" sz="2800" dirty="0"/>
              <a:t>Non-submission of any item listed only under the column “Required for Bid Evaluation” may result in the bid being rejected by the Employer</a:t>
            </a:r>
            <a:r>
              <a:rPr lang="en-ZA" sz="2800" dirty="0" smtClean="0"/>
              <a:t>.</a:t>
            </a:r>
          </a:p>
          <a:p>
            <a:pPr lvl="0" algn="just"/>
            <a:endParaRPr lang="en-ZA" sz="2800" dirty="0" smtClean="0"/>
          </a:p>
          <a:p>
            <a:pPr lvl="0" algn="just"/>
            <a:r>
              <a:rPr lang="en-ZA" sz="2800" dirty="0" smtClean="0"/>
              <a:t>Returnable Schedules for Equipment as provided in the bid are to form part of returnable documents.</a:t>
            </a:r>
          </a:p>
          <a:p>
            <a:pPr marL="0" lvl="0" indent="0" algn="just">
              <a:buNone/>
            </a:pPr>
            <a:endParaRPr lang="en-US" sz="2800" dirty="0"/>
          </a:p>
          <a:p>
            <a:pPr lvl="0" algn="just"/>
            <a:r>
              <a:rPr lang="en-ZA" sz="2800" dirty="0"/>
              <a:t>Explanations for all for returnable are  included </a:t>
            </a:r>
            <a:endParaRPr lang="en-US" sz="2800" dirty="0"/>
          </a:p>
          <a:p>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17</a:t>
            </a:fld>
            <a:endParaRPr lang="en-US"/>
          </a:p>
        </p:txBody>
      </p:sp>
    </p:spTree>
    <p:extLst>
      <p:ext uri="{BB962C8B-B14F-4D97-AF65-F5344CB8AC3E}">
        <p14:creationId xmlns:p14="http://schemas.microsoft.com/office/powerpoint/2010/main" val="2435747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55218" y="3163190"/>
            <a:ext cx="4048864" cy="400110"/>
          </a:xfrm>
          <a:prstGeom prst="rect">
            <a:avLst/>
          </a:prstGeom>
          <a:noFill/>
        </p:spPr>
        <p:txBody>
          <a:bodyPr wrap="square" rtlCol="0">
            <a:spAutoFit/>
          </a:bodyPr>
          <a:lstStyle/>
          <a:p>
            <a:pPr algn="r"/>
            <a:r>
              <a:rPr lang="en-US" sz="2000" b="1" dirty="0">
                <a:solidFill>
                  <a:schemeClr val="bg1"/>
                </a:solidFill>
                <a:latin typeface="Century Gothic"/>
                <a:cs typeface="Century Gothic"/>
              </a:rPr>
              <a:t>PAGE BREAK</a:t>
            </a:r>
            <a:endParaRPr lang="en-US" sz="2000" dirty="0">
              <a:solidFill>
                <a:schemeClr val="bg1"/>
              </a:solidFill>
              <a:latin typeface="Century Gothic"/>
              <a:cs typeface="Century Gothic"/>
            </a:endParaRPr>
          </a:p>
        </p:txBody>
      </p:sp>
      <p:sp>
        <p:nvSpPr>
          <p:cNvPr id="2" name="Slide Number Placeholder 1"/>
          <p:cNvSpPr>
            <a:spLocks noGrp="1"/>
          </p:cNvSpPr>
          <p:nvPr>
            <p:ph type="sldNum" sz="quarter" idx="12"/>
          </p:nvPr>
        </p:nvSpPr>
        <p:spPr/>
        <p:txBody>
          <a:bodyPr/>
          <a:lstStyle/>
          <a:p>
            <a:fld id="{D6ADA1CD-A6B3-B347-A7AB-3A85138FD9D7}" type="slidenum">
              <a:rPr lang="en-US" smtClean="0"/>
              <a:t>18</a:t>
            </a:fld>
            <a:endParaRPr lang="en-US"/>
          </a:p>
        </p:txBody>
      </p:sp>
      <p:sp>
        <p:nvSpPr>
          <p:cNvPr id="6" name="Subtitle 5"/>
          <p:cNvSpPr>
            <a:spLocks noGrp="1"/>
          </p:cNvSpPr>
          <p:nvPr>
            <p:ph type="subTitle" idx="13"/>
          </p:nvPr>
        </p:nvSpPr>
        <p:spPr/>
        <p:txBody>
          <a:bodyPr>
            <a:normAutofit/>
          </a:bodyPr>
          <a:lstStyle/>
          <a:p>
            <a:r>
              <a:rPr lang="en-GB" dirty="0" smtClean="0">
                <a:solidFill>
                  <a:srgbClr val="000066"/>
                </a:solidFill>
                <a:effectLst>
                  <a:outerShdw blurRad="38100" dist="38100" dir="2700000" algn="tl">
                    <a:srgbClr val="000000">
                      <a:alpha val="43137"/>
                    </a:srgbClr>
                  </a:outerShdw>
                </a:effectLst>
              </a:rPr>
              <a:t>THANK YOU</a:t>
            </a:r>
          </a:p>
          <a:p>
            <a:endParaRPr lang="en-ZA" dirty="0"/>
          </a:p>
        </p:txBody>
      </p:sp>
    </p:spTree>
    <p:extLst>
      <p:ext uri="{BB962C8B-B14F-4D97-AF65-F5344CB8AC3E}">
        <p14:creationId xmlns:p14="http://schemas.microsoft.com/office/powerpoint/2010/main" val="2150348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99E392-C8B1-44F7-A180-35B743FB12A4}">
  <ds:schemaRefs>
    <ds:schemaRef ds:uri="http://schemas.microsoft.com/sharepoint/v3/contenttype/forms"/>
  </ds:schemaRefs>
</ds:datastoreItem>
</file>

<file path=customXml/itemProps2.xml><?xml version="1.0" encoding="utf-8"?>
<ds:datastoreItem xmlns:ds="http://schemas.openxmlformats.org/officeDocument/2006/customXml" ds:itemID="{6504035C-20D0-4CE2-A62A-CF8CBC83DD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A6C9414-6290-4150-AD48-28B78DC6C09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3772</TotalTime>
  <Words>1530</Words>
  <Application>Microsoft Office PowerPoint</Application>
  <PresentationFormat>Widescreen</PresentationFormat>
  <Paragraphs>228</Paragraphs>
  <Slides>18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Century Gothic</vt:lpstr>
      <vt:lpstr>CIDFont+F2</vt:lpstr>
      <vt:lpstr>Courier New</vt:lpstr>
      <vt:lpstr>Symbol</vt:lpstr>
      <vt:lpstr>Times New Roman</vt:lpstr>
      <vt:lpstr>Office Theme</vt:lpstr>
      <vt:lpstr>PowerPoint Presentation</vt:lpstr>
      <vt:lpstr>RAND WATER TEAM</vt:lpstr>
      <vt:lpstr>PROCEDURE TO BE OBSERVED</vt:lpstr>
      <vt:lpstr>VALIDITY PERIOD </vt:lpstr>
      <vt:lpstr>PRE-QUALIFIERS</vt:lpstr>
      <vt:lpstr>PowerPoint Presentation</vt:lpstr>
      <vt:lpstr>COMMERCIAL- RETURNABLES</vt:lpstr>
      <vt:lpstr>TECHNICAL PART</vt:lpstr>
      <vt:lpstr>SCOPE OF WORK</vt:lpstr>
      <vt:lpstr>SCOPE OF WORK ‘cont’d</vt:lpstr>
      <vt:lpstr>SCOPE OF WORK ‘cont’d</vt:lpstr>
      <vt:lpstr>SCOPE OF WORK ‘cont’d</vt:lpstr>
      <vt:lpstr>SCOPE OF WORK ‘cont’d</vt:lpstr>
      <vt:lpstr>SCOPE OF WORK ‘cont’d</vt:lpstr>
      <vt:lpstr>SCOPE OF WORK ‘cont’d</vt:lpstr>
      <vt:lpstr>Evaluation Process</vt:lpstr>
      <vt:lpstr>RETURNABLE DOCUMENTS</vt:lpstr>
      <vt:lpstr>PowerPoint Presentation</vt:lpstr>
    </vt:vector>
  </TitlesOfParts>
  <Manager>TP Joala</Manager>
  <Company>Rand Water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Presentation Template</dc:subject>
  <dc:creator>Rand Water CSM</dc:creator>
  <cp:keywords>MS Powerpoint, template, presentation, etc.</cp:keywords>
  <dc:description>Fonts type: Century Gothic
NB: Fonts are not to be amended by anyone under any circumstances.</dc:description>
  <cp:lastModifiedBy>Sandisile Ngubane</cp:lastModifiedBy>
  <cp:revision>63</cp:revision>
  <dcterms:created xsi:type="dcterms:W3CDTF">2018-11-01T16:56:40Z</dcterms:created>
  <dcterms:modified xsi:type="dcterms:W3CDTF">2022-01-18T11:25:26Z</dcterms:modified>
  <cp:category>Standard Presentation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