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2" r:id="rId6"/>
    <p:sldId id="263" r:id="rId7"/>
    <p:sldId id="264" r:id="rId8"/>
    <p:sldId id="261"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F54BC4-2440-4E23-B50F-614DFA5304A8}" v="15" dt="2025-11-19T09:34:04.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snapToGrid="0">
      <p:cViewPr>
        <p:scale>
          <a:sx n="100" d="100"/>
          <a:sy n="100" d="100"/>
        </p:scale>
        <p:origin x="990" y="132"/>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andiwe Gumede" userId="ef1f486a-9d91-4d1f-bf3d-40b0c5f151ca" providerId="ADAL" clId="{48579D4F-C6A3-4F4B-A16B-2E00883C2BE1}"/>
    <pc:docChg chg="custSel addSld delSld modSld">
      <pc:chgData name="Thandiwe Gumede" userId="ef1f486a-9d91-4d1f-bf3d-40b0c5f151ca" providerId="ADAL" clId="{48579D4F-C6A3-4F4B-A16B-2E00883C2BE1}" dt="2025-11-19T09:36:19.463" v="474" actId="113"/>
      <pc:docMkLst>
        <pc:docMk/>
      </pc:docMkLst>
      <pc:sldChg chg="addSp delSp modSp mod">
        <pc:chgData name="Thandiwe Gumede" userId="ef1f486a-9d91-4d1f-bf3d-40b0c5f151ca" providerId="ADAL" clId="{48579D4F-C6A3-4F4B-A16B-2E00883C2BE1}" dt="2025-11-19T09:28:25.775" v="70" actId="1076"/>
        <pc:sldMkLst>
          <pc:docMk/>
          <pc:sldMk cId="4277498787" sldId="256"/>
        </pc:sldMkLst>
        <pc:grpChg chg="mod">
          <ac:chgData name="Thandiwe Gumede" userId="ef1f486a-9d91-4d1f-bf3d-40b0c5f151ca" providerId="ADAL" clId="{48579D4F-C6A3-4F4B-A16B-2E00883C2BE1}" dt="2025-11-19T09:28:25.775" v="70" actId="1076"/>
          <ac:grpSpMkLst>
            <pc:docMk/>
            <pc:sldMk cId="4277498787" sldId="256"/>
            <ac:grpSpMk id="8" creationId="{30A81D48-3B07-F00B-6508-32D7F91BF4EC}"/>
          </ac:grpSpMkLst>
        </pc:grpChg>
        <pc:cxnChg chg="add del mod">
          <ac:chgData name="Thandiwe Gumede" userId="ef1f486a-9d91-4d1f-bf3d-40b0c5f151ca" providerId="ADAL" clId="{48579D4F-C6A3-4F4B-A16B-2E00883C2BE1}" dt="2025-11-19T09:26:44.497" v="51" actId="478"/>
          <ac:cxnSpMkLst>
            <pc:docMk/>
            <pc:sldMk cId="4277498787" sldId="256"/>
            <ac:cxnSpMk id="3" creationId="{095EF66E-E741-C1D8-D0AE-C81648AAC041}"/>
          </ac:cxnSpMkLst>
        </pc:cxnChg>
        <pc:cxnChg chg="add mod">
          <ac:chgData name="Thandiwe Gumede" userId="ef1f486a-9d91-4d1f-bf3d-40b0c5f151ca" providerId="ADAL" clId="{48579D4F-C6A3-4F4B-A16B-2E00883C2BE1}" dt="2025-11-19T09:28:15.922" v="69" actId="14100"/>
          <ac:cxnSpMkLst>
            <pc:docMk/>
            <pc:sldMk cId="4277498787" sldId="256"/>
            <ac:cxnSpMk id="17" creationId="{A28A47F5-776A-8193-853E-84AC52AABBF1}"/>
          </ac:cxnSpMkLst>
        </pc:cxnChg>
        <pc:cxnChg chg="add mod">
          <ac:chgData name="Thandiwe Gumede" userId="ef1f486a-9d91-4d1f-bf3d-40b0c5f151ca" providerId="ADAL" clId="{48579D4F-C6A3-4F4B-A16B-2E00883C2BE1}" dt="2025-11-19T09:27:44.472" v="63" actId="1076"/>
          <ac:cxnSpMkLst>
            <pc:docMk/>
            <pc:sldMk cId="4277498787" sldId="256"/>
            <ac:cxnSpMk id="21" creationId="{8C47B347-9058-64ED-11B1-E5F384778668}"/>
          </ac:cxnSpMkLst>
        </pc:cxnChg>
        <pc:cxnChg chg="add mod">
          <ac:chgData name="Thandiwe Gumede" userId="ef1f486a-9d91-4d1f-bf3d-40b0c5f151ca" providerId="ADAL" clId="{48579D4F-C6A3-4F4B-A16B-2E00883C2BE1}" dt="2025-11-19T09:28:10.151" v="67" actId="1076"/>
          <ac:cxnSpMkLst>
            <pc:docMk/>
            <pc:sldMk cId="4277498787" sldId="256"/>
            <ac:cxnSpMk id="24" creationId="{1F4B6A64-FCC8-29F8-C877-87CA949B377F}"/>
          </ac:cxnSpMkLst>
        </pc:cxnChg>
      </pc:sldChg>
      <pc:sldChg chg="addSp delSp mod">
        <pc:chgData name="Thandiwe Gumede" userId="ef1f486a-9d91-4d1f-bf3d-40b0c5f151ca" providerId="ADAL" clId="{48579D4F-C6A3-4F4B-A16B-2E00883C2BE1}" dt="2025-11-14T07:49:43.838" v="29" actId="21"/>
        <pc:sldMkLst>
          <pc:docMk/>
          <pc:sldMk cId="3277593846" sldId="262"/>
        </pc:sldMkLst>
      </pc:sldChg>
      <pc:sldChg chg="modSp mod">
        <pc:chgData name="Thandiwe Gumede" userId="ef1f486a-9d91-4d1f-bf3d-40b0c5f151ca" providerId="ADAL" clId="{48579D4F-C6A3-4F4B-A16B-2E00883C2BE1}" dt="2025-11-12T11:55:32.014" v="21" actId="1076"/>
        <pc:sldMkLst>
          <pc:docMk/>
          <pc:sldMk cId="2250601915" sldId="265"/>
        </pc:sldMkLst>
        <pc:picChg chg="mod">
          <ac:chgData name="Thandiwe Gumede" userId="ef1f486a-9d91-4d1f-bf3d-40b0c5f151ca" providerId="ADAL" clId="{48579D4F-C6A3-4F4B-A16B-2E00883C2BE1}" dt="2025-11-12T11:55:32.014" v="21" actId="1076"/>
          <ac:picMkLst>
            <pc:docMk/>
            <pc:sldMk cId="2250601915" sldId="265"/>
            <ac:picMk id="32" creationId="{374E4B1B-22C5-4FA6-51FB-4D9AF7DB8BCF}"/>
          </ac:picMkLst>
        </pc:picChg>
      </pc:sldChg>
      <pc:sldChg chg="addSp delSp modSp mod">
        <pc:chgData name="Thandiwe Gumede" userId="ef1f486a-9d91-4d1f-bf3d-40b0c5f151ca" providerId="ADAL" clId="{48579D4F-C6A3-4F4B-A16B-2E00883C2BE1}" dt="2025-11-19T09:36:19.463" v="474" actId="113"/>
        <pc:sldMkLst>
          <pc:docMk/>
          <pc:sldMk cId="3730088860" sldId="266"/>
        </pc:sldMkLst>
        <pc:spChg chg="mod">
          <ac:chgData name="Thandiwe Gumede" userId="ef1f486a-9d91-4d1f-bf3d-40b0c5f151ca" providerId="ADAL" clId="{48579D4F-C6A3-4F4B-A16B-2E00883C2BE1}" dt="2025-11-19T09:36:19.463" v="474" actId="113"/>
          <ac:spMkLst>
            <pc:docMk/>
            <pc:sldMk cId="3730088860" sldId="266"/>
            <ac:spMk id="22" creationId="{4E91926C-8EF8-0285-9278-EA5C6C2A6E55}"/>
          </ac:spMkLst>
        </pc:spChg>
        <pc:cxnChg chg="add mod">
          <ac:chgData name="Thandiwe Gumede" userId="ef1f486a-9d91-4d1f-bf3d-40b0c5f151ca" providerId="ADAL" clId="{48579D4F-C6A3-4F4B-A16B-2E00883C2BE1}" dt="2025-11-19T09:31:06.208" v="81" actId="14100"/>
          <ac:cxnSpMkLst>
            <pc:docMk/>
            <pc:sldMk cId="3730088860" sldId="266"/>
            <ac:cxnSpMk id="2" creationId="{8D85D865-50F0-186F-CCA0-2625532B5745}"/>
          </ac:cxnSpMkLst>
        </pc:cxnChg>
        <pc:cxnChg chg="add mod">
          <ac:chgData name="Thandiwe Gumede" userId="ef1f486a-9d91-4d1f-bf3d-40b0c5f151ca" providerId="ADAL" clId="{48579D4F-C6A3-4F4B-A16B-2E00883C2BE1}" dt="2025-11-19T09:31:10.530" v="82" actId="1076"/>
          <ac:cxnSpMkLst>
            <pc:docMk/>
            <pc:sldMk cId="3730088860" sldId="266"/>
            <ac:cxnSpMk id="4" creationId="{443809E4-1152-C50C-379C-992DBFD15615}"/>
          </ac:cxnSpMkLst>
        </pc:cxnChg>
        <pc:cxnChg chg="add mod">
          <ac:chgData name="Thandiwe Gumede" userId="ef1f486a-9d91-4d1f-bf3d-40b0c5f151ca" providerId="ADAL" clId="{48579D4F-C6A3-4F4B-A16B-2E00883C2BE1}" dt="2025-11-19T09:30:49.291" v="80" actId="14100"/>
          <ac:cxnSpMkLst>
            <pc:docMk/>
            <pc:sldMk cId="3730088860" sldId="266"/>
            <ac:cxnSpMk id="11" creationId="{E2B6B4E4-7B70-A013-3F52-3599724AB2A3}"/>
          </ac:cxnSpMkLst>
        </pc:cxnChg>
        <pc:cxnChg chg="add del mod">
          <ac:chgData name="Thandiwe Gumede" userId="ef1f486a-9d91-4d1f-bf3d-40b0c5f151ca" providerId="ADAL" clId="{48579D4F-C6A3-4F4B-A16B-2E00883C2BE1}" dt="2025-11-19T09:32:29.679" v="105" actId="478"/>
          <ac:cxnSpMkLst>
            <pc:docMk/>
            <pc:sldMk cId="3730088860" sldId="266"/>
            <ac:cxnSpMk id="14" creationId="{FE156B93-A760-562D-B10D-B68E094F8791}"/>
          </ac:cxnSpMkLst>
        </pc:cxnChg>
        <pc:cxnChg chg="add mod">
          <ac:chgData name="Thandiwe Gumede" userId="ef1f486a-9d91-4d1f-bf3d-40b0c5f151ca" providerId="ADAL" clId="{48579D4F-C6A3-4F4B-A16B-2E00883C2BE1}" dt="2025-11-19T09:36:03.901" v="472" actId="14100"/>
          <ac:cxnSpMkLst>
            <pc:docMk/>
            <pc:sldMk cId="3730088860" sldId="266"/>
            <ac:cxnSpMk id="16" creationId="{F758173A-F054-6938-C4A6-A2B264456618}"/>
          </ac:cxnSpMkLst>
        </pc:cxnChg>
      </pc:sldChg>
      <pc:sldChg chg="addSp delSp modSp mod">
        <pc:chgData name="Thandiwe Gumede" userId="ef1f486a-9d91-4d1f-bf3d-40b0c5f151ca" providerId="ADAL" clId="{48579D4F-C6A3-4F4B-A16B-2E00883C2BE1}" dt="2025-11-12T11:55:49.015" v="22" actId="1076"/>
        <pc:sldMkLst>
          <pc:docMk/>
          <pc:sldMk cId="3831934025" sldId="267"/>
        </pc:sldMkLst>
        <pc:picChg chg="add mod">
          <ac:chgData name="Thandiwe Gumede" userId="ef1f486a-9d91-4d1f-bf3d-40b0c5f151ca" providerId="ADAL" clId="{48579D4F-C6A3-4F4B-A16B-2E00883C2BE1}" dt="2025-11-04T22:03:07.512" v="5" actId="1076"/>
          <ac:picMkLst>
            <pc:docMk/>
            <pc:sldMk cId="3831934025" sldId="267"/>
            <ac:picMk id="2" creationId="{BF6CA17D-F26B-F630-D91A-5024F1D13FA0}"/>
          </ac:picMkLst>
        </pc:picChg>
        <pc:picChg chg="add mod">
          <ac:chgData name="Thandiwe Gumede" userId="ef1f486a-9d91-4d1f-bf3d-40b0c5f151ca" providerId="ADAL" clId="{48579D4F-C6A3-4F4B-A16B-2E00883C2BE1}" dt="2025-11-04T22:05:19.355" v="10" actId="14100"/>
          <ac:picMkLst>
            <pc:docMk/>
            <pc:sldMk cId="3831934025" sldId="267"/>
            <ac:picMk id="4" creationId="{BC1E572A-F0C2-7C04-B236-B3051A8CBC10}"/>
          </ac:picMkLst>
        </pc:picChg>
        <pc:picChg chg="add mod modCrop">
          <ac:chgData name="Thandiwe Gumede" userId="ef1f486a-9d91-4d1f-bf3d-40b0c5f151ca" providerId="ADAL" clId="{48579D4F-C6A3-4F4B-A16B-2E00883C2BE1}" dt="2025-11-04T22:20:37.845" v="20" actId="732"/>
          <ac:picMkLst>
            <pc:docMk/>
            <pc:sldMk cId="3831934025" sldId="267"/>
            <ac:picMk id="5" creationId="{F2E7A132-4D97-3D33-53F5-1BCEBC6B43CD}"/>
          </ac:picMkLst>
        </pc:picChg>
        <pc:picChg chg="mod">
          <ac:chgData name="Thandiwe Gumede" userId="ef1f486a-9d91-4d1f-bf3d-40b0c5f151ca" providerId="ADAL" clId="{48579D4F-C6A3-4F4B-A16B-2E00883C2BE1}" dt="2025-11-12T11:55:49.015" v="22" actId="1076"/>
          <ac:picMkLst>
            <pc:docMk/>
            <pc:sldMk cId="3831934025" sldId="267"/>
            <ac:picMk id="21" creationId="{3786361C-8FB6-B437-33D0-8D44281CC1D3}"/>
          </ac:picMkLst>
        </pc:picChg>
      </pc:sldChg>
      <pc:sldChg chg="addSp delSp modSp new del mod">
        <pc:chgData name="Thandiwe Gumede" userId="ef1f486a-9d91-4d1f-bf3d-40b0c5f151ca" providerId="ADAL" clId="{48579D4F-C6A3-4F4B-A16B-2E00883C2BE1}" dt="2025-11-18T11:34:51.253" v="42" actId="2696"/>
        <pc:sldMkLst>
          <pc:docMk/>
          <pc:sldMk cId="1039334192" sldId="26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2C426-E9A6-81AC-CF6E-9F197C2A55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172C45EE-06A3-4A0B-F231-74F88EE1F4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E97D532E-C066-E182-CE2D-7457BE2ED476}"/>
              </a:ext>
            </a:extLst>
          </p:cNvPr>
          <p:cNvSpPr>
            <a:spLocks noGrp="1"/>
          </p:cNvSpPr>
          <p:nvPr>
            <p:ph type="dt" sz="half" idx="10"/>
          </p:nvPr>
        </p:nvSpPr>
        <p:spPr/>
        <p:txBody>
          <a:bodyPr/>
          <a:lstStyle/>
          <a:p>
            <a:fld id="{FE4CC35B-F7DF-4AB3-9035-60B5E59FD37D}" type="datetimeFigureOut">
              <a:rPr lang="en-ZA" smtClean="0"/>
              <a:t>2025/11/19</a:t>
            </a:fld>
            <a:endParaRPr lang="en-ZA"/>
          </a:p>
        </p:txBody>
      </p:sp>
      <p:sp>
        <p:nvSpPr>
          <p:cNvPr id="5" name="Footer Placeholder 4">
            <a:extLst>
              <a:ext uri="{FF2B5EF4-FFF2-40B4-BE49-F238E27FC236}">
                <a16:creationId xmlns:a16="http://schemas.microsoft.com/office/drawing/2014/main" id="{5FFA42DA-714D-84AA-DD4F-FE28E70602D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B9FE99C-F68B-7C7A-1492-8B02DAC6C2A7}"/>
              </a:ext>
            </a:extLst>
          </p:cNvPr>
          <p:cNvSpPr>
            <a:spLocks noGrp="1"/>
          </p:cNvSpPr>
          <p:nvPr>
            <p:ph type="sldNum" sz="quarter" idx="12"/>
          </p:nvPr>
        </p:nvSpPr>
        <p:spPr/>
        <p:txBody>
          <a:bodyPr/>
          <a:lstStyle/>
          <a:p>
            <a:fld id="{B830E40C-0D0D-4B37-8A1A-B767008C8C22}" type="slidenum">
              <a:rPr lang="en-ZA" smtClean="0"/>
              <a:t>‹#›</a:t>
            </a:fld>
            <a:endParaRPr lang="en-ZA"/>
          </a:p>
        </p:txBody>
      </p:sp>
    </p:spTree>
    <p:extLst>
      <p:ext uri="{BB962C8B-B14F-4D97-AF65-F5344CB8AC3E}">
        <p14:creationId xmlns:p14="http://schemas.microsoft.com/office/powerpoint/2010/main" val="1385012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56EE5-47AC-1DAA-24DE-BA34BBA01859}"/>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0978E027-4F0E-806C-D753-33B2417B04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CB96981-0F1F-27FE-4667-BD0045E04426}"/>
              </a:ext>
            </a:extLst>
          </p:cNvPr>
          <p:cNvSpPr>
            <a:spLocks noGrp="1"/>
          </p:cNvSpPr>
          <p:nvPr>
            <p:ph type="dt" sz="half" idx="10"/>
          </p:nvPr>
        </p:nvSpPr>
        <p:spPr/>
        <p:txBody>
          <a:bodyPr/>
          <a:lstStyle/>
          <a:p>
            <a:fld id="{FE4CC35B-F7DF-4AB3-9035-60B5E59FD37D}" type="datetimeFigureOut">
              <a:rPr lang="en-ZA" smtClean="0"/>
              <a:t>2025/11/19</a:t>
            </a:fld>
            <a:endParaRPr lang="en-ZA"/>
          </a:p>
        </p:txBody>
      </p:sp>
      <p:sp>
        <p:nvSpPr>
          <p:cNvPr id="5" name="Footer Placeholder 4">
            <a:extLst>
              <a:ext uri="{FF2B5EF4-FFF2-40B4-BE49-F238E27FC236}">
                <a16:creationId xmlns:a16="http://schemas.microsoft.com/office/drawing/2014/main" id="{E1555D63-3EA1-6D87-8C2F-4CAD8951891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40EF978-D79C-7146-12FE-3F9C157201F5}"/>
              </a:ext>
            </a:extLst>
          </p:cNvPr>
          <p:cNvSpPr>
            <a:spLocks noGrp="1"/>
          </p:cNvSpPr>
          <p:nvPr>
            <p:ph type="sldNum" sz="quarter" idx="12"/>
          </p:nvPr>
        </p:nvSpPr>
        <p:spPr/>
        <p:txBody>
          <a:bodyPr/>
          <a:lstStyle/>
          <a:p>
            <a:fld id="{B830E40C-0D0D-4B37-8A1A-B767008C8C22}" type="slidenum">
              <a:rPr lang="en-ZA" smtClean="0"/>
              <a:t>‹#›</a:t>
            </a:fld>
            <a:endParaRPr lang="en-ZA"/>
          </a:p>
        </p:txBody>
      </p:sp>
    </p:spTree>
    <p:extLst>
      <p:ext uri="{BB962C8B-B14F-4D97-AF65-F5344CB8AC3E}">
        <p14:creationId xmlns:p14="http://schemas.microsoft.com/office/powerpoint/2010/main" val="990892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FE037-28C9-EF70-C703-F393FE4919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C457A1B8-8F06-B16C-21DC-493CB8C6CDB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870373-4752-888D-5278-C0E8CF7EA2EA}"/>
              </a:ext>
            </a:extLst>
          </p:cNvPr>
          <p:cNvSpPr>
            <a:spLocks noGrp="1"/>
          </p:cNvSpPr>
          <p:nvPr>
            <p:ph type="dt" sz="half" idx="10"/>
          </p:nvPr>
        </p:nvSpPr>
        <p:spPr/>
        <p:txBody>
          <a:bodyPr/>
          <a:lstStyle/>
          <a:p>
            <a:fld id="{FE4CC35B-F7DF-4AB3-9035-60B5E59FD37D}" type="datetimeFigureOut">
              <a:rPr lang="en-ZA" smtClean="0"/>
              <a:t>2025/11/19</a:t>
            </a:fld>
            <a:endParaRPr lang="en-ZA"/>
          </a:p>
        </p:txBody>
      </p:sp>
      <p:sp>
        <p:nvSpPr>
          <p:cNvPr id="5" name="Footer Placeholder 4">
            <a:extLst>
              <a:ext uri="{FF2B5EF4-FFF2-40B4-BE49-F238E27FC236}">
                <a16:creationId xmlns:a16="http://schemas.microsoft.com/office/drawing/2014/main" id="{5B9EDB39-0337-EC06-C26F-000F9476A5F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A605CAF-6998-AFA3-AE07-2832D7F305D5}"/>
              </a:ext>
            </a:extLst>
          </p:cNvPr>
          <p:cNvSpPr>
            <a:spLocks noGrp="1"/>
          </p:cNvSpPr>
          <p:nvPr>
            <p:ph type="sldNum" sz="quarter" idx="12"/>
          </p:nvPr>
        </p:nvSpPr>
        <p:spPr/>
        <p:txBody>
          <a:bodyPr/>
          <a:lstStyle/>
          <a:p>
            <a:fld id="{B830E40C-0D0D-4B37-8A1A-B767008C8C22}" type="slidenum">
              <a:rPr lang="en-ZA" smtClean="0"/>
              <a:t>‹#›</a:t>
            </a:fld>
            <a:endParaRPr lang="en-ZA"/>
          </a:p>
        </p:txBody>
      </p:sp>
    </p:spTree>
    <p:extLst>
      <p:ext uri="{BB962C8B-B14F-4D97-AF65-F5344CB8AC3E}">
        <p14:creationId xmlns:p14="http://schemas.microsoft.com/office/powerpoint/2010/main" val="1051104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517C-51A7-E863-3B38-BACD55B1F401}"/>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9CEEB0E1-9BE1-E1CF-4C0B-927FA0F6E4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20955702-DA71-220F-17CC-CEB04FA9F4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784E94FC-357A-79F8-C2CB-611AA0FA65BE}"/>
              </a:ext>
            </a:extLst>
          </p:cNvPr>
          <p:cNvSpPr>
            <a:spLocks noGrp="1"/>
          </p:cNvSpPr>
          <p:nvPr>
            <p:ph type="dt" sz="half" idx="10"/>
          </p:nvPr>
        </p:nvSpPr>
        <p:spPr/>
        <p:txBody>
          <a:bodyPr/>
          <a:lstStyle/>
          <a:p>
            <a:fld id="{FE4CC35B-F7DF-4AB3-9035-60B5E59FD37D}" type="datetimeFigureOut">
              <a:rPr lang="en-ZA" smtClean="0"/>
              <a:t>2025/11/19</a:t>
            </a:fld>
            <a:endParaRPr lang="en-ZA"/>
          </a:p>
        </p:txBody>
      </p:sp>
      <p:sp>
        <p:nvSpPr>
          <p:cNvPr id="6" name="Footer Placeholder 5">
            <a:extLst>
              <a:ext uri="{FF2B5EF4-FFF2-40B4-BE49-F238E27FC236}">
                <a16:creationId xmlns:a16="http://schemas.microsoft.com/office/drawing/2014/main" id="{6CF71B4B-5B14-C01B-3683-0D5436B54F95}"/>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04EFCA88-1E26-DB29-1004-B2EACBE38637}"/>
              </a:ext>
            </a:extLst>
          </p:cNvPr>
          <p:cNvSpPr>
            <a:spLocks noGrp="1"/>
          </p:cNvSpPr>
          <p:nvPr>
            <p:ph type="sldNum" sz="quarter" idx="12"/>
          </p:nvPr>
        </p:nvSpPr>
        <p:spPr/>
        <p:txBody>
          <a:bodyPr/>
          <a:lstStyle/>
          <a:p>
            <a:fld id="{B830E40C-0D0D-4B37-8A1A-B767008C8C22}" type="slidenum">
              <a:rPr lang="en-ZA" smtClean="0"/>
              <a:t>‹#›</a:t>
            </a:fld>
            <a:endParaRPr lang="en-ZA"/>
          </a:p>
        </p:txBody>
      </p:sp>
    </p:spTree>
    <p:extLst>
      <p:ext uri="{BB962C8B-B14F-4D97-AF65-F5344CB8AC3E}">
        <p14:creationId xmlns:p14="http://schemas.microsoft.com/office/powerpoint/2010/main" val="1331287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2A25D-13C4-65DA-D76E-185550231E66}"/>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0155A7D2-8148-4373-169D-BA2FAEED90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74FDA1-EB12-61C1-6116-B83C3DE65B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991D6ECA-58BB-1A86-608D-03C4B51EE3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E8E24C-A12C-BFD0-34C4-5769B4679A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BE07E8F7-CB2E-C675-A48B-461C75E9FBE8}"/>
              </a:ext>
            </a:extLst>
          </p:cNvPr>
          <p:cNvSpPr>
            <a:spLocks noGrp="1"/>
          </p:cNvSpPr>
          <p:nvPr>
            <p:ph type="dt" sz="half" idx="10"/>
          </p:nvPr>
        </p:nvSpPr>
        <p:spPr/>
        <p:txBody>
          <a:bodyPr/>
          <a:lstStyle/>
          <a:p>
            <a:fld id="{FE4CC35B-F7DF-4AB3-9035-60B5E59FD37D}" type="datetimeFigureOut">
              <a:rPr lang="en-ZA" smtClean="0"/>
              <a:t>2025/11/19</a:t>
            </a:fld>
            <a:endParaRPr lang="en-ZA"/>
          </a:p>
        </p:txBody>
      </p:sp>
      <p:sp>
        <p:nvSpPr>
          <p:cNvPr id="8" name="Footer Placeholder 7">
            <a:extLst>
              <a:ext uri="{FF2B5EF4-FFF2-40B4-BE49-F238E27FC236}">
                <a16:creationId xmlns:a16="http://schemas.microsoft.com/office/drawing/2014/main" id="{EB32AEA5-0E6F-D700-E28A-4E11ED8059C7}"/>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4C400378-31B1-CAA8-39BE-BA2FAA8C8AE2}"/>
              </a:ext>
            </a:extLst>
          </p:cNvPr>
          <p:cNvSpPr>
            <a:spLocks noGrp="1"/>
          </p:cNvSpPr>
          <p:nvPr>
            <p:ph type="sldNum" sz="quarter" idx="12"/>
          </p:nvPr>
        </p:nvSpPr>
        <p:spPr/>
        <p:txBody>
          <a:bodyPr/>
          <a:lstStyle/>
          <a:p>
            <a:fld id="{B830E40C-0D0D-4B37-8A1A-B767008C8C22}" type="slidenum">
              <a:rPr lang="en-ZA" smtClean="0"/>
              <a:t>‹#›</a:t>
            </a:fld>
            <a:endParaRPr lang="en-ZA"/>
          </a:p>
        </p:txBody>
      </p:sp>
    </p:spTree>
    <p:extLst>
      <p:ext uri="{BB962C8B-B14F-4D97-AF65-F5344CB8AC3E}">
        <p14:creationId xmlns:p14="http://schemas.microsoft.com/office/powerpoint/2010/main" val="417983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7197-DE69-F265-A6FF-2351C730DE04}"/>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6C5D9AF3-7521-4281-D988-47851A1119DC}"/>
              </a:ext>
            </a:extLst>
          </p:cNvPr>
          <p:cNvSpPr>
            <a:spLocks noGrp="1"/>
          </p:cNvSpPr>
          <p:nvPr>
            <p:ph type="dt" sz="half" idx="10"/>
          </p:nvPr>
        </p:nvSpPr>
        <p:spPr/>
        <p:txBody>
          <a:bodyPr/>
          <a:lstStyle/>
          <a:p>
            <a:fld id="{FE4CC35B-F7DF-4AB3-9035-60B5E59FD37D}" type="datetimeFigureOut">
              <a:rPr lang="en-ZA" smtClean="0"/>
              <a:t>2025/11/19</a:t>
            </a:fld>
            <a:endParaRPr lang="en-ZA"/>
          </a:p>
        </p:txBody>
      </p:sp>
      <p:sp>
        <p:nvSpPr>
          <p:cNvPr id="4" name="Footer Placeholder 3">
            <a:extLst>
              <a:ext uri="{FF2B5EF4-FFF2-40B4-BE49-F238E27FC236}">
                <a16:creationId xmlns:a16="http://schemas.microsoft.com/office/drawing/2014/main" id="{F0E88AD2-381C-089E-F2F4-C9B010015382}"/>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59B21C09-3878-C334-1870-5592D4BF8DC5}"/>
              </a:ext>
            </a:extLst>
          </p:cNvPr>
          <p:cNvSpPr>
            <a:spLocks noGrp="1"/>
          </p:cNvSpPr>
          <p:nvPr>
            <p:ph type="sldNum" sz="quarter" idx="12"/>
          </p:nvPr>
        </p:nvSpPr>
        <p:spPr/>
        <p:txBody>
          <a:bodyPr/>
          <a:lstStyle/>
          <a:p>
            <a:fld id="{B830E40C-0D0D-4B37-8A1A-B767008C8C22}" type="slidenum">
              <a:rPr lang="en-ZA" smtClean="0"/>
              <a:t>‹#›</a:t>
            </a:fld>
            <a:endParaRPr lang="en-ZA"/>
          </a:p>
        </p:txBody>
      </p:sp>
    </p:spTree>
    <p:extLst>
      <p:ext uri="{BB962C8B-B14F-4D97-AF65-F5344CB8AC3E}">
        <p14:creationId xmlns:p14="http://schemas.microsoft.com/office/powerpoint/2010/main" val="1995855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5C8698-3AF2-84DE-F0BC-93A2F10C2EB7}"/>
              </a:ext>
            </a:extLst>
          </p:cNvPr>
          <p:cNvSpPr>
            <a:spLocks noGrp="1"/>
          </p:cNvSpPr>
          <p:nvPr>
            <p:ph type="dt" sz="half" idx="10"/>
          </p:nvPr>
        </p:nvSpPr>
        <p:spPr/>
        <p:txBody>
          <a:bodyPr/>
          <a:lstStyle/>
          <a:p>
            <a:fld id="{FE4CC35B-F7DF-4AB3-9035-60B5E59FD37D}" type="datetimeFigureOut">
              <a:rPr lang="en-ZA" smtClean="0"/>
              <a:t>2025/11/19</a:t>
            </a:fld>
            <a:endParaRPr lang="en-ZA"/>
          </a:p>
        </p:txBody>
      </p:sp>
      <p:sp>
        <p:nvSpPr>
          <p:cNvPr id="3" name="Footer Placeholder 2">
            <a:extLst>
              <a:ext uri="{FF2B5EF4-FFF2-40B4-BE49-F238E27FC236}">
                <a16:creationId xmlns:a16="http://schemas.microsoft.com/office/drawing/2014/main" id="{8963654E-C91D-D925-24DF-1979BA984514}"/>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208897CA-4C20-58A8-C0D9-94F08A3ED458}"/>
              </a:ext>
            </a:extLst>
          </p:cNvPr>
          <p:cNvSpPr>
            <a:spLocks noGrp="1"/>
          </p:cNvSpPr>
          <p:nvPr>
            <p:ph type="sldNum" sz="quarter" idx="12"/>
          </p:nvPr>
        </p:nvSpPr>
        <p:spPr/>
        <p:txBody>
          <a:bodyPr/>
          <a:lstStyle/>
          <a:p>
            <a:fld id="{B830E40C-0D0D-4B37-8A1A-B767008C8C22}" type="slidenum">
              <a:rPr lang="en-ZA" smtClean="0"/>
              <a:t>‹#›</a:t>
            </a:fld>
            <a:endParaRPr lang="en-ZA"/>
          </a:p>
        </p:txBody>
      </p:sp>
    </p:spTree>
    <p:extLst>
      <p:ext uri="{BB962C8B-B14F-4D97-AF65-F5344CB8AC3E}">
        <p14:creationId xmlns:p14="http://schemas.microsoft.com/office/powerpoint/2010/main" val="3812516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45E86-E97E-86D3-1AF4-509D2F83CD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22036951-FBA4-D9F5-B194-C6A5F30F12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6A6B7238-E1F7-FDDC-31B8-1DF99A2485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84207D-FB53-4F9A-DF03-FBC4D753FAAA}"/>
              </a:ext>
            </a:extLst>
          </p:cNvPr>
          <p:cNvSpPr>
            <a:spLocks noGrp="1"/>
          </p:cNvSpPr>
          <p:nvPr>
            <p:ph type="dt" sz="half" idx="10"/>
          </p:nvPr>
        </p:nvSpPr>
        <p:spPr/>
        <p:txBody>
          <a:bodyPr/>
          <a:lstStyle/>
          <a:p>
            <a:fld id="{FE4CC35B-F7DF-4AB3-9035-60B5E59FD37D}" type="datetimeFigureOut">
              <a:rPr lang="en-ZA" smtClean="0"/>
              <a:t>2025/11/19</a:t>
            </a:fld>
            <a:endParaRPr lang="en-ZA"/>
          </a:p>
        </p:txBody>
      </p:sp>
      <p:sp>
        <p:nvSpPr>
          <p:cNvPr id="6" name="Footer Placeholder 5">
            <a:extLst>
              <a:ext uri="{FF2B5EF4-FFF2-40B4-BE49-F238E27FC236}">
                <a16:creationId xmlns:a16="http://schemas.microsoft.com/office/drawing/2014/main" id="{65309A58-B49E-05E6-EC15-5005148B8D88}"/>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E6180819-6231-2246-C306-B0ABD0D6480D}"/>
              </a:ext>
            </a:extLst>
          </p:cNvPr>
          <p:cNvSpPr>
            <a:spLocks noGrp="1"/>
          </p:cNvSpPr>
          <p:nvPr>
            <p:ph type="sldNum" sz="quarter" idx="12"/>
          </p:nvPr>
        </p:nvSpPr>
        <p:spPr/>
        <p:txBody>
          <a:bodyPr/>
          <a:lstStyle/>
          <a:p>
            <a:fld id="{B830E40C-0D0D-4B37-8A1A-B767008C8C22}" type="slidenum">
              <a:rPr lang="en-ZA" smtClean="0"/>
              <a:t>‹#›</a:t>
            </a:fld>
            <a:endParaRPr lang="en-ZA"/>
          </a:p>
        </p:txBody>
      </p:sp>
    </p:spTree>
    <p:extLst>
      <p:ext uri="{BB962C8B-B14F-4D97-AF65-F5344CB8AC3E}">
        <p14:creationId xmlns:p14="http://schemas.microsoft.com/office/powerpoint/2010/main" val="158370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408C1-C32D-2269-82BC-6FAE779176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DE0E57C3-D0E8-7BBD-7822-56EFE650A7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937E51BB-2D19-0844-357B-5E78ED5519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B5CD25-A6C5-4F72-15A7-344815FCED5D}"/>
              </a:ext>
            </a:extLst>
          </p:cNvPr>
          <p:cNvSpPr>
            <a:spLocks noGrp="1"/>
          </p:cNvSpPr>
          <p:nvPr>
            <p:ph type="dt" sz="half" idx="10"/>
          </p:nvPr>
        </p:nvSpPr>
        <p:spPr/>
        <p:txBody>
          <a:bodyPr/>
          <a:lstStyle/>
          <a:p>
            <a:fld id="{FE4CC35B-F7DF-4AB3-9035-60B5E59FD37D}" type="datetimeFigureOut">
              <a:rPr lang="en-ZA" smtClean="0"/>
              <a:t>2025/11/19</a:t>
            </a:fld>
            <a:endParaRPr lang="en-ZA"/>
          </a:p>
        </p:txBody>
      </p:sp>
      <p:sp>
        <p:nvSpPr>
          <p:cNvPr id="6" name="Footer Placeholder 5">
            <a:extLst>
              <a:ext uri="{FF2B5EF4-FFF2-40B4-BE49-F238E27FC236}">
                <a16:creationId xmlns:a16="http://schemas.microsoft.com/office/drawing/2014/main" id="{7A5C2E5C-F770-BA4F-F035-37F66EA7BE6C}"/>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0DCBC3FD-6ACB-03F1-3C7D-7D10F58B7BA6}"/>
              </a:ext>
            </a:extLst>
          </p:cNvPr>
          <p:cNvSpPr>
            <a:spLocks noGrp="1"/>
          </p:cNvSpPr>
          <p:nvPr>
            <p:ph type="sldNum" sz="quarter" idx="12"/>
          </p:nvPr>
        </p:nvSpPr>
        <p:spPr/>
        <p:txBody>
          <a:bodyPr/>
          <a:lstStyle/>
          <a:p>
            <a:fld id="{B830E40C-0D0D-4B37-8A1A-B767008C8C22}" type="slidenum">
              <a:rPr lang="en-ZA" smtClean="0"/>
              <a:t>‹#›</a:t>
            </a:fld>
            <a:endParaRPr lang="en-ZA"/>
          </a:p>
        </p:txBody>
      </p:sp>
    </p:spTree>
    <p:extLst>
      <p:ext uri="{BB962C8B-B14F-4D97-AF65-F5344CB8AC3E}">
        <p14:creationId xmlns:p14="http://schemas.microsoft.com/office/powerpoint/2010/main" val="2777948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8EEE9-1FCE-8B1C-9C4E-D7DEEB5BCE29}"/>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9D32A016-0555-E115-61C3-FF2F734253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257BC72-5ADE-0D65-81AF-E6363C38D3F5}"/>
              </a:ext>
            </a:extLst>
          </p:cNvPr>
          <p:cNvSpPr>
            <a:spLocks noGrp="1"/>
          </p:cNvSpPr>
          <p:nvPr>
            <p:ph type="dt" sz="half" idx="10"/>
          </p:nvPr>
        </p:nvSpPr>
        <p:spPr/>
        <p:txBody>
          <a:bodyPr/>
          <a:lstStyle/>
          <a:p>
            <a:fld id="{FE4CC35B-F7DF-4AB3-9035-60B5E59FD37D}" type="datetimeFigureOut">
              <a:rPr lang="en-ZA" smtClean="0"/>
              <a:t>2025/11/19</a:t>
            </a:fld>
            <a:endParaRPr lang="en-ZA"/>
          </a:p>
        </p:txBody>
      </p:sp>
      <p:sp>
        <p:nvSpPr>
          <p:cNvPr id="5" name="Footer Placeholder 4">
            <a:extLst>
              <a:ext uri="{FF2B5EF4-FFF2-40B4-BE49-F238E27FC236}">
                <a16:creationId xmlns:a16="http://schemas.microsoft.com/office/drawing/2014/main" id="{38616553-E57F-5132-1834-1CCD327A2795}"/>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FD40BF9-7407-3543-F6B1-016716975416}"/>
              </a:ext>
            </a:extLst>
          </p:cNvPr>
          <p:cNvSpPr>
            <a:spLocks noGrp="1"/>
          </p:cNvSpPr>
          <p:nvPr>
            <p:ph type="sldNum" sz="quarter" idx="12"/>
          </p:nvPr>
        </p:nvSpPr>
        <p:spPr/>
        <p:txBody>
          <a:bodyPr/>
          <a:lstStyle/>
          <a:p>
            <a:fld id="{B830E40C-0D0D-4B37-8A1A-B767008C8C22}" type="slidenum">
              <a:rPr lang="en-ZA" smtClean="0"/>
              <a:t>‹#›</a:t>
            </a:fld>
            <a:endParaRPr lang="en-ZA"/>
          </a:p>
        </p:txBody>
      </p:sp>
    </p:spTree>
    <p:extLst>
      <p:ext uri="{BB962C8B-B14F-4D97-AF65-F5344CB8AC3E}">
        <p14:creationId xmlns:p14="http://schemas.microsoft.com/office/powerpoint/2010/main" val="2471412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397EAB-450B-ABD8-6992-2F7B734A5FC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D247BDA3-7E03-A0C7-5F43-25F5BEB698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C1163BD-0C62-1C0B-8717-E80E01F50481}"/>
              </a:ext>
            </a:extLst>
          </p:cNvPr>
          <p:cNvSpPr>
            <a:spLocks noGrp="1"/>
          </p:cNvSpPr>
          <p:nvPr>
            <p:ph type="dt" sz="half" idx="10"/>
          </p:nvPr>
        </p:nvSpPr>
        <p:spPr/>
        <p:txBody>
          <a:bodyPr/>
          <a:lstStyle/>
          <a:p>
            <a:fld id="{FE4CC35B-F7DF-4AB3-9035-60B5E59FD37D}" type="datetimeFigureOut">
              <a:rPr lang="en-ZA" smtClean="0"/>
              <a:t>2025/11/19</a:t>
            </a:fld>
            <a:endParaRPr lang="en-ZA"/>
          </a:p>
        </p:txBody>
      </p:sp>
      <p:sp>
        <p:nvSpPr>
          <p:cNvPr id="5" name="Footer Placeholder 4">
            <a:extLst>
              <a:ext uri="{FF2B5EF4-FFF2-40B4-BE49-F238E27FC236}">
                <a16:creationId xmlns:a16="http://schemas.microsoft.com/office/drawing/2014/main" id="{CA59F0CE-5282-D029-8187-88313C263E3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F87C446E-C67E-E1FF-B2AE-C9B5EF3301B6}"/>
              </a:ext>
            </a:extLst>
          </p:cNvPr>
          <p:cNvSpPr>
            <a:spLocks noGrp="1"/>
          </p:cNvSpPr>
          <p:nvPr>
            <p:ph type="sldNum" sz="quarter" idx="12"/>
          </p:nvPr>
        </p:nvSpPr>
        <p:spPr/>
        <p:txBody>
          <a:bodyPr/>
          <a:lstStyle/>
          <a:p>
            <a:fld id="{B830E40C-0D0D-4B37-8A1A-B767008C8C22}" type="slidenum">
              <a:rPr lang="en-ZA" smtClean="0"/>
              <a:t>‹#›</a:t>
            </a:fld>
            <a:endParaRPr lang="en-ZA"/>
          </a:p>
        </p:txBody>
      </p:sp>
    </p:spTree>
    <p:extLst>
      <p:ext uri="{BB962C8B-B14F-4D97-AF65-F5344CB8AC3E}">
        <p14:creationId xmlns:p14="http://schemas.microsoft.com/office/powerpoint/2010/main" val="46820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3D13EE-1129-0078-106D-AEAE5FCBE3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142546CD-B0E2-0EFF-1A7A-BA44D5530A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9F7BBB2-C860-E535-D55D-3031828E7C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4CC35B-F7DF-4AB3-9035-60B5E59FD37D}" type="datetimeFigureOut">
              <a:rPr lang="en-ZA" smtClean="0"/>
              <a:t>2025/11/19</a:t>
            </a:fld>
            <a:endParaRPr lang="en-ZA"/>
          </a:p>
        </p:txBody>
      </p:sp>
      <p:sp>
        <p:nvSpPr>
          <p:cNvPr id="5" name="Footer Placeholder 4">
            <a:extLst>
              <a:ext uri="{FF2B5EF4-FFF2-40B4-BE49-F238E27FC236}">
                <a16:creationId xmlns:a16="http://schemas.microsoft.com/office/drawing/2014/main" id="{943535E5-48A9-0B44-AE6A-FB44735AA4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ZA"/>
          </a:p>
        </p:txBody>
      </p:sp>
      <p:sp>
        <p:nvSpPr>
          <p:cNvPr id="6" name="Slide Number Placeholder 5">
            <a:extLst>
              <a:ext uri="{FF2B5EF4-FFF2-40B4-BE49-F238E27FC236}">
                <a16:creationId xmlns:a16="http://schemas.microsoft.com/office/drawing/2014/main" id="{7A61D785-ACB1-ED99-7278-066FB77FC7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30E40C-0D0D-4B37-8A1A-B767008C8C22}" type="slidenum">
              <a:rPr lang="en-ZA" smtClean="0"/>
              <a:t>‹#›</a:t>
            </a:fld>
            <a:endParaRPr lang="en-ZA"/>
          </a:p>
        </p:txBody>
      </p:sp>
      <p:sp>
        <p:nvSpPr>
          <p:cNvPr id="9" name="TextBox 8">
            <a:extLst>
              <a:ext uri="{FF2B5EF4-FFF2-40B4-BE49-F238E27FC236}">
                <a16:creationId xmlns:a16="http://schemas.microsoft.com/office/drawing/2014/main" id="{B1FD89FB-04E6-D69A-6B71-472BC6C872F9}"/>
              </a:ext>
            </a:extLst>
          </p:cNvPr>
          <p:cNvSpPr txBox="1"/>
          <p:nvPr userDrawn="1">
            <p:extLst>
              <p:ext uri="{1162E1C5-73C7-4A58-AE30-91384D911F3F}">
                <p184:classification xmlns:p184="http://schemas.microsoft.com/office/powerpoint/2018/4/main" val="hdr"/>
              </p:ext>
            </p:extLst>
          </p:nvPr>
        </p:nvSpPr>
        <p:spPr>
          <a:xfrm>
            <a:off x="5757863" y="63500"/>
            <a:ext cx="701675" cy="152400"/>
          </a:xfrm>
          <a:prstGeom prst="rect">
            <a:avLst/>
          </a:prstGeom>
        </p:spPr>
        <p:txBody>
          <a:bodyPr horzOverflow="overflow" lIns="0" tIns="0" rIns="0" bIns="0">
            <a:spAutoFit/>
          </a:bodyPr>
          <a:lstStyle/>
          <a:p>
            <a:pPr algn="l"/>
            <a:r>
              <a:rPr lang="en-ZA" sz="1000">
                <a:solidFill>
                  <a:srgbClr val="000000">
                    <a:alpha val="50000"/>
                  </a:srgbClr>
                </a:solidFill>
                <a:latin typeface="Aptos" panose="020B0004020202020204" pitchFamily="34" charset="0"/>
              </a:rPr>
              <a:t>Confidential</a:t>
            </a:r>
          </a:p>
        </p:txBody>
      </p:sp>
      <p:sp>
        <p:nvSpPr>
          <p:cNvPr id="10" name="TextBox 9">
            <a:extLst>
              <a:ext uri="{FF2B5EF4-FFF2-40B4-BE49-F238E27FC236}">
                <a16:creationId xmlns:a16="http://schemas.microsoft.com/office/drawing/2014/main" id="{66102EFD-07F4-6F76-A312-71909D7C5B2A}"/>
              </a:ext>
            </a:extLst>
          </p:cNvPr>
          <p:cNvSpPr txBox="1"/>
          <p:nvPr userDrawn="1">
            <p:extLst>
              <p:ext uri="{1162E1C5-73C7-4A58-AE30-91384D911F3F}">
                <p184:classification xmlns:p184="http://schemas.microsoft.com/office/powerpoint/2018/4/main" val="ftr"/>
              </p:ext>
            </p:extLst>
          </p:nvPr>
        </p:nvSpPr>
        <p:spPr>
          <a:xfrm>
            <a:off x="11452225" y="6642100"/>
            <a:ext cx="701675" cy="152400"/>
          </a:xfrm>
          <a:prstGeom prst="rect">
            <a:avLst/>
          </a:prstGeom>
        </p:spPr>
        <p:txBody>
          <a:bodyPr horzOverflow="overflow" lIns="0" tIns="0" rIns="0" bIns="0">
            <a:spAutoFit/>
          </a:bodyPr>
          <a:lstStyle/>
          <a:p>
            <a:pPr algn="l"/>
            <a:r>
              <a:rPr lang="en-ZA" sz="1000">
                <a:solidFill>
                  <a:srgbClr val="000000">
                    <a:alpha val="50000"/>
                  </a:srgbClr>
                </a:solidFill>
                <a:latin typeface="Aptos" panose="020B0004020202020204" pitchFamily="34" charset="0"/>
              </a:rPr>
              <a:t>Confidential</a:t>
            </a:r>
          </a:p>
        </p:txBody>
      </p:sp>
    </p:spTree>
    <p:extLst>
      <p:ext uri="{BB962C8B-B14F-4D97-AF65-F5344CB8AC3E}">
        <p14:creationId xmlns:p14="http://schemas.microsoft.com/office/powerpoint/2010/main" val="722103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A81D48-3B07-F00B-6508-32D7F91BF4EC}"/>
              </a:ext>
            </a:extLst>
          </p:cNvPr>
          <p:cNvGrpSpPr/>
          <p:nvPr/>
        </p:nvGrpSpPr>
        <p:grpSpPr>
          <a:xfrm>
            <a:off x="288925" y="868906"/>
            <a:ext cx="11614150" cy="5120188"/>
            <a:chOff x="361950" y="366212"/>
            <a:chExt cx="13802179" cy="6125576"/>
          </a:xfrm>
        </p:grpSpPr>
        <p:pic>
          <p:nvPicPr>
            <p:cNvPr id="5" name="Picture 4">
              <a:extLst>
                <a:ext uri="{FF2B5EF4-FFF2-40B4-BE49-F238E27FC236}">
                  <a16:creationId xmlns:a16="http://schemas.microsoft.com/office/drawing/2014/main" id="{8EEC6D30-56FF-A124-D3AD-884499F4631D}"/>
                </a:ext>
              </a:extLst>
            </p:cNvPr>
            <p:cNvPicPr>
              <a:picLocks noChangeAspect="1"/>
            </p:cNvPicPr>
            <p:nvPr/>
          </p:nvPicPr>
          <p:blipFill>
            <a:blip r:embed="rId2">
              <a:grayscl/>
            </a:blip>
            <a:srcRect l="2969"/>
            <a:stretch>
              <a:fillRect/>
            </a:stretch>
          </p:blipFill>
          <p:spPr>
            <a:xfrm>
              <a:off x="361950" y="366212"/>
              <a:ext cx="11830050" cy="6125576"/>
            </a:xfrm>
            <a:prstGeom prst="rect">
              <a:avLst/>
            </a:prstGeom>
          </p:spPr>
        </p:pic>
        <p:pic>
          <p:nvPicPr>
            <p:cNvPr id="7" name="Picture 6">
              <a:extLst>
                <a:ext uri="{FF2B5EF4-FFF2-40B4-BE49-F238E27FC236}">
                  <a16:creationId xmlns:a16="http://schemas.microsoft.com/office/drawing/2014/main" id="{3078E997-5574-F17A-F1D0-1C8230411FF9}"/>
                </a:ext>
              </a:extLst>
            </p:cNvPr>
            <p:cNvPicPr>
              <a:picLocks noChangeAspect="1"/>
            </p:cNvPicPr>
            <p:nvPr/>
          </p:nvPicPr>
          <p:blipFill>
            <a:blip r:embed="rId3">
              <a:grayscl/>
            </a:blip>
            <a:srcRect l="40504"/>
            <a:stretch>
              <a:fillRect/>
            </a:stretch>
          </p:blipFill>
          <p:spPr>
            <a:xfrm>
              <a:off x="6910389" y="366212"/>
              <a:ext cx="7253740" cy="6125576"/>
            </a:xfrm>
            <a:prstGeom prst="rect">
              <a:avLst/>
            </a:prstGeom>
          </p:spPr>
        </p:pic>
      </p:grpSp>
      <p:sp>
        <p:nvSpPr>
          <p:cNvPr id="10" name="Freeform: Shape 9">
            <a:extLst>
              <a:ext uri="{FF2B5EF4-FFF2-40B4-BE49-F238E27FC236}">
                <a16:creationId xmlns:a16="http://schemas.microsoft.com/office/drawing/2014/main" id="{2C884CC7-6A6A-28EA-7729-159A85569EEF}"/>
              </a:ext>
            </a:extLst>
          </p:cNvPr>
          <p:cNvSpPr/>
          <p:nvPr/>
        </p:nvSpPr>
        <p:spPr>
          <a:xfrm>
            <a:off x="3695700" y="4157663"/>
            <a:ext cx="2114550" cy="1466850"/>
          </a:xfrm>
          <a:custGeom>
            <a:avLst/>
            <a:gdLst>
              <a:gd name="connsiteX0" fmla="*/ 0 w 2114550"/>
              <a:gd name="connsiteY0" fmla="*/ 0 h 1466850"/>
              <a:gd name="connsiteX1" fmla="*/ 0 w 2114550"/>
              <a:gd name="connsiteY1" fmla="*/ 909637 h 1466850"/>
              <a:gd name="connsiteX2" fmla="*/ 104775 w 2114550"/>
              <a:gd name="connsiteY2" fmla="*/ 909637 h 1466850"/>
              <a:gd name="connsiteX3" fmla="*/ 104775 w 2114550"/>
              <a:gd name="connsiteY3" fmla="*/ 990600 h 1466850"/>
              <a:gd name="connsiteX4" fmla="*/ 409575 w 2114550"/>
              <a:gd name="connsiteY4" fmla="*/ 990600 h 1466850"/>
              <a:gd name="connsiteX5" fmla="*/ 409575 w 2114550"/>
              <a:gd name="connsiteY5" fmla="*/ 1466850 h 1466850"/>
              <a:gd name="connsiteX6" fmla="*/ 2114550 w 2114550"/>
              <a:gd name="connsiteY6" fmla="*/ 1466850 h 1466850"/>
              <a:gd name="connsiteX7" fmla="*/ 2114550 w 2114550"/>
              <a:gd name="connsiteY7" fmla="*/ 823912 h 1466850"/>
              <a:gd name="connsiteX8" fmla="*/ 1414463 w 2114550"/>
              <a:gd name="connsiteY8" fmla="*/ 823912 h 1466850"/>
              <a:gd name="connsiteX9" fmla="*/ 1414463 w 2114550"/>
              <a:gd name="connsiteY9" fmla="*/ 461962 h 1466850"/>
              <a:gd name="connsiteX10" fmla="*/ 1223963 w 2114550"/>
              <a:gd name="connsiteY10" fmla="*/ 461962 h 1466850"/>
              <a:gd name="connsiteX11" fmla="*/ 1223963 w 2114550"/>
              <a:gd name="connsiteY11" fmla="*/ 0 h 1466850"/>
              <a:gd name="connsiteX12" fmla="*/ 0 w 2114550"/>
              <a:gd name="connsiteY12" fmla="*/ 0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4550" h="1466850">
                <a:moveTo>
                  <a:pt x="0" y="0"/>
                </a:moveTo>
                <a:lnTo>
                  <a:pt x="0" y="909637"/>
                </a:lnTo>
                <a:lnTo>
                  <a:pt x="104775" y="909637"/>
                </a:lnTo>
                <a:lnTo>
                  <a:pt x="104775" y="990600"/>
                </a:lnTo>
                <a:lnTo>
                  <a:pt x="409575" y="990600"/>
                </a:lnTo>
                <a:lnTo>
                  <a:pt x="409575" y="1466850"/>
                </a:lnTo>
                <a:lnTo>
                  <a:pt x="2114550" y="1466850"/>
                </a:lnTo>
                <a:lnTo>
                  <a:pt x="2114550" y="823912"/>
                </a:lnTo>
                <a:lnTo>
                  <a:pt x="1414463" y="823912"/>
                </a:lnTo>
                <a:lnTo>
                  <a:pt x="1414463" y="461962"/>
                </a:lnTo>
                <a:lnTo>
                  <a:pt x="1223963" y="461962"/>
                </a:lnTo>
                <a:lnTo>
                  <a:pt x="1223963" y="0"/>
                </a:lnTo>
                <a:lnTo>
                  <a:pt x="0" y="0"/>
                </a:lnTo>
                <a:close/>
              </a:path>
            </a:pathLst>
          </a:custGeom>
          <a:solidFill>
            <a:schemeClr val="accent2">
              <a:lumMod val="40000"/>
              <a:lumOff val="60000"/>
              <a:alpha val="5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0CDA2D47-0F4E-9D8D-8946-1BDB531013C3}"/>
              </a:ext>
            </a:extLst>
          </p:cNvPr>
          <p:cNvSpPr/>
          <p:nvPr/>
        </p:nvSpPr>
        <p:spPr>
          <a:xfrm>
            <a:off x="5810250" y="4986338"/>
            <a:ext cx="1346200" cy="638175"/>
          </a:xfrm>
          <a:prstGeom prst="rect">
            <a:avLst/>
          </a:prstGeom>
          <a:solidFill>
            <a:schemeClr val="accent3">
              <a:lumMod val="40000"/>
              <a:lumOff val="60000"/>
              <a:alpha val="5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Freeform: Shape 11">
            <a:extLst>
              <a:ext uri="{FF2B5EF4-FFF2-40B4-BE49-F238E27FC236}">
                <a16:creationId xmlns:a16="http://schemas.microsoft.com/office/drawing/2014/main" id="{E00577D6-1087-C91D-38C3-FB2C60E5FE02}"/>
              </a:ext>
            </a:extLst>
          </p:cNvPr>
          <p:cNvSpPr/>
          <p:nvPr/>
        </p:nvSpPr>
        <p:spPr>
          <a:xfrm>
            <a:off x="7156450" y="4157663"/>
            <a:ext cx="3411538" cy="1471612"/>
          </a:xfrm>
          <a:custGeom>
            <a:avLst/>
            <a:gdLst>
              <a:gd name="connsiteX0" fmla="*/ 0 w 4100513"/>
              <a:gd name="connsiteY0" fmla="*/ 828675 h 1471612"/>
              <a:gd name="connsiteX1" fmla="*/ 0 w 4100513"/>
              <a:gd name="connsiteY1" fmla="*/ 1471612 h 1471612"/>
              <a:gd name="connsiteX2" fmla="*/ 2724150 w 4100513"/>
              <a:gd name="connsiteY2" fmla="*/ 1471612 h 1471612"/>
              <a:gd name="connsiteX3" fmla="*/ 2886075 w 4100513"/>
              <a:gd name="connsiteY3" fmla="*/ 1438275 h 1471612"/>
              <a:gd name="connsiteX4" fmla="*/ 3062288 w 4100513"/>
              <a:gd name="connsiteY4" fmla="*/ 1290637 h 1471612"/>
              <a:gd name="connsiteX5" fmla="*/ 4081463 w 4100513"/>
              <a:gd name="connsiteY5" fmla="*/ 266700 h 1471612"/>
              <a:gd name="connsiteX6" fmla="*/ 4100513 w 4100513"/>
              <a:gd name="connsiteY6" fmla="*/ 209550 h 1471612"/>
              <a:gd name="connsiteX7" fmla="*/ 4090988 w 4100513"/>
              <a:gd name="connsiteY7" fmla="*/ 147637 h 1471612"/>
              <a:gd name="connsiteX8" fmla="*/ 4033838 w 4100513"/>
              <a:gd name="connsiteY8" fmla="*/ 133350 h 1471612"/>
              <a:gd name="connsiteX9" fmla="*/ 3324225 w 4100513"/>
              <a:gd name="connsiteY9" fmla="*/ 133350 h 1471612"/>
              <a:gd name="connsiteX10" fmla="*/ 3324225 w 4100513"/>
              <a:gd name="connsiteY10" fmla="*/ 528637 h 1471612"/>
              <a:gd name="connsiteX11" fmla="*/ 2576513 w 4100513"/>
              <a:gd name="connsiteY11" fmla="*/ 528637 h 1471612"/>
              <a:gd name="connsiteX12" fmla="*/ 2576513 w 4100513"/>
              <a:gd name="connsiteY12" fmla="*/ 133350 h 1471612"/>
              <a:gd name="connsiteX13" fmla="*/ 2076450 w 4100513"/>
              <a:gd name="connsiteY13" fmla="*/ 133350 h 1471612"/>
              <a:gd name="connsiteX14" fmla="*/ 2076450 w 4100513"/>
              <a:gd name="connsiteY14" fmla="*/ 0 h 1471612"/>
              <a:gd name="connsiteX15" fmla="*/ 1123950 w 4100513"/>
              <a:gd name="connsiteY15" fmla="*/ 0 h 1471612"/>
              <a:gd name="connsiteX16" fmla="*/ 1123950 w 4100513"/>
              <a:gd name="connsiteY16" fmla="*/ 819150 h 1471612"/>
              <a:gd name="connsiteX17" fmla="*/ 0 w 4100513"/>
              <a:gd name="connsiteY17" fmla="*/ 828675 h 1471612"/>
              <a:gd name="connsiteX0" fmla="*/ 704850 w 4100513"/>
              <a:gd name="connsiteY0" fmla="*/ 828675 h 1471612"/>
              <a:gd name="connsiteX1" fmla="*/ 0 w 4100513"/>
              <a:gd name="connsiteY1" fmla="*/ 1471612 h 1471612"/>
              <a:gd name="connsiteX2" fmla="*/ 2724150 w 4100513"/>
              <a:gd name="connsiteY2" fmla="*/ 1471612 h 1471612"/>
              <a:gd name="connsiteX3" fmla="*/ 2886075 w 4100513"/>
              <a:gd name="connsiteY3" fmla="*/ 1438275 h 1471612"/>
              <a:gd name="connsiteX4" fmla="*/ 3062288 w 4100513"/>
              <a:gd name="connsiteY4" fmla="*/ 1290637 h 1471612"/>
              <a:gd name="connsiteX5" fmla="*/ 4081463 w 4100513"/>
              <a:gd name="connsiteY5" fmla="*/ 266700 h 1471612"/>
              <a:gd name="connsiteX6" fmla="*/ 4100513 w 4100513"/>
              <a:gd name="connsiteY6" fmla="*/ 209550 h 1471612"/>
              <a:gd name="connsiteX7" fmla="*/ 4090988 w 4100513"/>
              <a:gd name="connsiteY7" fmla="*/ 147637 h 1471612"/>
              <a:gd name="connsiteX8" fmla="*/ 4033838 w 4100513"/>
              <a:gd name="connsiteY8" fmla="*/ 133350 h 1471612"/>
              <a:gd name="connsiteX9" fmla="*/ 3324225 w 4100513"/>
              <a:gd name="connsiteY9" fmla="*/ 133350 h 1471612"/>
              <a:gd name="connsiteX10" fmla="*/ 3324225 w 4100513"/>
              <a:gd name="connsiteY10" fmla="*/ 528637 h 1471612"/>
              <a:gd name="connsiteX11" fmla="*/ 2576513 w 4100513"/>
              <a:gd name="connsiteY11" fmla="*/ 528637 h 1471612"/>
              <a:gd name="connsiteX12" fmla="*/ 2576513 w 4100513"/>
              <a:gd name="connsiteY12" fmla="*/ 133350 h 1471612"/>
              <a:gd name="connsiteX13" fmla="*/ 2076450 w 4100513"/>
              <a:gd name="connsiteY13" fmla="*/ 133350 h 1471612"/>
              <a:gd name="connsiteX14" fmla="*/ 2076450 w 4100513"/>
              <a:gd name="connsiteY14" fmla="*/ 0 h 1471612"/>
              <a:gd name="connsiteX15" fmla="*/ 1123950 w 4100513"/>
              <a:gd name="connsiteY15" fmla="*/ 0 h 1471612"/>
              <a:gd name="connsiteX16" fmla="*/ 1123950 w 4100513"/>
              <a:gd name="connsiteY16" fmla="*/ 819150 h 1471612"/>
              <a:gd name="connsiteX17" fmla="*/ 704850 w 4100513"/>
              <a:gd name="connsiteY17" fmla="*/ 828675 h 1471612"/>
              <a:gd name="connsiteX0" fmla="*/ 6350 w 3402013"/>
              <a:gd name="connsiteY0" fmla="*/ 828675 h 1484312"/>
              <a:gd name="connsiteX1" fmla="*/ 0 w 3402013"/>
              <a:gd name="connsiteY1" fmla="*/ 1484312 h 1484312"/>
              <a:gd name="connsiteX2" fmla="*/ 2025650 w 3402013"/>
              <a:gd name="connsiteY2" fmla="*/ 1471612 h 1484312"/>
              <a:gd name="connsiteX3" fmla="*/ 2187575 w 3402013"/>
              <a:gd name="connsiteY3" fmla="*/ 1438275 h 1484312"/>
              <a:gd name="connsiteX4" fmla="*/ 2363788 w 3402013"/>
              <a:gd name="connsiteY4" fmla="*/ 1290637 h 1484312"/>
              <a:gd name="connsiteX5" fmla="*/ 3382963 w 3402013"/>
              <a:gd name="connsiteY5" fmla="*/ 266700 h 1484312"/>
              <a:gd name="connsiteX6" fmla="*/ 3402013 w 3402013"/>
              <a:gd name="connsiteY6" fmla="*/ 209550 h 1484312"/>
              <a:gd name="connsiteX7" fmla="*/ 3392488 w 3402013"/>
              <a:gd name="connsiteY7" fmla="*/ 147637 h 1484312"/>
              <a:gd name="connsiteX8" fmla="*/ 3335338 w 3402013"/>
              <a:gd name="connsiteY8" fmla="*/ 133350 h 1484312"/>
              <a:gd name="connsiteX9" fmla="*/ 2625725 w 3402013"/>
              <a:gd name="connsiteY9" fmla="*/ 133350 h 1484312"/>
              <a:gd name="connsiteX10" fmla="*/ 2625725 w 3402013"/>
              <a:gd name="connsiteY10" fmla="*/ 528637 h 1484312"/>
              <a:gd name="connsiteX11" fmla="*/ 1878013 w 3402013"/>
              <a:gd name="connsiteY11" fmla="*/ 528637 h 1484312"/>
              <a:gd name="connsiteX12" fmla="*/ 1878013 w 3402013"/>
              <a:gd name="connsiteY12" fmla="*/ 133350 h 1484312"/>
              <a:gd name="connsiteX13" fmla="*/ 1377950 w 3402013"/>
              <a:gd name="connsiteY13" fmla="*/ 133350 h 1484312"/>
              <a:gd name="connsiteX14" fmla="*/ 1377950 w 3402013"/>
              <a:gd name="connsiteY14" fmla="*/ 0 h 1484312"/>
              <a:gd name="connsiteX15" fmla="*/ 425450 w 3402013"/>
              <a:gd name="connsiteY15" fmla="*/ 0 h 1484312"/>
              <a:gd name="connsiteX16" fmla="*/ 425450 w 3402013"/>
              <a:gd name="connsiteY16" fmla="*/ 819150 h 1484312"/>
              <a:gd name="connsiteX17" fmla="*/ 6350 w 3402013"/>
              <a:gd name="connsiteY17" fmla="*/ 828675 h 1484312"/>
              <a:gd name="connsiteX0" fmla="*/ 301 w 3407871"/>
              <a:gd name="connsiteY0" fmla="*/ 828675 h 1484312"/>
              <a:gd name="connsiteX1" fmla="*/ 5858 w 3407871"/>
              <a:gd name="connsiteY1" fmla="*/ 1484312 h 1484312"/>
              <a:gd name="connsiteX2" fmla="*/ 2031508 w 3407871"/>
              <a:gd name="connsiteY2" fmla="*/ 1471612 h 1484312"/>
              <a:gd name="connsiteX3" fmla="*/ 2193433 w 3407871"/>
              <a:gd name="connsiteY3" fmla="*/ 1438275 h 1484312"/>
              <a:gd name="connsiteX4" fmla="*/ 2369646 w 3407871"/>
              <a:gd name="connsiteY4" fmla="*/ 1290637 h 1484312"/>
              <a:gd name="connsiteX5" fmla="*/ 3388821 w 3407871"/>
              <a:gd name="connsiteY5" fmla="*/ 266700 h 1484312"/>
              <a:gd name="connsiteX6" fmla="*/ 3407871 w 3407871"/>
              <a:gd name="connsiteY6" fmla="*/ 209550 h 1484312"/>
              <a:gd name="connsiteX7" fmla="*/ 3398346 w 3407871"/>
              <a:gd name="connsiteY7" fmla="*/ 147637 h 1484312"/>
              <a:gd name="connsiteX8" fmla="*/ 3341196 w 3407871"/>
              <a:gd name="connsiteY8" fmla="*/ 133350 h 1484312"/>
              <a:gd name="connsiteX9" fmla="*/ 2631583 w 3407871"/>
              <a:gd name="connsiteY9" fmla="*/ 133350 h 1484312"/>
              <a:gd name="connsiteX10" fmla="*/ 2631583 w 3407871"/>
              <a:gd name="connsiteY10" fmla="*/ 528637 h 1484312"/>
              <a:gd name="connsiteX11" fmla="*/ 1883871 w 3407871"/>
              <a:gd name="connsiteY11" fmla="*/ 528637 h 1484312"/>
              <a:gd name="connsiteX12" fmla="*/ 1883871 w 3407871"/>
              <a:gd name="connsiteY12" fmla="*/ 133350 h 1484312"/>
              <a:gd name="connsiteX13" fmla="*/ 1383808 w 3407871"/>
              <a:gd name="connsiteY13" fmla="*/ 133350 h 1484312"/>
              <a:gd name="connsiteX14" fmla="*/ 1383808 w 3407871"/>
              <a:gd name="connsiteY14" fmla="*/ 0 h 1484312"/>
              <a:gd name="connsiteX15" fmla="*/ 431308 w 3407871"/>
              <a:gd name="connsiteY15" fmla="*/ 0 h 1484312"/>
              <a:gd name="connsiteX16" fmla="*/ 431308 w 3407871"/>
              <a:gd name="connsiteY16" fmla="*/ 819150 h 1484312"/>
              <a:gd name="connsiteX17" fmla="*/ 301 w 3407871"/>
              <a:gd name="connsiteY17" fmla="*/ 828675 h 1484312"/>
              <a:gd name="connsiteX0" fmla="*/ 3968 w 3411538"/>
              <a:gd name="connsiteY0" fmla="*/ 828675 h 1471612"/>
              <a:gd name="connsiteX1" fmla="*/ 0 w 3411538"/>
              <a:gd name="connsiteY1" fmla="*/ 1462881 h 1471612"/>
              <a:gd name="connsiteX2" fmla="*/ 2035175 w 3411538"/>
              <a:gd name="connsiteY2" fmla="*/ 1471612 h 1471612"/>
              <a:gd name="connsiteX3" fmla="*/ 2197100 w 3411538"/>
              <a:gd name="connsiteY3" fmla="*/ 1438275 h 1471612"/>
              <a:gd name="connsiteX4" fmla="*/ 2373313 w 3411538"/>
              <a:gd name="connsiteY4" fmla="*/ 1290637 h 1471612"/>
              <a:gd name="connsiteX5" fmla="*/ 3392488 w 3411538"/>
              <a:gd name="connsiteY5" fmla="*/ 266700 h 1471612"/>
              <a:gd name="connsiteX6" fmla="*/ 3411538 w 3411538"/>
              <a:gd name="connsiteY6" fmla="*/ 209550 h 1471612"/>
              <a:gd name="connsiteX7" fmla="*/ 3402013 w 3411538"/>
              <a:gd name="connsiteY7" fmla="*/ 147637 h 1471612"/>
              <a:gd name="connsiteX8" fmla="*/ 3344863 w 3411538"/>
              <a:gd name="connsiteY8" fmla="*/ 133350 h 1471612"/>
              <a:gd name="connsiteX9" fmla="*/ 2635250 w 3411538"/>
              <a:gd name="connsiteY9" fmla="*/ 133350 h 1471612"/>
              <a:gd name="connsiteX10" fmla="*/ 2635250 w 3411538"/>
              <a:gd name="connsiteY10" fmla="*/ 528637 h 1471612"/>
              <a:gd name="connsiteX11" fmla="*/ 1887538 w 3411538"/>
              <a:gd name="connsiteY11" fmla="*/ 528637 h 1471612"/>
              <a:gd name="connsiteX12" fmla="*/ 1887538 w 3411538"/>
              <a:gd name="connsiteY12" fmla="*/ 133350 h 1471612"/>
              <a:gd name="connsiteX13" fmla="*/ 1387475 w 3411538"/>
              <a:gd name="connsiteY13" fmla="*/ 133350 h 1471612"/>
              <a:gd name="connsiteX14" fmla="*/ 1387475 w 3411538"/>
              <a:gd name="connsiteY14" fmla="*/ 0 h 1471612"/>
              <a:gd name="connsiteX15" fmla="*/ 434975 w 3411538"/>
              <a:gd name="connsiteY15" fmla="*/ 0 h 1471612"/>
              <a:gd name="connsiteX16" fmla="*/ 434975 w 3411538"/>
              <a:gd name="connsiteY16" fmla="*/ 819150 h 1471612"/>
              <a:gd name="connsiteX17" fmla="*/ 3968 w 3411538"/>
              <a:gd name="connsiteY17" fmla="*/ 828675 h 1471612"/>
              <a:gd name="connsiteX0" fmla="*/ 3968 w 3411538"/>
              <a:gd name="connsiteY0" fmla="*/ 828675 h 1471612"/>
              <a:gd name="connsiteX1" fmla="*/ 0 w 3411538"/>
              <a:gd name="connsiteY1" fmla="*/ 1462881 h 1471612"/>
              <a:gd name="connsiteX2" fmla="*/ 2035175 w 3411538"/>
              <a:gd name="connsiteY2" fmla="*/ 1471612 h 1471612"/>
              <a:gd name="connsiteX3" fmla="*/ 2197100 w 3411538"/>
              <a:gd name="connsiteY3" fmla="*/ 1438275 h 1471612"/>
              <a:gd name="connsiteX4" fmla="*/ 2373313 w 3411538"/>
              <a:gd name="connsiteY4" fmla="*/ 1290637 h 1471612"/>
              <a:gd name="connsiteX5" fmla="*/ 3392488 w 3411538"/>
              <a:gd name="connsiteY5" fmla="*/ 266700 h 1471612"/>
              <a:gd name="connsiteX6" fmla="*/ 3411538 w 3411538"/>
              <a:gd name="connsiteY6" fmla="*/ 209550 h 1471612"/>
              <a:gd name="connsiteX7" fmla="*/ 3402013 w 3411538"/>
              <a:gd name="connsiteY7" fmla="*/ 147637 h 1471612"/>
              <a:gd name="connsiteX8" fmla="*/ 3344863 w 3411538"/>
              <a:gd name="connsiteY8" fmla="*/ 133350 h 1471612"/>
              <a:gd name="connsiteX9" fmla="*/ 2635250 w 3411538"/>
              <a:gd name="connsiteY9" fmla="*/ 133350 h 1471612"/>
              <a:gd name="connsiteX10" fmla="*/ 2635250 w 3411538"/>
              <a:gd name="connsiteY10" fmla="*/ 528637 h 1471612"/>
              <a:gd name="connsiteX11" fmla="*/ 1887538 w 3411538"/>
              <a:gd name="connsiteY11" fmla="*/ 528637 h 1471612"/>
              <a:gd name="connsiteX12" fmla="*/ 1887538 w 3411538"/>
              <a:gd name="connsiteY12" fmla="*/ 133350 h 1471612"/>
              <a:gd name="connsiteX13" fmla="*/ 1387475 w 3411538"/>
              <a:gd name="connsiteY13" fmla="*/ 133350 h 1471612"/>
              <a:gd name="connsiteX14" fmla="*/ 1387475 w 3411538"/>
              <a:gd name="connsiteY14" fmla="*/ 0 h 1471612"/>
              <a:gd name="connsiteX15" fmla="*/ 434975 w 3411538"/>
              <a:gd name="connsiteY15" fmla="*/ 0 h 1471612"/>
              <a:gd name="connsiteX16" fmla="*/ 437357 w 3411538"/>
              <a:gd name="connsiteY16" fmla="*/ 828675 h 1471612"/>
              <a:gd name="connsiteX17" fmla="*/ 3968 w 3411538"/>
              <a:gd name="connsiteY17" fmla="*/ 828675 h 147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11538" h="1471612">
                <a:moveTo>
                  <a:pt x="3968" y="828675"/>
                </a:moveTo>
                <a:cubicBezTo>
                  <a:pt x="1851" y="1047221"/>
                  <a:pt x="2117" y="1244335"/>
                  <a:pt x="0" y="1462881"/>
                </a:cubicBezTo>
                <a:lnTo>
                  <a:pt x="2035175" y="1471612"/>
                </a:lnTo>
                <a:lnTo>
                  <a:pt x="2197100" y="1438275"/>
                </a:lnTo>
                <a:lnTo>
                  <a:pt x="2373313" y="1290637"/>
                </a:lnTo>
                <a:lnTo>
                  <a:pt x="3392488" y="266700"/>
                </a:lnTo>
                <a:lnTo>
                  <a:pt x="3411538" y="209550"/>
                </a:lnTo>
                <a:lnTo>
                  <a:pt x="3402013" y="147637"/>
                </a:lnTo>
                <a:lnTo>
                  <a:pt x="3344863" y="133350"/>
                </a:lnTo>
                <a:lnTo>
                  <a:pt x="2635250" y="133350"/>
                </a:lnTo>
                <a:lnTo>
                  <a:pt x="2635250" y="528637"/>
                </a:lnTo>
                <a:lnTo>
                  <a:pt x="1887538" y="528637"/>
                </a:lnTo>
                <a:lnTo>
                  <a:pt x="1887538" y="133350"/>
                </a:lnTo>
                <a:lnTo>
                  <a:pt x="1387475" y="133350"/>
                </a:lnTo>
                <a:lnTo>
                  <a:pt x="1387475" y="0"/>
                </a:lnTo>
                <a:lnTo>
                  <a:pt x="434975" y="0"/>
                </a:lnTo>
                <a:lnTo>
                  <a:pt x="437357" y="828675"/>
                </a:lnTo>
                <a:lnTo>
                  <a:pt x="3968" y="828675"/>
                </a:lnTo>
                <a:close/>
              </a:path>
            </a:pathLst>
          </a:custGeom>
          <a:solidFill>
            <a:schemeClr val="accent1">
              <a:lumMod val="40000"/>
              <a:lumOff val="60000"/>
              <a:alpha val="5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TextBox 12">
            <a:extLst>
              <a:ext uri="{FF2B5EF4-FFF2-40B4-BE49-F238E27FC236}">
                <a16:creationId xmlns:a16="http://schemas.microsoft.com/office/drawing/2014/main" id="{618C1932-96E7-F4AD-B6C2-C9D6727B7AE0}"/>
              </a:ext>
            </a:extLst>
          </p:cNvPr>
          <p:cNvSpPr txBox="1"/>
          <p:nvPr/>
        </p:nvSpPr>
        <p:spPr>
          <a:xfrm>
            <a:off x="4032667" y="4706422"/>
            <a:ext cx="791820"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1</a:t>
            </a:r>
          </a:p>
        </p:txBody>
      </p:sp>
      <p:sp>
        <p:nvSpPr>
          <p:cNvPr id="14" name="TextBox 13">
            <a:extLst>
              <a:ext uri="{FF2B5EF4-FFF2-40B4-BE49-F238E27FC236}">
                <a16:creationId xmlns:a16="http://schemas.microsoft.com/office/drawing/2014/main" id="{7AC9269A-4C74-9756-F2AD-B3A5A591E47D}"/>
              </a:ext>
            </a:extLst>
          </p:cNvPr>
          <p:cNvSpPr txBox="1"/>
          <p:nvPr/>
        </p:nvSpPr>
        <p:spPr>
          <a:xfrm>
            <a:off x="6040225" y="5165229"/>
            <a:ext cx="791820"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2</a:t>
            </a:r>
          </a:p>
        </p:txBody>
      </p:sp>
      <p:sp>
        <p:nvSpPr>
          <p:cNvPr id="15" name="TextBox 14">
            <a:extLst>
              <a:ext uri="{FF2B5EF4-FFF2-40B4-BE49-F238E27FC236}">
                <a16:creationId xmlns:a16="http://schemas.microsoft.com/office/drawing/2014/main" id="{BD9CF5C8-33A2-C146-0417-AEDE74F9E100}"/>
              </a:ext>
            </a:extLst>
          </p:cNvPr>
          <p:cNvSpPr txBox="1"/>
          <p:nvPr/>
        </p:nvSpPr>
        <p:spPr>
          <a:xfrm>
            <a:off x="8021866" y="4853284"/>
            <a:ext cx="791820"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3</a:t>
            </a:r>
          </a:p>
        </p:txBody>
      </p:sp>
      <p:sp>
        <p:nvSpPr>
          <p:cNvPr id="16" name="TextBox 15">
            <a:extLst>
              <a:ext uri="{FF2B5EF4-FFF2-40B4-BE49-F238E27FC236}">
                <a16:creationId xmlns:a16="http://schemas.microsoft.com/office/drawing/2014/main" id="{D22A6DEE-652F-56FE-0C45-E346E674B128}"/>
              </a:ext>
            </a:extLst>
          </p:cNvPr>
          <p:cNvSpPr txBox="1"/>
          <p:nvPr/>
        </p:nvSpPr>
        <p:spPr>
          <a:xfrm>
            <a:off x="5066194" y="3429000"/>
            <a:ext cx="2802562"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EXISTING ATRIUM / RECEPTION</a:t>
            </a:r>
          </a:p>
        </p:txBody>
      </p:sp>
      <p:sp>
        <p:nvSpPr>
          <p:cNvPr id="20" name="TextBox 19">
            <a:extLst>
              <a:ext uri="{FF2B5EF4-FFF2-40B4-BE49-F238E27FC236}">
                <a16:creationId xmlns:a16="http://schemas.microsoft.com/office/drawing/2014/main" id="{266F001E-F1AC-9748-E646-68BCABD0BD51}"/>
              </a:ext>
            </a:extLst>
          </p:cNvPr>
          <p:cNvSpPr txBox="1"/>
          <p:nvPr/>
        </p:nvSpPr>
        <p:spPr>
          <a:xfrm>
            <a:off x="288925" y="269903"/>
            <a:ext cx="6096000" cy="369332"/>
          </a:xfrm>
          <a:prstGeom prst="rect">
            <a:avLst/>
          </a:prstGeom>
          <a:noFill/>
        </p:spPr>
        <p:txBody>
          <a:bodyPr wrap="square">
            <a:spAutoFit/>
          </a:bodyPr>
          <a:lstStyle/>
          <a:p>
            <a:pPr algn="just"/>
            <a:r>
              <a:rPr lang="en-ZA" sz="1800" b="1" dirty="0"/>
              <a:t> ACSA Innovation Centre</a:t>
            </a:r>
          </a:p>
        </p:txBody>
      </p:sp>
      <p:cxnSp>
        <p:nvCxnSpPr>
          <p:cNvPr id="17" name="Straight Connector 16">
            <a:extLst>
              <a:ext uri="{FF2B5EF4-FFF2-40B4-BE49-F238E27FC236}">
                <a16:creationId xmlns:a16="http://schemas.microsoft.com/office/drawing/2014/main" id="{A28A47F5-776A-8193-853E-84AC52AABBF1}"/>
              </a:ext>
            </a:extLst>
          </p:cNvPr>
          <p:cNvCxnSpPr>
            <a:cxnSpLocks/>
          </p:cNvCxnSpPr>
          <p:nvPr/>
        </p:nvCxnSpPr>
        <p:spPr>
          <a:xfrm flipV="1">
            <a:off x="9801225" y="4433890"/>
            <a:ext cx="766763" cy="749914"/>
          </a:xfrm>
          <a:prstGeom prst="line">
            <a:avLst/>
          </a:prstGeom>
          <a:ln>
            <a:prstDash val="lgDash"/>
          </a:ln>
        </p:spPr>
        <p:style>
          <a:lnRef idx="2">
            <a:schemeClr val="accent5"/>
          </a:lnRef>
          <a:fillRef idx="0">
            <a:schemeClr val="accent5"/>
          </a:fillRef>
          <a:effectRef idx="1">
            <a:schemeClr val="accent5"/>
          </a:effectRef>
          <a:fontRef idx="minor">
            <a:schemeClr val="tx1"/>
          </a:fontRef>
        </p:style>
      </p:cxnSp>
      <p:cxnSp>
        <p:nvCxnSpPr>
          <p:cNvPr id="21" name="Straight Connector 20">
            <a:extLst>
              <a:ext uri="{FF2B5EF4-FFF2-40B4-BE49-F238E27FC236}">
                <a16:creationId xmlns:a16="http://schemas.microsoft.com/office/drawing/2014/main" id="{8C47B347-9058-64ED-11B1-E5F384778668}"/>
              </a:ext>
            </a:extLst>
          </p:cNvPr>
          <p:cNvCxnSpPr>
            <a:cxnSpLocks/>
          </p:cNvCxnSpPr>
          <p:nvPr/>
        </p:nvCxnSpPr>
        <p:spPr>
          <a:xfrm flipV="1">
            <a:off x="9829800" y="4291013"/>
            <a:ext cx="0" cy="870048"/>
          </a:xfrm>
          <a:prstGeom prst="line">
            <a:avLst/>
          </a:prstGeom>
          <a:ln>
            <a:prstDash val="lgDash"/>
          </a:ln>
        </p:spPr>
        <p:style>
          <a:lnRef idx="2">
            <a:schemeClr val="accent5"/>
          </a:lnRef>
          <a:fillRef idx="0">
            <a:schemeClr val="accent5"/>
          </a:fillRef>
          <a:effectRef idx="1">
            <a:schemeClr val="accent5"/>
          </a:effectRef>
          <a:fontRef idx="minor">
            <a:schemeClr val="tx1"/>
          </a:fontRef>
        </p:style>
      </p:cxnSp>
      <p:cxnSp>
        <p:nvCxnSpPr>
          <p:cNvPr id="24" name="Straight Connector 23">
            <a:extLst>
              <a:ext uri="{FF2B5EF4-FFF2-40B4-BE49-F238E27FC236}">
                <a16:creationId xmlns:a16="http://schemas.microsoft.com/office/drawing/2014/main" id="{1F4B6A64-FCC8-29F8-C877-87CA949B377F}"/>
              </a:ext>
            </a:extLst>
          </p:cNvPr>
          <p:cNvCxnSpPr>
            <a:cxnSpLocks/>
          </p:cNvCxnSpPr>
          <p:nvPr/>
        </p:nvCxnSpPr>
        <p:spPr>
          <a:xfrm>
            <a:off x="9844087" y="4295776"/>
            <a:ext cx="709613" cy="0"/>
          </a:xfrm>
          <a:prstGeom prst="line">
            <a:avLst/>
          </a:prstGeom>
          <a:ln>
            <a:prstDash val="lgDash"/>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4277498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5DBBC-7296-817F-D383-D13DECF3D1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F66E48-EC34-230E-FE67-2A6436D04A44}"/>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Lst>
          </a:blip>
          <a:srcRect b="27575"/>
          <a:stretch>
            <a:fillRect/>
          </a:stretch>
        </p:blipFill>
        <p:spPr>
          <a:xfrm>
            <a:off x="-5733" y="455681"/>
            <a:ext cx="12192000" cy="4306820"/>
          </a:xfrm>
          <a:prstGeom prst="rect">
            <a:avLst/>
          </a:prstGeom>
        </p:spPr>
      </p:pic>
      <p:sp>
        <p:nvSpPr>
          <p:cNvPr id="4" name="Freeform: Shape 3">
            <a:extLst>
              <a:ext uri="{FF2B5EF4-FFF2-40B4-BE49-F238E27FC236}">
                <a16:creationId xmlns:a16="http://schemas.microsoft.com/office/drawing/2014/main" id="{98EEB640-CD34-0D9E-2273-5623BCD949EF}"/>
              </a:ext>
            </a:extLst>
          </p:cNvPr>
          <p:cNvSpPr/>
          <p:nvPr/>
        </p:nvSpPr>
        <p:spPr>
          <a:xfrm>
            <a:off x="1257300" y="2417377"/>
            <a:ext cx="3018562" cy="2074477"/>
          </a:xfrm>
          <a:custGeom>
            <a:avLst/>
            <a:gdLst>
              <a:gd name="connsiteX0" fmla="*/ 0 w 2114550"/>
              <a:gd name="connsiteY0" fmla="*/ 0 h 1466850"/>
              <a:gd name="connsiteX1" fmla="*/ 0 w 2114550"/>
              <a:gd name="connsiteY1" fmla="*/ 909637 h 1466850"/>
              <a:gd name="connsiteX2" fmla="*/ 104775 w 2114550"/>
              <a:gd name="connsiteY2" fmla="*/ 909637 h 1466850"/>
              <a:gd name="connsiteX3" fmla="*/ 104775 w 2114550"/>
              <a:gd name="connsiteY3" fmla="*/ 990600 h 1466850"/>
              <a:gd name="connsiteX4" fmla="*/ 409575 w 2114550"/>
              <a:gd name="connsiteY4" fmla="*/ 990600 h 1466850"/>
              <a:gd name="connsiteX5" fmla="*/ 409575 w 2114550"/>
              <a:gd name="connsiteY5" fmla="*/ 1466850 h 1466850"/>
              <a:gd name="connsiteX6" fmla="*/ 2114550 w 2114550"/>
              <a:gd name="connsiteY6" fmla="*/ 1466850 h 1466850"/>
              <a:gd name="connsiteX7" fmla="*/ 2114550 w 2114550"/>
              <a:gd name="connsiteY7" fmla="*/ 823912 h 1466850"/>
              <a:gd name="connsiteX8" fmla="*/ 1414463 w 2114550"/>
              <a:gd name="connsiteY8" fmla="*/ 823912 h 1466850"/>
              <a:gd name="connsiteX9" fmla="*/ 1414463 w 2114550"/>
              <a:gd name="connsiteY9" fmla="*/ 461962 h 1466850"/>
              <a:gd name="connsiteX10" fmla="*/ 1223963 w 2114550"/>
              <a:gd name="connsiteY10" fmla="*/ 461962 h 1466850"/>
              <a:gd name="connsiteX11" fmla="*/ 1223963 w 2114550"/>
              <a:gd name="connsiteY11" fmla="*/ 0 h 1466850"/>
              <a:gd name="connsiteX12" fmla="*/ 0 w 2114550"/>
              <a:gd name="connsiteY12" fmla="*/ 0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4550" h="1466850">
                <a:moveTo>
                  <a:pt x="0" y="0"/>
                </a:moveTo>
                <a:lnTo>
                  <a:pt x="0" y="909637"/>
                </a:lnTo>
                <a:lnTo>
                  <a:pt x="104775" y="909637"/>
                </a:lnTo>
                <a:lnTo>
                  <a:pt x="104775" y="990600"/>
                </a:lnTo>
                <a:lnTo>
                  <a:pt x="409575" y="990600"/>
                </a:lnTo>
                <a:lnTo>
                  <a:pt x="409575" y="1466850"/>
                </a:lnTo>
                <a:lnTo>
                  <a:pt x="2114550" y="1466850"/>
                </a:lnTo>
                <a:lnTo>
                  <a:pt x="2114550" y="823912"/>
                </a:lnTo>
                <a:lnTo>
                  <a:pt x="1414463" y="823912"/>
                </a:lnTo>
                <a:lnTo>
                  <a:pt x="1414463" y="461962"/>
                </a:lnTo>
                <a:lnTo>
                  <a:pt x="1223963" y="461962"/>
                </a:lnTo>
                <a:lnTo>
                  <a:pt x="1223963" y="0"/>
                </a:lnTo>
                <a:lnTo>
                  <a:pt x="0" y="0"/>
                </a:lnTo>
                <a:close/>
              </a:path>
            </a:pathLst>
          </a:custGeom>
          <a:solidFill>
            <a:schemeClr val="accent2">
              <a:lumMod val="40000"/>
              <a:lumOff val="60000"/>
              <a:alpha val="5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a:extLst>
              <a:ext uri="{FF2B5EF4-FFF2-40B4-BE49-F238E27FC236}">
                <a16:creationId xmlns:a16="http://schemas.microsoft.com/office/drawing/2014/main" id="{BBF4AF08-7C82-28CB-AD5E-8BC87103FECA}"/>
              </a:ext>
            </a:extLst>
          </p:cNvPr>
          <p:cNvSpPr/>
          <p:nvPr/>
        </p:nvSpPr>
        <p:spPr>
          <a:xfrm>
            <a:off x="4275862" y="3589322"/>
            <a:ext cx="1820138" cy="902532"/>
          </a:xfrm>
          <a:prstGeom prst="rect">
            <a:avLst/>
          </a:prstGeom>
          <a:solidFill>
            <a:schemeClr val="accent3">
              <a:lumMod val="40000"/>
              <a:lumOff val="60000"/>
              <a:alpha val="5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Freeform: Shape 8">
            <a:extLst>
              <a:ext uri="{FF2B5EF4-FFF2-40B4-BE49-F238E27FC236}">
                <a16:creationId xmlns:a16="http://schemas.microsoft.com/office/drawing/2014/main" id="{005AE69B-F9EE-3291-19BC-6303BAE07D47}"/>
              </a:ext>
            </a:extLst>
          </p:cNvPr>
          <p:cNvSpPr/>
          <p:nvPr/>
        </p:nvSpPr>
        <p:spPr>
          <a:xfrm>
            <a:off x="6096001" y="2417377"/>
            <a:ext cx="4881130" cy="2081212"/>
          </a:xfrm>
          <a:custGeom>
            <a:avLst/>
            <a:gdLst>
              <a:gd name="connsiteX0" fmla="*/ 0 w 4100513"/>
              <a:gd name="connsiteY0" fmla="*/ 828675 h 1471612"/>
              <a:gd name="connsiteX1" fmla="*/ 0 w 4100513"/>
              <a:gd name="connsiteY1" fmla="*/ 1471612 h 1471612"/>
              <a:gd name="connsiteX2" fmla="*/ 2724150 w 4100513"/>
              <a:gd name="connsiteY2" fmla="*/ 1471612 h 1471612"/>
              <a:gd name="connsiteX3" fmla="*/ 2886075 w 4100513"/>
              <a:gd name="connsiteY3" fmla="*/ 1438275 h 1471612"/>
              <a:gd name="connsiteX4" fmla="*/ 3062288 w 4100513"/>
              <a:gd name="connsiteY4" fmla="*/ 1290637 h 1471612"/>
              <a:gd name="connsiteX5" fmla="*/ 4081463 w 4100513"/>
              <a:gd name="connsiteY5" fmla="*/ 266700 h 1471612"/>
              <a:gd name="connsiteX6" fmla="*/ 4100513 w 4100513"/>
              <a:gd name="connsiteY6" fmla="*/ 209550 h 1471612"/>
              <a:gd name="connsiteX7" fmla="*/ 4090988 w 4100513"/>
              <a:gd name="connsiteY7" fmla="*/ 147637 h 1471612"/>
              <a:gd name="connsiteX8" fmla="*/ 4033838 w 4100513"/>
              <a:gd name="connsiteY8" fmla="*/ 133350 h 1471612"/>
              <a:gd name="connsiteX9" fmla="*/ 3324225 w 4100513"/>
              <a:gd name="connsiteY9" fmla="*/ 133350 h 1471612"/>
              <a:gd name="connsiteX10" fmla="*/ 3324225 w 4100513"/>
              <a:gd name="connsiteY10" fmla="*/ 528637 h 1471612"/>
              <a:gd name="connsiteX11" fmla="*/ 2576513 w 4100513"/>
              <a:gd name="connsiteY11" fmla="*/ 528637 h 1471612"/>
              <a:gd name="connsiteX12" fmla="*/ 2576513 w 4100513"/>
              <a:gd name="connsiteY12" fmla="*/ 133350 h 1471612"/>
              <a:gd name="connsiteX13" fmla="*/ 2076450 w 4100513"/>
              <a:gd name="connsiteY13" fmla="*/ 133350 h 1471612"/>
              <a:gd name="connsiteX14" fmla="*/ 2076450 w 4100513"/>
              <a:gd name="connsiteY14" fmla="*/ 0 h 1471612"/>
              <a:gd name="connsiteX15" fmla="*/ 1123950 w 4100513"/>
              <a:gd name="connsiteY15" fmla="*/ 0 h 1471612"/>
              <a:gd name="connsiteX16" fmla="*/ 1123950 w 4100513"/>
              <a:gd name="connsiteY16" fmla="*/ 819150 h 1471612"/>
              <a:gd name="connsiteX17" fmla="*/ 0 w 4100513"/>
              <a:gd name="connsiteY17" fmla="*/ 828675 h 1471612"/>
              <a:gd name="connsiteX0" fmla="*/ 639176 w 4100513"/>
              <a:gd name="connsiteY0" fmla="*/ 835410 h 1471612"/>
              <a:gd name="connsiteX1" fmla="*/ 0 w 4100513"/>
              <a:gd name="connsiteY1" fmla="*/ 1471612 h 1471612"/>
              <a:gd name="connsiteX2" fmla="*/ 2724150 w 4100513"/>
              <a:gd name="connsiteY2" fmla="*/ 1471612 h 1471612"/>
              <a:gd name="connsiteX3" fmla="*/ 2886075 w 4100513"/>
              <a:gd name="connsiteY3" fmla="*/ 1438275 h 1471612"/>
              <a:gd name="connsiteX4" fmla="*/ 3062288 w 4100513"/>
              <a:gd name="connsiteY4" fmla="*/ 1290637 h 1471612"/>
              <a:gd name="connsiteX5" fmla="*/ 4081463 w 4100513"/>
              <a:gd name="connsiteY5" fmla="*/ 266700 h 1471612"/>
              <a:gd name="connsiteX6" fmla="*/ 4100513 w 4100513"/>
              <a:gd name="connsiteY6" fmla="*/ 209550 h 1471612"/>
              <a:gd name="connsiteX7" fmla="*/ 4090988 w 4100513"/>
              <a:gd name="connsiteY7" fmla="*/ 147637 h 1471612"/>
              <a:gd name="connsiteX8" fmla="*/ 4033838 w 4100513"/>
              <a:gd name="connsiteY8" fmla="*/ 133350 h 1471612"/>
              <a:gd name="connsiteX9" fmla="*/ 3324225 w 4100513"/>
              <a:gd name="connsiteY9" fmla="*/ 133350 h 1471612"/>
              <a:gd name="connsiteX10" fmla="*/ 3324225 w 4100513"/>
              <a:gd name="connsiteY10" fmla="*/ 528637 h 1471612"/>
              <a:gd name="connsiteX11" fmla="*/ 2576513 w 4100513"/>
              <a:gd name="connsiteY11" fmla="*/ 528637 h 1471612"/>
              <a:gd name="connsiteX12" fmla="*/ 2576513 w 4100513"/>
              <a:gd name="connsiteY12" fmla="*/ 133350 h 1471612"/>
              <a:gd name="connsiteX13" fmla="*/ 2076450 w 4100513"/>
              <a:gd name="connsiteY13" fmla="*/ 133350 h 1471612"/>
              <a:gd name="connsiteX14" fmla="*/ 2076450 w 4100513"/>
              <a:gd name="connsiteY14" fmla="*/ 0 h 1471612"/>
              <a:gd name="connsiteX15" fmla="*/ 1123950 w 4100513"/>
              <a:gd name="connsiteY15" fmla="*/ 0 h 1471612"/>
              <a:gd name="connsiteX16" fmla="*/ 1123950 w 4100513"/>
              <a:gd name="connsiteY16" fmla="*/ 819150 h 1471612"/>
              <a:gd name="connsiteX17" fmla="*/ 639176 w 4100513"/>
              <a:gd name="connsiteY17" fmla="*/ 835410 h 1471612"/>
              <a:gd name="connsiteX0" fmla="*/ 0 w 3461337"/>
              <a:gd name="connsiteY0" fmla="*/ 835410 h 1471612"/>
              <a:gd name="connsiteX1" fmla="*/ 26913 w 3461337"/>
              <a:gd name="connsiteY1" fmla="*/ 1471612 h 1471612"/>
              <a:gd name="connsiteX2" fmla="*/ 2084974 w 3461337"/>
              <a:gd name="connsiteY2" fmla="*/ 1471612 h 1471612"/>
              <a:gd name="connsiteX3" fmla="*/ 2246899 w 3461337"/>
              <a:gd name="connsiteY3" fmla="*/ 1438275 h 1471612"/>
              <a:gd name="connsiteX4" fmla="*/ 2423112 w 3461337"/>
              <a:gd name="connsiteY4" fmla="*/ 1290637 h 1471612"/>
              <a:gd name="connsiteX5" fmla="*/ 3442287 w 3461337"/>
              <a:gd name="connsiteY5" fmla="*/ 266700 h 1471612"/>
              <a:gd name="connsiteX6" fmla="*/ 3461337 w 3461337"/>
              <a:gd name="connsiteY6" fmla="*/ 209550 h 1471612"/>
              <a:gd name="connsiteX7" fmla="*/ 3451812 w 3461337"/>
              <a:gd name="connsiteY7" fmla="*/ 147637 h 1471612"/>
              <a:gd name="connsiteX8" fmla="*/ 3394662 w 3461337"/>
              <a:gd name="connsiteY8" fmla="*/ 133350 h 1471612"/>
              <a:gd name="connsiteX9" fmla="*/ 2685049 w 3461337"/>
              <a:gd name="connsiteY9" fmla="*/ 133350 h 1471612"/>
              <a:gd name="connsiteX10" fmla="*/ 2685049 w 3461337"/>
              <a:gd name="connsiteY10" fmla="*/ 528637 h 1471612"/>
              <a:gd name="connsiteX11" fmla="*/ 1937337 w 3461337"/>
              <a:gd name="connsiteY11" fmla="*/ 528637 h 1471612"/>
              <a:gd name="connsiteX12" fmla="*/ 1937337 w 3461337"/>
              <a:gd name="connsiteY12" fmla="*/ 133350 h 1471612"/>
              <a:gd name="connsiteX13" fmla="*/ 1437274 w 3461337"/>
              <a:gd name="connsiteY13" fmla="*/ 133350 h 1471612"/>
              <a:gd name="connsiteX14" fmla="*/ 1437274 w 3461337"/>
              <a:gd name="connsiteY14" fmla="*/ 0 h 1471612"/>
              <a:gd name="connsiteX15" fmla="*/ 484774 w 3461337"/>
              <a:gd name="connsiteY15" fmla="*/ 0 h 1471612"/>
              <a:gd name="connsiteX16" fmla="*/ 484774 w 3461337"/>
              <a:gd name="connsiteY16" fmla="*/ 819150 h 1471612"/>
              <a:gd name="connsiteX17" fmla="*/ 0 w 3461337"/>
              <a:gd name="connsiteY17" fmla="*/ 835410 h 1471612"/>
              <a:gd name="connsiteX0" fmla="*/ 0 w 3443395"/>
              <a:gd name="connsiteY0" fmla="*/ 835410 h 1471612"/>
              <a:gd name="connsiteX1" fmla="*/ 8971 w 3443395"/>
              <a:gd name="connsiteY1" fmla="*/ 1471612 h 1471612"/>
              <a:gd name="connsiteX2" fmla="*/ 2067032 w 3443395"/>
              <a:gd name="connsiteY2" fmla="*/ 1471612 h 1471612"/>
              <a:gd name="connsiteX3" fmla="*/ 2228957 w 3443395"/>
              <a:gd name="connsiteY3" fmla="*/ 1438275 h 1471612"/>
              <a:gd name="connsiteX4" fmla="*/ 2405170 w 3443395"/>
              <a:gd name="connsiteY4" fmla="*/ 1290637 h 1471612"/>
              <a:gd name="connsiteX5" fmla="*/ 3424345 w 3443395"/>
              <a:gd name="connsiteY5" fmla="*/ 266700 h 1471612"/>
              <a:gd name="connsiteX6" fmla="*/ 3443395 w 3443395"/>
              <a:gd name="connsiteY6" fmla="*/ 209550 h 1471612"/>
              <a:gd name="connsiteX7" fmla="*/ 3433870 w 3443395"/>
              <a:gd name="connsiteY7" fmla="*/ 147637 h 1471612"/>
              <a:gd name="connsiteX8" fmla="*/ 3376720 w 3443395"/>
              <a:gd name="connsiteY8" fmla="*/ 133350 h 1471612"/>
              <a:gd name="connsiteX9" fmla="*/ 2667107 w 3443395"/>
              <a:gd name="connsiteY9" fmla="*/ 133350 h 1471612"/>
              <a:gd name="connsiteX10" fmla="*/ 2667107 w 3443395"/>
              <a:gd name="connsiteY10" fmla="*/ 528637 h 1471612"/>
              <a:gd name="connsiteX11" fmla="*/ 1919395 w 3443395"/>
              <a:gd name="connsiteY11" fmla="*/ 528637 h 1471612"/>
              <a:gd name="connsiteX12" fmla="*/ 1919395 w 3443395"/>
              <a:gd name="connsiteY12" fmla="*/ 133350 h 1471612"/>
              <a:gd name="connsiteX13" fmla="*/ 1419332 w 3443395"/>
              <a:gd name="connsiteY13" fmla="*/ 133350 h 1471612"/>
              <a:gd name="connsiteX14" fmla="*/ 1419332 w 3443395"/>
              <a:gd name="connsiteY14" fmla="*/ 0 h 1471612"/>
              <a:gd name="connsiteX15" fmla="*/ 466832 w 3443395"/>
              <a:gd name="connsiteY15" fmla="*/ 0 h 1471612"/>
              <a:gd name="connsiteX16" fmla="*/ 466832 w 3443395"/>
              <a:gd name="connsiteY16" fmla="*/ 819150 h 1471612"/>
              <a:gd name="connsiteX17" fmla="*/ 0 w 3443395"/>
              <a:gd name="connsiteY17" fmla="*/ 835410 h 1471612"/>
              <a:gd name="connsiteX0" fmla="*/ 0 w 3447880"/>
              <a:gd name="connsiteY0" fmla="*/ 821940 h 1471612"/>
              <a:gd name="connsiteX1" fmla="*/ 13456 w 3447880"/>
              <a:gd name="connsiteY1" fmla="*/ 1471612 h 1471612"/>
              <a:gd name="connsiteX2" fmla="*/ 2071517 w 3447880"/>
              <a:gd name="connsiteY2" fmla="*/ 1471612 h 1471612"/>
              <a:gd name="connsiteX3" fmla="*/ 2233442 w 3447880"/>
              <a:gd name="connsiteY3" fmla="*/ 1438275 h 1471612"/>
              <a:gd name="connsiteX4" fmla="*/ 2409655 w 3447880"/>
              <a:gd name="connsiteY4" fmla="*/ 1290637 h 1471612"/>
              <a:gd name="connsiteX5" fmla="*/ 3428830 w 3447880"/>
              <a:gd name="connsiteY5" fmla="*/ 266700 h 1471612"/>
              <a:gd name="connsiteX6" fmla="*/ 3447880 w 3447880"/>
              <a:gd name="connsiteY6" fmla="*/ 209550 h 1471612"/>
              <a:gd name="connsiteX7" fmla="*/ 3438355 w 3447880"/>
              <a:gd name="connsiteY7" fmla="*/ 147637 h 1471612"/>
              <a:gd name="connsiteX8" fmla="*/ 3381205 w 3447880"/>
              <a:gd name="connsiteY8" fmla="*/ 133350 h 1471612"/>
              <a:gd name="connsiteX9" fmla="*/ 2671592 w 3447880"/>
              <a:gd name="connsiteY9" fmla="*/ 133350 h 1471612"/>
              <a:gd name="connsiteX10" fmla="*/ 2671592 w 3447880"/>
              <a:gd name="connsiteY10" fmla="*/ 528637 h 1471612"/>
              <a:gd name="connsiteX11" fmla="*/ 1923880 w 3447880"/>
              <a:gd name="connsiteY11" fmla="*/ 528637 h 1471612"/>
              <a:gd name="connsiteX12" fmla="*/ 1923880 w 3447880"/>
              <a:gd name="connsiteY12" fmla="*/ 133350 h 1471612"/>
              <a:gd name="connsiteX13" fmla="*/ 1423817 w 3447880"/>
              <a:gd name="connsiteY13" fmla="*/ 133350 h 1471612"/>
              <a:gd name="connsiteX14" fmla="*/ 1423817 w 3447880"/>
              <a:gd name="connsiteY14" fmla="*/ 0 h 1471612"/>
              <a:gd name="connsiteX15" fmla="*/ 471317 w 3447880"/>
              <a:gd name="connsiteY15" fmla="*/ 0 h 1471612"/>
              <a:gd name="connsiteX16" fmla="*/ 471317 w 3447880"/>
              <a:gd name="connsiteY16" fmla="*/ 819150 h 1471612"/>
              <a:gd name="connsiteX17" fmla="*/ 0 w 3447880"/>
              <a:gd name="connsiteY17" fmla="*/ 821940 h 1471612"/>
              <a:gd name="connsiteX0" fmla="*/ 0 w 3447880"/>
              <a:gd name="connsiteY0" fmla="*/ 821940 h 1471612"/>
              <a:gd name="connsiteX1" fmla="*/ 5046 w 3447880"/>
              <a:gd name="connsiteY1" fmla="*/ 1471612 h 1471612"/>
              <a:gd name="connsiteX2" fmla="*/ 2071517 w 3447880"/>
              <a:gd name="connsiteY2" fmla="*/ 1471612 h 1471612"/>
              <a:gd name="connsiteX3" fmla="*/ 2233442 w 3447880"/>
              <a:gd name="connsiteY3" fmla="*/ 1438275 h 1471612"/>
              <a:gd name="connsiteX4" fmla="*/ 2409655 w 3447880"/>
              <a:gd name="connsiteY4" fmla="*/ 1290637 h 1471612"/>
              <a:gd name="connsiteX5" fmla="*/ 3428830 w 3447880"/>
              <a:gd name="connsiteY5" fmla="*/ 266700 h 1471612"/>
              <a:gd name="connsiteX6" fmla="*/ 3447880 w 3447880"/>
              <a:gd name="connsiteY6" fmla="*/ 209550 h 1471612"/>
              <a:gd name="connsiteX7" fmla="*/ 3438355 w 3447880"/>
              <a:gd name="connsiteY7" fmla="*/ 147637 h 1471612"/>
              <a:gd name="connsiteX8" fmla="*/ 3381205 w 3447880"/>
              <a:gd name="connsiteY8" fmla="*/ 133350 h 1471612"/>
              <a:gd name="connsiteX9" fmla="*/ 2671592 w 3447880"/>
              <a:gd name="connsiteY9" fmla="*/ 133350 h 1471612"/>
              <a:gd name="connsiteX10" fmla="*/ 2671592 w 3447880"/>
              <a:gd name="connsiteY10" fmla="*/ 528637 h 1471612"/>
              <a:gd name="connsiteX11" fmla="*/ 1923880 w 3447880"/>
              <a:gd name="connsiteY11" fmla="*/ 528637 h 1471612"/>
              <a:gd name="connsiteX12" fmla="*/ 1923880 w 3447880"/>
              <a:gd name="connsiteY12" fmla="*/ 133350 h 1471612"/>
              <a:gd name="connsiteX13" fmla="*/ 1423817 w 3447880"/>
              <a:gd name="connsiteY13" fmla="*/ 133350 h 1471612"/>
              <a:gd name="connsiteX14" fmla="*/ 1423817 w 3447880"/>
              <a:gd name="connsiteY14" fmla="*/ 0 h 1471612"/>
              <a:gd name="connsiteX15" fmla="*/ 471317 w 3447880"/>
              <a:gd name="connsiteY15" fmla="*/ 0 h 1471612"/>
              <a:gd name="connsiteX16" fmla="*/ 471317 w 3447880"/>
              <a:gd name="connsiteY16" fmla="*/ 819150 h 1471612"/>
              <a:gd name="connsiteX17" fmla="*/ 0 w 3447880"/>
              <a:gd name="connsiteY17" fmla="*/ 821940 h 147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47880" h="1471612">
                <a:moveTo>
                  <a:pt x="0" y="821940"/>
                </a:moveTo>
                <a:lnTo>
                  <a:pt x="5046" y="1471612"/>
                </a:lnTo>
                <a:lnTo>
                  <a:pt x="2071517" y="1471612"/>
                </a:lnTo>
                <a:lnTo>
                  <a:pt x="2233442" y="1438275"/>
                </a:lnTo>
                <a:lnTo>
                  <a:pt x="2409655" y="1290637"/>
                </a:lnTo>
                <a:lnTo>
                  <a:pt x="3428830" y="266700"/>
                </a:lnTo>
                <a:lnTo>
                  <a:pt x="3447880" y="209550"/>
                </a:lnTo>
                <a:lnTo>
                  <a:pt x="3438355" y="147637"/>
                </a:lnTo>
                <a:lnTo>
                  <a:pt x="3381205" y="133350"/>
                </a:lnTo>
                <a:lnTo>
                  <a:pt x="2671592" y="133350"/>
                </a:lnTo>
                <a:lnTo>
                  <a:pt x="2671592" y="528637"/>
                </a:lnTo>
                <a:lnTo>
                  <a:pt x="1923880" y="528637"/>
                </a:lnTo>
                <a:lnTo>
                  <a:pt x="1923880" y="133350"/>
                </a:lnTo>
                <a:lnTo>
                  <a:pt x="1423817" y="133350"/>
                </a:lnTo>
                <a:lnTo>
                  <a:pt x="1423817" y="0"/>
                </a:lnTo>
                <a:lnTo>
                  <a:pt x="471317" y="0"/>
                </a:lnTo>
                <a:lnTo>
                  <a:pt x="471317" y="819150"/>
                </a:lnTo>
                <a:lnTo>
                  <a:pt x="0" y="821940"/>
                </a:lnTo>
                <a:close/>
              </a:path>
            </a:pathLst>
          </a:custGeom>
          <a:solidFill>
            <a:schemeClr val="accent1">
              <a:lumMod val="40000"/>
              <a:lumOff val="60000"/>
              <a:alpha val="5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a:extLst>
              <a:ext uri="{FF2B5EF4-FFF2-40B4-BE49-F238E27FC236}">
                <a16:creationId xmlns:a16="http://schemas.microsoft.com/office/drawing/2014/main" id="{9C105565-9D33-D49A-8172-44FCF4E16C17}"/>
              </a:ext>
            </a:extLst>
          </p:cNvPr>
          <p:cNvSpPr txBox="1"/>
          <p:nvPr/>
        </p:nvSpPr>
        <p:spPr>
          <a:xfrm>
            <a:off x="2082490" y="3454615"/>
            <a:ext cx="898003" cy="523220"/>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1</a:t>
            </a:r>
          </a:p>
          <a:p>
            <a:r>
              <a:rPr lang="en-ZA" sz="1400" dirty="0">
                <a:latin typeface="Aptos Black" panose="020B0004020202020204" pitchFamily="34" charset="0"/>
              </a:rPr>
              <a:t>406 sqm</a:t>
            </a:r>
          </a:p>
        </p:txBody>
      </p:sp>
      <p:sp>
        <p:nvSpPr>
          <p:cNvPr id="11" name="TextBox 10">
            <a:extLst>
              <a:ext uri="{FF2B5EF4-FFF2-40B4-BE49-F238E27FC236}">
                <a16:creationId xmlns:a16="http://schemas.microsoft.com/office/drawing/2014/main" id="{BAE9B4AC-A90C-7A05-B6BA-230BF2DFB619}"/>
              </a:ext>
            </a:extLst>
          </p:cNvPr>
          <p:cNvSpPr txBox="1"/>
          <p:nvPr/>
        </p:nvSpPr>
        <p:spPr>
          <a:xfrm>
            <a:off x="4747075" y="3886699"/>
            <a:ext cx="898003" cy="523220"/>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2</a:t>
            </a:r>
          </a:p>
          <a:p>
            <a:r>
              <a:rPr lang="en-ZA" sz="1400" dirty="0">
                <a:latin typeface="Aptos Black" panose="020B0004020202020204" pitchFamily="34" charset="0"/>
              </a:rPr>
              <a:t>166 sqm</a:t>
            </a:r>
          </a:p>
        </p:txBody>
      </p:sp>
      <p:sp>
        <p:nvSpPr>
          <p:cNvPr id="12" name="TextBox 11">
            <a:extLst>
              <a:ext uri="{FF2B5EF4-FFF2-40B4-BE49-F238E27FC236}">
                <a16:creationId xmlns:a16="http://schemas.microsoft.com/office/drawing/2014/main" id="{3AD0A8A3-B055-72E2-CE86-3034140B2053}"/>
              </a:ext>
            </a:extLst>
          </p:cNvPr>
          <p:cNvSpPr txBox="1"/>
          <p:nvPr/>
        </p:nvSpPr>
        <p:spPr>
          <a:xfrm>
            <a:off x="7491636" y="3428999"/>
            <a:ext cx="898003" cy="523220"/>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3</a:t>
            </a:r>
          </a:p>
          <a:p>
            <a:r>
              <a:rPr lang="en-ZA" sz="1400" dirty="0">
                <a:latin typeface="Aptos Black" panose="020B0004020202020204" pitchFamily="34" charset="0"/>
              </a:rPr>
              <a:t>585 sqm</a:t>
            </a:r>
          </a:p>
        </p:txBody>
      </p:sp>
      <p:sp>
        <p:nvSpPr>
          <p:cNvPr id="13" name="TextBox 12">
            <a:extLst>
              <a:ext uri="{FF2B5EF4-FFF2-40B4-BE49-F238E27FC236}">
                <a16:creationId xmlns:a16="http://schemas.microsoft.com/office/drawing/2014/main" id="{C565C6D7-CD59-0307-F703-E91DE7DE7554}"/>
              </a:ext>
            </a:extLst>
          </p:cNvPr>
          <p:cNvSpPr txBox="1"/>
          <p:nvPr/>
        </p:nvSpPr>
        <p:spPr>
          <a:xfrm>
            <a:off x="3526314" y="1550455"/>
            <a:ext cx="2802562"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EXISTING ATRIUM / RECEPTION</a:t>
            </a:r>
          </a:p>
        </p:txBody>
      </p:sp>
      <p:sp>
        <p:nvSpPr>
          <p:cNvPr id="8" name="TextBox 7">
            <a:extLst>
              <a:ext uri="{FF2B5EF4-FFF2-40B4-BE49-F238E27FC236}">
                <a16:creationId xmlns:a16="http://schemas.microsoft.com/office/drawing/2014/main" id="{59B88223-5029-6F47-A526-D786098ED74E}"/>
              </a:ext>
            </a:extLst>
          </p:cNvPr>
          <p:cNvSpPr txBox="1"/>
          <p:nvPr/>
        </p:nvSpPr>
        <p:spPr>
          <a:xfrm>
            <a:off x="76200" y="5108596"/>
            <a:ext cx="6100762" cy="1384995"/>
          </a:xfrm>
          <a:prstGeom prst="rect">
            <a:avLst/>
          </a:prstGeom>
          <a:noFill/>
        </p:spPr>
        <p:txBody>
          <a:bodyPr wrap="square">
            <a:spAutoFit/>
          </a:bodyPr>
          <a:lstStyle/>
          <a:p>
            <a:pPr algn="just"/>
            <a:r>
              <a:rPr lang="en-ZA" sz="1400" b="1" dirty="0"/>
              <a:t>ACSA Innovation Centre</a:t>
            </a:r>
          </a:p>
          <a:p>
            <a:pPr algn="just"/>
            <a:r>
              <a:rPr lang="en-ZA" sz="1400" dirty="0"/>
              <a:t>Objective: To design and plan a dynamic, Innovation Centre for Airports Company South Africa (ACSA) that showcases technological advancements, enhancements within the passenger journey, and provides collaborative workspaces. The innovation centre will function as a living lab for innovation, demonstration, and incubation.</a:t>
            </a:r>
          </a:p>
        </p:txBody>
      </p:sp>
      <p:sp>
        <p:nvSpPr>
          <p:cNvPr id="15" name="TextBox 14">
            <a:extLst>
              <a:ext uri="{FF2B5EF4-FFF2-40B4-BE49-F238E27FC236}">
                <a16:creationId xmlns:a16="http://schemas.microsoft.com/office/drawing/2014/main" id="{D6FEB175-4774-C0BE-6032-97F3D59F0906}"/>
              </a:ext>
            </a:extLst>
          </p:cNvPr>
          <p:cNvSpPr txBox="1"/>
          <p:nvPr/>
        </p:nvSpPr>
        <p:spPr>
          <a:xfrm>
            <a:off x="6643687" y="5057734"/>
            <a:ext cx="4233861" cy="378565"/>
          </a:xfrm>
          <a:prstGeom prst="rect">
            <a:avLst/>
          </a:prstGeom>
          <a:solidFill>
            <a:srgbClr val="FF0000">
              <a:alpha val="50000"/>
            </a:srgbClr>
          </a:solidFill>
          <a:ln>
            <a:solidFill>
              <a:srgbClr val="FF0000"/>
            </a:solidFill>
          </a:ln>
        </p:spPr>
        <p:txBody>
          <a:bodyPr wrap="square">
            <a:spAutoFit/>
          </a:bodyPr>
          <a:lstStyle/>
          <a:p>
            <a:pPr>
              <a:lnSpc>
                <a:spcPct val="107000"/>
              </a:lnSpc>
              <a:spcAft>
                <a:spcPts val="800"/>
              </a:spcAft>
              <a:buNone/>
            </a:pPr>
            <a:r>
              <a:rPr lang="en-ZA" sz="1800" b="1" kern="100" dirty="0">
                <a:effectLst/>
                <a:latin typeface="Aptos" panose="020B0004020202020204" pitchFamily="34" charset="0"/>
                <a:ea typeface="Aptos" panose="020B0004020202020204" pitchFamily="34" charset="0"/>
                <a:cs typeface="Times New Roman" panose="02020603050405020304" pitchFamily="18" charset="0"/>
              </a:rPr>
              <a:t>Zone 1: Exhibition &amp; Simulation Zone</a:t>
            </a:r>
          </a:p>
        </p:txBody>
      </p:sp>
      <p:sp>
        <p:nvSpPr>
          <p:cNvPr id="17" name="TextBox 16">
            <a:extLst>
              <a:ext uri="{FF2B5EF4-FFF2-40B4-BE49-F238E27FC236}">
                <a16:creationId xmlns:a16="http://schemas.microsoft.com/office/drawing/2014/main" id="{3A82C103-AA66-C89A-7F1D-F8269C6FEE72}"/>
              </a:ext>
            </a:extLst>
          </p:cNvPr>
          <p:cNvSpPr txBox="1"/>
          <p:nvPr/>
        </p:nvSpPr>
        <p:spPr>
          <a:xfrm>
            <a:off x="6643688" y="5510211"/>
            <a:ext cx="4233861" cy="378565"/>
          </a:xfrm>
          <a:prstGeom prst="rect">
            <a:avLst/>
          </a:prstGeom>
          <a:solidFill>
            <a:schemeClr val="accent3">
              <a:lumMod val="40000"/>
              <a:lumOff val="60000"/>
              <a:alpha val="50000"/>
            </a:schemeClr>
          </a:solidFill>
          <a:ln>
            <a:solidFill>
              <a:srgbClr val="FF0000"/>
            </a:solidFill>
          </a:ln>
        </p:spPr>
        <p:txBody>
          <a:bodyPr wrap="square">
            <a:spAutoFit/>
          </a:bodyPr>
          <a:lstStyle/>
          <a:p>
            <a:pPr>
              <a:lnSpc>
                <a:spcPct val="107000"/>
              </a:lnSpc>
              <a:spcAft>
                <a:spcPts val="800"/>
              </a:spcAft>
            </a:pPr>
            <a:r>
              <a:rPr lang="en-ZA" b="1" dirty="0"/>
              <a:t>Zone 2: Main Reception &amp; Waiting Area</a:t>
            </a:r>
            <a:endParaRPr lang="en-ZA" dirty="0"/>
          </a:p>
        </p:txBody>
      </p:sp>
      <p:sp>
        <p:nvSpPr>
          <p:cNvPr id="19" name="TextBox 18">
            <a:extLst>
              <a:ext uri="{FF2B5EF4-FFF2-40B4-BE49-F238E27FC236}">
                <a16:creationId xmlns:a16="http://schemas.microsoft.com/office/drawing/2014/main" id="{7BCAACD5-48B6-E88A-15AA-350A921C78A1}"/>
              </a:ext>
            </a:extLst>
          </p:cNvPr>
          <p:cNvSpPr txBox="1"/>
          <p:nvPr/>
        </p:nvSpPr>
        <p:spPr>
          <a:xfrm>
            <a:off x="6643688" y="5962688"/>
            <a:ext cx="4233859" cy="378565"/>
          </a:xfrm>
          <a:prstGeom prst="rect">
            <a:avLst/>
          </a:prstGeom>
          <a:solidFill>
            <a:schemeClr val="accent4">
              <a:lumMod val="40000"/>
              <a:lumOff val="60000"/>
              <a:alpha val="50000"/>
            </a:schemeClr>
          </a:solidFill>
          <a:ln>
            <a:solidFill>
              <a:srgbClr val="FF0000"/>
            </a:solidFill>
          </a:ln>
        </p:spPr>
        <p:txBody>
          <a:bodyPr wrap="square">
            <a:spAutoFit/>
          </a:bodyPr>
          <a:lstStyle/>
          <a:p>
            <a:pPr>
              <a:lnSpc>
                <a:spcPct val="107000"/>
              </a:lnSpc>
              <a:spcAft>
                <a:spcPts val="800"/>
              </a:spcAft>
            </a:pPr>
            <a:r>
              <a:rPr lang="en-ZA" b="1" dirty="0"/>
              <a:t>Zone 3: Collaboration &amp; Support Zone</a:t>
            </a:r>
            <a:endParaRPr lang="en-ZA" dirty="0"/>
          </a:p>
        </p:txBody>
      </p:sp>
    </p:spTree>
    <p:extLst>
      <p:ext uri="{BB962C8B-B14F-4D97-AF65-F5344CB8AC3E}">
        <p14:creationId xmlns:p14="http://schemas.microsoft.com/office/powerpoint/2010/main" val="3277593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D2C23-7691-E40D-C01B-020848DB5BF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28AD620-EE8C-D3A1-A1C3-A1D8A32DB1AE}"/>
              </a:ext>
            </a:extLst>
          </p:cNvPr>
          <p:cNvPicPr>
            <a:picLocks noChangeAspect="1"/>
          </p:cNvPicPr>
          <p:nvPr/>
        </p:nvPicPr>
        <p:blipFill>
          <a:blip r:embed="rId2"/>
          <a:srcRect l="8041" r="7381"/>
          <a:stretch>
            <a:fillRect/>
          </a:stretch>
        </p:blipFill>
        <p:spPr>
          <a:xfrm>
            <a:off x="95474" y="153186"/>
            <a:ext cx="3085176" cy="1645157"/>
          </a:xfrm>
          <a:prstGeom prst="rect">
            <a:avLst/>
          </a:prstGeom>
        </p:spPr>
      </p:pic>
      <p:sp>
        <p:nvSpPr>
          <p:cNvPr id="4" name="Rectangle 3">
            <a:extLst>
              <a:ext uri="{FF2B5EF4-FFF2-40B4-BE49-F238E27FC236}">
                <a16:creationId xmlns:a16="http://schemas.microsoft.com/office/drawing/2014/main" id="{3D8D536F-59D5-ABAB-FE0C-16FBE2BA487F}"/>
              </a:ext>
            </a:extLst>
          </p:cNvPr>
          <p:cNvSpPr/>
          <p:nvPr/>
        </p:nvSpPr>
        <p:spPr>
          <a:xfrm>
            <a:off x="5135297" y="4068860"/>
            <a:ext cx="914400" cy="694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TextBox 29">
            <a:extLst>
              <a:ext uri="{FF2B5EF4-FFF2-40B4-BE49-F238E27FC236}">
                <a16:creationId xmlns:a16="http://schemas.microsoft.com/office/drawing/2014/main" id="{6D1F9ACE-F7D9-3704-E6C1-B82D5E5FBED9}"/>
              </a:ext>
            </a:extLst>
          </p:cNvPr>
          <p:cNvSpPr txBox="1"/>
          <p:nvPr/>
        </p:nvSpPr>
        <p:spPr>
          <a:xfrm>
            <a:off x="3180650" y="249327"/>
            <a:ext cx="3380862"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1 - Exhibition &amp; Simulation Zone</a:t>
            </a:r>
          </a:p>
        </p:txBody>
      </p:sp>
      <p:pic>
        <p:nvPicPr>
          <p:cNvPr id="5" name="Picture 4">
            <a:extLst>
              <a:ext uri="{FF2B5EF4-FFF2-40B4-BE49-F238E27FC236}">
                <a16:creationId xmlns:a16="http://schemas.microsoft.com/office/drawing/2014/main" id="{7BFC3520-CCA7-9123-6D88-EFE99BDF9F9A}"/>
              </a:ext>
            </a:extLst>
          </p:cNvPr>
          <p:cNvPicPr>
            <a:picLocks noChangeAspect="1"/>
          </p:cNvPicPr>
          <p:nvPr/>
        </p:nvPicPr>
        <p:blipFill>
          <a:blip r:embed="rId3"/>
          <a:srcRect l="7265" r="28528"/>
          <a:stretch>
            <a:fillRect/>
          </a:stretch>
        </p:blipFill>
        <p:spPr>
          <a:xfrm>
            <a:off x="257400" y="1798343"/>
            <a:ext cx="6457726" cy="5053240"/>
          </a:xfrm>
          <a:prstGeom prst="rect">
            <a:avLst/>
          </a:prstGeom>
        </p:spPr>
      </p:pic>
      <p:sp>
        <p:nvSpPr>
          <p:cNvPr id="8" name="Freeform: Shape 7">
            <a:extLst>
              <a:ext uri="{FF2B5EF4-FFF2-40B4-BE49-F238E27FC236}">
                <a16:creationId xmlns:a16="http://schemas.microsoft.com/office/drawing/2014/main" id="{E427770E-F688-E9BF-1D06-2AA6810C5989}"/>
              </a:ext>
            </a:extLst>
          </p:cNvPr>
          <p:cNvSpPr/>
          <p:nvPr/>
        </p:nvSpPr>
        <p:spPr>
          <a:xfrm>
            <a:off x="1709468" y="2743200"/>
            <a:ext cx="4653232" cy="3238500"/>
          </a:xfrm>
          <a:custGeom>
            <a:avLst/>
            <a:gdLst>
              <a:gd name="connsiteX0" fmla="*/ 0 w 2114550"/>
              <a:gd name="connsiteY0" fmla="*/ 0 h 1466850"/>
              <a:gd name="connsiteX1" fmla="*/ 0 w 2114550"/>
              <a:gd name="connsiteY1" fmla="*/ 909637 h 1466850"/>
              <a:gd name="connsiteX2" fmla="*/ 104775 w 2114550"/>
              <a:gd name="connsiteY2" fmla="*/ 909637 h 1466850"/>
              <a:gd name="connsiteX3" fmla="*/ 104775 w 2114550"/>
              <a:gd name="connsiteY3" fmla="*/ 990600 h 1466850"/>
              <a:gd name="connsiteX4" fmla="*/ 409575 w 2114550"/>
              <a:gd name="connsiteY4" fmla="*/ 990600 h 1466850"/>
              <a:gd name="connsiteX5" fmla="*/ 409575 w 2114550"/>
              <a:gd name="connsiteY5" fmla="*/ 1466850 h 1466850"/>
              <a:gd name="connsiteX6" fmla="*/ 2114550 w 2114550"/>
              <a:gd name="connsiteY6" fmla="*/ 1466850 h 1466850"/>
              <a:gd name="connsiteX7" fmla="*/ 2114550 w 2114550"/>
              <a:gd name="connsiteY7" fmla="*/ 823912 h 1466850"/>
              <a:gd name="connsiteX8" fmla="*/ 1414463 w 2114550"/>
              <a:gd name="connsiteY8" fmla="*/ 823912 h 1466850"/>
              <a:gd name="connsiteX9" fmla="*/ 1414463 w 2114550"/>
              <a:gd name="connsiteY9" fmla="*/ 461962 h 1466850"/>
              <a:gd name="connsiteX10" fmla="*/ 1223963 w 2114550"/>
              <a:gd name="connsiteY10" fmla="*/ 461962 h 1466850"/>
              <a:gd name="connsiteX11" fmla="*/ 1223963 w 2114550"/>
              <a:gd name="connsiteY11" fmla="*/ 0 h 1466850"/>
              <a:gd name="connsiteX12" fmla="*/ 0 w 2114550"/>
              <a:gd name="connsiteY12" fmla="*/ 0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4550" h="1466850">
                <a:moveTo>
                  <a:pt x="0" y="0"/>
                </a:moveTo>
                <a:lnTo>
                  <a:pt x="0" y="909637"/>
                </a:lnTo>
                <a:lnTo>
                  <a:pt x="104775" y="909637"/>
                </a:lnTo>
                <a:lnTo>
                  <a:pt x="104775" y="990600"/>
                </a:lnTo>
                <a:lnTo>
                  <a:pt x="409575" y="990600"/>
                </a:lnTo>
                <a:lnTo>
                  <a:pt x="409575" y="1466850"/>
                </a:lnTo>
                <a:lnTo>
                  <a:pt x="2114550" y="1466850"/>
                </a:lnTo>
                <a:lnTo>
                  <a:pt x="2114550" y="823912"/>
                </a:lnTo>
                <a:lnTo>
                  <a:pt x="1414463" y="823912"/>
                </a:lnTo>
                <a:lnTo>
                  <a:pt x="1414463" y="461962"/>
                </a:lnTo>
                <a:lnTo>
                  <a:pt x="1223963" y="461962"/>
                </a:lnTo>
                <a:lnTo>
                  <a:pt x="1223963" y="0"/>
                </a:lnTo>
                <a:lnTo>
                  <a:pt x="0" y="0"/>
                </a:lnTo>
                <a:close/>
              </a:path>
            </a:pathLst>
          </a:custGeom>
          <a:solidFill>
            <a:schemeClr val="accent2">
              <a:lumMod val="40000"/>
              <a:lumOff val="60000"/>
              <a:alpha val="5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TextBox 18">
            <a:extLst>
              <a:ext uri="{FF2B5EF4-FFF2-40B4-BE49-F238E27FC236}">
                <a16:creationId xmlns:a16="http://schemas.microsoft.com/office/drawing/2014/main" id="{D63DAE33-B643-4269-916C-683B8695683A}"/>
              </a:ext>
            </a:extLst>
          </p:cNvPr>
          <p:cNvSpPr txBox="1"/>
          <p:nvPr/>
        </p:nvSpPr>
        <p:spPr>
          <a:xfrm>
            <a:off x="1853907" y="4063353"/>
            <a:ext cx="2832119" cy="523220"/>
          </a:xfrm>
          <a:prstGeom prst="rect">
            <a:avLst/>
          </a:prstGeom>
          <a:solidFill>
            <a:schemeClr val="bg1">
              <a:alpha val="50000"/>
            </a:schemeClr>
          </a:solidFill>
        </p:spPr>
        <p:txBody>
          <a:bodyPr wrap="square" rtlCol="0">
            <a:spAutoFit/>
          </a:bodyPr>
          <a:lstStyle/>
          <a:p>
            <a:pPr algn="ctr"/>
            <a:r>
              <a:rPr lang="en-ZA" sz="1400" dirty="0">
                <a:latin typeface="Aptos Black" panose="020B0004020202020204" pitchFamily="34" charset="0"/>
              </a:rPr>
              <a:t>Exhibition &amp; Simulation Zone 406 sqm</a:t>
            </a:r>
          </a:p>
        </p:txBody>
      </p:sp>
      <p:sp>
        <p:nvSpPr>
          <p:cNvPr id="22" name="TextBox 21">
            <a:extLst>
              <a:ext uri="{FF2B5EF4-FFF2-40B4-BE49-F238E27FC236}">
                <a16:creationId xmlns:a16="http://schemas.microsoft.com/office/drawing/2014/main" id="{1641CBAF-6EF0-F763-219E-E80F7B93D28B}"/>
              </a:ext>
            </a:extLst>
          </p:cNvPr>
          <p:cNvSpPr txBox="1"/>
          <p:nvPr/>
        </p:nvSpPr>
        <p:spPr>
          <a:xfrm>
            <a:off x="6811971" y="214550"/>
            <a:ext cx="5284555" cy="5744650"/>
          </a:xfrm>
          <a:prstGeom prst="rect">
            <a:avLst/>
          </a:prstGeom>
          <a:noFill/>
        </p:spPr>
        <p:txBody>
          <a:bodyPr wrap="square">
            <a:spAutoFit/>
          </a:bodyPr>
          <a:lstStyle/>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Approximate Area: 406 sqm</a:t>
            </a:r>
            <a:endParaRPr lang="en-ZA"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Primary Function:</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 To serve as a dynamic, flexible exhibition and live-testing environment for showcasing and validating innovative airport technologies and passenger journey solutions.</a:t>
            </a:r>
          </a:p>
          <a:p>
            <a:pPr marL="342900" lvl="0" indent="-342900" algn="just">
              <a:lnSpc>
                <a:spcPct val="107000"/>
              </a:lnSpc>
              <a:spcAft>
                <a:spcPts val="800"/>
              </a:spcAft>
              <a:buSzPts val="1000"/>
              <a:buFont typeface="Symbol" panose="05050102010706020507" pitchFamily="18" charset="2"/>
              <a:buChar char=""/>
              <a:tabLst>
                <a:tab pos="457200" algn="l"/>
              </a:tabLst>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Detailed Description: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This zone is conceived as a large, open-plan "living lab." Its core purpose is to provide a fully adaptable space that can be rapidly reconfigured to host evolving exhibitions, simulate real-world airport environments, and facilitate hands-on interaction with new technologies</a:t>
            </a:r>
          </a:p>
          <a:p>
            <a:pPr marL="342900" lvl="0" indent="-342900" algn="just">
              <a:lnSpc>
                <a:spcPct val="107000"/>
              </a:lnSpc>
              <a:spcAft>
                <a:spcPts val="800"/>
              </a:spcAft>
              <a:buSzPts val="1000"/>
              <a:buFont typeface="Symbol" panose="05050102010706020507" pitchFamily="18" charset="2"/>
              <a:buChar char=""/>
              <a:tabLst>
                <a:tab pos="457200" algn="l"/>
              </a:tabLst>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Key Features:</a:t>
            </a:r>
            <a:endParaRPr lang="en-ZA" sz="10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Airport Experience Simulation:</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 The zone will feature a robust, grid-based power and data infrastructure across the floor and ceiling, enabling the seamless setup and reconfiguration of authentic airport environments. Key passenger touchpoints—such as check-in, security screening, and boarding gates—can be simulated to test and demonstrate new processes and technologies in a controlled, mock-live setting.</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Integrated Sandbox Environment: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A central feature of this zone is a dedicated "Sandbox" area. This includes a large-format, multi-screen display wall and interaction system designed specifically for demonstrating and stress-testing new software, operational systems, and user interfaces without impacting live airport operations.</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 Interactive Exhibition &amp; Strategic Planning Hub: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The space will incorporate dedicated areas for interactive demonstrations, featuring operational self-service kiosks, smart security scanners, and automated boarding gates. A central, interactive table will act as a strategic planning tool, allowing users to explore and manipulate 3D models of ACSA's current airport infrastructure and future master plans.</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Reconfigurable Furniture &amp; Layout: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All furniture, display units, and partitioning within the zone will be mobile and modular on locking casters. This ensures the space can be effortlessly transformed to support various layouts, from guided exhibition tours to large-scale technology showcases or networking events.</a:t>
            </a:r>
          </a:p>
        </p:txBody>
      </p:sp>
    </p:spTree>
    <p:extLst>
      <p:ext uri="{BB962C8B-B14F-4D97-AF65-F5344CB8AC3E}">
        <p14:creationId xmlns:p14="http://schemas.microsoft.com/office/powerpoint/2010/main" val="880388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07BB4-5CBC-D4CE-F0D9-4EA8B1DC980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18D13E98-2580-085D-668A-A6152B81F6DC}"/>
              </a:ext>
            </a:extLst>
          </p:cNvPr>
          <p:cNvPicPr>
            <a:picLocks noChangeAspect="1"/>
          </p:cNvPicPr>
          <p:nvPr/>
        </p:nvPicPr>
        <p:blipFill>
          <a:blip r:embed="rId2"/>
          <a:stretch>
            <a:fillRect/>
          </a:stretch>
        </p:blipFill>
        <p:spPr>
          <a:xfrm>
            <a:off x="129027" y="3678610"/>
            <a:ext cx="3820418" cy="2550129"/>
          </a:xfrm>
          <a:prstGeom prst="rect">
            <a:avLst/>
          </a:prstGeom>
        </p:spPr>
      </p:pic>
      <p:sp>
        <p:nvSpPr>
          <p:cNvPr id="4" name="Rectangle 3">
            <a:extLst>
              <a:ext uri="{FF2B5EF4-FFF2-40B4-BE49-F238E27FC236}">
                <a16:creationId xmlns:a16="http://schemas.microsoft.com/office/drawing/2014/main" id="{EF9C1E26-4238-2961-D694-D4B78172D8BF}"/>
              </a:ext>
            </a:extLst>
          </p:cNvPr>
          <p:cNvSpPr/>
          <p:nvPr/>
        </p:nvSpPr>
        <p:spPr>
          <a:xfrm>
            <a:off x="5135297" y="4068860"/>
            <a:ext cx="914400" cy="694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TextBox 29">
            <a:extLst>
              <a:ext uri="{FF2B5EF4-FFF2-40B4-BE49-F238E27FC236}">
                <a16:creationId xmlns:a16="http://schemas.microsoft.com/office/drawing/2014/main" id="{642E5EDC-C619-7FD0-41AB-8526AB887C14}"/>
              </a:ext>
            </a:extLst>
          </p:cNvPr>
          <p:cNvSpPr txBox="1"/>
          <p:nvPr/>
        </p:nvSpPr>
        <p:spPr>
          <a:xfrm>
            <a:off x="4032802" y="327035"/>
            <a:ext cx="3380862"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1 - Exhibition &amp; Simulation Zone</a:t>
            </a:r>
          </a:p>
        </p:txBody>
      </p:sp>
      <p:pic>
        <p:nvPicPr>
          <p:cNvPr id="14" name="Picture 13">
            <a:extLst>
              <a:ext uri="{FF2B5EF4-FFF2-40B4-BE49-F238E27FC236}">
                <a16:creationId xmlns:a16="http://schemas.microsoft.com/office/drawing/2014/main" id="{AC8AC414-89CF-BEDD-C73B-49DD7A46F428}"/>
              </a:ext>
            </a:extLst>
          </p:cNvPr>
          <p:cNvPicPr>
            <a:picLocks noChangeAspect="1"/>
          </p:cNvPicPr>
          <p:nvPr/>
        </p:nvPicPr>
        <p:blipFill>
          <a:blip r:embed="rId3"/>
          <a:stretch>
            <a:fillRect/>
          </a:stretch>
        </p:blipFill>
        <p:spPr>
          <a:xfrm>
            <a:off x="129026" y="793762"/>
            <a:ext cx="3823326" cy="2550128"/>
          </a:xfrm>
          <a:prstGeom prst="rect">
            <a:avLst/>
          </a:prstGeom>
        </p:spPr>
      </p:pic>
      <p:pic>
        <p:nvPicPr>
          <p:cNvPr id="9" name="Picture 8">
            <a:extLst>
              <a:ext uri="{FF2B5EF4-FFF2-40B4-BE49-F238E27FC236}">
                <a16:creationId xmlns:a16="http://schemas.microsoft.com/office/drawing/2014/main" id="{1D3A169F-AD93-AF21-7358-0333F514D1CB}"/>
              </a:ext>
            </a:extLst>
          </p:cNvPr>
          <p:cNvPicPr>
            <a:picLocks noChangeAspect="1"/>
          </p:cNvPicPr>
          <p:nvPr/>
        </p:nvPicPr>
        <p:blipFill>
          <a:blip r:embed="rId4"/>
          <a:stretch>
            <a:fillRect/>
          </a:stretch>
        </p:blipFill>
        <p:spPr>
          <a:xfrm>
            <a:off x="8278113" y="3678611"/>
            <a:ext cx="3818618" cy="2550128"/>
          </a:xfrm>
          <a:prstGeom prst="rect">
            <a:avLst/>
          </a:prstGeom>
        </p:spPr>
      </p:pic>
      <p:pic>
        <p:nvPicPr>
          <p:cNvPr id="13" name="Picture 12">
            <a:extLst>
              <a:ext uri="{FF2B5EF4-FFF2-40B4-BE49-F238E27FC236}">
                <a16:creationId xmlns:a16="http://schemas.microsoft.com/office/drawing/2014/main" id="{2E8699AF-20E4-9407-DA34-8527771FC40A}"/>
              </a:ext>
            </a:extLst>
          </p:cNvPr>
          <p:cNvPicPr>
            <a:picLocks noChangeAspect="1"/>
          </p:cNvPicPr>
          <p:nvPr/>
        </p:nvPicPr>
        <p:blipFill>
          <a:blip r:embed="rId5"/>
          <a:srcRect t="28684" b="20491"/>
          <a:stretch>
            <a:fillRect/>
          </a:stretch>
        </p:blipFill>
        <p:spPr>
          <a:xfrm>
            <a:off x="4207540" y="3678613"/>
            <a:ext cx="3825192" cy="2550127"/>
          </a:xfrm>
          <a:prstGeom prst="rect">
            <a:avLst/>
          </a:prstGeom>
        </p:spPr>
      </p:pic>
      <p:pic>
        <p:nvPicPr>
          <p:cNvPr id="18" name="Picture 17">
            <a:extLst>
              <a:ext uri="{FF2B5EF4-FFF2-40B4-BE49-F238E27FC236}">
                <a16:creationId xmlns:a16="http://schemas.microsoft.com/office/drawing/2014/main" id="{3621F67E-63C5-A339-E7AE-AD3BB0507D9F}"/>
              </a:ext>
            </a:extLst>
          </p:cNvPr>
          <p:cNvPicPr>
            <a:picLocks noChangeAspect="1"/>
          </p:cNvPicPr>
          <p:nvPr/>
        </p:nvPicPr>
        <p:blipFill>
          <a:blip r:embed="rId6"/>
          <a:stretch>
            <a:fillRect/>
          </a:stretch>
        </p:blipFill>
        <p:spPr>
          <a:xfrm>
            <a:off x="4207540" y="793762"/>
            <a:ext cx="3825191" cy="2550127"/>
          </a:xfrm>
          <a:prstGeom prst="rect">
            <a:avLst/>
          </a:prstGeom>
        </p:spPr>
      </p:pic>
      <p:pic>
        <p:nvPicPr>
          <p:cNvPr id="20" name="Picture 19">
            <a:extLst>
              <a:ext uri="{FF2B5EF4-FFF2-40B4-BE49-F238E27FC236}">
                <a16:creationId xmlns:a16="http://schemas.microsoft.com/office/drawing/2014/main" id="{FB4890EB-B6BA-3EF7-FD36-AA7F931FBD1F}"/>
              </a:ext>
            </a:extLst>
          </p:cNvPr>
          <p:cNvPicPr>
            <a:picLocks noChangeAspect="1"/>
          </p:cNvPicPr>
          <p:nvPr/>
        </p:nvPicPr>
        <p:blipFill>
          <a:blip r:embed="rId7"/>
          <a:stretch>
            <a:fillRect/>
          </a:stretch>
        </p:blipFill>
        <p:spPr>
          <a:xfrm>
            <a:off x="8281346" y="793760"/>
            <a:ext cx="3831742" cy="2550129"/>
          </a:xfrm>
          <a:prstGeom prst="rect">
            <a:avLst/>
          </a:prstGeom>
        </p:spPr>
      </p:pic>
    </p:spTree>
    <p:extLst>
      <p:ext uri="{BB962C8B-B14F-4D97-AF65-F5344CB8AC3E}">
        <p14:creationId xmlns:p14="http://schemas.microsoft.com/office/powerpoint/2010/main" val="2039014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3F406-7E14-7B60-A0F7-B29258D64D5B}"/>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25C9C712-096C-5734-B175-67549E419C8E}"/>
              </a:ext>
            </a:extLst>
          </p:cNvPr>
          <p:cNvPicPr>
            <a:picLocks noChangeAspect="1"/>
          </p:cNvPicPr>
          <p:nvPr/>
        </p:nvPicPr>
        <p:blipFill>
          <a:blip r:embed="rId2"/>
          <a:stretch>
            <a:fillRect/>
          </a:stretch>
        </p:blipFill>
        <p:spPr>
          <a:xfrm>
            <a:off x="1203004" y="1849154"/>
            <a:ext cx="5323957" cy="4526051"/>
          </a:xfrm>
          <a:prstGeom prst="rect">
            <a:avLst/>
          </a:prstGeom>
        </p:spPr>
      </p:pic>
      <p:sp>
        <p:nvSpPr>
          <p:cNvPr id="4" name="Rectangle 3">
            <a:extLst>
              <a:ext uri="{FF2B5EF4-FFF2-40B4-BE49-F238E27FC236}">
                <a16:creationId xmlns:a16="http://schemas.microsoft.com/office/drawing/2014/main" id="{DFCD44E4-215E-84AD-EE2B-AE182F1B70B8}"/>
              </a:ext>
            </a:extLst>
          </p:cNvPr>
          <p:cNvSpPr/>
          <p:nvPr/>
        </p:nvSpPr>
        <p:spPr>
          <a:xfrm>
            <a:off x="2811197" y="4752260"/>
            <a:ext cx="914400" cy="694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A4598058-F7DB-9835-E3FB-F66F6B6762B8}"/>
              </a:ext>
            </a:extLst>
          </p:cNvPr>
          <p:cNvSpPr/>
          <p:nvPr/>
        </p:nvSpPr>
        <p:spPr>
          <a:xfrm>
            <a:off x="2542815" y="4319282"/>
            <a:ext cx="2802561" cy="1387526"/>
          </a:xfrm>
          <a:prstGeom prst="rect">
            <a:avLst/>
          </a:prstGeom>
          <a:solidFill>
            <a:schemeClr val="accent3">
              <a:lumMod val="40000"/>
              <a:lumOff val="60000"/>
              <a:alpha val="5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TextBox 15">
            <a:extLst>
              <a:ext uri="{FF2B5EF4-FFF2-40B4-BE49-F238E27FC236}">
                <a16:creationId xmlns:a16="http://schemas.microsoft.com/office/drawing/2014/main" id="{77533BEB-0301-ABB1-CF47-2EB224D0D137}"/>
              </a:ext>
            </a:extLst>
          </p:cNvPr>
          <p:cNvSpPr txBox="1"/>
          <p:nvPr/>
        </p:nvSpPr>
        <p:spPr>
          <a:xfrm flipH="1">
            <a:off x="1062214" y="4969333"/>
            <a:ext cx="1608956" cy="461665"/>
          </a:xfrm>
          <a:prstGeom prst="rect">
            <a:avLst/>
          </a:prstGeom>
          <a:solidFill>
            <a:schemeClr val="bg1">
              <a:alpha val="50000"/>
            </a:schemeClr>
          </a:solidFill>
        </p:spPr>
        <p:txBody>
          <a:bodyPr wrap="square" rtlCol="0">
            <a:spAutoFit/>
          </a:bodyPr>
          <a:lstStyle/>
          <a:p>
            <a:pPr algn="ctr"/>
            <a:r>
              <a:rPr lang="en-ZA" sz="1200" dirty="0">
                <a:latin typeface="Aptos Black" panose="020B0004020202020204" pitchFamily="34" charset="0"/>
              </a:rPr>
              <a:t>Access to Exhibition Zone</a:t>
            </a:r>
          </a:p>
        </p:txBody>
      </p:sp>
      <p:sp>
        <p:nvSpPr>
          <p:cNvPr id="12" name="TextBox 11">
            <a:extLst>
              <a:ext uri="{FF2B5EF4-FFF2-40B4-BE49-F238E27FC236}">
                <a16:creationId xmlns:a16="http://schemas.microsoft.com/office/drawing/2014/main" id="{425E2FEA-8575-FB9C-93DC-4B9B3B74DC7A}"/>
              </a:ext>
            </a:extLst>
          </p:cNvPr>
          <p:cNvSpPr txBox="1"/>
          <p:nvPr/>
        </p:nvSpPr>
        <p:spPr>
          <a:xfrm>
            <a:off x="2482385" y="4734479"/>
            <a:ext cx="2832119" cy="523220"/>
          </a:xfrm>
          <a:prstGeom prst="rect">
            <a:avLst/>
          </a:prstGeom>
          <a:solidFill>
            <a:schemeClr val="bg1">
              <a:alpha val="50000"/>
            </a:schemeClr>
          </a:solidFill>
        </p:spPr>
        <p:txBody>
          <a:bodyPr wrap="square" rtlCol="0">
            <a:spAutoFit/>
          </a:bodyPr>
          <a:lstStyle/>
          <a:p>
            <a:pPr algn="ctr"/>
            <a:r>
              <a:rPr lang="en-ZA" sz="1400" dirty="0">
                <a:latin typeface="Aptos Black" panose="020B0004020202020204" pitchFamily="34" charset="0"/>
              </a:rPr>
              <a:t>Reception / Waiting Area</a:t>
            </a:r>
          </a:p>
          <a:p>
            <a:pPr algn="ctr"/>
            <a:r>
              <a:rPr lang="en-ZA" sz="1400" dirty="0">
                <a:latin typeface="Aptos Black" panose="020B0004020202020204" pitchFamily="34" charset="0"/>
              </a:rPr>
              <a:t>166 sqm</a:t>
            </a:r>
          </a:p>
        </p:txBody>
      </p:sp>
      <p:sp>
        <p:nvSpPr>
          <p:cNvPr id="13" name="TextBox 12">
            <a:extLst>
              <a:ext uri="{FF2B5EF4-FFF2-40B4-BE49-F238E27FC236}">
                <a16:creationId xmlns:a16="http://schemas.microsoft.com/office/drawing/2014/main" id="{1567FB84-651F-4B22-C399-A54DAE856C19}"/>
              </a:ext>
            </a:extLst>
          </p:cNvPr>
          <p:cNvSpPr txBox="1"/>
          <p:nvPr/>
        </p:nvSpPr>
        <p:spPr>
          <a:xfrm flipH="1">
            <a:off x="5182132" y="4885441"/>
            <a:ext cx="1484856" cy="646331"/>
          </a:xfrm>
          <a:prstGeom prst="rect">
            <a:avLst/>
          </a:prstGeom>
          <a:solidFill>
            <a:schemeClr val="bg1">
              <a:alpha val="50000"/>
            </a:schemeClr>
          </a:solidFill>
        </p:spPr>
        <p:txBody>
          <a:bodyPr wrap="square" rtlCol="0">
            <a:spAutoFit/>
          </a:bodyPr>
          <a:lstStyle/>
          <a:p>
            <a:pPr algn="ctr"/>
            <a:r>
              <a:rPr lang="en-ZA" sz="1200" dirty="0">
                <a:latin typeface="Aptos Black" panose="020B0004020202020204" pitchFamily="34" charset="0"/>
              </a:rPr>
              <a:t>Access to Collaboration &amp; Support Zone</a:t>
            </a:r>
          </a:p>
        </p:txBody>
      </p:sp>
      <p:sp>
        <p:nvSpPr>
          <p:cNvPr id="17" name="TextBox 16">
            <a:extLst>
              <a:ext uri="{FF2B5EF4-FFF2-40B4-BE49-F238E27FC236}">
                <a16:creationId xmlns:a16="http://schemas.microsoft.com/office/drawing/2014/main" id="{10836FF8-7915-06A6-A75E-D21E4418E9BA}"/>
              </a:ext>
            </a:extLst>
          </p:cNvPr>
          <p:cNvSpPr txBox="1"/>
          <p:nvPr/>
        </p:nvSpPr>
        <p:spPr>
          <a:xfrm flipH="1">
            <a:off x="2478483" y="6170188"/>
            <a:ext cx="1484856" cy="523220"/>
          </a:xfrm>
          <a:prstGeom prst="rect">
            <a:avLst/>
          </a:prstGeom>
          <a:solidFill>
            <a:schemeClr val="bg1">
              <a:alpha val="50000"/>
            </a:schemeClr>
          </a:solidFill>
        </p:spPr>
        <p:txBody>
          <a:bodyPr wrap="square" rtlCol="0">
            <a:spAutoFit/>
          </a:bodyPr>
          <a:lstStyle/>
          <a:p>
            <a:pPr algn="ctr"/>
            <a:r>
              <a:rPr lang="en-ZA" sz="1400" dirty="0">
                <a:latin typeface="Aptos Black" panose="020B0004020202020204" pitchFamily="34" charset="0"/>
              </a:rPr>
              <a:t>Access to Block C</a:t>
            </a:r>
          </a:p>
        </p:txBody>
      </p:sp>
      <p:sp>
        <p:nvSpPr>
          <p:cNvPr id="18" name="Arrow: Right 17">
            <a:extLst>
              <a:ext uri="{FF2B5EF4-FFF2-40B4-BE49-F238E27FC236}">
                <a16:creationId xmlns:a16="http://schemas.microsoft.com/office/drawing/2014/main" id="{2526ABD6-C90E-063F-6344-EFA91273E446}"/>
              </a:ext>
            </a:extLst>
          </p:cNvPr>
          <p:cNvSpPr/>
          <p:nvPr/>
        </p:nvSpPr>
        <p:spPr>
          <a:xfrm rot="5400000">
            <a:off x="3019743" y="5945856"/>
            <a:ext cx="402336" cy="1463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TextBox 19">
            <a:extLst>
              <a:ext uri="{FF2B5EF4-FFF2-40B4-BE49-F238E27FC236}">
                <a16:creationId xmlns:a16="http://schemas.microsoft.com/office/drawing/2014/main" id="{0BC21400-2441-AFEC-EC24-BFA4F6B109AC}"/>
              </a:ext>
            </a:extLst>
          </p:cNvPr>
          <p:cNvSpPr txBox="1"/>
          <p:nvPr/>
        </p:nvSpPr>
        <p:spPr>
          <a:xfrm>
            <a:off x="1930085" y="2719912"/>
            <a:ext cx="2802562"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EXISTING ATRIUM / RECEPTION</a:t>
            </a:r>
          </a:p>
        </p:txBody>
      </p:sp>
      <p:sp>
        <p:nvSpPr>
          <p:cNvPr id="15" name="Arrow: Right 14">
            <a:extLst>
              <a:ext uri="{FF2B5EF4-FFF2-40B4-BE49-F238E27FC236}">
                <a16:creationId xmlns:a16="http://schemas.microsoft.com/office/drawing/2014/main" id="{3088B093-6136-F971-C94E-4EE0C0F784CE}"/>
              </a:ext>
            </a:extLst>
          </p:cNvPr>
          <p:cNvSpPr/>
          <p:nvPr/>
        </p:nvSpPr>
        <p:spPr>
          <a:xfrm rot="10800000">
            <a:off x="2070084" y="4777660"/>
            <a:ext cx="402336" cy="1463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TextBox 29">
            <a:extLst>
              <a:ext uri="{FF2B5EF4-FFF2-40B4-BE49-F238E27FC236}">
                <a16:creationId xmlns:a16="http://schemas.microsoft.com/office/drawing/2014/main" id="{4308E228-684E-0CC6-9B0D-7FFBD4DA674D}"/>
              </a:ext>
            </a:extLst>
          </p:cNvPr>
          <p:cNvSpPr txBox="1"/>
          <p:nvPr/>
        </p:nvSpPr>
        <p:spPr>
          <a:xfrm>
            <a:off x="3502543" y="249784"/>
            <a:ext cx="3024418"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2 - Reception / Waiting Area</a:t>
            </a:r>
          </a:p>
        </p:txBody>
      </p:sp>
      <p:sp>
        <p:nvSpPr>
          <p:cNvPr id="11" name="Arrow: Right 10">
            <a:extLst>
              <a:ext uri="{FF2B5EF4-FFF2-40B4-BE49-F238E27FC236}">
                <a16:creationId xmlns:a16="http://schemas.microsoft.com/office/drawing/2014/main" id="{474E18DE-2872-0EB2-10AB-114036418159}"/>
              </a:ext>
            </a:extLst>
          </p:cNvPr>
          <p:cNvSpPr/>
          <p:nvPr/>
        </p:nvSpPr>
        <p:spPr>
          <a:xfrm>
            <a:off x="5405806" y="4781441"/>
            <a:ext cx="402336" cy="1463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9" name="Picture 38">
            <a:extLst>
              <a:ext uri="{FF2B5EF4-FFF2-40B4-BE49-F238E27FC236}">
                <a16:creationId xmlns:a16="http://schemas.microsoft.com/office/drawing/2014/main" id="{1488F3F4-4F79-EABC-E43A-45F6D5480EA1}"/>
              </a:ext>
            </a:extLst>
          </p:cNvPr>
          <p:cNvPicPr>
            <a:picLocks noChangeAspect="1"/>
          </p:cNvPicPr>
          <p:nvPr/>
        </p:nvPicPr>
        <p:blipFill>
          <a:blip r:embed="rId3"/>
          <a:srcRect l="8042" r="7382"/>
          <a:stretch>
            <a:fillRect/>
          </a:stretch>
        </p:blipFill>
        <p:spPr>
          <a:xfrm>
            <a:off x="95474" y="164592"/>
            <a:ext cx="3085178" cy="1645158"/>
          </a:xfrm>
          <a:prstGeom prst="rect">
            <a:avLst/>
          </a:prstGeom>
        </p:spPr>
      </p:pic>
      <p:sp>
        <p:nvSpPr>
          <p:cNvPr id="42" name="TextBox 41">
            <a:extLst>
              <a:ext uri="{FF2B5EF4-FFF2-40B4-BE49-F238E27FC236}">
                <a16:creationId xmlns:a16="http://schemas.microsoft.com/office/drawing/2014/main" id="{9130876E-1C7A-56DD-8064-5F7F8FF63C66}"/>
              </a:ext>
            </a:extLst>
          </p:cNvPr>
          <p:cNvSpPr txBox="1"/>
          <p:nvPr/>
        </p:nvSpPr>
        <p:spPr>
          <a:xfrm>
            <a:off x="6811971" y="214550"/>
            <a:ext cx="5284555" cy="4694619"/>
          </a:xfrm>
          <a:prstGeom prst="rect">
            <a:avLst/>
          </a:prstGeom>
          <a:noFill/>
        </p:spPr>
        <p:txBody>
          <a:bodyPr wrap="square">
            <a:spAutoFit/>
          </a:bodyPr>
          <a:lstStyle/>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Approximate Area: 166 sqm</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Primary Function: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To function as the primary welcoming, orientation, and controlled circulation nexus for the entire Innovation Centre, managing the flow of guests between the two main wings and the external patio.</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Detailed Description:</a:t>
            </a:r>
          </a:p>
          <a:p>
            <a:pPr algn="just">
              <a:lnSpc>
                <a:spcPct val="107000"/>
              </a:lnSpc>
              <a:spcAft>
                <a:spcPts val="800"/>
              </a:spcAft>
              <a:buNone/>
            </a:pPr>
            <a:r>
              <a:rPr lang="en-ZA" sz="1000" kern="100" dirty="0">
                <a:effectLst/>
                <a:latin typeface="Aptos" panose="020B0004020202020204" pitchFamily="34" charset="0"/>
                <a:ea typeface="Aptos" panose="020B0004020202020204" pitchFamily="34" charset="0"/>
                <a:cs typeface="Times New Roman" panose="02020603050405020304" pitchFamily="18" charset="0"/>
              </a:rPr>
              <a:t>This zone serves as the "front door" and first impression of the ACSA Innovation Centre. It is designed to be a bright, inviting, and highly functional space that efficiently manages visitor logistics. Upon arrival, guests are greeted and processed at the reception desk, after which they are seamlessly directed towards their destination—either the Exhibition &amp; Simulation Zone (Zone 1) or the Collaboration &amp; Support Zone (Zone 3).</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Key Features &amp; Components:</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Branded Reception &amp; Welcome Point: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A prominent, professionally staffed reception desk that embodies the ACSA brand identity. This will be the central point for guest registration, security badging (if required), and initial welcome.</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Strategic Circulation Control: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The hub is strategically positioned to control and direct foot traffic. It provides clear and controlled access to both Zone 1 (Exhibition &amp; Simulation) and Zone 3 (Collaboration &amp; Support), ensuring a secure and organized flow of visitors.</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Patio Access Point: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The zone includes a direct and clearly marked secondary exit leading to the outdoor patio, which forms the pedestrian link to Building C. This integration promotes connectivity between the two buildings for events and spill-over usage.</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Orientation &amp; Wayfinding: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The space will feature intuitive digital and static wayfinding signage to help guests easily identify and proceed to their intended destination, whether it's an exhibition, a meeting, or the coffee shop.</a:t>
            </a:r>
          </a:p>
        </p:txBody>
      </p:sp>
    </p:spTree>
    <p:extLst>
      <p:ext uri="{BB962C8B-B14F-4D97-AF65-F5344CB8AC3E}">
        <p14:creationId xmlns:p14="http://schemas.microsoft.com/office/powerpoint/2010/main" val="4234137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0C5EC-0294-06F0-4316-B1A88889E56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21DDD433-E413-1128-7F75-7DEB2BE9572A}"/>
              </a:ext>
            </a:extLst>
          </p:cNvPr>
          <p:cNvPicPr>
            <a:picLocks noChangeAspect="1"/>
          </p:cNvPicPr>
          <p:nvPr/>
        </p:nvPicPr>
        <p:blipFill>
          <a:blip r:embed="rId2"/>
          <a:srcRect l="37434" b="1930"/>
          <a:stretch>
            <a:fillRect/>
          </a:stretch>
        </p:blipFill>
        <p:spPr>
          <a:xfrm>
            <a:off x="135401" y="3673510"/>
            <a:ext cx="3808058" cy="2550127"/>
          </a:xfrm>
          <a:prstGeom prst="rect">
            <a:avLst/>
          </a:prstGeom>
        </p:spPr>
      </p:pic>
      <p:pic>
        <p:nvPicPr>
          <p:cNvPr id="7" name="Picture 6">
            <a:extLst>
              <a:ext uri="{FF2B5EF4-FFF2-40B4-BE49-F238E27FC236}">
                <a16:creationId xmlns:a16="http://schemas.microsoft.com/office/drawing/2014/main" id="{096E3AA0-3813-70FB-93A2-71D560D7E5F7}"/>
              </a:ext>
            </a:extLst>
          </p:cNvPr>
          <p:cNvPicPr>
            <a:picLocks noChangeAspect="1"/>
          </p:cNvPicPr>
          <p:nvPr/>
        </p:nvPicPr>
        <p:blipFill>
          <a:blip r:embed="rId3"/>
          <a:srcRect l="12330" r="3561"/>
          <a:stretch>
            <a:fillRect/>
          </a:stretch>
        </p:blipFill>
        <p:spPr>
          <a:xfrm>
            <a:off x="8284461" y="793760"/>
            <a:ext cx="3825391" cy="2550127"/>
          </a:xfrm>
          <a:prstGeom prst="rect">
            <a:avLst/>
          </a:prstGeom>
        </p:spPr>
      </p:pic>
      <p:pic>
        <p:nvPicPr>
          <p:cNvPr id="32" name="Picture 31">
            <a:extLst>
              <a:ext uri="{FF2B5EF4-FFF2-40B4-BE49-F238E27FC236}">
                <a16:creationId xmlns:a16="http://schemas.microsoft.com/office/drawing/2014/main" id="{374E4B1B-22C5-4FA6-51FB-4D9AF7DB8BCF}"/>
              </a:ext>
            </a:extLst>
          </p:cNvPr>
          <p:cNvPicPr>
            <a:picLocks noChangeAspect="1"/>
          </p:cNvPicPr>
          <p:nvPr/>
        </p:nvPicPr>
        <p:blipFill>
          <a:blip r:embed="rId4"/>
          <a:srcRect l="5192" t="10463" r="5150"/>
          <a:stretch>
            <a:fillRect/>
          </a:stretch>
        </p:blipFill>
        <p:spPr>
          <a:xfrm>
            <a:off x="8284461" y="3673510"/>
            <a:ext cx="3831741" cy="2550129"/>
          </a:xfrm>
          <a:prstGeom prst="rect">
            <a:avLst/>
          </a:prstGeom>
        </p:spPr>
      </p:pic>
      <p:pic>
        <p:nvPicPr>
          <p:cNvPr id="23" name="Picture 22">
            <a:extLst>
              <a:ext uri="{FF2B5EF4-FFF2-40B4-BE49-F238E27FC236}">
                <a16:creationId xmlns:a16="http://schemas.microsoft.com/office/drawing/2014/main" id="{16EF863A-1E9D-AB3C-DE80-2BF6AC1C8735}"/>
              </a:ext>
            </a:extLst>
          </p:cNvPr>
          <p:cNvPicPr>
            <a:picLocks noChangeAspect="1"/>
          </p:cNvPicPr>
          <p:nvPr/>
        </p:nvPicPr>
        <p:blipFill>
          <a:blip r:embed="rId5"/>
          <a:srcRect l="9996" t="8834" r="13541" b="-993"/>
          <a:stretch>
            <a:fillRect/>
          </a:stretch>
        </p:blipFill>
        <p:spPr>
          <a:xfrm>
            <a:off x="4212312" y="3678610"/>
            <a:ext cx="3820419" cy="2590126"/>
          </a:xfrm>
          <a:prstGeom prst="rect">
            <a:avLst/>
          </a:prstGeom>
        </p:spPr>
      </p:pic>
      <p:pic>
        <p:nvPicPr>
          <p:cNvPr id="10" name="Picture 9">
            <a:extLst>
              <a:ext uri="{FF2B5EF4-FFF2-40B4-BE49-F238E27FC236}">
                <a16:creationId xmlns:a16="http://schemas.microsoft.com/office/drawing/2014/main" id="{B4022C60-2253-39BB-504B-5A0A382192C1}"/>
              </a:ext>
            </a:extLst>
          </p:cNvPr>
          <p:cNvPicPr>
            <a:picLocks noChangeAspect="1"/>
          </p:cNvPicPr>
          <p:nvPr/>
        </p:nvPicPr>
        <p:blipFill>
          <a:blip r:embed="rId6"/>
          <a:srcRect l="12382" r="3239"/>
          <a:stretch>
            <a:fillRect/>
          </a:stretch>
        </p:blipFill>
        <p:spPr>
          <a:xfrm>
            <a:off x="4207341" y="793760"/>
            <a:ext cx="3825391" cy="2550127"/>
          </a:xfrm>
          <a:prstGeom prst="rect">
            <a:avLst/>
          </a:prstGeom>
        </p:spPr>
      </p:pic>
      <p:pic>
        <p:nvPicPr>
          <p:cNvPr id="29" name="Picture 28">
            <a:extLst>
              <a:ext uri="{FF2B5EF4-FFF2-40B4-BE49-F238E27FC236}">
                <a16:creationId xmlns:a16="http://schemas.microsoft.com/office/drawing/2014/main" id="{EA65BF27-A720-54DD-02A2-14F51660A639}"/>
              </a:ext>
            </a:extLst>
          </p:cNvPr>
          <p:cNvPicPr>
            <a:picLocks noChangeAspect="1"/>
          </p:cNvPicPr>
          <p:nvPr/>
        </p:nvPicPr>
        <p:blipFill>
          <a:blip r:embed="rId7"/>
          <a:stretch>
            <a:fillRect/>
          </a:stretch>
        </p:blipFill>
        <p:spPr>
          <a:xfrm>
            <a:off x="135402" y="793760"/>
            <a:ext cx="3823324" cy="2550127"/>
          </a:xfrm>
          <a:prstGeom prst="rect">
            <a:avLst/>
          </a:prstGeom>
        </p:spPr>
      </p:pic>
      <p:sp>
        <p:nvSpPr>
          <p:cNvPr id="4" name="Rectangle 3">
            <a:extLst>
              <a:ext uri="{FF2B5EF4-FFF2-40B4-BE49-F238E27FC236}">
                <a16:creationId xmlns:a16="http://schemas.microsoft.com/office/drawing/2014/main" id="{3E202F64-8ED6-3B42-0FCB-225789567FCD}"/>
              </a:ext>
            </a:extLst>
          </p:cNvPr>
          <p:cNvSpPr/>
          <p:nvPr/>
        </p:nvSpPr>
        <p:spPr>
          <a:xfrm>
            <a:off x="5135297" y="4068860"/>
            <a:ext cx="914400" cy="694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TextBox 29">
            <a:extLst>
              <a:ext uri="{FF2B5EF4-FFF2-40B4-BE49-F238E27FC236}">
                <a16:creationId xmlns:a16="http://schemas.microsoft.com/office/drawing/2014/main" id="{7059DBF4-7625-12F0-EF74-F75A63120BC5}"/>
              </a:ext>
            </a:extLst>
          </p:cNvPr>
          <p:cNvSpPr txBox="1"/>
          <p:nvPr/>
        </p:nvSpPr>
        <p:spPr>
          <a:xfrm>
            <a:off x="4032802" y="327035"/>
            <a:ext cx="3024418"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2 - Reception / Waiting Area</a:t>
            </a:r>
          </a:p>
        </p:txBody>
      </p:sp>
    </p:spTree>
    <p:extLst>
      <p:ext uri="{BB962C8B-B14F-4D97-AF65-F5344CB8AC3E}">
        <p14:creationId xmlns:p14="http://schemas.microsoft.com/office/powerpoint/2010/main" val="2250601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859AD-AEAD-A870-2580-9B4410DE6F7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3D8AD07-ACDB-4FF3-766B-F943828C7350}"/>
              </a:ext>
            </a:extLst>
          </p:cNvPr>
          <p:cNvPicPr>
            <a:picLocks noChangeAspect="1"/>
          </p:cNvPicPr>
          <p:nvPr/>
        </p:nvPicPr>
        <p:blipFill>
          <a:blip r:embed="rId2"/>
          <a:srcRect l="8042" r="7382"/>
          <a:stretch>
            <a:fillRect/>
          </a:stretch>
        </p:blipFill>
        <p:spPr>
          <a:xfrm>
            <a:off x="95474" y="153183"/>
            <a:ext cx="3085176" cy="1645157"/>
          </a:xfrm>
          <a:prstGeom prst="rect">
            <a:avLst/>
          </a:prstGeom>
        </p:spPr>
      </p:pic>
      <p:sp>
        <p:nvSpPr>
          <p:cNvPr id="30" name="TextBox 29">
            <a:extLst>
              <a:ext uri="{FF2B5EF4-FFF2-40B4-BE49-F238E27FC236}">
                <a16:creationId xmlns:a16="http://schemas.microsoft.com/office/drawing/2014/main" id="{C67AD000-D5A6-87FC-F855-5CA031F30F8A}"/>
              </a:ext>
            </a:extLst>
          </p:cNvPr>
          <p:cNvSpPr txBox="1"/>
          <p:nvPr/>
        </p:nvSpPr>
        <p:spPr>
          <a:xfrm>
            <a:off x="3180650" y="249327"/>
            <a:ext cx="3380862"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3: Collaboration &amp; Support Zone</a:t>
            </a:r>
          </a:p>
        </p:txBody>
      </p:sp>
      <p:sp>
        <p:nvSpPr>
          <p:cNvPr id="22" name="TextBox 21">
            <a:extLst>
              <a:ext uri="{FF2B5EF4-FFF2-40B4-BE49-F238E27FC236}">
                <a16:creationId xmlns:a16="http://schemas.microsoft.com/office/drawing/2014/main" id="{4E91926C-8EF8-0285-9278-EA5C6C2A6E55}"/>
              </a:ext>
            </a:extLst>
          </p:cNvPr>
          <p:cNvSpPr txBox="1"/>
          <p:nvPr/>
        </p:nvSpPr>
        <p:spPr>
          <a:xfrm>
            <a:off x="6811971" y="106453"/>
            <a:ext cx="5284555" cy="7018845"/>
          </a:xfrm>
          <a:prstGeom prst="rect">
            <a:avLst/>
          </a:prstGeom>
          <a:noFill/>
        </p:spPr>
        <p:txBody>
          <a:bodyPr wrap="square">
            <a:spAutoFit/>
          </a:bodyPr>
          <a:lstStyle/>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Approximate Area: 530 sqm</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Primary Function: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To provide a dynamic, adaptable environment that actively fosters innovation through a diverse mix of collaborative spaces, focused work areas, and social interaction points.</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Detailed Description: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This zone is the "engine room" of the Innovation Centre, dedicated to the process of ideation and collaboration. It moves beyond a standard office to offer a series of interconnected, flexible spaces that can be configured to support the entire innovation lifecycle—from initial brainstorming and team collaboration to deep, focused work and informal knowledge sharing. The design philosophy is "activity-based working," providing the right setting for every task.</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Key Features &amp; Components:</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Modular Project Spaces: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A series of bookable team rooms and project pods equipped with modular furniture and sound-dampening partitions. These spaces can be configured in multiple layouts (theatre, boardroom, workshop) or opened up to create larger collaboration areas for bigger teams or cross-functional workshops.</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Focus &amp; Deep Work Pods: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A variety of small, enclosed booths and quiet corners, acoustically treated to allow for individual concentration or private phone calls, providing respite from the collaborative buzz.</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Central Coffee Shop &amp; Social Heart: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A vibrant coffee shop with comfortable seating. This area is designed for informal networking, serendipitous encounters, and casual breakout sessions, fostering a community feel. The seating flows directly onto the outdoor patio. </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Agile Open Plan Workspace: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An open-plan hot-desking area with a mix of seating options (height-adjustable desks, lounge chairs) to support individuals and small teams who need a flexible base for the day.</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Advanced Collaboration Rooms: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Several larger, technology-enabled meeting rooms (including a 100 sqm boardroom) featuring interactive whiteboards, seamless video conferencing, and presentation tools to support intensive brainstorming and decision-making sessions.</a:t>
            </a:r>
          </a:p>
          <a:p>
            <a:pPr algn="just">
              <a:lnSpc>
                <a:spcPct val="107000"/>
              </a:lnSpc>
              <a:spcAft>
                <a:spcPts val="800"/>
              </a:spcAft>
              <a:buNone/>
            </a:pPr>
            <a:r>
              <a:rPr lang="en-ZA" sz="1000" b="1" kern="100" dirty="0">
                <a:effectLst/>
                <a:latin typeface="Aptos" panose="020B0004020202020204" pitchFamily="34" charset="0"/>
                <a:ea typeface="Aptos" panose="020B0004020202020204" pitchFamily="34" charset="0"/>
                <a:cs typeface="Times New Roman" panose="02020603050405020304" pitchFamily="18" charset="0"/>
              </a:rPr>
              <a:t>Support Office: </a:t>
            </a:r>
            <a:r>
              <a:rPr lang="en-ZA" sz="1000" kern="100" dirty="0">
                <a:effectLst/>
                <a:latin typeface="Aptos" panose="020B0004020202020204" pitchFamily="34" charset="0"/>
                <a:ea typeface="Aptos" panose="020B0004020202020204" pitchFamily="34" charset="0"/>
                <a:cs typeface="Times New Roman" panose="02020603050405020304" pitchFamily="18" charset="0"/>
              </a:rPr>
              <a:t>A dedicated, enclosed office for the Innovation Centre management team to oversee operations and provide support.</a:t>
            </a:r>
          </a:p>
          <a:p>
            <a:pPr algn="just">
              <a:lnSpc>
                <a:spcPct val="107000"/>
              </a:lnSpc>
              <a:spcAft>
                <a:spcPts val="800"/>
              </a:spcAft>
              <a:buNone/>
            </a:pPr>
            <a:r>
              <a:rPr lang="en-ZA" sz="1000" kern="100" dirty="0">
                <a:effectLst/>
                <a:latin typeface="Aptos" panose="020B0004020202020204" pitchFamily="34" charset="0"/>
                <a:ea typeface="Aptos" panose="020B0004020202020204" pitchFamily="34" charset="0"/>
                <a:cs typeface="Times New Roman" panose="02020603050405020304" pitchFamily="18" charset="0"/>
              </a:rPr>
              <a:t>ACSA intends on leasing approximately 65m² to a coffee retailer within the first quarter of 2026. This area is marked by</a:t>
            </a:r>
          </a:p>
          <a:p>
            <a:pPr algn="just">
              <a:lnSpc>
                <a:spcPct val="107000"/>
              </a:lnSpc>
              <a:spcAft>
                <a:spcPts val="800"/>
              </a:spcAft>
              <a:buNone/>
            </a:pPr>
            <a:r>
              <a:rPr lang="en-ZA" sz="1000" b="1" kern="100" dirty="0">
                <a:latin typeface="Aptos" panose="020B0004020202020204" pitchFamily="34" charset="0"/>
                <a:ea typeface="Aptos" panose="020B0004020202020204" pitchFamily="34" charset="0"/>
                <a:cs typeface="Times New Roman" panose="02020603050405020304" pitchFamily="18" charset="0"/>
              </a:rPr>
              <a:t>ACSA requests that bidders not utilise this area for permanent fixtures (moveable furniture only). </a:t>
            </a:r>
            <a:endParaRPr lang="en-ZA" sz="10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en-ZA" sz="1000" kern="100" dirty="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7" name="Picture 6">
            <a:extLst>
              <a:ext uri="{FF2B5EF4-FFF2-40B4-BE49-F238E27FC236}">
                <a16:creationId xmlns:a16="http://schemas.microsoft.com/office/drawing/2014/main" id="{CAFE4DE9-9CE3-1441-536A-A99D83BA2EA2}"/>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rcRect l="44760" t="13548" b="7553"/>
          <a:stretch>
            <a:fillRect/>
          </a:stretch>
        </p:blipFill>
        <p:spPr>
          <a:xfrm>
            <a:off x="95473" y="2090056"/>
            <a:ext cx="6734877" cy="4691743"/>
          </a:xfrm>
          <a:prstGeom prst="rect">
            <a:avLst/>
          </a:prstGeom>
        </p:spPr>
      </p:pic>
      <p:sp>
        <p:nvSpPr>
          <p:cNvPr id="9" name="Freeform: Shape 8">
            <a:extLst>
              <a:ext uri="{FF2B5EF4-FFF2-40B4-BE49-F238E27FC236}">
                <a16:creationId xmlns:a16="http://schemas.microsoft.com/office/drawing/2014/main" id="{870EC538-B14D-380A-06FA-BBCA6AA83862}"/>
              </a:ext>
            </a:extLst>
          </p:cNvPr>
          <p:cNvSpPr/>
          <p:nvPr/>
        </p:nvSpPr>
        <p:spPr>
          <a:xfrm>
            <a:off x="740085" y="3246052"/>
            <a:ext cx="4881130" cy="2081212"/>
          </a:xfrm>
          <a:custGeom>
            <a:avLst/>
            <a:gdLst>
              <a:gd name="connsiteX0" fmla="*/ 0 w 4100513"/>
              <a:gd name="connsiteY0" fmla="*/ 828675 h 1471612"/>
              <a:gd name="connsiteX1" fmla="*/ 0 w 4100513"/>
              <a:gd name="connsiteY1" fmla="*/ 1471612 h 1471612"/>
              <a:gd name="connsiteX2" fmla="*/ 2724150 w 4100513"/>
              <a:gd name="connsiteY2" fmla="*/ 1471612 h 1471612"/>
              <a:gd name="connsiteX3" fmla="*/ 2886075 w 4100513"/>
              <a:gd name="connsiteY3" fmla="*/ 1438275 h 1471612"/>
              <a:gd name="connsiteX4" fmla="*/ 3062288 w 4100513"/>
              <a:gd name="connsiteY4" fmla="*/ 1290637 h 1471612"/>
              <a:gd name="connsiteX5" fmla="*/ 4081463 w 4100513"/>
              <a:gd name="connsiteY5" fmla="*/ 266700 h 1471612"/>
              <a:gd name="connsiteX6" fmla="*/ 4100513 w 4100513"/>
              <a:gd name="connsiteY6" fmla="*/ 209550 h 1471612"/>
              <a:gd name="connsiteX7" fmla="*/ 4090988 w 4100513"/>
              <a:gd name="connsiteY7" fmla="*/ 147637 h 1471612"/>
              <a:gd name="connsiteX8" fmla="*/ 4033838 w 4100513"/>
              <a:gd name="connsiteY8" fmla="*/ 133350 h 1471612"/>
              <a:gd name="connsiteX9" fmla="*/ 3324225 w 4100513"/>
              <a:gd name="connsiteY9" fmla="*/ 133350 h 1471612"/>
              <a:gd name="connsiteX10" fmla="*/ 3324225 w 4100513"/>
              <a:gd name="connsiteY10" fmla="*/ 528637 h 1471612"/>
              <a:gd name="connsiteX11" fmla="*/ 2576513 w 4100513"/>
              <a:gd name="connsiteY11" fmla="*/ 528637 h 1471612"/>
              <a:gd name="connsiteX12" fmla="*/ 2576513 w 4100513"/>
              <a:gd name="connsiteY12" fmla="*/ 133350 h 1471612"/>
              <a:gd name="connsiteX13" fmla="*/ 2076450 w 4100513"/>
              <a:gd name="connsiteY13" fmla="*/ 133350 h 1471612"/>
              <a:gd name="connsiteX14" fmla="*/ 2076450 w 4100513"/>
              <a:gd name="connsiteY14" fmla="*/ 0 h 1471612"/>
              <a:gd name="connsiteX15" fmla="*/ 1123950 w 4100513"/>
              <a:gd name="connsiteY15" fmla="*/ 0 h 1471612"/>
              <a:gd name="connsiteX16" fmla="*/ 1123950 w 4100513"/>
              <a:gd name="connsiteY16" fmla="*/ 819150 h 1471612"/>
              <a:gd name="connsiteX17" fmla="*/ 0 w 4100513"/>
              <a:gd name="connsiteY17" fmla="*/ 828675 h 1471612"/>
              <a:gd name="connsiteX0" fmla="*/ 639176 w 4100513"/>
              <a:gd name="connsiteY0" fmla="*/ 835410 h 1471612"/>
              <a:gd name="connsiteX1" fmla="*/ 0 w 4100513"/>
              <a:gd name="connsiteY1" fmla="*/ 1471612 h 1471612"/>
              <a:gd name="connsiteX2" fmla="*/ 2724150 w 4100513"/>
              <a:gd name="connsiteY2" fmla="*/ 1471612 h 1471612"/>
              <a:gd name="connsiteX3" fmla="*/ 2886075 w 4100513"/>
              <a:gd name="connsiteY3" fmla="*/ 1438275 h 1471612"/>
              <a:gd name="connsiteX4" fmla="*/ 3062288 w 4100513"/>
              <a:gd name="connsiteY4" fmla="*/ 1290637 h 1471612"/>
              <a:gd name="connsiteX5" fmla="*/ 4081463 w 4100513"/>
              <a:gd name="connsiteY5" fmla="*/ 266700 h 1471612"/>
              <a:gd name="connsiteX6" fmla="*/ 4100513 w 4100513"/>
              <a:gd name="connsiteY6" fmla="*/ 209550 h 1471612"/>
              <a:gd name="connsiteX7" fmla="*/ 4090988 w 4100513"/>
              <a:gd name="connsiteY7" fmla="*/ 147637 h 1471612"/>
              <a:gd name="connsiteX8" fmla="*/ 4033838 w 4100513"/>
              <a:gd name="connsiteY8" fmla="*/ 133350 h 1471612"/>
              <a:gd name="connsiteX9" fmla="*/ 3324225 w 4100513"/>
              <a:gd name="connsiteY9" fmla="*/ 133350 h 1471612"/>
              <a:gd name="connsiteX10" fmla="*/ 3324225 w 4100513"/>
              <a:gd name="connsiteY10" fmla="*/ 528637 h 1471612"/>
              <a:gd name="connsiteX11" fmla="*/ 2576513 w 4100513"/>
              <a:gd name="connsiteY11" fmla="*/ 528637 h 1471612"/>
              <a:gd name="connsiteX12" fmla="*/ 2576513 w 4100513"/>
              <a:gd name="connsiteY12" fmla="*/ 133350 h 1471612"/>
              <a:gd name="connsiteX13" fmla="*/ 2076450 w 4100513"/>
              <a:gd name="connsiteY13" fmla="*/ 133350 h 1471612"/>
              <a:gd name="connsiteX14" fmla="*/ 2076450 w 4100513"/>
              <a:gd name="connsiteY14" fmla="*/ 0 h 1471612"/>
              <a:gd name="connsiteX15" fmla="*/ 1123950 w 4100513"/>
              <a:gd name="connsiteY15" fmla="*/ 0 h 1471612"/>
              <a:gd name="connsiteX16" fmla="*/ 1123950 w 4100513"/>
              <a:gd name="connsiteY16" fmla="*/ 819150 h 1471612"/>
              <a:gd name="connsiteX17" fmla="*/ 639176 w 4100513"/>
              <a:gd name="connsiteY17" fmla="*/ 835410 h 1471612"/>
              <a:gd name="connsiteX0" fmla="*/ 0 w 3461337"/>
              <a:gd name="connsiteY0" fmla="*/ 835410 h 1471612"/>
              <a:gd name="connsiteX1" fmla="*/ 26913 w 3461337"/>
              <a:gd name="connsiteY1" fmla="*/ 1471612 h 1471612"/>
              <a:gd name="connsiteX2" fmla="*/ 2084974 w 3461337"/>
              <a:gd name="connsiteY2" fmla="*/ 1471612 h 1471612"/>
              <a:gd name="connsiteX3" fmla="*/ 2246899 w 3461337"/>
              <a:gd name="connsiteY3" fmla="*/ 1438275 h 1471612"/>
              <a:gd name="connsiteX4" fmla="*/ 2423112 w 3461337"/>
              <a:gd name="connsiteY4" fmla="*/ 1290637 h 1471612"/>
              <a:gd name="connsiteX5" fmla="*/ 3442287 w 3461337"/>
              <a:gd name="connsiteY5" fmla="*/ 266700 h 1471612"/>
              <a:gd name="connsiteX6" fmla="*/ 3461337 w 3461337"/>
              <a:gd name="connsiteY6" fmla="*/ 209550 h 1471612"/>
              <a:gd name="connsiteX7" fmla="*/ 3451812 w 3461337"/>
              <a:gd name="connsiteY7" fmla="*/ 147637 h 1471612"/>
              <a:gd name="connsiteX8" fmla="*/ 3394662 w 3461337"/>
              <a:gd name="connsiteY8" fmla="*/ 133350 h 1471612"/>
              <a:gd name="connsiteX9" fmla="*/ 2685049 w 3461337"/>
              <a:gd name="connsiteY9" fmla="*/ 133350 h 1471612"/>
              <a:gd name="connsiteX10" fmla="*/ 2685049 w 3461337"/>
              <a:gd name="connsiteY10" fmla="*/ 528637 h 1471612"/>
              <a:gd name="connsiteX11" fmla="*/ 1937337 w 3461337"/>
              <a:gd name="connsiteY11" fmla="*/ 528637 h 1471612"/>
              <a:gd name="connsiteX12" fmla="*/ 1937337 w 3461337"/>
              <a:gd name="connsiteY12" fmla="*/ 133350 h 1471612"/>
              <a:gd name="connsiteX13" fmla="*/ 1437274 w 3461337"/>
              <a:gd name="connsiteY13" fmla="*/ 133350 h 1471612"/>
              <a:gd name="connsiteX14" fmla="*/ 1437274 w 3461337"/>
              <a:gd name="connsiteY14" fmla="*/ 0 h 1471612"/>
              <a:gd name="connsiteX15" fmla="*/ 484774 w 3461337"/>
              <a:gd name="connsiteY15" fmla="*/ 0 h 1471612"/>
              <a:gd name="connsiteX16" fmla="*/ 484774 w 3461337"/>
              <a:gd name="connsiteY16" fmla="*/ 819150 h 1471612"/>
              <a:gd name="connsiteX17" fmla="*/ 0 w 3461337"/>
              <a:gd name="connsiteY17" fmla="*/ 835410 h 1471612"/>
              <a:gd name="connsiteX0" fmla="*/ 0 w 3443395"/>
              <a:gd name="connsiteY0" fmla="*/ 835410 h 1471612"/>
              <a:gd name="connsiteX1" fmla="*/ 8971 w 3443395"/>
              <a:gd name="connsiteY1" fmla="*/ 1471612 h 1471612"/>
              <a:gd name="connsiteX2" fmla="*/ 2067032 w 3443395"/>
              <a:gd name="connsiteY2" fmla="*/ 1471612 h 1471612"/>
              <a:gd name="connsiteX3" fmla="*/ 2228957 w 3443395"/>
              <a:gd name="connsiteY3" fmla="*/ 1438275 h 1471612"/>
              <a:gd name="connsiteX4" fmla="*/ 2405170 w 3443395"/>
              <a:gd name="connsiteY4" fmla="*/ 1290637 h 1471612"/>
              <a:gd name="connsiteX5" fmla="*/ 3424345 w 3443395"/>
              <a:gd name="connsiteY5" fmla="*/ 266700 h 1471612"/>
              <a:gd name="connsiteX6" fmla="*/ 3443395 w 3443395"/>
              <a:gd name="connsiteY6" fmla="*/ 209550 h 1471612"/>
              <a:gd name="connsiteX7" fmla="*/ 3433870 w 3443395"/>
              <a:gd name="connsiteY7" fmla="*/ 147637 h 1471612"/>
              <a:gd name="connsiteX8" fmla="*/ 3376720 w 3443395"/>
              <a:gd name="connsiteY8" fmla="*/ 133350 h 1471612"/>
              <a:gd name="connsiteX9" fmla="*/ 2667107 w 3443395"/>
              <a:gd name="connsiteY9" fmla="*/ 133350 h 1471612"/>
              <a:gd name="connsiteX10" fmla="*/ 2667107 w 3443395"/>
              <a:gd name="connsiteY10" fmla="*/ 528637 h 1471612"/>
              <a:gd name="connsiteX11" fmla="*/ 1919395 w 3443395"/>
              <a:gd name="connsiteY11" fmla="*/ 528637 h 1471612"/>
              <a:gd name="connsiteX12" fmla="*/ 1919395 w 3443395"/>
              <a:gd name="connsiteY12" fmla="*/ 133350 h 1471612"/>
              <a:gd name="connsiteX13" fmla="*/ 1419332 w 3443395"/>
              <a:gd name="connsiteY13" fmla="*/ 133350 h 1471612"/>
              <a:gd name="connsiteX14" fmla="*/ 1419332 w 3443395"/>
              <a:gd name="connsiteY14" fmla="*/ 0 h 1471612"/>
              <a:gd name="connsiteX15" fmla="*/ 466832 w 3443395"/>
              <a:gd name="connsiteY15" fmla="*/ 0 h 1471612"/>
              <a:gd name="connsiteX16" fmla="*/ 466832 w 3443395"/>
              <a:gd name="connsiteY16" fmla="*/ 819150 h 1471612"/>
              <a:gd name="connsiteX17" fmla="*/ 0 w 3443395"/>
              <a:gd name="connsiteY17" fmla="*/ 835410 h 1471612"/>
              <a:gd name="connsiteX0" fmla="*/ 0 w 3447880"/>
              <a:gd name="connsiteY0" fmla="*/ 821940 h 1471612"/>
              <a:gd name="connsiteX1" fmla="*/ 13456 w 3447880"/>
              <a:gd name="connsiteY1" fmla="*/ 1471612 h 1471612"/>
              <a:gd name="connsiteX2" fmla="*/ 2071517 w 3447880"/>
              <a:gd name="connsiteY2" fmla="*/ 1471612 h 1471612"/>
              <a:gd name="connsiteX3" fmla="*/ 2233442 w 3447880"/>
              <a:gd name="connsiteY3" fmla="*/ 1438275 h 1471612"/>
              <a:gd name="connsiteX4" fmla="*/ 2409655 w 3447880"/>
              <a:gd name="connsiteY4" fmla="*/ 1290637 h 1471612"/>
              <a:gd name="connsiteX5" fmla="*/ 3428830 w 3447880"/>
              <a:gd name="connsiteY5" fmla="*/ 266700 h 1471612"/>
              <a:gd name="connsiteX6" fmla="*/ 3447880 w 3447880"/>
              <a:gd name="connsiteY6" fmla="*/ 209550 h 1471612"/>
              <a:gd name="connsiteX7" fmla="*/ 3438355 w 3447880"/>
              <a:gd name="connsiteY7" fmla="*/ 147637 h 1471612"/>
              <a:gd name="connsiteX8" fmla="*/ 3381205 w 3447880"/>
              <a:gd name="connsiteY8" fmla="*/ 133350 h 1471612"/>
              <a:gd name="connsiteX9" fmla="*/ 2671592 w 3447880"/>
              <a:gd name="connsiteY9" fmla="*/ 133350 h 1471612"/>
              <a:gd name="connsiteX10" fmla="*/ 2671592 w 3447880"/>
              <a:gd name="connsiteY10" fmla="*/ 528637 h 1471612"/>
              <a:gd name="connsiteX11" fmla="*/ 1923880 w 3447880"/>
              <a:gd name="connsiteY11" fmla="*/ 528637 h 1471612"/>
              <a:gd name="connsiteX12" fmla="*/ 1923880 w 3447880"/>
              <a:gd name="connsiteY12" fmla="*/ 133350 h 1471612"/>
              <a:gd name="connsiteX13" fmla="*/ 1423817 w 3447880"/>
              <a:gd name="connsiteY13" fmla="*/ 133350 h 1471612"/>
              <a:gd name="connsiteX14" fmla="*/ 1423817 w 3447880"/>
              <a:gd name="connsiteY14" fmla="*/ 0 h 1471612"/>
              <a:gd name="connsiteX15" fmla="*/ 471317 w 3447880"/>
              <a:gd name="connsiteY15" fmla="*/ 0 h 1471612"/>
              <a:gd name="connsiteX16" fmla="*/ 471317 w 3447880"/>
              <a:gd name="connsiteY16" fmla="*/ 819150 h 1471612"/>
              <a:gd name="connsiteX17" fmla="*/ 0 w 3447880"/>
              <a:gd name="connsiteY17" fmla="*/ 821940 h 1471612"/>
              <a:gd name="connsiteX0" fmla="*/ 0 w 3447880"/>
              <a:gd name="connsiteY0" fmla="*/ 821940 h 1471612"/>
              <a:gd name="connsiteX1" fmla="*/ 5046 w 3447880"/>
              <a:gd name="connsiteY1" fmla="*/ 1471612 h 1471612"/>
              <a:gd name="connsiteX2" fmla="*/ 2071517 w 3447880"/>
              <a:gd name="connsiteY2" fmla="*/ 1471612 h 1471612"/>
              <a:gd name="connsiteX3" fmla="*/ 2233442 w 3447880"/>
              <a:gd name="connsiteY3" fmla="*/ 1438275 h 1471612"/>
              <a:gd name="connsiteX4" fmla="*/ 2409655 w 3447880"/>
              <a:gd name="connsiteY4" fmla="*/ 1290637 h 1471612"/>
              <a:gd name="connsiteX5" fmla="*/ 3428830 w 3447880"/>
              <a:gd name="connsiteY5" fmla="*/ 266700 h 1471612"/>
              <a:gd name="connsiteX6" fmla="*/ 3447880 w 3447880"/>
              <a:gd name="connsiteY6" fmla="*/ 209550 h 1471612"/>
              <a:gd name="connsiteX7" fmla="*/ 3438355 w 3447880"/>
              <a:gd name="connsiteY7" fmla="*/ 147637 h 1471612"/>
              <a:gd name="connsiteX8" fmla="*/ 3381205 w 3447880"/>
              <a:gd name="connsiteY8" fmla="*/ 133350 h 1471612"/>
              <a:gd name="connsiteX9" fmla="*/ 2671592 w 3447880"/>
              <a:gd name="connsiteY9" fmla="*/ 133350 h 1471612"/>
              <a:gd name="connsiteX10" fmla="*/ 2671592 w 3447880"/>
              <a:gd name="connsiteY10" fmla="*/ 528637 h 1471612"/>
              <a:gd name="connsiteX11" fmla="*/ 1923880 w 3447880"/>
              <a:gd name="connsiteY11" fmla="*/ 528637 h 1471612"/>
              <a:gd name="connsiteX12" fmla="*/ 1923880 w 3447880"/>
              <a:gd name="connsiteY12" fmla="*/ 133350 h 1471612"/>
              <a:gd name="connsiteX13" fmla="*/ 1423817 w 3447880"/>
              <a:gd name="connsiteY13" fmla="*/ 133350 h 1471612"/>
              <a:gd name="connsiteX14" fmla="*/ 1423817 w 3447880"/>
              <a:gd name="connsiteY14" fmla="*/ 0 h 1471612"/>
              <a:gd name="connsiteX15" fmla="*/ 471317 w 3447880"/>
              <a:gd name="connsiteY15" fmla="*/ 0 h 1471612"/>
              <a:gd name="connsiteX16" fmla="*/ 471317 w 3447880"/>
              <a:gd name="connsiteY16" fmla="*/ 819150 h 1471612"/>
              <a:gd name="connsiteX17" fmla="*/ 0 w 3447880"/>
              <a:gd name="connsiteY17" fmla="*/ 821940 h 147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47880" h="1471612">
                <a:moveTo>
                  <a:pt x="0" y="821940"/>
                </a:moveTo>
                <a:lnTo>
                  <a:pt x="5046" y="1471612"/>
                </a:lnTo>
                <a:lnTo>
                  <a:pt x="2071517" y="1471612"/>
                </a:lnTo>
                <a:lnTo>
                  <a:pt x="2233442" y="1438275"/>
                </a:lnTo>
                <a:lnTo>
                  <a:pt x="2409655" y="1290637"/>
                </a:lnTo>
                <a:lnTo>
                  <a:pt x="3428830" y="266700"/>
                </a:lnTo>
                <a:lnTo>
                  <a:pt x="3447880" y="209550"/>
                </a:lnTo>
                <a:lnTo>
                  <a:pt x="3438355" y="147637"/>
                </a:lnTo>
                <a:lnTo>
                  <a:pt x="3381205" y="133350"/>
                </a:lnTo>
                <a:lnTo>
                  <a:pt x="2671592" y="133350"/>
                </a:lnTo>
                <a:lnTo>
                  <a:pt x="2671592" y="528637"/>
                </a:lnTo>
                <a:lnTo>
                  <a:pt x="1923880" y="528637"/>
                </a:lnTo>
                <a:lnTo>
                  <a:pt x="1923880" y="133350"/>
                </a:lnTo>
                <a:lnTo>
                  <a:pt x="1423817" y="133350"/>
                </a:lnTo>
                <a:lnTo>
                  <a:pt x="1423817" y="0"/>
                </a:lnTo>
                <a:lnTo>
                  <a:pt x="471317" y="0"/>
                </a:lnTo>
                <a:lnTo>
                  <a:pt x="471317" y="819150"/>
                </a:lnTo>
                <a:lnTo>
                  <a:pt x="0" y="821940"/>
                </a:lnTo>
                <a:close/>
              </a:path>
            </a:pathLst>
          </a:custGeom>
          <a:solidFill>
            <a:schemeClr val="accent1">
              <a:lumMod val="40000"/>
              <a:lumOff val="60000"/>
              <a:alpha val="5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a:extLst>
              <a:ext uri="{FF2B5EF4-FFF2-40B4-BE49-F238E27FC236}">
                <a16:creationId xmlns:a16="http://schemas.microsoft.com/office/drawing/2014/main" id="{690B9C27-5825-FC20-15A0-B1A41614A68D}"/>
              </a:ext>
            </a:extLst>
          </p:cNvPr>
          <p:cNvSpPr txBox="1"/>
          <p:nvPr/>
        </p:nvSpPr>
        <p:spPr>
          <a:xfrm>
            <a:off x="2135720" y="4257674"/>
            <a:ext cx="898003" cy="523220"/>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3</a:t>
            </a:r>
          </a:p>
          <a:p>
            <a:r>
              <a:rPr lang="en-ZA" sz="1400" dirty="0">
                <a:latin typeface="Aptos Black" panose="020B0004020202020204" pitchFamily="34" charset="0"/>
              </a:rPr>
              <a:t>530 sqm</a:t>
            </a:r>
          </a:p>
        </p:txBody>
      </p:sp>
      <p:cxnSp>
        <p:nvCxnSpPr>
          <p:cNvPr id="2" name="Straight Connector 1">
            <a:extLst>
              <a:ext uri="{FF2B5EF4-FFF2-40B4-BE49-F238E27FC236}">
                <a16:creationId xmlns:a16="http://schemas.microsoft.com/office/drawing/2014/main" id="{8D85D865-50F0-186F-CCA0-2625532B5745}"/>
              </a:ext>
            </a:extLst>
          </p:cNvPr>
          <p:cNvCxnSpPr>
            <a:cxnSpLocks/>
          </p:cNvCxnSpPr>
          <p:nvPr/>
        </p:nvCxnSpPr>
        <p:spPr>
          <a:xfrm flipV="1">
            <a:off x="4627217" y="3529717"/>
            <a:ext cx="1106496" cy="1131898"/>
          </a:xfrm>
          <a:prstGeom prst="line">
            <a:avLst/>
          </a:prstGeom>
          <a:ln>
            <a:prstDash val="lgDash"/>
          </a:ln>
        </p:spPr>
        <p:style>
          <a:lnRef idx="2">
            <a:schemeClr val="accent5"/>
          </a:lnRef>
          <a:fillRef idx="0">
            <a:schemeClr val="accent5"/>
          </a:fillRef>
          <a:effectRef idx="1">
            <a:schemeClr val="accent5"/>
          </a:effectRef>
          <a:fontRef idx="minor">
            <a:schemeClr val="tx1"/>
          </a:fontRef>
        </p:style>
      </p:cxnSp>
      <p:cxnSp>
        <p:nvCxnSpPr>
          <p:cNvPr id="4" name="Straight Connector 3">
            <a:extLst>
              <a:ext uri="{FF2B5EF4-FFF2-40B4-BE49-F238E27FC236}">
                <a16:creationId xmlns:a16="http://schemas.microsoft.com/office/drawing/2014/main" id="{443809E4-1152-C50C-379C-992DBFD15615}"/>
              </a:ext>
            </a:extLst>
          </p:cNvPr>
          <p:cNvCxnSpPr>
            <a:cxnSpLocks/>
          </p:cNvCxnSpPr>
          <p:nvPr/>
        </p:nvCxnSpPr>
        <p:spPr>
          <a:xfrm flipH="1" flipV="1">
            <a:off x="4542957" y="3429000"/>
            <a:ext cx="20725" cy="1226974"/>
          </a:xfrm>
          <a:prstGeom prst="line">
            <a:avLst/>
          </a:prstGeom>
          <a:ln>
            <a:prstDash val="lgDash"/>
          </a:ln>
        </p:spPr>
        <p:style>
          <a:lnRef idx="2">
            <a:schemeClr val="accent5"/>
          </a:lnRef>
          <a:fillRef idx="0">
            <a:schemeClr val="accent5"/>
          </a:fillRef>
          <a:effectRef idx="1">
            <a:schemeClr val="accent5"/>
          </a:effectRef>
          <a:fontRef idx="minor">
            <a:schemeClr val="tx1"/>
          </a:fontRef>
        </p:style>
      </p:cxnSp>
      <p:cxnSp>
        <p:nvCxnSpPr>
          <p:cNvPr id="11" name="Straight Connector 10">
            <a:extLst>
              <a:ext uri="{FF2B5EF4-FFF2-40B4-BE49-F238E27FC236}">
                <a16:creationId xmlns:a16="http://schemas.microsoft.com/office/drawing/2014/main" id="{E2B6B4E4-7B70-A013-3F52-3599724AB2A3}"/>
              </a:ext>
            </a:extLst>
          </p:cNvPr>
          <p:cNvCxnSpPr>
            <a:cxnSpLocks/>
          </p:cNvCxnSpPr>
          <p:nvPr/>
        </p:nvCxnSpPr>
        <p:spPr>
          <a:xfrm>
            <a:off x="4542957" y="3387884"/>
            <a:ext cx="1162518" cy="0"/>
          </a:xfrm>
          <a:prstGeom prst="line">
            <a:avLst/>
          </a:prstGeom>
          <a:ln>
            <a:prstDash val="lgDash"/>
          </a:ln>
        </p:spPr>
        <p:style>
          <a:lnRef idx="2">
            <a:schemeClr val="accent5"/>
          </a:lnRef>
          <a:fillRef idx="0">
            <a:schemeClr val="accent5"/>
          </a:fillRef>
          <a:effectRef idx="1">
            <a:schemeClr val="accent5"/>
          </a:effectRef>
          <a:fontRef idx="minor">
            <a:schemeClr val="tx1"/>
          </a:fontRef>
        </p:style>
      </p:cxnSp>
      <p:cxnSp>
        <p:nvCxnSpPr>
          <p:cNvPr id="16" name="Straight Connector 15">
            <a:extLst>
              <a:ext uri="{FF2B5EF4-FFF2-40B4-BE49-F238E27FC236}">
                <a16:creationId xmlns:a16="http://schemas.microsoft.com/office/drawing/2014/main" id="{F758173A-F054-6938-C4A6-A2B264456618}"/>
              </a:ext>
            </a:extLst>
          </p:cNvPr>
          <p:cNvCxnSpPr>
            <a:cxnSpLocks/>
          </p:cNvCxnSpPr>
          <p:nvPr/>
        </p:nvCxnSpPr>
        <p:spPr>
          <a:xfrm>
            <a:off x="8503647" y="6318645"/>
            <a:ext cx="840378" cy="0"/>
          </a:xfrm>
          <a:prstGeom prst="line">
            <a:avLst/>
          </a:prstGeom>
          <a:ln>
            <a:prstDash val="lgDash"/>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3730088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5F732-3A74-A832-676D-8E6A7717AC05}"/>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3786361C-8FB6-B437-33D0-8D44281CC1D3}"/>
              </a:ext>
            </a:extLst>
          </p:cNvPr>
          <p:cNvPicPr>
            <a:picLocks noChangeAspect="1"/>
          </p:cNvPicPr>
          <p:nvPr/>
        </p:nvPicPr>
        <p:blipFill>
          <a:blip r:embed="rId2"/>
          <a:stretch>
            <a:fillRect/>
          </a:stretch>
        </p:blipFill>
        <p:spPr>
          <a:xfrm>
            <a:off x="8201442" y="3678609"/>
            <a:ext cx="3784012" cy="2526016"/>
          </a:xfrm>
          <a:prstGeom prst="rect">
            <a:avLst/>
          </a:prstGeom>
        </p:spPr>
      </p:pic>
      <p:pic>
        <p:nvPicPr>
          <p:cNvPr id="17" name="Picture 16">
            <a:extLst>
              <a:ext uri="{FF2B5EF4-FFF2-40B4-BE49-F238E27FC236}">
                <a16:creationId xmlns:a16="http://schemas.microsoft.com/office/drawing/2014/main" id="{77C19986-72AE-6744-35B2-7368511C7702}"/>
              </a:ext>
            </a:extLst>
          </p:cNvPr>
          <p:cNvPicPr>
            <a:picLocks noChangeAspect="1"/>
          </p:cNvPicPr>
          <p:nvPr/>
        </p:nvPicPr>
        <p:blipFill>
          <a:blip r:embed="rId3"/>
          <a:stretch>
            <a:fillRect/>
          </a:stretch>
        </p:blipFill>
        <p:spPr>
          <a:xfrm>
            <a:off x="8261800" y="793760"/>
            <a:ext cx="3851287" cy="2550127"/>
          </a:xfrm>
          <a:prstGeom prst="rect">
            <a:avLst/>
          </a:prstGeom>
        </p:spPr>
      </p:pic>
      <p:pic>
        <p:nvPicPr>
          <p:cNvPr id="12" name="Picture 11">
            <a:extLst>
              <a:ext uri="{FF2B5EF4-FFF2-40B4-BE49-F238E27FC236}">
                <a16:creationId xmlns:a16="http://schemas.microsoft.com/office/drawing/2014/main" id="{0137587F-0B95-6D22-B2DB-E447A7034C82}"/>
              </a:ext>
            </a:extLst>
          </p:cNvPr>
          <p:cNvPicPr>
            <a:picLocks noChangeAspect="1"/>
          </p:cNvPicPr>
          <p:nvPr/>
        </p:nvPicPr>
        <p:blipFill>
          <a:blip r:embed="rId4"/>
          <a:stretch>
            <a:fillRect/>
          </a:stretch>
        </p:blipFill>
        <p:spPr>
          <a:xfrm>
            <a:off x="4207540" y="3678609"/>
            <a:ext cx="3818619" cy="2526016"/>
          </a:xfrm>
          <a:prstGeom prst="rect">
            <a:avLst/>
          </a:prstGeom>
        </p:spPr>
      </p:pic>
      <p:sp>
        <p:nvSpPr>
          <p:cNvPr id="30" name="TextBox 29">
            <a:extLst>
              <a:ext uri="{FF2B5EF4-FFF2-40B4-BE49-F238E27FC236}">
                <a16:creationId xmlns:a16="http://schemas.microsoft.com/office/drawing/2014/main" id="{775BF8B6-A7C3-1860-A7A2-206028D8B171}"/>
              </a:ext>
            </a:extLst>
          </p:cNvPr>
          <p:cNvSpPr txBox="1"/>
          <p:nvPr/>
        </p:nvSpPr>
        <p:spPr>
          <a:xfrm>
            <a:off x="4032802" y="327035"/>
            <a:ext cx="3380862" cy="307777"/>
          </a:xfrm>
          <a:prstGeom prst="rect">
            <a:avLst/>
          </a:prstGeom>
          <a:solidFill>
            <a:schemeClr val="bg1">
              <a:alpha val="50000"/>
            </a:schemeClr>
          </a:solidFill>
        </p:spPr>
        <p:txBody>
          <a:bodyPr wrap="none" rtlCol="0">
            <a:spAutoFit/>
          </a:bodyPr>
          <a:lstStyle/>
          <a:p>
            <a:r>
              <a:rPr lang="en-ZA" sz="1400" dirty="0">
                <a:latin typeface="Aptos Black" panose="020B0004020202020204" pitchFamily="34" charset="0"/>
              </a:rPr>
              <a:t>Zone 3: Collaboration &amp; Support Zone</a:t>
            </a:r>
          </a:p>
        </p:txBody>
      </p:sp>
      <p:pic>
        <p:nvPicPr>
          <p:cNvPr id="2" name="Picture 1">
            <a:extLst>
              <a:ext uri="{FF2B5EF4-FFF2-40B4-BE49-F238E27FC236}">
                <a16:creationId xmlns:a16="http://schemas.microsoft.com/office/drawing/2014/main" id="{BF6CA17D-F26B-F630-D91A-5024F1D13FA0}"/>
              </a:ext>
            </a:extLst>
          </p:cNvPr>
          <p:cNvPicPr>
            <a:picLocks noChangeAspect="1"/>
          </p:cNvPicPr>
          <p:nvPr/>
        </p:nvPicPr>
        <p:blipFill>
          <a:blip r:embed="rId5"/>
          <a:stretch>
            <a:fillRect/>
          </a:stretch>
        </p:blipFill>
        <p:spPr>
          <a:xfrm>
            <a:off x="111582" y="793050"/>
            <a:ext cx="3818619" cy="2550837"/>
          </a:xfrm>
          <a:prstGeom prst="rect">
            <a:avLst/>
          </a:prstGeom>
        </p:spPr>
      </p:pic>
      <p:pic>
        <p:nvPicPr>
          <p:cNvPr id="4" name="Picture 3">
            <a:extLst>
              <a:ext uri="{FF2B5EF4-FFF2-40B4-BE49-F238E27FC236}">
                <a16:creationId xmlns:a16="http://schemas.microsoft.com/office/drawing/2014/main" id="{BC1E572A-F0C2-7C04-B236-B3051A8CBC10}"/>
              </a:ext>
            </a:extLst>
          </p:cNvPr>
          <p:cNvPicPr>
            <a:picLocks noChangeAspect="1"/>
          </p:cNvPicPr>
          <p:nvPr/>
        </p:nvPicPr>
        <p:blipFill>
          <a:blip r:embed="rId6"/>
          <a:stretch>
            <a:fillRect/>
          </a:stretch>
        </p:blipFill>
        <p:spPr>
          <a:xfrm>
            <a:off x="206546" y="3666199"/>
            <a:ext cx="3723655" cy="2482436"/>
          </a:xfrm>
          <a:prstGeom prst="rect">
            <a:avLst/>
          </a:prstGeom>
        </p:spPr>
      </p:pic>
      <p:pic>
        <p:nvPicPr>
          <p:cNvPr id="5" name="Picture 4">
            <a:extLst>
              <a:ext uri="{FF2B5EF4-FFF2-40B4-BE49-F238E27FC236}">
                <a16:creationId xmlns:a16="http://schemas.microsoft.com/office/drawing/2014/main" id="{F2E7A132-4D97-3D33-53F5-1BCEBC6B43CD}"/>
              </a:ext>
            </a:extLst>
          </p:cNvPr>
          <p:cNvPicPr>
            <a:picLocks noChangeAspect="1"/>
          </p:cNvPicPr>
          <p:nvPr/>
        </p:nvPicPr>
        <p:blipFill>
          <a:blip r:embed="rId7"/>
          <a:srcRect l="4160" r="4949"/>
          <a:stretch>
            <a:fillRect/>
          </a:stretch>
        </p:blipFill>
        <p:spPr>
          <a:xfrm>
            <a:off x="4207540" y="793050"/>
            <a:ext cx="3818619" cy="2526016"/>
          </a:xfrm>
          <a:prstGeom prst="rect">
            <a:avLst/>
          </a:prstGeom>
        </p:spPr>
      </p:pic>
    </p:spTree>
    <p:extLst>
      <p:ext uri="{BB962C8B-B14F-4D97-AF65-F5344CB8AC3E}">
        <p14:creationId xmlns:p14="http://schemas.microsoft.com/office/powerpoint/2010/main" val="38319340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59bd02a-1c87-416d-bac8-7627bd482f7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4E3035DAC98D14FAE187E9E5CCF883F" ma:contentTypeVersion="19" ma:contentTypeDescription="Create a new document." ma:contentTypeScope="" ma:versionID="9b4f641e1ef5039bc3f441c17407d26b">
  <xsd:schema xmlns:xsd="http://www.w3.org/2001/XMLSchema" xmlns:xs="http://www.w3.org/2001/XMLSchema" xmlns:p="http://schemas.microsoft.com/office/2006/metadata/properties" xmlns:ns3="559bd02a-1c87-416d-bac8-7627bd482f7d" xmlns:ns4="6ef42528-4d77-4500-8e3f-8e4e7771005f" targetNamespace="http://schemas.microsoft.com/office/2006/metadata/properties" ma:root="true" ma:fieldsID="01445c6ebf9619a6911a8335b078af97" ns3:_="" ns4:_="">
    <xsd:import namespace="559bd02a-1c87-416d-bac8-7627bd482f7d"/>
    <xsd:import namespace="6ef42528-4d77-4500-8e3f-8e4e7771005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9bd02a-1c87-416d-bac8-7627bd482f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f42528-4d77-4500-8e3f-8e4e7771005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CC2930-5247-49AC-9B0B-BFE95CB8C1DA}">
  <ds:schemaRefs>
    <ds:schemaRef ds:uri="559bd02a-1c87-416d-bac8-7627bd482f7d"/>
    <ds:schemaRef ds:uri="http://www.w3.org/XML/1998/namespace"/>
    <ds:schemaRef ds:uri="http://purl.org/dc/dcmitype/"/>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6ef42528-4d77-4500-8e3f-8e4e7771005f"/>
    <ds:schemaRef ds:uri="http://purl.org/dc/terms/"/>
    <ds:schemaRef ds:uri="http://purl.org/dc/elements/1.1/"/>
  </ds:schemaRefs>
</ds:datastoreItem>
</file>

<file path=customXml/itemProps2.xml><?xml version="1.0" encoding="utf-8"?>
<ds:datastoreItem xmlns:ds="http://schemas.openxmlformats.org/officeDocument/2006/customXml" ds:itemID="{201E0AE3-9701-409F-87FC-3364117AB1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9bd02a-1c87-416d-bac8-7627bd482f7d"/>
    <ds:schemaRef ds:uri="6ef42528-4d77-4500-8e3f-8e4e777100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7209666-C473-44E3-9F54-19F0A59E45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2985</TotalTime>
  <Words>1184</Words>
  <Application>Microsoft Office PowerPoint</Application>
  <PresentationFormat>Widescreen</PresentationFormat>
  <Paragraphs>62</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Aptos</vt:lpstr>
      <vt:lpstr>Aptos Black</vt:lpstr>
      <vt:lpstr>Aptos Display</vt:lpstr>
      <vt:lpstr>Arial</vt:lpstr>
      <vt:lpstr>Courier New</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Dipen Patel</dc:creator>
  <cp:lastModifiedBy>Thandiwe Gumede</cp:lastModifiedBy>
  <cp:revision>6</cp:revision>
  <dcterms:created xsi:type="dcterms:W3CDTF">2025-10-27T08:48:09Z</dcterms:created>
  <dcterms:modified xsi:type="dcterms:W3CDTF">2025-11-19T09:36:27Z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0x01010084E3035DAC98D14FAE187E9E5CCF883F</vt:lpwstr>
  </property>
  <property fmtid="{D5CDD505-2E9C-101B-9397-08002B2CF9AE}" pid="3" name="MSIP_Label_a11864d1-c16a-45ad-949f-bdea3b8c9e66_Enabled">
    <vt:lpwstr>true</vt:lpwstr>
  </property>
  <property fmtid="{D5CDD505-2E9C-101B-9397-08002B2CF9AE}" pid="4" name="MSIP_Label_a11864d1-c16a-45ad-949f-bdea3b8c9e66_SetDate">
    <vt:lpwstr>2025-10-27T12:47:05Z</vt:lpwstr>
  </property>
  <property fmtid="{D5CDD505-2E9C-101B-9397-08002B2CF9AE}" pid="5" name="MSIP_Label_a11864d1-c16a-45ad-949f-bdea3b8c9e66_Method">
    <vt:lpwstr>Standard</vt:lpwstr>
  </property>
  <property fmtid="{D5CDD505-2E9C-101B-9397-08002B2CF9AE}" pid="6" name="MSIP_Label_a11864d1-c16a-45ad-949f-bdea3b8c9e66_Name">
    <vt:lpwstr>Confidential</vt:lpwstr>
  </property>
  <property fmtid="{D5CDD505-2E9C-101B-9397-08002B2CF9AE}" pid="7" name="MSIP_Label_a11864d1-c16a-45ad-949f-bdea3b8c9e66_SiteId">
    <vt:lpwstr>fb62d46e-e86e-4673-ba82-b27b61d8202b</vt:lpwstr>
  </property>
  <property fmtid="{D5CDD505-2E9C-101B-9397-08002B2CF9AE}" pid="8" name="MSIP_Label_a11864d1-c16a-45ad-949f-bdea3b8c9e66_ActionId">
    <vt:lpwstr>f8958647-27dd-49e0-a66a-a5d1db304b64</vt:lpwstr>
  </property>
  <property fmtid="{D5CDD505-2E9C-101B-9397-08002B2CF9AE}" pid="9" name="MSIP_Label_a11864d1-c16a-45ad-949f-bdea3b8c9e66_ContentBits">
    <vt:lpwstr>3</vt:lpwstr>
  </property>
  <property fmtid="{D5CDD505-2E9C-101B-9397-08002B2CF9AE}" pid="10" name="MSIP_Label_a11864d1-c16a-45ad-949f-bdea3b8c9e66_Tag">
    <vt:lpwstr>10, 3, 0, 1</vt:lpwstr>
  </property>
  <property fmtid="{D5CDD505-2E9C-101B-9397-08002B2CF9AE}" pid="11" name="ClassificationContentMarkingFooterLocations">
    <vt:lpwstr>Office Theme:10</vt:lpwstr>
  </property>
  <property fmtid="{D5CDD505-2E9C-101B-9397-08002B2CF9AE}" pid="12" name="ClassificationContentMarkingFooterText">
    <vt:lpwstr>Confidential</vt:lpwstr>
  </property>
  <property fmtid="{D5CDD505-2E9C-101B-9397-08002B2CF9AE}" pid="13" name="ClassificationContentMarkingHeaderLocations">
    <vt:lpwstr>Office Theme:9</vt:lpwstr>
  </property>
  <property fmtid="{D5CDD505-2E9C-101B-9397-08002B2CF9AE}" pid="14" name="ClassificationContentMarkingHeaderText">
    <vt:lpwstr>Confidential</vt:lpwstr>
  </property>
</Properties>
</file>