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heme/theme5.xml" ContentType="application/vnd.openxmlformats-officedocument.theme+xml"/>
  <Override PartName="/ppt/tags/tag3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 id="2147483663" r:id="rId5"/>
    <p:sldMasterId id="2147483668" r:id="rId6"/>
    <p:sldMasterId id="2147483672" r:id="rId7"/>
  </p:sldMasterIdLst>
  <p:notesMasterIdLst>
    <p:notesMasterId r:id="rId15"/>
  </p:notesMasterIdLst>
  <p:sldIdLst>
    <p:sldId id="342" r:id="rId8"/>
    <p:sldId id="2147482891" r:id="rId9"/>
    <p:sldId id="2147482834" r:id="rId10"/>
    <p:sldId id="2147482892" r:id="rId11"/>
    <p:sldId id="2147482893" r:id="rId12"/>
    <p:sldId id="2147482826" r:id="rId13"/>
    <p:sldId id="2147482894" r:id="rId14"/>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061" autoAdjust="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2025/05/29</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9.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image" Target="../media/image8.emf"/></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4.xml"/><Relationship Id="rId7" Type="http://schemas.openxmlformats.org/officeDocument/2006/relationships/image" Target="../media/image1.emf"/><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oleObject" Target="../embeddings/oleObject5.bin"/><Relationship Id="rId5" Type="http://schemas.openxmlformats.org/officeDocument/2006/relationships/image" Target="../media/image11.emf"/><Relationship Id="rId4" Type="http://schemas.openxmlformats.org/officeDocument/2006/relationships/image" Target="../media/image10.jpeg"/></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1.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descr="A person spraying water with a nuclear power plant&#10;&#10;Description automatically generated">
            <a:extLst>
              <a:ext uri="{FF2B5EF4-FFF2-40B4-BE49-F238E27FC236}">
                <a16:creationId xmlns:a16="http://schemas.microsoft.com/office/drawing/2014/main" id="{F4DFF4CC-8DC4-7B7A-39C5-262F5C87F5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144544"/>
            <a:ext cx="12192000" cy="2464129"/>
          </a:xfrm>
          <a:prstGeom prst="rect">
            <a:avLst/>
          </a:prstGeom>
        </p:spPr>
      </p:pic>
      <p:pic>
        <p:nvPicPr>
          <p:cNvPr id="5" name="Picture 4">
            <a:extLst>
              <a:ext uri="{FF2B5EF4-FFF2-40B4-BE49-F238E27FC236}">
                <a16:creationId xmlns:a16="http://schemas.microsoft.com/office/drawing/2014/main" id="{E4196CC4-25DF-A9E8-CC97-02B440D449DF}"/>
              </a:ext>
            </a:extLst>
          </p:cNvPr>
          <p:cNvPicPr>
            <a:picLocks noChangeAspect="1"/>
          </p:cNvPicPr>
          <p:nvPr userDrawn="1"/>
        </p:nvPicPr>
        <p:blipFill rotWithShape="1">
          <a:blip r:embed="rId5"/>
          <a:srcRect l="-959" t="-705" r="-3001" b="-22840"/>
          <a:stretch/>
        </p:blipFill>
        <p:spPr>
          <a:xfrm>
            <a:off x="456260" y="2081012"/>
            <a:ext cx="4092879" cy="4408824"/>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39347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006197"/>
            <a:ext cx="1895476" cy="1895476"/>
          </a:xfrm>
          <a:prstGeom prst="ellipse">
            <a:avLst/>
          </a:prstGeom>
          <a:solidFill>
            <a:schemeClr val="accent2"/>
          </a:solidFill>
          <a:ln>
            <a:noFill/>
          </a:ln>
        </p:spPr>
        <p:txBody>
          <a:bodyPr anchor="ctr"/>
          <a:lstStyle>
            <a:lvl1pPr marL="0" indent="0" algn="ctr">
              <a:buNone/>
              <a:defRPr sz="2400">
                <a:solidFill>
                  <a:schemeClr val="bg1"/>
                </a:solidFill>
              </a:defRPr>
            </a:lvl1pPr>
          </a:lstStyle>
          <a:p>
            <a:r>
              <a:rPr lang="en-US"/>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90500" y="223648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8608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861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3289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181434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251318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0525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9517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Title 1">
            <a:extLst>
              <a:ext uri="{FF2B5EF4-FFF2-40B4-BE49-F238E27FC236}">
                <a16:creationId xmlns:a16="http://schemas.microsoft.com/office/drawing/2014/main" id="{9A5B62EC-B6C1-F2E0-BCEA-0FBCE2710A8C}"/>
              </a:ext>
            </a:extLst>
          </p:cNvPr>
          <p:cNvSpPr>
            <a:spLocks noGrp="1"/>
          </p:cNvSpPr>
          <p:nvPr>
            <p:ph type="title"/>
          </p:nvPr>
        </p:nvSpPr>
        <p:spPr>
          <a:xfrm>
            <a:off x="361681" y="205769"/>
            <a:ext cx="9511777" cy="666000"/>
          </a:xfrm>
        </p:spPr>
        <p:txBody>
          <a:bodyPr>
            <a:noAutofit/>
          </a:bodyPr>
          <a:lstStyle/>
          <a:p>
            <a:r>
              <a:rPr lang="en-US"/>
              <a:t>Click to edit Master title style</a:t>
            </a:r>
            <a:endParaRPr lang="en-ZA" dirty="0"/>
          </a:p>
        </p:txBody>
      </p:sp>
      <p:sp>
        <p:nvSpPr>
          <p:cNvPr id="5" name="Content Placeholder 2">
            <a:extLst>
              <a:ext uri="{FF2B5EF4-FFF2-40B4-BE49-F238E27FC236}">
                <a16:creationId xmlns:a16="http://schemas.microsoft.com/office/drawing/2014/main" id="{E8C84CC2-2711-547D-23F8-A313AB59ECF8}"/>
              </a:ext>
            </a:extLst>
          </p:cNvPr>
          <p:cNvSpPr>
            <a:spLocks noGrp="1"/>
          </p:cNvSpPr>
          <p:nvPr>
            <p:ph idx="1"/>
          </p:nvPr>
        </p:nvSpPr>
        <p:spPr>
          <a:xfrm>
            <a:off x="361681" y="1223493"/>
            <a:ext cx="11383851" cy="48590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3551242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4152557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6239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328361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1.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3.xml"/><Relationship Id="rId4" Type="http://schemas.openxmlformats.org/officeDocument/2006/relationships/tags" Target="../tags/tag2.xml"/><Relationship Id="rId9"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5.xml"/><Relationship Id="rId7" Type="http://schemas.openxmlformats.org/officeDocument/2006/relationships/tags" Target="../tags/tag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ags" Target="../tags/tag8.x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6.xml"/><Relationship Id="rId9"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9.xml"/><Relationship Id="rId7"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ags" Target="../tags/tag19.xml"/><Relationship Id="rId5" Type="http://schemas.openxmlformats.org/officeDocument/2006/relationships/tags" Target="../tags/tag18.xml"/><Relationship Id="rId10" Type="http://schemas.openxmlformats.org/officeDocument/2006/relationships/image" Target="../media/image3.emf"/><Relationship Id="rId4" Type="http://schemas.openxmlformats.org/officeDocument/2006/relationships/theme" Target="../theme/theme3.xml"/><Relationship Id="rId9"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12.xml"/><Relationship Id="rId7" Type="http://schemas.openxmlformats.org/officeDocument/2006/relationships/tags" Target="../tags/tag27.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ags" Target="../tags/tag26.xml"/><Relationship Id="rId11" Type="http://schemas.openxmlformats.org/officeDocument/2006/relationships/image" Target="../media/image3.emf"/><Relationship Id="rId5" Type="http://schemas.openxmlformats.org/officeDocument/2006/relationships/theme" Target="../theme/theme4.xml"/><Relationship Id="rId10" Type="http://schemas.openxmlformats.org/officeDocument/2006/relationships/image" Target="../media/image2.emf"/><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5D409B-C5D1-2BAD-D8D1-643632A66522}"/>
              </a:ext>
            </a:extLst>
          </p:cNvPr>
          <p:cNvPicPr>
            <a:picLocks noChangeAspect="1"/>
          </p:cNvPicPr>
          <p:nvPr userDrawn="1"/>
        </p:nvPicPr>
        <p:blipFill>
          <a:blip r:embed="rId8"/>
          <a:stretch>
            <a:fillRect/>
          </a:stretch>
        </p:blipFill>
        <p:spPr>
          <a:xfrm>
            <a:off x="9815492" y="531812"/>
            <a:ext cx="1841500" cy="381000"/>
          </a:xfrm>
          <a:prstGeom prst="rect">
            <a:avLst/>
          </a:prstGeom>
        </p:spPr>
      </p:pic>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Tree>
    <p:extLst>
      <p:ext uri="{BB962C8B-B14F-4D97-AF65-F5344CB8AC3E}">
        <p14:creationId xmlns:p14="http://schemas.microsoft.com/office/powerpoint/2010/main" val="235349157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421351036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0"/>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1"/>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7243243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hdphoto" Target="../media/hdphoto4.wdp"/><Relationship Id="rId18" Type="http://schemas.openxmlformats.org/officeDocument/2006/relationships/image" Target="../media/image22.png"/><Relationship Id="rId3" Type="http://schemas.openxmlformats.org/officeDocument/2006/relationships/oleObject" Target="../embeddings/oleObject7.bin"/><Relationship Id="rId7" Type="http://schemas.microsoft.com/office/2007/relationships/hdphoto" Target="../media/hdphoto1.wdp"/><Relationship Id="rId12" Type="http://schemas.openxmlformats.org/officeDocument/2006/relationships/image" Target="../media/image19.png"/><Relationship Id="rId17" Type="http://schemas.microsoft.com/office/2007/relationships/hdphoto" Target="../media/hdphoto6.wdp"/><Relationship Id="rId2" Type="http://schemas.openxmlformats.org/officeDocument/2006/relationships/slideLayout" Target="../slideLayouts/slideLayout9.xml"/><Relationship Id="rId16" Type="http://schemas.openxmlformats.org/officeDocument/2006/relationships/image" Target="../media/image21.png"/><Relationship Id="rId1" Type="http://schemas.openxmlformats.org/officeDocument/2006/relationships/tags" Target="../tags/tag36.xml"/><Relationship Id="rId6" Type="http://schemas.openxmlformats.org/officeDocument/2006/relationships/image" Target="../media/image16.png"/><Relationship Id="rId11" Type="http://schemas.microsoft.com/office/2007/relationships/hdphoto" Target="../media/hdphoto3.wdp"/><Relationship Id="rId5" Type="http://schemas.openxmlformats.org/officeDocument/2006/relationships/image" Target="../media/image15.png"/><Relationship Id="rId15" Type="http://schemas.microsoft.com/office/2007/relationships/hdphoto" Target="../media/hdphoto5.wdp"/><Relationship Id="rId10" Type="http://schemas.openxmlformats.org/officeDocument/2006/relationships/image" Target="../media/image18.png"/><Relationship Id="rId19" Type="http://schemas.microsoft.com/office/2007/relationships/hdphoto" Target="../media/hdphoto7.wdp"/><Relationship Id="rId4" Type="http://schemas.openxmlformats.org/officeDocument/2006/relationships/image" Target="../media/image14.emf"/><Relationship Id="rId9" Type="http://schemas.microsoft.com/office/2007/relationships/hdphoto" Target="../media/hdphoto2.wdp"/><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888501" y="1898344"/>
            <a:ext cx="7117690" cy="676275"/>
          </a:xfrm>
        </p:spPr>
        <p:txBody>
          <a:bodyPr>
            <a:normAutofit fontScale="90000"/>
          </a:bodyPr>
          <a:lstStyle/>
          <a:p>
            <a:r>
              <a:rPr lang="en-US" b="1" dirty="0"/>
              <a:t>Clarification meeting</a:t>
            </a:r>
            <a:br>
              <a:rPr lang="en-US" dirty="0"/>
            </a:br>
            <a:r>
              <a:rPr lang="en-US" dirty="0"/>
              <a:t>Eskom Top Talent </a:t>
            </a:r>
            <a:r>
              <a:rPr lang="en-US" dirty="0" err="1"/>
              <a:t>Programme</a:t>
            </a:r>
            <a:r>
              <a:rPr lang="en-US" dirty="0"/>
              <a:t> for a period of 36 months: Business Modules</a:t>
            </a:r>
            <a:endParaRPr lang="en-US" b="1" dirty="0"/>
          </a:p>
        </p:txBody>
      </p:sp>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p:txBody>
          <a:bodyPr/>
          <a:lstStyle/>
          <a:p>
            <a:r>
              <a:rPr lang="en-US" dirty="0"/>
              <a:t>Leadership Effectiveness Unit</a:t>
            </a:r>
          </a:p>
          <a:p>
            <a:r>
              <a:rPr lang="en-US" dirty="0"/>
              <a:t> </a:t>
            </a: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t>30 May  2025</a:t>
            </a:r>
          </a:p>
        </p:txBody>
      </p:sp>
      <p:pic>
        <p:nvPicPr>
          <p:cNvPr id="21" name="Picture Placeholder 20" descr="A group of houses with solar panels&#10;&#10;Description automatically generated">
            <a:extLst>
              <a:ext uri="{FF2B5EF4-FFF2-40B4-BE49-F238E27FC236}">
                <a16:creationId xmlns:a16="http://schemas.microsoft.com/office/drawing/2014/main" id="{7BD9AC5C-F5C9-9899-CBFD-BC7FD12633A9}"/>
              </a:ext>
            </a:extLst>
          </p:cNvPr>
          <p:cNvPicPr>
            <a:picLocks noGrp="1" noChangeAspect="1"/>
          </p:cNvPicPr>
          <p:nvPr>
            <p:ph type="pic" sz="quarter" idx="14"/>
          </p:nvPr>
        </p:nvPicPr>
        <p:blipFill rotWithShape="1">
          <a:blip r:embed="rId2" cstate="print">
            <a:extLst>
              <a:ext uri="{28A0092B-C50C-407E-A947-70E740481C1C}">
                <a14:useLocalDpi xmlns:a14="http://schemas.microsoft.com/office/drawing/2010/main" val="0"/>
              </a:ext>
            </a:extLst>
          </a:blip>
          <a:srcRect l="25869" r="33171"/>
          <a:stretch/>
        </p:blipFill>
        <p:spPr>
          <a:xfrm>
            <a:off x="387349" y="4006197"/>
            <a:ext cx="1895476" cy="1895476"/>
          </a:xfrm>
        </p:spPr>
      </p:pic>
      <p:pic>
        <p:nvPicPr>
          <p:cNvPr id="25" name="Picture Placeholder 24" descr="Several wind turbines in a field&#10;&#10;Description automatically generated">
            <a:extLst>
              <a:ext uri="{FF2B5EF4-FFF2-40B4-BE49-F238E27FC236}">
                <a16:creationId xmlns:a16="http://schemas.microsoft.com/office/drawing/2014/main" id="{3505AADC-8E00-29F3-5A1B-90FA1AC85E46}"/>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117" t="-1" r="15181" b="3065"/>
          <a:stretch/>
        </p:blipFill>
        <p:spPr>
          <a:xfrm>
            <a:off x="990500" y="2236482"/>
            <a:ext cx="3294850" cy="3294850"/>
          </a:xfrm>
        </p:spPr>
      </p:pic>
    </p:spTree>
    <p:extLst>
      <p:ext uri="{BB962C8B-B14F-4D97-AF65-F5344CB8AC3E}">
        <p14:creationId xmlns:p14="http://schemas.microsoft.com/office/powerpoint/2010/main" val="2669558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FF56-9FD3-F596-6876-29B02F78CA9E}"/>
              </a:ext>
            </a:extLst>
          </p:cNvPr>
          <p:cNvSpPr>
            <a:spLocks noGrp="1"/>
          </p:cNvSpPr>
          <p:nvPr>
            <p:ph type="title"/>
          </p:nvPr>
        </p:nvSpPr>
        <p:spPr/>
        <p:txBody>
          <a:bodyPr/>
          <a:lstStyle/>
          <a:p>
            <a:r>
              <a:rPr lang="en-US" dirty="0"/>
              <a:t>Context and Purpose: Top Talent Programme (TTP) </a:t>
            </a:r>
            <a:endParaRPr lang="en-ZA" dirty="0"/>
          </a:p>
        </p:txBody>
      </p:sp>
      <p:sp>
        <p:nvSpPr>
          <p:cNvPr id="5" name="TextBox 4">
            <a:extLst>
              <a:ext uri="{FF2B5EF4-FFF2-40B4-BE49-F238E27FC236}">
                <a16:creationId xmlns:a16="http://schemas.microsoft.com/office/drawing/2014/main" id="{D64B6D45-D73F-446F-1EA1-13895531A6E2}"/>
              </a:ext>
            </a:extLst>
          </p:cNvPr>
          <p:cNvSpPr txBox="1"/>
          <p:nvPr/>
        </p:nvSpPr>
        <p:spPr>
          <a:xfrm>
            <a:off x="327543" y="1075563"/>
            <a:ext cx="11523260" cy="5909310"/>
          </a:xfrm>
          <a:prstGeom prst="rect">
            <a:avLst/>
          </a:prstGeom>
          <a:noFill/>
        </p:spPr>
        <p:txBody>
          <a:bodyPr wrap="square">
            <a:spAutoFit/>
          </a:bodyPr>
          <a:lstStyle/>
          <a:p>
            <a:r>
              <a:rPr lang="en-US" b="1" dirty="0"/>
              <a:t>Background:</a:t>
            </a:r>
          </a:p>
          <a:p>
            <a:pPr marL="285750" indent="-285750">
              <a:buFont typeface="Arial" panose="020B0604020202020204" pitchFamily="34" charset="0"/>
              <a:buChar char="•"/>
            </a:pPr>
            <a:r>
              <a:rPr lang="en-US" dirty="0"/>
              <a:t>Exco, in 2022, approved the implementation of a Talent Programme, as part of an </a:t>
            </a:r>
            <a:r>
              <a:rPr lang="en-US" b="1" dirty="0"/>
              <a:t>expanded retention strategy </a:t>
            </a:r>
            <a:r>
              <a:rPr lang="en-US" dirty="0"/>
              <a:t>for Eskom</a:t>
            </a:r>
          </a:p>
          <a:p>
            <a:endParaRPr lang="en-US" dirty="0"/>
          </a:p>
          <a:p>
            <a:pPr marL="285750" indent="-285750">
              <a:buFont typeface="Arial" panose="020B0604020202020204" pitchFamily="34" charset="0"/>
              <a:buChar char="•"/>
            </a:pPr>
            <a:r>
              <a:rPr lang="en-US" dirty="0"/>
              <a:t>Participants went through a </a:t>
            </a:r>
            <a:r>
              <a:rPr lang="en-US" b="1" dirty="0"/>
              <a:t>rigorous nomination and selection</a:t>
            </a:r>
            <a:r>
              <a:rPr lang="en-US" dirty="0"/>
              <a:t> process</a:t>
            </a:r>
          </a:p>
          <a:p>
            <a:endParaRPr lang="en-US" dirty="0"/>
          </a:p>
          <a:p>
            <a:pPr marL="285750" indent="-285750">
              <a:buFont typeface="Arial" panose="020B0604020202020204" pitchFamily="34" charset="0"/>
              <a:buChar char="•"/>
            </a:pPr>
            <a:r>
              <a:rPr lang="en-US" dirty="0"/>
              <a:t>The first cohort started in October 2022 with 37 participants, of which 34 participants successfully completed the full programme</a:t>
            </a:r>
          </a:p>
          <a:p>
            <a:endParaRPr lang="en-US" dirty="0"/>
          </a:p>
          <a:p>
            <a:pPr marL="285750" indent="-285750">
              <a:buFont typeface="Arial" panose="020B0604020202020204" pitchFamily="34" charset="0"/>
              <a:buChar char="•"/>
            </a:pPr>
            <a:r>
              <a:rPr lang="en-US" dirty="0"/>
              <a:t>After an </a:t>
            </a:r>
            <a:r>
              <a:rPr lang="en-US" b="1" dirty="0"/>
              <a:t>extensive review process</a:t>
            </a:r>
            <a:r>
              <a:rPr lang="en-US" dirty="0"/>
              <a:t>, Exco approved the continuation of the programme with specific improvement requirements  - </a:t>
            </a:r>
            <a:r>
              <a:rPr lang="en-US" b="1" dirty="0"/>
              <a:t>Business modules </a:t>
            </a:r>
          </a:p>
          <a:p>
            <a:endParaRPr lang="en-US" dirty="0"/>
          </a:p>
          <a:p>
            <a:pPr marL="285750" indent="-285750">
              <a:buFont typeface="Arial" panose="020B0604020202020204" pitchFamily="34" charset="0"/>
              <a:buChar char="•"/>
            </a:pPr>
            <a:r>
              <a:rPr lang="en-US" dirty="0"/>
              <a:t>Cohort 2 started their collective developmental journey on 25 March 2025, and Cohort 3 &amp; 4 will commence on 16 September 2025</a:t>
            </a:r>
          </a:p>
          <a:p>
            <a:endParaRPr lang="en-US" dirty="0"/>
          </a:p>
          <a:p>
            <a:r>
              <a:rPr lang="en-US" b="1" dirty="0"/>
              <a:t>Purpose:</a:t>
            </a:r>
          </a:p>
          <a:p>
            <a:pPr marL="285750" indent="-285750">
              <a:buFont typeface="Arial" panose="020B0604020202020204" pitchFamily="34" charset="0"/>
              <a:buChar char="•"/>
            </a:pPr>
            <a:r>
              <a:rPr lang="en-US" dirty="0"/>
              <a:t>The purpose of the TTP is to </a:t>
            </a:r>
            <a:r>
              <a:rPr lang="en-US" b="1" dirty="0"/>
              <a:t>develop, fast track and retain key talent </a:t>
            </a:r>
            <a:r>
              <a:rPr lang="en-US" dirty="0"/>
              <a:t>as identified by divisional / executive talent boards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Specifically, to build a deep succession pool for </a:t>
            </a:r>
            <a:r>
              <a:rPr lang="en-US" b="1" dirty="0"/>
              <a:t>senior management and general management</a:t>
            </a:r>
            <a:r>
              <a:rPr lang="en-US" dirty="0"/>
              <a:t> positions</a:t>
            </a:r>
          </a:p>
          <a:p>
            <a:endParaRPr lang="en-US" dirty="0"/>
          </a:p>
        </p:txBody>
      </p:sp>
    </p:spTree>
    <p:extLst>
      <p:ext uri="{BB962C8B-B14F-4D97-AF65-F5344CB8AC3E}">
        <p14:creationId xmlns:p14="http://schemas.microsoft.com/office/powerpoint/2010/main" val="1913051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F5F5BA-0623-9AE0-AC10-D51B15B24708}"/>
              </a:ext>
            </a:extLst>
          </p:cNvPr>
          <p:cNvSpPr/>
          <p:nvPr/>
        </p:nvSpPr>
        <p:spPr>
          <a:xfrm>
            <a:off x="5488322" y="5613155"/>
            <a:ext cx="1800000" cy="720000"/>
          </a:xfrm>
          <a:prstGeom prst="rect">
            <a:avLst/>
          </a:prstGeom>
          <a:solidFill>
            <a:srgbClr val="AAAEC9">
              <a:lumMod val="5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mn-ea"/>
                <a:cs typeface="Arial"/>
              </a:rPr>
              <a:t> Immersion to enhance practical experience </a:t>
            </a:r>
          </a:p>
        </p:txBody>
      </p:sp>
      <p:sp>
        <p:nvSpPr>
          <p:cNvPr id="4" name="Rectangle 3">
            <a:extLst>
              <a:ext uri="{FF2B5EF4-FFF2-40B4-BE49-F238E27FC236}">
                <a16:creationId xmlns:a16="http://schemas.microsoft.com/office/drawing/2014/main" id="{59FEA502-E31B-A87C-C622-FFE7EB41B7A6}"/>
              </a:ext>
            </a:extLst>
          </p:cNvPr>
          <p:cNvSpPr/>
          <p:nvPr/>
        </p:nvSpPr>
        <p:spPr>
          <a:xfrm>
            <a:off x="2947795" y="1121872"/>
            <a:ext cx="1545771" cy="1312221"/>
          </a:xfrm>
          <a:prstGeom prst="rect">
            <a:avLst/>
          </a:prstGeom>
          <a:solidFill>
            <a:srgbClr val="FFFFFF"/>
          </a:solidFill>
          <a:ln w="38100" cap="flat" cmpd="sng" algn="ctr">
            <a:solidFill>
              <a:srgbClr val="00389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3896"/>
                </a:solidFill>
                <a:effectLst/>
                <a:uLnTx/>
                <a:uFillTx/>
                <a:latin typeface="Arial" panose="020B0604020202020204"/>
                <a:ea typeface="+mn-ea"/>
                <a:cs typeface="Arial"/>
              </a:rPr>
              <a:t>Accountability framework  socialisation</a:t>
            </a:r>
            <a:endParaRPr kumimoji="0" lang="en-ZA" sz="1400" b="0" i="0" u="none" strike="noStrike" kern="0" cap="none" spc="0" normalizeH="0" baseline="0" noProof="0" dirty="0">
              <a:ln>
                <a:noFill/>
              </a:ln>
              <a:solidFill>
                <a:srgbClr val="003896"/>
              </a:solidFill>
              <a:effectLst/>
              <a:uLnTx/>
              <a:uFillTx/>
              <a:latin typeface="Arial" panose="020B0604020202020204"/>
              <a:ea typeface="+mn-ea"/>
              <a:cs typeface="Arial"/>
            </a:endParaRPr>
          </a:p>
        </p:txBody>
      </p:sp>
      <p:sp>
        <p:nvSpPr>
          <p:cNvPr id="5" name="Rectangle 4">
            <a:extLst>
              <a:ext uri="{FF2B5EF4-FFF2-40B4-BE49-F238E27FC236}">
                <a16:creationId xmlns:a16="http://schemas.microsoft.com/office/drawing/2014/main" id="{004C25B0-5507-3463-F0EA-C10C6FD4199A}"/>
              </a:ext>
            </a:extLst>
          </p:cNvPr>
          <p:cNvSpPr/>
          <p:nvPr/>
        </p:nvSpPr>
        <p:spPr>
          <a:xfrm>
            <a:off x="10014756" y="1092709"/>
            <a:ext cx="1858586" cy="1341384"/>
          </a:xfrm>
          <a:prstGeom prst="rect">
            <a:avLst/>
          </a:prstGeom>
          <a:solidFill>
            <a:srgbClr val="00206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a:ea typeface="+mn-ea"/>
                <a:cs typeface="Arial"/>
              </a:rPr>
              <a:t>Tailor made Individual Development plan</a:t>
            </a:r>
            <a:endParaRPr kumimoji="0" lang="en-ZA" sz="1400" b="1" i="0" u="none" strike="noStrike" kern="0" cap="none" spc="0" normalizeH="0" baseline="0" noProof="0" dirty="0">
              <a:ln>
                <a:noFill/>
              </a:ln>
              <a:solidFill>
                <a:prstClr val="white"/>
              </a:solidFill>
              <a:effectLst/>
              <a:uLnTx/>
              <a:uFillTx/>
              <a:latin typeface="Arial" panose="020B0604020202020204"/>
              <a:ea typeface="+mn-ea"/>
              <a:cs typeface="Arial"/>
            </a:endParaRPr>
          </a:p>
        </p:txBody>
      </p:sp>
      <p:sp>
        <p:nvSpPr>
          <p:cNvPr id="6" name="Rectangle 5">
            <a:extLst>
              <a:ext uri="{FF2B5EF4-FFF2-40B4-BE49-F238E27FC236}">
                <a16:creationId xmlns:a16="http://schemas.microsoft.com/office/drawing/2014/main" id="{0989567C-7E04-6E04-6BD1-6BC27153E0BC}"/>
              </a:ext>
            </a:extLst>
          </p:cNvPr>
          <p:cNvSpPr/>
          <p:nvPr/>
        </p:nvSpPr>
        <p:spPr>
          <a:xfrm>
            <a:off x="2928934" y="2679571"/>
            <a:ext cx="8944408" cy="576000"/>
          </a:xfrm>
          <a:prstGeom prst="rect">
            <a:avLst/>
          </a:prstGeom>
          <a:solidFill>
            <a:srgbClr val="003896">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a:ea typeface="+mn-ea"/>
                <a:cs typeface="Arial"/>
              </a:rPr>
              <a:t>Implementation of Individual Development Plan elements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Arial" panose="020B0604020202020204"/>
                <a:ea typeface="+mn-ea"/>
                <a:cs typeface="Arial"/>
              </a:rPr>
              <a:t>Further studies, Business school exposure, Work assignment / secondments / special strategic projects  </a:t>
            </a:r>
            <a:endParaRPr kumimoji="0" lang="en-ZA" sz="1400" b="0" i="0" u="none" strike="noStrike" kern="0" cap="none" spc="0" normalizeH="0" baseline="0" noProof="0" dirty="0">
              <a:ln>
                <a:noFill/>
              </a:ln>
              <a:solidFill>
                <a:prstClr val="white"/>
              </a:solidFill>
              <a:effectLst/>
              <a:uLnTx/>
              <a:uFillTx/>
              <a:latin typeface="Arial" panose="020B0604020202020204"/>
              <a:ea typeface="+mn-ea"/>
              <a:cs typeface="Arial"/>
            </a:endParaRPr>
          </a:p>
        </p:txBody>
      </p:sp>
      <p:sp>
        <p:nvSpPr>
          <p:cNvPr id="7" name="TextBox 6">
            <a:extLst>
              <a:ext uri="{FF2B5EF4-FFF2-40B4-BE49-F238E27FC236}">
                <a16:creationId xmlns:a16="http://schemas.microsoft.com/office/drawing/2014/main" id="{DCF0B050-EA5B-A4C7-E3D4-65ED83A96EBF}"/>
              </a:ext>
            </a:extLst>
          </p:cNvPr>
          <p:cNvSpPr txBox="1"/>
          <p:nvPr/>
        </p:nvSpPr>
        <p:spPr>
          <a:xfrm>
            <a:off x="582095" y="1617212"/>
            <a:ext cx="184345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3896"/>
                </a:solidFill>
                <a:effectLst/>
                <a:uLnTx/>
                <a:uFillTx/>
                <a:latin typeface="Arial" panose="020B0604020202020204"/>
                <a:ea typeface="+mn-ea"/>
                <a:cs typeface="Arial"/>
              </a:rPr>
              <a:t>Pre-programme </a:t>
            </a:r>
            <a:endParaRPr kumimoji="0" lang="en-ZA" sz="16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8" name="TextBox 7">
            <a:extLst>
              <a:ext uri="{FF2B5EF4-FFF2-40B4-BE49-F238E27FC236}">
                <a16:creationId xmlns:a16="http://schemas.microsoft.com/office/drawing/2014/main" id="{8E2AF11C-DFC2-BA3E-53D3-EFD48844D17C}"/>
              </a:ext>
            </a:extLst>
          </p:cNvPr>
          <p:cNvSpPr txBox="1"/>
          <p:nvPr/>
        </p:nvSpPr>
        <p:spPr>
          <a:xfrm>
            <a:off x="304019" y="2684628"/>
            <a:ext cx="23572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3896"/>
                </a:solidFill>
                <a:effectLst/>
                <a:uLnTx/>
                <a:uFillTx/>
                <a:latin typeface="Arial" panose="020B0604020202020204"/>
                <a:ea typeface="+mn-ea"/>
                <a:cs typeface="Arial"/>
              </a:rPr>
              <a:t>Individual development journey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3896"/>
                </a:solidFill>
                <a:effectLst/>
                <a:uLnTx/>
                <a:uFillTx/>
                <a:latin typeface="Arial" panose="020B0604020202020204"/>
                <a:ea typeface="+mn-ea"/>
                <a:cs typeface="Arial"/>
              </a:rPr>
              <a:t>elements  </a:t>
            </a:r>
            <a:endParaRPr kumimoji="0" lang="en-ZA" sz="16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9" name="TextBox 8">
            <a:extLst>
              <a:ext uri="{FF2B5EF4-FFF2-40B4-BE49-F238E27FC236}">
                <a16:creationId xmlns:a16="http://schemas.microsoft.com/office/drawing/2014/main" id="{3C3718D4-7E19-81BC-3856-79D765852734}"/>
              </a:ext>
            </a:extLst>
          </p:cNvPr>
          <p:cNvSpPr txBox="1"/>
          <p:nvPr/>
        </p:nvSpPr>
        <p:spPr>
          <a:xfrm>
            <a:off x="318657" y="4552296"/>
            <a:ext cx="234265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3896"/>
                </a:solidFill>
                <a:effectLst/>
                <a:uLnTx/>
                <a:uFillTx/>
                <a:latin typeface="Arial" panose="020B0604020202020204"/>
                <a:ea typeface="+mn-ea"/>
                <a:cs typeface="Arial"/>
              </a:rPr>
              <a:t>Collective  development journey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3896"/>
                </a:solidFill>
                <a:effectLst/>
                <a:uLnTx/>
                <a:uFillTx/>
                <a:latin typeface="Arial" panose="020B0604020202020204"/>
                <a:ea typeface="+mn-ea"/>
                <a:cs typeface="Arial"/>
              </a:rPr>
              <a:t>elements  </a:t>
            </a:r>
            <a:endParaRPr kumimoji="0" lang="en-ZA" sz="16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10" name="Rectangle 9">
            <a:extLst>
              <a:ext uri="{FF2B5EF4-FFF2-40B4-BE49-F238E27FC236}">
                <a16:creationId xmlns:a16="http://schemas.microsoft.com/office/drawing/2014/main" id="{B83E184F-B58E-D9BD-1E0E-67D54E8DFCB9}"/>
              </a:ext>
            </a:extLst>
          </p:cNvPr>
          <p:cNvSpPr/>
          <p:nvPr/>
        </p:nvSpPr>
        <p:spPr>
          <a:xfrm>
            <a:off x="2923952" y="3987527"/>
            <a:ext cx="1800000" cy="1152000"/>
          </a:xfrm>
          <a:prstGeom prst="rect">
            <a:avLst/>
          </a:prstGeom>
          <a:solidFill>
            <a:srgbClr val="FFFFFF">
              <a:lumMod val="50000"/>
            </a:srgbClr>
          </a:solidFill>
          <a:ln w="19050"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a:ea typeface="+mn-ea"/>
                <a:cs typeface="Arial"/>
              </a:rPr>
              <a:t>Leadership Foundation and EQ Skillset </a:t>
            </a:r>
            <a:endParaRPr kumimoji="0" lang="en-ZA" sz="1400" b="0" i="0" u="none" strike="noStrike" kern="0" cap="none" spc="0" normalizeH="0" baseline="0" noProof="0" dirty="0">
              <a:ln>
                <a:noFill/>
              </a:ln>
              <a:solidFill>
                <a:prstClr val="white"/>
              </a:solidFill>
              <a:effectLst/>
              <a:uLnTx/>
              <a:uFillTx/>
              <a:latin typeface="Arial" panose="020B0604020202020204"/>
              <a:ea typeface="+mn-ea"/>
              <a:cs typeface="Arial"/>
            </a:endParaRPr>
          </a:p>
        </p:txBody>
      </p:sp>
      <p:sp>
        <p:nvSpPr>
          <p:cNvPr id="11" name="Rectangle 10">
            <a:extLst>
              <a:ext uri="{FF2B5EF4-FFF2-40B4-BE49-F238E27FC236}">
                <a16:creationId xmlns:a16="http://schemas.microsoft.com/office/drawing/2014/main" id="{6FE9E239-5DBF-DE79-E039-C7041CF01AAC}"/>
              </a:ext>
            </a:extLst>
          </p:cNvPr>
          <p:cNvSpPr/>
          <p:nvPr/>
        </p:nvSpPr>
        <p:spPr>
          <a:xfrm>
            <a:off x="4858910" y="3988744"/>
            <a:ext cx="7014432" cy="540000"/>
          </a:xfrm>
          <a:prstGeom prst="rect">
            <a:avLst/>
          </a:prstGeom>
          <a:solidFill>
            <a:srgbClr val="003896">
              <a:lumMod val="60000"/>
              <a:lumOff val="40000"/>
            </a:srgbClr>
          </a:solidFill>
          <a:ln w="19050"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a:ea typeface="+mn-ea"/>
                <a:cs typeface="Arial"/>
              </a:rPr>
              <a:t>Action learning projects </a:t>
            </a:r>
            <a:r>
              <a:rPr kumimoji="0" lang="en-US" sz="1400" b="0" i="0" u="none" strike="noStrike" kern="0" cap="none" spc="0" normalizeH="0" baseline="0" noProof="0" dirty="0">
                <a:ln>
                  <a:noFill/>
                </a:ln>
                <a:solidFill>
                  <a:prstClr val="white"/>
                </a:solidFill>
                <a:effectLst/>
                <a:uLnTx/>
                <a:uFillTx/>
                <a:latin typeface="Arial" panose="020B0604020202020204"/>
                <a:ea typeface="+mn-ea"/>
                <a:cs typeface="Arial"/>
              </a:rPr>
              <a:t>based on business challenges identified and sponsored by EXCO with solutions presented at EXCO </a:t>
            </a:r>
            <a:endParaRPr kumimoji="0" lang="en-ZA" sz="1400" b="0" i="0" u="none" strike="noStrike" kern="0" cap="none" spc="0" normalizeH="0" baseline="0" noProof="0" dirty="0">
              <a:ln>
                <a:noFill/>
              </a:ln>
              <a:solidFill>
                <a:prstClr val="white"/>
              </a:solidFill>
              <a:effectLst/>
              <a:uLnTx/>
              <a:uFillTx/>
              <a:latin typeface="Arial" panose="020B0604020202020204"/>
              <a:ea typeface="+mn-ea"/>
              <a:cs typeface="Arial"/>
            </a:endParaRPr>
          </a:p>
        </p:txBody>
      </p:sp>
      <p:sp>
        <p:nvSpPr>
          <p:cNvPr id="12" name="Rectangle 11">
            <a:extLst>
              <a:ext uri="{FF2B5EF4-FFF2-40B4-BE49-F238E27FC236}">
                <a16:creationId xmlns:a16="http://schemas.microsoft.com/office/drawing/2014/main" id="{4618E1C1-2AF0-CBC8-EE24-C4021B3FC26A}"/>
              </a:ext>
            </a:extLst>
          </p:cNvPr>
          <p:cNvSpPr/>
          <p:nvPr/>
        </p:nvSpPr>
        <p:spPr>
          <a:xfrm>
            <a:off x="6236011" y="1111074"/>
            <a:ext cx="3663358" cy="1341385"/>
          </a:xfrm>
          <a:prstGeom prst="rect">
            <a:avLst/>
          </a:prstGeom>
          <a:solidFill>
            <a:srgbClr val="44546A">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a:ea typeface="+mn-ea"/>
                <a:cs typeface="Arial"/>
              </a:rPr>
              <a:t>On-boarding Process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white"/>
                </a:solidFill>
                <a:effectLst/>
                <a:uLnTx/>
                <a:uFillTx/>
                <a:latin typeface="Arial" panose="020B0604020202020204"/>
                <a:ea typeface="+mn-ea"/>
                <a:cs typeface="Arial"/>
              </a:rPr>
              <a:t>Expectations as Future-fit Eskom leader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white"/>
                </a:solidFill>
                <a:effectLst/>
                <a:uLnTx/>
                <a:uFillTx/>
                <a:latin typeface="Arial" panose="020B0604020202020204"/>
                <a:ea typeface="+mn-ea"/>
                <a:cs typeface="Arial"/>
              </a:rPr>
              <a:t>Programme outcomes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white"/>
                </a:solidFill>
                <a:effectLst/>
                <a:uLnTx/>
                <a:uFillTx/>
                <a:latin typeface="Arial" panose="020B0604020202020204"/>
                <a:ea typeface="+mn-ea"/>
                <a:cs typeface="Arial"/>
              </a:rPr>
              <a:t>Unique development focus – as outcome of assessment / career conversation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white"/>
                </a:solidFill>
                <a:effectLst/>
                <a:uLnTx/>
                <a:uFillTx/>
                <a:latin typeface="Arial" panose="020B0604020202020204"/>
                <a:ea typeface="+mn-ea"/>
                <a:cs typeface="Arial"/>
              </a:rPr>
              <a:t>Assign executive coach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latin typeface="Arial" panose="020B0604020202020204"/>
              <a:ea typeface="+mn-ea"/>
              <a:cs typeface="Arial"/>
            </a:endParaRPr>
          </a:p>
        </p:txBody>
      </p:sp>
      <p:cxnSp>
        <p:nvCxnSpPr>
          <p:cNvPr id="13" name="Straight Connector 12">
            <a:extLst>
              <a:ext uri="{FF2B5EF4-FFF2-40B4-BE49-F238E27FC236}">
                <a16:creationId xmlns:a16="http://schemas.microsoft.com/office/drawing/2014/main" id="{831D8803-0680-E294-235C-C42AAF516A20}"/>
              </a:ext>
            </a:extLst>
          </p:cNvPr>
          <p:cNvCxnSpPr/>
          <p:nvPr/>
        </p:nvCxnSpPr>
        <p:spPr>
          <a:xfrm>
            <a:off x="2314111" y="2536919"/>
            <a:ext cx="9792000" cy="0"/>
          </a:xfrm>
          <a:prstGeom prst="line">
            <a:avLst/>
          </a:prstGeom>
          <a:noFill/>
          <a:ln w="9525" cap="flat" cmpd="sng" algn="ctr">
            <a:solidFill>
              <a:srgbClr val="003896">
                <a:shade val="95000"/>
                <a:satMod val="105000"/>
              </a:srgbClr>
            </a:solidFill>
            <a:prstDash val="dash"/>
          </a:ln>
          <a:effectLst/>
        </p:spPr>
      </p:cxnSp>
      <p:cxnSp>
        <p:nvCxnSpPr>
          <p:cNvPr id="14" name="Straight Connector 13">
            <a:extLst>
              <a:ext uri="{FF2B5EF4-FFF2-40B4-BE49-F238E27FC236}">
                <a16:creationId xmlns:a16="http://schemas.microsoft.com/office/drawing/2014/main" id="{4B1272E9-36C5-4EEF-1392-06B06C1A6E58}"/>
              </a:ext>
            </a:extLst>
          </p:cNvPr>
          <p:cNvCxnSpPr/>
          <p:nvPr/>
        </p:nvCxnSpPr>
        <p:spPr>
          <a:xfrm>
            <a:off x="2314111" y="3868761"/>
            <a:ext cx="9792000" cy="0"/>
          </a:xfrm>
          <a:prstGeom prst="line">
            <a:avLst/>
          </a:prstGeom>
          <a:noFill/>
          <a:ln w="9525" cap="flat" cmpd="sng" algn="ctr">
            <a:solidFill>
              <a:srgbClr val="003896">
                <a:shade val="95000"/>
                <a:satMod val="105000"/>
              </a:srgbClr>
            </a:solidFill>
            <a:prstDash val="dash"/>
          </a:ln>
          <a:effectLst/>
        </p:spPr>
      </p:cxnSp>
      <p:sp>
        <p:nvSpPr>
          <p:cNvPr id="15" name="Rectangle 14">
            <a:extLst>
              <a:ext uri="{FF2B5EF4-FFF2-40B4-BE49-F238E27FC236}">
                <a16:creationId xmlns:a16="http://schemas.microsoft.com/office/drawing/2014/main" id="{F59F7597-4CA9-5DFB-2197-40AE2074AE8F}"/>
              </a:ext>
            </a:extLst>
          </p:cNvPr>
          <p:cNvSpPr/>
          <p:nvPr/>
        </p:nvSpPr>
        <p:spPr>
          <a:xfrm>
            <a:off x="7541867" y="5610604"/>
            <a:ext cx="1800000" cy="720000"/>
          </a:xfrm>
          <a:prstGeom prst="rect">
            <a:avLst/>
          </a:prstGeom>
          <a:solidFill>
            <a:srgbClr val="83725B"/>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mn-ea"/>
                <a:cs typeface="Arial"/>
              </a:rPr>
              <a:t>Periodical Exco engagements </a:t>
            </a:r>
          </a:p>
        </p:txBody>
      </p:sp>
      <p:sp>
        <p:nvSpPr>
          <p:cNvPr id="17" name="Rectangle 16">
            <a:extLst>
              <a:ext uri="{FF2B5EF4-FFF2-40B4-BE49-F238E27FC236}">
                <a16:creationId xmlns:a16="http://schemas.microsoft.com/office/drawing/2014/main" id="{C7A0A499-528E-F80B-F4DE-50F1AF7D97D7}"/>
              </a:ext>
            </a:extLst>
          </p:cNvPr>
          <p:cNvSpPr/>
          <p:nvPr/>
        </p:nvSpPr>
        <p:spPr>
          <a:xfrm>
            <a:off x="9671451" y="5599005"/>
            <a:ext cx="1800000" cy="720000"/>
          </a:xfrm>
          <a:prstGeom prst="rect">
            <a:avLst/>
          </a:prstGeom>
          <a:solidFill>
            <a:srgbClr val="00B05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mn-ea"/>
                <a:cs typeface="Arial"/>
              </a:rPr>
              <a:t>Self-assessment on knowledge aspects</a:t>
            </a:r>
          </a:p>
        </p:txBody>
      </p:sp>
      <p:sp>
        <p:nvSpPr>
          <p:cNvPr id="19" name="Rectangle 18">
            <a:extLst>
              <a:ext uri="{FF2B5EF4-FFF2-40B4-BE49-F238E27FC236}">
                <a16:creationId xmlns:a16="http://schemas.microsoft.com/office/drawing/2014/main" id="{88C0DFA7-2968-AF62-32BD-D9E5DD2FD1D4}"/>
              </a:ext>
            </a:extLst>
          </p:cNvPr>
          <p:cNvSpPr/>
          <p:nvPr/>
        </p:nvSpPr>
        <p:spPr>
          <a:xfrm>
            <a:off x="4602063" y="1111074"/>
            <a:ext cx="1545771" cy="1312221"/>
          </a:xfrm>
          <a:prstGeom prst="rect">
            <a:avLst/>
          </a:prstGeom>
          <a:solidFill>
            <a:srgbClr val="44546A">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Arial" panose="020B0604020202020204"/>
                <a:ea typeface="+mn-ea"/>
                <a:cs typeface="Arial"/>
              </a:rPr>
              <a:t>Nomination and selection process</a:t>
            </a:r>
            <a:endParaRPr kumimoji="0" lang="en-ZA" sz="1400" b="0" i="0" u="none" strike="noStrike" kern="0" cap="none" spc="0" normalizeH="0" baseline="0" noProof="0" dirty="0">
              <a:ln>
                <a:noFill/>
              </a:ln>
              <a:solidFill>
                <a:prstClr val="white"/>
              </a:solidFill>
              <a:effectLst/>
              <a:uLnTx/>
              <a:uFillTx/>
              <a:latin typeface="Arial" panose="020B0604020202020204"/>
              <a:ea typeface="+mn-ea"/>
              <a:cs typeface="Arial"/>
            </a:endParaRPr>
          </a:p>
        </p:txBody>
      </p:sp>
      <p:sp>
        <p:nvSpPr>
          <p:cNvPr id="22" name="Title 2">
            <a:extLst>
              <a:ext uri="{FF2B5EF4-FFF2-40B4-BE49-F238E27FC236}">
                <a16:creationId xmlns:a16="http://schemas.microsoft.com/office/drawing/2014/main" id="{43F2887C-497E-4325-D928-1C9FEA0917EE}"/>
              </a:ext>
            </a:extLst>
          </p:cNvPr>
          <p:cNvSpPr>
            <a:spLocks noGrp="1"/>
          </p:cNvSpPr>
          <p:nvPr>
            <p:ph type="title"/>
          </p:nvPr>
        </p:nvSpPr>
        <p:spPr>
          <a:xfrm>
            <a:off x="582095" y="166691"/>
            <a:ext cx="9189702" cy="666750"/>
          </a:xfrm>
        </p:spPr>
        <p:txBody>
          <a:bodyPr/>
          <a:lstStyle/>
          <a:p>
            <a:r>
              <a:rPr lang="en-US" sz="2400" b="1" dirty="0"/>
              <a:t>Top Talent Programme – High level architecture (24 months)</a:t>
            </a:r>
            <a:endParaRPr lang="en-ZA" sz="2400" b="1" dirty="0"/>
          </a:p>
        </p:txBody>
      </p:sp>
      <p:sp>
        <p:nvSpPr>
          <p:cNvPr id="2" name="Arrow: Striped Right 1">
            <a:extLst>
              <a:ext uri="{FF2B5EF4-FFF2-40B4-BE49-F238E27FC236}">
                <a16:creationId xmlns:a16="http://schemas.microsoft.com/office/drawing/2014/main" id="{6EB34633-F0B8-2103-48C0-5160F6AC5F92}"/>
              </a:ext>
            </a:extLst>
          </p:cNvPr>
          <p:cNvSpPr/>
          <p:nvPr/>
        </p:nvSpPr>
        <p:spPr>
          <a:xfrm>
            <a:off x="5020792" y="3230880"/>
            <a:ext cx="6776720" cy="540000"/>
          </a:xfrm>
          <a:prstGeom prst="stripedRightArrow">
            <a:avLst/>
          </a:prstGeom>
          <a:solidFill>
            <a:schemeClr val="accent5">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rPr>
              <a:t>Executive Coaching </a:t>
            </a:r>
            <a:endParaRPr kumimoji="0" lang="en-ZA"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CBC78B55-A925-EE35-FDEF-9D9FB98CDF2D}"/>
              </a:ext>
            </a:extLst>
          </p:cNvPr>
          <p:cNvSpPr txBox="1"/>
          <p:nvPr/>
        </p:nvSpPr>
        <p:spPr>
          <a:xfrm>
            <a:off x="5210675" y="4572000"/>
            <a:ext cx="62326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a:ea typeface="+mn-ea"/>
                <a:cs typeface="+mn-cs"/>
              </a:rPr>
              <a:t>Two distinct but integrated phases to the AL projects</a:t>
            </a:r>
            <a:endParaRPr kumimoji="0" lang="en-ZA" sz="1200" b="0" i="0" u="none" strike="noStrike" kern="1200" cap="none" spc="0" normalizeH="0" baseline="0" noProof="0" dirty="0" err="1">
              <a:ln>
                <a:noFill/>
              </a:ln>
              <a:solidFill>
                <a:srgbClr val="003896"/>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31B67664-E7BE-486B-9031-7396048EF228}"/>
              </a:ext>
            </a:extLst>
          </p:cNvPr>
          <p:cNvSpPr txBox="1"/>
          <p:nvPr/>
        </p:nvSpPr>
        <p:spPr>
          <a:xfrm>
            <a:off x="4926897" y="4918842"/>
            <a:ext cx="2070538" cy="461665"/>
          </a:xfrm>
          <a:prstGeom prst="rect">
            <a:avLst/>
          </a:prstGeom>
          <a:solidFill>
            <a:schemeClr val="accent1">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Phase 1: Solution to the business challenge</a:t>
            </a:r>
            <a:endParaRPr kumimoji="0" lang="en-ZA" sz="1200" b="0"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sp>
        <p:nvSpPr>
          <p:cNvPr id="26" name="Arrow: Pentagon 25">
            <a:extLst>
              <a:ext uri="{FF2B5EF4-FFF2-40B4-BE49-F238E27FC236}">
                <a16:creationId xmlns:a16="http://schemas.microsoft.com/office/drawing/2014/main" id="{1C56D5F2-1820-59B4-AA9B-F95D524D29F4}"/>
              </a:ext>
            </a:extLst>
          </p:cNvPr>
          <p:cNvSpPr/>
          <p:nvPr/>
        </p:nvSpPr>
        <p:spPr>
          <a:xfrm>
            <a:off x="7071008" y="4918843"/>
            <a:ext cx="157655" cy="399392"/>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114C7D39-D4CC-7270-0DC5-78C9DB49DE5F}"/>
              </a:ext>
            </a:extLst>
          </p:cNvPr>
          <p:cNvSpPr txBox="1"/>
          <p:nvPr/>
        </p:nvSpPr>
        <p:spPr>
          <a:xfrm>
            <a:off x="7265447" y="4988529"/>
            <a:ext cx="4607895" cy="276999"/>
          </a:xfrm>
          <a:prstGeom prst="rect">
            <a:avLst/>
          </a:prstGeom>
          <a:solidFill>
            <a:schemeClr val="accent1">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Phase  2: Implementation of Action Learning  solution</a:t>
            </a:r>
            <a:endParaRPr kumimoji="0" lang="en-ZA" sz="1200" b="0"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4CC0AD27-13C9-4035-BBF9-727643F6E87F}"/>
              </a:ext>
            </a:extLst>
          </p:cNvPr>
          <p:cNvSpPr/>
          <p:nvPr/>
        </p:nvSpPr>
        <p:spPr>
          <a:xfrm>
            <a:off x="2941748" y="5350536"/>
            <a:ext cx="1800000" cy="1152000"/>
          </a:xfrm>
          <a:prstGeom prst="rect">
            <a:avLst/>
          </a:prstGeom>
          <a:solidFill>
            <a:srgbClr val="FFFFFF">
              <a:lumMod val="50000"/>
            </a:srgbClr>
          </a:solidFill>
          <a:ln w="5715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a:ea typeface="+mn-ea"/>
                <a:cs typeface="Arial"/>
              </a:rPr>
              <a:t>Business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a:ea typeface="+mn-ea"/>
                <a:cs typeface="Arial"/>
              </a:rPr>
              <a:t>Foundation</a:t>
            </a:r>
            <a:endParaRPr kumimoji="0" lang="en-ZA" sz="1400" b="0" i="0" u="none" strike="noStrike" kern="0" cap="none" spc="0" normalizeH="0" baseline="0" noProof="0" dirty="0">
              <a:ln>
                <a:noFill/>
              </a:ln>
              <a:solidFill>
                <a:prstClr val="white"/>
              </a:solidFill>
              <a:effectLst/>
              <a:uLnTx/>
              <a:uFillTx/>
              <a:latin typeface="Arial" panose="020B0604020202020204"/>
              <a:ea typeface="+mn-ea"/>
              <a:cs typeface="Arial"/>
            </a:endParaRPr>
          </a:p>
        </p:txBody>
      </p:sp>
      <p:sp>
        <p:nvSpPr>
          <p:cNvPr id="29" name="TextBox 28">
            <a:extLst>
              <a:ext uri="{FF2B5EF4-FFF2-40B4-BE49-F238E27FC236}">
                <a16:creationId xmlns:a16="http://schemas.microsoft.com/office/drawing/2014/main" id="{4B8F6CD3-34EF-40EC-1AC5-AA47C486E60E}"/>
              </a:ext>
            </a:extLst>
          </p:cNvPr>
          <p:cNvSpPr txBox="1"/>
          <p:nvPr/>
        </p:nvSpPr>
        <p:spPr>
          <a:xfrm>
            <a:off x="283775" y="6400800"/>
            <a:ext cx="399393" cy="307777"/>
          </a:xfrm>
          <a:prstGeom prst="rect">
            <a:avLst/>
          </a:prstGeom>
          <a:noFill/>
          <a:ln w="28575">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FFFF">
                  <a:lumMod val="50000"/>
                </a:srgbClr>
              </a:buClr>
              <a:buSzTx/>
              <a:buFontTx/>
              <a:buNone/>
              <a:tabLst/>
              <a:defRPr/>
            </a:pPr>
            <a:endParaRPr kumimoji="0" lang="en-ZA" sz="1400" b="0" i="0" u="none" strike="noStrike" kern="1200" cap="none" spc="0" normalizeH="0" baseline="0" noProof="0" dirty="0" err="1">
              <a:ln>
                <a:noFill/>
              </a:ln>
              <a:solidFill>
                <a:srgbClr val="003896"/>
              </a:solidFill>
              <a:effectLst/>
              <a:uLnTx/>
              <a:uFillTx/>
              <a:latin typeface="Arial" panose="020B0604020202020204"/>
              <a:ea typeface="+mn-ea"/>
              <a:cs typeface="+mn-cs"/>
            </a:endParaRPr>
          </a:p>
        </p:txBody>
      </p:sp>
      <p:sp>
        <p:nvSpPr>
          <p:cNvPr id="30" name="TextBox 29">
            <a:extLst>
              <a:ext uri="{FF2B5EF4-FFF2-40B4-BE49-F238E27FC236}">
                <a16:creationId xmlns:a16="http://schemas.microsoft.com/office/drawing/2014/main" id="{3524A8D8-2DF1-0A8E-3899-EA12DEC199E8}"/>
              </a:ext>
            </a:extLst>
          </p:cNvPr>
          <p:cNvSpPr txBox="1"/>
          <p:nvPr/>
        </p:nvSpPr>
        <p:spPr>
          <a:xfrm>
            <a:off x="683168" y="6406316"/>
            <a:ext cx="169216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200" b="1" i="1" u="none" strike="noStrike" kern="1200" cap="none" spc="0" normalizeH="0" baseline="0" noProof="0" dirty="0">
                <a:ln>
                  <a:noFill/>
                </a:ln>
                <a:solidFill>
                  <a:srgbClr val="003896"/>
                </a:solidFill>
                <a:effectLst/>
                <a:uLnTx/>
                <a:uFillTx/>
                <a:latin typeface="Arial" panose="020B0604020202020204"/>
                <a:ea typeface="+mn-ea"/>
                <a:cs typeface="+mn-cs"/>
              </a:rPr>
              <a:t>Focus of this tender </a:t>
            </a:r>
            <a:endParaRPr kumimoji="0" lang="en-ZA" sz="1200" b="1" i="1" u="none" strike="noStrike" kern="1200" cap="none" spc="0" normalizeH="0" baseline="0" noProof="0" dirty="0" err="1">
              <a:ln>
                <a:noFill/>
              </a:ln>
              <a:solidFill>
                <a:srgbClr val="003896"/>
              </a:solidFill>
              <a:effectLst/>
              <a:uLnTx/>
              <a:uFillTx/>
              <a:latin typeface="Arial" panose="020B0604020202020204"/>
              <a:ea typeface="+mn-ea"/>
              <a:cs typeface="+mn-cs"/>
            </a:endParaRPr>
          </a:p>
        </p:txBody>
      </p:sp>
    </p:spTree>
    <p:extLst>
      <p:ext uri="{BB962C8B-B14F-4D97-AF65-F5344CB8AC3E}">
        <p14:creationId xmlns:p14="http://schemas.microsoft.com/office/powerpoint/2010/main" val="938560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26A31-87D3-B41D-FD26-72EACC2A0606}"/>
              </a:ext>
            </a:extLst>
          </p:cNvPr>
          <p:cNvSpPr>
            <a:spLocks noGrp="1"/>
          </p:cNvSpPr>
          <p:nvPr>
            <p:ph type="title"/>
          </p:nvPr>
        </p:nvSpPr>
        <p:spPr/>
        <p:txBody>
          <a:bodyPr/>
          <a:lstStyle/>
          <a:p>
            <a:r>
              <a:rPr lang="en-US" dirty="0"/>
              <a:t>Scope of work</a:t>
            </a:r>
            <a:endParaRPr lang="en-ZA" dirty="0"/>
          </a:p>
        </p:txBody>
      </p:sp>
      <p:sp>
        <p:nvSpPr>
          <p:cNvPr id="5" name="TextBox 4">
            <a:extLst>
              <a:ext uri="{FF2B5EF4-FFF2-40B4-BE49-F238E27FC236}">
                <a16:creationId xmlns:a16="http://schemas.microsoft.com/office/drawing/2014/main" id="{AB32B211-3CF5-7344-0CAC-86899CDC415B}"/>
              </a:ext>
            </a:extLst>
          </p:cNvPr>
          <p:cNvSpPr txBox="1"/>
          <p:nvPr/>
        </p:nvSpPr>
        <p:spPr>
          <a:xfrm>
            <a:off x="791570" y="1585753"/>
            <a:ext cx="10740788" cy="4196020"/>
          </a:xfrm>
          <a:prstGeom prst="rect">
            <a:avLst/>
          </a:prstGeom>
          <a:noFill/>
        </p:spPr>
        <p:txBody>
          <a:bodyPr wrap="square">
            <a:spAutoFit/>
          </a:bodyPr>
          <a:lstStyle/>
          <a:p>
            <a:pPr>
              <a:lnSpc>
                <a:spcPct val="150000"/>
              </a:lnSpc>
            </a:pPr>
            <a:r>
              <a:rPr lang="en-US" dirty="0"/>
              <a:t>Eskom requires collaboration with a business school, or leadership development provider to co-design, develop and facilitate six (6) foundational business modules, customised for Eskom, as part of a comprehensive Top Talent Programme.</a:t>
            </a:r>
          </a:p>
          <a:p>
            <a:pPr>
              <a:lnSpc>
                <a:spcPct val="150000"/>
              </a:lnSpc>
            </a:pPr>
            <a:r>
              <a:rPr lang="en-US" dirty="0"/>
              <a:t>The business modules are: </a:t>
            </a:r>
          </a:p>
          <a:p>
            <a:pPr lvl="1">
              <a:lnSpc>
                <a:spcPct val="150000"/>
              </a:lnSpc>
            </a:pPr>
            <a:r>
              <a:rPr lang="en-US" b="1" dirty="0"/>
              <a:t>1.	Strategy and Execution (2 days)</a:t>
            </a:r>
          </a:p>
          <a:p>
            <a:pPr lvl="1">
              <a:lnSpc>
                <a:spcPct val="150000"/>
              </a:lnSpc>
            </a:pPr>
            <a:r>
              <a:rPr lang="en-US" b="1" dirty="0"/>
              <a:t>2.	Profit Dynamics in energy (2 days)</a:t>
            </a:r>
          </a:p>
          <a:p>
            <a:pPr lvl="1">
              <a:lnSpc>
                <a:spcPct val="150000"/>
              </a:lnSpc>
            </a:pPr>
            <a:r>
              <a:rPr lang="en-US" b="1" dirty="0"/>
              <a:t>3.	Strategic Stakeholder Management &amp; Influencing (2 days)</a:t>
            </a:r>
          </a:p>
          <a:p>
            <a:pPr lvl="1">
              <a:lnSpc>
                <a:spcPct val="150000"/>
              </a:lnSpc>
            </a:pPr>
            <a:r>
              <a:rPr lang="en-US" b="1" dirty="0"/>
              <a:t>4.	Strategic Supply Chain &amp; Contract Management (2 days)</a:t>
            </a:r>
          </a:p>
          <a:p>
            <a:pPr lvl="1">
              <a:lnSpc>
                <a:spcPct val="150000"/>
              </a:lnSpc>
            </a:pPr>
            <a:r>
              <a:rPr lang="en-US" b="1" dirty="0"/>
              <a:t>5.	Strategic People Management (2 days)</a:t>
            </a:r>
          </a:p>
          <a:p>
            <a:pPr lvl="1">
              <a:lnSpc>
                <a:spcPct val="150000"/>
              </a:lnSpc>
            </a:pPr>
            <a:r>
              <a:rPr lang="en-US" b="1" dirty="0"/>
              <a:t>6.	Climate Change, Sustainability &amp; Driving Innovation (2 days)</a:t>
            </a:r>
          </a:p>
        </p:txBody>
      </p:sp>
    </p:spTree>
    <p:extLst>
      <p:ext uri="{BB962C8B-B14F-4D97-AF65-F5344CB8AC3E}">
        <p14:creationId xmlns:p14="http://schemas.microsoft.com/office/powerpoint/2010/main" val="3243309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76C94-B8F5-8C34-7F52-BF1F81BF473C}"/>
              </a:ext>
            </a:extLst>
          </p:cNvPr>
          <p:cNvSpPr>
            <a:spLocks noGrp="1"/>
          </p:cNvSpPr>
          <p:nvPr>
            <p:ph type="title"/>
          </p:nvPr>
        </p:nvSpPr>
        <p:spPr/>
        <p:txBody>
          <a:bodyPr/>
          <a:lstStyle/>
          <a:p>
            <a:r>
              <a:rPr lang="en-US" dirty="0"/>
              <a:t>Scope of work </a:t>
            </a:r>
            <a:endParaRPr lang="en-ZA" dirty="0"/>
          </a:p>
        </p:txBody>
      </p:sp>
      <p:sp>
        <p:nvSpPr>
          <p:cNvPr id="5" name="TextBox 4">
            <a:extLst>
              <a:ext uri="{FF2B5EF4-FFF2-40B4-BE49-F238E27FC236}">
                <a16:creationId xmlns:a16="http://schemas.microsoft.com/office/drawing/2014/main" id="{B5D33AB2-F3B1-10B2-3435-BD47DF6C2551}"/>
              </a:ext>
            </a:extLst>
          </p:cNvPr>
          <p:cNvSpPr txBox="1"/>
          <p:nvPr/>
        </p:nvSpPr>
        <p:spPr>
          <a:xfrm>
            <a:off x="746077" y="999986"/>
            <a:ext cx="10699845" cy="5027017"/>
          </a:xfrm>
          <a:prstGeom prst="rect">
            <a:avLst/>
          </a:prstGeom>
          <a:noFill/>
        </p:spPr>
        <p:txBody>
          <a:bodyPr wrap="square">
            <a:spAutoFit/>
          </a:bodyPr>
          <a:lstStyle/>
          <a:p>
            <a:pPr>
              <a:lnSpc>
                <a:spcPct val="150000"/>
              </a:lnSpc>
            </a:pPr>
            <a:r>
              <a:rPr lang="en-US" dirty="0"/>
              <a:t>Eskom requires to partner with a suitable business school / leadership development partner to provide:</a:t>
            </a:r>
          </a:p>
          <a:p>
            <a:pPr>
              <a:lnSpc>
                <a:spcPct val="150000"/>
              </a:lnSpc>
            </a:pPr>
            <a:r>
              <a:rPr lang="en-US" b="1" dirty="0"/>
              <a:t>Design and Development:</a:t>
            </a:r>
          </a:p>
          <a:p>
            <a:pPr marL="285750" indent="-285750">
              <a:lnSpc>
                <a:spcPct val="150000"/>
              </a:lnSpc>
              <a:buFont typeface="Arial" panose="020B0604020202020204" pitchFamily="34" charset="0"/>
              <a:buChar char="•"/>
            </a:pPr>
            <a:r>
              <a:rPr lang="en-US" dirty="0"/>
              <a:t>Co-design and customised curriculum: the module content to be designed, developed and facilitated </a:t>
            </a:r>
            <a:r>
              <a:rPr lang="en-US" b="1" dirty="0"/>
              <a:t>in partnership with Eskom’s Subject Matter Experts (SME’s) </a:t>
            </a:r>
            <a:r>
              <a:rPr lang="en-US" dirty="0"/>
              <a:t>and aligned with the organisation's strategic needs.</a:t>
            </a:r>
          </a:p>
          <a:p>
            <a:pPr marL="285750" indent="-285750">
              <a:lnSpc>
                <a:spcPct val="150000"/>
              </a:lnSpc>
              <a:buFont typeface="Arial" panose="020B0604020202020204" pitchFamily="34" charset="0"/>
              <a:buChar char="•"/>
            </a:pPr>
            <a:r>
              <a:rPr lang="en-US" dirty="0"/>
              <a:t>Integrating Real-World Eskom Challenges: incorporate business-specific scenarios, projects, problem-solving exercises and post work assignments.</a:t>
            </a:r>
          </a:p>
          <a:p>
            <a:pPr>
              <a:lnSpc>
                <a:spcPct val="150000"/>
              </a:lnSpc>
            </a:pPr>
            <a:r>
              <a:rPr lang="en-US" b="1" dirty="0"/>
              <a:t>Facilitation:</a:t>
            </a:r>
          </a:p>
          <a:p>
            <a:pPr marL="285750" indent="-285750">
              <a:lnSpc>
                <a:spcPct val="150000"/>
              </a:lnSpc>
              <a:buFont typeface="Arial" panose="020B0604020202020204" pitchFamily="34" charset="0"/>
              <a:buChar char="•"/>
            </a:pPr>
            <a:r>
              <a:rPr lang="en-US" dirty="0"/>
              <a:t>Modules to be </a:t>
            </a:r>
            <a:r>
              <a:rPr lang="en-US" b="1" dirty="0"/>
              <a:t>facilitated by industry experts and in collaboration with Eskom SMEs</a:t>
            </a:r>
          </a:p>
          <a:p>
            <a:pPr marL="285750" indent="-285750">
              <a:lnSpc>
                <a:spcPct val="150000"/>
              </a:lnSpc>
              <a:buFont typeface="Arial" panose="020B0604020202020204" pitchFamily="34" charset="0"/>
              <a:buChar char="•"/>
            </a:pPr>
            <a:r>
              <a:rPr lang="en-US" dirty="0"/>
              <a:t>Blended Delivery Methodology: use multiple delivery methodology e.g., classroom (2 days), off site learning at the service provider facilities, online (where applicable), and experiential learning.</a:t>
            </a:r>
          </a:p>
          <a:p>
            <a:pPr marL="285750" indent="-285750">
              <a:lnSpc>
                <a:spcPct val="150000"/>
              </a:lnSpc>
              <a:buFont typeface="Arial" panose="020B0604020202020204" pitchFamily="34" charset="0"/>
              <a:buChar char="•"/>
            </a:pPr>
            <a:r>
              <a:rPr lang="en-US" dirty="0"/>
              <a:t>Program Evaluation: the program to integrate post-program assessments.</a:t>
            </a:r>
          </a:p>
        </p:txBody>
      </p:sp>
    </p:spTree>
    <p:extLst>
      <p:ext uri="{BB962C8B-B14F-4D97-AF65-F5344CB8AC3E}">
        <p14:creationId xmlns:p14="http://schemas.microsoft.com/office/powerpoint/2010/main" val="2852526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Object 62" hidden="1">
            <a:extLst>
              <a:ext uri="{FF2B5EF4-FFF2-40B4-BE49-F238E27FC236}">
                <a16:creationId xmlns:a16="http://schemas.microsoft.com/office/drawing/2014/main" id="{E559EF8C-6482-D1E9-C7F5-F80EE8D2E9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63" name="Object 62" hidden="1">
                        <a:extLst>
                          <a:ext uri="{FF2B5EF4-FFF2-40B4-BE49-F238E27FC236}">
                            <a16:creationId xmlns:a16="http://schemas.microsoft.com/office/drawing/2014/main" id="{E559EF8C-6482-D1E9-C7F5-F80EE8D2E9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80" name="Picture 179">
            <a:extLst>
              <a:ext uri="{FF2B5EF4-FFF2-40B4-BE49-F238E27FC236}">
                <a16:creationId xmlns:a16="http://schemas.microsoft.com/office/drawing/2014/main" id="{CDE7175B-F8F2-FBBB-6E63-5551CA055E56}"/>
              </a:ext>
            </a:extLst>
          </p:cNvPr>
          <p:cNvPicPr>
            <a:picLocks noChangeAspect="1"/>
          </p:cNvPicPr>
          <p:nvPr/>
        </p:nvPicPr>
        <p:blipFill rotWithShape="1">
          <a:blip r:embed="rId5"/>
          <a:srcRect t="17442" b="14860"/>
          <a:stretch/>
        </p:blipFill>
        <p:spPr>
          <a:xfrm>
            <a:off x="4897" y="1050820"/>
            <a:ext cx="12192000" cy="5129484"/>
          </a:xfrm>
          <a:prstGeom prst="rect">
            <a:avLst/>
          </a:prstGeom>
        </p:spPr>
      </p:pic>
      <p:sp>
        <p:nvSpPr>
          <p:cNvPr id="181" name="Rectangle 180">
            <a:extLst>
              <a:ext uri="{FF2B5EF4-FFF2-40B4-BE49-F238E27FC236}">
                <a16:creationId xmlns:a16="http://schemas.microsoft.com/office/drawing/2014/main" id="{4CB8D926-D273-D4BD-296E-C1F3B3EB85A8}"/>
              </a:ext>
            </a:extLst>
          </p:cNvPr>
          <p:cNvSpPr/>
          <p:nvPr/>
        </p:nvSpPr>
        <p:spPr>
          <a:xfrm>
            <a:off x="-4896" y="1086809"/>
            <a:ext cx="12191999" cy="5159467"/>
          </a:xfrm>
          <a:prstGeom prst="rect">
            <a:avLst/>
          </a:prstGeom>
          <a:gradFill flip="none" rotWithShape="1">
            <a:gsLst>
              <a:gs pos="1705">
                <a:schemeClr val="accent1">
                  <a:lumMod val="5000"/>
                  <a:lumOff val="95000"/>
                  <a:alpha val="52000"/>
                </a:schemeClr>
              </a:gs>
              <a:gs pos="34000">
                <a:schemeClr val="accent1">
                  <a:lumMod val="5000"/>
                  <a:lumOff val="95000"/>
                  <a:alpha val="9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C94EA9A-A719-869F-657F-E5E8FD31C9EB}"/>
              </a:ext>
            </a:extLst>
          </p:cNvPr>
          <p:cNvSpPr>
            <a:spLocks noGrp="1"/>
          </p:cNvSpPr>
          <p:nvPr>
            <p:ph type="title"/>
          </p:nvPr>
        </p:nvSpPr>
        <p:spPr>
          <a:xfrm>
            <a:off x="119336" y="170712"/>
            <a:ext cx="9793088" cy="666000"/>
          </a:xfrm>
        </p:spPr>
        <p:txBody>
          <a:bodyPr vert="horz"/>
          <a:lstStyle/>
          <a:p>
            <a:r>
              <a:rPr lang="en-ZA"/>
              <a:t>Key learning principles </a:t>
            </a:r>
          </a:p>
        </p:txBody>
      </p:sp>
      <p:sp>
        <p:nvSpPr>
          <p:cNvPr id="23" name="Rectangle: Rounded Corners 22">
            <a:extLst>
              <a:ext uri="{FF2B5EF4-FFF2-40B4-BE49-F238E27FC236}">
                <a16:creationId xmlns:a16="http://schemas.microsoft.com/office/drawing/2014/main" id="{13AFADF2-1537-7AB0-D9B3-E71802EEABED}"/>
              </a:ext>
            </a:extLst>
          </p:cNvPr>
          <p:cNvSpPr/>
          <p:nvPr/>
        </p:nvSpPr>
        <p:spPr>
          <a:xfrm>
            <a:off x="4292560" y="1676094"/>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Rounded Corners 24">
            <a:extLst>
              <a:ext uri="{FF2B5EF4-FFF2-40B4-BE49-F238E27FC236}">
                <a16:creationId xmlns:a16="http://schemas.microsoft.com/office/drawing/2014/main" id="{78E8F122-C62C-D50C-C002-46FB5EC2A998}"/>
              </a:ext>
            </a:extLst>
          </p:cNvPr>
          <p:cNvSpPr/>
          <p:nvPr/>
        </p:nvSpPr>
        <p:spPr>
          <a:xfrm>
            <a:off x="6159586" y="2452159"/>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1CE198B-ACA6-D7EE-4720-AEF209BBC2F3}"/>
              </a:ext>
            </a:extLst>
          </p:cNvPr>
          <p:cNvSpPr txBox="1"/>
          <p:nvPr/>
        </p:nvSpPr>
        <p:spPr>
          <a:xfrm>
            <a:off x="6829008" y="2466693"/>
            <a:ext cx="2007983"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Best in class partnerships</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7" name="Rectangle: Rounded Corners 26">
            <a:extLst>
              <a:ext uri="{FF2B5EF4-FFF2-40B4-BE49-F238E27FC236}">
                <a16:creationId xmlns:a16="http://schemas.microsoft.com/office/drawing/2014/main" id="{83CC0645-81D1-C9A5-5D81-032F38B29515}"/>
              </a:ext>
            </a:extLst>
          </p:cNvPr>
          <p:cNvSpPr/>
          <p:nvPr/>
        </p:nvSpPr>
        <p:spPr>
          <a:xfrm>
            <a:off x="6200772" y="3716187"/>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710BB74F-955A-560B-2AC4-08327916CCFB}"/>
              </a:ext>
            </a:extLst>
          </p:cNvPr>
          <p:cNvSpPr txBox="1"/>
          <p:nvPr/>
        </p:nvSpPr>
        <p:spPr>
          <a:xfrm>
            <a:off x="6882409" y="3744528"/>
            <a:ext cx="1412385"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In person development</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9" name="Rectangle: Rounded Corners 28">
            <a:extLst>
              <a:ext uri="{FF2B5EF4-FFF2-40B4-BE49-F238E27FC236}">
                <a16:creationId xmlns:a16="http://schemas.microsoft.com/office/drawing/2014/main" id="{26362EDD-A939-4DB2-D4A6-45CE3ADE99C6}"/>
              </a:ext>
            </a:extLst>
          </p:cNvPr>
          <p:cNvSpPr/>
          <p:nvPr/>
        </p:nvSpPr>
        <p:spPr>
          <a:xfrm>
            <a:off x="4436576" y="4581487"/>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TextBox 29">
            <a:extLst>
              <a:ext uri="{FF2B5EF4-FFF2-40B4-BE49-F238E27FC236}">
                <a16:creationId xmlns:a16="http://schemas.microsoft.com/office/drawing/2014/main" id="{AFA4978A-2AA9-47C8-F0D7-D5CF25A36B6E}"/>
              </a:ext>
            </a:extLst>
          </p:cNvPr>
          <p:cNvSpPr txBox="1"/>
          <p:nvPr/>
        </p:nvSpPr>
        <p:spPr>
          <a:xfrm>
            <a:off x="4666347" y="1664929"/>
            <a:ext cx="1836971"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Inside-out philosophy</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31" name="Rectangle: Rounded Corners 30">
            <a:extLst>
              <a:ext uri="{FF2B5EF4-FFF2-40B4-BE49-F238E27FC236}">
                <a16:creationId xmlns:a16="http://schemas.microsoft.com/office/drawing/2014/main" id="{72B6A728-9E82-6A6C-35D0-80AEAB0D589F}"/>
              </a:ext>
            </a:extLst>
          </p:cNvPr>
          <p:cNvSpPr/>
          <p:nvPr/>
        </p:nvSpPr>
        <p:spPr>
          <a:xfrm>
            <a:off x="2492360" y="3707310"/>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013FC2B1-008E-2E52-E373-9DF02C50F190}"/>
              </a:ext>
            </a:extLst>
          </p:cNvPr>
          <p:cNvSpPr txBox="1"/>
          <p:nvPr/>
        </p:nvSpPr>
        <p:spPr>
          <a:xfrm>
            <a:off x="3137770" y="3734239"/>
            <a:ext cx="1551158"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dirty="0">
                <a:ln>
                  <a:noFill/>
                </a:ln>
                <a:solidFill>
                  <a:srgbClr val="FFFFFF"/>
                </a:solidFill>
                <a:effectLst/>
                <a:uLnTx/>
                <a:uFillTx/>
                <a:latin typeface="Arial" charset="0"/>
                <a:ea typeface="+mn-ea"/>
                <a:cs typeface="Arial" charset="0"/>
              </a:rPr>
              <a:t>Programme measurement</a:t>
            </a:r>
            <a:endParaRPr kumimoji="0" lang="en-ZA" sz="1400" b="0" i="0" u="none" strike="noStrike" kern="1200" cap="none" spc="0" normalizeH="0" baseline="0" noProof="0" dirty="0">
              <a:ln>
                <a:noFill/>
              </a:ln>
              <a:solidFill>
                <a:srgbClr val="FFFFFF"/>
              </a:solidFill>
              <a:effectLst/>
              <a:uLnTx/>
              <a:uFillTx/>
              <a:latin typeface="Arial" charset="0"/>
              <a:ea typeface="+mn-ea"/>
              <a:cs typeface="Arial" charset="0"/>
            </a:endParaRPr>
          </a:p>
        </p:txBody>
      </p:sp>
      <p:sp>
        <p:nvSpPr>
          <p:cNvPr id="33" name="Rectangle: Rounded Corners 32">
            <a:extLst>
              <a:ext uri="{FF2B5EF4-FFF2-40B4-BE49-F238E27FC236}">
                <a16:creationId xmlns:a16="http://schemas.microsoft.com/office/drawing/2014/main" id="{577A12D2-3E7F-53E8-0602-E49A32A20E1E}"/>
              </a:ext>
            </a:extLst>
          </p:cNvPr>
          <p:cNvSpPr/>
          <p:nvPr/>
        </p:nvSpPr>
        <p:spPr>
          <a:xfrm>
            <a:off x="2492360" y="2503529"/>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86BC813D-B526-AC82-0C21-27F547190113}"/>
              </a:ext>
            </a:extLst>
          </p:cNvPr>
          <p:cNvSpPr txBox="1"/>
          <p:nvPr/>
        </p:nvSpPr>
        <p:spPr>
          <a:xfrm>
            <a:off x="3071367" y="2503529"/>
            <a:ext cx="1368747"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400" b="0" i="0" u="none" strike="noStrike" kern="1200" cap="none" spc="0" normalizeH="0" baseline="0" noProof="0">
                <a:ln>
                  <a:noFill/>
                </a:ln>
                <a:solidFill>
                  <a:srgbClr val="FFFFFF"/>
                </a:solidFill>
                <a:effectLst/>
                <a:uLnTx/>
                <a:uFillTx/>
                <a:latin typeface="Arial" charset="0"/>
                <a:ea typeface="+mn-ea"/>
                <a:cs typeface="Arial" charset="0"/>
              </a:rPr>
              <a:t>Continuous improvement</a:t>
            </a:r>
          </a:p>
        </p:txBody>
      </p:sp>
      <p:cxnSp>
        <p:nvCxnSpPr>
          <p:cNvPr id="69" name="Connector: Curved 68">
            <a:extLst>
              <a:ext uri="{FF2B5EF4-FFF2-40B4-BE49-F238E27FC236}">
                <a16:creationId xmlns:a16="http://schemas.microsoft.com/office/drawing/2014/main" id="{58C023E2-1EB9-99C3-15E2-1CB4EE7CE9A6}"/>
              </a:ext>
            </a:extLst>
          </p:cNvPr>
          <p:cNvCxnSpPr>
            <a:cxnSpLocks/>
            <a:stCxn id="23" idx="3"/>
            <a:endCxn id="25" idx="0"/>
          </p:cNvCxnSpPr>
          <p:nvPr/>
        </p:nvCxnSpPr>
        <p:spPr>
          <a:xfrm>
            <a:off x="6819321" y="1928122"/>
            <a:ext cx="603646" cy="524037"/>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1" name="Connector: Curved 70">
            <a:extLst>
              <a:ext uri="{FF2B5EF4-FFF2-40B4-BE49-F238E27FC236}">
                <a16:creationId xmlns:a16="http://schemas.microsoft.com/office/drawing/2014/main" id="{F27B717C-DB18-04D0-DF38-949A350B48BF}"/>
              </a:ext>
            </a:extLst>
          </p:cNvPr>
          <p:cNvCxnSpPr>
            <a:stCxn id="27" idx="2"/>
            <a:endCxn id="29" idx="3"/>
          </p:cNvCxnSpPr>
          <p:nvPr/>
        </p:nvCxnSpPr>
        <p:spPr>
          <a:xfrm rot="5400000">
            <a:off x="6907109" y="4276471"/>
            <a:ext cx="613272" cy="500816"/>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3" name="Connector: Curved 72">
            <a:extLst>
              <a:ext uri="{FF2B5EF4-FFF2-40B4-BE49-F238E27FC236}">
                <a16:creationId xmlns:a16="http://schemas.microsoft.com/office/drawing/2014/main" id="{34ED28EC-A7D3-F1E2-3AD7-31328F492160}"/>
              </a:ext>
            </a:extLst>
          </p:cNvPr>
          <p:cNvCxnSpPr>
            <a:stCxn id="29" idx="1"/>
            <a:endCxn id="31" idx="2"/>
          </p:cNvCxnSpPr>
          <p:nvPr/>
        </p:nvCxnSpPr>
        <p:spPr>
          <a:xfrm rot="10800000">
            <a:off x="3755742" y="4211367"/>
            <a:ext cx="680835" cy="622149"/>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5" name="Connector: Curved 74">
            <a:extLst>
              <a:ext uri="{FF2B5EF4-FFF2-40B4-BE49-F238E27FC236}">
                <a16:creationId xmlns:a16="http://schemas.microsoft.com/office/drawing/2014/main" id="{0DD77C4A-A18D-38AE-FFF9-D1F5020FFC69}"/>
              </a:ext>
            </a:extLst>
          </p:cNvPr>
          <p:cNvCxnSpPr>
            <a:stCxn id="34" idx="0"/>
            <a:endCxn id="23" idx="1"/>
          </p:cNvCxnSpPr>
          <p:nvPr/>
        </p:nvCxnSpPr>
        <p:spPr>
          <a:xfrm rot="5400000" flipH="1" flipV="1">
            <a:off x="3736447" y="1947417"/>
            <a:ext cx="575407" cy="536819"/>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A848F604-570B-DE03-A4D6-5728F3E0E2B9}"/>
              </a:ext>
            </a:extLst>
          </p:cNvPr>
          <p:cNvCxnSpPr>
            <a:stCxn id="25" idx="2"/>
          </p:cNvCxnSpPr>
          <p:nvPr/>
        </p:nvCxnSpPr>
        <p:spPr>
          <a:xfrm flipH="1">
            <a:off x="7422966" y="2956215"/>
            <a:ext cx="1" cy="75109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535CA1D3-4C00-8144-E4F2-1EA7F3165395}"/>
              </a:ext>
            </a:extLst>
          </p:cNvPr>
          <p:cNvCxnSpPr>
            <a:stCxn id="31" idx="0"/>
            <a:endCxn id="34" idx="2"/>
          </p:cNvCxnSpPr>
          <p:nvPr/>
        </p:nvCxnSpPr>
        <p:spPr>
          <a:xfrm flipV="1">
            <a:off x="3755741" y="3026749"/>
            <a:ext cx="0" cy="68056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91" name="Picture 90" descr="Icon&#10;&#10;Description automatically generated">
            <a:extLst>
              <a:ext uri="{FF2B5EF4-FFF2-40B4-BE49-F238E27FC236}">
                <a16:creationId xmlns:a16="http://schemas.microsoft.com/office/drawing/2014/main" id="{FE16C5B1-6CF5-D1B1-353C-EC79751106B7}"/>
              </a:ext>
            </a:extLst>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ackgroundRemoval t="2500" b="95500" l="10000" r="91000">
                        <a14:foregroundMark x1="41500" y1="95500" x2="41500" y2="95500"/>
                        <a14:foregroundMark x1="40000" y1="55000" x2="40000" y2="55000"/>
                        <a14:foregroundMark x1="25000" y1="62000" x2="25000" y2="62000"/>
                        <a14:foregroundMark x1="14000" y1="66500" x2="14000" y2="66500"/>
                        <a14:foregroundMark x1="12000" y1="81000" x2="12000" y2="81000"/>
                        <a14:foregroundMark x1="20500" y1="80500" x2="20500" y2="80500"/>
                        <a14:foregroundMark x1="10500" y1="80500" x2="10500" y2="80500"/>
                        <a14:foregroundMark x1="10500" y1="85000" x2="10500" y2="85000"/>
                        <a14:foregroundMark x1="63500" y1="87000" x2="63500" y2="87000"/>
                        <a14:foregroundMark x1="74000" y1="84000" x2="74000" y2="84000"/>
                        <a14:foregroundMark x1="71000" y1="67500" x2="71000" y2="67500"/>
                        <a14:foregroundMark x1="58000" y1="62000" x2="58000" y2="62000"/>
                        <a14:foregroundMark x1="56500" y1="42000" x2="56500" y2="42000"/>
                        <a14:foregroundMark x1="91000" y1="7500" x2="91000" y2="7500"/>
                        <a14:foregroundMark x1="76500" y1="2500" x2="76500" y2="2500"/>
                      </a14:backgroundRemoval>
                    </a14:imgEffect>
                  </a14:imgLayer>
                </a14:imgProps>
              </a:ext>
              <a:ext uri="{28A0092B-C50C-407E-A947-70E740481C1C}">
                <a14:useLocalDpi xmlns:a14="http://schemas.microsoft.com/office/drawing/2010/main" val="0"/>
              </a:ext>
            </a:extLst>
          </a:blip>
          <a:stretch>
            <a:fillRect/>
          </a:stretch>
        </p:blipFill>
        <p:spPr>
          <a:xfrm>
            <a:off x="4365131" y="1708694"/>
            <a:ext cx="470659" cy="478028"/>
          </a:xfrm>
          <a:prstGeom prst="rect">
            <a:avLst/>
          </a:prstGeom>
        </p:spPr>
      </p:pic>
      <p:pic>
        <p:nvPicPr>
          <p:cNvPr id="98" name="Picture 97" descr="Icon&#10;&#10;Description automatically generated">
            <a:extLst>
              <a:ext uri="{FF2B5EF4-FFF2-40B4-BE49-F238E27FC236}">
                <a16:creationId xmlns:a16="http://schemas.microsoft.com/office/drawing/2014/main" id="{E8A79C08-68EC-435D-2051-636B532905FB}"/>
              </a:ext>
            </a:extLst>
          </p:cNvPr>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backgroundRemoval t="3500" b="96000" l="4000" r="97000">
                        <a14:foregroundMark x1="53500" y1="47000" x2="53500" y2="47000"/>
                        <a14:foregroundMark x1="35500" y1="54500" x2="35500" y2="54500"/>
                        <a14:foregroundMark x1="45000" y1="74000" x2="45000" y2="74000"/>
                        <a14:foregroundMark x1="57000" y1="93000" x2="57000" y2="93000"/>
                        <a14:foregroundMark x1="47000" y1="92500" x2="47000" y2="92500"/>
                        <a14:foregroundMark x1="89000" y1="36000" x2="89000" y2="36000"/>
                        <a14:foregroundMark x1="92500" y1="53000" x2="92500" y2="53000"/>
                        <a14:foregroundMark x1="43000" y1="96000" x2="43000" y2="96000"/>
                        <a14:foregroundMark x1="7500" y1="49000" x2="7500" y2="49000"/>
                        <a14:foregroundMark x1="4000" y1="45000" x2="4000" y2="45000"/>
                        <a14:foregroundMark x1="58000" y1="3500" x2="58000" y2="3500"/>
                        <a14:foregroundMark x1="97000" y1="56500" x2="97000" y2="56500"/>
                      </a14:backgroundRemoval>
                    </a14:imgEffect>
                  </a14:imgLayer>
                </a14:imgProps>
              </a:ext>
              <a:ext uri="{28A0092B-C50C-407E-A947-70E740481C1C}">
                <a14:useLocalDpi xmlns:a14="http://schemas.microsoft.com/office/drawing/2010/main" val="0"/>
              </a:ext>
            </a:extLst>
          </a:blip>
          <a:stretch>
            <a:fillRect/>
          </a:stretch>
        </p:blipFill>
        <p:spPr>
          <a:xfrm>
            <a:off x="2585472" y="2562600"/>
            <a:ext cx="405077" cy="405077"/>
          </a:xfrm>
          <a:prstGeom prst="rect">
            <a:avLst/>
          </a:prstGeom>
        </p:spPr>
      </p:pic>
      <p:pic>
        <p:nvPicPr>
          <p:cNvPr id="100" name="Picture 99">
            <a:extLst>
              <a:ext uri="{FF2B5EF4-FFF2-40B4-BE49-F238E27FC236}">
                <a16:creationId xmlns:a16="http://schemas.microsoft.com/office/drawing/2014/main" id="{70071BCA-8D96-E37A-13AE-EE333F37ED6B}"/>
              </a:ext>
            </a:extLst>
          </p:cNvPr>
          <p:cNvPicPr>
            <a:picLocks noChangeAspect="1"/>
          </p:cNvPicPr>
          <p:nvPr/>
        </p:nvPicPr>
        <p:blipFill>
          <a:blip r:embed="rId10" cstate="print">
            <a:lum bright="70000" contrast="-70000"/>
            <a:extLst>
              <a:ext uri="{BEBA8EAE-BF5A-486C-A8C5-ECC9F3942E4B}">
                <a14:imgProps xmlns:a14="http://schemas.microsoft.com/office/drawing/2010/main">
                  <a14:imgLayer r:embed="rId11">
                    <a14:imgEffect>
                      <a14:backgroundRemoval t="10000" b="90000" l="5000" r="97000">
                        <a14:foregroundMark x1="97000" y1="64500" x2="97000" y2="64500"/>
                        <a14:foregroundMark x1="9000" y1="47500" x2="9000" y2="47500"/>
                        <a14:foregroundMark x1="10000" y1="37500" x2="10000" y2="37500"/>
                        <a14:foregroundMark x1="12000" y1="58000" x2="12000" y2="58000"/>
                        <a14:foregroundMark x1="5000" y1="47500" x2="5000" y2="47500"/>
                      </a14:backgroundRemoval>
                    </a14:imgEffect>
                  </a14:imgLayer>
                </a14:imgProps>
              </a:ext>
              <a:ext uri="{28A0092B-C50C-407E-A947-70E740481C1C}">
                <a14:useLocalDpi xmlns:a14="http://schemas.microsoft.com/office/drawing/2010/main" val="0"/>
              </a:ext>
            </a:extLst>
          </a:blip>
          <a:stretch>
            <a:fillRect/>
          </a:stretch>
        </p:blipFill>
        <p:spPr>
          <a:xfrm>
            <a:off x="4499792" y="4568985"/>
            <a:ext cx="574310" cy="574310"/>
          </a:xfrm>
          <a:prstGeom prst="rect">
            <a:avLst/>
          </a:prstGeom>
        </p:spPr>
      </p:pic>
      <p:pic>
        <p:nvPicPr>
          <p:cNvPr id="102" name="Picture 101" descr="A picture containing text&#10;&#10;Description automatically generated">
            <a:extLst>
              <a:ext uri="{FF2B5EF4-FFF2-40B4-BE49-F238E27FC236}">
                <a16:creationId xmlns:a16="http://schemas.microsoft.com/office/drawing/2014/main" id="{4C228314-B2C1-C846-73F5-FC970457DDCB}"/>
              </a:ext>
            </a:extLst>
          </p:cNvPr>
          <p:cNvPicPr>
            <a:picLocks noChangeAspect="1"/>
          </p:cNvPicPr>
          <p:nvPr/>
        </p:nvPicPr>
        <p:blipFill>
          <a:blip r:embed="rId12" cstate="print">
            <a:duotone>
              <a:schemeClr val="accent1">
                <a:shade val="45000"/>
                <a:satMod val="135000"/>
              </a:schemeClr>
              <a:prstClr val="white"/>
            </a:duotone>
            <a:extLst>
              <a:ext uri="{BEBA8EAE-BF5A-486C-A8C5-ECC9F3942E4B}">
                <a14:imgProps xmlns:a14="http://schemas.microsoft.com/office/drawing/2010/main">
                  <a14:imgLayer r:embed="rId13">
                    <a14:imgEffect>
                      <a14:backgroundRemoval t="10000" b="90000" l="10000" r="90000">
                        <a14:foregroundMark x1="28000" y1="77000" x2="28000" y2="77000"/>
                        <a14:foregroundMark x1="86500" y1="74000" x2="86500" y2="74000"/>
                        <a14:foregroundMark x1="79500" y1="66000" x2="79500" y2="66000"/>
                        <a14:foregroundMark x1="77500" y1="64500" x2="77500" y2="64500"/>
                        <a14:foregroundMark x1="62000" y1="55000" x2="62000" y2="55000"/>
                        <a14:foregroundMark x1="59500" y1="66500" x2="59500" y2="66500"/>
                      </a14:backgroundRemoval>
                    </a14:imgEffect>
                  </a14:imgLayer>
                </a14:imgProps>
              </a:ext>
              <a:ext uri="{28A0092B-C50C-407E-A947-70E740481C1C}">
                <a14:useLocalDpi xmlns:a14="http://schemas.microsoft.com/office/drawing/2010/main" val="0"/>
              </a:ext>
            </a:extLst>
          </a:blip>
          <a:stretch>
            <a:fillRect/>
          </a:stretch>
        </p:blipFill>
        <p:spPr>
          <a:xfrm>
            <a:off x="6240877" y="3721210"/>
            <a:ext cx="505529" cy="505529"/>
          </a:xfrm>
          <a:prstGeom prst="rect">
            <a:avLst/>
          </a:prstGeom>
        </p:spPr>
      </p:pic>
      <p:pic>
        <p:nvPicPr>
          <p:cNvPr id="104" name="Picture 103" descr="Icon&#10;&#10;Description automatically generated">
            <a:extLst>
              <a:ext uri="{FF2B5EF4-FFF2-40B4-BE49-F238E27FC236}">
                <a16:creationId xmlns:a16="http://schemas.microsoft.com/office/drawing/2014/main" id="{59819D7A-89B4-3466-8EFB-AF475FA53B5E}"/>
              </a:ext>
            </a:extLst>
          </p:cNvPr>
          <p:cNvPicPr>
            <a:picLocks noChangeAspect="1"/>
          </p:cNvPicPr>
          <p:nvPr/>
        </p:nvPicPr>
        <p:blipFill>
          <a:blip r:embed="rId14" cstate="print">
            <a:lum bright="70000" contrast="-70000"/>
            <a:extLst>
              <a:ext uri="{BEBA8EAE-BF5A-486C-A8C5-ECC9F3942E4B}">
                <a14:imgProps xmlns:a14="http://schemas.microsoft.com/office/drawing/2010/main">
                  <a14:imgLayer r:embed="rId15">
                    <a14:imgEffect>
                      <a14:backgroundRemoval t="10000" b="95000" l="5500" r="95500">
                        <a14:foregroundMark x1="38000" y1="38500" x2="38000" y2="38500"/>
                        <a14:foregroundMark x1="36500" y1="70500" x2="36500" y2="70500"/>
                        <a14:foregroundMark x1="36000" y1="80000" x2="36000" y2="80000"/>
                        <a14:foregroundMark x1="42000" y1="95000" x2="42000" y2="95000"/>
                        <a14:foregroundMark x1="95500" y1="73500" x2="95500" y2="73500"/>
                        <a14:foregroundMark x1="13500" y1="40500" x2="13500" y2="40500"/>
                        <a14:foregroundMark x1="32000" y1="26000" x2="32000" y2="26000"/>
                        <a14:foregroundMark x1="5500" y1="34000" x2="5500" y2="34000"/>
                        <a14:foregroundMark x1="25500" y1="63000" x2="25500" y2="63000"/>
                        <a14:foregroundMark x1="68500" y1="44000" x2="68500" y2="44000"/>
                      </a14:backgroundRemoval>
                    </a14:imgEffect>
                  </a14:imgLayer>
                </a14:imgProps>
              </a:ext>
              <a:ext uri="{28A0092B-C50C-407E-A947-70E740481C1C}">
                <a14:useLocalDpi xmlns:a14="http://schemas.microsoft.com/office/drawing/2010/main" val="0"/>
              </a:ext>
            </a:extLst>
          </a:blip>
          <a:stretch>
            <a:fillRect/>
          </a:stretch>
        </p:blipFill>
        <p:spPr>
          <a:xfrm>
            <a:off x="6293744" y="2459677"/>
            <a:ext cx="472001" cy="472001"/>
          </a:xfrm>
          <a:prstGeom prst="rect">
            <a:avLst/>
          </a:prstGeom>
        </p:spPr>
      </p:pic>
      <p:pic>
        <p:nvPicPr>
          <p:cNvPr id="106" name="Picture 105" descr="Icon&#10;&#10;Description automatically generated">
            <a:extLst>
              <a:ext uri="{FF2B5EF4-FFF2-40B4-BE49-F238E27FC236}">
                <a16:creationId xmlns:a16="http://schemas.microsoft.com/office/drawing/2014/main" id="{3003B757-2F70-8D25-014F-FD0EA9798387}"/>
              </a:ext>
            </a:extLst>
          </p:cNvPr>
          <p:cNvPicPr>
            <a:picLocks noChangeAspect="1"/>
          </p:cNvPicPr>
          <p:nvPr/>
        </p:nvPicPr>
        <p:blipFill>
          <a:blip r:embed="rId16" cstate="print">
            <a:duotone>
              <a:schemeClr val="accent1">
                <a:shade val="45000"/>
                <a:satMod val="135000"/>
              </a:schemeClr>
              <a:prstClr val="white"/>
            </a:duotone>
            <a:extLst>
              <a:ext uri="{BEBA8EAE-BF5A-486C-A8C5-ECC9F3942E4B}">
                <a14:imgProps xmlns:a14="http://schemas.microsoft.com/office/drawing/2010/main">
                  <a14:imgLayer r:embed="rId17">
                    <a14:imgEffect>
                      <a14:backgroundRemoval t="3000" b="99000" l="10000" r="90000">
                        <a14:foregroundMark x1="58500" y1="42000" x2="58500" y2="42000"/>
                        <a14:foregroundMark x1="56500" y1="55500" x2="56500" y2="55500"/>
                        <a14:foregroundMark x1="58000" y1="77000" x2="58000" y2="77000"/>
                        <a14:foregroundMark x1="69500" y1="72500" x2="69500" y2="72500"/>
                        <a14:foregroundMark x1="66000" y1="80000" x2="66000" y2="80000"/>
                        <a14:foregroundMark x1="66000" y1="63000" x2="66000" y2="63000"/>
                        <a14:foregroundMark x1="67500" y1="55000" x2="67500" y2="55000"/>
                        <a14:foregroundMark x1="68000" y1="45000" x2="68000" y2="45000"/>
                        <a14:foregroundMark x1="68500" y1="38500" x2="68500" y2="38500"/>
                        <a14:foregroundMark x1="57000" y1="10000" x2="57000" y2="10000"/>
                        <a14:foregroundMark x1="56500" y1="3000" x2="56500" y2="3000"/>
                        <a14:foregroundMark x1="30000" y1="73500" x2="30000" y2="73500"/>
                        <a14:foregroundMark x1="31000" y1="62000" x2="31000" y2="62000"/>
                        <a14:foregroundMark x1="31000" y1="55000" x2="31000" y2="55000"/>
                        <a14:foregroundMark x1="29000" y1="44000" x2="29000" y2="44000"/>
                        <a14:foregroundMark x1="29500" y1="38000" x2="29500" y2="38000"/>
                        <a14:foregroundMark x1="31000" y1="80000" x2="31000" y2="80000"/>
                        <a14:foregroundMark x1="38500" y1="99000" x2="38500" y2="99000"/>
                        <a14:foregroundMark x1="50000" y1="91000" x2="50000" y2="91000"/>
                        <a14:foregroundMark x1="56000" y1="91500" x2="56000" y2="91500"/>
                        <a14:foregroundMark x1="43500" y1="91500" x2="43500" y2="91500"/>
                      </a14:backgroundRemoval>
                    </a14:imgEffect>
                  </a14:imgLayer>
                </a14:imgProps>
              </a:ext>
              <a:ext uri="{28A0092B-C50C-407E-A947-70E740481C1C}">
                <a14:useLocalDpi xmlns:a14="http://schemas.microsoft.com/office/drawing/2010/main" val="0"/>
              </a:ext>
            </a:extLst>
          </a:blip>
          <a:stretch>
            <a:fillRect/>
          </a:stretch>
        </p:blipFill>
        <p:spPr>
          <a:xfrm>
            <a:off x="2609391" y="3734239"/>
            <a:ext cx="413312" cy="413312"/>
          </a:xfrm>
          <a:prstGeom prst="rect">
            <a:avLst/>
          </a:prstGeom>
        </p:spPr>
      </p:pic>
      <p:pic>
        <p:nvPicPr>
          <p:cNvPr id="108" name="Picture 107">
            <a:extLst>
              <a:ext uri="{FF2B5EF4-FFF2-40B4-BE49-F238E27FC236}">
                <a16:creationId xmlns:a16="http://schemas.microsoft.com/office/drawing/2014/main" id="{139F6F59-936C-D231-CEB0-C9FF977C8EF0}"/>
              </a:ext>
            </a:extLst>
          </p:cNvPr>
          <p:cNvPicPr>
            <a:picLocks noChangeAspect="1"/>
          </p:cNvPicPr>
          <p:nvPr/>
        </p:nvPicPr>
        <p:blipFill>
          <a:blip r:embed="rId18">
            <a:duotone>
              <a:schemeClr val="bg2">
                <a:shade val="45000"/>
                <a:satMod val="135000"/>
              </a:schemeClr>
              <a:prstClr val="white"/>
            </a:duotone>
            <a:extLst>
              <a:ext uri="{BEBA8EAE-BF5A-486C-A8C5-ECC9F3942E4B}">
                <a14:imgProps xmlns:a14="http://schemas.microsoft.com/office/drawing/2010/main">
                  <a14:imgLayer r:embed="rId19">
                    <a14:imgEffect>
                      <a14:backgroundRemoval t="3500" b="96000" l="10000" r="90000">
                        <a14:foregroundMark x1="24000" y1="77000" x2="24000" y2="77000"/>
                        <a14:foregroundMark x1="79000" y1="64000" x2="79000" y2="64000"/>
                        <a14:foregroundMark x1="51000" y1="96000" x2="51000" y2="96000"/>
                        <a14:foregroundMark x1="63500" y1="5000" x2="63500" y2="5000"/>
                        <a14:foregroundMark x1="47500" y1="4000" x2="47500" y2="4000"/>
                        <a14:foregroundMark x1="62000" y1="3500" x2="62000" y2="3500"/>
                      </a14:backgroundRemoval>
                    </a14:imgEffect>
                  </a14:imgLayer>
                </a14:imgProps>
              </a:ext>
              <a:ext uri="{28A0092B-C50C-407E-A947-70E740481C1C}">
                <a14:useLocalDpi xmlns:a14="http://schemas.microsoft.com/office/drawing/2010/main" val="0"/>
              </a:ext>
            </a:extLst>
          </a:blip>
          <a:stretch>
            <a:fillRect/>
          </a:stretch>
        </p:blipFill>
        <p:spPr>
          <a:xfrm>
            <a:off x="4758791" y="2513905"/>
            <a:ext cx="1635716" cy="1635716"/>
          </a:xfrm>
          <a:prstGeom prst="rect">
            <a:avLst/>
          </a:prstGeom>
        </p:spPr>
      </p:pic>
      <p:sp>
        <p:nvSpPr>
          <p:cNvPr id="123" name="TextBox 122">
            <a:extLst>
              <a:ext uri="{FF2B5EF4-FFF2-40B4-BE49-F238E27FC236}">
                <a16:creationId xmlns:a16="http://schemas.microsoft.com/office/drawing/2014/main" id="{7A2D8ECC-CAF3-6929-5D28-544C56A00A41}"/>
              </a:ext>
            </a:extLst>
          </p:cNvPr>
          <p:cNvSpPr txBox="1"/>
          <p:nvPr/>
        </p:nvSpPr>
        <p:spPr>
          <a:xfrm>
            <a:off x="8971355" y="2711749"/>
            <a:ext cx="3005742" cy="1277273"/>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Sound partnerships with external providers to deepen learning and provide leaders with  outside-in experiences of leading leadership effectiveness behavioural practices. Partnership components will be co-designed and delivered in conjunction with Eskom’s Leadership Effectiveness Unit. </a:t>
            </a:r>
          </a:p>
        </p:txBody>
      </p:sp>
      <p:sp>
        <p:nvSpPr>
          <p:cNvPr id="124" name="TextBox 123">
            <a:extLst>
              <a:ext uri="{FF2B5EF4-FFF2-40B4-BE49-F238E27FC236}">
                <a16:creationId xmlns:a16="http://schemas.microsoft.com/office/drawing/2014/main" id="{707F71A4-3931-63DC-A313-C3B0EFEF1356}"/>
              </a:ext>
            </a:extLst>
          </p:cNvPr>
          <p:cNvSpPr txBox="1"/>
          <p:nvPr/>
        </p:nvSpPr>
        <p:spPr>
          <a:xfrm>
            <a:off x="8845209" y="4308033"/>
            <a:ext cx="3070968" cy="161582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It is imperative that sound leadership development programmes are delivered mostly in person, as programmes are focused on driving mindset change and are experiential in nature. However, blended components of virtual and possible AI learning is infused to drive digital fluency. Knowledge components can be delivered virtually / via the e-learning platform.</a:t>
            </a:r>
          </a:p>
        </p:txBody>
      </p:sp>
      <p:sp>
        <p:nvSpPr>
          <p:cNvPr id="125" name="TextBox 124">
            <a:extLst>
              <a:ext uri="{FF2B5EF4-FFF2-40B4-BE49-F238E27FC236}">
                <a16:creationId xmlns:a16="http://schemas.microsoft.com/office/drawing/2014/main" id="{DC04B097-058B-14C8-6F7D-A782DFCE70BD}"/>
              </a:ext>
            </a:extLst>
          </p:cNvPr>
          <p:cNvSpPr txBox="1"/>
          <p:nvPr/>
        </p:nvSpPr>
        <p:spPr>
          <a:xfrm>
            <a:off x="8971355" y="1220598"/>
            <a:ext cx="3102111" cy="1107996"/>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dirty="0">
                <a:ln>
                  <a:noFill/>
                </a:ln>
                <a:solidFill>
                  <a:srgbClr val="003896"/>
                </a:solidFill>
                <a:effectLst/>
                <a:uLnTx/>
                <a:uFillTx/>
                <a:latin typeface="Arial" charset="0"/>
                <a:ea typeface="+mn-ea"/>
                <a:cs typeface="Arial" charset="0"/>
              </a:rPr>
              <a:t>All core leadership programmes, across all segments, will follow the inside-out philosophy. This includes both individual reflective practice as well as collective reflection and learning; to equip leadership to drive the delivery of the organisation strategy with a different mindset. </a:t>
            </a:r>
          </a:p>
        </p:txBody>
      </p:sp>
      <p:sp>
        <p:nvSpPr>
          <p:cNvPr id="126" name="TextBox 125">
            <a:extLst>
              <a:ext uri="{FF2B5EF4-FFF2-40B4-BE49-F238E27FC236}">
                <a16:creationId xmlns:a16="http://schemas.microsoft.com/office/drawing/2014/main" id="{6F38518F-5C99-6007-81F7-4461A0B1712F}"/>
              </a:ext>
            </a:extLst>
          </p:cNvPr>
          <p:cNvSpPr txBox="1"/>
          <p:nvPr/>
        </p:nvSpPr>
        <p:spPr>
          <a:xfrm>
            <a:off x="164582" y="4196805"/>
            <a:ext cx="2078514" cy="144655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Evaluate effectiveness of programmes through feedback forms, including application of learning and business impact which forms part of the integrated measurement focus for leadership effectiveness. </a:t>
            </a:r>
          </a:p>
        </p:txBody>
      </p:sp>
      <p:sp>
        <p:nvSpPr>
          <p:cNvPr id="128" name="TextBox 127">
            <a:extLst>
              <a:ext uri="{FF2B5EF4-FFF2-40B4-BE49-F238E27FC236}">
                <a16:creationId xmlns:a16="http://schemas.microsoft.com/office/drawing/2014/main" id="{52934B6A-CFCB-7AB7-9096-64DF260A95DF}"/>
              </a:ext>
            </a:extLst>
          </p:cNvPr>
          <p:cNvSpPr txBox="1"/>
          <p:nvPr/>
        </p:nvSpPr>
        <p:spPr>
          <a:xfrm>
            <a:off x="235790" y="1344163"/>
            <a:ext cx="2310558" cy="1107996"/>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Leadership programmes are flexible in nature to allow for continuous review and refinement of process and knowledge components to ensure continuous fit for purpose delivery. </a:t>
            </a:r>
          </a:p>
        </p:txBody>
      </p:sp>
      <p:cxnSp>
        <p:nvCxnSpPr>
          <p:cNvPr id="142" name="Connector: Elbow 141">
            <a:extLst>
              <a:ext uri="{FF2B5EF4-FFF2-40B4-BE49-F238E27FC236}">
                <a16:creationId xmlns:a16="http://schemas.microsoft.com/office/drawing/2014/main" id="{1FE0F078-5D53-0C46-5E54-994CF902EBE5}"/>
              </a:ext>
            </a:extLst>
          </p:cNvPr>
          <p:cNvCxnSpPr>
            <a:cxnSpLocks/>
            <a:stCxn id="30" idx="0"/>
          </p:cNvCxnSpPr>
          <p:nvPr/>
        </p:nvCxnSpPr>
        <p:spPr>
          <a:xfrm rot="5400000" flipH="1" flipV="1">
            <a:off x="7062931" y="-117349"/>
            <a:ext cx="304180" cy="3260376"/>
          </a:xfrm>
          <a:prstGeom prst="bent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3" name="Connector: Elbow 142">
            <a:extLst>
              <a:ext uri="{FF2B5EF4-FFF2-40B4-BE49-F238E27FC236}">
                <a16:creationId xmlns:a16="http://schemas.microsoft.com/office/drawing/2014/main" id="{C09DE7CA-C6E7-22B9-ACEA-641D0FCA1B10}"/>
              </a:ext>
            </a:extLst>
          </p:cNvPr>
          <p:cNvCxnSpPr>
            <a:cxnSpLocks/>
            <a:stCxn id="26" idx="2"/>
          </p:cNvCxnSpPr>
          <p:nvPr/>
        </p:nvCxnSpPr>
        <p:spPr>
          <a:xfrm rot="16200000" flipH="1">
            <a:off x="8168119" y="2654794"/>
            <a:ext cx="296930" cy="967168"/>
          </a:xfrm>
          <a:prstGeom prst="bent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7" name="Connector: Elbow 146">
            <a:extLst>
              <a:ext uri="{FF2B5EF4-FFF2-40B4-BE49-F238E27FC236}">
                <a16:creationId xmlns:a16="http://schemas.microsoft.com/office/drawing/2014/main" id="{740F2B47-5C1B-AA3F-B3C7-B46A25D5084C}"/>
              </a:ext>
            </a:extLst>
          </p:cNvPr>
          <p:cNvCxnSpPr>
            <a:cxnSpLocks/>
          </p:cNvCxnSpPr>
          <p:nvPr/>
        </p:nvCxnSpPr>
        <p:spPr>
          <a:xfrm>
            <a:off x="7833000" y="4257459"/>
            <a:ext cx="882488" cy="445715"/>
          </a:xfrm>
          <a:prstGeom prst="bentConnector3">
            <a:avLst>
              <a:gd name="adj1" fmla="val 321"/>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9" name="Connector: Elbow 148">
            <a:extLst>
              <a:ext uri="{FF2B5EF4-FFF2-40B4-BE49-F238E27FC236}">
                <a16:creationId xmlns:a16="http://schemas.microsoft.com/office/drawing/2014/main" id="{2FEFF2FC-271C-A622-9D42-A8430901DC19}"/>
              </a:ext>
            </a:extLst>
          </p:cNvPr>
          <p:cNvCxnSpPr>
            <a:cxnSpLocks/>
          </p:cNvCxnSpPr>
          <p:nvPr/>
        </p:nvCxnSpPr>
        <p:spPr>
          <a:xfrm flipV="1">
            <a:off x="1127448" y="3959338"/>
            <a:ext cx="1324428" cy="169454"/>
          </a:xfrm>
          <a:prstGeom prst="bentConnector3">
            <a:avLst>
              <a:gd name="adj1" fmla="val 377"/>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3" name="Connector: Elbow 152">
            <a:extLst>
              <a:ext uri="{FF2B5EF4-FFF2-40B4-BE49-F238E27FC236}">
                <a16:creationId xmlns:a16="http://schemas.microsoft.com/office/drawing/2014/main" id="{32BD0375-7253-03A2-E493-EB82941AD2BE}"/>
              </a:ext>
            </a:extLst>
          </p:cNvPr>
          <p:cNvCxnSpPr>
            <a:cxnSpLocks/>
            <a:stCxn id="128" idx="3"/>
          </p:cNvCxnSpPr>
          <p:nvPr/>
        </p:nvCxnSpPr>
        <p:spPr>
          <a:xfrm>
            <a:off x="2546348" y="1898161"/>
            <a:ext cx="823153" cy="553998"/>
          </a:xfrm>
          <a:prstGeom prst="bentConnector3">
            <a:avLst>
              <a:gd name="adj1" fmla="val 98695"/>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82B74D6B-C6EC-481F-A0BB-39F9E40B7112}"/>
              </a:ext>
            </a:extLst>
          </p:cNvPr>
          <p:cNvCxnSpPr>
            <a:cxnSpLocks/>
          </p:cNvCxnSpPr>
          <p:nvPr/>
        </p:nvCxnSpPr>
        <p:spPr>
          <a:xfrm>
            <a:off x="5704061" y="5131426"/>
            <a:ext cx="0" cy="339140"/>
          </a:xfrm>
          <a:prstGeom prst="straightConnector1">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84D77B1B-3467-D42B-40FD-4E3590E0B012}"/>
              </a:ext>
            </a:extLst>
          </p:cNvPr>
          <p:cNvSpPr txBox="1"/>
          <p:nvPr/>
        </p:nvSpPr>
        <p:spPr>
          <a:xfrm>
            <a:off x="2609391" y="5456746"/>
            <a:ext cx="6049008" cy="769441"/>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Programmes are facilitated to create mindset change through experiential learning experiences which could include the utilisation fit for purpose field immersions, crisis simulations and/or innovation labs. All programmes include sound methodologies to drive behaviour change for effective delivery of Eskom’s strategy. </a:t>
            </a:r>
          </a:p>
        </p:txBody>
      </p:sp>
      <p:sp>
        <p:nvSpPr>
          <p:cNvPr id="24" name="TextBox 23">
            <a:extLst>
              <a:ext uri="{FF2B5EF4-FFF2-40B4-BE49-F238E27FC236}">
                <a16:creationId xmlns:a16="http://schemas.microsoft.com/office/drawing/2014/main" id="{987B3D16-FE9A-3795-A4F7-FBD014E05725}"/>
              </a:ext>
            </a:extLst>
          </p:cNvPr>
          <p:cNvSpPr txBox="1"/>
          <p:nvPr/>
        </p:nvSpPr>
        <p:spPr>
          <a:xfrm>
            <a:off x="5074060" y="4592726"/>
            <a:ext cx="1428258"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D</a:t>
            </a:r>
            <a:r>
              <a:rPr kumimoji="0" lang="en-ZA" sz="1400" b="0" i="0" u="none" strike="noStrike" kern="1200" cap="none" spc="0" normalizeH="0" baseline="0" noProof="0">
                <a:ln>
                  <a:noFill/>
                </a:ln>
                <a:solidFill>
                  <a:srgbClr val="FFFFFF"/>
                </a:solidFill>
                <a:effectLst/>
                <a:uLnTx/>
                <a:uFillTx/>
                <a:latin typeface="Arial" charset="0"/>
                <a:ea typeface="+mn-ea"/>
                <a:cs typeface="Arial" charset="0"/>
              </a:rPr>
              <a:t>evelopment programmes</a:t>
            </a:r>
          </a:p>
        </p:txBody>
      </p:sp>
    </p:spTree>
    <p:extLst>
      <p:ext uri="{BB962C8B-B14F-4D97-AF65-F5344CB8AC3E}">
        <p14:creationId xmlns:p14="http://schemas.microsoft.com/office/powerpoint/2010/main" val="3462946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77FD8-CC18-C955-7F80-4D9E4B34E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0A15CD-02A3-0E9E-0E98-39CAE353A3F7}"/>
              </a:ext>
            </a:extLst>
          </p:cNvPr>
          <p:cNvSpPr>
            <a:spLocks noGrp="1"/>
          </p:cNvSpPr>
          <p:nvPr>
            <p:ph type="title"/>
          </p:nvPr>
        </p:nvSpPr>
        <p:spPr/>
        <p:txBody>
          <a:bodyPr/>
          <a:lstStyle/>
          <a:p>
            <a:r>
              <a:rPr kumimoji="0" lang="en-ZA" sz="24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Times New Roman" panose="02020603050405020304" pitchFamily="18" charset="0"/>
              </a:rPr>
              <a:t>Technical Evaluation Criteria</a:t>
            </a:r>
            <a:endParaRPr lang="en-ZA" dirty="0"/>
          </a:p>
        </p:txBody>
      </p:sp>
      <p:graphicFrame>
        <p:nvGraphicFramePr>
          <p:cNvPr id="3" name="Content Placeholder 5">
            <a:extLst>
              <a:ext uri="{FF2B5EF4-FFF2-40B4-BE49-F238E27FC236}">
                <a16:creationId xmlns:a16="http://schemas.microsoft.com/office/drawing/2014/main" id="{5649604F-DBEA-6E21-10F4-0DB65D638F9A}"/>
              </a:ext>
            </a:extLst>
          </p:cNvPr>
          <p:cNvGraphicFramePr>
            <a:graphicFrameLocks noGrp="1"/>
          </p:cNvGraphicFramePr>
          <p:nvPr>
            <p:ph idx="1"/>
            <p:extLst>
              <p:ext uri="{D42A27DB-BD31-4B8C-83A1-F6EECF244321}">
                <p14:modId xmlns:p14="http://schemas.microsoft.com/office/powerpoint/2010/main" val="3825536189"/>
              </p:ext>
            </p:extLst>
          </p:nvPr>
        </p:nvGraphicFramePr>
        <p:xfrm>
          <a:off x="361681" y="1097540"/>
          <a:ext cx="11134724" cy="3749032"/>
        </p:xfrm>
        <a:graphic>
          <a:graphicData uri="http://schemas.openxmlformats.org/drawingml/2006/table">
            <a:tbl>
              <a:tblPr firstRow="1" firstCol="1" bandRow="1">
                <a:tableStyleId>{5C22544A-7EE6-4342-B048-85BDC9FD1C3A}</a:tableStyleId>
              </a:tblPr>
              <a:tblGrid>
                <a:gridCol w="7910673">
                  <a:extLst>
                    <a:ext uri="{9D8B030D-6E8A-4147-A177-3AD203B41FA5}">
                      <a16:colId xmlns:a16="http://schemas.microsoft.com/office/drawing/2014/main" val="693407112"/>
                    </a:ext>
                  </a:extLst>
                </a:gridCol>
                <a:gridCol w="3224051">
                  <a:extLst>
                    <a:ext uri="{9D8B030D-6E8A-4147-A177-3AD203B41FA5}">
                      <a16:colId xmlns:a16="http://schemas.microsoft.com/office/drawing/2014/main" val="1361965138"/>
                    </a:ext>
                  </a:extLst>
                </a:gridCol>
              </a:tblGrid>
              <a:tr h="592729">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Criteria</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Weight %</a:t>
                      </a: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9115370"/>
                  </a:ext>
                </a:extLst>
              </a:tr>
              <a:tr h="554547">
                <a:tc>
                  <a:txBody>
                    <a:bodyPr/>
                    <a:lstStyle/>
                    <a:p>
                      <a:pPr algn="just">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Quality of content development </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40%</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9771038"/>
                  </a:ext>
                </a:extLst>
              </a:tr>
              <a:tr h="724773">
                <a:tc>
                  <a:txBody>
                    <a:bodyPr/>
                    <a:lstStyle/>
                    <a:p>
                      <a:pPr>
                        <a:lnSpc>
                          <a:spcPct val="115000"/>
                        </a:lnSpc>
                        <a:spcAft>
                          <a:spcPts val="1000"/>
                        </a:spcAft>
                      </a:pPr>
                      <a:r>
                        <a:rPr lang="en-US" sz="1800" dirty="0">
                          <a:solidFill>
                            <a:schemeClr val="tx1"/>
                          </a:solidFill>
                          <a:effectLst/>
                          <a:latin typeface="Arial" panose="020B0604020202020204" pitchFamily="34" charset="0"/>
                          <a:cs typeface="Arial" panose="020B0604020202020204" pitchFamily="34" charset="0"/>
                        </a:rPr>
                        <a:t>Integrating  of business modules to the broader architecture and real-time Eskom Challenges</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35%</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971359"/>
                  </a:ext>
                </a:extLst>
              </a:tr>
              <a:tr h="562211">
                <a:tc>
                  <a:txBody>
                    <a:bodyPr/>
                    <a:lstStyle/>
                    <a:p>
                      <a:pPr algn="just">
                        <a:lnSpc>
                          <a:spcPct val="115000"/>
                        </a:lnSpc>
                        <a:spcAft>
                          <a:spcPts val="1000"/>
                        </a:spcAft>
                      </a:pPr>
                      <a:r>
                        <a:rPr lang="en-US" sz="1800" dirty="0">
                          <a:solidFill>
                            <a:schemeClr val="tx1"/>
                          </a:solidFill>
                          <a:effectLst/>
                          <a:latin typeface="Arial" panose="020B0604020202020204" pitchFamily="34" charset="0"/>
                          <a:cs typeface="Arial" panose="020B0604020202020204" pitchFamily="34" charset="0"/>
                        </a:rPr>
                        <a:t>Quality of facilitators </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15%</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6247149"/>
                  </a:ext>
                </a:extLst>
              </a:tr>
              <a:tr h="583633">
                <a:tc>
                  <a:txBody>
                    <a:bodyPr/>
                    <a:lstStyle/>
                    <a:p>
                      <a:pPr>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Programme management, Venue, Administration and Logistics</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10%</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8486056"/>
                  </a:ext>
                </a:extLst>
              </a:tr>
              <a:tr h="682046">
                <a:tc>
                  <a:txBody>
                    <a:bodyPr/>
                    <a:lstStyle/>
                    <a:p>
                      <a:pPr algn="just">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Total</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1000"/>
                        </a:spcAft>
                      </a:pPr>
                      <a:r>
                        <a:rPr lang="en-ZA" sz="1800" dirty="0">
                          <a:solidFill>
                            <a:schemeClr val="tx1"/>
                          </a:solidFill>
                          <a:effectLst/>
                          <a:latin typeface="Arial" panose="020B0604020202020204" pitchFamily="34" charset="0"/>
                          <a:cs typeface="Arial" panose="020B0604020202020204" pitchFamily="34" charset="0"/>
                        </a:rPr>
                        <a:t>100%</a:t>
                      </a:r>
                    </a:p>
                    <a:p>
                      <a:pPr algn="ctr">
                        <a:lnSpc>
                          <a:spcPct val="115000"/>
                        </a:lnSpc>
                        <a:spcAft>
                          <a:spcPts val="1000"/>
                        </a:spcAft>
                      </a:pP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7301784"/>
                  </a:ext>
                </a:extLst>
              </a:tr>
            </a:tbl>
          </a:graphicData>
        </a:graphic>
      </p:graphicFrame>
      <p:sp>
        <p:nvSpPr>
          <p:cNvPr id="4" name="TextBox 3">
            <a:extLst>
              <a:ext uri="{FF2B5EF4-FFF2-40B4-BE49-F238E27FC236}">
                <a16:creationId xmlns:a16="http://schemas.microsoft.com/office/drawing/2014/main" id="{6375C3D6-4A5B-5099-6C04-A35AB859F982}"/>
              </a:ext>
            </a:extLst>
          </p:cNvPr>
          <p:cNvSpPr txBox="1"/>
          <p:nvPr/>
        </p:nvSpPr>
        <p:spPr>
          <a:xfrm>
            <a:off x="436942" y="5247005"/>
            <a:ext cx="11134724" cy="708912"/>
          </a:xfrm>
          <a:prstGeom prst="rect">
            <a:avLst/>
          </a:prstGeom>
          <a:noFill/>
        </p:spPr>
        <p:txBody>
          <a:bodyPr wrap="square">
            <a:spAutoFit/>
          </a:bodyPr>
          <a:lstStyle/>
          <a:p>
            <a:pPr algn="just">
              <a:lnSpc>
                <a:spcPct val="115000"/>
              </a:lnSpc>
              <a:spcAft>
                <a:spcPts val="10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The threshold on the technical evaluation criteria is </a:t>
            </a:r>
            <a:r>
              <a:rPr lang="en-GB" dirty="0">
                <a:latin typeface="Arial" panose="020B0604020202020204" pitchFamily="34" charset="0"/>
                <a:ea typeface="Calibri" panose="020F0502020204030204" pitchFamily="34" charset="0"/>
                <a:cs typeface="Times New Roman" panose="02020603050405020304" pitchFamily="18" charset="0"/>
              </a:rPr>
              <a:t>80</a:t>
            </a:r>
            <a:r>
              <a:rPr lang="en-GB" sz="1800" dirty="0">
                <a:effectLst/>
                <a:latin typeface="Arial" panose="020B0604020202020204" pitchFamily="34" charset="0"/>
                <a:ea typeface="Calibri" panose="020F0502020204030204" pitchFamily="34" charset="0"/>
                <a:cs typeface="Times New Roman" panose="02020603050405020304" pitchFamily="18" charset="0"/>
              </a:rPr>
              <a:t>%. In cases where service providers score less than 80% they will not be evaluated further.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45844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1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3.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3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0325F2-1199-4A7E-B87D-734C0A3EB286}">
  <ds:schemaRef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b066638b-8533-4687-a48b-8877f492106b"/>
    <ds:schemaRef ds:uri="http://schemas.microsoft.com/sharepoint/v3/fields"/>
    <ds:schemaRef ds:uri="9AA987DC-C9A7-4495-B0EB-A7EB0F9343F3"/>
    <ds:schemaRef ds:uri="http://schemas.microsoft.com/sharepoint/v3"/>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BEA031EA-53D5-474F-8205-0E1513F096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12859</TotalTime>
  <Words>891</Words>
  <Application>Microsoft Office PowerPoint</Application>
  <PresentationFormat>Widescreen</PresentationFormat>
  <Paragraphs>93</Paragraphs>
  <Slides>7</Slides>
  <Notes>0</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7</vt:i4>
      </vt:variant>
    </vt:vector>
  </HeadingPairs>
  <TitlesOfParts>
    <vt:vector size="16" baseType="lpstr">
      <vt:lpstr>Arial</vt:lpstr>
      <vt:lpstr>Calibri</vt:lpstr>
      <vt:lpstr>Courier New</vt:lpstr>
      <vt:lpstr>Wingdings</vt:lpstr>
      <vt:lpstr>Content Slide Master</vt:lpstr>
      <vt:lpstr>1_Office Theme</vt:lpstr>
      <vt:lpstr>1_Content Slide Master</vt:lpstr>
      <vt:lpstr>3_Content Slide Master</vt:lpstr>
      <vt:lpstr>think-cell Slide</vt:lpstr>
      <vt:lpstr>Clarification meeting Eskom Top Talent Programme for a period of 36 months: Business Modules</vt:lpstr>
      <vt:lpstr>Context and Purpose: Top Talent Programme (TTP) </vt:lpstr>
      <vt:lpstr>Top Talent Programme – High level architecture (24 months)</vt:lpstr>
      <vt:lpstr>Scope of work</vt:lpstr>
      <vt:lpstr>Scope of work </vt:lpstr>
      <vt:lpstr>Key learning principles </vt:lpstr>
      <vt:lpstr>Technical Evaluation Criteria</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Gerrit Walters</cp:lastModifiedBy>
  <cp:revision>40</cp:revision>
  <dcterms:created xsi:type="dcterms:W3CDTF">2020-01-06T09:48:40Z</dcterms:created>
  <dcterms:modified xsi:type="dcterms:W3CDTF">2025-05-30T06:47:26Z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