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6">
  <p:sldMasterIdLst>
    <p:sldMasterId id="2147483648" r:id="rId5"/>
  </p:sldMasterIdLst>
  <p:notesMasterIdLst>
    <p:notesMasterId r:id="rId36"/>
  </p:notesMasterIdLst>
  <p:sldIdLst>
    <p:sldId id="331" r:id="rId6"/>
    <p:sldId id="256" r:id="rId7"/>
    <p:sldId id="297" r:id="rId8"/>
    <p:sldId id="421" r:id="rId9"/>
    <p:sldId id="390" r:id="rId10"/>
    <p:sldId id="422" r:id="rId11"/>
    <p:sldId id="449" r:id="rId12"/>
    <p:sldId id="424" r:id="rId13"/>
    <p:sldId id="446" r:id="rId14"/>
    <p:sldId id="439" r:id="rId15"/>
    <p:sldId id="409" r:id="rId16"/>
    <p:sldId id="410" r:id="rId17"/>
    <p:sldId id="438" r:id="rId18"/>
    <p:sldId id="451" r:id="rId19"/>
    <p:sldId id="440" r:id="rId20"/>
    <p:sldId id="452" r:id="rId21"/>
    <p:sldId id="460" r:id="rId22"/>
    <p:sldId id="450" r:id="rId23"/>
    <p:sldId id="455" r:id="rId24"/>
    <p:sldId id="453" r:id="rId25"/>
    <p:sldId id="454" r:id="rId26"/>
    <p:sldId id="456" r:id="rId27"/>
    <p:sldId id="447" r:id="rId28"/>
    <p:sldId id="457" r:id="rId29"/>
    <p:sldId id="458" r:id="rId30"/>
    <p:sldId id="459" r:id="rId31"/>
    <p:sldId id="382" r:id="rId32"/>
    <p:sldId id="405" r:id="rId33"/>
    <p:sldId id="433" r:id="rId34"/>
    <p:sldId id="324" r:id="rId35"/>
  </p:sldIdLst>
  <p:sldSz cx="9144000" cy="6858000" type="screen4x3"/>
  <p:notesSz cx="6797675" cy="9928225"/>
  <p:defaultTextStyle>
    <a:defPPr>
      <a:defRPr lang="en-US"/>
    </a:defPPr>
    <a:lvl1pPr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isa Mangakane" initials="PM" lastIdx="1" clrIdx="0">
    <p:extLst>
      <p:ext uri="{19B8F6BF-5375-455C-9EA6-DF929625EA0E}">
        <p15:presenceInfo xmlns:p15="http://schemas.microsoft.com/office/powerpoint/2012/main" userId="S-1-5-21-1060284298-1532298954-839522115-172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5A"/>
    <a:srgbClr val="003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7201" autoAdjust="0"/>
  </p:normalViewPr>
  <p:slideViewPr>
    <p:cSldViewPr snapToGrid="0" snapToObjects="1">
      <p:cViewPr varScale="1">
        <p:scale>
          <a:sx n="87" d="100"/>
          <a:sy n="87" d="100"/>
        </p:scale>
        <p:origin x="2166" y="8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A8B095-7BE1-44C4-A09E-C5D51F95EE9D}"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E2ECB970-81C4-4749-9794-E337EA69348A}">
      <dgm:prSet phldrT="[Text]"/>
      <dgm:spPr/>
      <dgm:t>
        <a:bodyPr/>
        <a:lstStyle/>
        <a:p>
          <a:r>
            <a:rPr lang="en-US" dirty="0"/>
            <a:t>Closing date</a:t>
          </a:r>
        </a:p>
        <a:p>
          <a:r>
            <a:rPr lang="en-US" dirty="0"/>
            <a:t>25-JULY</a:t>
          </a:r>
        </a:p>
      </dgm:t>
    </dgm:pt>
    <dgm:pt modelId="{A51F5461-CEDB-4603-981D-231FFF825C6E}" type="parTrans" cxnId="{3BD5251C-B0BB-4CFB-9D97-6E8A8F7721DE}">
      <dgm:prSet/>
      <dgm:spPr/>
      <dgm:t>
        <a:bodyPr/>
        <a:lstStyle/>
        <a:p>
          <a:endParaRPr lang="en-US"/>
        </a:p>
      </dgm:t>
    </dgm:pt>
    <dgm:pt modelId="{9E5B0193-2CE2-49E3-9906-D14CD28E43E5}" type="sibTrans" cxnId="{3BD5251C-B0BB-4CFB-9D97-6E8A8F7721DE}">
      <dgm:prSet/>
      <dgm:spPr/>
      <dgm:t>
        <a:bodyPr/>
        <a:lstStyle/>
        <a:p>
          <a:endParaRPr lang="en-US"/>
        </a:p>
      </dgm:t>
    </dgm:pt>
    <dgm:pt modelId="{A32662D6-2E34-4D18-83D7-23408847E768}">
      <dgm:prSet phldrT="[Text]"/>
      <dgm:spPr/>
      <dgm:t>
        <a:bodyPr/>
        <a:lstStyle/>
        <a:p>
          <a:r>
            <a:rPr lang="en-US" dirty="0"/>
            <a:t>SCM Administrative Due Diligence</a:t>
          </a:r>
        </a:p>
      </dgm:t>
    </dgm:pt>
    <dgm:pt modelId="{56F708D0-5FB1-411F-BB1E-A72E695CB571}" type="parTrans" cxnId="{049A17EF-8289-4C2A-9F0C-31F83785E03B}">
      <dgm:prSet/>
      <dgm:spPr/>
      <dgm:t>
        <a:bodyPr/>
        <a:lstStyle/>
        <a:p>
          <a:endParaRPr lang="en-US"/>
        </a:p>
      </dgm:t>
    </dgm:pt>
    <dgm:pt modelId="{4D4DD6F3-A5A3-454D-A92B-087CCA328782}" type="sibTrans" cxnId="{049A17EF-8289-4C2A-9F0C-31F83785E03B}">
      <dgm:prSet/>
      <dgm:spPr/>
      <dgm:t>
        <a:bodyPr/>
        <a:lstStyle/>
        <a:p>
          <a:endParaRPr lang="en-US"/>
        </a:p>
      </dgm:t>
    </dgm:pt>
    <dgm:pt modelId="{C0A2EEBA-D8AB-42B6-8954-28D26ED7C9D0}">
      <dgm:prSet phldrT="[Text]"/>
      <dgm:spPr/>
      <dgm:t>
        <a:bodyPr/>
        <a:lstStyle/>
        <a:p>
          <a:r>
            <a:rPr lang="en-US" dirty="0"/>
            <a:t>Bid Evaluation</a:t>
          </a:r>
        </a:p>
      </dgm:t>
    </dgm:pt>
    <dgm:pt modelId="{CA80E999-B5A8-4998-9039-C83223AE0C71}" type="parTrans" cxnId="{9C5BBB3F-8C7F-436A-AB56-C69A3EC8DEC3}">
      <dgm:prSet/>
      <dgm:spPr/>
      <dgm:t>
        <a:bodyPr/>
        <a:lstStyle/>
        <a:p>
          <a:endParaRPr lang="en-US"/>
        </a:p>
      </dgm:t>
    </dgm:pt>
    <dgm:pt modelId="{42A66FAE-0222-439B-8CE2-913B94FC5866}" type="sibTrans" cxnId="{9C5BBB3F-8C7F-436A-AB56-C69A3EC8DEC3}">
      <dgm:prSet/>
      <dgm:spPr/>
      <dgm:t>
        <a:bodyPr/>
        <a:lstStyle/>
        <a:p>
          <a:endParaRPr lang="en-US"/>
        </a:p>
      </dgm:t>
    </dgm:pt>
    <dgm:pt modelId="{24F9E41E-7CF2-4207-B094-04CF24AFF453}">
      <dgm:prSet phldrT="[Text]"/>
      <dgm:spPr/>
      <dgm:t>
        <a:bodyPr/>
        <a:lstStyle/>
        <a:p>
          <a:r>
            <a:rPr lang="en-US" dirty="0"/>
            <a:t>Bid Adjudication Dept.</a:t>
          </a:r>
        </a:p>
      </dgm:t>
    </dgm:pt>
    <dgm:pt modelId="{C691A621-DF45-453B-979D-A1E34C704B8A}" type="parTrans" cxnId="{A2487280-2AE4-42BB-8D2E-FAF45F7A706F}">
      <dgm:prSet/>
      <dgm:spPr/>
      <dgm:t>
        <a:bodyPr/>
        <a:lstStyle/>
        <a:p>
          <a:endParaRPr lang="en-US"/>
        </a:p>
      </dgm:t>
    </dgm:pt>
    <dgm:pt modelId="{625CCD5C-9B18-47DA-B806-1E3002846E02}" type="sibTrans" cxnId="{A2487280-2AE4-42BB-8D2E-FAF45F7A706F}">
      <dgm:prSet/>
      <dgm:spPr/>
      <dgm:t>
        <a:bodyPr/>
        <a:lstStyle/>
        <a:p>
          <a:endParaRPr lang="en-US"/>
        </a:p>
      </dgm:t>
    </dgm:pt>
    <dgm:pt modelId="{7C4BDC52-B31A-43FD-80A1-0D7057C507BA}">
      <dgm:prSet phldrT="[Text]"/>
      <dgm:spPr/>
      <dgm:t>
        <a:bodyPr/>
        <a:lstStyle/>
        <a:p>
          <a:r>
            <a:rPr lang="en-US" dirty="0"/>
            <a:t>Adjudication @ EXCO</a:t>
          </a:r>
        </a:p>
      </dgm:t>
    </dgm:pt>
    <dgm:pt modelId="{FFB21B46-B22A-4146-9558-ECB94D8047FE}" type="parTrans" cxnId="{C69FFE83-4D9A-41A2-92CA-DCB8B4D9A45C}">
      <dgm:prSet/>
      <dgm:spPr/>
      <dgm:t>
        <a:bodyPr/>
        <a:lstStyle/>
        <a:p>
          <a:endParaRPr lang="en-US"/>
        </a:p>
      </dgm:t>
    </dgm:pt>
    <dgm:pt modelId="{8C019E31-4FC6-4F55-8B6E-1029A436201D}" type="sibTrans" cxnId="{C69FFE83-4D9A-41A2-92CA-DCB8B4D9A45C}">
      <dgm:prSet/>
      <dgm:spPr/>
      <dgm:t>
        <a:bodyPr/>
        <a:lstStyle/>
        <a:p>
          <a:endParaRPr lang="en-US"/>
        </a:p>
      </dgm:t>
    </dgm:pt>
    <dgm:pt modelId="{E199D7EA-DAC7-4CF6-A490-84C052EC024C}">
      <dgm:prSet/>
      <dgm:spPr/>
      <dgm:t>
        <a:bodyPr/>
        <a:lstStyle/>
        <a:p>
          <a:r>
            <a:rPr lang="en-US" dirty="0"/>
            <a:t>Adjudication@ Board Level</a:t>
          </a:r>
        </a:p>
      </dgm:t>
    </dgm:pt>
    <dgm:pt modelId="{32A4FFBA-767E-4F56-9424-155FE37D9D7E}" type="parTrans" cxnId="{706D1BF9-BF01-4CE2-9895-EA05DC505581}">
      <dgm:prSet/>
      <dgm:spPr/>
      <dgm:t>
        <a:bodyPr/>
        <a:lstStyle/>
        <a:p>
          <a:endParaRPr lang="en-US"/>
        </a:p>
      </dgm:t>
    </dgm:pt>
    <dgm:pt modelId="{E90AC081-90E5-409E-B69C-3100A3CB0DE0}" type="sibTrans" cxnId="{706D1BF9-BF01-4CE2-9895-EA05DC505581}">
      <dgm:prSet/>
      <dgm:spPr/>
      <dgm:t>
        <a:bodyPr/>
        <a:lstStyle/>
        <a:p>
          <a:endParaRPr lang="en-US"/>
        </a:p>
      </dgm:t>
    </dgm:pt>
    <dgm:pt modelId="{080DB7CB-EDBF-464E-8625-C64720436D72}" type="pres">
      <dgm:prSet presAssocID="{C5A8B095-7BE1-44C4-A09E-C5D51F95EE9D}" presName="diagram" presStyleCnt="0">
        <dgm:presLayoutVars>
          <dgm:dir/>
          <dgm:resizeHandles val="exact"/>
        </dgm:presLayoutVars>
      </dgm:prSet>
      <dgm:spPr/>
    </dgm:pt>
    <dgm:pt modelId="{6EA3E3F0-0F2B-4794-8D8D-7C601B5B98A5}" type="pres">
      <dgm:prSet presAssocID="{E2ECB970-81C4-4749-9794-E337EA69348A}" presName="node" presStyleLbl="node1" presStyleIdx="0" presStyleCnt="6">
        <dgm:presLayoutVars>
          <dgm:bulletEnabled val="1"/>
        </dgm:presLayoutVars>
      </dgm:prSet>
      <dgm:spPr/>
    </dgm:pt>
    <dgm:pt modelId="{1EC0738A-47E1-4BD4-93BA-E1F7CE637667}" type="pres">
      <dgm:prSet presAssocID="{9E5B0193-2CE2-49E3-9906-D14CD28E43E5}" presName="sibTrans" presStyleLbl="sibTrans2D1" presStyleIdx="0" presStyleCnt="5"/>
      <dgm:spPr/>
    </dgm:pt>
    <dgm:pt modelId="{95A60788-57D4-4858-BF24-A9A80CDA053E}" type="pres">
      <dgm:prSet presAssocID="{9E5B0193-2CE2-49E3-9906-D14CD28E43E5}" presName="connectorText" presStyleLbl="sibTrans2D1" presStyleIdx="0" presStyleCnt="5"/>
      <dgm:spPr/>
    </dgm:pt>
    <dgm:pt modelId="{8BC60E9A-9850-4818-A1FF-E55351989D4B}" type="pres">
      <dgm:prSet presAssocID="{A32662D6-2E34-4D18-83D7-23408847E768}" presName="node" presStyleLbl="node1" presStyleIdx="1" presStyleCnt="6">
        <dgm:presLayoutVars>
          <dgm:bulletEnabled val="1"/>
        </dgm:presLayoutVars>
      </dgm:prSet>
      <dgm:spPr/>
    </dgm:pt>
    <dgm:pt modelId="{53BD6AAB-936F-4C38-BEFC-97D7FCCB3C6B}" type="pres">
      <dgm:prSet presAssocID="{4D4DD6F3-A5A3-454D-A92B-087CCA328782}" presName="sibTrans" presStyleLbl="sibTrans2D1" presStyleIdx="1" presStyleCnt="5"/>
      <dgm:spPr/>
    </dgm:pt>
    <dgm:pt modelId="{0457DDEC-1508-4FCB-AE7A-CD3C24B567BE}" type="pres">
      <dgm:prSet presAssocID="{4D4DD6F3-A5A3-454D-A92B-087CCA328782}" presName="connectorText" presStyleLbl="sibTrans2D1" presStyleIdx="1" presStyleCnt="5"/>
      <dgm:spPr/>
    </dgm:pt>
    <dgm:pt modelId="{431B3166-9AE4-4FAF-A875-E52AAB6E5961}" type="pres">
      <dgm:prSet presAssocID="{C0A2EEBA-D8AB-42B6-8954-28D26ED7C9D0}" presName="node" presStyleLbl="node1" presStyleIdx="2" presStyleCnt="6">
        <dgm:presLayoutVars>
          <dgm:bulletEnabled val="1"/>
        </dgm:presLayoutVars>
      </dgm:prSet>
      <dgm:spPr/>
    </dgm:pt>
    <dgm:pt modelId="{1A861EB5-3F22-4A52-A5C9-C613F61BC8FD}" type="pres">
      <dgm:prSet presAssocID="{42A66FAE-0222-439B-8CE2-913B94FC5866}" presName="sibTrans" presStyleLbl="sibTrans2D1" presStyleIdx="2" presStyleCnt="5"/>
      <dgm:spPr/>
    </dgm:pt>
    <dgm:pt modelId="{B9948007-5424-4CCF-93A9-8158AACB385D}" type="pres">
      <dgm:prSet presAssocID="{42A66FAE-0222-439B-8CE2-913B94FC5866}" presName="connectorText" presStyleLbl="sibTrans2D1" presStyleIdx="2" presStyleCnt="5"/>
      <dgm:spPr/>
    </dgm:pt>
    <dgm:pt modelId="{5D803746-AA33-4651-B57A-BD716CE3ABF8}" type="pres">
      <dgm:prSet presAssocID="{24F9E41E-7CF2-4207-B094-04CF24AFF453}" presName="node" presStyleLbl="node1" presStyleIdx="3" presStyleCnt="6">
        <dgm:presLayoutVars>
          <dgm:bulletEnabled val="1"/>
        </dgm:presLayoutVars>
      </dgm:prSet>
      <dgm:spPr/>
    </dgm:pt>
    <dgm:pt modelId="{4F82EE8A-D7DD-4A40-AD14-B564AFAC558E}" type="pres">
      <dgm:prSet presAssocID="{625CCD5C-9B18-47DA-B806-1E3002846E02}" presName="sibTrans" presStyleLbl="sibTrans2D1" presStyleIdx="3" presStyleCnt="5"/>
      <dgm:spPr/>
    </dgm:pt>
    <dgm:pt modelId="{19575FFB-A463-48A8-B5E5-965137B9ABD1}" type="pres">
      <dgm:prSet presAssocID="{625CCD5C-9B18-47DA-B806-1E3002846E02}" presName="connectorText" presStyleLbl="sibTrans2D1" presStyleIdx="3" presStyleCnt="5"/>
      <dgm:spPr/>
    </dgm:pt>
    <dgm:pt modelId="{5829B7F9-FB5B-4857-ACDA-E538638097BF}" type="pres">
      <dgm:prSet presAssocID="{7C4BDC52-B31A-43FD-80A1-0D7057C507BA}" presName="node" presStyleLbl="node1" presStyleIdx="4" presStyleCnt="6">
        <dgm:presLayoutVars>
          <dgm:bulletEnabled val="1"/>
        </dgm:presLayoutVars>
      </dgm:prSet>
      <dgm:spPr/>
    </dgm:pt>
    <dgm:pt modelId="{63C38DA1-1907-4B10-9ADB-B65FAB7F6BFB}" type="pres">
      <dgm:prSet presAssocID="{8C019E31-4FC6-4F55-8B6E-1029A436201D}" presName="sibTrans" presStyleLbl="sibTrans2D1" presStyleIdx="4" presStyleCnt="5"/>
      <dgm:spPr/>
    </dgm:pt>
    <dgm:pt modelId="{8D6D2357-62B3-4CA6-80B5-69398FBB573A}" type="pres">
      <dgm:prSet presAssocID="{8C019E31-4FC6-4F55-8B6E-1029A436201D}" presName="connectorText" presStyleLbl="sibTrans2D1" presStyleIdx="4" presStyleCnt="5"/>
      <dgm:spPr/>
    </dgm:pt>
    <dgm:pt modelId="{BB46B05A-6670-45EA-8DF6-051E49B8F58F}" type="pres">
      <dgm:prSet presAssocID="{E199D7EA-DAC7-4CF6-A490-84C052EC024C}" presName="node" presStyleLbl="node1" presStyleIdx="5" presStyleCnt="6">
        <dgm:presLayoutVars>
          <dgm:bulletEnabled val="1"/>
        </dgm:presLayoutVars>
      </dgm:prSet>
      <dgm:spPr/>
    </dgm:pt>
  </dgm:ptLst>
  <dgm:cxnLst>
    <dgm:cxn modelId="{F4D12603-55F3-4D15-9065-DEC94AD16177}" type="presOf" srcId="{4D4DD6F3-A5A3-454D-A92B-087CCA328782}" destId="{0457DDEC-1508-4FCB-AE7A-CD3C24B567BE}" srcOrd="1" destOrd="0" presId="urn:microsoft.com/office/officeart/2005/8/layout/process5"/>
    <dgm:cxn modelId="{3BD5251C-B0BB-4CFB-9D97-6E8A8F7721DE}" srcId="{C5A8B095-7BE1-44C4-A09E-C5D51F95EE9D}" destId="{E2ECB970-81C4-4749-9794-E337EA69348A}" srcOrd="0" destOrd="0" parTransId="{A51F5461-CEDB-4603-981D-231FFF825C6E}" sibTransId="{9E5B0193-2CE2-49E3-9906-D14CD28E43E5}"/>
    <dgm:cxn modelId="{DDA56E1E-F711-4A2C-85FA-F6740C4989C7}" type="presOf" srcId="{E2ECB970-81C4-4749-9794-E337EA69348A}" destId="{6EA3E3F0-0F2B-4794-8D8D-7C601B5B98A5}" srcOrd="0" destOrd="0" presId="urn:microsoft.com/office/officeart/2005/8/layout/process5"/>
    <dgm:cxn modelId="{9C5BBB3F-8C7F-436A-AB56-C69A3EC8DEC3}" srcId="{C5A8B095-7BE1-44C4-A09E-C5D51F95EE9D}" destId="{C0A2EEBA-D8AB-42B6-8954-28D26ED7C9D0}" srcOrd="2" destOrd="0" parTransId="{CA80E999-B5A8-4998-9039-C83223AE0C71}" sibTransId="{42A66FAE-0222-439B-8CE2-913B94FC5866}"/>
    <dgm:cxn modelId="{0FC3BA63-721B-48C3-9E4D-A2231964AD25}" type="presOf" srcId="{7C4BDC52-B31A-43FD-80A1-0D7057C507BA}" destId="{5829B7F9-FB5B-4857-ACDA-E538638097BF}" srcOrd="0" destOrd="0" presId="urn:microsoft.com/office/officeart/2005/8/layout/process5"/>
    <dgm:cxn modelId="{B8F9E468-E3F2-4F35-9B09-BC18D797ECD5}" type="presOf" srcId="{A32662D6-2E34-4D18-83D7-23408847E768}" destId="{8BC60E9A-9850-4818-A1FF-E55351989D4B}" srcOrd="0" destOrd="0" presId="urn:microsoft.com/office/officeart/2005/8/layout/process5"/>
    <dgm:cxn modelId="{E6685A69-8505-4159-AA7F-251CCDA0A7AB}" type="presOf" srcId="{24F9E41E-7CF2-4207-B094-04CF24AFF453}" destId="{5D803746-AA33-4651-B57A-BD716CE3ABF8}" srcOrd="0" destOrd="0" presId="urn:microsoft.com/office/officeart/2005/8/layout/process5"/>
    <dgm:cxn modelId="{CB1C3F6B-B5E1-4D6E-95CC-F21812B68D9F}" type="presOf" srcId="{C5A8B095-7BE1-44C4-A09E-C5D51F95EE9D}" destId="{080DB7CB-EDBF-464E-8625-C64720436D72}" srcOrd="0" destOrd="0" presId="urn:microsoft.com/office/officeart/2005/8/layout/process5"/>
    <dgm:cxn modelId="{49504F55-6FDA-4915-AE76-ACAF9CFDF6DC}" type="presOf" srcId="{C0A2EEBA-D8AB-42B6-8954-28D26ED7C9D0}" destId="{431B3166-9AE4-4FAF-A875-E52AAB6E5961}" srcOrd="0" destOrd="0" presId="urn:microsoft.com/office/officeart/2005/8/layout/process5"/>
    <dgm:cxn modelId="{D6F2E076-2D04-4D5E-96AA-127DDAEB792B}" type="presOf" srcId="{E199D7EA-DAC7-4CF6-A490-84C052EC024C}" destId="{BB46B05A-6670-45EA-8DF6-051E49B8F58F}" srcOrd="0" destOrd="0" presId="urn:microsoft.com/office/officeart/2005/8/layout/process5"/>
    <dgm:cxn modelId="{A2487280-2AE4-42BB-8D2E-FAF45F7A706F}" srcId="{C5A8B095-7BE1-44C4-A09E-C5D51F95EE9D}" destId="{24F9E41E-7CF2-4207-B094-04CF24AFF453}" srcOrd="3" destOrd="0" parTransId="{C691A621-DF45-453B-979D-A1E34C704B8A}" sibTransId="{625CCD5C-9B18-47DA-B806-1E3002846E02}"/>
    <dgm:cxn modelId="{77A22181-85F3-42FB-9A18-98C21A5C3A14}" type="presOf" srcId="{9E5B0193-2CE2-49E3-9906-D14CD28E43E5}" destId="{95A60788-57D4-4858-BF24-A9A80CDA053E}" srcOrd="1" destOrd="0" presId="urn:microsoft.com/office/officeart/2005/8/layout/process5"/>
    <dgm:cxn modelId="{C69FFE83-4D9A-41A2-92CA-DCB8B4D9A45C}" srcId="{C5A8B095-7BE1-44C4-A09E-C5D51F95EE9D}" destId="{7C4BDC52-B31A-43FD-80A1-0D7057C507BA}" srcOrd="4" destOrd="0" parTransId="{FFB21B46-B22A-4146-9558-ECB94D8047FE}" sibTransId="{8C019E31-4FC6-4F55-8B6E-1029A436201D}"/>
    <dgm:cxn modelId="{8AD26094-8B8E-4745-9FCD-B145F97C2420}" type="presOf" srcId="{4D4DD6F3-A5A3-454D-A92B-087CCA328782}" destId="{53BD6AAB-936F-4C38-BEFC-97D7FCCB3C6B}" srcOrd="0" destOrd="0" presId="urn:microsoft.com/office/officeart/2005/8/layout/process5"/>
    <dgm:cxn modelId="{1F2CB49B-88E1-4795-A8E3-A6C1E7768329}" type="presOf" srcId="{42A66FAE-0222-439B-8CE2-913B94FC5866}" destId="{B9948007-5424-4CCF-93A9-8158AACB385D}" srcOrd="1" destOrd="0" presId="urn:microsoft.com/office/officeart/2005/8/layout/process5"/>
    <dgm:cxn modelId="{31AD029D-A989-4725-A05C-8E5AFB38E075}" type="presOf" srcId="{42A66FAE-0222-439B-8CE2-913B94FC5866}" destId="{1A861EB5-3F22-4A52-A5C9-C613F61BC8FD}" srcOrd="0" destOrd="0" presId="urn:microsoft.com/office/officeart/2005/8/layout/process5"/>
    <dgm:cxn modelId="{61C0A1A2-C209-4C73-92EA-78A338F948CB}" type="presOf" srcId="{625CCD5C-9B18-47DA-B806-1E3002846E02}" destId="{19575FFB-A463-48A8-B5E5-965137B9ABD1}" srcOrd="1" destOrd="0" presId="urn:microsoft.com/office/officeart/2005/8/layout/process5"/>
    <dgm:cxn modelId="{33A665B5-A020-4F90-A6CE-9492076081C3}" type="presOf" srcId="{8C019E31-4FC6-4F55-8B6E-1029A436201D}" destId="{8D6D2357-62B3-4CA6-80B5-69398FBB573A}" srcOrd="1" destOrd="0" presId="urn:microsoft.com/office/officeart/2005/8/layout/process5"/>
    <dgm:cxn modelId="{F152F0B8-3ADA-4511-82A7-6EFA792DBA99}" type="presOf" srcId="{8C019E31-4FC6-4F55-8B6E-1029A436201D}" destId="{63C38DA1-1907-4B10-9ADB-B65FAB7F6BFB}" srcOrd="0" destOrd="0" presId="urn:microsoft.com/office/officeart/2005/8/layout/process5"/>
    <dgm:cxn modelId="{9E60ACC1-BB0A-499D-85BD-8A4F1AD64ED5}" type="presOf" srcId="{625CCD5C-9B18-47DA-B806-1E3002846E02}" destId="{4F82EE8A-D7DD-4A40-AD14-B564AFAC558E}" srcOrd="0" destOrd="0" presId="urn:microsoft.com/office/officeart/2005/8/layout/process5"/>
    <dgm:cxn modelId="{216A44D0-7C27-4BF8-B482-23DD91C7C618}" type="presOf" srcId="{9E5B0193-2CE2-49E3-9906-D14CD28E43E5}" destId="{1EC0738A-47E1-4BD4-93BA-E1F7CE637667}" srcOrd="0" destOrd="0" presId="urn:microsoft.com/office/officeart/2005/8/layout/process5"/>
    <dgm:cxn modelId="{049A17EF-8289-4C2A-9F0C-31F83785E03B}" srcId="{C5A8B095-7BE1-44C4-A09E-C5D51F95EE9D}" destId="{A32662D6-2E34-4D18-83D7-23408847E768}" srcOrd="1" destOrd="0" parTransId="{56F708D0-5FB1-411F-BB1E-A72E695CB571}" sibTransId="{4D4DD6F3-A5A3-454D-A92B-087CCA328782}"/>
    <dgm:cxn modelId="{706D1BF9-BF01-4CE2-9895-EA05DC505581}" srcId="{C5A8B095-7BE1-44C4-A09E-C5D51F95EE9D}" destId="{E199D7EA-DAC7-4CF6-A490-84C052EC024C}" srcOrd="5" destOrd="0" parTransId="{32A4FFBA-767E-4F56-9424-155FE37D9D7E}" sibTransId="{E90AC081-90E5-409E-B69C-3100A3CB0DE0}"/>
    <dgm:cxn modelId="{1C0F9C9D-2CD0-43A4-9EE6-FDEB663756FD}" type="presParOf" srcId="{080DB7CB-EDBF-464E-8625-C64720436D72}" destId="{6EA3E3F0-0F2B-4794-8D8D-7C601B5B98A5}" srcOrd="0" destOrd="0" presId="urn:microsoft.com/office/officeart/2005/8/layout/process5"/>
    <dgm:cxn modelId="{9CD1BF4A-C0F3-4CDE-B12E-75A721E5C625}" type="presParOf" srcId="{080DB7CB-EDBF-464E-8625-C64720436D72}" destId="{1EC0738A-47E1-4BD4-93BA-E1F7CE637667}" srcOrd="1" destOrd="0" presId="urn:microsoft.com/office/officeart/2005/8/layout/process5"/>
    <dgm:cxn modelId="{3835FDAB-2695-4B75-B207-69E03D47E428}" type="presParOf" srcId="{1EC0738A-47E1-4BD4-93BA-E1F7CE637667}" destId="{95A60788-57D4-4858-BF24-A9A80CDA053E}" srcOrd="0" destOrd="0" presId="urn:microsoft.com/office/officeart/2005/8/layout/process5"/>
    <dgm:cxn modelId="{DAC1F5E0-B855-480D-8C85-789B1B5E8473}" type="presParOf" srcId="{080DB7CB-EDBF-464E-8625-C64720436D72}" destId="{8BC60E9A-9850-4818-A1FF-E55351989D4B}" srcOrd="2" destOrd="0" presId="urn:microsoft.com/office/officeart/2005/8/layout/process5"/>
    <dgm:cxn modelId="{40F88465-9E1B-46D0-A734-2EE5940446D6}" type="presParOf" srcId="{080DB7CB-EDBF-464E-8625-C64720436D72}" destId="{53BD6AAB-936F-4C38-BEFC-97D7FCCB3C6B}" srcOrd="3" destOrd="0" presId="urn:microsoft.com/office/officeart/2005/8/layout/process5"/>
    <dgm:cxn modelId="{A0A21A38-A094-42C1-ACA1-0E601C63FF56}" type="presParOf" srcId="{53BD6AAB-936F-4C38-BEFC-97D7FCCB3C6B}" destId="{0457DDEC-1508-4FCB-AE7A-CD3C24B567BE}" srcOrd="0" destOrd="0" presId="urn:microsoft.com/office/officeart/2005/8/layout/process5"/>
    <dgm:cxn modelId="{8DA97127-C5A4-4730-90DF-E319212425B5}" type="presParOf" srcId="{080DB7CB-EDBF-464E-8625-C64720436D72}" destId="{431B3166-9AE4-4FAF-A875-E52AAB6E5961}" srcOrd="4" destOrd="0" presId="urn:microsoft.com/office/officeart/2005/8/layout/process5"/>
    <dgm:cxn modelId="{5E12179B-A905-4659-85F8-E3134C9A3FA7}" type="presParOf" srcId="{080DB7CB-EDBF-464E-8625-C64720436D72}" destId="{1A861EB5-3F22-4A52-A5C9-C613F61BC8FD}" srcOrd="5" destOrd="0" presId="urn:microsoft.com/office/officeart/2005/8/layout/process5"/>
    <dgm:cxn modelId="{51F565FD-C1DB-418E-942A-940A6FC9FD06}" type="presParOf" srcId="{1A861EB5-3F22-4A52-A5C9-C613F61BC8FD}" destId="{B9948007-5424-4CCF-93A9-8158AACB385D}" srcOrd="0" destOrd="0" presId="urn:microsoft.com/office/officeart/2005/8/layout/process5"/>
    <dgm:cxn modelId="{599D67CF-7010-4C0E-8C6C-1E0BE60680EE}" type="presParOf" srcId="{080DB7CB-EDBF-464E-8625-C64720436D72}" destId="{5D803746-AA33-4651-B57A-BD716CE3ABF8}" srcOrd="6" destOrd="0" presId="urn:microsoft.com/office/officeart/2005/8/layout/process5"/>
    <dgm:cxn modelId="{DB22950C-B43B-484E-B999-1E82F5E7A775}" type="presParOf" srcId="{080DB7CB-EDBF-464E-8625-C64720436D72}" destId="{4F82EE8A-D7DD-4A40-AD14-B564AFAC558E}" srcOrd="7" destOrd="0" presId="urn:microsoft.com/office/officeart/2005/8/layout/process5"/>
    <dgm:cxn modelId="{B77FED70-5402-48D9-95B0-E6ED455E5366}" type="presParOf" srcId="{4F82EE8A-D7DD-4A40-AD14-B564AFAC558E}" destId="{19575FFB-A463-48A8-B5E5-965137B9ABD1}" srcOrd="0" destOrd="0" presId="urn:microsoft.com/office/officeart/2005/8/layout/process5"/>
    <dgm:cxn modelId="{2C5F06C5-B91E-4505-970B-EC657579DC2C}" type="presParOf" srcId="{080DB7CB-EDBF-464E-8625-C64720436D72}" destId="{5829B7F9-FB5B-4857-ACDA-E538638097BF}" srcOrd="8" destOrd="0" presId="urn:microsoft.com/office/officeart/2005/8/layout/process5"/>
    <dgm:cxn modelId="{5AB051BC-E180-4AB5-9621-E6F0E92BA004}" type="presParOf" srcId="{080DB7CB-EDBF-464E-8625-C64720436D72}" destId="{63C38DA1-1907-4B10-9ADB-B65FAB7F6BFB}" srcOrd="9" destOrd="0" presId="urn:microsoft.com/office/officeart/2005/8/layout/process5"/>
    <dgm:cxn modelId="{3FD2F02A-EF96-4F67-97B1-97BF89755084}" type="presParOf" srcId="{63C38DA1-1907-4B10-9ADB-B65FAB7F6BFB}" destId="{8D6D2357-62B3-4CA6-80B5-69398FBB573A}" srcOrd="0" destOrd="0" presId="urn:microsoft.com/office/officeart/2005/8/layout/process5"/>
    <dgm:cxn modelId="{9838F238-0BAA-4EAE-B5CB-64413C40E9A9}" type="presParOf" srcId="{080DB7CB-EDBF-464E-8625-C64720436D72}" destId="{BB46B05A-6670-45EA-8DF6-051E49B8F58F}"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3E3F0-0F2B-4794-8D8D-7C601B5B98A5}">
      <dsp:nvSpPr>
        <dsp:cNvPr id="0" name=""/>
        <dsp:cNvSpPr/>
      </dsp:nvSpPr>
      <dsp:spPr>
        <a:xfrm>
          <a:off x="7233" y="624760"/>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Closing date</a:t>
          </a:r>
        </a:p>
        <a:p>
          <a:pPr marL="0" lvl="0" indent="0" algn="ctr" defTabSz="1066800">
            <a:lnSpc>
              <a:spcPct val="90000"/>
            </a:lnSpc>
            <a:spcBef>
              <a:spcPct val="0"/>
            </a:spcBef>
            <a:spcAft>
              <a:spcPct val="35000"/>
            </a:spcAft>
            <a:buNone/>
          </a:pPr>
          <a:r>
            <a:rPr lang="en-US" sz="2400" kern="1200" dirty="0"/>
            <a:t>25-JULY</a:t>
          </a:r>
        </a:p>
      </dsp:txBody>
      <dsp:txXfrm>
        <a:off x="45225" y="662752"/>
        <a:ext cx="2085893" cy="1221142"/>
      </dsp:txXfrm>
    </dsp:sp>
    <dsp:sp modelId="{1EC0738A-47E1-4BD4-93BA-E1F7CE637667}">
      <dsp:nvSpPr>
        <dsp:cNvPr id="0" name=""/>
        <dsp:cNvSpPr/>
      </dsp:nvSpPr>
      <dsp:spPr>
        <a:xfrm>
          <a:off x="2359355" y="1005251"/>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359355" y="1112480"/>
        <a:ext cx="320822" cy="321687"/>
      </dsp:txXfrm>
    </dsp:sp>
    <dsp:sp modelId="{8BC60E9A-9850-4818-A1FF-E55351989D4B}">
      <dsp:nvSpPr>
        <dsp:cNvPr id="0" name=""/>
        <dsp:cNvSpPr/>
      </dsp:nvSpPr>
      <dsp:spPr>
        <a:xfrm>
          <a:off x="3033861" y="624760"/>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SCM Administrative Due Diligence</a:t>
          </a:r>
        </a:p>
      </dsp:txBody>
      <dsp:txXfrm>
        <a:off x="3071853" y="662752"/>
        <a:ext cx="2085893" cy="1221142"/>
      </dsp:txXfrm>
    </dsp:sp>
    <dsp:sp modelId="{53BD6AAB-936F-4C38-BEFC-97D7FCCB3C6B}">
      <dsp:nvSpPr>
        <dsp:cNvPr id="0" name=""/>
        <dsp:cNvSpPr/>
      </dsp:nvSpPr>
      <dsp:spPr>
        <a:xfrm>
          <a:off x="5385983" y="1005251"/>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385983" y="1112480"/>
        <a:ext cx="320822" cy="321687"/>
      </dsp:txXfrm>
    </dsp:sp>
    <dsp:sp modelId="{431B3166-9AE4-4FAF-A875-E52AAB6E5961}">
      <dsp:nvSpPr>
        <dsp:cNvPr id="0" name=""/>
        <dsp:cNvSpPr/>
      </dsp:nvSpPr>
      <dsp:spPr>
        <a:xfrm>
          <a:off x="6060489" y="624760"/>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Bid Evaluation</a:t>
          </a:r>
        </a:p>
      </dsp:txBody>
      <dsp:txXfrm>
        <a:off x="6098481" y="662752"/>
        <a:ext cx="2085893" cy="1221142"/>
      </dsp:txXfrm>
    </dsp:sp>
    <dsp:sp modelId="{1A861EB5-3F22-4A52-A5C9-C613F61BC8FD}">
      <dsp:nvSpPr>
        <dsp:cNvPr id="0" name=""/>
        <dsp:cNvSpPr/>
      </dsp:nvSpPr>
      <dsp:spPr>
        <a:xfrm rot="5400000">
          <a:off x="6912269" y="2073218"/>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5400000">
        <a:off x="6980585" y="2112132"/>
        <a:ext cx="321687" cy="320822"/>
      </dsp:txXfrm>
    </dsp:sp>
    <dsp:sp modelId="{5D803746-AA33-4651-B57A-BD716CE3ABF8}">
      <dsp:nvSpPr>
        <dsp:cNvPr id="0" name=""/>
        <dsp:cNvSpPr/>
      </dsp:nvSpPr>
      <dsp:spPr>
        <a:xfrm>
          <a:off x="6060489" y="2786637"/>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Bid Adjudication Dept.</a:t>
          </a:r>
        </a:p>
      </dsp:txBody>
      <dsp:txXfrm>
        <a:off x="6098481" y="2824629"/>
        <a:ext cx="2085893" cy="1221142"/>
      </dsp:txXfrm>
    </dsp:sp>
    <dsp:sp modelId="{4F82EE8A-D7DD-4A40-AD14-B564AFAC558E}">
      <dsp:nvSpPr>
        <dsp:cNvPr id="0" name=""/>
        <dsp:cNvSpPr/>
      </dsp:nvSpPr>
      <dsp:spPr>
        <a:xfrm rot="10800000">
          <a:off x="5411926" y="3167128"/>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5549421" y="3274357"/>
        <a:ext cx="320822" cy="321687"/>
      </dsp:txXfrm>
    </dsp:sp>
    <dsp:sp modelId="{5829B7F9-FB5B-4857-ACDA-E538638097BF}">
      <dsp:nvSpPr>
        <dsp:cNvPr id="0" name=""/>
        <dsp:cNvSpPr/>
      </dsp:nvSpPr>
      <dsp:spPr>
        <a:xfrm>
          <a:off x="3033861" y="2786637"/>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Adjudication @ EXCO</a:t>
          </a:r>
        </a:p>
      </dsp:txBody>
      <dsp:txXfrm>
        <a:off x="3071853" y="2824629"/>
        <a:ext cx="2085893" cy="1221142"/>
      </dsp:txXfrm>
    </dsp:sp>
    <dsp:sp modelId="{63C38DA1-1907-4B10-9ADB-B65FAB7F6BFB}">
      <dsp:nvSpPr>
        <dsp:cNvPr id="0" name=""/>
        <dsp:cNvSpPr/>
      </dsp:nvSpPr>
      <dsp:spPr>
        <a:xfrm rot="10800000">
          <a:off x="2385298" y="3167128"/>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2522793" y="3274357"/>
        <a:ext cx="320822" cy="321687"/>
      </dsp:txXfrm>
    </dsp:sp>
    <dsp:sp modelId="{BB46B05A-6670-45EA-8DF6-051E49B8F58F}">
      <dsp:nvSpPr>
        <dsp:cNvPr id="0" name=""/>
        <dsp:cNvSpPr/>
      </dsp:nvSpPr>
      <dsp:spPr>
        <a:xfrm>
          <a:off x="7233" y="2786637"/>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Adjudication@ Board Level</a:t>
          </a:r>
        </a:p>
      </dsp:txBody>
      <dsp:txXfrm>
        <a:off x="45225" y="2824629"/>
        <a:ext cx="2085893" cy="12211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6412"/>
          </a:xfrm>
          <a:prstGeom prst="rect">
            <a:avLst/>
          </a:prstGeom>
        </p:spPr>
        <p:txBody>
          <a:bodyPr vert="horz" lIns="91424" tIns="45712" rIns="91424" bIns="45712" rtlCol="0"/>
          <a:lstStyle>
            <a:lvl1pPr algn="l">
              <a:defRPr sz="1200"/>
            </a:lvl1pPr>
          </a:lstStyle>
          <a:p>
            <a:endParaRPr lang="en-ZA"/>
          </a:p>
        </p:txBody>
      </p:sp>
      <p:sp>
        <p:nvSpPr>
          <p:cNvPr id="3" name="Date Placeholder 2"/>
          <p:cNvSpPr>
            <a:spLocks noGrp="1"/>
          </p:cNvSpPr>
          <p:nvPr>
            <p:ph type="dt" idx="1"/>
          </p:nvPr>
        </p:nvSpPr>
        <p:spPr>
          <a:xfrm>
            <a:off x="3850446" y="0"/>
            <a:ext cx="2945659" cy="496412"/>
          </a:xfrm>
          <a:prstGeom prst="rect">
            <a:avLst/>
          </a:prstGeom>
        </p:spPr>
        <p:txBody>
          <a:bodyPr vert="horz" lIns="91424" tIns="45712" rIns="91424" bIns="45712" rtlCol="0"/>
          <a:lstStyle>
            <a:lvl1pPr algn="r">
              <a:defRPr sz="1200"/>
            </a:lvl1pPr>
          </a:lstStyle>
          <a:p>
            <a:fld id="{578764B7-E090-4BBF-925B-435A8A73F7EF}" type="datetimeFigureOut">
              <a:rPr lang="en-ZA" smtClean="0"/>
              <a:t>2025/07/08</a:t>
            </a:fld>
            <a:endParaRPr lang="en-ZA"/>
          </a:p>
        </p:txBody>
      </p:sp>
      <p:sp>
        <p:nvSpPr>
          <p:cNvPr id="4" name="Slide Image Placeholder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91424" tIns="45712" rIns="91424" bIns="45712" rtlCol="0" anchor="ctr"/>
          <a:lstStyle/>
          <a:p>
            <a:endParaRPr lang="en-ZA"/>
          </a:p>
        </p:txBody>
      </p:sp>
      <p:sp>
        <p:nvSpPr>
          <p:cNvPr id="5" name="Notes Placeholder 4"/>
          <p:cNvSpPr>
            <a:spLocks noGrp="1"/>
          </p:cNvSpPr>
          <p:nvPr>
            <p:ph type="body" sz="quarter" idx="3"/>
          </p:nvPr>
        </p:nvSpPr>
        <p:spPr>
          <a:xfrm>
            <a:off x="679768" y="4715908"/>
            <a:ext cx="5438140" cy="4467702"/>
          </a:xfrm>
          <a:prstGeom prst="rect">
            <a:avLst/>
          </a:prstGeom>
        </p:spPr>
        <p:txBody>
          <a:bodyPr vert="horz" lIns="91424" tIns="45712" rIns="91424" bIns="457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3" y="9430093"/>
            <a:ext cx="2945659" cy="496412"/>
          </a:xfrm>
          <a:prstGeom prst="rect">
            <a:avLst/>
          </a:prstGeom>
        </p:spPr>
        <p:txBody>
          <a:bodyPr vert="horz" lIns="91424" tIns="45712" rIns="91424" bIns="45712" rtlCol="0" anchor="b"/>
          <a:lstStyle>
            <a:lvl1pPr algn="l">
              <a:defRPr sz="1200"/>
            </a:lvl1pPr>
          </a:lstStyle>
          <a:p>
            <a:endParaRPr lang="en-ZA"/>
          </a:p>
        </p:txBody>
      </p:sp>
      <p:sp>
        <p:nvSpPr>
          <p:cNvPr id="7" name="Slide Number Placeholder 6"/>
          <p:cNvSpPr>
            <a:spLocks noGrp="1"/>
          </p:cNvSpPr>
          <p:nvPr>
            <p:ph type="sldNum" sz="quarter" idx="5"/>
          </p:nvPr>
        </p:nvSpPr>
        <p:spPr>
          <a:xfrm>
            <a:off x="3850446" y="9430093"/>
            <a:ext cx="2945659" cy="496412"/>
          </a:xfrm>
          <a:prstGeom prst="rect">
            <a:avLst/>
          </a:prstGeom>
        </p:spPr>
        <p:txBody>
          <a:bodyPr vert="horz" lIns="91424" tIns="45712" rIns="91424" bIns="45712" rtlCol="0" anchor="b"/>
          <a:lstStyle>
            <a:lvl1pPr algn="r">
              <a:defRPr sz="1200"/>
            </a:lvl1pPr>
          </a:lstStyle>
          <a:p>
            <a:fld id="{8097C079-9F7B-4CD8-AD86-BEBB7C2D5C45}" type="slidenum">
              <a:rPr lang="en-ZA" smtClean="0"/>
              <a:t>‹#›</a:t>
            </a:fld>
            <a:endParaRPr lang="en-ZA"/>
          </a:p>
        </p:txBody>
      </p:sp>
    </p:spTree>
    <p:extLst>
      <p:ext uri="{BB962C8B-B14F-4D97-AF65-F5344CB8AC3E}">
        <p14:creationId xmlns:p14="http://schemas.microsoft.com/office/powerpoint/2010/main" val="94703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8097C079-9F7B-4CD8-AD86-BEBB7C2D5C45}" type="slidenum">
              <a:rPr lang="en-ZA" smtClean="0"/>
              <a:t>3</a:t>
            </a:fld>
            <a:endParaRPr lang="en-ZA"/>
          </a:p>
        </p:txBody>
      </p:sp>
    </p:spTree>
    <p:extLst>
      <p:ext uri="{BB962C8B-B14F-4D97-AF65-F5344CB8AC3E}">
        <p14:creationId xmlns:p14="http://schemas.microsoft.com/office/powerpoint/2010/main" val="160506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Appendix A is on Page 40 of the RFB</a:t>
            </a:r>
            <a:endParaRPr lang="en-ZA" dirty="0"/>
          </a:p>
        </p:txBody>
      </p:sp>
      <p:sp>
        <p:nvSpPr>
          <p:cNvPr id="4" name="Slide Number Placeholder 3"/>
          <p:cNvSpPr>
            <a:spLocks noGrp="1"/>
          </p:cNvSpPr>
          <p:nvPr>
            <p:ph type="sldNum" sz="quarter" idx="5"/>
          </p:nvPr>
        </p:nvSpPr>
        <p:spPr/>
        <p:txBody>
          <a:bodyPr/>
          <a:lstStyle/>
          <a:p>
            <a:fld id="{8097C079-9F7B-4CD8-AD86-BEBB7C2D5C45}" type="slidenum">
              <a:rPr lang="en-ZA" smtClean="0"/>
              <a:t>17</a:t>
            </a:fld>
            <a:endParaRPr lang="en-ZA"/>
          </a:p>
        </p:txBody>
      </p:sp>
    </p:spTree>
    <p:extLst>
      <p:ext uri="{BB962C8B-B14F-4D97-AF65-F5344CB8AC3E}">
        <p14:creationId xmlns:p14="http://schemas.microsoft.com/office/powerpoint/2010/main" val="1516264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KD17 is on page 12 of the RGB</a:t>
            </a:r>
            <a:endParaRPr lang="en-ZA" dirty="0"/>
          </a:p>
        </p:txBody>
      </p:sp>
      <p:sp>
        <p:nvSpPr>
          <p:cNvPr id="4" name="Slide Number Placeholder 3"/>
          <p:cNvSpPr>
            <a:spLocks noGrp="1"/>
          </p:cNvSpPr>
          <p:nvPr>
            <p:ph type="sldNum" sz="quarter" idx="5"/>
          </p:nvPr>
        </p:nvSpPr>
        <p:spPr/>
        <p:txBody>
          <a:bodyPr/>
          <a:lstStyle/>
          <a:p>
            <a:fld id="{8097C079-9F7B-4CD8-AD86-BEBB7C2D5C45}" type="slidenum">
              <a:rPr lang="en-ZA" smtClean="0"/>
              <a:t>18</a:t>
            </a:fld>
            <a:endParaRPr lang="en-ZA"/>
          </a:p>
        </p:txBody>
      </p:sp>
    </p:spTree>
    <p:extLst>
      <p:ext uri="{BB962C8B-B14F-4D97-AF65-F5344CB8AC3E}">
        <p14:creationId xmlns:p14="http://schemas.microsoft.com/office/powerpoint/2010/main" val="3640708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8097C079-9F7B-4CD8-AD86-BEBB7C2D5C45}" type="slidenum">
              <a:rPr lang="en-ZA" smtClean="0"/>
              <a:t>27</a:t>
            </a:fld>
            <a:endParaRPr lang="en-ZA"/>
          </a:p>
        </p:txBody>
      </p:sp>
    </p:spTree>
    <p:extLst>
      <p:ext uri="{BB962C8B-B14F-4D97-AF65-F5344CB8AC3E}">
        <p14:creationId xmlns:p14="http://schemas.microsoft.com/office/powerpoint/2010/main" val="518655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A94BD85-9015-4CE0-AE9D-FCC62980FB03}" type="datetime1">
              <a:rPr lang="en-US" altLang="en-US" smtClean="0"/>
              <a:t>7/8/2025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ED037BE-1274-439A-BE6D-722C76BB2482}" type="slidenum">
              <a:rPr lang="en-US" altLang="en-US"/>
              <a:pPr/>
              <a:t>‹#›</a:t>
            </a:fld>
            <a:endParaRPr lang="en-US" altLang="en-US"/>
          </a:p>
        </p:txBody>
      </p:sp>
    </p:spTree>
    <p:extLst>
      <p:ext uri="{BB962C8B-B14F-4D97-AF65-F5344CB8AC3E}">
        <p14:creationId xmlns:p14="http://schemas.microsoft.com/office/powerpoint/2010/main" val="349699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550C559A-E550-4372-B8FA-FF1D6DCAC74A}" type="datetime1">
              <a:rPr lang="en-US" altLang="en-US" smtClean="0"/>
              <a:t>7/8/2025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7C7B2E3-3D34-4AB4-A8C5-55B6BE631437}" type="slidenum">
              <a:rPr lang="en-US" altLang="en-US"/>
              <a:pPr/>
              <a:t>‹#›</a:t>
            </a:fld>
            <a:endParaRPr lang="en-US" altLang="en-US"/>
          </a:p>
        </p:txBody>
      </p:sp>
    </p:spTree>
    <p:extLst>
      <p:ext uri="{BB962C8B-B14F-4D97-AF65-F5344CB8AC3E}">
        <p14:creationId xmlns:p14="http://schemas.microsoft.com/office/powerpoint/2010/main" val="612922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04894C2B-29F1-4E62-8AB2-6F57C4977F84}" type="datetime1">
              <a:rPr lang="en-US" altLang="en-US" smtClean="0"/>
              <a:t>7/8/2025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6EE3883-650C-464C-80CE-E39222FC56A7}" type="slidenum">
              <a:rPr lang="en-US" altLang="en-US"/>
              <a:pPr/>
              <a:t>‹#›</a:t>
            </a:fld>
            <a:endParaRPr lang="en-US" altLang="en-US"/>
          </a:p>
        </p:txBody>
      </p:sp>
    </p:spTree>
    <p:extLst>
      <p:ext uri="{BB962C8B-B14F-4D97-AF65-F5344CB8AC3E}">
        <p14:creationId xmlns:p14="http://schemas.microsoft.com/office/powerpoint/2010/main" val="320970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fld id="{747D87A2-7E9E-4568-8D43-F60D274AFB60}" type="datetime1">
              <a:rPr lang="en-US" altLang="en-US" smtClean="0"/>
              <a:t>7/8/2025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3566A57-10DF-46B1-B532-EFF4072896AA}" type="slidenum">
              <a:rPr lang="en-US" altLang="en-US"/>
              <a:pPr/>
              <a:t>‹#›</a:t>
            </a:fld>
            <a:endParaRPr lang="en-US" altLang="en-US"/>
          </a:p>
        </p:txBody>
      </p:sp>
    </p:spTree>
    <p:extLst>
      <p:ext uri="{BB962C8B-B14F-4D97-AF65-F5344CB8AC3E}">
        <p14:creationId xmlns:p14="http://schemas.microsoft.com/office/powerpoint/2010/main" val="399181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30227DBA-1C47-45E0-B226-1BB3E69BC9A9}" type="datetime1">
              <a:rPr lang="en-US" altLang="en-US" smtClean="0"/>
              <a:t>7/8/2025</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7575215-D7AD-433F-8F18-DD37377FA32A}" type="slidenum">
              <a:rPr lang="en-US" altLang="en-US"/>
              <a:pPr/>
              <a:t>‹#›</a:t>
            </a:fld>
            <a:endParaRPr lang="en-US" altLang="en-US"/>
          </a:p>
        </p:txBody>
      </p:sp>
    </p:spTree>
    <p:extLst>
      <p:ext uri="{BB962C8B-B14F-4D97-AF65-F5344CB8AC3E}">
        <p14:creationId xmlns:p14="http://schemas.microsoft.com/office/powerpoint/2010/main" val="1070908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7100201-D8A6-4E47-A8A4-2CEFBF9F6598}" type="datetime1">
              <a:rPr lang="en-US" altLang="en-US" smtClean="0"/>
              <a:t>7/8/2025</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61A2A29C-9348-4A44-9EBA-15669C043D36}" type="slidenum">
              <a:rPr lang="en-US" altLang="en-US"/>
              <a:pPr/>
              <a:t>‹#›</a:t>
            </a:fld>
            <a:endParaRPr lang="en-US" altLang="en-US"/>
          </a:p>
        </p:txBody>
      </p:sp>
    </p:spTree>
    <p:extLst>
      <p:ext uri="{BB962C8B-B14F-4D97-AF65-F5344CB8AC3E}">
        <p14:creationId xmlns:p14="http://schemas.microsoft.com/office/powerpoint/2010/main" val="2157511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33FB08-86F5-4FFC-BCC8-6ECC442737B2}" type="datetime1">
              <a:rPr lang="en-US" altLang="en-US" smtClean="0"/>
              <a:t>7/8/2025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B1A515FE-462D-46F0-8B65-528B74AD0973}" type="slidenum">
              <a:rPr lang="en-US" altLang="en-US"/>
              <a:pPr/>
              <a:t>‹#›</a:t>
            </a:fld>
            <a:endParaRPr lang="en-US" altLang="en-US"/>
          </a:p>
        </p:txBody>
      </p:sp>
    </p:spTree>
    <p:extLst>
      <p:ext uri="{BB962C8B-B14F-4D97-AF65-F5344CB8AC3E}">
        <p14:creationId xmlns:p14="http://schemas.microsoft.com/office/powerpoint/2010/main" val="301236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F1946624-90AC-4518-8411-F30EC54F67A5}" type="datetime1">
              <a:rPr lang="en-US" altLang="en-US" smtClean="0"/>
              <a:t>7/8/2025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356B4C8-6214-467E-8351-2394027C2829}" type="slidenum">
              <a:rPr lang="en-US" altLang="en-US"/>
              <a:pPr/>
              <a:t>‹#›</a:t>
            </a:fld>
            <a:endParaRPr lang="en-US" altLang="en-US"/>
          </a:p>
        </p:txBody>
      </p:sp>
    </p:spTree>
    <p:extLst>
      <p:ext uri="{BB962C8B-B14F-4D97-AF65-F5344CB8AC3E}">
        <p14:creationId xmlns:p14="http://schemas.microsoft.com/office/powerpoint/2010/main" val="171592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C2C87035-BC16-423A-8F12-B0717E28B564}" type="datetime1">
              <a:rPr lang="en-US" altLang="en-US" smtClean="0"/>
              <a:t>7/8/2025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9548D3C-B201-4852-8CB1-589CECBF07AB}" type="slidenum">
              <a:rPr lang="en-US" altLang="en-US"/>
              <a:pPr/>
              <a:t>‹#›</a:t>
            </a:fld>
            <a:endParaRPr lang="en-US" altLang="en-US"/>
          </a:p>
        </p:txBody>
      </p:sp>
    </p:spTree>
    <p:extLst>
      <p:ext uri="{BB962C8B-B14F-4D97-AF65-F5344CB8AC3E}">
        <p14:creationId xmlns:p14="http://schemas.microsoft.com/office/powerpoint/2010/main" val="2230331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445CF477-5858-46EF-AFFA-AA624A4D9AAB}" type="datetime1">
              <a:rPr lang="en-US" altLang="en-US" smtClean="0"/>
              <a:t>7/8/2025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A97F435-A496-4F80-9087-C8A90DA536C9}" type="slidenum">
              <a:rPr lang="en-US" altLang="en-US"/>
              <a:pPr/>
              <a:t>‹#›</a:t>
            </a:fld>
            <a:endParaRPr lang="en-US" altLang="en-US"/>
          </a:p>
        </p:txBody>
      </p:sp>
    </p:spTree>
    <p:extLst>
      <p:ext uri="{BB962C8B-B14F-4D97-AF65-F5344CB8AC3E}">
        <p14:creationId xmlns:p14="http://schemas.microsoft.com/office/powerpoint/2010/main" val="634593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0EBE21EC-E8F5-44F5-8D29-80D76ED9400A}" type="datetime1">
              <a:rPr lang="en-US" altLang="en-US" smtClean="0"/>
              <a:t>7/8/2025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1CA6EF8-8BCA-407C-8E10-067E0B69DBE4}" type="slidenum">
              <a:rPr lang="en-US" altLang="en-US"/>
              <a:pPr/>
              <a:t>‹#›</a:t>
            </a:fld>
            <a:endParaRPr lang="en-US" altLang="en-US"/>
          </a:p>
        </p:txBody>
      </p:sp>
    </p:spTree>
    <p:extLst>
      <p:ext uri="{BB962C8B-B14F-4D97-AF65-F5344CB8AC3E}">
        <p14:creationId xmlns:p14="http://schemas.microsoft.com/office/powerpoint/2010/main" val="139510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3CCF8FD9-EB81-45C2-9F31-559FA42D04FC}" type="datetime1">
              <a:rPr lang="en-US" altLang="en-US" smtClean="0"/>
              <a:t>7/8/2025</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8218C5A-A858-4410-967E-1A65FBCFB49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hyperlink" Target="../BSC/BID%20SPEC/Annexure%20B%20price%20schedule.xls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hyperlink" Target="../Invitation%20to%20bids.pd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e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1"/>
          <p:cNvSpPr>
            <a:spLocks noGrp="1"/>
          </p:cNvSpPr>
          <p:nvPr>
            <p:ph type="title"/>
          </p:nvPr>
        </p:nvSpPr>
        <p:spPr>
          <a:xfrm>
            <a:off x="0" y="0"/>
            <a:ext cx="6115050" cy="1074738"/>
          </a:xfrm>
        </p:spPr>
        <p:txBody>
          <a:bodyPr/>
          <a:lstStyle/>
          <a:p>
            <a:pPr eaLnBrk="1" hangingPunct="1"/>
            <a:r>
              <a:rPr lang="en-US" altLang="en-US" sz="2800" b="1" dirty="0">
                <a:solidFill>
                  <a:schemeClr val="bg1"/>
                </a:solidFill>
                <a:latin typeface="Arial" charset="0"/>
                <a:cs typeface="Arial" charset="0"/>
              </a:rPr>
              <a:t>ARMSCOR </a:t>
            </a:r>
          </a:p>
        </p:txBody>
      </p:sp>
      <p:sp>
        <p:nvSpPr>
          <p:cNvPr id="3" name="Slide Number Placeholder 2"/>
          <p:cNvSpPr>
            <a:spLocks noGrp="1"/>
          </p:cNvSpPr>
          <p:nvPr>
            <p:ph type="sldNum" sz="quarter" idx="12"/>
          </p:nvPr>
        </p:nvSpPr>
        <p:spPr/>
        <p:txBody>
          <a:bodyPr/>
          <a:lstStyle/>
          <a:p>
            <a:fld id="{37C7B2E3-3D34-4AB4-A8C5-55B6BE631437}" type="slidenum">
              <a:rPr lang="en-US" altLang="en-US" smtClean="0"/>
              <a:pPr/>
              <a:t>1</a:t>
            </a:fld>
            <a:endParaRPr lang="en-US" altLang="en-US"/>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331" y="1175658"/>
            <a:ext cx="9091669" cy="4874306"/>
          </a:xfrm>
        </p:spPr>
      </p:pic>
    </p:spTree>
    <p:extLst>
      <p:ext uri="{BB962C8B-B14F-4D97-AF65-F5344CB8AC3E}">
        <p14:creationId xmlns:p14="http://schemas.microsoft.com/office/powerpoint/2010/main" val="3315094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2" name="TextBox 1"/>
          <p:cNvSpPr txBox="1">
            <a:spLocks noChangeArrowheads="1"/>
          </p:cNvSpPr>
          <p:nvPr/>
        </p:nvSpPr>
        <p:spPr bwMode="auto">
          <a:xfrm>
            <a:off x="7921625" y="106363"/>
            <a:ext cx="10207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500" dirty="0">
                <a:latin typeface="Arial" charset="0"/>
                <a:cs typeface="Arial" charset="0"/>
              </a:rPr>
              <a:t>A-TEMP-009 -1 ISSUE 002</a:t>
            </a:r>
          </a:p>
        </p:txBody>
      </p:sp>
      <p:sp>
        <p:nvSpPr>
          <p:cNvPr id="5" name="Title 1"/>
          <p:cNvSpPr txBox="1">
            <a:spLocks/>
          </p:cNvSpPr>
          <p:nvPr/>
        </p:nvSpPr>
        <p:spPr bwMode="auto">
          <a:xfrm>
            <a:off x="0" y="1"/>
            <a:ext cx="5904690" cy="1556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r>
              <a:rPr lang="en-GB" sz="2000" dirty="0">
                <a:solidFill>
                  <a:schemeClr val="bg1"/>
                </a:solidFill>
                <a:latin typeface="Arial Black" panose="020B0A04020102020204" pitchFamily="34" charset="0"/>
              </a:rPr>
              <a:t>PROVISION OF PHYSICAL GUARDING SERVICE FOR PERIOD OF 5-YEARS- GAUTENG PROVINCE SITES</a:t>
            </a:r>
          </a:p>
          <a:p>
            <a:pPr eaLnBrk="1" hangingPunct="1"/>
            <a:r>
              <a:rPr lang="en-GB" sz="2000" dirty="0">
                <a:solidFill>
                  <a:schemeClr val="bg1"/>
                </a:solidFill>
                <a:latin typeface="Arial Black" panose="020B0A04020102020204" pitchFamily="34" charset="0"/>
              </a:rPr>
              <a:t>EFAC 2025/04</a:t>
            </a:r>
            <a:endParaRPr lang="en-ZA" sz="2000" dirty="0">
              <a:solidFill>
                <a:schemeClr val="bg1"/>
              </a:solidFill>
              <a:latin typeface="Arial Black" panose="020B0A04020102020204" pitchFamily="34" charset="0"/>
            </a:endParaRPr>
          </a:p>
        </p:txBody>
      </p:sp>
      <p:sp>
        <p:nvSpPr>
          <p:cNvPr id="2" name="Subtitle 1"/>
          <p:cNvSpPr>
            <a:spLocks noGrp="1"/>
          </p:cNvSpPr>
          <p:nvPr>
            <p:ph type="subTitle" idx="1"/>
          </p:nvPr>
        </p:nvSpPr>
        <p:spPr>
          <a:xfrm>
            <a:off x="1371600" y="3886200"/>
            <a:ext cx="6400800" cy="2200564"/>
          </a:xfrm>
        </p:spPr>
        <p:txBody>
          <a:bodyPr anchor="ctr" anchorCtr="0"/>
          <a:lstStyle/>
          <a:p>
            <a:r>
              <a:rPr lang="en-ZA" cap="all" dirty="0">
                <a:solidFill>
                  <a:schemeClr val="bg1"/>
                </a:solidFill>
                <a:latin typeface="Arial Black" panose="020B0A04020102020204" pitchFamily="34" charset="0"/>
              </a:rPr>
              <a:t>Compulsory Bidders Briefing</a:t>
            </a:r>
          </a:p>
          <a:p>
            <a:r>
              <a:rPr lang="en-ZA" dirty="0">
                <a:solidFill>
                  <a:schemeClr val="bg1"/>
                </a:solidFill>
                <a:latin typeface="Arial Black" panose="020B0A04020102020204" pitchFamily="34" charset="0"/>
              </a:rPr>
              <a:t>08-10 JULY 2025</a:t>
            </a:r>
          </a:p>
          <a:p>
            <a:r>
              <a:rPr lang="en-GB" dirty="0">
                <a:solidFill>
                  <a:schemeClr val="bg1"/>
                </a:solidFill>
                <a:latin typeface="Arial Black" panose="020B0A04020102020204" pitchFamily="34" charset="0"/>
              </a:rPr>
              <a:t>GAUTENG PROVINCE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1"/>
          <p:cNvSpPr>
            <a:spLocks noGrp="1"/>
          </p:cNvSpPr>
          <p:nvPr>
            <p:ph type="title"/>
          </p:nvPr>
        </p:nvSpPr>
        <p:spPr>
          <a:xfrm>
            <a:off x="0" y="0"/>
            <a:ext cx="6115050" cy="1074738"/>
          </a:xfrm>
        </p:spPr>
        <p:txBody>
          <a:bodyPr/>
          <a:lstStyle/>
          <a:p>
            <a:pPr algn="l" eaLnBrk="1" hangingPunct="1"/>
            <a:r>
              <a:rPr lang="en-US" altLang="en-US" sz="3200" b="1" dirty="0">
                <a:solidFill>
                  <a:schemeClr val="bg1"/>
                </a:solidFill>
                <a:latin typeface="Arial" charset="0"/>
                <a:cs typeface="Arial" charset="0"/>
              </a:rPr>
              <a:t>AGENDA ITEMS</a:t>
            </a:r>
          </a:p>
        </p:txBody>
      </p:sp>
      <p:sp>
        <p:nvSpPr>
          <p:cNvPr id="3" name="Slide Number Placeholder 2"/>
          <p:cNvSpPr>
            <a:spLocks noGrp="1"/>
          </p:cNvSpPr>
          <p:nvPr>
            <p:ph type="sldNum" sz="quarter" idx="12"/>
          </p:nvPr>
        </p:nvSpPr>
        <p:spPr/>
        <p:txBody>
          <a:bodyPr/>
          <a:lstStyle/>
          <a:p>
            <a:fld id="{37C7B2E3-3D34-4AB4-A8C5-55B6BE631437}" type="slidenum">
              <a:rPr lang="en-US" altLang="en-US" smtClean="0"/>
              <a:pPr/>
              <a:t>3</a:t>
            </a:fld>
            <a:endParaRPr lang="en-US" altLang="en-US"/>
          </a:p>
        </p:txBody>
      </p:sp>
      <p:sp>
        <p:nvSpPr>
          <p:cNvPr id="6" name="Content Placeholder 2"/>
          <p:cNvSpPr>
            <a:spLocks noGrp="1"/>
          </p:cNvSpPr>
          <p:nvPr>
            <p:ph idx="1"/>
          </p:nvPr>
        </p:nvSpPr>
        <p:spPr>
          <a:xfrm>
            <a:off x="457200" y="1252538"/>
            <a:ext cx="8351838" cy="5103812"/>
          </a:xfrm>
        </p:spPr>
        <p:txBody>
          <a:bodyPr/>
          <a:lstStyle/>
          <a:p>
            <a:pPr marL="457200" indent="-457200">
              <a:buFont typeface="+mj-lt"/>
              <a:buAutoNum type="arabicPeriod"/>
            </a:pP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WELCOME							- MS P. 	MANGAKANE						</a:t>
            </a:r>
          </a:p>
          <a:p>
            <a:pPr marL="457200" indent="-457200">
              <a:buFont typeface="+mj-lt"/>
              <a:buAutoNum type="arabicPeriod"/>
            </a:pP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BACKGROUND 					 - MS P. MANGAKANE</a:t>
            </a:r>
          </a:p>
          <a:p>
            <a:pPr marL="457200" indent="-457200">
              <a:buFont typeface="+mj-lt"/>
              <a:buAutoNum type="arabicPeriod"/>
            </a:pP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SPECIFICATION					 - MR C. RAMUSHU</a:t>
            </a:r>
            <a:endPar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457200" indent="-457200">
              <a:buFont typeface="+mj-lt"/>
              <a:buAutoNum type="arabicPeriod"/>
            </a:pP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EVALUATION CRITERIA			 - MS P. MANGAKANE </a:t>
            </a:r>
          </a:p>
          <a:p>
            <a:pPr marL="457200" indent="-457200">
              <a:buFont typeface="+mj-lt"/>
              <a:buAutoNum type="arabicPeriod"/>
            </a:pPr>
            <a:r>
              <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SPECIFIC GOALS REQUIREMENT	</a:t>
            </a: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 MR. S Manyoni</a:t>
            </a:r>
          </a:p>
          <a:p>
            <a:pPr marL="514350" indent="-457200">
              <a:buFont typeface="+mj-lt"/>
              <a:buAutoNum type="arabicPeriod"/>
            </a:pPr>
            <a:r>
              <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SPECIAL REQUIREMENTS		</a:t>
            </a: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 MR. S Manyoni </a:t>
            </a:r>
          </a:p>
          <a:p>
            <a:pPr marL="514350" indent="-457200">
              <a:buFont typeface="+mj-lt"/>
              <a:buAutoNum type="arabicPeriod"/>
            </a:pPr>
            <a:r>
              <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SPECIAL CONTRACT CONDITIONS - </a:t>
            </a: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 MS P. MANGAKANE										       MR W. MANANA  </a:t>
            </a:r>
          </a:p>
          <a:p>
            <a:pPr marL="514350" indent="-457200">
              <a:buFont typeface="+mj-lt"/>
              <a:buAutoNum type="arabicPeriod"/>
            </a:pPr>
            <a:r>
              <a:rPr lang="en-GB"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rPr>
              <a:t>SITES WALK-ABOUT				- MR C. RAMUSHU, MR H. 										  MAHLATSI, MR P. SAM</a:t>
            </a:r>
            <a:endParaRPr lang="en-ZA" sz="2000" b="1" dirty="0">
              <a:solidFill>
                <a:srgbClr val="00385A"/>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57150" indent="0">
              <a:buNone/>
            </a:pPr>
            <a:endParaRPr lang="en-ZA" sz="24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425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1"/>
          <p:cNvSpPr>
            <a:spLocks noGrp="1"/>
          </p:cNvSpPr>
          <p:nvPr>
            <p:ph type="title"/>
          </p:nvPr>
        </p:nvSpPr>
        <p:spPr>
          <a:xfrm>
            <a:off x="0" y="0"/>
            <a:ext cx="6115050" cy="1074738"/>
          </a:xfrm>
        </p:spPr>
        <p:txBody>
          <a:bodyPr/>
          <a:lstStyle/>
          <a:p>
            <a:pPr algn="l" eaLnBrk="1" hangingPunct="1"/>
            <a:r>
              <a:rPr lang="en-US" altLang="en-US" sz="2800" b="1" dirty="0">
                <a:solidFill>
                  <a:schemeClr val="bg1"/>
                </a:solidFill>
                <a:latin typeface="Arial" charset="0"/>
                <a:cs typeface="Arial" charset="0"/>
              </a:rPr>
              <a:t>WELCOME</a:t>
            </a:r>
          </a:p>
        </p:txBody>
      </p:sp>
      <p:sp>
        <p:nvSpPr>
          <p:cNvPr id="3" name="Slide Number Placeholder 2"/>
          <p:cNvSpPr>
            <a:spLocks noGrp="1"/>
          </p:cNvSpPr>
          <p:nvPr>
            <p:ph type="sldNum" sz="quarter" idx="12"/>
          </p:nvPr>
        </p:nvSpPr>
        <p:spPr/>
        <p:txBody>
          <a:bodyPr/>
          <a:lstStyle/>
          <a:p>
            <a:fld id="{37C7B2E3-3D34-4AB4-A8C5-55B6BE631437}" type="slidenum">
              <a:rPr lang="en-US" altLang="en-US" smtClean="0"/>
              <a:pPr/>
              <a:t>4</a:t>
            </a:fld>
            <a:endParaRPr lang="en-US" altLang="en-US"/>
          </a:p>
        </p:txBody>
      </p:sp>
      <p:sp>
        <p:nvSpPr>
          <p:cNvPr id="6" name="Content Placeholder 2"/>
          <p:cNvSpPr>
            <a:spLocks noGrp="1"/>
          </p:cNvSpPr>
          <p:nvPr>
            <p:ph idx="1"/>
          </p:nvPr>
        </p:nvSpPr>
        <p:spPr>
          <a:xfrm>
            <a:off x="457200" y="1344706"/>
            <a:ext cx="8229600" cy="4781457"/>
          </a:xfrm>
        </p:spPr>
        <p:txBody>
          <a:bodyPr/>
          <a:lstStyle/>
          <a:p>
            <a:pPr marL="0" indent="0">
              <a:lnSpc>
                <a:spcPct val="150000"/>
              </a:lnSpc>
              <a:buNone/>
            </a:pPr>
            <a:r>
              <a:rPr lang="en-ZA" sz="2400" b="1" cap="all" dirty="0">
                <a:latin typeface="Arial" panose="020B0604020202020204" pitchFamily="34" charset="0"/>
                <a:cs typeface="Arial" panose="020B0604020202020204" pitchFamily="34" charset="0"/>
              </a:rPr>
              <a:t>compulsory bidders briefing</a:t>
            </a:r>
          </a:p>
          <a:p>
            <a:pPr>
              <a:lnSpc>
                <a:spcPct val="150000"/>
              </a:lnSpc>
            </a:pPr>
            <a:r>
              <a:rPr lang="en-ZA" sz="2400" dirty="0">
                <a:latin typeface="Arial" panose="020B0604020202020204" pitchFamily="34" charset="0"/>
                <a:cs typeface="Arial" panose="020B0604020202020204" pitchFamily="34" charset="0"/>
              </a:rPr>
              <a:t>Please ensure that at least 1x member from your company signs the attendance register. </a:t>
            </a:r>
          </a:p>
          <a:p>
            <a:pPr>
              <a:lnSpc>
                <a:spcPct val="150000"/>
              </a:lnSpc>
            </a:pPr>
            <a:r>
              <a:rPr lang="en-GB" sz="2400" b="1" dirty="0">
                <a:latin typeface="Arial" panose="020B0604020202020204" pitchFamily="34" charset="0"/>
                <a:cs typeface="Arial" panose="020B0604020202020204" pitchFamily="34" charset="0"/>
              </a:rPr>
              <a:t>PLEASE ENSURE THAT YOU ATTEND ALL THE GAUTENG SITE VISITS (X4 SITES) ON 08, 09 AND 10 JULY 2025</a:t>
            </a:r>
            <a:endParaRPr lang="en-ZA"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7094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1"/>
          <p:cNvSpPr>
            <a:spLocks noGrp="1"/>
          </p:cNvSpPr>
          <p:nvPr>
            <p:ph type="title"/>
          </p:nvPr>
        </p:nvSpPr>
        <p:spPr>
          <a:xfrm>
            <a:off x="0" y="0"/>
            <a:ext cx="6115050" cy="1074738"/>
          </a:xfrm>
        </p:spPr>
        <p:txBody>
          <a:bodyPr/>
          <a:lstStyle/>
          <a:p>
            <a:pPr algn="l" eaLnBrk="1" hangingPunct="1"/>
            <a:r>
              <a:rPr lang="en-US" altLang="en-US" sz="2800" b="1" dirty="0">
                <a:solidFill>
                  <a:schemeClr val="bg1"/>
                </a:solidFill>
                <a:latin typeface="Arial" charset="0"/>
                <a:cs typeface="Arial" charset="0"/>
              </a:rPr>
              <a:t>BACKGROUND</a:t>
            </a:r>
          </a:p>
        </p:txBody>
      </p:sp>
      <p:sp>
        <p:nvSpPr>
          <p:cNvPr id="3" name="Slide Number Placeholder 2"/>
          <p:cNvSpPr>
            <a:spLocks noGrp="1"/>
          </p:cNvSpPr>
          <p:nvPr>
            <p:ph type="sldNum" sz="quarter" idx="12"/>
          </p:nvPr>
        </p:nvSpPr>
        <p:spPr/>
        <p:txBody>
          <a:bodyPr/>
          <a:lstStyle/>
          <a:p>
            <a:fld id="{37C7B2E3-3D34-4AB4-A8C5-55B6BE631437}" type="slidenum">
              <a:rPr lang="en-US" altLang="en-US" smtClean="0"/>
              <a:pPr/>
              <a:t>5</a:t>
            </a:fld>
            <a:endParaRPr lang="en-US" altLang="en-US"/>
          </a:p>
        </p:txBody>
      </p:sp>
      <p:sp>
        <p:nvSpPr>
          <p:cNvPr id="6" name="Content Placeholder 2"/>
          <p:cNvSpPr>
            <a:spLocks noGrp="1"/>
          </p:cNvSpPr>
          <p:nvPr>
            <p:ph idx="1"/>
          </p:nvPr>
        </p:nvSpPr>
        <p:spPr>
          <a:xfrm>
            <a:off x="355600" y="1022542"/>
            <a:ext cx="8229600" cy="4812915"/>
          </a:xfrm>
        </p:spPr>
        <p:txBody>
          <a:bodyPr/>
          <a:lstStyle/>
          <a:p>
            <a:pPr>
              <a:lnSpc>
                <a:spcPct val="150000"/>
              </a:lnSpc>
              <a:buFont typeface="Arial" panose="020B0604020202020204" pitchFamily="34" charset="0"/>
              <a:buChar char="•"/>
            </a:pPr>
            <a:r>
              <a:rPr lang="en-GB" sz="1900" dirty="0">
                <a:latin typeface="Arial" panose="020B0604020202020204" pitchFamily="34" charset="0"/>
                <a:cs typeface="Arial" panose="020B0604020202020204" pitchFamily="34" charset="0"/>
              </a:rPr>
              <a:t>EFAC/2023/06 was cancelled on October 2024 for the Gauteng, Western Cape and Northern Cape provinces.</a:t>
            </a:r>
          </a:p>
          <a:p>
            <a:pPr>
              <a:lnSpc>
                <a:spcPct val="150000"/>
              </a:lnSpc>
            </a:pPr>
            <a:r>
              <a:rPr lang="en-GB" sz="1900" dirty="0">
                <a:latin typeface="Arial" panose="020B0604020202020204" pitchFamily="34" charset="0"/>
                <a:cs typeface="Arial" panose="020B0604020202020204" pitchFamily="34" charset="0"/>
              </a:rPr>
              <a:t>This bid EFAC/2025/04 is issued only for the Gauteng Province 4x sites.</a:t>
            </a:r>
          </a:p>
          <a:p>
            <a:pPr>
              <a:lnSpc>
                <a:spcPct val="150000"/>
              </a:lnSpc>
            </a:pPr>
            <a:r>
              <a:rPr lang="en-GB" sz="1900" dirty="0">
                <a:latin typeface="Arial" panose="020B0604020202020204" pitchFamily="34" charset="0"/>
                <a:cs typeface="Arial" panose="020B0604020202020204" pitchFamily="34" charset="0"/>
              </a:rPr>
              <a:t>Armscor seeks to appoint a </a:t>
            </a:r>
            <a:r>
              <a:rPr lang="en-GB" sz="1900" b="1" u="sng" dirty="0">
                <a:latin typeface="Arial" panose="020B0604020202020204" pitchFamily="34" charset="0"/>
                <a:cs typeface="Arial" panose="020B0604020202020204" pitchFamily="34" charset="0"/>
              </a:rPr>
              <a:t>PSIRA</a:t>
            </a:r>
            <a:r>
              <a:rPr lang="en-GB" sz="1900" dirty="0">
                <a:latin typeface="Arial" panose="020B0604020202020204" pitchFamily="34" charset="0"/>
                <a:cs typeface="Arial" panose="020B0604020202020204" pitchFamily="34" charset="0"/>
              </a:rPr>
              <a:t> registered contractor to provide Physical Guarding Services across all Armscor 4x sites in the Gauteng Province.</a:t>
            </a:r>
          </a:p>
          <a:p>
            <a:pPr>
              <a:lnSpc>
                <a:spcPct val="150000"/>
              </a:lnSpc>
            </a:pPr>
            <a:r>
              <a:rPr lang="en-GB" sz="1900" dirty="0">
                <a:latin typeface="Arial" panose="020B0604020202020204" pitchFamily="34" charset="0"/>
                <a:cs typeface="Arial" panose="020B0604020202020204" pitchFamily="34" charset="0"/>
              </a:rPr>
              <a:t>The successful bidder will commence with services on the </a:t>
            </a:r>
            <a:r>
              <a:rPr lang="en-GB" sz="1900" b="1" dirty="0">
                <a:latin typeface="Arial" panose="020B0604020202020204" pitchFamily="34" charset="0"/>
                <a:cs typeface="Arial" panose="020B0604020202020204" pitchFamily="34" charset="0"/>
              </a:rPr>
              <a:t>1</a:t>
            </a:r>
            <a:r>
              <a:rPr lang="en-GB" sz="1900" b="1" baseline="30000" dirty="0">
                <a:latin typeface="Arial" panose="020B0604020202020204" pitchFamily="34" charset="0"/>
                <a:cs typeface="Arial" panose="020B0604020202020204" pitchFamily="34" charset="0"/>
              </a:rPr>
              <a:t>st</a:t>
            </a:r>
            <a:r>
              <a:rPr lang="en-GB" sz="1900" b="1" dirty="0">
                <a:latin typeface="Arial" panose="020B0604020202020204" pitchFamily="34" charset="0"/>
                <a:cs typeface="Arial" panose="020B0604020202020204" pitchFamily="34" charset="0"/>
              </a:rPr>
              <a:t> October 2025 </a:t>
            </a:r>
            <a:r>
              <a:rPr lang="en-GB" sz="1900" dirty="0">
                <a:latin typeface="Arial" panose="020B0604020202020204" pitchFamily="34" charset="0"/>
                <a:cs typeface="Arial" panose="020B0604020202020204" pitchFamily="34" charset="0"/>
              </a:rPr>
              <a:t>(dates may change depending on the readiness of the new service provider). </a:t>
            </a:r>
          </a:p>
          <a:p>
            <a:pPr>
              <a:lnSpc>
                <a:spcPct val="150000"/>
              </a:lnSpc>
            </a:pPr>
            <a:r>
              <a:rPr lang="en-GB" sz="1900" dirty="0">
                <a:latin typeface="Arial" panose="020B0604020202020204" pitchFamily="34" charset="0"/>
                <a:cs typeface="Arial" panose="020B0604020202020204" pitchFamily="34" charset="0"/>
              </a:rPr>
              <a:t>Armscor will appoint one service provider across all the 4xsites of the Gauteng province</a:t>
            </a:r>
            <a:r>
              <a:rPr lang="en-GB"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68857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6534" y="2005830"/>
            <a:ext cx="6400800" cy="2302163"/>
          </a:xfrm>
        </p:spPr>
        <p:txBody>
          <a:bodyPr/>
          <a:lstStyle/>
          <a:p>
            <a:r>
              <a:rPr lang="en-GB" b="1" dirty="0">
                <a:solidFill>
                  <a:schemeClr val="tx1"/>
                </a:solidFill>
                <a:latin typeface="Arial Black" panose="020B0A04020102020204" pitchFamily="34" charset="0"/>
              </a:rPr>
              <a:t>ANNEXURE C ATTACHED TO THE RFB DOCUMENT</a:t>
            </a:r>
            <a:endParaRPr lang="en-ZA" dirty="0"/>
          </a:p>
        </p:txBody>
      </p:sp>
      <p:pic>
        <p:nvPicPr>
          <p:cNvPr id="4" name="Picture 2">
            <a:extLst>
              <a:ext uri="{FF2B5EF4-FFF2-40B4-BE49-F238E27FC236}">
                <a16:creationId xmlns:a16="http://schemas.microsoft.com/office/drawing/2014/main" id="{863B7F39-486F-42EB-AC6E-59D3C2CAC3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E3D0E4BE-CBF9-48F5-85E1-35C2CAA62FD8}"/>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SPECIFICATION</a:t>
            </a:r>
          </a:p>
        </p:txBody>
      </p:sp>
    </p:spTree>
    <p:extLst>
      <p:ext uri="{BB962C8B-B14F-4D97-AF65-F5344CB8AC3E}">
        <p14:creationId xmlns:p14="http://schemas.microsoft.com/office/powerpoint/2010/main" val="2602186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8769"/>
            <a:ext cx="8229600" cy="1108869"/>
          </a:xfrm>
        </p:spPr>
        <p:txBody>
          <a:bodyPr/>
          <a:lstStyle/>
          <a:p>
            <a:endParaRPr lang="en-ZA" b="1" dirty="0"/>
          </a:p>
        </p:txBody>
      </p:sp>
      <p:sp>
        <p:nvSpPr>
          <p:cNvPr id="3" name="Content Placeholder 2"/>
          <p:cNvSpPr>
            <a:spLocks noGrp="1"/>
          </p:cNvSpPr>
          <p:nvPr>
            <p:ph idx="1"/>
          </p:nvPr>
        </p:nvSpPr>
        <p:spPr>
          <a:xfrm>
            <a:off x="457200" y="1459971"/>
            <a:ext cx="8229600" cy="4525963"/>
          </a:xfrm>
        </p:spPr>
        <p:txBody>
          <a:bodyPr/>
          <a:lstStyle/>
          <a:p>
            <a:pPr marL="514350" indent="-514350">
              <a:buFont typeface="+mj-lt"/>
              <a:buAutoNum type="arabicPeriod"/>
            </a:pPr>
            <a:r>
              <a:rPr lang="en-GB" sz="2400" dirty="0">
                <a:latin typeface="Arial" panose="020B0604020202020204" pitchFamily="34" charset="0"/>
                <a:cs typeface="Arial" panose="020B0604020202020204" pitchFamily="34" charset="0"/>
              </a:rPr>
              <a:t>Physical Guards – Grade C, Armed and Dog Handler</a:t>
            </a:r>
          </a:p>
          <a:p>
            <a:pPr marL="514350" indent="-514350">
              <a:buFont typeface="+mj-lt"/>
              <a:buAutoNum type="arabicPeriod"/>
            </a:pPr>
            <a:r>
              <a:rPr lang="en-GB" sz="2400" dirty="0">
                <a:latin typeface="Arial" panose="020B0604020202020204" pitchFamily="34" charset="0"/>
                <a:cs typeface="Arial" panose="020B0604020202020204" pitchFamily="34" charset="0"/>
              </a:rPr>
              <a:t>Shift Leader- Grade B, Armed </a:t>
            </a:r>
          </a:p>
          <a:p>
            <a:pPr marL="514350" indent="-514350">
              <a:buFont typeface="+mj-lt"/>
              <a:buAutoNum type="arabicPeriod"/>
            </a:pPr>
            <a:r>
              <a:rPr lang="en-GB" sz="2400" dirty="0">
                <a:latin typeface="Arial" panose="020B0604020202020204" pitchFamily="34" charset="0"/>
                <a:cs typeface="Arial" panose="020B0604020202020204" pitchFamily="34" charset="0"/>
              </a:rPr>
              <a:t>Ops Manager- Grade A , Armed </a:t>
            </a:r>
          </a:p>
          <a:p>
            <a:pPr marL="514350" indent="-514350">
              <a:buFont typeface="+mj-lt"/>
              <a:buAutoNum type="arabicPeriod"/>
            </a:pPr>
            <a:r>
              <a:rPr lang="en-GB" sz="2400" dirty="0">
                <a:latin typeface="Arial" panose="020B0604020202020204" pitchFamily="34" charset="0"/>
                <a:cs typeface="Arial" panose="020B0604020202020204" pitchFamily="34" charset="0"/>
              </a:rPr>
              <a:t>Fire Arms with ammunition</a:t>
            </a:r>
          </a:p>
          <a:p>
            <a:pPr marL="514350" indent="-514350">
              <a:buFont typeface="+mj-lt"/>
              <a:buAutoNum type="arabicPeriod"/>
            </a:pPr>
            <a:r>
              <a:rPr lang="en-GB" sz="2400" dirty="0">
                <a:latin typeface="Arial" panose="020B0604020202020204" pitchFamily="34" charset="0"/>
                <a:cs typeface="Arial" panose="020B0604020202020204" pitchFamily="34" charset="0"/>
              </a:rPr>
              <a:t>Station Radio</a:t>
            </a:r>
          </a:p>
          <a:p>
            <a:pPr marL="514350" indent="-514350">
              <a:buFont typeface="+mj-lt"/>
              <a:buAutoNum type="arabicPeriod"/>
            </a:pPr>
            <a:r>
              <a:rPr lang="en-GB" sz="2400" dirty="0">
                <a:latin typeface="Arial" panose="020B0604020202020204" pitchFamily="34" charset="0"/>
                <a:cs typeface="Arial" panose="020B0604020202020204" pitchFamily="34" charset="0"/>
              </a:rPr>
              <a:t>Rechargeable Torches</a:t>
            </a:r>
          </a:p>
          <a:p>
            <a:pPr marL="514350" indent="-514350">
              <a:buFont typeface="+mj-lt"/>
              <a:buAutoNum type="arabicPeriod"/>
            </a:pPr>
            <a:r>
              <a:rPr lang="en-GB" sz="2400" dirty="0">
                <a:latin typeface="Arial" panose="020B0604020202020204" pitchFamily="34" charset="0"/>
                <a:cs typeface="Arial" panose="020B0604020202020204" pitchFamily="34" charset="0"/>
              </a:rPr>
              <a:t>Gun Safe(s) with combination keys</a:t>
            </a:r>
          </a:p>
          <a:p>
            <a:pPr marL="514350" indent="-514350">
              <a:buFont typeface="+mj-lt"/>
              <a:buAutoNum type="arabicPeriod"/>
            </a:pPr>
            <a:r>
              <a:rPr lang="en-GB" sz="2400" dirty="0">
                <a:latin typeface="Arial" panose="020B0604020202020204" pitchFamily="34" charset="0"/>
                <a:cs typeface="Arial" panose="020B0604020202020204" pitchFamily="34" charset="0"/>
              </a:rPr>
              <a:t>Security handcuffs with 2 keys</a:t>
            </a:r>
          </a:p>
          <a:p>
            <a:pPr marL="514350" indent="-514350">
              <a:buFont typeface="+mj-lt"/>
              <a:buAutoNum type="arabicPeriod"/>
            </a:pPr>
            <a:r>
              <a:rPr lang="en-GB" sz="2400" dirty="0">
                <a:latin typeface="Arial" panose="020B0604020202020204" pitchFamily="34" charset="0"/>
                <a:cs typeface="Arial" panose="020B0604020202020204" pitchFamily="34" charset="0"/>
              </a:rPr>
              <a:t>Guard Monitoring system</a:t>
            </a:r>
          </a:p>
          <a:p>
            <a:pPr marL="514350" indent="-514350">
              <a:buFont typeface="+mj-lt"/>
              <a:buAutoNum type="arabicPeriod"/>
            </a:pPr>
            <a:r>
              <a:rPr lang="en-GB" sz="2400" dirty="0">
                <a:latin typeface="Arial" panose="020B0604020202020204" pitchFamily="34" charset="0"/>
                <a:cs typeface="Arial" panose="020B0604020202020204" pitchFamily="34" charset="0"/>
              </a:rPr>
              <a:t>Vehicle(s) </a:t>
            </a:r>
          </a:p>
          <a:p>
            <a:pPr marL="0" indent="0">
              <a:buNone/>
            </a:pPr>
            <a:r>
              <a:rPr lang="en-GB" sz="2000" b="1" dirty="0">
                <a:latin typeface="Arial" panose="020B0604020202020204" pitchFamily="34" charset="0"/>
                <a:cs typeface="Arial" panose="020B0604020202020204" pitchFamily="34" charset="0"/>
              </a:rPr>
              <a:t>Note: for detail description and quantities, refer to RFB Document </a:t>
            </a:r>
            <a:r>
              <a:rPr lang="en-GB" sz="2000" b="1" dirty="0" err="1">
                <a:latin typeface="Arial" panose="020B0604020202020204" pitchFamily="34" charset="0"/>
                <a:cs typeface="Arial" panose="020B0604020202020204" pitchFamily="34" charset="0"/>
              </a:rPr>
              <a:t>Anexxure</a:t>
            </a:r>
            <a:r>
              <a:rPr lang="en-GB" sz="2000" b="1" dirty="0">
                <a:latin typeface="Arial" panose="020B0604020202020204" pitchFamily="34" charset="0"/>
                <a:cs typeface="Arial" panose="020B0604020202020204" pitchFamily="34" charset="0"/>
              </a:rPr>
              <a:t> C</a:t>
            </a:r>
            <a:endParaRPr lang="en-ZA" sz="2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7</a:t>
            </a:fld>
            <a:endParaRPr lang="en-US" altLang="en-US"/>
          </a:p>
        </p:txBody>
      </p:sp>
      <p:pic>
        <p:nvPicPr>
          <p:cNvPr id="5" name="Picture 2">
            <a:extLst>
              <a:ext uri="{FF2B5EF4-FFF2-40B4-BE49-F238E27FC236}">
                <a16:creationId xmlns:a16="http://schemas.microsoft.com/office/drawing/2014/main" id="{4B681475-4DD7-47AA-A272-77F7336535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D3C34ACB-FA40-4424-BAB2-CCD3218CF76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SPECIFICATION</a:t>
            </a:r>
          </a:p>
        </p:txBody>
      </p:sp>
    </p:spTree>
    <p:extLst>
      <p:ext uri="{BB962C8B-B14F-4D97-AF65-F5344CB8AC3E}">
        <p14:creationId xmlns:p14="http://schemas.microsoft.com/office/powerpoint/2010/main" val="2726285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4276"/>
            <a:ext cx="8229600" cy="5024004"/>
          </a:xfrm>
        </p:spPr>
        <p:txBody>
          <a:bodyPr/>
          <a:lstStyle/>
          <a:p>
            <a:pPr algn="just">
              <a:buFont typeface="Courier New" panose="02070309020205020404" pitchFamily="49" charset="0"/>
              <a:buChar char="o"/>
            </a:pPr>
            <a:r>
              <a:rPr lang="en-GB" sz="2400" dirty="0">
                <a:latin typeface="Arial" panose="020B0604020202020204" pitchFamily="34" charset="0"/>
                <a:cs typeface="Arial" panose="020B0604020202020204" pitchFamily="34" charset="0"/>
              </a:rPr>
              <a:t>The requirement has been developed using x2 shift system (Day &amp; Night – 06:00-18:00/18:00 -06:00) operating for 24 Hours/7-days a week.</a:t>
            </a:r>
          </a:p>
          <a:p>
            <a:pPr algn="just">
              <a:buFont typeface="Courier New" panose="02070309020205020404" pitchFamily="49" charset="0"/>
              <a:buChar char="o"/>
            </a:pPr>
            <a:r>
              <a:rPr lang="en-GB" sz="2400" dirty="0">
                <a:latin typeface="Arial" panose="020B0604020202020204" pitchFamily="34" charset="0"/>
                <a:cs typeface="Arial" panose="020B0604020202020204" pitchFamily="34" charset="0"/>
              </a:rPr>
              <a:t>The requirement did not include how you intend to manage Leave and shift rotations, hence each bidder must have a way to include such in your pricing consideration.</a:t>
            </a:r>
          </a:p>
          <a:p>
            <a:endParaRPr lang="en-GB" sz="2000" dirty="0">
              <a:latin typeface="Arial" panose="020B0604020202020204" pitchFamily="34" charset="0"/>
              <a:cs typeface="Arial" panose="020B0604020202020204" pitchFamily="34" charset="0"/>
            </a:endParaRPr>
          </a:p>
          <a:p>
            <a:endParaRPr lang="en-ZA"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8</a:t>
            </a:fld>
            <a:endParaRPr lang="en-US" altLang="en-US"/>
          </a:p>
        </p:txBody>
      </p:sp>
      <p:pic>
        <p:nvPicPr>
          <p:cNvPr id="5" name="Picture 2">
            <a:extLst>
              <a:ext uri="{FF2B5EF4-FFF2-40B4-BE49-F238E27FC236}">
                <a16:creationId xmlns:a16="http://schemas.microsoft.com/office/drawing/2014/main" id="{41092CE3-9873-474F-B141-1D36FC4964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B01C313-C199-493E-8702-007E54847F9E}"/>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SPECIFICATION</a:t>
            </a:r>
          </a:p>
        </p:txBody>
      </p:sp>
    </p:spTree>
    <p:extLst>
      <p:ext uri="{BB962C8B-B14F-4D97-AF65-F5344CB8AC3E}">
        <p14:creationId xmlns:p14="http://schemas.microsoft.com/office/powerpoint/2010/main" val="1971076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150" y="1535990"/>
            <a:ext cx="8229600" cy="4525963"/>
          </a:xfrm>
        </p:spPr>
        <p:txBody>
          <a:bodyPr/>
          <a:lstStyle/>
          <a:p>
            <a:r>
              <a:rPr lang="en-GB" sz="2800" dirty="0">
                <a:latin typeface="Arial" panose="020B0604020202020204" pitchFamily="34" charset="0"/>
                <a:cs typeface="Arial" panose="020B0604020202020204" pitchFamily="34" charset="0"/>
              </a:rPr>
              <a:t>There is financial provision of R300 000,00 for all the sites for preparation to take over from the existing service provider.</a:t>
            </a:r>
          </a:p>
          <a:p>
            <a:pPr algn="just"/>
            <a:r>
              <a:rPr lang="en-GB" sz="2800" dirty="0">
                <a:latin typeface="Arial" panose="020B0604020202020204" pitchFamily="34" charset="0"/>
                <a:cs typeface="Arial" panose="020B0604020202020204" pitchFamily="34" charset="0"/>
              </a:rPr>
              <a:t>The Successful Bidder will receive their appointment letter 1-month before the actual start date to allow them time to prepare to take over the site. </a:t>
            </a:r>
          </a:p>
          <a:p>
            <a:pPr algn="just"/>
            <a:r>
              <a:rPr lang="en-GB" sz="2800" dirty="0">
                <a:latin typeface="Arial" panose="020B0604020202020204" pitchFamily="34" charset="0"/>
                <a:cs typeface="Arial" panose="020B0604020202020204" pitchFamily="34" charset="0"/>
              </a:rPr>
              <a:t>The preparation includes site induction, vetting of guards and other Special Contract Condition Requirements.</a:t>
            </a:r>
          </a:p>
          <a:p>
            <a:endParaRPr lang="en-ZA" dirty="0"/>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9</a:t>
            </a:fld>
            <a:endParaRPr lang="en-US" altLang="en-US"/>
          </a:p>
        </p:txBody>
      </p:sp>
      <p:pic>
        <p:nvPicPr>
          <p:cNvPr id="5" name="Picture 2">
            <a:extLst>
              <a:ext uri="{FF2B5EF4-FFF2-40B4-BE49-F238E27FC236}">
                <a16:creationId xmlns:a16="http://schemas.microsoft.com/office/drawing/2014/main" id="{4CCAFEAA-6EFD-4A05-8EFF-ED3C29BA9A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a:extLst>
              <a:ext uri="{FF2B5EF4-FFF2-40B4-BE49-F238E27FC236}">
                <a16:creationId xmlns:a16="http://schemas.microsoft.com/office/drawing/2014/main" id="{1FBD783F-C0B6-4285-BFC1-80902D449D37}"/>
              </a:ext>
            </a:extLst>
          </p:cNvPr>
          <p:cNvSpPr>
            <a:spLocks noGrp="1"/>
          </p:cNvSpPr>
          <p:nvPr>
            <p:ph type="title"/>
          </p:nvPr>
        </p:nvSpPr>
        <p:spPr/>
        <p:txBody>
          <a:bodyPr/>
          <a:lstStyle/>
          <a:p>
            <a:pPr algn="l"/>
            <a:r>
              <a:rPr lang="en-GB" dirty="0">
                <a:solidFill>
                  <a:schemeClr val="bg1"/>
                </a:solidFill>
              </a:rPr>
              <a:t>SITE ESTABLISHMENT</a:t>
            </a:r>
            <a:endParaRPr lang="en-ZA" dirty="0">
              <a:solidFill>
                <a:schemeClr val="bg1"/>
              </a:solidFill>
            </a:endParaRPr>
          </a:p>
        </p:txBody>
      </p:sp>
    </p:spTree>
    <p:extLst>
      <p:ext uri="{BB962C8B-B14F-4D97-AF65-F5344CB8AC3E}">
        <p14:creationId xmlns:p14="http://schemas.microsoft.com/office/powerpoint/2010/main" val="1607760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C7B2E3-3D34-4AB4-A8C5-55B6BE631437}" type="slidenum">
              <a:rPr lang="en-US" altLang="en-US" smtClean="0"/>
              <a:pPr/>
              <a:t>10</a:t>
            </a:fld>
            <a:endParaRPr lang="en-US" altLang="en-US"/>
          </a:p>
        </p:txBody>
      </p:sp>
      <p:sp>
        <p:nvSpPr>
          <p:cNvPr id="3" name="Content Placeholder 2"/>
          <p:cNvSpPr>
            <a:spLocks noGrp="1"/>
          </p:cNvSpPr>
          <p:nvPr>
            <p:ph idx="1"/>
          </p:nvPr>
        </p:nvSpPr>
        <p:spPr>
          <a:xfrm>
            <a:off x="438150" y="1460613"/>
            <a:ext cx="8229600" cy="4525963"/>
          </a:xfrm>
        </p:spPr>
        <p:txBody>
          <a:bodyPr/>
          <a:lstStyle/>
          <a:p>
            <a:pPr algn="just"/>
            <a:r>
              <a:rPr lang="en-GB" sz="2000" dirty="0">
                <a:latin typeface="Arial" panose="020B0604020202020204" pitchFamily="34" charset="0"/>
                <a:cs typeface="Arial" panose="020B0604020202020204" pitchFamily="34" charset="0"/>
              </a:rPr>
              <a:t>The Bidder shall quote remuneration for the allocated guards to the Armscor sites in Accordance with the minimum wage as prescribed in terms of section 56 (1) of the Basic Conditions of Employment Act, No. 75 of 1997 for the Sectoral Determination 6: Private Security Sector, South Africa, as promulgated by the Minister of Labour in the Government Gazette. Non-compliance to the National Bargaining Council for the Private Security Sector (NBCPSS): Extension to Non-Parties of the Main Collective Agreement, as amended, effective from 2 March 2023 until 1 March 2027.  The agreement can be downloaded from their website, www. nbcpss.org.za.  </a:t>
            </a:r>
          </a:p>
          <a:p>
            <a:pPr algn="just"/>
            <a:r>
              <a:rPr lang="en-GB" sz="2000" dirty="0">
                <a:latin typeface="Arial" panose="020B0604020202020204" pitchFamily="34" charset="0"/>
                <a:cs typeface="Arial" panose="020B0604020202020204" pitchFamily="34" charset="0"/>
              </a:rPr>
              <a:t>The bidder shall complete Appendix –A , minimum wage declaration and submit with the bid.</a:t>
            </a:r>
            <a:endParaRPr lang="en-ZA" sz="2000" dirty="0">
              <a:latin typeface="Arial" panose="020B0604020202020204" pitchFamily="34" charset="0"/>
              <a:cs typeface="Arial" panose="020B0604020202020204" pitchFamily="34" charset="0"/>
            </a:endParaRPr>
          </a:p>
        </p:txBody>
      </p:sp>
      <p:pic>
        <p:nvPicPr>
          <p:cNvPr id="5" name="Picture 2">
            <a:extLst>
              <a:ext uri="{FF2B5EF4-FFF2-40B4-BE49-F238E27FC236}">
                <a16:creationId xmlns:a16="http://schemas.microsoft.com/office/drawing/2014/main" id="{BD43CA3E-266B-4805-89DC-0425DC8D29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A5E25DFB-4EEE-4317-AD00-B0348C4B95E9}"/>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COMPLIANCE TO MINIMUM WAGE</a:t>
            </a:r>
          </a:p>
        </p:txBody>
      </p:sp>
    </p:spTree>
    <p:extLst>
      <p:ext uri="{BB962C8B-B14F-4D97-AF65-F5344CB8AC3E}">
        <p14:creationId xmlns:p14="http://schemas.microsoft.com/office/powerpoint/2010/main" val="208015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366098"/>
            <a:ext cx="7772400" cy="1362075"/>
          </a:xfrm>
        </p:spPr>
        <p:txBody>
          <a:bodyPr/>
          <a:lstStyle/>
          <a:p>
            <a:pPr algn="ctr"/>
            <a:r>
              <a:rPr lang="en-GB" dirty="0"/>
              <a:t>EVALUATION CRITERIA</a:t>
            </a:r>
            <a:endParaRPr lang="en-ZA" dirty="0"/>
          </a:p>
        </p:txBody>
      </p:sp>
      <p:sp>
        <p:nvSpPr>
          <p:cNvPr id="3" name="Text Placeholder 2"/>
          <p:cNvSpPr>
            <a:spLocks noGrp="1"/>
          </p:cNvSpPr>
          <p:nvPr>
            <p:ph type="body" idx="1"/>
          </p:nvPr>
        </p:nvSpPr>
        <p:spPr>
          <a:xfrm>
            <a:off x="722313" y="4292168"/>
            <a:ext cx="7772400" cy="1500187"/>
          </a:xfrm>
        </p:spPr>
        <p:txBody>
          <a:bodyPr/>
          <a:lstStyle/>
          <a:p>
            <a:endParaRPr lang="en-ZA" dirty="0"/>
          </a:p>
        </p:txBody>
      </p:sp>
      <p:sp>
        <p:nvSpPr>
          <p:cNvPr id="4" name="Slide Number Placeholder 3"/>
          <p:cNvSpPr>
            <a:spLocks noGrp="1"/>
          </p:cNvSpPr>
          <p:nvPr>
            <p:ph type="sldNum" sz="quarter" idx="12"/>
          </p:nvPr>
        </p:nvSpPr>
        <p:spPr/>
        <p:txBody>
          <a:bodyPr/>
          <a:lstStyle/>
          <a:p>
            <a:fld id="{06EE3883-650C-464C-80CE-E39222FC56A7}" type="slidenum">
              <a:rPr lang="en-US" altLang="en-US" smtClean="0"/>
              <a:pPr/>
              <a:t>11</a:t>
            </a:fld>
            <a:endParaRPr lang="en-US" altLang="en-US"/>
          </a:p>
        </p:txBody>
      </p:sp>
      <p:pic>
        <p:nvPicPr>
          <p:cNvPr id="5" name="Picture 2">
            <a:extLst>
              <a:ext uri="{FF2B5EF4-FFF2-40B4-BE49-F238E27FC236}">
                <a16:creationId xmlns:a16="http://schemas.microsoft.com/office/drawing/2014/main" id="{1F1BF5F4-C4B5-4755-986D-C8DB03248E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FA44206-8719-4FB2-9320-4058A483BE3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spTree>
    <p:extLst>
      <p:ext uri="{BB962C8B-B14F-4D97-AF65-F5344CB8AC3E}">
        <p14:creationId xmlns:p14="http://schemas.microsoft.com/office/powerpoint/2010/main" val="2091849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C7B2E3-3D34-4AB4-A8C5-55B6BE631437}" type="slidenum">
              <a:rPr lang="en-US" altLang="en-US" smtClean="0"/>
              <a:pPr/>
              <a:t>12</a:t>
            </a:fld>
            <a:endParaRPr lang="en-US" altLang="en-US"/>
          </a:p>
        </p:txBody>
      </p:sp>
      <p:sp>
        <p:nvSpPr>
          <p:cNvPr id="6" name="Title 1">
            <a:extLst>
              <a:ext uri="{FF2B5EF4-FFF2-40B4-BE49-F238E27FC236}">
                <a16:creationId xmlns:a16="http://schemas.microsoft.com/office/drawing/2014/main" id="{CC55C37D-62ED-4469-B929-CDA58C46937A}"/>
              </a:ext>
            </a:extLst>
          </p:cNvPr>
          <p:cNvSpPr txBox="1">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pic>
        <p:nvPicPr>
          <p:cNvPr id="7" name="Picture 2">
            <a:extLst>
              <a:ext uri="{FF2B5EF4-FFF2-40B4-BE49-F238E27FC236}">
                <a16:creationId xmlns:a16="http://schemas.microsoft.com/office/drawing/2014/main" id="{95B1A1EF-E06E-485D-B59F-A03227AAD5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CC3A372F-CDD4-47BC-B490-EE3B804250A9}"/>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pic>
        <p:nvPicPr>
          <p:cNvPr id="23" name="Picture 22">
            <a:extLst>
              <a:ext uri="{FF2B5EF4-FFF2-40B4-BE49-F238E27FC236}">
                <a16:creationId xmlns:a16="http://schemas.microsoft.com/office/drawing/2014/main" id="{278D8553-3A52-498B-BA26-287A895B77FB}"/>
              </a:ext>
            </a:extLst>
          </p:cNvPr>
          <p:cNvPicPr>
            <a:picLocks noChangeAspect="1"/>
          </p:cNvPicPr>
          <p:nvPr/>
        </p:nvPicPr>
        <p:blipFill>
          <a:blip r:embed="rId3"/>
          <a:stretch>
            <a:fillRect/>
          </a:stretch>
        </p:blipFill>
        <p:spPr>
          <a:xfrm>
            <a:off x="329533" y="1451768"/>
            <a:ext cx="8526047" cy="4661165"/>
          </a:xfrm>
          <a:prstGeom prst="rect">
            <a:avLst/>
          </a:prstGeom>
        </p:spPr>
      </p:pic>
    </p:spTree>
    <p:extLst>
      <p:ext uri="{BB962C8B-B14F-4D97-AF65-F5344CB8AC3E}">
        <p14:creationId xmlns:p14="http://schemas.microsoft.com/office/powerpoint/2010/main" val="1262952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A2A29C-9348-4A44-9EBA-15669C043D36}" type="slidenum">
              <a:rPr lang="en-US" altLang="en-US" smtClean="0"/>
              <a:pPr/>
              <a:t>13</a:t>
            </a:fld>
            <a:endParaRPr lang="en-US" altLang="en-US"/>
          </a:p>
        </p:txBody>
      </p:sp>
      <p:pic>
        <p:nvPicPr>
          <p:cNvPr id="8" name="Picture 2">
            <a:extLst>
              <a:ext uri="{FF2B5EF4-FFF2-40B4-BE49-F238E27FC236}">
                <a16:creationId xmlns:a16="http://schemas.microsoft.com/office/drawing/2014/main" id="{19E49F27-67B8-4ED0-834E-D36CD0201D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C275CFC3-D2F9-47FE-8A8A-8296DD4C788E}"/>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pic>
        <p:nvPicPr>
          <p:cNvPr id="11" name="Picture 10">
            <a:extLst>
              <a:ext uri="{FF2B5EF4-FFF2-40B4-BE49-F238E27FC236}">
                <a16:creationId xmlns:a16="http://schemas.microsoft.com/office/drawing/2014/main" id="{AFDB5810-07EC-47AE-A661-042D3A5ADD37}"/>
              </a:ext>
            </a:extLst>
          </p:cNvPr>
          <p:cNvPicPr>
            <a:picLocks noChangeAspect="1"/>
          </p:cNvPicPr>
          <p:nvPr/>
        </p:nvPicPr>
        <p:blipFill>
          <a:blip r:embed="rId3"/>
          <a:stretch>
            <a:fillRect/>
          </a:stretch>
        </p:blipFill>
        <p:spPr>
          <a:xfrm>
            <a:off x="303809" y="1813794"/>
            <a:ext cx="7866524" cy="4137262"/>
          </a:xfrm>
          <a:prstGeom prst="rect">
            <a:avLst/>
          </a:prstGeom>
        </p:spPr>
      </p:pic>
    </p:spTree>
    <p:extLst>
      <p:ext uri="{BB962C8B-B14F-4D97-AF65-F5344CB8AC3E}">
        <p14:creationId xmlns:p14="http://schemas.microsoft.com/office/powerpoint/2010/main" val="1136187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A2A29C-9348-4A44-9EBA-15669C043D36}" type="slidenum">
              <a:rPr lang="en-US" altLang="en-US" smtClean="0"/>
              <a:pPr/>
              <a:t>14</a:t>
            </a:fld>
            <a:endParaRPr lang="en-US" altLang="en-US"/>
          </a:p>
        </p:txBody>
      </p:sp>
      <p:pic>
        <p:nvPicPr>
          <p:cNvPr id="7" name="Picture 6">
            <a:extLst>
              <a:ext uri="{FF2B5EF4-FFF2-40B4-BE49-F238E27FC236}">
                <a16:creationId xmlns:a16="http://schemas.microsoft.com/office/drawing/2014/main" id="{DB951804-FD13-4D80-8916-B83565EB3D88}"/>
              </a:ext>
            </a:extLst>
          </p:cNvPr>
          <p:cNvPicPr>
            <a:picLocks noChangeAspect="1"/>
          </p:cNvPicPr>
          <p:nvPr/>
        </p:nvPicPr>
        <p:blipFill>
          <a:blip r:embed="rId2"/>
          <a:stretch>
            <a:fillRect/>
          </a:stretch>
        </p:blipFill>
        <p:spPr>
          <a:xfrm>
            <a:off x="251884" y="1834575"/>
            <a:ext cx="8135736" cy="4075158"/>
          </a:xfrm>
          <a:prstGeom prst="rect">
            <a:avLst/>
          </a:prstGeom>
        </p:spPr>
      </p:pic>
      <p:pic>
        <p:nvPicPr>
          <p:cNvPr id="8" name="Picture 2">
            <a:extLst>
              <a:ext uri="{FF2B5EF4-FFF2-40B4-BE49-F238E27FC236}">
                <a16:creationId xmlns:a16="http://schemas.microsoft.com/office/drawing/2014/main" id="{19E49F27-67B8-4ED0-834E-D36CD0201D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C275CFC3-D2F9-47FE-8A8A-8296DD4C788E}"/>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spTree>
    <p:extLst>
      <p:ext uri="{BB962C8B-B14F-4D97-AF65-F5344CB8AC3E}">
        <p14:creationId xmlns:p14="http://schemas.microsoft.com/office/powerpoint/2010/main" val="1862741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1335180"/>
            <a:ext cx="8229600" cy="612153"/>
          </a:xfrm>
        </p:spPr>
        <p:txBody>
          <a:bodyPr/>
          <a:lstStyle/>
          <a:p>
            <a:pPr algn="l"/>
            <a:r>
              <a:rPr lang="en-GB" sz="3200" b="1" dirty="0"/>
              <a:t>STAGE 2: SPECIFIC GOALS</a:t>
            </a:r>
            <a:endParaRPr lang="en-ZA" sz="3200" b="1" dirty="0"/>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15</a:t>
            </a:fld>
            <a:endParaRPr lang="en-US" altLang="en-US"/>
          </a:p>
        </p:txBody>
      </p:sp>
      <p:pic>
        <p:nvPicPr>
          <p:cNvPr id="5" name="Picture 2">
            <a:extLst>
              <a:ext uri="{FF2B5EF4-FFF2-40B4-BE49-F238E27FC236}">
                <a16:creationId xmlns:a16="http://schemas.microsoft.com/office/drawing/2014/main" id="{ACC77680-0E47-458D-81A7-C80E74F006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0C74A1B-88F1-4F9B-9F63-FC86ECB4D640}"/>
              </a:ext>
            </a:extLst>
          </p:cNvPr>
          <p:cNvSpPr txBox="1">
            <a:spLocks/>
          </p:cNvSpPr>
          <p:nvPr/>
        </p:nvSpPr>
        <p:spPr bwMode="auto">
          <a:xfrm>
            <a:off x="626534" y="240507"/>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pic>
        <p:nvPicPr>
          <p:cNvPr id="11" name="Picture 10">
            <a:extLst>
              <a:ext uri="{FF2B5EF4-FFF2-40B4-BE49-F238E27FC236}">
                <a16:creationId xmlns:a16="http://schemas.microsoft.com/office/drawing/2014/main" id="{5BE0DADF-844B-45E7-99FC-88B90AB1DE54}"/>
              </a:ext>
            </a:extLst>
          </p:cNvPr>
          <p:cNvPicPr>
            <a:picLocks noChangeAspect="1"/>
          </p:cNvPicPr>
          <p:nvPr/>
        </p:nvPicPr>
        <p:blipFill>
          <a:blip r:embed="rId3"/>
          <a:stretch>
            <a:fillRect/>
          </a:stretch>
        </p:blipFill>
        <p:spPr>
          <a:xfrm>
            <a:off x="554099" y="2118885"/>
            <a:ext cx="7421501" cy="3960697"/>
          </a:xfrm>
          <a:prstGeom prst="rect">
            <a:avLst/>
          </a:prstGeom>
        </p:spPr>
      </p:pic>
    </p:spTree>
    <p:extLst>
      <p:ext uri="{BB962C8B-B14F-4D97-AF65-F5344CB8AC3E}">
        <p14:creationId xmlns:p14="http://schemas.microsoft.com/office/powerpoint/2010/main" val="3331288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2205037"/>
            <a:ext cx="8229600" cy="4805363"/>
          </a:xfrm>
        </p:spPr>
        <p:txBody>
          <a:bodyPr/>
          <a:lstStyle/>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16</a:t>
            </a:fld>
            <a:endParaRPr lang="en-US" altLang="en-US"/>
          </a:p>
        </p:txBody>
      </p:sp>
      <p:pic>
        <p:nvPicPr>
          <p:cNvPr id="5" name="Picture 2">
            <a:extLst>
              <a:ext uri="{FF2B5EF4-FFF2-40B4-BE49-F238E27FC236}">
                <a16:creationId xmlns:a16="http://schemas.microsoft.com/office/drawing/2014/main" id="{ACC77680-0E47-458D-81A7-C80E74F006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0C74A1B-88F1-4F9B-9F63-FC86ECB4D64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pic>
        <p:nvPicPr>
          <p:cNvPr id="11" name="Picture 10">
            <a:extLst>
              <a:ext uri="{FF2B5EF4-FFF2-40B4-BE49-F238E27FC236}">
                <a16:creationId xmlns:a16="http://schemas.microsoft.com/office/drawing/2014/main" id="{7F52EC9E-2D99-4176-A455-1D595EE4384C}"/>
              </a:ext>
            </a:extLst>
          </p:cNvPr>
          <p:cNvPicPr>
            <a:picLocks noChangeAspect="1"/>
          </p:cNvPicPr>
          <p:nvPr/>
        </p:nvPicPr>
        <p:blipFill>
          <a:blip r:embed="rId3"/>
          <a:stretch>
            <a:fillRect/>
          </a:stretch>
        </p:blipFill>
        <p:spPr>
          <a:xfrm>
            <a:off x="681519" y="1396457"/>
            <a:ext cx="6266026" cy="5152773"/>
          </a:xfrm>
          <a:prstGeom prst="rect">
            <a:avLst/>
          </a:prstGeom>
        </p:spPr>
      </p:pic>
    </p:spTree>
    <p:extLst>
      <p:ext uri="{BB962C8B-B14F-4D97-AF65-F5344CB8AC3E}">
        <p14:creationId xmlns:p14="http://schemas.microsoft.com/office/powerpoint/2010/main" val="3444572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2205037"/>
            <a:ext cx="8229600" cy="4805363"/>
          </a:xfrm>
        </p:spPr>
        <p:txBody>
          <a:bodyPr/>
          <a:lstStyle/>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17</a:t>
            </a:fld>
            <a:endParaRPr lang="en-US" altLang="en-US"/>
          </a:p>
        </p:txBody>
      </p:sp>
      <p:pic>
        <p:nvPicPr>
          <p:cNvPr id="5" name="Picture 2">
            <a:extLst>
              <a:ext uri="{FF2B5EF4-FFF2-40B4-BE49-F238E27FC236}">
                <a16:creationId xmlns:a16="http://schemas.microsoft.com/office/drawing/2014/main" id="{ACC77680-0E47-458D-81A7-C80E74F006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0C74A1B-88F1-4F9B-9F63-FC86ECB4D64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EVALUATION CRITERIA</a:t>
            </a:r>
          </a:p>
        </p:txBody>
      </p:sp>
      <p:pic>
        <p:nvPicPr>
          <p:cNvPr id="7" name="Picture 6">
            <a:extLst>
              <a:ext uri="{FF2B5EF4-FFF2-40B4-BE49-F238E27FC236}">
                <a16:creationId xmlns:a16="http://schemas.microsoft.com/office/drawing/2014/main" id="{ED95F72C-83E9-4648-B9E9-07AEC0B343F6}"/>
              </a:ext>
            </a:extLst>
          </p:cNvPr>
          <p:cNvPicPr>
            <a:picLocks noChangeAspect="1"/>
          </p:cNvPicPr>
          <p:nvPr/>
        </p:nvPicPr>
        <p:blipFill>
          <a:blip r:embed="rId4"/>
          <a:stretch>
            <a:fillRect/>
          </a:stretch>
        </p:blipFill>
        <p:spPr>
          <a:xfrm>
            <a:off x="579120" y="1485387"/>
            <a:ext cx="6714066" cy="4803229"/>
          </a:xfrm>
          <a:prstGeom prst="rect">
            <a:avLst/>
          </a:prstGeom>
        </p:spPr>
      </p:pic>
    </p:spTree>
    <p:extLst>
      <p:ext uri="{BB962C8B-B14F-4D97-AF65-F5344CB8AC3E}">
        <p14:creationId xmlns:p14="http://schemas.microsoft.com/office/powerpoint/2010/main" val="2450085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4276"/>
            <a:ext cx="8229600" cy="5024004"/>
          </a:xfrm>
        </p:spPr>
        <p:txBody>
          <a:bodyPr/>
          <a:lstStyle/>
          <a:p>
            <a:r>
              <a:rPr lang="en-GB" sz="2800" dirty="0">
                <a:latin typeface="Arial" panose="020B0604020202020204" pitchFamily="34" charset="0"/>
                <a:cs typeface="Arial" panose="020B0604020202020204" pitchFamily="34" charset="0"/>
              </a:rPr>
              <a:t>The </a:t>
            </a:r>
            <a:r>
              <a:rPr lang="en-GB" sz="2800" dirty="0">
                <a:latin typeface="Arial" panose="020B0604020202020204" pitchFamily="34" charset="0"/>
                <a:cs typeface="Arial" panose="020B0604020202020204" pitchFamily="34" charset="0"/>
                <a:hlinkClick r:id="rId3" action="ppaction://hlinkfile"/>
              </a:rPr>
              <a:t>Detailed Price Excel Spreadsheet </a:t>
            </a:r>
            <a:r>
              <a:rPr lang="en-GB" sz="2800" dirty="0">
                <a:latin typeface="Arial" panose="020B0604020202020204" pitchFamily="34" charset="0"/>
                <a:cs typeface="Arial" panose="020B0604020202020204" pitchFamily="34" charset="0"/>
              </a:rPr>
              <a:t>must be populated and a soft copy submitted with the bid. </a:t>
            </a:r>
          </a:p>
          <a:p>
            <a:pPr algn="just"/>
            <a:r>
              <a:rPr lang="en-GB" sz="2800" dirty="0">
                <a:latin typeface="Arial" panose="020B0604020202020204" pitchFamily="34" charset="0"/>
                <a:cs typeface="Arial" panose="020B0604020202020204" pitchFamily="34" charset="0"/>
              </a:rPr>
              <a:t>The price sheet is based on Years 1-5, bidders must factor in annual escalations to provide costing for Years 2-5. The award will be based on total 5-years cost</a:t>
            </a:r>
          </a:p>
          <a:p>
            <a:pPr algn="just"/>
            <a:r>
              <a:rPr lang="en-GB" sz="2800" dirty="0">
                <a:latin typeface="Arial" panose="020B0604020202020204" pitchFamily="34" charset="0"/>
                <a:cs typeface="Arial" panose="020B0604020202020204" pitchFamily="34" charset="0"/>
              </a:rPr>
              <a:t>Summary of the detailed pricing must be transferred exactly to </a:t>
            </a:r>
            <a:r>
              <a:rPr lang="en-GB" sz="2800" dirty="0">
                <a:latin typeface="Arial" panose="020B0604020202020204" pitchFamily="34" charset="0"/>
                <a:cs typeface="Arial" panose="020B0604020202020204" pitchFamily="34" charset="0"/>
                <a:hlinkClick r:id="rId4" action="ppaction://hlinkfile"/>
              </a:rPr>
              <a:t>KD17</a:t>
            </a:r>
            <a:r>
              <a:rPr lang="en-GB" sz="2800" dirty="0">
                <a:latin typeface="Arial" panose="020B0604020202020204" pitchFamily="34" charset="0"/>
                <a:cs typeface="Arial" panose="020B0604020202020204" pitchFamily="34" charset="0"/>
              </a:rPr>
              <a:t> price table.</a:t>
            </a:r>
          </a:p>
          <a:p>
            <a:pPr algn="just"/>
            <a:endParaRPr lang="en-GB" sz="2800" dirty="0">
              <a:latin typeface="Arial" panose="020B0604020202020204" pitchFamily="34" charset="0"/>
              <a:cs typeface="Arial" panose="020B0604020202020204" pitchFamily="34" charset="0"/>
            </a:endParaRPr>
          </a:p>
          <a:p>
            <a:endParaRPr lang="en-ZA"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endParaRPr lang="en-ZA"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7C7B2E3-3D34-4AB4-A8C5-55B6BE631437}" type="slidenum">
              <a:rPr kumimoji="0" lang="en-US" altLang="en-US" sz="1200" b="0" i="0" u="none" strike="noStrike" kern="1200" cap="none" spc="0" normalizeH="0" baseline="0" noProof="0" smtClean="0">
                <a:ln>
                  <a:noFill/>
                </a:ln>
                <a:solidFill>
                  <a:srgbClr val="898989"/>
                </a:solidFill>
                <a:effectLst/>
                <a:uLnTx/>
                <a:uFillTx/>
                <a:latin typeface="Calibri" pitchFamily="34" charset="0"/>
                <a:ea typeface="MS PGothic"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898989"/>
              </a:solidFill>
              <a:effectLst/>
              <a:uLnTx/>
              <a:uFillTx/>
              <a:latin typeface="Calibri" pitchFamily="34" charset="0"/>
              <a:ea typeface="MS PGothic" pitchFamily="34" charset="-128"/>
              <a:cs typeface="+mn-cs"/>
            </a:endParaRPr>
          </a:p>
        </p:txBody>
      </p:sp>
      <p:pic>
        <p:nvPicPr>
          <p:cNvPr id="5" name="Picture 2">
            <a:extLst>
              <a:ext uri="{FF2B5EF4-FFF2-40B4-BE49-F238E27FC236}">
                <a16:creationId xmlns:a16="http://schemas.microsoft.com/office/drawing/2014/main" id="{41092CE3-9873-474F-B141-1D36FC4964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B01C313-C199-493E-8702-007E54847F9E}"/>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Arial" charset="0"/>
                <a:ea typeface="MS PGothic" pitchFamily="34" charset="-128"/>
                <a:cs typeface="Arial" charset="0"/>
              </a:rPr>
              <a:t>DETAILED PRICE SHEET</a:t>
            </a:r>
          </a:p>
        </p:txBody>
      </p:sp>
    </p:spTree>
    <p:extLst>
      <p:ext uri="{BB962C8B-B14F-4D97-AF65-F5344CB8AC3E}">
        <p14:creationId xmlns:p14="http://schemas.microsoft.com/office/powerpoint/2010/main" val="30008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6EE3883-650C-464C-80CE-E39222FC56A7}" type="slidenum">
              <a:rPr lang="en-US" altLang="en-US" smtClean="0"/>
              <a:pPr/>
              <a:t>19</a:t>
            </a:fld>
            <a:endParaRPr lang="en-US" altLang="en-US"/>
          </a:p>
        </p:txBody>
      </p:sp>
      <p:pic>
        <p:nvPicPr>
          <p:cNvPr id="5" name="Picture 2">
            <a:extLst>
              <a:ext uri="{FF2B5EF4-FFF2-40B4-BE49-F238E27FC236}">
                <a16:creationId xmlns:a16="http://schemas.microsoft.com/office/drawing/2014/main" id="{1F1BF5F4-C4B5-4755-986D-C8DB03248E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FA44206-8719-4FB2-9320-4058A483BE3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REQUIREMENTS</a:t>
            </a:r>
          </a:p>
        </p:txBody>
      </p:sp>
    </p:spTree>
    <p:extLst>
      <p:ext uri="{BB962C8B-B14F-4D97-AF65-F5344CB8AC3E}">
        <p14:creationId xmlns:p14="http://schemas.microsoft.com/office/powerpoint/2010/main" val="445838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2205037"/>
            <a:ext cx="8229600" cy="4805363"/>
          </a:xfrm>
        </p:spPr>
        <p:txBody>
          <a:bodyPr/>
          <a:lstStyle/>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20</a:t>
            </a:fld>
            <a:endParaRPr lang="en-US" altLang="en-US"/>
          </a:p>
        </p:txBody>
      </p:sp>
      <p:pic>
        <p:nvPicPr>
          <p:cNvPr id="5" name="Picture 2">
            <a:extLst>
              <a:ext uri="{FF2B5EF4-FFF2-40B4-BE49-F238E27FC236}">
                <a16:creationId xmlns:a16="http://schemas.microsoft.com/office/drawing/2014/main" id="{ACC77680-0E47-458D-81A7-C80E74F006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0C74A1B-88F1-4F9B-9F63-FC86ECB4D64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REQUIREMENTS</a:t>
            </a:r>
          </a:p>
        </p:txBody>
      </p:sp>
      <p:pic>
        <p:nvPicPr>
          <p:cNvPr id="7" name="Picture 6">
            <a:extLst>
              <a:ext uri="{FF2B5EF4-FFF2-40B4-BE49-F238E27FC236}">
                <a16:creationId xmlns:a16="http://schemas.microsoft.com/office/drawing/2014/main" id="{0409D7BF-AB02-480E-B5A4-4456484AD383}"/>
              </a:ext>
            </a:extLst>
          </p:cNvPr>
          <p:cNvPicPr>
            <a:picLocks noChangeAspect="1"/>
          </p:cNvPicPr>
          <p:nvPr/>
        </p:nvPicPr>
        <p:blipFill>
          <a:blip r:embed="rId3"/>
          <a:stretch>
            <a:fillRect/>
          </a:stretch>
        </p:blipFill>
        <p:spPr>
          <a:xfrm>
            <a:off x="344242" y="1632758"/>
            <a:ext cx="8464478" cy="4354155"/>
          </a:xfrm>
          <a:prstGeom prst="rect">
            <a:avLst/>
          </a:prstGeom>
        </p:spPr>
      </p:pic>
    </p:spTree>
    <p:extLst>
      <p:ext uri="{BB962C8B-B14F-4D97-AF65-F5344CB8AC3E}">
        <p14:creationId xmlns:p14="http://schemas.microsoft.com/office/powerpoint/2010/main" val="3136698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2205037"/>
            <a:ext cx="8229600" cy="4805363"/>
          </a:xfrm>
        </p:spPr>
        <p:txBody>
          <a:bodyPr/>
          <a:lstStyle/>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a:p>
            <a:pPr algn="just"/>
            <a:endParaRPr lang="en-GB"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21</a:t>
            </a:fld>
            <a:endParaRPr lang="en-US" altLang="en-US"/>
          </a:p>
        </p:txBody>
      </p:sp>
      <p:pic>
        <p:nvPicPr>
          <p:cNvPr id="5" name="Picture 2">
            <a:extLst>
              <a:ext uri="{FF2B5EF4-FFF2-40B4-BE49-F238E27FC236}">
                <a16:creationId xmlns:a16="http://schemas.microsoft.com/office/drawing/2014/main" id="{ACC77680-0E47-458D-81A7-C80E74F006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0C74A1B-88F1-4F9B-9F63-FC86ECB4D64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REQUIREMENTS</a:t>
            </a:r>
          </a:p>
        </p:txBody>
      </p:sp>
      <p:pic>
        <p:nvPicPr>
          <p:cNvPr id="7" name="Picture 6">
            <a:extLst>
              <a:ext uri="{FF2B5EF4-FFF2-40B4-BE49-F238E27FC236}">
                <a16:creationId xmlns:a16="http://schemas.microsoft.com/office/drawing/2014/main" id="{53A005B6-3BFA-4252-9916-3F7983BFF272}"/>
              </a:ext>
            </a:extLst>
          </p:cNvPr>
          <p:cNvPicPr>
            <a:picLocks noChangeAspect="1"/>
          </p:cNvPicPr>
          <p:nvPr/>
        </p:nvPicPr>
        <p:blipFill>
          <a:blip r:embed="rId3"/>
          <a:stretch>
            <a:fillRect/>
          </a:stretch>
        </p:blipFill>
        <p:spPr>
          <a:xfrm>
            <a:off x="335279" y="1749109"/>
            <a:ext cx="8633485" cy="3161558"/>
          </a:xfrm>
          <a:prstGeom prst="rect">
            <a:avLst/>
          </a:prstGeom>
        </p:spPr>
      </p:pic>
    </p:spTree>
    <p:extLst>
      <p:ext uri="{BB962C8B-B14F-4D97-AF65-F5344CB8AC3E}">
        <p14:creationId xmlns:p14="http://schemas.microsoft.com/office/powerpoint/2010/main" val="1580309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6EE3883-650C-464C-80CE-E39222FC56A7}" type="slidenum">
              <a:rPr lang="en-US" altLang="en-US" smtClean="0"/>
              <a:pPr/>
              <a:t>22</a:t>
            </a:fld>
            <a:endParaRPr lang="en-US" altLang="en-US"/>
          </a:p>
        </p:txBody>
      </p:sp>
      <p:pic>
        <p:nvPicPr>
          <p:cNvPr id="5" name="Picture 2">
            <a:extLst>
              <a:ext uri="{FF2B5EF4-FFF2-40B4-BE49-F238E27FC236}">
                <a16:creationId xmlns:a16="http://schemas.microsoft.com/office/drawing/2014/main" id="{1F1BF5F4-C4B5-4755-986D-C8DB03248E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FA44206-8719-4FB2-9320-4058A483BE30}"/>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CONTRACT CONDITIONS</a:t>
            </a:r>
          </a:p>
        </p:txBody>
      </p:sp>
      <p:sp>
        <p:nvSpPr>
          <p:cNvPr id="7" name="TextBox 6">
            <a:extLst>
              <a:ext uri="{FF2B5EF4-FFF2-40B4-BE49-F238E27FC236}">
                <a16:creationId xmlns:a16="http://schemas.microsoft.com/office/drawing/2014/main" id="{0EADAE88-3A7B-40AF-B8C3-9A350A181F21}"/>
              </a:ext>
            </a:extLst>
          </p:cNvPr>
          <p:cNvSpPr txBox="1"/>
          <p:nvPr/>
        </p:nvSpPr>
        <p:spPr>
          <a:xfrm>
            <a:off x="2319868" y="2814135"/>
            <a:ext cx="3860800" cy="1754326"/>
          </a:xfrm>
          <a:prstGeom prst="rect">
            <a:avLst/>
          </a:prstGeom>
          <a:noFill/>
        </p:spPr>
        <p:txBody>
          <a:bodyPr wrap="square" rtlCol="0">
            <a:spAutoFit/>
          </a:bodyPr>
          <a:lstStyle/>
          <a:p>
            <a:pPr algn="ctr"/>
            <a:r>
              <a:rPr lang="en-GB" sz="5400" b="1" dirty="0"/>
              <a:t>ANEXURE D TO THE RFB</a:t>
            </a:r>
            <a:endParaRPr lang="en-ZA" sz="5400" b="1" dirty="0"/>
          </a:p>
        </p:txBody>
      </p:sp>
    </p:spTree>
    <p:extLst>
      <p:ext uri="{BB962C8B-B14F-4D97-AF65-F5344CB8AC3E}">
        <p14:creationId xmlns:p14="http://schemas.microsoft.com/office/powerpoint/2010/main" val="2793999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F24F1FCB-17EB-43ED-80A5-2FA922C2FA8A}"/>
              </a:ext>
            </a:extLst>
          </p:cNvPr>
          <p:cNvPicPr>
            <a:picLocks noGrp="1" noChangeAspect="1"/>
          </p:cNvPicPr>
          <p:nvPr>
            <p:ph idx="1"/>
          </p:nvPr>
        </p:nvPicPr>
        <p:blipFill>
          <a:blip r:embed="rId2"/>
          <a:stretch>
            <a:fillRect/>
          </a:stretch>
        </p:blipFill>
        <p:spPr>
          <a:xfrm>
            <a:off x="42342" y="1507067"/>
            <a:ext cx="9004160" cy="4815152"/>
          </a:xfrm>
        </p:spPr>
      </p:pic>
      <p:sp>
        <p:nvSpPr>
          <p:cNvPr id="4" name="Slide Number Placeholder 3"/>
          <p:cNvSpPr>
            <a:spLocks noGrp="1"/>
          </p:cNvSpPr>
          <p:nvPr>
            <p:ph type="sldNum" sz="quarter" idx="12"/>
          </p:nvPr>
        </p:nvSpPr>
        <p:spPr/>
        <p:txBody>
          <a:bodyPr/>
          <a:lstStyle/>
          <a:p>
            <a:fld id="{37C7B2E3-3D34-4AB4-A8C5-55B6BE631437}" type="slidenum">
              <a:rPr lang="en-US" altLang="en-US" smtClean="0"/>
              <a:pPr/>
              <a:t>23</a:t>
            </a:fld>
            <a:endParaRPr lang="en-US" altLang="en-US"/>
          </a:p>
        </p:txBody>
      </p:sp>
      <p:pic>
        <p:nvPicPr>
          <p:cNvPr id="6" name="Picture 2">
            <a:extLst>
              <a:ext uri="{FF2B5EF4-FFF2-40B4-BE49-F238E27FC236}">
                <a16:creationId xmlns:a16="http://schemas.microsoft.com/office/drawing/2014/main" id="{FDB664BA-0D91-4CD5-ABE9-5157FBC3B7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2795AD28-5AF2-41EC-A431-6B297602FE62}"/>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CONTRACT CONDITIONS</a:t>
            </a:r>
          </a:p>
        </p:txBody>
      </p:sp>
    </p:spTree>
    <p:extLst>
      <p:ext uri="{BB962C8B-B14F-4D97-AF65-F5344CB8AC3E}">
        <p14:creationId xmlns:p14="http://schemas.microsoft.com/office/powerpoint/2010/main" val="1485395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C7B2E3-3D34-4AB4-A8C5-55B6BE631437}" type="slidenum">
              <a:rPr lang="en-US" altLang="en-US" smtClean="0"/>
              <a:pPr/>
              <a:t>24</a:t>
            </a:fld>
            <a:endParaRPr lang="en-US" altLang="en-US"/>
          </a:p>
        </p:txBody>
      </p:sp>
      <p:pic>
        <p:nvPicPr>
          <p:cNvPr id="6" name="Picture 2">
            <a:extLst>
              <a:ext uri="{FF2B5EF4-FFF2-40B4-BE49-F238E27FC236}">
                <a16:creationId xmlns:a16="http://schemas.microsoft.com/office/drawing/2014/main" id="{FDB664BA-0D91-4CD5-ABE9-5157FBC3B7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2795AD28-5AF2-41EC-A431-6B297602FE62}"/>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CONTRACT CONDITIONS</a:t>
            </a:r>
          </a:p>
        </p:txBody>
      </p:sp>
      <p:pic>
        <p:nvPicPr>
          <p:cNvPr id="5" name="Picture 4">
            <a:extLst>
              <a:ext uri="{FF2B5EF4-FFF2-40B4-BE49-F238E27FC236}">
                <a16:creationId xmlns:a16="http://schemas.microsoft.com/office/drawing/2014/main" id="{413CF48C-0984-4666-A25C-75C70812A4B2}"/>
              </a:ext>
            </a:extLst>
          </p:cNvPr>
          <p:cNvPicPr>
            <a:picLocks noChangeAspect="1"/>
          </p:cNvPicPr>
          <p:nvPr/>
        </p:nvPicPr>
        <p:blipFill>
          <a:blip r:embed="rId3"/>
          <a:stretch>
            <a:fillRect/>
          </a:stretch>
        </p:blipFill>
        <p:spPr>
          <a:xfrm>
            <a:off x="530138" y="1532467"/>
            <a:ext cx="7218281" cy="4556390"/>
          </a:xfrm>
          <a:prstGeom prst="rect">
            <a:avLst/>
          </a:prstGeom>
        </p:spPr>
      </p:pic>
    </p:spTree>
    <p:extLst>
      <p:ext uri="{BB962C8B-B14F-4D97-AF65-F5344CB8AC3E}">
        <p14:creationId xmlns:p14="http://schemas.microsoft.com/office/powerpoint/2010/main" val="4160809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C7B2E3-3D34-4AB4-A8C5-55B6BE631437}" type="slidenum">
              <a:rPr lang="en-US" altLang="en-US" smtClean="0"/>
              <a:pPr/>
              <a:t>25</a:t>
            </a:fld>
            <a:endParaRPr lang="en-US" altLang="en-US"/>
          </a:p>
        </p:txBody>
      </p:sp>
      <p:pic>
        <p:nvPicPr>
          <p:cNvPr id="3" name="Picture 2">
            <a:extLst>
              <a:ext uri="{FF2B5EF4-FFF2-40B4-BE49-F238E27FC236}">
                <a16:creationId xmlns:a16="http://schemas.microsoft.com/office/drawing/2014/main" id="{4A47895C-3C17-4C7D-A86D-AF61B822B445}"/>
              </a:ext>
            </a:extLst>
          </p:cNvPr>
          <p:cNvPicPr>
            <a:picLocks noChangeAspect="1"/>
          </p:cNvPicPr>
          <p:nvPr/>
        </p:nvPicPr>
        <p:blipFill>
          <a:blip r:embed="rId2"/>
          <a:stretch>
            <a:fillRect/>
          </a:stretch>
        </p:blipFill>
        <p:spPr>
          <a:xfrm>
            <a:off x="384519" y="395977"/>
            <a:ext cx="6698560" cy="6066046"/>
          </a:xfrm>
          <a:prstGeom prst="rect">
            <a:avLst/>
          </a:prstGeom>
        </p:spPr>
      </p:pic>
    </p:spTree>
    <p:extLst>
      <p:ext uri="{BB962C8B-B14F-4D97-AF65-F5344CB8AC3E}">
        <p14:creationId xmlns:p14="http://schemas.microsoft.com/office/powerpoint/2010/main" val="3098056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C7B2E3-3D34-4AB4-A8C5-55B6BE631437}" type="slidenum">
              <a:rPr lang="en-US" altLang="en-US" smtClean="0"/>
              <a:pPr/>
              <a:t>26</a:t>
            </a:fld>
            <a:endParaRPr lang="en-US" altLang="en-US"/>
          </a:p>
        </p:txBody>
      </p:sp>
      <p:pic>
        <p:nvPicPr>
          <p:cNvPr id="6" name="Picture 2">
            <a:extLst>
              <a:ext uri="{FF2B5EF4-FFF2-40B4-BE49-F238E27FC236}">
                <a16:creationId xmlns:a16="http://schemas.microsoft.com/office/drawing/2014/main" id="{FDB664BA-0D91-4CD5-ABE9-5157FBC3B7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2795AD28-5AF2-41EC-A431-6B297602FE62}"/>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SPECIAL 	CONTRACT CONDITIONS</a:t>
            </a:r>
          </a:p>
        </p:txBody>
      </p:sp>
      <p:pic>
        <p:nvPicPr>
          <p:cNvPr id="3" name="Picture 2">
            <a:extLst>
              <a:ext uri="{FF2B5EF4-FFF2-40B4-BE49-F238E27FC236}">
                <a16:creationId xmlns:a16="http://schemas.microsoft.com/office/drawing/2014/main" id="{7805A070-85C9-4FFF-9D97-F29B2DFB2DFE}"/>
              </a:ext>
            </a:extLst>
          </p:cNvPr>
          <p:cNvPicPr>
            <a:picLocks noChangeAspect="1"/>
          </p:cNvPicPr>
          <p:nvPr/>
        </p:nvPicPr>
        <p:blipFill>
          <a:blip r:embed="rId3"/>
          <a:stretch>
            <a:fillRect/>
          </a:stretch>
        </p:blipFill>
        <p:spPr>
          <a:xfrm>
            <a:off x="391503" y="1488728"/>
            <a:ext cx="6477561" cy="3101609"/>
          </a:xfrm>
          <a:prstGeom prst="rect">
            <a:avLst/>
          </a:prstGeom>
        </p:spPr>
      </p:pic>
      <p:pic>
        <p:nvPicPr>
          <p:cNvPr id="8" name="Picture 7">
            <a:extLst>
              <a:ext uri="{FF2B5EF4-FFF2-40B4-BE49-F238E27FC236}">
                <a16:creationId xmlns:a16="http://schemas.microsoft.com/office/drawing/2014/main" id="{7EE8D4D8-89E3-47B0-90B9-C662BF5442C6}"/>
              </a:ext>
            </a:extLst>
          </p:cNvPr>
          <p:cNvPicPr>
            <a:picLocks noChangeAspect="1"/>
          </p:cNvPicPr>
          <p:nvPr/>
        </p:nvPicPr>
        <p:blipFill>
          <a:blip r:embed="rId4"/>
          <a:stretch>
            <a:fillRect/>
          </a:stretch>
        </p:blipFill>
        <p:spPr>
          <a:xfrm>
            <a:off x="0" y="4124553"/>
            <a:ext cx="6767146" cy="2377646"/>
          </a:xfrm>
          <a:prstGeom prst="rect">
            <a:avLst/>
          </a:prstGeom>
        </p:spPr>
      </p:pic>
    </p:spTree>
    <p:extLst>
      <p:ext uri="{BB962C8B-B14F-4D97-AF65-F5344CB8AC3E}">
        <p14:creationId xmlns:p14="http://schemas.microsoft.com/office/powerpoint/2010/main" val="444835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0" y="0"/>
            <a:ext cx="6115050" cy="1074738"/>
          </a:xfrm>
        </p:spPr>
        <p:txBody>
          <a:bodyPr/>
          <a:lstStyle/>
          <a:p>
            <a:pPr algn="l" eaLnBrk="1" hangingPunct="1"/>
            <a:r>
              <a:rPr lang="en-US" altLang="en-US" sz="3200" b="1" dirty="0">
                <a:solidFill>
                  <a:schemeClr val="bg1"/>
                </a:solidFill>
                <a:latin typeface="Arial" charset="0"/>
                <a:cs typeface="Arial" charset="0"/>
              </a:rPr>
              <a:t>Contents</a:t>
            </a:r>
          </a:p>
        </p:txBody>
      </p:sp>
      <p:sp>
        <p:nvSpPr>
          <p:cNvPr id="3" name="Slide Number Placeholder 2"/>
          <p:cNvSpPr>
            <a:spLocks noGrp="1"/>
          </p:cNvSpPr>
          <p:nvPr>
            <p:ph type="sldNum" sz="quarter" idx="12"/>
          </p:nvPr>
        </p:nvSpPr>
        <p:spPr/>
        <p:txBody>
          <a:bodyPr/>
          <a:lstStyle/>
          <a:p>
            <a:fld id="{37C7B2E3-3D34-4AB4-A8C5-55B6BE631437}" type="slidenum">
              <a:rPr lang="en-US" altLang="en-US" smtClean="0"/>
              <a:pPr/>
              <a:t>27</a:t>
            </a:fld>
            <a:endParaRPr lang="en-US" altLang="en-US"/>
          </a:p>
        </p:txBody>
      </p:sp>
      <p:sp>
        <p:nvSpPr>
          <p:cNvPr id="6" name="Content Placeholder 2"/>
          <p:cNvSpPr>
            <a:spLocks noGrp="1"/>
          </p:cNvSpPr>
          <p:nvPr>
            <p:ph idx="1"/>
          </p:nvPr>
        </p:nvSpPr>
        <p:spPr>
          <a:xfrm>
            <a:off x="1428750" y="1277023"/>
            <a:ext cx="6286500" cy="3174904"/>
          </a:xfrm>
        </p:spPr>
        <p:txBody>
          <a:bodyPr/>
          <a:lstStyle/>
          <a:p>
            <a:pPr marL="0" indent="0" algn="ctr">
              <a:buNone/>
            </a:pPr>
            <a:endParaRPr lang="en-GB" sz="4400" b="1" dirty="0">
              <a:latin typeface="Arial Black" panose="020B0A04020102020204" pitchFamily="34" charset="0"/>
            </a:endParaRPr>
          </a:p>
          <a:p>
            <a:pPr marL="0" indent="0" algn="ctr">
              <a:buNone/>
            </a:pPr>
            <a:endParaRPr lang="en-GB" sz="4400" b="1" dirty="0">
              <a:latin typeface="Arial Black" panose="020B0A04020102020204" pitchFamily="34" charset="0"/>
            </a:endParaRPr>
          </a:p>
          <a:p>
            <a:pPr marL="0" indent="0" algn="ctr">
              <a:buNone/>
            </a:pPr>
            <a:r>
              <a:rPr lang="en-GB" sz="4400" b="1" dirty="0">
                <a:latin typeface="Arial Black" panose="020B0A04020102020204" pitchFamily="34" charset="0"/>
              </a:rPr>
              <a:t>PROCESS MATTERS</a:t>
            </a:r>
            <a:endParaRPr lang="en-ZA" sz="4400" b="1" dirty="0">
              <a:latin typeface="Arial Black" panose="020B0A04020102020204" pitchFamily="34" charset="0"/>
            </a:endParaRPr>
          </a:p>
        </p:txBody>
      </p:sp>
    </p:spTree>
    <p:extLst>
      <p:ext uri="{BB962C8B-B14F-4D97-AF65-F5344CB8AC3E}">
        <p14:creationId xmlns:p14="http://schemas.microsoft.com/office/powerpoint/2010/main" val="1978410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38382"/>
            <a:ext cx="8229600" cy="4985327"/>
          </a:xfrm>
        </p:spPr>
        <p:txBody>
          <a:bodyPr/>
          <a:lstStyle/>
          <a:p>
            <a:pPr marL="457200" lvl="1" indent="0">
              <a:buNone/>
            </a:pP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endParaRPr lang="en-ZA" sz="2000" dirty="0"/>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28</a:t>
            </a:fld>
            <a:endParaRPr lang="en-US" altLang="en-US"/>
          </a:p>
        </p:txBody>
      </p:sp>
      <p:sp>
        <p:nvSpPr>
          <p:cNvPr id="5" name="Rectangle 4"/>
          <p:cNvSpPr/>
          <p:nvPr/>
        </p:nvSpPr>
        <p:spPr>
          <a:xfrm>
            <a:off x="240145" y="1563423"/>
            <a:ext cx="8238837" cy="4524315"/>
          </a:xfrm>
          <a:prstGeom prst="rect">
            <a:avLst/>
          </a:prstGeom>
        </p:spPr>
        <p:txBody>
          <a:bodyPr wrap="square">
            <a:spAutoFit/>
          </a:bodyPr>
          <a:lstStyle/>
          <a:p>
            <a:pPr lvl="1" algn="ctr">
              <a:lnSpc>
                <a:spcPct val="150000"/>
              </a:lnSpc>
            </a:pPr>
            <a:r>
              <a:rPr lang="en-US" sz="3200" b="1" dirty="0">
                <a:latin typeface="Arial" panose="020B0604020202020204" pitchFamily="34" charset="0"/>
                <a:cs typeface="Arial" panose="020B0604020202020204" pitchFamily="34" charset="0"/>
              </a:rPr>
              <a:t>THE RFB IS CLOSING ON 25 July 2025 AT 11h00 am.</a:t>
            </a:r>
          </a:p>
          <a:p>
            <a:pPr lvl="1" algn="ctr">
              <a:lnSpc>
                <a:spcPct val="150000"/>
              </a:lnSpc>
            </a:pPr>
            <a:endParaRPr lang="en-US" sz="3200" b="1" dirty="0">
              <a:latin typeface="Arial" panose="020B0604020202020204" pitchFamily="34" charset="0"/>
              <a:cs typeface="Arial" panose="020B0604020202020204" pitchFamily="34" charset="0"/>
            </a:endParaRPr>
          </a:p>
          <a:p>
            <a:pPr lvl="1" algn="ctr">
              <a:lnSpc>
                <a:spcPct val="150000"/>
              </a:lnSpc>
            </a:pPr>
            <a:r>
              <a:rPr lang="en-US" sz="3200" b="1" dirty="0">
                <a:latin typeface="Arial" panose="020B0604020202020204" pitchFamily="34" charset="0"/>
                <a:cs typeface="Arial" panose="020B0604020202020204" pitchFamily="34" charset="0"/>
              </a:rPr>
              <a:t>Note: all bids are submitted to </a:t>
            </a:r>
            <a:r>
              <a:rPr lang="en-US" sz="3200" b="1" dirty="0" err="1">
                <a:latin typeface="Arial" panose="020B0604020202020204" pitchFamily="34" charset="0"/>
                <a:cs typeface="Arial" panose="020B0604020202020204" pitchFamily="34" charset="0"/>
              </a:rPr>
              <a:t>Armscor</a:t>
            </a:r>
            <a:r>
              <a:rPr lang="en-US" sz="3200" b="1" dirty="0">
                <a:latin typeface="Arial" panose="020B0604020202020204" pitchFamily="34" charset="0"/>
                <a:cs typeface="Arial" panose="020B0604020202020204" pitchFamily="34" charset="0"/>
              </a:rPr>
              <a:t> HQ – No bids will be submitted to the site office</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5682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817017164"/>
              </p:ext>
            </p:extLst>
          </p:nvPr>
        </p:nvGraphicFramePr>
        <p:xfrm>
          <a:off x="457200" y="1417638"/>
          <a:ext cx="82296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37C7B2E3-3D34-4AB4-A8C5-55B6BE631437}" type="slidenum">
              <a:rPr lang="en-US" altLang="en-US" smtClean="0"/>
              <a:pPr/>
              <a:t>29</a:t>
            </a:fld>
            <a:endParaRPr lang="en-US" altLang="en-US"/>
          </a:p>
        </p:txBody>
      </p:sp>
      <p:sp>
        <p:nvSpPr>
          <p:cNvPr id="6" name="Rounded Rectangle 5"/>
          <p:cNvSpPr/>
          <p:nvPr/>
        </p:nvSpPr>
        <p:spPr>
          <a:xfrm>
            <a:off x="554182" y="5818909"/>
            <a:ext cx="8132618" cy="4898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latin typeface="Arial Black" panose="020B0A04020102020204" pitchFamily="34" charset="0"/>
              </a:rPr>
              <a:t>BID VALIDITY – 150 DAYS</a:t>
            </a:r>
            <a:endParaRPr lang="en-ZA" b="1" dirty="0">
              <a:latin typeface="Arial Black" panose="020B0A04020102020204" pitchFamily="34" charset="0"/>
            </a:endParaRPr>
          </a:p>
        </p:txBody>
      </p:sp>
      <p:sp>
        <p:nvSpPr>
          <p:cNvPr id="3" name="Title 2">
            <a:extLst>
              <a:ext uri="{FF2B5EF4-FFF2-40B4-BE49-F238E27FC236}">
                <a16:creationId xmlns:a16="http://schemas.microsoft.com/office/drawing/2014/main" id="{6E7A369F-80A0-41D2-8B34-545F934D6750}"/>
              </a:ext>
            </a:extLst>
          </p:cNvPr>
          <p:cNvSpPr>
            <a:spLocks noGrp="1"/>
          </p:cNvSpPr>
          <p:nvPr>
            <p:ph type="title"/>
          </p:nvPr>
        </p:nvSpPr>
        <p:spPr/>
        <p:txBody>
          <a:bodyPr/>
          <a:lstStyle/>
          <a:p>
            <a:endParaRPr lang="en-ZA"/>
          </a:p>
        </p:txBody>
      </p:sp>
      <p:pic>
        <p:nvPicPr>
          <p:cNvPr id="7" name="Picture 2">
            <a:extLst>
              <a:ext uri="{FF2B5EF4-FFF2-40B4-BE49-F238E27FC236}">
                <a16:creationId xmlns:a16="http://schemas.microsoft.com/office/drawing/2014/main" id="{E45011F5-42B9-42BF-982C-BE7D4F9EABE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8150" y="308769"/>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1C3273EB-DBE8-445A-835A-37CBF36FDE45}"/>
              </a:ext>
            </a:extLst>
          </p:cNvPr>
          <p:cNvSpPr txBox="1">
            <a:spLocks/>
          </p:cNvSpPr>
          <p:nvPr/>
        </p:nvSpPr>
        <p:spPr bwMode="auto">
          <a:xfrm>
            <a:off x="626534" y="274638"/>
            <a:ext cx="61150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algn="l" eaLnBrk="1" hangingPunct="1"/>
            <a:r>
              <a:rPr lang="en-US" altLang="en-US" sz="2800" b="1" dirty="0">
                <a:solidFill>
                  <a:schemeClr val="bg1"/>
                </a:solidFill>
                <a:latin typeface="Arial" charset="0"/>
                <a:cs typeface="Arial" charset="0"/>
              </a:rPr>
              <a:t>PROCESS STEPS</a:t>
            </a:r>
          </a:p>
        </p:txBody>
      </p:sp>
    </p:spTree>
    <p:extLst>
      <p:ext uri="{BB962C8B-B14F-4D97-AF65-F5344CB8AC3E}">
        <p14:creationId xmlns:p14="http://schemas.microsoft.com/office/powerpoint/2010/main" val="3382003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1080167"/>
            <a:ext cx="7772400" cy="3532765"/>
          </a:xfrm>
        </p:spPr>
        <p:txBody>
          <a:bodyPr/>
          <a:lstStyle/>
          <a:p>
            <a:pPr algn="ctr"/>
            <a:r>
              <a:rPr lang="en-ZA" dirty="0">
                <a:latin typeface="Arial" panose="020B0604020202020204" pitchFamily="34" charset="0"/>
                <a:cs typeface="Arial" panose="020B0604020202020204" pitchFamily="34" charset="0"/>
              </a:rPr>
              <a:t>SITE VISIT/ WALK-THROUGH</a:t>
            </a: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br>
              <a:rPr lang="en-ZA" dirty="0">
                <a:latin typeface="Arial" panose="020B0604020202020204" pitchFamily="34" charset="0"/>
                <a:cs typeface="Arial" panose="020B0604020202020204" pitchFamily="34" charset="0"/>
              </a:rPr>
            </a:br>
            <a:endParaRPr lang="en-ZA"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7C7B2E3-3D34-4AB4-A8C5-55B6BE631437}" type="slidenum">
              <a:rPr lang="en-US" altLang="en-US" smtClean="0"/>
              <a:pPr/>
              <a:t>30</a:t>
            </a:fld>
            <a:endParaRPr lang="en-US" altLang="en-US"/>
          </a:p>
        </p:txBody>
      </p:sp>
      <p:pic>
        <p:nvPicPr>
          <p:cNvPr id="3" name="Picture 2">
            <a:extLst>
              <a:ext uri="{FF2B5EF4-FFF2-40B4-BE49-F238E27FC236}">
                <a16:creationId xmlns:a16="http://schemas.microsoft.com/office/drawing/2014/main" id="{CC97E138-8894-40DD-ACB2-FC87E7407920}"/>
              </a:ext>
            </a:extLst>
          </p:cNvPr>
          <p:cNvPicPr>
            <a:picLocks noChangeAspect="1"/>
          </p:cNvPicPr>
          <p:nvPr/>
        </p:nvPicPr>
        <p:blipFill>
          <a:blip r:embed="rId2"/>
          <a:stretch>
            <a:fillRect/>
          </a:stretch>
        </p:blipFill>
        <p:spPr>
          <a:xfrm>
            <a:off x="966964" y="2044653"/>
            <a:ext cx="7647647" cy="4060756"/>
          </a:xfrm>
          <a:prstGeom prst="rect">
            <a:avLst/>
          </a:prstGeom>
        </p:spPr>
      </p:pic>
    </p:spTree>
    <p:extLst>
      <p:ext uri="{BB962C8B-B14F-4D97-AF65-F5344CB8AC3E}">
        <p14:creationId xmlns:p14="http://schemas.microsoft.com/office/powerpoint/2010/main" val="6879346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97999B8328DA4F855866B38956FE93" ma:contentTypeVersion="0" ma:contentTypeDescription="Create a new document." ma:contentTypeScope="" ma:versionID="2fbbd2fb98cb98cd9f7f3d514aa6681b">
  <xsd:schema xmlns:xsd="http://www.w3.org/2001/XMLSchema" xmlns:xs="http://www.w3.org/2001/XMLSchema" xmlns:p="http://schemas.microsoft.com/office/2006/metadata/properties" targetNamespace="http://schemas.microsoft.com/office/2006/metadata/properties" ma:root="true" ma:fieldsID="5927e41f419efda5694c2db83d1c7cb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E95C5F8-D645-4912-BB08-C6282CF4A9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9E221B19-BBA0-4E0A-B208-9CD947C6C079}">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448DF0EE-7EE3-493F-AE25-8C8E05C1A79D}">
  <ds:schemaRefs>
    <ds:schemaRef ds:uri="http://schemas.microsoft.com/sharepoint/v3/contenttype/forms"/>
  </ds:schemaRefs>
</ds:datastoreItem>
</file>

<file path=customXml/itemProps4.xml><?xml version="1.0" encoding="utf-8"?>
<ds:datastoreItem xmlns:ds="http://schemas.openxmlformats.org/officeDocument/2006/customXml" ds:itemID="{2B2BA827-94DF-4938-B54B-358D76C916F1}">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11520</TotalTime>
  <Words>877</Words>
  <Application>Microsoft Office PowerPoint</Application>
  <PresentationFormat>On-screen Show (4:3)</PresentationFormat>
  <Paragraphs>132</Paragraphs>
  <Slides>30</Slides>
  <Notes>4</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Arial Black</vt:lpstr>
      <vt:lpstr>Arial Unicode MS</vt:lpstr>
      <vt:lpstr>Calibri</vt:lpstr>
      <vt:lpstr>Courier New</vt:lpstr>
      <vt:lpstr>Office Theme</vt:lpstr>
      <vt:lpstr>ARMSCOR </vt:lpstr>
      <vt:lpstr>PowerPoint Presentation</vt:lpstr>
      <vt:lpstr>AGENDA ITEMS</vt:lpstr>
      <vt:lpstr>WELCOME</vt:lpstr>
      <vt:lpstr>BACKGROUND</vt:lpstr>
      <vt:lpstr>PowerPoint Presentation</vt:lpstr>
      <vt:lpstr>PowerPoint Presentation</vt:lpstr>
      <vt:lpstr>PowerPoint Presentation</vt:lpstr>
      <vt:lpstr>SITE ESTABLISHMENT</vt:lpstr>
      <vt:lpstr>PowerPoint Presentation</vt:lpstr>
      <vt:lpstr>EVALUATION CRITERIA</vt:lpstr>
      <vt:lpstr>EVALUATION CRITERIA</vt:lpstr>
      <vt:lpstr>PowerPoint Presentation</vt:lpstr>
      <vt:lpstr>PowerPoint Presentation</vt:lpstr>
      <vt:lpstr>STAGE 2: SPECIFIC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Contents</vt:lpstr>
      <vt:lpstr>PowerPoint Presentation</vt:lpstr>
      <vt:lpstr>PowerPoint Presentation</vt:lpstr>
      <vt:lpstr>SITE VISIT/ WALK-THROUGH        </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HEADING</dc:title>
  <dc:creator>iMac</dc:creator>
  <cp:lastModifiedBy>Philisa Mangakane</cp:lastModifiedBy>
  <cp:revision>779</cp:revision>
  <cp:lastPrinted>2023-10-26T06:22:40Z</cp:lastPrinted>
  <dcterms:created xsi:type="dcterms:W3CDTF">2015-03-11T08:19:21Z</dcterms:created>
  <dcterms:modified xsi:type="dcterms:W3CDTF">2025-07-08T06:27:47Z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QFHK3Y6FHEFP-5-57</vt:lpwstr>
  </property>
  <property fmtid="{D5CDD505-2E9C-101B-9397-08002B2CF9AE}" pid="3" name="_dlc_DocIdItemGuid">
    <vt:lpwstr>acf67503-3056-43f1-95f5-7949e4a7a31e</vt:lpwstr>
  </property>
  <property fmtid="{D5CDD505-2E9C-101B-9397-08002B2CF9AE}" pid="4" name="_dlc_DocIdUrl">
    <vt:lpwstr>http://armhosp05/sites/documents/_layouts/15/DocIdRedir.aspx?ID=QFHK3Y6FHEFP-5-57, QFHK3Y6FHEFP-5-57</vt:lpwstr>
  </property>
  <property fmtid="{D5CDD505-2E9C-101B-9397-08002B2CF9AE}" pid="5" name="ContentTypeId">
    <vt:lpwstr>0x0101004A97999B8328DA4F855866B38956FE93</vt:lpwstr>
  </property>
</Properties>
</file>