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70" r:id="rId6"/>
    <p:sldId id="259" r:id="rId7"/>
    <p:sldId id="264" r:id="rId8"/>
    <p:sldId id="265" r:id="rId9"/>
    <p:sldId id="266" r:id="rId10"/>
    <p:sldId id="267" r:id="rId11"/>
    <p:sldId id="268" r:id="rId12"/>
    <p:sldId id="269" r:id="rId13"/>
    <p:sldId id="26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94"/>
    <p:restoredTop sz="94708"/>
  </p:normalViewPr>
  <p:slideViewPr>
    <p:cSldViewPr snapToGrid="0" snapToObjects="1">
      <p:cViewPr varScale="1">
        <p:scale>
          <a:sx n="72" d="100"/>
          <a:sy n="72" d="100"/>
        </p:scale>
        <p:origin x="45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22E42FC-7332-D548-9225-EA9512A0F4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87E2D38-E549-5947-9712-6D405B77A538}"/>
              </a:ext>
            </a:extLst>
          </p:cNvPr>
          <p:cNvSpPr/>
          <p:nvPr userDrawn="1"/>
        </p:nvSpPr>
        <p:spPr>
          <a:xfrm>
            <a:off x="1287439" y="4491318"/>
            <a:ext cx="9617122" cy="2366682"/>
          </a:xfrm>
          <a:prstGeom prst="rect">
            <a:avLst/>
          </a:prstGeom>
          <a:solidFill>
            <a:schemeClr val="bg1">
              <a:alpha val="32223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851B61-B905-B94E-A203-6AACAB170E6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62334" y="4984375"/>
            <a:ext cx="8267332" cy="890646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Presentation Title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0902DD-6939-F84C-A4A5-9A8FC215B11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5888468"/>
            <a:ext cx="9144000" cy="69700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3455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B89A744-D506-E645-BD16-2DFFD67CE8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54BC1754-DBC9-D444-8068-F7A491BEF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7712075" cy="1325563"/>
          </a:xfrm>
        </p:spPr>
        <p:txBody>
          <a:bodyPr/>
          <a:lstStyle/>
          <a:p>
            <a:r>
              <a:rPr lang="en-GB" dirty="0"/>
              <a:t>Overview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4A9A687-8067-B648-B960-AE91D799C2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690688"/>
            <a:ext cx="7712075" cy="470455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9766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58A3563-5B71-9D44-8AB1-98C61B5D45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54BC1754-DBC9-D444-8068-F7A491BEF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1776" y="365125"/>
            <a:ext cx="7712075" cy="1325563"/>
          </a:xfrm>
        </p:spPr>
        <p:txBody>
          <a:bodyPr/>
          <a:lstStyle/>
          <a:p>
            <a:r>
              <a:rPr lang="en-GB" dirty="0"/>
              <a:t>Image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DEEB2E3-9326-A24D-8147-1E56D85C58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1777" y="1812178"/>
            <a:ext cx="7712074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1118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1EDF71B-DF4F-E14B-8650-3835488A45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B89990E-F798-1A46-B1CE-A5B974FAA2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39584" y="3165438"/>
            <a:ext cx="5806440" cy="2499043"/>
          </a:xfrm>
        </p:spPr>
        <p:txBody>
          <a:bodyPr/>
          <a:lstStyle>
            <a:lvl1pPr marL="0" indent="0">
              <a:buNone/>
              <a:defRPr lang="en-ZA" b="1" i="0" u="none" strike="noStrike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 dirty="0"/>
              <a:t>&lt;&lt;insert quote&gt;&gt;</a:t>
            </a:r>
          </a:p>
        </p:txBody>
      </p:sp>
    </p:spTree>
    <p:extLst>
      <p:ext uri="{BB962C8B-B14F-4D97-AF65-F5344CB8AC3E}">
        <p14:creationId xmlns:p14="http://schemas.microsoft.com/office/powerpoint/2010/main" val="2401660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F6091C7-EEBB-4841-929F-178D486900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A73747-E46B-1948-9FD4-C97EC760B9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8160" y="2103437"/>
            <a:ext cx="7406640" cy="1325563"/>
          </a:xfrm>
        </p:spPr>
        <p:txBody>
          <a:bodyPr/>
          <a:lstStyle>
            <a:lvl1pPr algn="r">
              <a:defRPr/>
            </a:lvl1pPr>
          </a:lstStyle>
          <a:p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1E8B0AC-2CC5-3944-9CD6-8CD7007E76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7525" y="3429000"/>
            <a:ext cx="7407275" cy="1997075"/>
          </a:xfrm>
        </p:spPr>
        <p:txBody>
          <a:bodyPr/>
          <a:lstStyle>
            <a:lvl1pPr marL="0" indent="0" algn="r">
              <a:buNone/>
              <a:defRPr/>
            </a:lvl1pPr>
            <a:lvl2pPr marL="457200" indent="0" algn="r">
              <a:buNone/>
              <a:defRPr/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GB" dirty="0"/>
              <a:t>Section 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11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3E11FF9-2C75-2845-AE2D-856E6C56C3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B89990E-F798-1A46-B1CE-A5B974FAA2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04999" y="2773680"/>
            <a:ext cx="8382001" cy="2499043"/>
          </a:xfrm>
        </p:spPr>
        <p:txBody>
          <a:bodyPr>
            <a:normAutofit/>
          </a:bodyPr>
          <a:lstStyle>
            <a:lvl1pPr marL="0" indent="0" algn="ctr">
              <a:buNone/>
              <a:defRPr lang="en-ZA" sz="7200" b="1" i="0" u="none" strike="noStrike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597982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73009-0882-8544-A4F3-03083857A4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Highlights \ Comparison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CFB9A0-111C-5846-9CEF-136AFCDE6D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77DF5F-68B8-6946-95FD-B7A406F8D1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15163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433035-4F12-DE4F-B07E-D992C9D62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A97AE0-83C9-6843-A6FD-1AB6613256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7AA544-1451-044C-8199-E43878D470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3398F-CDCC-1747-A342-AC569435E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389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1" r:id="rId3"/>
    <p:sldLayoutId id="2147483653" r:id="rId4"/>
    <p:sldLayoutId id="2147483654" r:id="rId5"/>
    <p:sldLayoutId id="2147483660" r:id="rId6"/>
    <p:sldLayoutId id="2147483652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F9685-94A1-9A4B-861F-BD69C4B965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845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38984-F5C3-2E93-0452-D894E8F13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0" i="0" u="none" strike="noStrike" baseline="0" dirty="0">
                <a:latin typeface="CIDFont+F2"/>
              </a:rPr>
              <a:t>		</a:t>
            </a:r>
            <a:br>
              <a:rPr lang="en-US" sz="4400" b="0" i="0" u="none" strike="noStrike" baseline="0" dirty="0">
                <a:latin typeface="CIDFont+F2"/>
              </a:rPr>
            </a:br>
            <a:r>
              <a:rPr lang="en-US" dirty="0"/>
              <a:t>BID NUMBER: RW 10392960/22 R</a:t>
            </a:r>
            <a:br>
              <a:rPr lang="en-US" dirty="0"/>
            </a:br>
            <a:endParaRPr lang="en-ZA" b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5740AB-3319-D8A2-82A2-0D38D22781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10478" y="1438897"/>
            <a:ext cx="7712075" cy="4704555"/>
          </a:xfrm>
        </p:spPr>
        <p:txBody>
          <a:bodyPr/>
          <a:lstStyle/>
          <a:p>
            <a:pPr marL="630555" indent="-516255" algn="ctr">
              <a:tabLst>
                <a:tab pos="1620520" algn="l"/>
              </a:tabLst>
            </a:pPr>
            <a:endParaRPr lang="en-US" sz="2800" b="1" dirty="0">
              <a:solidFill>
                <a:prstClr val="black"/>
              </a:solidFill>
            </a:endParaRPr>
          </a:p>
          <a:p>
            <a:pPr marL="630555" indent="-516255" algn="ctr">
              <a:tabLst>
                <a:tab pos="1620520" algn="l"/>
              </a:tabLst>
            </a:pPr>
            <a:endParaRPr lang="en-US" sz="2800" b="1" dirty="0">
              <a:solidFill>
                <a:prstClr val="black"/>
              </a:solidFill>
            </a:endParaRPr>
          </a:p>
          <a:p>
            <a:pPr marL="630555" indent="-516255" algn="ctr">
              <a:tabLst>
                <a:tab pos="1620520" algn="l"/>
              </a:tabLst>
            </a:pPr>
            <a:r>
              <a:rPr lang="en-US" dirty="0"/>
              <a:t>REQUEST FOR PROPOSAL FOR A PROJECT OF LEAK DETECTION ON RAND WATER PIPELINES USING SATELLITE TECHNOLOGY</a:t>
            </a:r>
          </a:p>
          <a:p>
            <a:pPr algn="just"/>
            <a:r>
              <a:rPr lang="en-US" dirty="0"/>
              <a:t>		 FOR A DURATION OF 2 YEARS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467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9B25A-EBE7-B34E-8A4D-E15927E4E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j-ea"/>
                <a:cs typeface="+mj-cs"/>
              </a:rPr>
              <a:t>Rand Water Team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80F6775-A4F6-0883-B1C3-10E3085181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60134" y="1812178"/>
            <a:ext cx="9177866" cy="4351338"/>
          </a:xfrm>
        </p:spPr>
        <p:txBody>
          <a:bodyPr>
            <a:normAutofit/>
          </a:bodyPr>
          <a:lstStyle/>
          <a:p>
            <a:pPr marL="450215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450215" algn="l"/>
                <a:tab pos="828040" algn="l"/>
                <a:tab pos="1080135" algn="l"/>
              </a:tabLst>
            </a:pPr>
            <a:endParaRPr lang="en-US" dirty="0"/>
          </a:p>
          <a:p>
            <a:pPr marL="450215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450215" algn="l"/>
                <a:tab pos="828040" algn="l"/>
                <a:tab pos="1080135" algn="l"/>
              </a:tabLst>
            </a:pPr>
            <a:r>
              <a:rPr lang="en-US" dirty="0"/>
              <a:t>Commercial Team (Supply Chain Management)</a:t>
            </a:r>
          </a:p>
          <a:p>
            <a:pPr marL="450215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450215" algn="l"/>
                <a:tab pos="828040" algn="l"/>
                <a:tab pos="1080135" algn="l"/>
              </a:tabLst>
            </a:pPr>
            <a:r>
              <a:rPr lang="en-US" dirty="0"/>
              <a:t>Bonolo Ramohlala</a:t>
            </a:r>
          </a:p>
          <a:p>
            <a:pPr marL="450215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450215" algn="l"/>
                <a:tab pos="828040" algn="l"/>
                <a:tab pos="1080135" algn="l"/>
              </a:tabLst>
            </a:pPr>
            <a:r>
              <a:rPr lang="en-US" dirty="0"/>
              <a:t>Ntikane Radebe </a:t>
            </a:r>
          </a:p>
          <a:p>
            <a:pPr marL="450215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450215" algn="l"/>
                <a:tab pos="828040" algn="l"/>
                <a:tab pos="1080135" algn="l"/>
              </a:tabLst>
            </a:pPr>
            <a:r>
              <a:rPr lang="en-US" dirty="0"/>
              <a:t>Technical Team</a:t>
            </a:r>
          </a:p>
          <a:p>
            <a:pPr marL="450215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450215" algn="l"/>
                <a:tab pos="828040" algn="l"/>
                <a:tab pos="1080135" algn="l"/>
              </a:tabLst>
            </a:pPr>
            <a:r>
              <a:rPr lang="en-US" dirty="0"/>
              <a:t>Didier Ilunga</a:t>
            </a:r>
          </a:p>
          <a:p>
            <a:pPr marL="450215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450215" algn="l"/>
                <a:tab pos="828040" algn="l"/>
                <a:tab pos="1080135" algn="l"/>
              </a:tabLst>
            </a:pPr>
            <a:endParaRPr lang="en-US" dirty="0"/>
          </a:p>
          <a:p>
            <a:pPr marL="450215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450215" algn="l"/>
                <a:tab pos="828040" algn="l"/>
                <a:tab pos="1080135" algn="l"/>
              </a:tabLst>
            </a:pPr>
            <a:endParaRPr lang="en-US" dirty="0"/>
          </a:p>
          <a:p>
            <a:pPr marL="450215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450215" algn="l"/>
                <a:tab pos="828040" algn="l"/>
                <a:tab pos="1080135" algn="l"/>
              </a:tabLs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125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44B7D22-D878-1A86-CF0D-607C91ED8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4019" y="365125"/>
            <a:ext cx="9028591" cy="1325563"/>
          </a:xfrm>
        </p:spPr>
        <p:txBody>
          <a:bodyPr/>
          <a:lstStyle/>
          <a:p>
            <a:pPr algn="ctr"/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j-ea"/>
                <a:cs typeface="+mj-cs"/>
              </a:rPr>
              <a:t>Procedure to be observed</a:t>
            </a:r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86E4D6C-FA47-5692-F64D-A11DBABBC1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1776" y="1812177"/>
            <a:ext cx="8646545" cy="4570867"/>
          </a:xfrm>
        </p:spPr>
        <p:txBody>
          <a:bodyPr>
            <a:normAutofit fontScale="92500"/>
          </a:bodyPr>
          <a:lstStyle/>
          <a:p>
            <a:r>
              <a:rPr lang="en-US" dirty="0"/>
              <a:t>Tender documents are available at National Treasury </a:t>
            </a:r>
            <a:r>
              <a:rPr lang="en-US" dirty="0" err="1"/>
              <a:t>eTender</a:t>
            </a:r>
            <a:r>
              <a:rPr lang="en-US" dirty="0"/>
              <a:t> website: https://etenders.gov.za and on the CIDB website</a:t>
            </a:r>
          </a:p>
          <a:p>
            <a:r>
              <a:rPr lang="en-US" dirty="0"/>
              <a:t>Closing date: </a:t>
            </a:r>
            <a:r>
              <a:rPr lang="en-US" dirty="0">
                <a:solidFill>
                  <a:srgbClr val="FF0000"/>
                </a:solidFill>
              </a:rPr>
              <a:t>01 February 2023</a:t>
            </a:r>
          </a:p>
          <a:p>
            <a:r>
              <a:rPr lang="en-US" dirty="0"/>
              <a:t>Submissions must be deposited before 12:00 noon, </a:t>
            </a:r>
            <a:r>
              <a:rPr lang="en-US" dirty="0" err="1"/>
              <a:t>Randwater</a:t>
            </a:r>
            <a:r>
              <a:rPr lang="en-US" dirty="0"/>
              <a:t> Head Office at No:522 Impala Road </a:t>
            </a:r>
            <a:r>
              <a:rPr lang="en-US" dirty="0" err="1"/>
              <a:t>Glenvista</a:t>
            </a:r>
            <a:r>
              <a:rPr lang="en-US" dirty="0"/>
              <a:t>, tender box main gate </a:t>
            </a:r>
          </a:p>
          <a:p>
            <a:r>
              <a:rPr lang="en-US" dirty="0"/>
              <a:t>No submissions after the closing time or date will be accepted. </a:t>
            </a:r>
          </a:p>
          <a:p>
            <a:r>
              <a:rPr lang="en-US" dirty="0"/>
              <a:t>Contact persons in Supply Chain: Bonolo Ramohlala(bramohla@randwater.co.za),queries can also be cc`d to Ntikane Radebe (nradebe@randwater.co.za)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31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57D27-BAC2-C6D2-1E7E-3CDA1D856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j-ea"/>
                <a:cs typeface="+mj-cs"/>
              </a:rPr>
              <a:t>Validity Period 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FFEC4C-BD36-0000-0B8A-C1981BE9832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The tender shall remain valid for a period of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180 days </a:t>
            </a:r>
            <a:r>
              <a:rPr lang="en-US" dirty="0"/>
              <a:t>from the date of closing of the tender. Rand Water reserves the right to extend the validity period if required.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91355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BA743-7D5B-47A1-35A8-FA089C6C6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j-ea"/>
                <a:cs typeface="+mj-cs"/>
              </a:rPr>
              <a:t>Evaluation Process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B92171-77C6-2D3C-BDE8-416B57F3D03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Rand Water will conduct evaluation process for this Tender in 3 stages as follows:</a:t>
            </a:r>
          </a:p>
          <a:p>
            <a:r>
              <a:rPr lang="en-US" dirty="0"/>
              <a:t>Stage 1: Pre-Qualifiers(all or nothing) (Page 9-10 of the RFB document) T1.3.1</a:t>
            </a:r>
          </a:p>
          <a:p>
            <a:r>
              <a:rPr lang="en-US" dirty="0"/>
              <a:t>Stage 2: Functionality evaluation (Page 10 to 13 of the RFB document) T1.3.2. All bids  evaluated at this stage must achieve a minimum of 70% scoring. Only bidder(s) who score 70% or above will be eligible to be appointed.</a:t>
            </a:r>
          </a:p>
          <a:p>
            <a:r>
              <a:rPr lang="en-US" dirty="0"/>
              <a:t>Stage 3: Price is calculated on 90/10 or 80/20 preference point system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21949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2D9FD-4A65-25CD-8471-64967B152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+mj-ea"/>
                <a:cs typeface="+mj-cs"/>
              </a:rPr>
              <a:t>Pre- Qualifiers for this Tender 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B0448-F82A-FC43-BF6C-F7ACB35209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1776" y="1812178"/>
            <a:ext cx="8877365" cy="5045822"/>
          </a:xfrm>
        </p:spPr>
        <p:txBody>
          <a:bodyPr>
            <a:normAutofit/>
          </a:bodyPr>
          <a:lstStyle/>
          <a:p>
            <a:pPr lvl="0" algn="just">
              <a:lnSpc>
                <a:spcPct val="107000"/>
              </a:lnSpc>
            </a:pP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1. Completed and signed Form of Offer.</a:t>
            </a:r>
          </a:p>
          <a:p>
            <a:pPr lvl="0" algn="just">
              <a:lnSpc>
                <a:spcPct val="107000"/>
              </a:lnSpc>
            </a:pP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2. Letter of Good Standing from the Department of Labour or an Accredited Institution.</a:t>
            </a:r>
          </a:p>
          <a:p>
            <a:pPr lvl="0" algn="just">
              <a:lnSpc>
                <a:spcPct val="107000"/>
              </a:lnSpc>
            </a:pP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3. The use of correction fluid or any other similar substance to make corrections is not  permitted.</a:t>
            </a:r>
          </a:p>
          <a:p>
            <a:pPr lvl="0" algn="just">
              <a:lnSpc>
                <a:spcPct val="107000"/>
              </a:lnSpc>
            </a:pPr>
            <a:endParaRPr lang="en-ZA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4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E65E0-7BCB-7FFD-7CCE-9471A7C08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Technical - </a:t>
            </a:r>
            <a:r>
              <a:rPr lang="en-US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Returnables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4E54DA-C7B9-BB58-6CE3-3CB073F872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1776" y="1821055"/>
            <a:ext cx="8877365" cy="4943729"/>
          </a:xfrm>
        </p:spPr>
        <p:txBody>
          <a:bodyPr>
            <a:normAutofit fontScale="47500" lnSpcReduction="20000"/>
          </a:bodyPr>
          <a:lstStyle/>
          <a:p>
            <a:pPr lvl="0"/>
            <a:r>
              <a:rPr lang="en-US" dirty="0">
                <a:solidFill>
                  <a:prstClr val="black"/>
                </a:solidFill>
              </a:rPr>
              <a:t>For the list of all relevant </a:t>
            </a:r>
            <a:r>
              <a:rPr lang="en-US" dirty="0" err="1">
                <a:solidFill>
                  <a:prstClr val="black"/>
                </a:solidFill>
              </a:rPr>
              <a:t>returnables</a:t>
            </a:r>
            <a:r>
              <a:rPr lang="en-US" dirty="0">
                <a:solidFill>
                  <a:prstClr val="black"/>
                </a:solidFill>
              </a:rPr>
              <a:t> documents refer to </a:t>
            </a:r>
            <a:r>
              <a:rPr lang="en-US" dirty="0"/>
              <a:t>Table T2.1 </a:t>
            </a:r>
            <a:r>
              <a:rPr lang="en-US" dirty="0">
                <a:latin typeface="Times New Roman"/>
                <a:ea typeface="Times New Roman"/>
              </a:rPr>
              <a:t>(</a:t>
            </a:r>
            <a:r>
              <a:rPr lang="en-US" dirty="0">
                <a:ea typeface="Times New Roman"/>
              </a:rPr>
              <a:t>page 15-17 of the </a:t>
            </a:r>
            <a:r>
              <a:rPr lang="en-US" dirty="0"/>
              <a:t>Request for Bid (RFB) document</a:t>
            </a:r>
            <a:r>
              <a:rPr lang="en-US" dirty="0">
                <a:latin typeface="Times New Roman"/>
                <a:ea typeface="Times New Roman"/>
              </a:rPr>
              <a:t>)</a:t>
            </a:r>
          </a:p>
          <a:p>
            <a:pPr marL="0" lvl="0" indent="0">
              <a:buNone/>
            </a:pPr>
            <a:endParaRPr lang="en-US" dirty="0">
              <a:latin typeface="Times New Roman"/>
              <a:ea typeface="Times New Roman"/>
            </a:endParaRPr>
          </a:p>
          <a:p>
            <a:pPr marR="53975" algn="just">
              <a:lnSpc>
                <a:spcPct val="107000"/>
              </a:lnSpc>
            </a:pPr>
            <a:r>
              <a:rPr lang="en-ZA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maximum “Score” that a Bidder can achieve will be equal to the “Weight” for a particular  item. The Total Scores of each functionality criterion will be multiplied by its weight and then the total score summed up to a total score out of 100. </a:t>
            </a:r>
            <a:endParaRPr lang="en-ZA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en-US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lvl="0"/>
            <a:r>
              <a:rPr lang="en-US" dirty="0"/>
              <a:t>Technical Evaluation of this tender is stipulated on (Page 10-13 of the Request for Bid (RFB document) .</a:t>
            </a:r>
            <a:r>
              <a:rPr lang="en-US" dirty="0">
                <a:solidFill>
                  <a:srgbClr val="FF0000"/>
                </a:solidFill>
              </a:rPr>
              <a:t>Includes:</a:t>
            </a:r>
          </a:p>
          <a:p>
            <a:pPr marL="0" lvl="0" indent="0">
              <a:buNone/>
            </a:pPr>
            <a:endParaRPr lang="en-US" dirty="0">
              <a:solidFill>
                <a:prstClr val="black"/>
              </a:solidFill>
              <a:latin typeface="Times New Roman"/>
            </a:endParaRPr>
          </a:p>
          <a:p>
            <a:pPr marL="514350" lvl="0" indent="-514350">
              <a:buFont typeface="+mj-lt"/>
              <a:buAutoNum type="alphaUcPeriod"/>
            </a:pPr>
            <a:r>
              <a:rPr lang="en-US" i="1" dirty="0">
                <a:ea typeface="Times New Roman"/>
              </a:rPr>
              <a:t>Record of Previous relevant Experience 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GB" i="1" dirty="0">
                <a:ea typeface="Times New Roman"/>
              </a:rPr>
              <a:t>Overall Performance on Previous Work 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GB" i="1" dirty="0">
                <a:ea typeface="Times New Roman"/>
              </a:rPr>
              <a:t>Quality Management Systems 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i="1" dirty="0">
                <a:ea typeface="Times New Roman"/>
              </a:rPr>
              <a:t>Human Resource Capacity 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i="1" dirty="0">
                <a:ea typeface="Times New Roman"/>
              </a:rPr>
              <a:t>Equipment Resource Capacity 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i="1" dirty="0">
                <a:ea typeface="Times New Roman"/>
              </a:rPr>
              <a:t>Risk Introduced by Bid Qualifications  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i="1" dirty="0">
                <a:ea typeface="Times New Roman"/>
              </a:rPr>
              <a:t>Project Risk Management 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i="1" dirty="0">
                <a:ea typeface="Times New Roman"/>
              </a:rPr>
              <a:t>Detailed Project </a:t>
            </a:r>
            <a:r>
              <a:rPr lang="en-US" i="1" dirty="0" err="1">
                <a:ea typeface="Times New Roman"/>
              </a:rPr>
              <a:t>Programme</a:t>
            </a:r>
            <a:r>
              <a:rPr lang="en-US" i="1" dirty="0">
                <a:ea typeface="Times New Roman"/>
              </a:rPr>
              <a:t> 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i="1" dirty="0">
                <a:ea typeface="Times New Roman"/>
              </a:rPr>
              <a:t>Method Statement 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i="1" dirty="0">
                <a:ea typeface="Times New Roman"/>
              </a:rPr>
              <a:t>SHERQ 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02377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3B8CF-5CD4-FE71-D89B-F9D4CB5FF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j-ea"/>
                <a:cs typeface="+mj-cs"/>
              </a:rPr>
              <a:t>Important to Note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6BFAC-66E3-32B1-A7C3-B7043E8FCF8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ZA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This tender is closing on </a:t>
            </a:r>
            <a:r>
              <a:rPr kumimoji="0" lang="en-ZA" sz="1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Arial"/>
                <a:ea typeface="+mn-ea"/>
                <a:cs typeface="+mn-cs"/>
              </a:rPr>
              <a:t>WEDNESDAY 01 FEBRUARY 2023 at 12:00 noon.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ZA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Closing time for asking questions is 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fifteen (15) calendar days before the bid closing date. </a:t>
            </a:r>
            <a:r>
              <a:rPr kumimoji="0" lang="en-ZA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Rand Water will provide a final response on clarifications by no later than </a:t>
            </a:r>
            <a:r>
              <a:rPr kumimoji="0" lang="en-ZA" sz="15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ten (10)</a:t>
            </a:r>
            <a:r>
              <a:rPr kumimoji="0" lang="en-ZA" sz="1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calendar days before the closing date</a:t>
            </a:r>
            <a:endParaRPr kumimoji="0" lang="en-GB" sz="15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ZA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Questions must be directed in </a:t>
            </a:r>
            <a:r>
              <a:rPr kumimoji="0" lang="en-ZA" sz="15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writing</a:t>
            </a:r>
            <a:r>
              <a:rPr kumimoji="0" lang="en-ZA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to Rand Water representatives stated on the tender documents. (Bonolo Ramohlala)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.Any changes to the tender documents or the </a:t>
            </a:r>
            <a:r>
              <a:rPr kumimoji="0" lang="en-GB" sz="1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questions and answers will be uploaded on the </a:t>
            </a:r>
            <a:r>
              <a:rPr kumimoji="0" lang="en-GB" sz="15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eTender</a:t>
            </a:r>
            <a:r>
              <a:rPr kumimoji="0" lang="en-GB" sz="1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Portal 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Where applicable ,Rand Water shall issue addenda, by no later than ten (10) calendar days before the closing date. Bid addenda will be published on the </a:t>
            </a:r>
            <a:r>
              <a:rPr kumimoji="0" lang="en-GB" sz="15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eTender</a:t>
            </a:r>
            <a:r>
              <a:rPr kumimoji="0" lang="en-GB" sz="1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Publication Portal.</a:t>
            </a:r>
            <a:endParaRPr kumimoji="0" lang="en-ZA" sz="15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ZA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Rand Water will not accept late submission of tenders.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Z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NB: Due to Covid19, No briefing session or site visit will be done.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603051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2A87E53-0EDE-E445-A6F0-6A67E90BA1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2464032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F51AD339-EC80-3549-B772-53C4D2CDE566}" vid="{A608C48D-EE34-F241-88D9-B8D1117F3CC3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21AE150B8FD6C45A32A1D3AC9BF05C9" ma:contentTypeVersion="0" ma:contentTypeDescription="Create a new document." ma:contentTypeScope="" ma:versionID="cd773dbff62c6be54c1e3e0d2f87955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259C102-E9F5-4929-81CE-F093ABC0415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22F070C-A039-4986-9107-78971DFC5663}">
  <ds:schemaRefs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elements/1.1/"/>
    <ds:schemaRef ds:uri="http://www.w3.org/XML/1998/namespace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547F6232-EDF5-4738-B3D1-EA3110942E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700</TotalTime>
  <Words>635</Words>
  <Application>Microsoft Office PowerPoint</Application>
  <PresentationFormat>Widescreen</PresentationFormat>
  <Paragraphs>56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Century Gothic</vt:lpstr>
      <vt:lpstr>CIDFont+F2</vt:lpstr>
      <vt:lpstr>Times New Roman</vt:lpstr>
      <vt:lpstr>Office Theme</vt:lpstr>
      <vt:lpstr>  </vt:lpstr>
      <vt:lpstr>   BID NUMBER: RW 10392960/22 R </vt:lpstr>
      <vt:lpstr>Rand Water Team</vt:lpstr>
      <vt:lpstr>Procedure to be observed</vt:lpstr>
      <vt:lpstr>Validity Period </vt:lpstr>
      <vt:lpstr>Evaluation Process</vt:lpstr>
      <vt:lpstr>Pre- Qualifiers for this Tender </vt:lpstr>
      <vt:lpstr>Technical - Returnables</vt:lpstr>
      <vt:lpstr>Important to Note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Dominic Zaca</dc:creator>
  <cp:lastModifiedBy>Bonolo Ramohlala</cp:lastModifiedBy>
  <cp:revision>11</cp:revision>
  <dcterms:created xsi:type="dcterms:W3CDTF">2021-11-09T12:56:26Z</dcterms:created>
  <dcterms:modified xsi:type="dcterms:W3CDTF">2022-12-12T19:25:24Z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0x010100021AE150B8FD6C45A32A1D3AC9BF05C9</vt:lpwstr>
  </property>
</Properties>
</file>