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6.xml" ContentType="application/vnd.openxmlformats-officedocument.theme+xml"/>
  <Override PartName="/ppt/slideLayouts/slideLayout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media/image8.jpg" ContentType="image/jpg"/>
  <Override PartName="/ppt/media/image10.jpg" ContentType="image/jpg"/>
  <Override PartName="/ppt/media/image12.jpg" ContentType="image/jpg"/>
  <Override PartName="/ppt/media/image13.jpg" ContentType="image/jpg"/>
  <Override PartName="/ppt/media/image14.jpg" ContentType="image/jpg"/>
  <Override PartName="/ppt/media/image15.jpg" ContentType="image/jpg"/>
  <Override PartName="/ppt/media/image18.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8">
  <p:sldMasterIdLst>
    <p:sldMasterId id="2147483672" r:id="rId1"/>
    <p:sldMasterId id="2147483684" r:id="rId2"/>
    <p:sldMasterId id="2147483744" r:id="rId3"/>
    <p:sldMasterId id="2147483708" r:id="rId4"/>
    <p:sldMasterId id="2147483720" r:id="rId5"/>
    <p:sldMasterId id="2147483732" r:id="rId6"/>
    <p:sldMasterId id="2147483746" r:id="rId7"/>
  </p:sldMasterIdLst>
  <p:notesMasterIdLst>
    <p:notesMasterId r:id="rId89"/>
  </p:notesMasterIdLst>
  <p:handoutMasterIdLst>
    <p:handoutMasterId r:id="rId90"/>
  </p:handoutMasterIdLst>
  <p:sldIdLst>
    <p:sldId id="256" r:id="rId8"/>
    <p:sldId id="670" r:id="rId9"/>
    <p:sldId id="671" r:id="rId10"/>
    <p:sldId id="669" r:id="rId11"/>
    <p:sldId id="637" r:id="rId12"/>
    <p:sldId id="633" r:id="rId13"/>
    <p:sldId id="335" r:id="rId14"/>
    <p:sldId id="494" r:id="rId15"/>
    <p:sldId id="632" r:id="rId16"/>
    <p:sldId id="380" r:id="rId17"/>
    <p:sldId id="685" r:id="rId18"/>
    <p:sldId id="547" r:id="rId19"/>
    <p:sldId id="648" r:id="rId20"/>
    <p:sldId id="686" r:id="rId21"/>
    <p:sldId id="626" r:id="rId22"/>
    <p:sldId id="596" r:id="rId23"/>
    <p:sldId id="274" r:id="rId24"/>
    <p:sldId id="276" r:id="rId25"/>
    <p:sldId id="573" r:id="rId26"/>
    <p:sldId id="574" r:id="rId27"/>
    <p:sldId id="675" r:id="rId28"/>
    <p:sldId id="576" r:id="rId29"/>
    <p:sldId id="634" r:id="rId30"/>
    <p:sldId id="672" r:id="rId31"/>
    <p:sldId id="581" r:id="rId32"/>
    <p:sldId id="636" r:id="rId33"/>
    <p:sldId id="673" r:id="rId34"/>
    <p:sldId id="638" r:id="rId35"/>
    <p:sldId id="639" r:id="rId36"/>
    <p:sldId id="640" r:id="rId37"/>
    <p:sldId id="641" r:id="rId38"/>
    <p:sldId id="582" r:id="rId39"/>
    <p:sldId id="623" r:id="rId40"/>
    <p:sldId id="583" r:id="rId41"/>
    <p:sldId id="643" r:id="rId42"/>
    <p:sldId id="642" r:id="rId43"/>
    <p:sldId id="584" r:id="rId44"/>
    <p:sldId id="624" r:id="rId45"/>
    <p:sldId id="585" r:id="rId46"/>
    <p:sldId id="586" r:id="rId47"/>
    <p:sldId id="625" r:id="rId48"/>
    <p:sldId id="651" r:id="rId49"/>
    <p:sldId id="649" r:id="rId50"/>
    <p:sldId id="628" r:id="rId51"/>
    <p:sldId id="629" r:id="rId52"/>
    <p:sldId id="630" r:id="rId53"/>
    <p:sldId id="652" r:id="rId54"/>
    <p:sldId id="587" r:id="rId55"/>
    <p:sldId id="590" r:id="rId56"/>
    <p:sldId id="592" r:id="rId57"/>
    <p:sldId id="597" r:id="rId58"/>
    <p:sldId id="598" r:id="rId59"/>
    <p:sldId id="599" r:id="rId60"/>
    <p:sldId id="505" r:id="rId61"/>
    <p:sldId id="504" r:id="rId62"/>
    <p:sldId id="650" r:id="rId63"/>
    <p:sldId id="303" r:id="rId64"/>
    <p:sldId id="644" r:id="rId65"/>
    <p:sldId id="645" r:id="rId66"/>
    <p:sldId id="646" r:id="rId67"/>
    <p:sldId id="609" r:id="rId68"/>
    <p:sldId id="310" r:id="rId69"/>
    <p:sldId id="610" r:id="rId70"/>
    <p:sldId id="612" r:id="rId71"/>
    <p:sldId id="677" r:id="rId72"/>
    <p:sldId id="531" r:id="rId73"/>
    <p:sldId id="676" r:id="rId74"/>
    <p:sldId id="519" r:id="rId75"/>
    <p:sldId id="526" r:id="rId76"/>
    <p:sldId id="678" r:id="rId77"/>
    <p:sldId id="679" r:id="rId78"/>
    <p:sldId id="680" r:id="rId79"/>
    <p:sldId id="681" r:id="rId80"/>
    <p:sldId id="682" r:id="rId81"/>
    <p:sldId id="683" r:id="rId82"/>
    <p:sldId id="342" r:id="rId83"/>
    <p:sldId id="606" r:id="rId84"/>
    <p:sldId id="607" r:id="rId85"/>
    <p:sldId id="684" r:id="rId86"/>
    <p:sldId id="647" r:id="rId87"/>
    <p:sldId id="544" r:id="rId8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3B5EB6-81F2-4EF2-9A31-FAB91DEE0DA5}">
          <p14:sldIdLst>
            <p14:sldId id="256"/>
            <p14:sldId id="670"/>
            <p14:sldId id="671"/>
            <p14:sldId id="669"/>
            <p14:sldId id="637"/>
            <p14:sldId id="633"/>
          </p14:sldIdLst>
        </p14:section>
        <p14:section name="Tender Overview" id="{61D97251-9C36-4A1D-917B-2CA1AE7E3B96}">
          <p14:sldIdLst>
            <p14:sldId id="335"/>
            <p14:sldId id="494"/>
            <p14:sldId id="632"/>
          </p14:sldIdLst>
        </p14:section>
        <p14:section name="T1.1" id="{069D1A94-03F1-4EFB-A318-32326CF5377E}">
          <p14:sldIdLst>
            <p14:sldId id="380"/>
            <p14:sldId id="685"/>
            <p14:sldId id="547"/>
            <p14:sldId id="648"/>
            <p14:sldId id="686"/>
            <p14:sldId id="626"/>
          </p14:sldIdLst>
        </p14:section>
        <p14:section name="T1.2" id="{E4DD516F-4166-4581-9774-F5BBD4189568}">
          <p14:sldIdLst>
            <p14:sldId id="596"/>
            <p14:sldId id="274"/>
            <p14:sldId id="276"/>
            <p14:sldId id="573"/>
            <p14:sldId id="574"/>
          </p14:sldIdLst>
        </p14:section>
        <p14:section name="T1.3" id="{1760BBBD-711C-49E5-9264-CECC1E3856EB}">
          <p14:sldIdLst>
            <p14:sldId id="675"/>
            <p14:sldId id="576"/>
            <p14:sldId id="634"/>
            <p14:sldId id="672"/>
            <p14:sldId id="581"/>
            <p14:sldId id="636"/>
            <p14:sldId id="673"/>
            <p14:sldId id="638"/>
            <p14:sldId id="639"/>
            <p14:sldId id="640"/>
            <p14:sldId id="641"/>
            <p14:sldId id="582"/>
            <p14:sldId id="623"/>
            <p14:sldId id="583"/>
            <p14:sldId id="643"/>
            <p14:sldId id="642"/>
            <p14:sldId id="584"/>
            <p14:sldId id="624"/>
            <p14:sldId id="585"/>
            <p14:sldId id="586"/>
            <p14:sldId id="625"/>
            <p14:sldId id="651"/>
            <p14:sldId id="649"/>
            <p14:sldId id="628"/>
            <p14:sldId id="629"/>
            <p14:sldId id="630"/>
            <p14:sldId id="652"/>
            <p14:sldId id="587"/>
            <p14:sldId id="590"/>
          </p14:sldIdLst>
        </p14:section>
        <p14:section name="T2" id="{C082BC1C-0681-4C25-BD4C-88B4A0CE3072}">
          <p14:sldIdLst>
            <p14:sldId id="592"/>
            <p14:sldId id="597"/>
            <p14:sldId id="598"/>
            <p14:sldId id="599"/>
            <p14:sldId id="505"/>
            <p14:sldId id="504"/>
            <p14:sldId id="650"/>
          </p14:sldIdLst>
        </p14:section>
        <p14:section name="C1" id="{4CAE981C-AC34-49F5-981C-951B0517B86C}">
          <p14:sldIdLst>
            <p14:sldId id="303"/>
            <p14:sldId id="644"/>
            <p14:sldId id="645"/>
            <p14:sldId id="646"/>
            <p14:sldId id="609"/>
          </p14:sldIdLst>
        </p14:section>
        <p14:section name="C2" id="{22454A29-2FB7-47DC-8FEC-C60008FEC038}">
          <p14:sldIdLst>
            <p14:sldId id="310"/>
            <p14:sldId id="610"/>
          </p14:sldIdLst>
        </p14:section>
        <p14:section name="C3" id="{BDF59D21-1A7F-4C78-B3AF-CEB6FCF28644}">
          <p14:sldIdLst>
            <p14:sldId id="612"/>
            <p14:sldId id="677"/>
            <p14:sldId id="531"/>
            <p14:sldId id="676"/>
          </p14:sldIdLst>
        </p14:section>
        <p14:section name="C4" id="{B81B66B4-11A2-43C2-B8BE-E41C40DC58BA}">
          <p14:sldIdLst>
            <p14:sldId id="519"/>
            <p14:sldId id="526"/>
            <p14:sldId id="678"/>
            <p14:sldId id="679"/>
            <p14:sldId id="680"/>
            <p14:sldId id="681"/>
            <p14:sldId id="682"/>
            <p14:sldId id="683"/>
          </p14:sldIdLst>
        </p14:section>
        <p14:section name="Common Errors" id="{BBA90207-907C-44FE-8825-D63D410BEF15}">
          <p14:sldIdLst>
            <p14:sldId id="342"/>
            <p14:sldId id="606"/>
            <p14:sldId id="607"/>
            <p14:sldId id="684"/>
            <p14:sldId id="647"/>
            <p14:sldId id="544"/>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lene Links (WR)" initials="SL(" lastIdx="1" clrIdx="0">
    <p:extLst>
      <p:ext uri="{19B8F6BF-5375-455C-9EA6-DF929625EA0E}">
        <p15:presenceInfo xmlns:p15="http://schemas.microsoft.com/office/powerpoint/2012/main" userId="S-1-5-21-1004336348-362288127-725345543-333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09" autoAdjust="0"/>
    <p:restoredTop sz="94636"/>
  </p:normalViewPr>
  <p:slideViewPr>
    <p:cSldViewPr snapToGrid="0" snapToObjects="1">
      <p:cViewPr varScale="1">
        <p:scale>
          <a:sx n="107" d="100"/>
          <a:sy n="107" d="100"/>
        </p:scale>
        <p:origin x="1272" y="102"/>
      </p:cViewPr>
      <p:guideLst>
        <p:guide orient="horz" pos="2160"/>
        <p:guide pos="2880"/>
      </p:guideLst>
    </p:cSldViewPr>
  </p:slideViewPr>
  <p:notesTextViewPr>
    <p:cViewPr>
      <p:scale>
        <a:sx n="1" d="1"/>
        <a:sy n="1" d="1"/>
      </p:scale>
      <p:origin x="0" y="0"/>
    </p:cViewPr>
  </p:notesTextViewPr>
  <p:sorterViewPr>
    <p:cViewPr>
      <p:scale>
        <a:sx n="100" d="100"/>
        <a:sy n="100" d="100"/>
      </p:scale>
      <p:origin x="0" y="-6624"/>
    </p:cViewPr>
  </p:sorterViewPr>
  <p:notesViewPr>
    <p:cSldViewPr snapToGrid="0" snapToObjects="1">
      <p:cViewPr varScale="1">
        <p:scale>
          <a:sx n="80" d="100"/>
          <a:sy n="80" d="100"/>
        </p:scale>
        <p:origin x="4008"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notesMaster" Target="notesMasters/notesMaster1.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90" Type="http://schemas.openxmlformats.org/officeDocument/2006/relationships/handoutMaster" Target="handoutMasters/handoutMaster1.xml"/><Relationship Id="rId95" Type="http://schemas.openxmlformats.org/officeDocument/2006/relationships/tableStyles" Target="tableStyles.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E35332-4549-4ADC-A95E-621D886F27BC}"/>
              </a:ext>
            </a:extLst>
          </p:cNvPr>
          <p:cNvSpPr>
            <a:spLocks noGrp="1"/>
          </p:cNvSpPr>
          <p:nvPr>
            <p:ph type="hdr" sz="quarter"/>
          </p:nvPr>
        </p:nvSpPr>
        <p:spPr>
          <a:xfrm>
            <a:off x="0" y="1"/>
            <a:ext cx="2946400" cy="496888"/>
          </a:xfrm>
          <a:prstGeom prst="rect">
            <a:avLst/>
          </a:prstGeom>
        </p:spPr>
        <p:txBody>
          <a:bodyPr vert="horz" lIns="88139" tIns="44070" rIns="88139" bIns="44070" rtlCol="0"/>
          <a:lstStyle>
            <a:lvl1pPr algn="l">
              <a:defRPr sz="1200"/>
            </a:lvl1pPr>
          </a:lstStyle>
          <a:p>
            <a:endParaRPr lang="en-ZA" dirty="0"/>
          </a:p>
        </p:txBody>
      </p:sp>
      <p:sp>
        <p:nvSpPr>
          <p:cNvPr id="3" name="Date Placeholder 2">
            <a:extLst>
              <a:ext uri="{FF2B5EF4-FFF2-40B4-BE49-F238E27FC236}">
                <a16:creationId xmlns:a16="http://schemas.microsoft.com/office/drawing/2014/main" id="{6E82276D-46E8-4C53-86FC-016F067FD610}"/>
              </a:ext>
            </a:extLst>
          </p:cNvPr>
          <p:cNvSpPr>
            <a:spLocks noGrp="1"/>
          </p:cNvSpPr>
          <p:nvPr>
            <p:ph type="dt" sz="quarter" idx="1"/>
          </p:nvPr>
        </p:nvSpPr>
        <p:spPr>
          <a:xfrm>
            <a:off x="3849689" y="1"/>
            <a:ext cx="2946400" cy="496888"/>
          </a:xfrm>
          <a:prstGeom prst="rect">
            <a:avLst/>
          </a:prstGeom>
        </p:spPr>
        <p:txBody>
          <a:bodyPr vert="horz" lIns="88139" tIns="44070" rIns="88139" bIns="44070" rtlCol="0"/>
          <a:lstStyle>
            <a:lvl1pPr algn="r">
              <a:defRPr sz="1200"/>
            </a:lvl1pPr>
          </a:lstStyle>
          <a:p>
            <a:fld id="{461EDC4C-CB58-4E72-8991-31B4776CA927}" type="datetimeFigureOut">
              <a:rPr lang="en-ZA" smtClean="0"/>
              <a:t>2023/06/30</a:t>
            </a:fld>
            <a:endParaRPr lang="en-ZA" dirty="0"/>
          </a:p>
        </p:txBody>
      </p:sp>
      <p:sp>
        <p:nvSpPr>
          <p:cNvPr id="4" name="Footer Placeholder 3">
            <a:extLst>
              <a:ext uri="{FF2B5EF4-FFF2-40B4-BE49-F238E27FC236}">
                <a16:creationId xmlns:a16="http://schemas.microsoft.com/office/drawing/2014/main" id="{54F3779D-0C8D-4A3D-9F72-757BB771247C}"/>
              </a:ext>
            </a:extLst>
          </p:cNvPr>
          <p:cNvSpPr>
            <a:spLocks noGrp="1"/>
          </p:cNvSpPr>
          <p:nvPr>
            <p:ph type="ftr" sz="quarter" idx="2"/>
          </p:nvPr>
        </p:nvSpPr>
        <p:spPr>
          <a:xfrm>
            <a:off x="0" y="9429750"/>
            <a:ext cx="2946400" cy="496888"/>
          </a:xfrm>
          <a:prstGeom prst="rect">
            <a:avLst/>
          </a:prstGeom>
        </p:spPr>
        <p:txBody>
          <a:bodyPr vert="horz" lIns="88139" tIns="44070" rIns="88139" bIns="44070" rtlCol="0" anchor="b"/>
          <a:lstStyle>
            <a:lvl1pPr algn="l">
              <a:defRPr sz="1200"/>
            </a:lvl1pPr>
          </a:lstStyle>
          <a:p>
            <a:endParaRPr lang="en-ZA" dirty="0"/>
          </a:p>
        </p:txBody>
      </p:sp>
      <p:sp>
        <p:nvSpPr>
          <p:cNvPr id="5" name="Slide Number Placeholder 4">
            <a:extLst>
              <a:ext uri="{FF2B5EF4-FFF2-40B4-BE49-F238E27FC236}">
                <a16:creationId xmlns:a16="http://schemas.microsoft.com/office/drawing/2014/main" id="{09E6EF76-27BF-427B-913F-53D6E4AEDBF0}"/>
              </a:ext>
            </a:extLst>
          </p:cNvPr>
          <p:cNvSpPr>
            <a:spLocks noGrp="1"/>
          </p:cNvSpPr>
          <p:nvPr>
            <p:ph type="sldNum" sz="quarter" idx="3"/>
          </p:nvPr>
        </p:nvSpPr>
        <p:spPr>
          <a:xfrm>
            <a:off x="3849689" y="9429750"/>
            <a:ext cx="2946400" cy="496888"/>
          </a:xfrm>
          <a:prstGeom prst="rect">
            <a:avLst/>
          </a:prstGeom>
        </p:spPr>
        <p:txBody>
          <a:bodyPr vert="horz" lIns="88139" tIns="44070" rIns="88139" bIns="44070" rtlCol="0" anchor="b"/>
          <a:lstStyle>
            <a:lvl1pPr algn="r">
              <a:defRPr sz="1200"/>
            </a:lvl1pPr>
          </a:lstStyle>
          <a:p>
            <a:fld id="{0FC71B7F-A106-4146-A5D8-C23A43506C80}" type="slidenum">
              <a:rPr lang="en-ZA" smtClean="0"/>
              <a:t>‹#›</a:t>
            </a:fld>
            <a:endParaRPr lang="en-ZA" dirty="0"/>
          </a:p>
        </p:txBody>
      </p:sp>
    </p:spTree>
    <p:extLst>
      <p:ext uri="{BB962C8B-B14F-4D97-AF65-F5344CB8AC3E}">
        <p14:creationId xmlns:p14="http://schemas.microsoft.com/office/powerpoint/2010/main" val="6085487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88139" tIns="44070" rIns="88139" bIns="44070" rtlCol="0"/>
          <a:lstStyle>
            <a:lvl1pPr algn="l">
              <a:defRPr sz="1200"/>
            </a:lvl1pPr>
          </a:lstStyle>
          <a:p>
            <a:endParaRPr lang="en-US" dirty="0"/>
          </a:p>
        </p:txBody>
      </p:sp>
      <p:sp>
        <p:nvSpPr>
          <p:cNvPr id="3" name="Date Placeholder 2"/>
          <p:cNvSpPr>
            <a:spLocks noGrp="1"/>
          </p:cNvSpPr>
          <p:nvPr>
            <p:ph type="dt" idx="1"/>
          </p:nvPr>
        </p:nvSpPr>
        <p:spPr>
          <a:xfrm>
            <a:off x="3850444" y="1"/>
            <a:ext cx="2945659" cy="498056"/>
          </a:xfrm>
          <a:prstGeom prst="rect">
            <a:avLst/>
          </a:prstGeom>
        </p:spPr>
        <p:txBody>
          <a:bodyPr vert="horz" lIns="88139" tIns="44070" rIns="88139" bIns="44070" rtlCol="0"/>
          <a:lstStyle>
            <a:lvl1pPr algn="r">
              <a:defRPr sz="1200"/>
            </a:lvl1pPr>
          </a:lstStyle>
          <a:p>
            <a:fld id="{AC876B33-77BE-DF46-B65D-2676E7AE754D}" type="datetimeFigureOut">
              <a:rPr lang="en-US" smtClean="0"/>
              <a:t>6/30/2023</a:t>
            </a:fld>
            <a:endParaRPr lang="en-US" dirty="0"/>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88139" tIns="44070" rIns="88139" bIns="44070" rtlCol="0" anchor="ctr"/>
          <a:lstStyle/>
          <a:p>
            <a:endParaRPr lang="en-US"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88139" tIns="44070" rIns="88139" bIns="4407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5"/>
            <a:ext cx="2945659" cy="498055"/>
          </a:xfrm>
          <a:prstGeom prst="rect">
            <a:avLst/>
          </a:prstGeom>
        </p:spPr>
        <p:txBody>
          <a:bodyPr vert="horz" lIns="88139" tIns="44070" rIns="88139" bIns="4407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88139" tIns="44070" rIns="88139" bIns="44070" rtlCol="0" anchor="b"/>
          <a:lstStyle>
            <a:lvl1pPr algn="r">
              <a:defRPr sz="1200"/>
            </a:lvl1pPr>
          </a:lstStyle>
          <a:p>
            <a:fld id="{BD680BA5-8312-0B4D-BE92-45C5D065CBD9}" type="slidenum">
              <a:rPr lang="en-US" smtClean="0"/>
              <a:t>‹#›</a:t>
            </a:fld>
            <a:endParaRPr lang="en-US" dirty="0"/>
          </a:p>
        </p:txBody>
      </p:sp>
    </p:spTree>
    <p:extLst>
      <p:ext uri="{BB962C8B-B14F-4D97-AF65-F5344CB8AC3E}">
        <p14:creationId xmlns:p14="http://schemas.microsoft.com/office/powerpoint/2010/main" val="147857649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5"/>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07201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22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97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C63622-16D3-DA4E-83E0-99C197316742}"/>
              </a:ext>
            </a:extLst>
          </p:cNvPr>
          <p:cNvPicPr>
            <a:picLocks noChangeAspect="1"/>
          </p:cNvPicPr>
          <p:nvPr userDrawn="1"/>
        </p:nvPicPr>
        <p:blipFill>
          <a:blip r:embed="rId2"/>
          <a:stretch>
            <a:fillRect/>
          </a:stretch>
        </p:blipFill>
        <p:spPr>
          <a:xfrm>
            <a:off x="126544" y="6625309"/>
            <a:ext cx="2630825" cy="182696"/>
          </a:xfrm>
          <a:prstGeom prst="rect">
            <a:avLst/>
          </a:prstGeom>
        </p:spPr>
      </p:pic>
    </p:spTree>
    <p:extLst>
      <p:ext uri="{BB962C8B-B14F-4D97-AF65-F5344CB8AC3E}">
        <p14:creationId xmlns:p14="http://schemas.microsoft.com/office/powerpoint/2010/main" val="4082806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2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A5D77-E525-4195-B237-F477AF6F240C}"/>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224843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3856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5.jp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6.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7.emf"/></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2578037-EFCB-A140-B9C8-32546D8CB31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037B70AC-5FD2-534B-B208-B7E663DD344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5530CC7-2FA3-6341-9833-85CFD0707B2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06FFB-8701-D24D-A482-B092084D97F2}" type="slidenum">
              <a:rPr lang="en-US" smtClean="0"/>
              <a:t>‹#›</a:t>
            </a:fld>
            <a:endParaRPr lang="en-US" dirty="0"/>
          </a:p>
        </p:txBody>
      </p:sp>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a:ext>
            </a:extLst>
          </a:blip>
          <a:stretch>
            <a:fillRect/>
          </a:stretch>
        </p:blipFill>
        <p:spPr>
          <a:xfrm>
            <a:off x="0" y="1"/>
            <a:ext cx="9144000" cy="6857999"/>
          </a:xfrm>
          <a:prstGeom prst="rect">
            <a:avLst/>
          </a:prstGeom>
          <a:solidFill>
            <a:srgbClr val="0B7764"/>
          </a:solidFill>
        </p:spPr>
      </p:pic>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 y="1"/>
            <a:ext cx="3840480" cy="3299402"/>
          </a:xfrm>
          <a:prstGeom prst="rect">
            <a:avLst/>
          </a:prstGeom>
        </p:spPr>
      </p:pic>
      <p:sp>
        <p:nvSpPr>
          <p:cNvPr id="13" name="Rectangle 12">
            <a:extLst>
              <a:ext uri="{FF2B5EF4-FFF2-40B4-BE49-F238E27FC236}">
                <a16:creationId xmlns:a16="http://schemas.microsoft.com/office/drawing/2014/main" id="{92CD25F8-7D3F-0144-AD76-FFB3C280A686}"/>
              </a:ext>
            </a:extLst>
          </p:cNvPr>
          <p:cNvSpPr/>
          <p:nvPr userDrawn="1"/>
        </p:nvSpPr>
        <p:spPr>
          <a:xfrm>
            <a:off x="1" y="0"/>
            <a:ext cx="9144000" cy="6858000"/>
          </a:xfrm>
          <a:prstGeom prst="rect">
            <a:avLst/>
          </a:prstGeom>
          <a:solidFill>
            <a:schemeClr val="bg2">
              <a:lumMod val="5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Rectangle 13">
            <a:extLst>
              <a:ext uri="{FF2B5EF4-FFF2-40B4-BE49-F238E27FC236}">
                <a16:creationId xmlns:a16="http://schemas.microsoft.com/office/drawing/2014/main" id="{9955F0F6-65D7-3145-90F7-3F43EF7C3216}"/>
              </a:ext>
            </a:extLst>
          </p:cNvPr>
          <p:cNvSpPr/>
          <p:nvPr userDrawn="1"/>
        </p:nvSpPr>
        <p:spPr>
          <a:xfrm>
            <a:off x="1340061"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0"/>
            <a:ext cx="1600930" cy="1450507"/>
          </a:xfrm>
          <a:prstGeom prst="rect">
            <a:avLst/>
          </a:prstGeom>
        </p:spPr>
      </p:pic>
      <p:pic>
        <p:nvPicPr>
          <p:cNvPr id="16" name="Picture 15">
            <a:extLst>
              <a:ext uri="{FF2B5EF4-FFF2-40B4-BE49-F238E27FC236}">
                <a16:creationId xmlns:a16="http://schemas.microsoft.com/office/drawing/2014/main" id="{E84162E6-175F-7043-B350-CA8A21CC0249}"/>
              </a:ext>
            </a:extLst>
          </p:cNvPr>
          <p:cNvPicPr>
            <a:picLocks noChangeAspect="1"/>
          </p:cNvPicPr>
          <p:nvPr userDrawn="1"/>
        </p:nvPicPr>
        <p:blipFill>
          <a:blip r:embed="rId6"/>
          <a:stretch>
            <a:fillRect/>
          </a:stretch>
        </p:blipFill>
        <p:spPr>
          <a:xfrm>
            <a:off x="126544" y="6509869"/>
            <a:ext cx="2630825" cy="182696"/>
          </a:xfrm>
          <a:prstGeom prst="rect">
            <a:avLst/>
          </a:prstGeom>
        </p:spPr>
      </p:pic>
    </p:spTree>
    <p:extLst>
      <p:ext uri="{BB962C8B-B14F-4D97-AF65-F5344CB8AC3E}">
        <p14:creationId xmlns:p14="http://schemas.microsoft.com/office/powerpoint/2010/main" val="3729370847"/>
      </p:ext>
    </p:extLst>
  </p:cSld>
  <p:clrMap bg1="lt1" tx1="dk1" bg2="lt2" tx2="dk2" accent1="accent1" accent2="accent2" accent3="accent3" accent4="accent4" accent5="accent5" accent6="accent6" hlink="hlink" folHlink="folHlink"/>
  <p:sldLayoutIdLst>
    <p:sldLayoutId id="2147483673"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EEEAB8-1B1B-A74A-9FF1-1C98952A67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52D2833-9808-BE42-9620-B10999F535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937F1-B621-1445-9FA9-40069E0DAAF3}" type="slidenum">
              <a:rPr lang="en-US" smtClean="0"/>
              <a:t>‹#›</a:t>
            </a:fld>
            <a:endParaRPr lang="en-US" dirty="0"/>
          </a:p>
        </p:txBody>
      </p:sp>
      <p:sp>
        <p:nvSpPr>
          <p:cNvPr id="8" name="Rectangle 7">
            <a:extLst>
              <a:ext uri="{FF2B5EF4-FFF2-40B4-BE49-F238E27FC236}">
                <a16:creationId xmlns:a16="http://schemas.microsoft.com/office/drawing/2014/main" id="{2023F81F-6366-154B-841A-BB5C1B883D73}"/>
              </a:ext>
            </a:extLst>
          </p:cNvPr>
          <p:cNvSpPr/>
          <p:nvPr userDrawn="1"/>
        </p:nvSpPr>
        <p:spPr>
          <a:xfrm>
            <a:off x="0" y="0"/>
            <a:ext cx="9144000" cy="6858000"/>
          </a:xfrm>
          <a:prstGeom prst="rect">
            <a:avLst/>
          </a:prstGeom>
          <a:solidFill>
            <a:srgbClr val="F36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 name="Slide Number Placeholder 5">
            <a:extLst>
              <a:ext uri="{FF2B5EF4-FFF2-40B4-BE49-F238E27FC236}">
                <a16:creationId xmlns:a16="http://schemas.microsoft.com/office/drawing/2014/main" id="{447A3AE9-9DD8-4747-A49F-CDC150D981CA}"/>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665674872"/>
      </p:ext>
    </p:extLst>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301E0E-5891-E447-8200-1484DAA7573C}"/>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Rectangle 10">
            <a:extLst>
              <a:ext uri="{FF2B5EF4-FFF2-40B4-BE49-F238E27FC236}">
                <a16:creationId xmlns:a16="http://schemas.microsoft.com/office/drawing/2014/main" id="{3BF8104F-51BB-094A-AF2E-7AA816F7B279}"/>
              </a:ext>
            </a:extLst>
          </p:cNvPr>
          <p:cNvSpPr/>
          <p:nvPr userDrawn="1"/>
        </p:nvSpPr>
        <p:spPr>
          <a:xfrm>
            <a:off x="1226373" y="2893299"/>
            <a:ext cx="6852620" cy="1146884"/>
          </a:xfrm>
          <a:prstGeom prst="rect">
            <a:avLst/>
          </a:prstGeom>
          <a:solidFill>
            <a:srgbClr val="F36F2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 name="Slide Number Placeholder 5">
            <a:extLst>
              <a:ext uri="{FF2B5EF4-FFF2-40B4-BE49-F238E27FC236}">
                <a16:creationId xmlns:a16="http://schemas.microsoft.com/office/drawing/2014/main" id="{A3194A97-BE1E-814B-ADB7-0AA899113CA1}"/>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752867251"/>
      </p:ext>
    </p:extLst>
  </p:cSld>
  <p:clrMap bg1="lt1" tx1="dk1" bg2="lt2" tx2="dk2" accent1="accent1" accent2="accent2" accent3="accent3" accent4="accent4" accent5="accent5" accent6="accent6" hlink="hlink" folHlink="folHlink"/>
  <p:sldLayoutIdLst>
    <p:sldLayoutId id="2147483745" r:id="rId1"/>
    <p:sldLayoutId id="2147483661"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210785234"/>
      </p:ext>
    </p:extLst>
  </p:cSld>
  <p:clrMap bg1="lt1" tx1="dk1" bg2="lt2" tx2="dk2" accent1="accent1" accent2="accent2" accent3="accent3" accent4="accent4" accent5="accent5" accent6="accent6" hlink="hlink" folHlink="folHlink"/>
  <p:sldLayoutIdLst>
    <p:sldLayoutId id="214748370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674C20-88E0-104E-8C4D-D5B7FB0AC057}"/>
              </a:ext>
            </a:extLst>
          </p:cNvPr>
          <p:cNvSpPr/>
          <p:nvPr userDrawn="1"/>
        </p:nvSpPr>
        <p:spPr>
          <a:xfrm>
            <a:off x="0" y="-1"/>
            <a:ext cx="9144000" cy="6858000"/>
          </a:xfrm>
          <a:prstGeom prst="rect">
            <a:avLst/>
          </a:prstGeom>
          <a:solidFill>
            <a:srgbClr val="007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 name="Slide Number Placeholder 5">
            <a:extLst>
              <a:ext uri="{FF2B5EF4-FFF2-40B4-BE49-F238E27FC236}">
                <a16:creationId xmlns:a16="http://schemas.microsoft.com/office/drawing/2014/main" id="{2C872CF1-E701-2349-B1E3-631BB30EBAAD}"/>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12300799"/>
      </p:ext>
    </p:extLst>
  </p:cSld>
  <p:clrMap bg1="lt1" tx1="dk1" bg2="lt2" tx2="dk2" accent1="accent1" accent2="accent2" accent3="accent3" accent4="accent4" accent5="accent5" accent6="accent6" hlink="hlink" folHlink="folHlink"/>
  <p:sldLayoutIdLst>
    <p:sldLayoutId id="214748372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4"/>
          <a:stretch>
            <a:fillRect/>
          </a:stretch>
        </p:blipFill>
        <p:spPr>
          <a:xfrm>
            <a:off x="0" y="0"/>
            <a:ext cx="1845128" cy="1645054"/>
          </a:xfrm>
          <a:prstGeom prst="rect">
            <a:avLst/>
          </a:prstGeom>
        </p:spPr>
      </p:pic>
    </p:spTree>
    <p:extLst>
      <p:ext uri="{BB962C8B-B14F-4D97-AF65-F5344CB8AC3E}">
        <p14:creationId xmlns:p14="http://schemas.microsoft.com/office/powerpoint/2010/main" val="587657541"/>
      </p:ext>
    </p:extLst>
  </p:cSld>
  <p:clrMap bg1="lt1" tx1="dk1" bg2="lt2" tx2="dk2" accent1="accent1" accent2="accent2" accent3="accent3" accent4="accent4" accent5="accent5" accent6="accent6" hlink="hlink" folHlink="folHlink"/>
  <p:sldLayoutIdLst>
    <p:sldLayoutId id="2147483733" r:id="rId1"/>
    <p:sldLayoutId id="2147483750"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F21E5E6-4467-AC43-AFF7-B9E2D6BD6BBF}"/>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06286628"/>
      </p:ext>
    </p:extLst>
  </p:cSld>
  <p:clrMap bg1="lt1" tx1="dk1" bg2="lt2" tx2="dk2" accent1="accent1" accent2="accent2" accent3="accent3" accent4="accent4" accent5="accent5" accent6="accent6" hlink="hlink" folHlink="folHlink"/>
  <p:sldLayoutIdLst>
    <p:sldLayoutId id="214748374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hyperlink" Target="https://www.nra.co.za/sanraltenders/status?region_id=national"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hyperlink" Target="https://www.cidb.org.za/wp-content/uploads/2021/07/Standard-for-Uniformity-August-2019.pdf"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package" Target="../embeddings/Microsoft_Word_Document.docx"/><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hyperlink" Target="http://www.nra.co.za/"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C41AD09-6CDE-4683-93F0-D18918758246}"/>
              </a:ext>
            </a:extLst>
          </p:cNvPr>
          <p:cNvSpPr txBox="1">
            <a:spLocks noChangeArrowheads="1"/>
          </p:cNvSpPr>
          <p:nvPr/>
        </p:nvSpPr>
        <p:spPr>
          <a:xfrm>
            <a:off x="897346" y="752904"/>
            <a:ext cx="7772400" cy="1754326"/>
          </a:xfrm>
          <a:prstGeom prst="rect">
            <a:avLst/>
          </a:prstGeom>
        </p:spPr>
        <p:txBody>
          <a:bodyPr lIns="54000" rIns="54000"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000" b="1" dirty="0">
                <a:solidFill>
                  <a:schemeClr val="accent6">
                    <a:lumMod val="60000"/>
                    <a:lumOff val="40000"/>
                  </a:schemeClr>
                </a:solidFill>
                <a:effectLst>
                  <a:outerShdw blurRad="38100" dist="38100" dir="2700000" algn="tl">
                    <a:srgbClr val="000000"/>
                  </a:outerShdw>
                </a:effectLst>
                <a:latin typeface="Verdana" pitchFamily="34" charset="0"/>
              </a:rPr>
              <a:t>TENDERER’S CLARIFICATION BRIEFING PRESENTATION</a:t>
            </a:r>
            <a:r>
              <a:rPr lang="en-US" sz="4000" b="1" dirty="0">
                <a:solidFill>
                  <a:srgbClr val="FF0000"/>
                </a:solidFill>
                <a:effectLst>
                  <a:outerShdw blurRad="38100" dist="38100" dir="2700000" algn="tl">
                    <a:srgbClr val="000000"/>
                  </a:outerShdw>
                </a:effectLst>
                <a:latin typeface="Verdana" pitchFamily="34" charset="0"/>
              </a:rPr>
              <a:t> </a:t>
            </a:r>
            <a:endParaRPr lang="en-GB" sz="4000" b="1" dirty="0">
              <a:solidFill>
                <a:srgbClr val="FF0000"/>
              </a:solidFill>
              <a:effectLst>
                <a:outerShdw blurRad="38100" dist="38100" dir="2700000" algn="tl">
                  <a:srgbClr val="000000"/>
                </a:outerShdw>
              </a:effectLst>
              <a:latin typeface="Verdana" pitchFamily="34" charset="0"/>
            </a:endParaRPr>
          </a:p>
        </p:txBody>
      </p:sp>
      <p:sp>
        <p:nvSpPr>
          <p:cNvPr id="9" name="Rectangle 3">
            <a:extLst>
              <a:ext uri="{FF2B5EF4-FFF2-40B4-BE49-F238E27FC236}">
                <a16:creationId xmlns:a16="http://schemas.microsoft.com/office/drawing/2014/main" id="{F8CA4F13-55D3-47B5-92DC-8654801E07E9}"/>
              </a:ext>
            </a:extLst>
          </p:cNvPr>
          <p:cNvSpPr txBox="1">
            <a:spLocks noChangeArrowheads="1"/>
          </p:cNvSpPr>
          <p:nvPr/>
        </p:nvSpPr>
        <p:spPr>
          <a:xfrm>
            <a:off x="1219200" y="2773236"/>
            <a:ext cx="6705600" cy="1550168"/>
          </a:xfrm>
          <a:prstGeom prst="rect">
            <a:avLst/>
          </a:prstGeom>
          <a:solidFill>
            <a:schemeClr val="bg2"/>
          </a:solidFill>
        </p:spPr>
        <p:txBody>
          <a:bodyPr wrap="square" lIns="54000" rIns="54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2400" b="1" dirty="0">
                <a:solidFill>
                  <a:schemeClr val="tx1">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CONTRACT  SANRAL N.017-040-2022/1F </a:t>
            </a:r>
          </a:p>
          <a:p>
            <a:pPr marL="0" indent="0" algn="ctr">
              <a:buNone/>
              <a:defRPr/>
            </a:pPr>
            <a:r>
              <a:rPr lang="en-US" sz="1800" b="1" dirty="0">
                <a:solidFill>
                  <a:schemeClr val="tx1">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FOR CONSULTING ENGINEERING SERVICES FOR THE PARTIAL RECONSTRUCTION ON THE NATIONAL ROUTE N17 FROM BETHAL CBD TO KM 3.2 WITHIN GOVAN MBEKI LOCAL MUNICIPALITY</a:t>
            </a:r>
            <a:r>
              <a:rPr lang="en-US" sz="1800" dirty="0">
                <a:solidFill>
                  <a:schemeClr val="tx1">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43753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E43CC4-4CB6-C98D-8ACB-EE329F545099}"/>
              </a:ext>
            </a:extLst>
          </p:cNvPr>
          <p:cNvSpPr txBox="1"/>
          <p:nvPr/>
        </p:nvSpPr>
        <p:spPr>
          <a:xfrm>
            <a:off x="1331259" y="2951946"/>
            <a:ext cx="6750423" cy="954107"/>
          </a:xfrm>
          <a:prstGeom prst="rect">
            <a:avLst/>
          </a:prstGeom>
          <a:noFill/>
        </p:spPr>
        <p:txBody>
          <a:bodyPr wrap="square">
            <a:spAutoFit/>
          </a:bodyPr>
          <a:lstStyle/>
          <a:p>
            <a:pPr algn="ctr"/>
            <a:r>
              <a:rPr lang="en-US" sz="1400" dirty="0">
                <a:ln w="0"/>
                <a:effectLst>
                  <a:outerShdw blurRad="38100" dist="19050" dir="2700000" algn="tl" rotWithShape="0">
                    <a:schemeClr val="dk1">
                      <a:alpha val="40000"/>
                    </a:schemeClr>
                  </a:outerShdw>
                </a:effectLst>
              </a:rPr>
              <a:t>Tender documents are available at no cost in electronic format downloadable from SANRAL website: https://www.nra.co.za/service-provider-zone/tenders/open-tenders/.Tenderers must have access to Microsoft Office © 2013 and Acrobat Adobe © 9.0, or similar compatible software.</a:t>
            </a:r>
          </a:p>
        </p:txBody>
      </p:sp>
    </p:spTree>
    <p:extLst>
      <p:ext uri="{BB962C8B-B14F-4D97-AF65-F5344CB8AC3E}">
        <p14:creationId xmlns:p14="http://schemas.microsoft.com/office/powerpoint/2010/main" val="3076618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1A81397-9EE5-8422-4975-0570E55B6CB6}"/>
              </a:ext>
            </a:extLst>
          </p:cNvPr>
          <p:cNvSpPr txBox="1"/>
          <p:nvPr/>
        </p:nvSpPr>
        <p:spPr>
          <a:xfrm>
            <a:off x="515125" y="1153572"/>
            <a:ext cx="2400300" cy="44611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dirty="0">
                <a:solidFill>
                  <a:srgbClr val="FFFFFF"/>
                </a:solidFill>
                <a:latin typeface="+mj-lt"/>
                <a:ea typeface="+mj-ea"/>
                <a:cs typeface="+mj-cs"/>
              </a:rPr>
              <a:t>Contents of  Briefing</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Rectangle 3">
            <a:extLst>
              <a:ext uri="{FF2B5EF4-FFF2-40B4-BE49-F238E27FC236}">
                <a16:creationId xmlns:a16="http://schemas.microsoft.com/office/drawing/2014/main" id="{F9437908-B0E7-47CD-18CA-955A93E6A1AB}"/>
              </a:ext>
            </a:extLst>
          </p:cNvPr>
          <p:cNvSpPr txBox="1">
            <a:spLocks noChangeArrowheads="1"/>
          </p:cNvSpPr>
          <p:nvPr/>
        </p:nvSpPr>
        <p:spPr>
          <a:xfrm>
            <a:off x="3335481" y="949933"/>
            <a:ext cx="4912048" cy="5217785"/>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30000"/>
              </a:spcBef>
              <a:buClr>
                <a:srgbClr val="FF0000"/>
              </a:buClr>
              <a:defRPr/>
            </a:pPr>
            <a:r>
              <a:rPr lang="en-US" dirty="0"/>
              <a:t>Introduction</a:t>
            </a:r>
          </a:p>
          <a:p>
            <a:pPr>
              <a:spcBef>
                <a:spcPct val="30000"/>
              </a:spcBef>
              <a:buClr>
                <a:srgbClr val="FF0000"/>
              </a:buClr>
              <a:defRPr/>
            </a:pPr>
            <a:r>
              <a:rPr lang="en-US" dirty="0"/>
              <a:t>Composition of Tender</a:t>
            </a:r>
          </a:p>
          <a:p>
            <a:pPr>
              <a:spcBef>
                <a:spcPct val="30000"/>
              </a:spcBef>
              <a:buClr>
                <a:srgbClr val="FF0000"/>
              </a:buClr>
              <a:defRPr/>
            </a:pPr>
            <a:r>
              <a:rPr lang="en-US" dirty="0"/>
              <a:t>T1.1  Tender Notice and Invitation to Tender</a:t>
            </a:r>
          </a:p>
          <a:p>
            <a:pPr>
              <a:spcBef>
                <a:spcPct val="30000"/>
              </a:spcBef>
              <a:buClr>
                <a:srgbClr val="FF0000"/>
              </a:buClr>
              <a:defRPr/>
            </a:pPr>
            <a:r>
              <a:rPr lang="en-US" dirty="0"/>
              <a:t>T.1.2  Tender Data</a:t>
            </a:r>
          </a:p>
          <a:p>
            <a:pPr>
              <a:spcBef>
                <a:spcPct val="30000"/>
              </a:spcBef>
              <a:buClr>
                <a:srgbClr val="FF0000"/>
              </a:buClr>
              <a:defRPr/>
            </a:pPr>
            <a:r>
              <a:rPr lang="en-US" dirty="0"/>
              <a:t>T.2 Returnable Schedules</a:t>
            </a:r>
          </a:p>
          <a:p>
            <a:pPr>
              <a:spcBef>
                <a:spcPct val="30000"/>
              </a:spcBef>
              <a:buClr>
                <a:srgbClr val="FF0000"/>
              </a:buClr>
              <a:defRPr/>
            </a:pPr>
            <a:r>
              <a:rPr lang="en-US" dirty="0"/>
              <a:t>C1 Agreement and Contract Data</a:t>
            </a:r>
          </a:p>
          <a:p>
            <a:pPr>
              <a:spcBef>
                <a:spcPct val="30000"/>
              </a:spcBef>
              <a:buClr>
                <a:srgbClr val="FF0000"/>
              </a:buClr>
              <a:defRPr/>
            </a:pPr>
            <a:r>
              <a:rPr lang="en-US" dirty="0"/>
              <a:t>C2 Price Data</a:t>
            </a:r>
          </a:p>
          <a:p>
            <a:pPr>
              <a:spcBef>
                <a:spcPct val="30000"/>
              </a:spcBef>
              <a:buClr>
                <a:srgbClr val="FF0000"/>
              </a:buClr>
              <a:defRPr/>
            </a:pPr>
            <a:r>
              <a:rPr lang="en-US" dirty="0"/>
              <a:t>C3 Scope of the Works </a:t>
            </a:r>
          </a:p>
          <a:p>
            <a:pPr>
              <a:spcBef>
                <a:spcPct val="30000"/>
              </a:spcBef>
              <a:buClr>
                <a:srgbClr val="FF0000"/>
              </a:buClr>
              <a:defRPr/>
            </a:pPr>
            <a:r>
              <a:rPr lang="en-US" dirty="0"/>
              <a:t>C4 Project Information</a:t>
            </a:r>
          </a:p>
          <a:p>
            <a:pPr marL="0"/>
            <a:endParaRPr lang="en-US" dirty="0"/>
          </a:p>
        </p:txBody>
      </p:sp>
    </p:spTree>
    <p:extLst>
      <p:ext uri="{BB962C8B-B14F-4D97-AF65-F5344CB8AC3E}">
        <p14:creationId xmlns:p14="http://schemas.microsoft.com/office/powerpoint/2010/main" val="304407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2852928"/>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 INTRODUCTION</a:t>
            </a:r>
            <a:endParaRPr kumimoji="0" lang="en-GB"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892446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05F7934-D171-47BE-8394-445134DD60AB}"/>
              </a:ext>
            </a:extLst>
          </p:cNvPr>
          <p:cNvGraphicFramePr>
            <a:graphicFrameLocks noGrp="1"/>
          </p:cNvGraphicFramePr>
          <p:nvPr>
            <p:extLst>
              <p:ext uri="{D42A27DB-BD31-4B8C-83A1-F6EECF244321}">
                <p14:modId xmlns:p14="http://schemas.microsoft.com/office/powerpoint/2010/main" val="3983732673"/>
              </p:ext>
            </p:extLst>
          </p:nvPr>
        </p:nvGraphicFramePr>
        <p:xfrm>
          <a:off x="285432" y="1651981"/>
          <a:ext cx="8573136" cy="4550590"/>
        </p:xfrm>
        <a:graphic>
          <a:graphicData uri="http://schemas.openxmlformats.org/drawingml/2006/table">
            <a:tbl>
              <a:tblPr bandRow="1">
                <a:tableStyleId>{93296810-A885-4BE3-A3E7-6D5BEEA58F35}</a:tableStyleId>
              </a:tblPr>
              <a:tblGrid>
                <a:gridCol w="4353680">
                  <a:extLst>
                    <a:ext uri="{9D8B030D-6E8A-4147-A177-3AD203B41FA5}">
                      <a16:colId xmlns:a16="http://schemas.microsoft.com/office/drawing/2014/main" val="2696213551"/>
                    </a:ext>
                  </a:extLst>
                </a:gridCol>
                <a:gridCol w="4219456">
                  <a:extLst>
                    <a:ext uri="{9D8B030D-6E8A-4147-A177-3AD203B41FA5}">
                      <a16:colId xmlns:a16="http://schemas.microsoft.com/office/drawing/2014/main" val="1564443180"/>
                    </a:ext>
                  </a:extLst>
                </a:gridCol>
              </a:tblGrid>
              <a:tr h="352618">
                <a:tc>
                  <a:txBody>
                    <a:bodyPr/>
                    <a:lstStyle/>
                    <a:p>
                      <a:r>
                        <a:rPr lang="en-ZA" b="1" dirty="0"/>
                        <a:t>PROJECT</a:t>
                      </a:r>
                    </a:p>
                  </a:txBody>
                  <a:tcPr/>
                </a:tc>
                <a:tc>
                  <a:txBody>
                    <a:bodyPr/>
                    <a:lstStyle/>
                    <a:p>
                      <a:pPr algn="ctr"/>
                      <a:r>
                        <a:rPr lang="en-ZA" b="0" dirty="0">
                          <a:solidFill>
                            <a:schemeClr val="tx1"/>
                          </a:solidFill>
                        </a:rPr>
                        <a:t>N.017-040-2022/1F </a:t>
                      </a:r>
                    </a:p>
                  </a:txBody>
                  <a:tcPr/>
                </a:tc>
                <a:extLst>
                  <a:ext uri="{0D108BD9-81ED-4DB2-BD59-A6C34878D82A}">
                    <a16:rowId xmlns:a16="http://schemas.microsoft.com/office/drawing/2014/main" val="459901644"/>
                  </a:ext>
                </a:extLst>
              </a:tr>
              <a:tr h="352618">
                <a:tc>
                  <a:txBody>
                    <a:bodyPr/>
                    <a:lstStyle/>
                    <a:p>
                      <a:r>
                        <a:rPr lang="en-ZA" b="1" dirty="0"/>
                        <a:t>CLIENT</a:t>
                      </a:r>
                    </a:p>
                  </a:txBody>
                  <a:tcPr/>
                </a:tc>
                <a:tc>
                  <a:txBody>
                    <a:bodyPr/>
                    <a:lstStyle/>
                    <a:p>
                      <a:pPr algn="ctr"/>
                      <a:r>
                        <a:rPr lang="en-ZA" b="0" dirty="0"/>
                        <a:t>SANRAL NORTHERN REGION</a:t>
                      </a:r>
                    </a:p>
                  </a:txBody>
                  <a:tcPr/>
                </a:tc>
                <a:extLst>
                  <a:ext uri="{0D108BD9-81ED-4DB2-BD59-A6C34878D82A}">
                    <a16:rowId xmlns:a16="http://schemas.microsoft.com/office/drawing/2014/main" val="1634411104"/>
                  </a:ext>
                </a:extLst>
              </a:tr>
              <a:tr h="352618">
                <a:tc>
                  <a:txBody>
                    <a:bodyPr/>
                    <a:lstStyle/>
                    <a:p>
                      <a:r>
                        <a:rPr lang="en-ZA" b="1" dirty="0"/>
                        <a:t>PROCUREMENT OFFICE</a:t>
                      </a:r>
                    </a:p>
                  </a:txBody>
                  <a:tcPr/>
                </a:tc>
                <a:tc>
                  <a:txBody>
                    <a:bodyPr/>
                    <a:lstStyle/>
                    <a:p>
                      <a:pPr algn="ctr"/>
                      <a:r>
                        <a:rPr lang="en-US" b="0" dirty="0">
                          <a:solidFill>
                            <a:schemeClr val="tx1"/>
                          </a:solidFill>
                        </a:rPr>
                        <a:t>PROCUREMENT NR3</a:t>
                      </a:r>
                      <a:endParaRPr lang="en-ZA" b="0" dirty="0">
                        <a:solidFill>
                          <a:schemeClr val="tx1"/>
                        </a:solidFill>
                      </a:endParaRPr>
                    </a:p>
                  </a:txBody>
                  <a:tcPr/>
                </a:tc>
                <a:extLst>
                  <a:ext uri="{0D108BD9-81ED-4DB2-BD59-A6C34878D82A}">
                    <a16:rowId xmlns:a16="http://schemas.microsoft.com/office/drawing/2014/main" val="3451852503"/>
                  </a:ext>
                </a:extLst>
              </a:tr>
              <a:tr h="352618">
                <a:tc>
                  <a:txBody>
                    <a:bodyPr/>
                    <a:lstStyle/>
                    <a:p>
                      <a:r>
                        <a:rPr lang="en-US" b="1" dirty="0"/>
                        <a:t>ALL ENQUIRIES </a:t>
                      </a:r>
                      <a:endParaRPr lang="en-ZA" b="1" dirty="0"/>
                    </a:p>
                  </a:txBody>
                  <a:tcPr/>
                </a:tc>
                <a:tc>
                  <a:txBody>
                    <a:bodyPr/>
                    <a:lstStyle/>
                    <a:p>
                      <a:pPr algn="ctr"/>
                      <a:r>
                        <a:rPr lang="en-ZA" b="0" dirty="0">
                          <a:solidFill>
                            <a:schemeClr val="tx1"/>
                          </a:solidFill>
                        </a:rPr>
                        <a:t>ProcurementNR3@sanral.co.za</a:t>
                      </a:r>
                    </a:p>
                  </a:txBody>
                  <a:tcPr/>
                </a:tc>
                <a:extLst>
                  <a:ext uri="{0D108BD9-81ED-4DB2-BD59-A6C34878D82A}">
                    <a16:rowId xmlns:a16="http://schemas.microsoft.com/office/drawing/2014/main" val="1465435274"/>
                  </a:ext>
                </a:extLst>
              </a:tr>
              <a:tr h="3526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TENDER ADVERTISEMENT DATE</a:t>
                      </a:r>
                      <a:endParaRPr lang="en-ZA" sz="1800" b="1" dirty="0"/>
                    </a:p>
                  </a:txBody>
                  <a:tcPr/>
                </a:tc>
                <a:tc>
                  <a:txBody>
                    <a:bodyPr/>
                    <a:lstStyle/>
                    <a:p>
                      <a:pPr algn="ctr"/>
                      <a:r>
                        <a:rPr lang="en-US" b="0" dirty="0">
                          <a:solidFill>
                            <a:schemeClr val="tx1"/>
                          </a:solidFill>
                        </a:rPr>
                        <a:t>FRIDAY, 7 JULY 2023</a:t>
                      </a:r>
                      <a:endParaRPr lang="en-ZA" b="0" dirty="0">
                        <a:solidFill>
                          <a:schemeClr val="tx1"/>
                        </a:solidFill>
                      </a:endParaRPr>
                    </a:p>
                  </a:txBody>
                  <a:tcPr/>
                </a:tc>
                <a:extLst>
                  <a:ext uri="{0D108BD9-81ED-4DB2-BD59-A6C34878D82A}">
                    <a16:rowId xmlns:a16="http://schemas.microsoft.com/office/drawing/2014/main" val="1823616937"/>
                  </a:ext>
                </a:extLst>
              </a:tr>
              <a:tr h="406202">
                <a:tc>
                  <a:txBody>
                    <a:bodyPr/>
                    <a:lstStyle/>
                    <a:p>
                      <a:r>
                        <a:rPr lang="en-ZA" sz="1800" b="1" dirty="0"/>
                        <a:t>SUBMISSION OF FORM A1.1</a:t>
                      </a:r>
                      <a:endParaRPr lang="en-ZA" sz="18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i="1" kern="1200" dirty="0">
                          <a:solidFill>
                            <a:schemeClr val="accent2"/>
                          </a:solidFill>
                          <a:effectLst/>
                          <a:latin typeface="Arial" panose="020B0604020202020204" pitchFamily="34" charset="0"/>
                          <a:ea typeface="+mn-ea"/>
                          <a:cs typeface="Arial" panose="020B0604020202020204" pitchFamily="34" charset="0"/>
                        </a:rPr>
                        <a:t>(NB:</a:t>
                      </a:r>
                      <a:r>
                        <a:rPr lang="en-GB" sz="1200" i="1" kern="1200" dirty="0">
                          <a:solidFill>
                            <a:schemeClr val="accent2"/>
                          </a:solidFill>
                          <a:effectLst/>
                          <a:latin typeface="Arial" panose="020B0604020202020204" pitchFamily="34" charset="0"/>
                          <a:ea typeface="+mn-ea"/>
                          <a:cs typeface="Arial" panose="020B0604020202020204" pitchFamily="34" charset="0"/>
                        </a:rPr>
                        <a:t>Failure to submit this certificate would results in the tenderer not receiving addenda or additional issued information and may results in the tenderer being non-responsive</a:t>
                      </a:r>
                      <a:r>
                        <a:rPr lang="en-GB" sz="1200" i="1" kern="1200" dirty="0">
                          <a:solidFill>
                            <a:schemeClr val="accent2"/>
                          </a:solidFill>
                          <a:effectLst/>
                          <a:latin typeface="+mn-lt"/>
                          <a:ea typeface="+mn-ea"/>
                          <a:cs typeface="+mn-cs"/>
                        </a:rPr>
                        <a:t>.)</a:t>
                      </a:r>
                      <a:endParaRPr lang="en-US" sz="1200" i="1" kern="1200" dirty="0">
                        <a:solidFill>
                          <a:schemeClr val="accent2"/>
                        </a:solidFill>
                        <a:effectLst/>
                        <a:latin typeface="+mn-lt"/>
                        <a:ea typeface="+mn-ea"/>
                        <a:cs typeface="+mn-cs"/>
                      </a:endParaRPr>
                    </a:p>
                  </a:txBody>
                  <a:tcPr/>
                </a:tc>
                <a:tc>
                  <a:txBody>
                    <a:bodyPr/>
                    <a:lstStyle/>
                    <a:p>
                      <a:pPr algn="ctr"/>
                      <a:r>
                        <a:rPr lang="en-ZA" sz="1800" b="0" kern="1200" dirty="0">
                          <a:solidFill>
                            <a:schemeClr val="tx1">
                              <a:lumMod val="85000"/>
                              <a:lumOff val="15000"/>
                            </a:schemeClr>
                          </a:solidFill>
                          <a:effectLst/>
                          <a:latin typeface="+mn-lt"/>
                          <a:ea typeface="+mn-ea"/>
                          <a:cs typeface="+mn-cs"/>
                        </a:rPr>
                        <a:t>FRIDAY, 14 JULY 2023</a:t>
                      </a:r>
                    </a:p>
                  </a:txBody>
                  <a:tcPr anchor="ctr"/>
                </a:tc>
                <a:extLst>
                  <a:ext uri="{0D108BD9-81ED-4DB2-BD59-A6C34878D82A}">
                    <a16:rowId xmlns:a16="http://schemas.microsoft.com/office/drawing/2014/main" val="3350535632"/>
                  </a:ext>
                </a:extLst>
              </a:tr>
              <a:tr h="406202">
                <a:tc>
                  <a:txBody>
                    <a:bodyPr/>
                    <a:lstStyle/>
                    <a:p>
                      <a:r>
                        <a:rPr lang="en-US" sz="1800" b="1" dirty="0"/>
                        <a:t>NON-COMPULSORY CLARIFICATION MEETING DATE</a:t>
                      </a:r>
                      <a:endParaRPr lang="en-ZA" sz="18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tx1">
                              <a:lumMod val="85000"/>
                              <a:lumOff val="15000"/>
                            </a:schemeClr>
                          </a:solidFill>
                          <a:effectLst/>
                          <a:latin typeface="+mn-lt"/>
                          <a:ea typeface="+mn-ea"/>
                          <a:cs typeface="+mn-cs"/>
                        </a:rPr>
                        <a:t>TUESDAY, 18 JULY 2023</a:t>
                      </a:r>
                      <a:endParaRPr lang="en-ZA" sz="1800" b="0" kern="1200" dirty="0">
                        <a:solidFill>
                          <a:schemeClr val="tx1">
                            <a:lumMod val="85000"/>
                            <a:lumOff val="15000"/>
                          </a:schemeClr>
                        </a:solidFill>
                        <a:effectLst/>
                        <a:latin typeface="+mn-lt"/>
                        <a:ea typeface="+mn-ea"/>
                        <a:cs typeface="+mn-cs"/>
                      </a:endParaRPr>
                    </a:p>
                  </a:txBody>
                  <a:tcPr anchor="ctr"/>
                </a:tc>
                <a:extLst>
                  <a:ext uri="{0D108BD9-81ED-4DB2-BD59-A6C34878D82A}">
                    <a16:rowId xmlns:a16="http://schemas.microsoft.com/office/drawing/2014/main" val="1485964537"/>
                  </a:ext>
                </a:extLst>
              </a:tr>
              <a:tr h="406202">
                <a:tc>
                  <a:txBody>
                    <a:bodyPr/>
                    <a:lstStyle/>
                    <a:p>
                      <a:r>
                        <a:rPr lang="en-ZA" sz="1800" b="1" dirty="0"/>
                        <a:t>SUBMISSION OF QUERIES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1800" b="0" kern="1200" dirty="0">
                          <a:solidFill>
                            <a:schemeClr val="tx1">
                              <a:lumMod val="85000"/>
                              <a:lumOff val="15000"/>
                            </a:schemeClr>
                          </a:solidFill>
                          <a:effectLst/>
                          <a:latin typeface="+mn-lt"/>
                          <a:ea typeface="+mn-ea"/>
                          <a:cs typeface="+mn-cs"/>
                        </a:rPr>
                        <a:t>FRIDAY, 28 JULY 2023</a:t>
                      </a:r>
                    </a:p>
                  </a:txBody>
                  <a:tcPr anchor="ctr"/>
                </a:tc>
                <a:extLst>
                  <a:ext uri="{0D108BD9-81ED-4DB2-BD59-A6C34878D82A}">
                    <a16:rowId xmlns:a16="http://schemas.microsoft.com/office/drawing/2014/main" val="3386872384"/>
                  </a:ext>
                </a:extLst>
              </a:tr>
              <a:tr h="578228">
                <a:tc>
                  <a:txBody>
                    <a:bodyPr/>
                    <a:lstStyle/>
                    <a:p>
                      <a:r>
                        <a:rPr lang="en-US" sz="1800" b="1" dirty="0"/>
                        <a:t>TENDER CLOSING DATE</a:t>
                      </a:r>
                      <a:endParaRPr lang="en-ZA" sz="1800" b="1" dirty="0"/>
                    </a:p>
                  </a:txBody>
                  <a:tcPr/>
                </a:tc>
                <a:tc>
                  <a:txBody>
                    <a:bodyPr/>
                    <a:lstStyle/>
                    <a:p>
                      <a:pPr algn="ctr"/>
                      <a:r>
                        <a:rPr lang="en-ZA" b="0" dirty="0">
                          <a:solidFill>
                            <a:schemeClr val="tx1">
                              <a:lumMod val="85000"/>
                              <a:lumOff val="15000"/>
                            </a:schemeClr>
                          </a:solidFill>
                        </a:rPr>
                        <a:t>FRIDAY, 11 AUGUST 2023</a:t>
                      </a:r>
                    </a:p>
                  </a:txBody>
                  <a:tcPr anchor="ctr"/>
                </a:tc>
                <a:extLst>
                  <a:ext uri="{0D108BD9-81ED-4DB2-BD59-A6C34878D82A}">
                    <a16:rowId xmlns:a16="http://schemas.microsoft.com/office/drawing/2014/main" val="3973251763"/>
                  </a:ext>
                </a:extLst>
              </a:tr>
            </a:tbl>
          </a:graphicData>
        </a:graphic>
      </p:graphicFrame>
      <p:sp>
        <p:nvSpPr>
          <p:cNvPr id="2" name="Rectangle 2">
            <a:extLst>
              <a:ext uri="{FF2B5EF4-FFF2-40B4-BE49-F238E27FC236}">
                <a16:creationId xmlns:a16="http://schemas.microsoft.com/office/drawing/2014/main" id="{A1ECF231-D1EC-B3B6-8607-55EA35DA1578}"/>
              </a:ext>
            </a:extLst>
          </p:cNvPr>
          <p:cNvSpPr txBox="1">
            <a:spLocks noChangeArrowheads="1"/>
          </p:cNvSpPr>
          <p:nvPr/>
        </p:nvSpPr>
        <p:spPr>
          <a:xfrm>
            <a:off x="0" y="3092450"/>
            <a:ext cx="8642350" cy="6731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ZA" sz="3600" dirty="0">
              <a:latin typeface="+mn-lt"/>
            </a:endParaRPr>
          </a:p>
        </p:txBody>
      </p:sp>
      <p:sp>
        <p:nvSpPr>
          <p:cNvPr id="3" name="TextBox 2">
            <a:extLst>
              <a:ext uri="{FF2B5EF4-FFF2-40B4-BE49-F238E27FC236}">
                <a16:creationId xmlns:a16="http://schemas.microsoft.com/office/drawing/2014/main" id="{AD3F12A7-97C4-A741-6EC8-294181F3A00D}"/>
              </a:ext>
            </a:extLst>
          </p:cNvPr>
          <p:cNvSpPr txBox="1"/>
          <p:nvPr/>
        </p:nvSpPr>
        <p:spPr>
          <a:xfrm>
            <a:off x="0" y="296532"/>
            <a:ext cx="914400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effectLst/>
                <a:uLnTx/>
                <a:uFillTx/>
                <a:latin typeface="Calibri Light" panose="020F0302020204030204"/>
              </a:rPr>
              <a:t>PROJECT DETAILS</a:t>
            </a:r>
            <a:endParaRPr kumimoji="0" lang="en-ZA" sz="3200" b="1" i="0" u="none" strike="noStrike" kern="1200" cap="none" spc="0" normalizeH="0" baseline="0" noProof="0" dirty="0">
              <a:ln>
                <a:noFill/>
              </a:ln>
              <a:effectLst/>
              <a:uLnTx/>
              <a:uFillTx/>
              <a:latin typeface="Calibri Light" panose="020F0302020204030204"/>
              <a:ea typeface="+mn-ea"/>
              <a:cs typeface="+mn-cs"/>
            </a:endParaRPr>
          </a:p>
        </p:txBody>
      </p:sp>
    </p:spTree>
    <p:extLst>
      <p:ext uri="{BB962C8B-B14F-4D97-AF65-F5344CB8AC3E}">
        <p14:creationId xmlns:p14="http://schemas.microsoft.com/office/powerpoint/2010/main" val="3673614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63EFD5D-F298-A3F3-43A2-8283BACB3681}"/>
              </a:ext>
            </a:extLst>
          </p:cNvPr>
          <p:cNvSpPr txBox="1"/>
          <p:nvPr/>
        </p:nvSpPr>
        <p:spPr>
          <a:xfrm>
            <a:off x="648733" y="3631896"/>
            <a:ext cx="7664395" cy="1477328"/>
          </a:xfrm>
          <a:prstGeom prst="rect">
            <a:avLst/>
          </a:prstGeom>
          <a:noFill/>
        </p:spPr>
        <p:txBody>
          <a:bodyPr wrap="square">
            <a:spAutoFit/>
          </a:bodyPr>
          <a:lstStyle/>
          <a:p>
            <a:pPr algn="just"/>
            <a:r>
              <a:rPr lang="en-US" dirty="0"/>
              <a:t>The signature on the duly completed and signed </a:t>
            </a:r>
            <a:r>
              <a:rPr lang="en-US" u="sng" dirty="0"/>
              <a:t>Form A1 </a:t>
            </a:r>
            <a:r>
              <a:rPr lang="en-US" dirty="0"/>
              <a:t>shall be considered </a:t>
            </a:r>
            <a:r>
              <a:rPr lang="en-US" u="sng" dirty="0"/>
              <a:t>proof</a:t>
            </a:r>
            <a:r>
              <a:rPr lang="en-US" dirty="0"/>
              <a:t> that the tenderer read/viewed the whole clarification briefing presentation and/or attended the non-compulsory clarification meeting </a:t>
            </a:r>
            <a:r>
              <a:rPr lang="en-US" u="sng" dirty="0"/>
              <a:t>clearly understood </a:t>
            </a:r>
            <a:r>
              <a:rPr lang="en-US" dirty="0"/>
              <a:t>all directives and clarification given  in the clarification briefing presentation.</a:t>
            </a:r>
          </a:p>
        </p:txBody>
      </p:sp>
      <p:sp>
        <p:nvSpPr>
          <p:cNvPr id="14" name="TextBox 13">
            <a:extLst>
              <a:ext uri="{FF2B5EF4-FFF2-40B4-BE49-F238E27FC236}">
                <a16:creationId xmlns:a16="http://schemas.microsoft.com/office/drawing/2014/main" id="{667ED330-751B-AB1A-B0F4-64B1BF536170}"/>
              </a:ext>
            </a:extLst>
          </p:cNvPr>
          <p:cNvSpPr txBox="1"/>
          <p:nvPr/>
        </p:nvSpPr>
        <p:spPr>
          <a:xfrm>
            <a:off x="648733" y="1899611"/>
            <a:ext cx="7419502" cy="1200329"/>
          </a:xfrm>
          <a:prstGeom prst="rect">
            <a:avLst/>
          </a:prstGeom>
          <a:noFill/>
        </p:spPr>
        <p:txBody>
          <a:bodyPr wrap="square">
            <a:spAutoFit/>
          </a:bodyPr>
          <a:lstStyle/>
          <a:p>
            <a:pPr algn="just"/>
            <a:r>
              <a:rPr lang="en-US" dirty="0"/>
              <a:t>The onus rests with the </a:t>
            </a:r>
            <a:r>
              <a:rPr lang="en-US" u="sng" dirty="0"/>
              <a:t>tenderer</a:t>
            </a:r>
            <a:r>
              <a:rPr lang="en-US" dirty="0"/>
              <a:t> to ensure that the representative </a:t>
            </a:r>
            <a:r>
              <a:rPr lang="en-US" u="sng" dirty="0"/>
              <a:t>reading or viewing</a:t>
            </a:r>
            <a:r>
              <a:rPr lang="en-US" dirty="0"/>
              <a:t> the clarification briefing presentation and </a:t>
            </a:r>
            <a:r>
              <a:rPr lang="en-US" u="sng" dirty="0"/>
              <a:t>attending</a:t>
            </a:r>
            <a:r>
              <a:rPr lang="en-US" dirty="0"/>
              <a:t> the non-compulsory meeting are </a:t>
            </a:r>
            <a:r>
              <a:rPr lang="en-US" u="sng" dirty="0"/>
              <a:t>appropriately qualified </a:t>
            </a:r>
            <a:r>
              <a:rPr lang="en-US" dirty="0"/>
              <a:t>to understand all directives and clarifications given in the presentation.</a:t>
            </a:r>
          </a:p>
        </p:txBody>
      </p:sp>
      <p:sp>
        <p:nvSpPr>
          <p:cNvPr id="15" name="TextBox 14">
            <a:extLst>
              <a:ext uri="{FF2B5EF4-FFF2-40B4-BE49-F238E27FC236}">
                <a16:creationId xmlns:a16="http://schemas.microsoft.com/office/drawing/2014/main" id="{54D3AA18-C1F6-479D-0D0D-3B94DCFA902E}"/>
              </a:ext>
            </a:extLst>
          </p:cNvPr>
          <p:cNvSpPr txBox="1"/>
          <p:nvPr/>
        </p:nvSpPr>
        <p:spPr>
          <a:xfrm>
            <a:off x="0" y="296532"/>
            <a:ext cx="914400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rPr>
              <a:t>IMPORTANT NOTE</a:t>
            </a:r>
          </a:p>
        </p:txBody>
      </p:sp>
    </p:spTree>
    <p:extLst>
      <p:ext uri="{BB962C8B-B14F-4D97-AF65-F5344CB8AC3E}">
        <p14:creationId xmlns:p14="http://schemas.microsoft.com/office/powerpoint/2010/main" val="367839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382142" y="2890391"/>
            <a:ext cx="7071694" cy="1077218"/>
          </a:xfrm>
          <a:prstGeom prst="rect">
            <a:avLst/>
          </a:prstGeom>
          <a:noFill/>
        </p:spPr>
        <p:txBody>
          <a:bodyPr wrap="square" rtlCol="0">
            <a:spAutoFit/>
          </a:bodyPr>
          <a:lstStyle/>
          <a:p>
            <a:pPr algn="ctr"/>
            <a:r>
              <a:rPr lang="en-ZA" sz="3200" b="1" dirty="0">
                <a:latin typeface="Exo 2" panose="00000800000000000000" pitchFamily="50" charset="0"/>
              </a:rPr>
              <a:t>COMPOSITION OF TENDER:</a:t>
            </a:r>
          </a:p>
          <a:p>
            <a:pPr algn="ctr"/>
            <a:r>
              <a:rPr lang="en-ZA" sz="3200" b="1" dirty="0">
                <a:latin typeface="Exo 2" panose="00000800000000000000" pitchFamily="50" charset="0"/>
              </a:rPr>
              <a:t>PART  T1 – C5</a:t>
            </a:r>
          </a:p>
        </p:txBody>
      </p:sp>
    </p:spTree>
    <p:extLst>
      <p:ext uri="{BB962C8B-B14F-4D97-AF65-F5344CB8AC3E}">
        <p14:creationId xmlns:p14="http://schemas.microsoft.com/office/powerpoint/2010/main" val="2580644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0" y="296532"/>
            <a:ext cx="914400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rPr>
              <a:t>COMPOSITION</a:t>
            </a:r>
            <a:r>
              <a:rPr kumimoji="0" lang="en-ZA" sz="3200" b="1" i="0" u="none" strike="noStrike" kern="1200" cap="none" spc="0" normalizeH="0" baseline="0" noProof="0" dirty="0">
                <a:ln>
                  <a:noFill/>
                </a:ln>
                <a:effectLst/>
                <a:uLnTx/>
                <a:uFillTx/>
                <a:latin typeface="Calibri Light" panose="020F0302020204030204"/>
                <a:ea typeface="+mn-ea"/>
                <a:cs typeface="+mn-cs"/>
              </a:rPr>
              <a:t> OF TENDER</a:t>
            </a:r>
          </a:p>
        </p:txBody>
      </p:sp>
      <p:graphicFrame>
        <p:nvGraphicFramePr>
          <p:cNvPr id="5" name="Table 4">
            <a:extLst>
              <a:ext uri="{FF2B5EF4-FFF2-40B4-BE49-F238E27FC236}">
                <a16:creationId xmlns:a16="http://schemas.microsoft.com/office/drawing/2014/main" id="{17723887-51E5-440E-A8CA-2B6DAB30E431}"/>
              </a:ext>
            </a:extLst>
          </p:cNvPr>
          <p:cNvGraphicFramePr>
            <a:graphicFrameLocks noGrp="1"/>
          </p:cNvGraphicFramePr>
          <p:nvPr>
            <p:extLst>
              <p:ext uri="{D42A27DB-BD31-4B8C-83A1-F6EECF244321}">
                <p14:modId xmlns:p14="http://schemas.microsoft.com/office/powerpoint/2010/main" val="886363175"/>
              </p:ext>
            </p:extLst>
          </p:nvPr>
        </p:nvGraphicFramePr>
        <p:xfrm>
          <a:off x="170330" y="1044588"/>
          <a:ext cx="8803340" cy="5463248"/>
        </p:xfrm>
        <a:graphic>
          <a:graphicData uri="http://schemas.openxmlformats.org/drawingml/2006/table">
            <a:tbl>
              <a:tblPr firstRow="1" bandRow="1">
                <a:tableStyleId>{93296810-A885-4BE3-A3E7-6D5BEEA58F35}</a:tableStyleId>
              </a:tblPr>
              <a:tblGrid>
                <a:gridCol w="1110023">
                  <a:extLst>
                    <a:ext uri="{9D8B030D-6E8A-4147-A177-3AD203B41FA5}">
                      <a16:colId xmlns:a16="http://schemas.microsoft.com/office/drawing/2014/main" val="1126927866"/>
                    </a:ext>
                  </a:extLst>
                </a:gridCol>
                <a:gridCol w="1161255">
                  <a:extLst>
                    <a:ext uri="{9D8B030D-6E8A-4147-A177-3AD203B41FA5}">
                      <a16:colId xmlns:a16="http://schemas.microsoft.com/office/drawing/2014/main" val="3695091123"/>
                    </a:ext>
                  </a:extLst>
                </a:gridCol>
                <a:gridCol w="1277214">
                  <a:extLst>
                    <a:ext uri="{9D8B030D-6E8A-4147-A177-3AD203B41FA5}">
                      <a16:colId xmlns:a16="http://schemas.microsoft.com/office/drawing/2014/main" val="2486766732"/>
                    </a:ext>
                  </a:extLst>
                </a:gridCol>
                <a:gridCol w="1379318">
                  <a:extLst>
                    <a:ext uri="{9D8B030D-6E8A-4147-A177-3AD203B41FA5}">
                      <a16:colId xmlns:a16="http://schemas.microsoft.com/office/drawing/2014/main" val="103402135"/>
                    </a:ext>
                  </a:extLst>
                </a:gridCol>
                <a:gridCol w="1852938">
                  <a:extLst>
                    <a:ext uri="{9D8B030D-6E8A-4147-A177-3AD203B41FA5}">
                      <a16:colId xmlns:a16="http://schemas.microsoft.com/office/drawing/2014/main" val="4098797717"/>
                    </a:ext>
                  </a:extLst>
                </a:gridCol>
                <a:gridCol w="1030334">
                  <a:extLst>
                    <a:ext uri="{9D8B030D-6E8A-4147-A177-3AD203B41FA5}">
                      <a16:colId xmlns:a16="http://schemas.microsoft.com/office/drawing/2014/main" val="444007393"/>
                    </a:ext>
                  </a:extLst>
                </a:gridCol>
                <a:gridCol w="992258">
                  <a:extLst>
                    <a:ext uri="{9D8B030D-6E8A-4147-A177-3AD203B41FA5}">
                      <a16:colId xmlns:a16="http://schemas.microsoft.com/office/drawing/2014/main" val="2790318418"/>
                    </a:ext>
                  </a:extLst>
                </a:gridCol>
              </a:tblGrid>
              <a:tr h="798826">
                <a:tc>
                  <a:txBody>
                    <a:bodyPr/>
                    <a:lstStyle/>
                    <a:p>
                      <a:r>
                        <a:rPr lang="en-ZA" sz="1200" dirty="0">
                          <a:solidFill>
                            <a:schemeClr val="tx1"/>
                          </a:solidFill>
                          <a:latin typeface="+mn-lt"/>
                          <a:cs typeface="Arial" panose="020B0604020202020204" pitchFamily="34" charset="0"/>
                        </a:rPr>
                        <a:t>Book 1:T1</a:t>
                      </a:r>
                    </a:p>
                    <a:p>
                      <a:r>
                        <a:rPr lang="en-ZA" sz="1200" dirty="0">
                          <a:solidFill>
                            <a:schemeClr val="tx1"/>
                          </a:solidFill>
                          <a:latin typeface="+mn-lt"/>
                          <a:cs typeface="Arial" panose="020B0604020202020204" pitchFamily="34" charset="0"/>
                        </a:rPr>
                        <a:t>Tender Procedures</a:t>
                      </a:r>
                      <a:endParaRPr lang="en-ZA" sz="1200" b="1" dirty="0">
                        <a:solidFill>
                          <a:schemeClr val="tx1"/>
                        </a:solidFill>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mn-lt"/>
                          <a:cs typeface="Arial" panose="020B0604020202020204" pitchFamily="34" charset="0"/>
                        </a:rPr>
                        <a:t>Book 1: T2                  Returnable Schedules</a:t>
                      </a:r>
                      <a:endParaRPr lang="en-ZA" sz="1200" b="1" dirty="0">
                        <a:solidFill>
                          <a:schemeClr val="tx1"/>
                        </a:solidFill>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mn-lt"/>
                          <a:cs typeface="Arial" panose="020B0604020202020204" pitchFamily="34" charset="0"/>
                        </a:rPr>
                        <a:t>Book 2: C1  </a:t>
                      </a:r>
                    </a:p>
                    <a:p>
                      <a:r>
                        <a:rPr lang="en-ZA" sz="1200" dirty="0">
                          <a:solidFill>
                            <a:schemeClr val="tx1"/>
                          </a:solidFill>
                          <a:latin typeface="+mn-lt"/>
                          <a:cs typeface="Arial" panose="020B0604020202020204" pitchFamily="34" charset="0"/>
                        </a:rPr>
                        <a:t>Agreements and Contracts Data</a:t>
                      </a:r>
                      <a:endParaRPr lang="en-ZA" sz="1200" b="1" dirty="0">
                        <a:solidFill>
                          <a:schemeClr val="tx1"/>
                        </a:solidFill>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mn-lt"/>
                          <a:cs typeface="Arial" panose="020B0604020202020204" pitchFamily="34" charset="0"/>
                        </a:rPr>
                        <a:t>Book 3: C2                Pricing Data</a:t>
                      </a:r>
                      <a:endParaRPr lang="en-ZA" sz="1200" b="1" dirty="0">
                        <a:solidFill>
                          <a:schemeClr val="tx1"/>
                        </a:solidFill>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mn-lt"/>
                          <a:cs typeface="Arial" panose="020B0604020202020204" pitchFamily="34" charset="0"/>
                        </a:rPr>
                        <a:t>Book 3: C3 </a:t>
                      </a:r>
                    </a:p>
                    <a:p>
                      <a:r>
                        <a:rPr lang="en-ZA" sz="1200" dirty="0">
                          <a:solidFill>
                            <a:schemeClr val="tx1"/>
                          </a:solidFill>
                          <a:latin typeface="+mn-lt"/>
                          <a:cs typeface="Arial" panose="020B0604020202020204" pitchFamily="34" charset="0"/>
                        </a:rPr>
                        <a:t>Scope of Work</a:t>
                      </a:r>
                      <a:endParaRPr lang="en-ZA" sz="1200" b="1" dirty="0">
                        <a:solidFill>
                          <a:schemeClr val="tx1"/>
                        </a:solidFill>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mn-lt"/>
                          <a:cs typeface="Arial" panose="020B0604020202020204" pitchFamily="34" charset="0"/>
                        </a:rPr>
                        <a:t>Book 3: C4 </a:t>
                      </a:r>
                    </a:p>
                    <a:p>
                      <a:r>
                        <a:rPr lang="en-ZA" sz="1200" dirty="0">
                          <a:solidFill>
                            <a:schemeClr val="tx1"/>
                          </a:solidFill>
                          <a:latin typeface="+mn-lt"/>
                          <a:cs typeface="Arial" panose="020B0604020202020204" pitchFamily="34" charset="0"/>
                        </a:rPr>
                        <a:t>Site Information</a:t>
                      </a:r>
                      <a:endParaRPr lang="en-ZA" sz="1200" b="1" dirty="0">
                        <a:solidFill>
                          <a:schemeClr val="tx1"/>
                        </a:solidFill>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mn-lt"/>
                          <a:cs typeface="Arial" panose="020B0604020202020204" pitchFamily="34" charset="0"/>
                        </a:rPr>
                        <a:t>Book 3: C5 Annexures</a:t>
                      </a:r>
                      <a:endParaRPr lang="en-ZA" sz="1200" b="1" dirty="0">
                        <a:solidFill>
                          <a:schemeClr val="tx1"/>
                        </a:solidFill>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34446261"/>
                  </a:ext>
                </a:extLst>
              </a:tr>
              <a:tr h="621309">
                <a:tc>
                  <a:txBody>
                    <a:bodyPr/>
                    <a:lstStyle/>
                    <a:p>
                      <a:r>
                        <a:rPr lang="en-ZA" sz="1200" dirty="0">
                          <a:latin typeface="+mn-lt"/>
                          <a:cs typeface="Arial" panose="020B0604020202020204" pitchFamily="34" charset="0"/>
                        </a:rPr>
                        <a:t>T1.1 -Tender Notice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mn-lt"/>
                          <a:cs typeface="Arial" panose="020B0604020202020204" pitchFamily="34" charset="0"/>
                        </a:rPr>
                        <a:t>T.2.1 List of Returnable schedules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mn-lt"/>
                          <a:cs typeface="Arial" panose="020B0604020202020204" pitchFamily="34" charset="0"/>
                        </a:rPr>
                        <a:t>C.1.1 Form of Offer and Acceptance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mn-lt"/>
                          <a:cs typeface="Arial" panose="020B0604020202020204" pitchFamily="34" charset="0"/>
                        </a:rPr>
                        <a:t>C.2.1 Pricing Instructions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mn-lt"/>
                          <a:cs typeface="Arial" panose="020B0604020202020204" pitchFamily="34" charset="0"/>
                        </a:rPr>
                        <a:t>General Requirements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mn-lt"/>
                          <a:cs typeface="Arial" panose="020B0604020202020204" pitchFamily="34" charset="0"/>
                        </a:rPr>
                        <a:t>As stated in Tender Document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kern="1200" dirty="0">
                          <a:solidFill>
                            <a:schemeClr val="dk1"/>
                          </a:solidFill>
                          <a:latin typeface="+mn-lt"/>
                          <a:ea typeface="+mn-ea"/>
                          <a:cs typeface="Arial" panose="020B0604020202020204" pitchFamily="34" charset="0"/>
                        </a:rPr>
                        <a:t>As provided with tender document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3638892"/>
                  </a:ext>
                </a:extLst>
              </a:tr>
              <a:tr h="798826">
                <a:tc>
                  <a:txBody>
                    <a:bodyPr/>
                    <a:lstStyle/>
                    <a:p>
                      <a:r>
                        <a:rPr lang="en-ZA" sz="1200" dirty="0">
                          <a:latin typeface="+mn-lt"/>
                          <a:cs typeface="Arial" panose="020B0604020202020204" pitchFamily="34" charset="0"/>
                        </a:rPr>
                        <a:t>T.1.2 - Conditions of Tender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mn-lt"/>
                          <a:cs typeface="Arial" panose="020B0604020202020204" pitchFamily="34" charset="0"/>
                        </a:rPr>
                        <a:t>T.2.2 Returnable Schedules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mn-lt"/>
                          <a:cs typeface="Arial" panose="020B0604020202020204" pitchFamily="34" charset="0"/>
                        </a:rPr>
                        <a:t>C.1.2 Contract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mn-lt"/>
                          <a:cs typeface="Arial" panose="020B0604020202020204" pitchFamily="34" charset="0"/>
                        </a:rPr>
                        <a:t>C.2.2 Pricing Schedules and bills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mn-lt"/>
                          <a:cs typeface="Arial" panose="020B0604020202020204" pitchFamily="34" charset="0"/>
                        </a:rPr>
                        <a:t>Project Assessment , Investigations for Design Development, Design Development Phases, </a:t>
                      </a:r>
                      <a:endParaRPr lang="en-ZA" sz="1200" kern="1200" dirty="0">
                        <a:solidFill>
                          <a:schemeClr val="dk1"/>
                        </a:solidFill>
                        <a:effectLst/>
                        <a:latin typeface="+mn-lt"/>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6011145"/>
                  </a:ext>
                </a:extLst>
              </a:tr>
              <a:tr h="79882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mn-lt"/>
                          <a:cs typeface="Arial" panose="020B0604020202020204" pitchFamily="34" charset="0"/>
                        </a:rPr>
                        <a:t>T1.3 Tender Data</a:t>
                      </a:r>
                    </a:p>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mn-lt"/>
                          <a:cs typeface="Arial" panose="020B0604020202020204" pitchFamily="34" charset="0"/>
                        </a:rPr>
                        <a:t>C.2.3 Summary of Pricing Schedule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r>
                        <a:rPr lang="en-ZA" sz="1200" kern="1200" dirty="0">
                          <a:solidFill>
                            <a:schemeClr val="dk1"/>
                          </a:solidFill>
                          <a:effectLst/>
                          <a:latin typeface="+mn-lt"/>
                          <a:ea typeface="+mn-ea"/>
                          <a:cs typeface="Arial" panose="020B0604020202020204" pitchFamily="34" charset="0"/>
                        </a:rPr>
                        <a:t>Tender Documentation, Clarification Meeting, Tender Period and Tender Evaluation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706452"/>
                  </a:ext>
                </a:extLst>
              </a:tr>
              <a:tr h="976342">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mn-lt"/>
                          <a:cs typeface="Arial" panose="020B0604020202020204" pitchFamily="34" charset="0"/>
                        </a:rPr>
                        <a:t>C.2.4 Key persons for project and summary of normalised hours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dk1"/>
                          </a:solidFill>
                          <a:effectLst/>
                          <a:latin typeface="+mn-lt"/>
                          <a:ea typeface="+mn-ea"/>
                          <a:cs typeface="Arial" panose="020B0604020202020204" pitchFamily="34" charset="0"/>
                        </a:rPr>
                        <a:t>Administration and Monitoring of the Works Contract.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kern="1200" dirty="0">
                        <a:solidFill>
                          <a:schemeClr val="dk1"/>
                        </a:solidFill>
                        <a:effectLst/>
                        <a:latin typeface="+mn-lt"/>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990838"/>
                  </a:ext>
                </a:extLst>
              </a:tr>
              <a:tr h="626839">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mn-lt"/>
                          <a:cs typeface="Arial" panose="020B0604020202020204" pitchFamily="34" charset="0"/>
                        </a:rPr>
                        <a:t>D1 Tenderers B-BBEE Verification Certificate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dk1"/>
                          </a:solidFill>
                          <a:effectLst/>
                          <a:latin typeface="+mn-lt"/>
                          <a:ea typeface="+mn-ea"/>
                          <a:cs typeface="Arial" panose="020B0604020202020204" pitchFamily="34" charset="0"/>
                        </a:rPr>
                        <a:t>Additional duties, Special Services and Specialist Advice.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9743770"/>
                  </a:ext>
                </a:extLst>
              </a:tr>
              <a:tr h="443792">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Aft>
                          <a:spcPts val="0"/>
                        </a:spcAft>
                        <a:buFont typeface="Symbol" panose="05050102010706020507" pitchFamily="18" charset="2"/>
                        <a:buNone/>
                        <a:tabLst>
                          <a:tab pos="685800" algn="l"/>
                        </a:tabLst>
                      </a:pPr>
                      <a:r>
                        <a:rPr lang="en-ZA" sz="1200" dirty="0">
                          <a:effectLst/>
                          <a:latin typeface="+mn-lt"/>
                          <a:ea typeface="Times New Roman" panose="02020603050405020304" pitchFamily="18" charset="0"/>
                          <a:cs typeface="Arial" panose="020B0604020202020204" pitchFamily="34" charset="0"/>
                        </a:rPr>
                        <a:t>Quality Control: Works Contract.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7364917"/>
                  </a:ext>
                </a:extLst>
              </a:tr>
              <a:tr h="295862">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dk1"/>
                          </a:solidFill>
                          <a:effectLst/>
                          <a:latin typeface="+mn-lt"/>
                          <a:ea typeface="+mn-ea"/>
                          <a:cs typeface="Arial" panose="020B0604020202020204" pitchFamily="34" charset="0"/>
                        </a:rPr>
                        <a:t>Close Out.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6349152"/>
                  </a:ext>
                </a:extLst>
              </a:tr>
            </a:tbl>
          </a:graphicData>
        </a:graphic>
      </p:graphicFrame>
    </p:spTree>
    <p:extLst>
      <p:ext uri="{BB962C8B-B14F-4D97-AF65-F5344CB8AC3E}">
        <p14:creationId xmlns:p14="http://schemas.microsoft.com/office/powerpoint/2010/main" val="3261181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DB6283F0-5E1D-AA80-1594-AC5BD081E583}"/>
              </a:ext>
            </a:extLst>
          </p:cNvPr>
          <p:cNvSpPr txBox="1">
            <a:spLocks/>
          </p:cNvSpPr>
          <p:nvPr/>
        </p:nvSpPr>
        <p:spPr>
          <a:xfrm>
            <a:off x="1644306" y="167367"/>
            <a:ext cx="6590665" cy="330835"/>
          </a:xfrm>
          <a:prstGeom prst="rect">
            <a:avLst/>
          </a:prstGeom>
        </p:spPr>
        <p:txBody>
          <a:bodyPr vert="horz" wrap="square" lIns="0" tIns="12700" rIns="0" bIns="0" rtlCol="0">
            <a:spAutoFit/>
          </a:bodyPr>
          <a:lstStyle>
            <a:lvl1pPr>
              <a:defRPr sz="2000" b="0" i="0">
                <a:solidFill>
                  <a:schemeClr val="tx1"/>
                </a:solidFill>
                <a:latin typeface="Arial Black"/>
                <a:ea typeface="+mj-ea"/>
                <a:cs typeface="Arial Black"/>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2000" b="0" i="0" u="none" strike="noStrike" kern="0" cap="none" spc="-5" normalizeH="0" baseline="0" noProof="0" dirty="0">
                <a:ln>
                  <a:noFill/>
                </a:ln>
                <a:solidFill>
                  <a:sysClr val="windowText" lastClr="000000"/>
                </a:solidFill>
                <a:effectLst/>
                <a:uLnTx/>
                <a:uFillTx/>
                <a:latin typeface="Arial Black"/>
                <a:ea typeface="+mj-ea"/>
              </a:rPr>
              <a:t>THE</a:t>
            </a:r>
            <a:r>
              <a:rPr kumimoji="0" lang="en-US" sz="2000" b="0" i="0" u="none" strike="noStrike" kern="0" cap="none" spc="-15" normalizeH="0" baseline="0" noProof="0" dirty="0">
                <a:ln>
                  <a:noFill/>
                </a:ln>
                <a:solidFill>
                  <a:sysClr val="windowText" lastClr="000000"/>
                </a:solidFill>
                <a:effectLst/>
                <a:uLnTx/>
                <a:uFillTx/>
                <a:latin typeface="Arial Black"/>
                <a:ea typeface="+mj-ea"/>
              </a:rPr>
              <a:t> </a:t>
            </a:r>
            <a:r>
              <a:rPr kumimoji="0" lang="en-US" sz="2000" b="0" i="0" u="none" strike="noStrike" kern="0" cap="none" spc="0" normalizeH="0" baseline="0" noProof="0" dirty="0">
                <a:ln>
                  <a:noFill/>
                </a:ln>
                <a:solidFill>
                  <a:sysClr val="windowText" lastClr="000000"/>
                </a:solidFill>
                <a:effectLst/>
                <a:uLnTx/>
                <a:uFillTx/>
                <a:latin typeface="Arial Black"/>
                <a:ea typeface="+mj-ea"/>
              </a:rPr>
              <a:t>TENDER</a:t>
            </a:r>
            <a:r>
              <a:rPr kumimoji="0" lang="en-US" sz="2000" b="0" i="0" u="none" strike="noStrike" kern="0" cap="none" spc="-30" normalizeH="0" baseline="0" noProof="0" dirty="0">
                <a:ln>
                  <a:noFill/>
                </a:ln>
                <a:solidFill>
                  <a:sysClr val="windowText" lastClr="000000"/>
                </a:solidFill>
                <a:effectLst/>
                <a:uLnTx/>
                <a:uFillTx/>
                <a:latin typeface="Arial Black"/>
                <a:ea typeface="+mj-ea"/>
              </a:rPr>
              <a:t> </a:t>
            </a:r>
            <a:r>
              <a:rPr kumimoji="0" lang="en-US" sz="2000" b="0" i="0" u="none" strike="noStrike" kern="0" cap="none" spc="-5" normalizeH="0" baseline="0" noProof="0" dirty="0">
                <a:ln>
                  <a:noFill/>
                </a:ln>
                <a:solidFill>
                  <a:sysClr val="windowText" lastClr="000000"/>
                </a:solidFill>
                <a:effectLst/>
                <a:uLnTx/>
                <a:uFillTx/>
                <a:latin typeface="Arial Black"/>
                <a:ea typeface="+mj-ea"/>
              </a:rPr>
              <a:t>IS</a:t>
            </a:r>
            <a:r>
              <a:rPr kumimoji="0" lang="en-US" sz="2000" b="0" i="0" u="none" strike="noStrike" kern="0" cap="none" spc="0" normalizeH="0" baseline="0" noProof="0" dirty="0">
                <a:ln>
                  <a:noFill/>
                </a:ln>
                <a:solidFill>
                  <a:sysClr val="windowText" lastClr="000000"/>
                </a:solidFill>
                <a:effectLst/>
                <a:uLnTx/>
                <a:uFillTx/>
                <a:latin typeface="Arial Black"/>
                <a:ea typeface="+mj-ea"/>
              </a:rPr>
              <a:t> MADE</a:t>
            </a:r>
            <a:r>
              <a:rPr kumimoji="0" lang="en-US" sz="2000" b="0" i="0" u="none" strike="noStrike" kern="0" cap="none" spc="-40" normalizeH="0" baseline="0" noProof="0" dirty="0">
                <a:ln>
                  <a:noFill/>
                </a:ln>
                <a:solidFill>
                  <a:sysClr val="windowText" lastClr="000000"/>
                </a:solidFill>
                <a:effectLst/>
                <a:uLnTx/>
                <a:uFillTx/>
                <a:latin typeface="Arial Black"/>
                <a:ea typeface="+mj-ea"/>
              </a:rPr>
              <a:t> </a:t>
            </a:r>
            <a:r>
              <a:rPr kumimoji="0" lang="en-US" sz="2000" b="0" i="0" u="none" strike="noStrike" kern="0" cap="none" spc="0" normalizeH="0" baseline="0" noProof="0" dirty="0">
                <a:ln>
                  <a:noFill/>
                </a:ln>
                <a:solidFill>
                  <a:sysClr val="windowText" lastClr="000000"/>
                </a:solidFill>
                <a:effectLst/>
                <a:uLnTx/>
                <a:uFillTx/>
                <a:latin typeface="Arial Black"/>
                <a:ea typeface="+mj-ea"/>
              </a:rPr>
              <a:t>UP OF</a:t>
            </a:r>
            <a:r>
              <a:rPr kumimoji="0" lang="en-US" sz="2000" b="0" i="0" u="none" strike="noStrike" kern="0" cap="none" spc="-15" normalizeH="0" baseline="0" noProof="0" dirty="0">
                <a:ln>
                  <a:noFill/>
                </a:ln>
                <a:solidFill>
                  <a:sysClr val="windowText" lastClr="000000"/>
                </a:solidFill>
                <a:effectLst/>
                <a:uLnTx/>
                <a:uFillTx/>
                <a:latin typeface="Arial Black"/>
                <a:ea typeface="+mj-ea"/>
              </a:rPr>
              <a:t> </a:t>
            </a:r>
            <a:r>
              <a:rPr kumimoji="0" lang="en-US" sz="2000" b="0" i="0" u="none" strike="noStrike" kern="0" cap="none" spc="-5" normalizeH="0" baseline="0" noProof="0" dirty="0">
                <a:ln>
                  <a:noFill/>
                </a:ln>
                <a:solidFill>
                  <a:sysClr val="windowText" lastClr="000000"/>
                </a:solidFill>
                <a:effectLst/>
                <a:uLnTx/>
                <a:uFillTx/>
                <a:latin typeface="Arial Black"/>
                <a:ea typeface="+mj-ea"/>
              </a:rPr>
              <a:t>THE </a:t>
            </a:r>
            <a:r>
              <a:rPr kumimoji="0" lang="en-US" sz="2000" b="0" i="0" u="none" strike="noStrike" kern="0" cap="none" spc="-10" normalizeH="0" baseline="0" noProof="0" dirty="0">
                <a:ln>
                  <a:noFill/>
                </a:ln>
                <a:solidFill>
                  <a:sysClr val="windowText" lastClr="000000"/>
                </a:solidFill>
                <a:effectLst/>
                <a:uLnTx/>
                <a:uFillTx/>
                <a:latin typeface="Arial Black"/>
                <a:ea typeface="+mj-ea"/>
              </a:rPr>
              <a:t>FOLLOWING:</a:t>
            </a:r>
          </a:p>
        </p:txBody>
      </p:sp>
      <p:sp>
        <p:nvSpPr>
          <p:cNvPr id="4" name="object 3">
            <a:extLst>
              <a:ext uri="{FF2B5EF4-FFF2-40B4-BE49-F238E27FC236}">
                <a16:creationId xmlns:a16="http://schemas.microsoft.com/office/drawing/2014/main" id="{F0FB9F37-45F8-D99F-77D9-FBD5F185C35B}"/>
              </a:ext>
            </a:extLst>
          </p:cNvPr>
          <p:cNvSpPr txBox="1"/>
          <p:nvPr/>
        </p:nvSpPr>
        <p:spPr>
          <a:xfrm>
            <a:off x="685165" y="1075765"/>
            <a:ext cx="7773670" cy="5184111"/>
          </a:xfrm>
          <a:prstGeom prst="rect">
            <a:avLst/>
          </a:prstGeom>
        </p:spPr>
        <p:txBody>
          <a:bodyPr vert="horz" wrap="square" lIns="0" tIns="13335" rIns="0" bIns="0" rtlCol="0">
            <a:spAutoFit/>
          </a:bodyPr>
          <a:lstStyle/>
          <a:p>
            <a:pPr marL="299085" indent="-287020">
              <a:spcBef>
                <a:spcPts val="105"/>
              </a:spcBef>
              <a:buFont typeface="Arial" panose="020B0604020202020204" pitchFamily="34" charset="0"/>
              <a:buChar char="•"/>
              <a:tabLst>
                <a:tab pos="299085" algn="l"/>
                <a:tab pos="299720" algn="l"/>
              </a:tabLst>
            </a:pPr>
            <a:r>
              <a:rPr sz="1400" b="1" spc="-25" dirty="0">
                <a:solidFill>
                  <a:prstClr val="black"/>
                </a:solidFill>
                <a:latin typeface="Calibri"/>
                <a:cs typeface="Calibri"/>
              </a:rPr>
              <a:t>Tender</a:t>
            </a:r>
            <a:r>
              <a:rPr sz="1400" b="1" spc="-55" dirty="0">
                <a:solidFill>
                  <a:prstClr val="black"/>
                </a:solidFill>
                <a:latin typeface="Calibri"/>
                <a:cs typeface="Calibri"/>
              </a:rPr>
              <a:t> </a:t>
            </a:r>
            <a:r>
              <a:rPr sz="1400" b="1" spc="-5" dirty="0">
                <a:solidFill>
                  <a:prstClr val="black"/>
                </a:solidFill>
                <a:latin typeface="Calibri"/>
                <a:cs typeface="Calibri"/>
              </a:rPr>
              <a:t>document</a:t>
            </a:r>
            <a:endParaRPr sz="1400" dirty="0">
              <a:solidFill>
                <a:prstClr val="black"/>
              </a:solidFill>
              <a:latin typeface="Calibri"/>
              <a:cs typeface="Calibri"/>
            </a:endParaRPr>
          </a:p>
          <a:p>
            <a:pPr marL="756285" lvl="1" indent="-287020">
              <a:buFont typeface="Arial" panose="020B0604020202020204" pitchFamily="34" charset="0"/>
              <a:buChar char="•"/>
              <a:tabLst>
                <a:tab pos="756285" algn="l"/>
                <a:tab pos="756920" algn="l"/>
              </a:tabLst>
            </a:pPr>
            <a:r>
              <a:rPr sz="1400" dirty="0">
                <a:solidFill>
                  <a:prstClr val="black"/>
                </a:solidFill>
                <a:latin typeface="Calibri"/>
                <a:cs typeface="Calibri"/>
              </a:rPr>
              <a:t>Appendices</a:t>
            </a:r>
            <a:r>
              <a:rPr sz="1400" spc="-25" dirty="0">
                <a:solidFill>
                  <a:prstClr val="black"/>
                </a:solidFill>
                <a:latin typeface="Calibri"/>
                <a:cs typeface="Calibri"/>
              </a:rPr>
              <a:t> </a:t>
            </a:r>
            <a:r>
              <a:rPr sz="1400" spc="-5" dirty="0">
                <a:solidFill>
                  <a:prstClr val="black"/>
                </a:solidFill>
                <a:latin typeface="Calibri"/>
                <a:cs typeface="Calibri"/>
              </a:rPr>
              <a:t>to</a:t>
            </a:r>
            <a:r>
              <a:rPr sz="1400" spc="-45" dirty="0">
                <a:solidFill>
                  <a:prstClr val="black"/>
                </a:solidFill>
                <a:latin typeface="Calibri"/>
                <a:cs typeface="Calibri"/>
              </a:rPr>
              <a:t> </a:t>
            </a:r>
            <a:r>
              <a:rPr sz="1400" spc="-25" dirty="0">
                <a:solidFill>
                  <a:prstClr val="black"/>
                </a:solidFill>
                <a:latin typeface="Calibri"/>
                <a:cs typeface="Calibri"/>
              </a:rPr>
              <a:t>Tender</a:t>
            </a:r>
            <a:r>
              <a:rPr sz="1400" spc="-50" dirty="0">
                <a:solidFill>
                  <a:prstClr val="black"/>
                </a:solidFill>
                <a:latin typeface="Calibri"/>
                <a:cs typeface="Calibri"/>
              </a:rPr>
              <a:t> </a:t>
            </a:r>
            <a:r>
              <a:rPr sz="1400" spc="-5" dirty="0">
                <a:solidFill>
                  <a:prstClr val="black"/>
                </a:solidFill>
                <a:latin typeface="Calibri"/>
                <a:cs typeface="Calibri"/>
              </a:rPr>
              <a:t>Document</a:t>
            </a:r>
            <a:endParaRPr sz="1400"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sz="1400" dirty="0">
                <a:solidFill>
                  <a:prstClr val="black"/>
                </a:solidFill>
                <a:latin typeface="Calibri"/>
                <a:cs typeface="Calibri"/>
              </a:rPr>
              <a:t>D3-</a:t>
            </a:r>
            <a:r>
              <a:rPr sz="1400" spc="-10" dirty="0">
                <a:solidFill>
                  <a:prstClr val="black"/>
                </a:solidFill>
                <a:latin typeface="Calibri"/>
                <a:cs typeface="Calibri"/>
              </a:rPr>
              <a:t> </a:t>
            </a:r>
            <a:r>
              <a:rPr sz="1400" spc="-5" dirty="0">
                <a:solidFill>
                  <a:prstClr val="black"/>
                </a:solidFill>
                <a:latin typeface="Calibri"/>
                <a:cs typeface="Calibri"/>
              </a:rPr>
              <a:t>OHS</a:t>
            </a:r>
            <a:r>
              <a:rPr sz="1400" spc="295" dirty="0">
                <a:solidFill>
                  <a:prstClr val="black"/>
                </a:solidFill>
                <a:latin typeface="Calibri"/>
                <a:cs typeface="Calibri"/>
              </a:rPr>
              <a:t> </a:t>
            </a:r>
            <a:r>
              <a:rPr sz="1400" dirty="0">
                <a:solidFill>
                  <a:prstClr val="black"/>
                </a:solidFill>
                <a:latin typeface="Calibri"/>
                <a:cs typeface="Calibri"/>
              </a:rPr>
              <a:t>Audit</a:t>
            </a:r>
            <a:r>
              <a:rPr sz="1400" spc="-15" dirty="0">
                <a:solidFill>
                  <a:prstClr val="black"/>
                </a:solidFill>
                <a:latin typeface="Calibri"/>
                <a:cs typeface="Calibri"/>
              </a:rPr>
              <a:t> </a:t>
            </a:r>
            <a:r>
              <a:rPr sz="1400" dirty="0">
                <a:solidFill>
                  <a:prstClr val="black"/>
                </a:solidFill>
                <a:latin typeface="Calibri"/>
                <a:cs typeface="Calibri"/>
              </a:rPr>
              <a:t>Questionnaire</a:t>
            </a:r>
            <a:r>
              <a:rPr sz="1400" spc="-60" dirty="0">
                <a:solidFill>
                  <a:prstClr val="black"/>
                </a:solidFill>
                <a:latin typeface="Calibri"/>
                <a:cs typeface="Calibri"/>
              </a:rPr>
              <a:t> </a:t>
            </a:r>
            <a:r>
              <a:rPr sz="1400" dirty="0">
                <a:solidFill>
                  <a:prstClr val="black"/>
                </a:solidFill>
                <a:latin typeface="Calibri"/>
                <a:cs typeface="Calibri"/>
              </a:rPr>
              <a:t>–</a:t>
            </a:r>
            <a:r>
              <a:rPr sz="1400" spc="-10" dirty="0">
                <a:solidFill>
                  <a:prstClr val="black"/>
                </a:solidFill>
                <a:latin typeface="Calibri"/>
                <a:cs typeface="Calibri"/>
              </a:rPr>
              <a:t> </a:t>
            </a:r>
            <a:r>
              <a:rPr sz="1400" spc="-5" dirty="0">
                <a:solidFill>
                  <a:prstClr val="black"/>
                </a:solidFill>
                <a:latin typeface="Calibri"/>
                <a:cs typeface="Calibri"/>
              </a:rPr>
              <a:t>Conventional</a:t>
            </a:r>
            <a:r>
              <a:rPr sz="1400" spc="-45" dirty="0">
                <a:solidFill>
                  <a:prstClr val="black"/>
                </a:solidFill>
                <a:latin typeface="Calibri"/>
                <a:cs typeface="Calibri"/>
              </a:rPr>
              <a:t> </a:t>
            </a:r>
            <a:r>
              <a:rPr sz="1400" dirty="0">
                <a:solidFill>
                  <a:prstClr val="black"/>
                </a:solidFill>
                <a:latin typeface="Calibri"/>
                <a:cs typeface="Calibri"/>
              </a:rPr>
              <a:t>projects</a:t>
            </a:r>
            <a:r>
              <a:rPr sz="1400" spc="-30" dirty="0">
                <a:solidFill>
                  <a:prstClr val="black"/>
                </a:solidFill>
                <a:latin typeface="Calibri"/>
                <a:cs typeface="Calibri"/>
              </a:rPr>
              <a:t> </a:t>
            </a:r>
            <a:r>
              <a:rPr sz="1400" dirty="0">
                <a:solidFill>
                  <a:prstClr val="black"/>
                </a:solidFill>
                <a:latin typeface="Calibri"/>
                <a:cs typeface="Calibri"/>
              </a:rPr>
              <a:t>in</a:t>
            </a:r>
            <a:r>
              <a:rPr sz="1400" spc="-20" dirty="0">
                <a:solidFill>
                  <a:prstClr val="black"/>
                </a:solidFill>
                <a:latin typeface="Calibri"/>
                <a:cs typeface="Calibri"/>
              </a:rPr>
              <a:t> </a:t>
            </a:r>
            <a:r>
              <a:rPr sz="1400" dirty="0">
                <a:solidFill>
                  <a:prstClr val="black"/>
                </a:solidFill>
                <a:latin typeface="Calibri"/>
                <a:cs typeface="Calibri"/>
              </a:rPr>
              <a:t>MS</a:t>
            </a:r>
            <a:r>
              <a:rPr sz="1400" spc="-10" dirty="0">
                <a:solidFill>
                  <a:prstClr val="black"/>
                </a:solidFill>
                <a:latin typeface="Calibri"/>
                <a:cs typeface="Calibri"/>
              </a:rPr>
              <a:t> Excel</a:t>
            </a:r>
            <a:endParaRPr sz="1400"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sz="1400" dirty="0">
                <a:solidFill>
                  <a:prstClr val="black"/>
                </a:solidFill>
                <a:latin typeface="Calibri"/>
                <a:cs typeface="Calibri"/>
              </a:rPr>
              <a:t>G-</a:t>
            </a:r>
            <a:r>
              <a:rPr sz="1400" spc="-35" dirty="0">
                <a:solidFill>
                  <a:prstClr val="black"/>
                </a:solidFill>
                <a:latin typeface="Calibri"/>
                <a:cs typeface="Calibri"/>
              </a:rPr>
              <a:t> </a:t>
            </a:r>
            <a:r>
              <a:rPr sz="1400" spc="-10" dirty="0">
                <a:solidFill>
                  <a:prstClr val="black"/>
                </a:solidFill>
                <a:latin typeface="Calibri"/>
                <a:cs typeface="Calibri"/>
              </a:rPr>
              <a:t>Request</a:t>
            </a:r>
            <a:r>
              <a:rPr sz="1400" spc="-30" dirty="0">
                <a:solidFill>
                  <a:prstClr val="black"/>
                </a:solidFill>
                <a:latin typeface="Calibri"/>
                <a:cs typeface="Calibri"/>
              </a:rPr>
              <a:t> </a:t>
            </a:r>
            <a:r>
              <a:rPr sz="1400" spc="-10" dirty="0">
                <a:solidFill>
                  <a:prstClr val="black"/>
                </a:solidFill>
                <a:latin typeface="Calibri"/>
                <a:cs typeface="Calibri"/>
              </a:rPr>
              <a:t>for</a:t>
            </a:r>
            <a:r>
              <a:rPr sz="1400" spc="-15" dirty="0">
                <a:solidFill>
                  <a:prstClr val="black"/>
                </a:solidFill>
                <a:latin typeface="Calibri"/>
                <a:cs typeface="Calibri"/>
              </a:rPr>
              <a:t> </a:t>
            </a:r>
            <a:r>
              <a:rPr sz="1400" spc="-5" dirty="0">
                <a:solidFill>
                  <a:prstClr val="black"/>
                </a:solidFill>
                <a:latin typeface="Calibri"/>
                <a:cs typeface="Calibri"/>
              </a:rPr>
              <a:t>Survey</a:t>
            </a:r>
            <a:r>
              <a:rPr sz="1400" spc="-25" dirty="0">
                <a:solidFill>
                  <a:prstClr val="black"/>
                </a:solidFill>
                <a:latin typeface="Calibri"/>
                <a:cs typeface="Calibri"/>
              </a:rPr>
              <a:t> </a:t>
            </a:r>
            <a:r>
              <a:rPr sz="1400" spc="-15" dirty="0">
                <a:solidFill>
                  <a:prstClr val="black"/>
                </a:solidFill>
                <a:latin typeface="Calibri"/>
                <a:cs typeface="Calibri"/>
              </a:rPr>
              <a:t>Work </a:t>
            </a:r>
            <a:r>
              <a:rPr sz="1400" dirty="0">
                <a:solidFill>
                  <a:prstClr val="black"/>
                </a:solidFill>
                <a:latin typeface="Calibri"/>
                <a:cs typeface="Calibri"/>
              </a:rPr>
              <a:t>in</a:t>
            </a:r>
            <a:r>
              <a:rPr sz="1400" spc="-5" dirty="0">
                <a:solidFill>
                  <a:prstClr val="black"/>
                </a:solidFill>
                <a:latin typeface="Calibri"/>
                <a:cs typeface="Calibri"/>
              </a:rPr>
              <a:t> </a:t>
            </a:r>
            <a:r>
              <a:rPr sz="1400" dirty="0">
                <a:solidFill>
                  <a:prstClr val="black"/>
                </a:solidFill>
                <a:latin typeface="Calibri"/>
                <a:cs typeface="Calibri"/>
              </a:rPr>
              <a:t>MS</a:t>
            </a:r>
            <a:r>
              <a:rPr sz="1400" spc="-10" dirty="0">
                <a:solidFill>
                  <a:prstClr val="black"/>
                </a:solidFill>
                <a:latin typeface="Calibri"/>
                <a:cs typeface="Calibri"/>
              </a:rPr>
              <a:t> </a:t>
            </a:r>
            <a:r>
              <a:rPr sz="1400" spc="-20" dirty="0">
                <a:solidFill>
                  <a:prstClr val="black"/>
                </a:solidFill>
                <a:latin typeface="Calibri"/>
                <a:cs typeface="Calibri"/>
              </a:rPr>
              <a:t>Word</a:t>
            </a:r>
            <a:endParaRPr sz="1400"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sz="1400" spc="-5" dirty="0">
                <a:solidFill>
                  <a:prstClr val="black"/>
                </a:solidFill>
                <a:latin typeface="Calibri"/>
                <a:cs typeface="Calibri"/>
              </a:rPr>
              <a:t>H1-Declaration</a:t>
            </a:r>
            <a:r>
              <a:rPr sz="1400" spc="260" dirty="0">
                <a:solidFill>
                  <a:prstClr val="black"/>
                </a:solidFill>
                <a:latin typeface="Calibri"/>
                <a:cs typeface="Calibri"/>
              </a:rPr>
              <a:t> </a:t>
            </a:r>
            <a:r>
              <a:rPr sz="1400" spc="-5" dirty="0">
                <a:solidFill>
                  <a:prstClr val="black"/>
                </a:solidFill>
                <a:latin typeface="Calibri"/>
                <a:cs typeface="Calibri"/>
              </a:rPr>
              <a:t>through</a:t>
            </a:r>
            <a:r>
              <a:rPr sz="1400" spc="260" dirty="0">
                <a:solidFill>
                  <a:prstClr val="black"/>
                </a:solidFill>
                <a:latin typeface="Calibri"/>
                <a:cs typeface="Calibri"/>
              </a:rPr>
              <a:t> </a:t>
            </a:r>
            <a:r>
              <a:rPr sz="1400" spc="-10" dirty="0">
                <a:solidFill>
                  <a:prstClr val="black"/>
                </a:solidFill>
                <a:latin typeface="Calibri"/>
                <a:cs typeface="Calibri"/>
              </a:rPr>
              <a:t>town</a:t>
            </a:r>
            <a:r>
              <a:rPr sz="1400" spc="265" dirty="0">
                <a:solidFill>
                  <a:prstClr val="black"/>
                </a:solidFill>
                <a:latin typeface="Calibri"/>
                <a:cs typeface="Calibri"/>
              </a:rPr>
              <a:t> </a:t>
            </a:r>
            <a:r>
              <a:rPr sz="1400" dirty="0">
                <a:solidFill>
                  <a:prstClr val="black"/>
                </a:solidFill>
                <a:latin typeface="Calibri"/>
                <a:cs typeface="Calibri"/>
              </a:rPr>
              <a:t>–</a:t>
            </a:r>
            <a:r>
              <a:rPr sz="1400" spc="260" dirty="0">
                <a:solidFill>
                  <a:prstClr val="black"/>
                </a:solidFill>
                <a:latin typeface="Calibri"/>
                <a:cs typeface="Calibri"/>
              </a:rPr>
              <a:t> </a:t>
            </a:r>
            <a:r>
              <a:rPr sz="1400" spc="-10" dirty="0">
                <a:solidFill>
                  <a:prstClr val="black"/>
                </a:solidFill>
                <a:latin typeface="Calibri"/>
                <a:cs typeface="Calibri"/>
              </a:rPr>
              <a:t>Agreement</a:t>
            </a:r>
            <a:r>
              <a:rPr sz="1400" spc="270" dirty="0">
                <a:solidFill>
                  <a:prstClr val="black"/>
                </a:solidFill>
                <a:latin typeface="Calibri"/>
                <a:cs typeface="Calibri"/>
              </a:rPr>
              <a:t> </a:t>
            </a:r>
            <a:r>
              <a:rPr sz="1400" spc="-10" dirty="0">
                <a:solidFill>
                  <a:prstClr val="black"/>
                </a:solidFill>
                <a:latin typeface="Calibri"/>
                <a:cs typeface="Calibri"/>
              </a:rPr>
              <a:t>between</a:t>
            </a:r>
            <a:r>
              <a:rPr sz="1400" spc="265" dirty="0">
                <a:solidFill>
                  <a:prstClr val="black"/>
                </a:solidFill>
                <a:latin typeface="Calibri"/>
                <a:cs typeface="Calibri"/>
              </a:rPr>
              <a:t> </a:t>
            </a:r>
            <a:r>
              <a:rPr sz="1400" spc="-5" dirty="0">
                <a:solidFill>
                  <a:prstClr val="black"/>
                </a:solidFill>
                <a:latin typeface="Calibri"/>
                <a:cs typeface="Calibri"/>
              </a:rPr>
              <a:t>SANRAL</a:t>
            </a:r>
            <a:r>
              <a:rPr sz="1400" spc="260" dirty="0">
                <a:solidFill>
                  <a:prstClr val="black"/>
                </a:solidFill>
                <a:latin typeface="Calibri"/>
                <a:cs typeface="Calibri"/>
              </a:rPr>
              <a:t> </a:t>
            </a:r>
            <a:r>
              <a:rPr sz="1400" dirty="0">
                <a:solidFill>
                  <a:prstClr val="black"/>
                </a:solidFill>
                <a:latin typeface="Calibri"/>
                <a:cs typeface="Calibri"/>
              </a:rPr>
              <a:t>and</a:t>
            </a:r>
            <a:r>
              <a:rPr sz="1400" spc="265" dirty="0">
                <a:solidFill>
                  <a:prstClr val="black"/>
                </a:solidFill>
                <a:latin typeface="Calibri"/>
                <a:cs typeface="Calibri"/>
              </a:rPr>
              <a:t> </a:t>
            </a:r>
            <a:r>
              <a:rPr sz="1400" spc="-5" dirty="0">
                <a:solidFill>
                  <a:prstClr val="black"/>
                </a:solidFill>
                <a:latin typeface="Calibri"/>
                <a:cs typeface="Calibri"/>
              </a:rPr>
              <a:t>Municipality</a:t>
            </a:r>
            <a:r>
              <a:rPr sz="1400" spc="270" dirty="0">
                <a:solidFill>
                  <a:prstClr val="black"/>
                </a:solidFill>
                <a:latin typeface="Calibri"/>
                <a:cs typeface="Calibri"/>
              </a:rPr>
              <a:t> </a:t>
            </a:r>
            <a:r>
              <a:rPr sz="1400" dirty="0">
                <a:solidFill>
                  <a:prstClr val="black"/>
                </a:solidFill>
                <a:latin typeface="Calibri"/>
                <a:cs typeface="Calibri"/>
              </a:rPr>
              <a:t>in</a:t>
            </a:r>
            <a:r>
              <a:rPr sz="1400" spc="265" dirty="0">
                <a:solidFill>
                  <a:prstClr val="black"/>
                </a:solidFill>
                <a:latin typeface="Calibri"/>
                <a:cs typeface="Calibri"/>
              </a:rPr>
              <a:t> </a:t>
            </a:r>
            <a:r>
              <a:rPr sz="1400" spc="-5" dirty="0">
                <a:solidFill>
                  <a:prstClr val="black"/>
                </a:solidFill>
                <a:latin typeface="Calibri"/>
                <a:cs typeface="Calibri"/>
              </a:rPr>
              <a:t>MS</a:t>
            </a:r>
            <a:endParaRPr sz="1400" dirty="0">
              <a:solidFill>
                <a:prstClr val="black"/>
              </a:solidFill>
              <a:latin typeface="Calibri"/>
              <a:cs typeface="Calibri"/>
            </a:endParaRPr>
          </a:p>
          <a:p>
            <a:pPr marL="1499235" indent="-285750">
              <a:buFont typeface="Arial" panose="020B0604020202020204" pitchFamily="34" charset="0"/>
              <a:buChar char="•"/>
            </a:pPr>
            <a:r>
              <a:rPr sz="1400" spc="-15" dirty="0">
                <a:solidFill>
                  <a:prstClr val="black"/>
                </a:solidFill>
                <a:latin typeface="Calibri"/>
                <a:cs typeface="Calibri"/>
              </a:rPr>
              <a:t>Word</a:t>
            </a:r>
            <a:endParaRPr sz="1400"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sz="1400" dirty="0">
                <a:solidFill>
                  <a:prstClr val="black"/>
                </a:solidFill>
                <a:latin typeface="Calibri"/>
                <a:cs typeface="Calibri"/>
              </a:rPr>
              <a:t>H2</a:t>
            </a:r>
            <a:r>
              <a:rPr sz="1400" spc="-10" dirty="0">
                <a:solidFill>
                  <a:prstClr val="black"/>
                </a:solidFill>
                <a:latin typeface="Calibri"/>
                <a:cs typeface="Calibri"/>
              </a:rPr>
              <a:t> </a:t>
            </a:r>
            <a:r>
              <a:rPr sz="1400" dirty="0">
                <a:solidFill>
                  <a:prstClr val="black"/>
                </a:solidFill>
                <a:latin typeface="Calibri"/>
                <a:cs typeface="Calibri"/>
              </a:rPr>
              <a:t>– </a:t>
            </a:r>
            <a:r>
              <a:rPr sz="1400" spc="-5" dirty="0">
                <a:solidFill>
                  <a:prstClr val="black"/>
                </a:solidFill>
                <a:latin typeface="Calibri"/>
                <a:cs typeface="Calibri"/>
              </a:rPr>
              <a:t>Agreement</a:t>
            </a:r>
            <a:r>
              <a:rPr sz="1400" spc="-30" dirty="0">
                <a:solidFill>
                  <a:prstClr val="black"/>
                </a:solidFill>
                <a:latin typeface="Calibri"/>
                <a:cs typeface="Calibri"/>
              </a:rPr>
              <a:t> </a:t>
            </a:r>
            <a:r>
              <a:rPr sz="1400" spc="-5" dirty="0">
                <a:solidFill>
                  <a:prstClr val="black"/>
                </a:solidFill>
                <a:latin typeface="Calibri"/>
                <a:cs typeface="Calibri"/>
              </a:rPr>
              <a:t>hand-over</a:t>
            </a:r>
            <a:r>
              <a:rPr sz="1400" spc="-35" dirty="0">
                <a:solidFill>
                  <a:prstClr val="black"/>
                </a:solidFill>
                <a:latin typeface="Calibri"/>
                <a:cs typeface="Calibri"/>
              </a:rPr>
              <a:t> </a:t>
            </a:r>
            <a:r>
              <a:rPr lang="en-US" sz="1400" spc="-35" dirty="0">
                <a:solidFill>
                  <a:prstClr val="black"/>
                </a:solidFill>
                <a:latin typeface="Calibri"/>
                <a:cs typeface="Calibri"/>
              </a:rPr>
              <a:t>of </a:t>
            </a:r>
            <a:r>
              <a:rPr sz="1400" spc="-5" dirty="0">
                <a:solidFill>
                  <a:prstClr val="black"/>
                </a:solidFill>
                <a:latin typeface="Calibri"/>
                <a:cs typeface="Calibri"/>
              </a:rPr>
              <a:t>new</a:t>
            </a:r>
            <a:r>
              <a:rPr sz="1400" spc="-25" dirty="0">
                <a:solidFill>
                  <a:prstClr val="black"/>
                </a:solidFill>
                <a:latin typeface="Calibri"/>
                <a:cs typeface="Calibri"/>
              </a:rPr>
              <a:t> </a:t>
            </a:r>
            <a:r>
              <a:rPr sz="1400" dirty="0">
                <a:solidFill>
                  <a:prstClr val="black"/>
                </a:solidFill>
                <a:latin typeface="Calibri"/>
                <a:cs typeface="Calibri"/>
              </a:rPr>
              <a:t>Access</a:t>
            </a:r>
            <a:r>
              <a:rPr sz="1400" spc="-10" dirty="0">
                <a:solidFill>
                  <a:prstClr val="black"/>
                </a:solidFill>
                <a:latin typeface="Calibri"/>
                <a:cs typeface="Calibri"/>
              </a:rPr>
              <a:t> </a:t>
            </a:r>
            <a:r>
              <a:rPr sz="1400" spc="-5" dirty="0">
                <a:solidFill>
                  <a:prstClr val="black"/>
                </a:solidFill>
                <a:latin typeface="Calibri"/>
                <a:cs typeface="Calibri"/>
              </a:rPr>
              <a:t>Roads</a:t>
            </a:r>
            <a:r>
              <a:rPr sz="1400" spc="-20" dirty="0">
                <a:solidFill>
                  <a:prstClr val="black"/>
                </a:solidFill>
                <a:latin typeface="Calibri"/>
                <a:cs typeface="Calibri"/>
              </a:rPr>
              <a:t> </a:t>
            </a:r>
            <a:r>
              <a:rPr sz="1400" spc="-5" dirty="0">
                <a:solidFill>
                  <a:prstClr val="black"/>
                </a:solidFill>
                <a:latin typeface="Calibri"/>
                <a:cs typeface="Calibri"/>
              </a:rPr>
              <a:t>to</a:t>
            </a:r>
            <a:r>
              <a:rPr sz="1400" spc="-20" dirty="0">
                <a:solidFill>
                  <a:prstClr val="black"/>
                </a:solidFill>
                <a:latin typeface="Calibri"/>
                <a:cs typeface="Calibri"/>
              </a:rPr>
              <a:t> </a:t>
            </a:r>
            <a:r>
              <a:rPr lang="en-US" sz="1400" spc="-20" dirty="0">
                <a:solidFill>
                  <a:prstClr val="black"/>
                </a:solidFill>
                <a:latin typeface="Calibri"/>
                <a:cs typeface="Calibri"/>
              </a:rPr>
              <a:t>the </a:t>
            </a:r>
            <a:r>
              <a:rPr sz="1400" spc="-10" dirty="0">
                <a:solidFill>
                  <a:prstClr val="black"/>
                </a:solidFill>
                <a:latin typeface="Calibri"/>
                <a:cs typeface="Calibri"/>
              </a:rPr>
              <a:t>relevant</a:t>
            </a:r>
            <a:r>
              <a:rPr sz="1400" spc="-15" dirty="0">
                <a:solidFill>
                  <a:prstClr val="black"/>
                </a:solidFill>
                <a:latin typeface="Calibri"/>
                <a:cs typeface="Calibri"/>
              </a:rPr>
              <a:t> </a:t>
            </a:r>
            <a:r>
              <a:rPr sz="1400" dirty="0">
                <a:solidFill>
                  <a:prstClr val="black"/>
                </a:solidFill>
                <a:latin typeface="Calibri"/>
                <a:cs typeface="Calibri"/>
              </a:rPr>
              <a:t>authority</a:t>
            </a:r>
            <a:r>
              <a:rPr sz="1400" spc="-35" dirty="0">
                <a:solidFill>
                  <a:prstClr val="black"/>
                </a:solidFill>
                <a:latin typeface="Calibri"/>
                <a:cs typeface="Calibri"/>
              </a:rPr>
              <a:t> </a:t>
            </a:r>
            <a:r>
              <a:rPr sz="1400" dirty="0">
                <a:solidFill>
                  <a:prstClr val="black"/>
                </a:solidFill>
                <a:latin typeface="Calibri"/>
                <a:cs typeface="Calibri"/>
              </a:rPr>
              <a:t>in</a:t>
            </a:r>
            <a:r>
              <a:rPr sz="1400" spc="-10" dirty="0">
                <a:solidFill>
                  <a:prstClr val="black"/>
                </a:solidFill>
                <a:latin typeface="Calibri"/>
                <a:cs typeface="Calibri"/>
              </a:rPr>
              <a:t> </a:t>
            </a:r>
            <a:r>
              <a:rPr sz="1400" dirty="0">
                <a:solidFill>
                  <a:prstClr val="black"/>
                </a:solidFill>
                <a:latin typeface="Calibri"/>
                <a:cs typeface="Calibri"/>
              </a:rPr>
              <a:t>MS </a:t>
            </a:r>
            <a:r>
              <a:rPr sz="1400" spc="-20" dirty="0">
                <a:solidFill>
                  <a:prstClr val="black"/>
                </a:solidFill>
                <a:latin typeface="Calibri"/>
                <a:cs typeface="Calibri"/>
              </a:rPr>
              <a:t>Word</a:t>
            </a:r>
            <a:endParaRPr sz="1400"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sz="1400" dirty="0">
                <a:solidFill>
                  <a:prstClr val="black"/>
                </a:solidFill>
                <a:latin typeface="Calibri"/>
                <a:cs typeface="Calibri"/>
              </a:rPr>
              <a:t>H3</a:t>
            </a:r>
            <a:r>
              <a:rPr sz="1400" spc="-15" dirty="0">
                <a:solidFill>
                  <a:prstClr val="black"/>
                </a:solidFill>
                <a:latin typeface="Calibri"/>
                <a:cs typeface="Calibri"/>
              </a:rPr>
              <a:t> </a:t>
            </a:r>
            <a:r>
              <a:rPr sz="1400" dirty="0">
                <a:solidFill>
                  <a:prstClr val="black"/>
                </a:solidFill>
                <a:latin typeface="Calibri"/>
                <a:cs typeface="Calibri"/>
              </a:rPr>
              <a:t>–</a:t>
            </a:r>
            <a:r>
              <a:rPr sz="1400" spc="-5" dirty="0">
                <a:solidFill>
                  <a:prstClr val="black"/>
                </a:solidFill>
                <a:latin typeface="Calibri"/>
                <a:cs typeface="Calibri"/>
              </a:rPr>
              <a:t> SANRAL</a:t>
            </a:r>
            <a:r>
              <a:rPr sz="1400" spc="-30" dirty="0">
                <a:solidFill>
                  <a:prstClr val="black"/>
                </a:solidFill>
                <a:latin typeface="Calibri"/>
                <a:cs typeface="Calibri"/>
              </a:rPr>
              <a:t> </a:t>
            </a:r>
            <a:r>
              <a:rPr sz="1400" spc="-10" dirty="0">
                <a:solidFill>
                  <a:prstClr val="black"/>
                </a:solidFill>
                <a:latin typeface="Calibri"/>
                <a:cs typeface="Calibri"/>
              </a:rPr>
              <a:t>SPLUMA</a:t>
            </a:r>
            <a:r>
              <a:rPr sz="1400" spc="-5" dirty="0">
                <a:solidFill>
                  <a:prstClr val="black"/>
                </a:solidFill>
                <a:latin typeface="Calibri"/>
                <a:cs typeface="Calibri"/>
              </a:rPr>
              <a:t> Agreement</a:t>
            </a:r>
            <a:r>
              <a:rPr sz="1400" spc="-40" dirty="0">
                <a:solidFill>
                  <a:prstClr val="black"/>
                </a:solidFill>
                <a:latin typeface="Calibri"/>
                <a:cs typeface="Calibri"/>
              </a:rPr>
              <a:t> </a:t>
            </a:r>
            <a:r>
              <a:rPr sz="1400" dirty="0">
                <a:solidFill>
                  <a:prstClr val="black"/>
                </a:solidFill>
                <a:latin typeface="Calibri"/>
                <a:cs typeface="Calibri"/>
              </a:rPr>
              <a:t>in</a:t>
            </a:r>
            <a:r>
              <a:rPr sz="1400" spc="-10" dirty="0">
                <a:solidFill>
                  <a:prstClr val="black"/>
                </a:solidFill>
                <a:latin typeface="Calibri"/>
                <a:cs typeface="Calibri"/>
              </a:rPr>
              <a:t> </a:t>
            </a:r>
            <a:r>
              <a:rPr sz="1400" spc="-5" dirty="0">
                <a:solidFill>
                  <a:prstClr val="black"/>
                </a:solidFill>
                <a:latin typeface="Calibri"/>
                <a:cs typeface="Calibri"/>
              </a:rPr>
              <a:t>PDF</a:t>
            </a:r>
            <a:endParaRPr sz="1400"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sz="1400" dirty="0">
                <a:solidFill>
                  <a:prstClr val="black"/>
                </a:solidFill>
                <a:latin typeface="Calibri"/>
                <a:cs typeface="Calibri"/>
              </a:rPr>
              <a:t>I</a:t>
            </a:r>
            <a:r>
              <a:rPr sz="1400" spc="-15" dirty="0">
                <a:solidFill>
                  <a:prstClr val="black"/>
                </a:solidFill>
                <a:latin typeface="Calibri"/>
                <a:cs typeface="Calibri"/>
              </a:rPr>
              <a:t> </a:t>
            </a:r>
            <a:r>
              <a:rPr sz="1400" dirty="0">
                <a:solidFill>
                  <a:prstClr val="black"/>
                </a:solidFill>
                <a:latin typeface="Calibri"/>
                <a:cs typeface="Calibri"/>
              </a:rPr>
              <a:t>–</a:t>
            </a:r>
            <a:r>
              <a:rPr sz="1400" spc="-5" dirty="0">
                <a:solidFill>
                  <a:prstClr val="black"/>
                </a:solidFill>
                <a:latin typeface="Calibri"/>
                <a:cs typeface="Calibri"/>
              </a:rPr>
              <a:t> SANRAL</a:t>
            </a:r>
            <a:r>
              <a:rPr sz="1400" spc="-20" dirty="0">
                <a:solidFill>
                  <a:prstClr val="black"/>
                </a:solidFill>
                <a:latin typeface="Calibri"/>
                <a:cs typeface="Calibri"/>
              </a:rPr>
              <a:t> </a:t>
            </a:r>
            <a:r>
              <a:rPr sz="1400" spc="-5" dirty="0">
                <a:solidFill>
                  <a:prstClr val="black"/>
                </a:solidFill>
                <a:latin typeface="Calibri"/>
                <a:cs typeface="Calibri"/>
              </a:rPr>
              <a:t>Road</a:t>
            </a:r>
            <a:r>
              <a:rPr sz="1400" spc="-30" dirty="0">
                <a:solidFill>
                  <a:prstClr val="black"/>
                </a:solidFill>
                <a:latin typeface="Calibri"/>
                <a:cs typeface="Calibri"/>
              </a:rPr>
              <a:t> </a:t>
            </a:r>
            <a:r>
              <a:rPr sz="1400" spc="-10" dirty="0">
                <a:solidFill>
                  <a:prstClr val="black"/>
                </a:solidFill>
                <a:latin typeface="Calibri"/>
                <a:cs typeface="Calibri"/>
              </a:rPr>
              <a:t>Safety</a:t>
            </a:r>
            <a:r>
              <a:rPr sz="1400" spc="-35" dirty="0">
                <a:solidFill>
                  <a:prstClr val="black"/>
                </a:solidFill>
                <a:latin typeface="Calibri"/>
                <a:cs typeface="Calibri"/>
              </a:rPr>
              <a:t> </a:t>
            </a:r>
            <a:r>
              <a:rPr sz="1400" dirty="0">
                <a:solidFill>
                  <a:prstClr val="black"/>
                </a:solidFill>
                <a:latin typeface="Calibri"/>
                <a:cs typeface="Calibri"/>
              </a:rPr>
              <a:t>Audit</a:t>
            </a:r>
            <a:r>
              <a:rPr sz="1400" spc="-15" dirty="0">
                <a:solidFill>
                  <a:prstClr val="black"/>
                </a:solidFill>
                <a:latin typeface="Calibri"/>
                <a:cs typeface="Calibri"/>
              </a:rPr>
              <a:t> </a:t>
            </a:r>
            <a:r>
              <a:rPr sz="1400" spc="-5" dirty="0">
                <a:solidFill>
                  <a:prstClr val="black"/>
                </a:solidFill>
                <a:latin typeface="Calibri"/>
                <a:cs typeface="Calibri"/>
              </a:rPr>
              <a:t>Policy</a:t>
            </a:r>
            <a:r>
              <a:rPr sz="1400" spc="5" dirty="0">
                <a:solidFill>
                  <a:prstClr val="black"/>
                </a:solidFill>
                <a:latin typeface="Calibri"/>
                <a:cs typeface="Calibri"/>
              </a:rPr>
              <a:t> </a:t>
            </a:r>
            <a:r>
              <a:rPr sz="1400" dirty="0">
                <a:solidFill>
                  <a:prstClr val="black"/>
                </a:solidFill>
                <a:latin typeface="Calibri"/>
                <a:cs typeface="Calibri"/>
              </a:rPr>
              <a:t>in</a:t>
            </a:r>
            <a:r>
              <a:rPr sz="1400" spc="-10" dirty="0">
                <a:solidFill>
                  <a:prstClr val="black"/>
                </a:solidFill>
                <a:latin typeface="Calibri"/>
                <a:cs typeface="Calibri"/>
              </a:rPr>
              <a:t> </a:t>
            </a:r>
            <a:r>
              <a:rPr sz="1400" spc="-5" dirty="0">
                <a:solidFill>
                  <a:prstClr val="black"/>
                </a:solidFill>
                <a:latin typeface="Calibri"/>
                <a:cs typeface="Calibri"/>
              </a:rPr>
              <a:t>PDF</a:t>
            </a:r>
            <a:endParaRPr sz="1400"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sz="1400" dirty="0">
                <a:solidFill>
                  <a:prstClr val="black"/>
                </a:solidFill>
                <a:latin typeface="Calibri"/>
                <a:cs typeface="Calibri"/>
              </a:rPr>
              <a:t>M</a:t>
            </a:r>
            <a:r>
              <a:rPr sz="1400" spc="-10" dirty="0">
                <a:solidFill>
                  <a:prstClr val="black"/>
                </a:solidFill>
                <a:latin typeface="Calibri"/>
                <a:cs typeface="Calibri"/>
              </a:rPr>
              <a:t> </a:t>
            </a:r>
            <a:r>
              <a:rPr sz="1400" dirty="0">
                <a:solidFill>
                  <a:prstClr val="black"/>
                </a:solidFill>
                <a:latin typeface="Calibri"/>
                <a:cs typeface="Calibri"/>
              </a:rPr>
              <a:t>–</a:t>
            </a:r>
            <a:r>
              <a:rPr sz="1400" spc="-10" dirty="0">
                <a:solidFill>
                  <a:prstClr val="black"/>
                </a:solidFill>
                <a:latin typeface="Calibri"/>
                <a:cs typeface="Calibri"/>
              </a:rPr>
              <a:t> </a:t>
            </a:r>
            <a:r>
              <a:rPr sz="1400" spc="-5" dirty="0">
                <a:solidFill>
                  <a:prstClr val="black"/>
                </a:solidFill>
                <a:latin typeface="Calibri"/>
                <a:cs typeface="Calibri"/>
              </a:rPr>
              <a:t>SARDS</a:t>
            </a:r>
            <a:r>
              <a:rPr sz="1400" spc="-10" dirty="0">
                <a:solidFill>
                  <a:prstClr val="black"/>
                </a:solidFill>
                <a:latin typeface="Calibri"/>
                <a:cs typeface="Calibri"/>
              </a:rPr>
              <a:t> </a:t>
            </a:r>
            <a:r>
              <a:rPr sz="1400" dirty="0">
                <a:solidFill>
                  <a:prstClr val="black"/>
                </a:solidFill>
                <a:latin typeface="Calibri"/>
                <a:cs typeface="Calibri"/>
              </a:rPr>
              <a:t>User</a:t>
            </a:r>
            <a:r>
              <a:rPr sz="1400" spc="-15" dirty="0">
                <a:solidFill>
                  <a:prstClr val="black"/>
                </a:solidFill>
                <a:latin typeface="Calibri"/>
                <a:cs typeface="Calibri"/>
              </a:rPr>
              <a:t> </a:t>
            </a:r>
            <a:r>
              <a:rPr sz="1400" spc="-10" dirty="0">
                <a:solidFill>
                  <a:prstClr val="black"/>
                </a:solidFill>
                <a:latin typeface="Calibri"/>
                <a:cs typeface="Calibri"/>
              </a:rPr>
              <a:t>Registration</a:t>
            </a:r>
            <a:r>
              <a:rPr sz="1400" spc="-30" dirty="0">
                <a:solidFill>
                  <a:prstClr val="black"/>
                </a:solidFill>
                <a:latin typeface="Calibri"/>
                <a:cs typeface="Calibri"/>
              </a:rPr>
              <a:t> </a:t>
            </a:r>
            <a:r>
              <a:rPr sz="1400" spc="-5" dirty="0">
                <a:solidFill>
                  <a:prstClr val="black"/>
                </a:solidFill>
                <a:latin typeface="Calibri"/>
                <a:cs typeface="Calibri"/>
              </a:rPr>
              <a:t>manual</a:t>
            </a:r>
            <a:r>
              <a:rPr sz="1400" spc="-30" dirty="0">
                <a:solidFill>
                  <a:prstClr val="black"/>
                </a:solidFill>
                <a:latin typeface="Calibri"/>
                <a:cs typeface="Calibri"/>
              </a:rPr>
              <a:t> </a:t>
            </a:r>
            <a:r>
              <a:rPr sz="1400" dirty="0">
                <a:solidFill>
                  <a:prstClr val="black"/>
                </a:solidFill>
                <a:latin typeface="Calibri"/>
                <a:cs typeface="Calibri"/>
              </a:rPr>
              <a:t>in </a:t>
            </a:r>
            <a:r>
              <a:rPr sz="1400" spc="-5" dirty="0">
                <a:solidFill>
                  <a:prstClr val="black"/>
                </a:solidFill>
                <a:latin typeface="Calibri"/>
                <a:cs typeface="Calibri"/>
              </a:rPr>
              <a:t>PDF</a:t>
            </a:r>
            <a:endParaRPr lang="en-US" sz="1400" spc="-5"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lang="en-US" sz="1400" spc="-5" dirty="0">
                <a:solidFill>
                  <a:prstClr val="black"/>
                </a:solidFill>
                <a:latin typeface="Calibri"/>
                <a:cs typeface="Calibri"/>
              </a:rPr>
              <a:t>N - Structures Tracking Spreadsheet in MS Excel </a:t>
            </a:r>
            <a:endParaRPr sz="1400"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sz="1400" spc="-25" dirty="0">
                <a:solidFill>
                  <a:prstClr val="black"/>
                </a:solidFill>
                <a:latin typeface="Calibri"/>
                <a:cs typeface="Calibri"/>
              </a:rPr>
              <a:t>Tender</a:t>
            </a:r>
            <a:r>
              <a:rPr sz="1400" spc="-30" dirty="0">
                <a:solidFill>
                  <a:prstClr val="black"/>
                </a:solidFill>
                <a:latin typeface="Calibri"/>
                <a:cs typeface="Calibri"/>
              </a:rPr>
              <a:t> </a:t>
            </a:r>
            <a:r>
              <a:rPr sz="1400" spc="-5" dirty="0">
                <a:solidFill>
                  <a:prstClr val="black"/>
                </a:solidFill>
                <a:latin typeface="Calibri"/>
                <a:cs typeface="Calibri"/>
              </a:rPr>
              <a:t>document</a:t>
            </a:r>
            <a:r>
              <a:rPr sz="1400" spc="-45" dirty="0">
                <a:solidFill>
                  <a:prstClr val="black"/>
                </a:solidFill>
                <a:latin typeface="Calibri"/>
                <a:cs typeface="Calibri"/>
              </a:rPr>
              <a:t> </a:t>
            </a:r>
            <a:r>
              <a:rPr sz="1400" dirty="0">
                <a:solidFill>
                  <a:prstClr val="black"/>
                </a:solidFill>
                <a:latin typeface="Calibri"/>
                <a:cs typeface="Calibri"/>
              </a:rPr>
              <a:t>in</a:t>
            </a:r>
            <a:r>
              <a:rPr sz="1400" spc="-5" dirty="0">
                <a:solidFill>
                  <a:prstClr val="black"/>
                </a:solidFill>
                <a:latin typeface="Calibri"/>
                <a:cs typeface="Calibri"/>
              </a:rPr>
              <a:t> PDF</a:t>
            </a:r>
            <a:r>
              <a:rPr sz="1400" b="1" dirty="0">
                <a:solidFill>
                  <a:prstClr val="black"/>
                </a:solidFill>
                <a:latin typeface="Calibri"/>
                <a:cs typeface="Calibri"/>
              </a:rPr>
              <a:t> </a:t>
            </a:r>
            <a:endParaRPr lang="en-ZA" sz="1400" dirty="0">
              <a:solidFill>
                <a:prstClr val="black"/>
              </a:solidFill>
              <a:latin typeface="Calibri"/>
              <a:cs typeface="Calibri"/>
            </a:endParaRPr>
          </a:p>
          <a:p>
            <a:pPr marL="299085" indent="-287020">
              <a:buFont typeface="Arial" panose="020B0604020202020204" pitchFamily="34" charset="0"/>
              <a:buChar char="•"/>
              <a:tabLst>
                <a:tab pos="299085" algn="l"/>
                <a:tab pos="299720" algn="l"/>
              </a:tabLst>
            </a:pPr>
            <a:r>
              <a:rPr lang="en-ZA" sz="1400" b="1" spc="-25" dirty="0">
                <a:solidFill>
                  <a:prstClr val="black"/>
                </a:solidFill>
                <a:latin typeface="Calibri"/>
                <a:cs typeface="Calibri"/>
              </a:rPr>
              <a:t>R</a:t>
            </a:r>
            <a:r>
              <a:rPr lang="en-ZA" sz="1400" b="1" spc="-15" dirty="0">
                <a:solidFill>
                  <a:prstClr val="black"/>
                </a:solidFill>
                <a:latin typeface="Calibri"/>
                <a:cs typeface="Calibri"/>
              </a:rPr>
              <a:t>e</a:t>
            </a:r>
            <a:r>
              <a:rPr lang="en-ZA" sz="1400" b="1" dirty="0">
                <a:solidFill>
                  <a:prstClr val="black"/>
                </a:solidFill>
                <a:latin typeface="Calibri"/>
                <a:cs typeface="Calibri"/>
              </a:rPr>
              <a:t>tu</a:t>
            </a:r>
            <a:r>
              <a:rPr lang="en-ZA" sz="1400" b="1" spc="5" dirty="0">
                <a:solidFill>
                  <a:prstClr val="black"/>
                </a:solidFill>
                <a:latin typeface="Calibri"/>
                <a:cs typeface="Calibri"/>
              </a:rPr>
              <a:t>r</a:t>
            </a:r>
            <a:r>
              <a:rPr lang="en-ZA" sz="1400" b="1" dirty="0">
                <a:solidFill>
                  <a:prstClr val="black"/>
                </a:solidFill>
                <a:latin typeface="Calibri"/>
                <a:cs typeface="Calibri"/>
              </a:rPr>
              <a:t>nable</a:t>
            </a:r>
            <a:r>
              <a:rPr lang="en-ZA" sz="1400" b="1" spc="-45" dirty="0">
                <a:solidFill>
                  <a:prstClr val="black"/>
                </a:solidFill>
                <a:latin typeface="Calibri"/>
                <a:cs typeface="Calibri"/>
              </a:rPr>
              <a:t> </a:t>
            </a:r>
            <a:r>
              <a:rPr lang="en-ZA" sz="1400" b="1" dirty="0">
                <a:solidFill>
                  <a:prstClr val="black"/>
                </a:solidFill>
                <a:latin typeface="Calibri"/>
                <a:cs typeface="Calibri"/>
              </a:rPr>
              <a:t>Schedules</a:t>
            </a:r>
            <a:endParaRPr lang="en-ZA" sz="1400" dirty="0">
              <a:solidFill>
                <a:prstClr val="black"/>
              </a:solidFill>
              <a:latin typeface="Calibri"/>
              <a:cs typeface="Calibri"/>
            </a:endParaRPr>
          </a:p>
          <a:p>
            <a:pPr marL="756285" lvl="1" indent="-287020">
              <a:spcBef>
                <a:spcPts val="5"/>
              </a:spcBef>
              <a:buFont typeface="Arial" panose="020B0604020202020204" pitchFamily="34" charset="0"/>
              <a:buChar char="•"/>
              <a:tabLst>
                <a:tab pos="756285" algn="l"/>
                <a:tab pos="756920" algn="l"/>
              </a:tabLst>
            </a:pPr>
            <a:r>
              <a:rPr sz="1400" b="1" spc="-15" dirty="0">
                <a:solidFill>
                  <a:prstClr val="black"/>
                </a:solidFill>
                <a:latin typeface="Calibri"/>
                <a:cs typeface="Calibri"/>
              </a:rPr>
              <a:t>Technical</a:t>
            </a:r>
            <a:endParaRPr sz="1400"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sz="1400" spc="-5" dirty="0">
                <a:solidFill>
                  <a:prstClr val="black"/>
                </a:solidFill>
                <a:latin typeface="Calibri"/>
                <a:cs typeface="Calibri"/>
              </a:rPr>
              <a:t>A-Forms</a:t>
            </a:r>
            <a:r>
              <a:rPr sz="1400" spc="-40" dirty="0">
                <a:solidFill>
                  <a:prstClr val="black"/>
                </a:solidFill>
                <a:latin typeface="Calibri"/>
                <a:cs typeface="Calibri"/>
              </a:rPr>
              <a:t> </a:t>
            </a:r>
            <a:r>
              <a:rPr sz="1400" dirty="0">
                <a:solidFill>
                  <a:prstClr val="black"/>
                </a:solidFill>
                <a:latin typeface="Calibri"/>
                <a:cs typeface="Calibri"/>
              </a:rPr>
              <a:t>in</a:t>
            </a:r>
            <a:r>
              <a:rPr sz="1400" spc="-5" dirty="0">
                <a:solidFill>
                  <a:prstClr val="black"/>
                </a:solidFill>
                <a:latin typeface="Calibri"/>
                <a:cs typeface="Calibri"/>
              </a:rPr>
              <a:t> </a:t>
            </a:r>
            <a:r>
              <a:rPr sz="1400" dirty="0">
                <a:solidFill>
                  <a:prstClr val="black"/>
                </a:solidFill>
                <a:latin typeface="Calibri"/>
                <a:cs typeface="Calibri"/>
              </a:rPr>
              <a:t>MS</a:t>
            </a:r>
            <a:r>
              <a:rPr sz="1400" spc="-10" dirty="0">
                <a:solidFill>
                  <a:prstClr val="black"/>
                </a:solidFill>
                <a:latin typeface="Calibri"/>
                <a:cs typeface="Calibri"/>
              </a:rPr>
              <a:t> </a:t>
            </a:r>
            <a:endParaRPr lang="en-US" sz="1400" spc="-10"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sz="1400" spc="-15" dirty="0">
                <a:solidFill>
                  <a:prstClr val="black"/>
                </a:solidFill>
                <a:latin typeface="Calibri"/>
                <a:cs typeface="Calibri"/>
              </a:rPr>
              <a:t>Technical</a:t>
            </a:r>
            <a:r>
              <a:rPr sz="1400" spc="-35" dirty="0">
                <a:solidFill>
                  <a:prstClr val="black"/>
                </a:solidFill>
                <a:latin typeface="Calibri"/>
                <a:cs typeface="Calibri"/>
              </a:rPr>
              <a:t> </a:t>
            </a:r>
            <a:r>
              <a:rPr sz="1400" dirty="0">
                <a:solidFill>
                  <a:prstClr val="black"/>
                </a:solidFill>
                <a:latin typeface="Calibri"/>
                <a:cs typeface="Calibri"/>
              </a:rPr>
              <a:t>submission</a:t>
            </a:r>
            <a:r>
              <a:rPr sz="1400" spc="-25" dirty="0">
                <a:solidFill>
                  <a:prstClr val="black"/>
                </a:solidFill>
                <a:latin typeface="Calibri"/>
                <a:cs typeface="Calibri"/>
              </a:rPr>
              <a:t> </a:t>
            </a:r>
            <a:r>
              <a:rPr sz="1400" dirty="0">
                <a:solidFill>
                  <a:prstClr val="black"/>
                </a:solidFill>
                <a:latin typeface="Calibri"/>
                <a:cs typeface="Calibri"/>
              </a:rPr>
              <a:t>in</a:t>
            </a:r>
            <a:r>
              <a:rPr sz="1400" spc="-5" dirty="0">
                <a:solidFill>
                  <a:prstClr val="black"/>
                </a:solidFill>
                <a:latin typeface="Calibri"/>
                <a:cs typeface="Calibri"/>
              </a:rPr>
              <a:t> </a:t>
            </a:r>
            <a:r>
              <a:rPr sz="1400" dirty="0">
                <a:solidFill>
                  <a:prstClr val="black"/>
                </a:solidFill>
                <a:latin typeface="Calibri"/>
                <a:cs typeface="Calibri"/>
              </a:rPr>
              <a:t>MS</a:t>
            </a:r>
            <a:r>
              <a:rPr sz="1400" spc="-10" dirty="0">
                <a:solidFill>
                  <a:prstClr val="black"/>
                </a:solidFill>
                <a:latin typeface="Calibri"/>
                <a:cs typeface="Calibri"/>
              </a:rPr>
              <a:t> Excel</a:t>
            </a:r>
            <a:r>
              <a:rPr sz="1400" dirty="0">
                <a:solidFill>
                  <a:prstClr val="black"/>
                </a:solidFill>
                <a:latin typeface="Calibri"/>
                <a:cs typeface="Calibri"/>
              </a:rPr>
              <a:t> </a:t>
            </a:r>
            <a:endParaRPr lang="en-US" sz="1400"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sz="1400" dirty="0">
                <a:solidFill>
                  <a:prstClr val="black"/>
                </a:solidFill>
                <a:latin typeface="Calibri"/>
                <a:cs typeface="Calibri"/>
              </a:rPr>
              <a:t>B-BBEE</a:t>
            </a:r>
            <a:r>
              <a:rPr sz="1400" spc="-15" dirty="0">
                <a:solidFill>
                  <a:prstClr val="black"/>
                </a:solidFill>
                <a:latin typeface="Calibri"/>
                <a:cs typeface="Calibri"/>
              </a:rPr>
              <a:t> </a:t>
            </a:r>
            <a:r>
              <a:rPr sz="1400" spc="-10" dirty="0">
                <a:solidFill>
                  <a:prstClr val="black"/>
                </a:solidFill>
                <a:latin typeface="Calibri"/>
                <a:cs typeface="Calibri"/>
              </a:rPr>
              <a:t>Exempted</a:t>
            </a:r>
            <a:r>
              <a:rPr sz="1400" spc="-40" dirty="0">
                <a:solidFill>
                  <a:prstClr val="black"/>
                </a:solidFill>
                <a:latin typeface="Calibri"/>
                <a:cs typeface="Calibri"/>
              </a:rPr>
              <a:t> </a:t>
            </a:r>
            <a:r>
              <a:rPr sz="1400" spc="-5" dirty="0">
                <a:solidFill>
                  <a:prstClr val="black"/>
                </a:solidFill>
                <a:latin typeface="Calibri"/>
                <a:cs typeface="Calibri"/>
              </a:rPr>
              <a:t>Micro</a:t>
            </a:r>
            <a:r>
              <a:rPr sz="1400" spc="-15" dirty="0">
                <a:solidFill>
                  <a:prstClr val="black"/>
                </a:solidFill>
                <a:latin typeface="Calibri"/>
                <a:cs typeface="Calibri"/>
              </a:rPr>
              <a:t> </a:t>
            </a:r>
            <a:r>
              <a:rPr sz="1400" dirty="0">
                <a:solidFill>
                  <a:prstClr val="black"/>
                </a:solidFill>
                <a:latin typeface="Calibri"/>
                <a:cs typeface="Calibri"/>
              </a:rPr>
              <a:t>Enterprise</a:t>
            </a:r>
            <a:r>
              <a:rPr sz="1400" spc="-50" dirty="0">
                <a:solidFill>
                  <a:prstClr val="black"/>
                </a:solidFill>
                <a:latin typeface="Calibri"/>
                <a:cs typeface="Calibri"/>
              </a:rPr>
              <a:t> </a:t>
            </a:r>
            <a:r>
              <a:rPr sz="1400" spc="-5" dirty="0">
                <a:solidFill>
                  <a:prstClr val="black"/>
                </a:solidFill>
                <a:latin typeface="Calibri"/>
                <a:cs typeface="Calibri"/>
              </a:rPr>
              <a:t>Affidavit</a:t>
            </a:r>
            <a:r>
              <a:rPr sz="1400" spc="-20" dirty="0">
                <a:solidFill>
                  <a:prstClr val="black"/>
                </a:solidFill>
                <a:latin typeface="Calibri"/>
                <a:cs typeface="Calibri"/>
              </a:rPr>
              <a:t> </a:t>
            </a:r>
            <a:r>
              <a:rPr sz="1400" dirty="0">
                <a:solidFill>
                  <a:prstClr val="black"/>
                </a:solidFill>
                <a:latin typeface="Calibri"/>
                <a:cs typeface="Calibri"/>
              </a:rPr>
              <a:t>– </a:t>
            </a:r>
            <a:r>
              <a:rPr sz="1400" spc="-20" dirty="0">
                <a:solidFill>
                  <a:prstClr val="black"/>
                </a:solidFill>
                <a:latin typeface="Calibri"/>
                <a:cs typeface="Calibri"/>
              </a:rPr>
              <a:t>Template</a:t>
            </a:r>
            <a:r>
              <a:rPr sz="1400" spc="-35" dirty="0">
                <a:solidFill>
                  <a:prstClr val="black"/>
                </a:solidFill>
                <a:latin typeface="Calibri"/>
                <a:cs typeface="Calibri"/>
              </a:rPr>
              <a:t> </a:t>
            </a:r>
            <a:r>
              <a:rPr sz="1400" dirty="0">
                <a:solidFill>
                  <a:prstClr val="black"/>
                </a:solidFill>
                <a:latin typeface="Calibri"/>
                <a:cs typeface="Calibri"/>
              </a:rPr>
              <a:t>in</a:t>
            </a:r>
            <a:r>
              <a:rPr sz="1400" spc="-15" dirty="0">
                <a:solidFill>
                  <a:prstClr val="black"/>
                </a:solidFill>
                <a:latin typeface="Calibri"/>
                <a:cs typeface="Calibri"/>
              </a:rPr>
              <a:t> </a:t>
            </a:r>
            <a:r>
              <a:rPr sz="1400" spc="-5" dirty="0">
                <a:solidFill>
                  <a:prstClr val="black"/>
                </a:solidFill>
                <a:latin typeface="Calibri"/>
                <a:cs typeface="Calibri"/>
              </a:rPr>
              <a:t>PDF</a:t>
            </a:r>
            <a:endParaRPr sz="1400" dirty="0">
              <a:solidFill>
                <a:prstClr val="black"/>
              </a:solidFill>
              <a:latin typeface="Calibri"/>
              <a:cs typeface="Calibri"/>
            </a:endParaRPr>
          </a:p>
          <a:p>
            <a:pPr marL="756285" lvl="1" indent="-287020">
              <a:buFont typeface="Arial" panose="020B0604020202020204" pitchFamily="34" charset="0"/>
              <a:buChar char="•"/>
              <a:tabLst>
                <a:tab pos="756285" algn="l"/>
                <a:tab pos="756920" algn="l"/>
              </a:tabLst>
            </a:pPr>
            <a:r>
              <a:rPr sz="1400" b="1" dirty="0">
                <a:solidFill>
                  <a:prstClr val="black"/>
                </a:solidFill>
                <a:latin typeface="Calibri"/>
                <a:cs typeface="Calibri"/>
              </a:rPr>
              <a:t>Financial</a:t>
            </a:r>
            <a:endParaRPr sz="1400"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sz="1400" spc="-5" dirty="0">
                <a:solidFill>
                  <a:prstClr val="black"/>
                </a:solidFill>
                <a:latin typeface="Calibri"/>
                <a:cs typeface="Calibri"/>
              </a:rPr>
              <a:t>Form</a:t>
            </a:r>
            <a:r>
              <a:rPr sz="1400" spc="-25" dirty="0">
                <a:solidFill>
                  <a:prstClr val="black"/>
                </a:solidFill>
                <a:latin typeface="Calibri"/>
                <a:cs typeface="Calibri"/>
              </a:rPr>
              <a:t> </a:t>
            </a:r>
            <a:r>
              <a:rPr sz="1400" dirty="0">
                <a:solidFill>
                  <a:prstClr val="black"/>
                </a:solidFill>
                <a:latin typeface="Calibri"/>
                <a:cs typeface="Calibri"/>
              </a:rPr>
              <a:t>of</a:t>
            </a:r>
            <a:r>
              <a:rPr sz="1400" spc="-10" dirty="0">
                <a:solidFill>
                  <a:prstClr val="black"/>
                </a:solidFill>
                <a:latin typeface="Calibri"/>
                <a:cs typeface="Calibri"/>
              </a:rPr>
              <a:t> Offer</a:t>
            </a:r>
            <a:r>
              <a:rPr sz="1400" spc="-20" dirty="0">
                <a:solidFill>
                  <a:prstClr val="black"/>
                </a:solidFill>
                <a:latin typeface="Calibri"/>
                <a:cs typeface="Calibri"/>
              </a:rPr>
              <a:t> </a:t>
            </a:r>
            <a:r>
              <a:rPr sz="1400" dirty="0">
                <a:solidFill>
                  <a:prstClr val="black"/>
                </a:solidFill>
                <a:latin typeface="Calibri"/>
                <a:cs typeface="Calibri"/>
              </a:rPr>
              <a:t>&amp;</a:t>
            </a:r>
            <a:r>
              <a:rPr sz="1400" spc="-5" dirty="0">
                <a:solidFill>
                  <a:prstClr val="black"/>
                </a:solidFill>
                <a:latin typeface="Calibri"/>
                <a:cs typeface="Calibri"/>
              </a:rPr>
              <a:t> </a:t>
            </a:r>
            <a:r>
              <a:rPr sz="1400" spc="-10" dirty="0">
                <a:solidFill>
                  <a:prstClr val="black"/>
                </a:solidFill>
                <a:latin typeface="Calibri"/>
                <a:cs typeface="Calibri"/>
              </a:rPr>
              <a:t>Contract</a:t>
            </a:r>
            <a:r>
              <a:rPr sz="1400" spc="-25" dirty="0">
                <a:solidFill>
                  <a:prstClr val="black"/>
                </a:solidFill>
                <a:latin typeface="Calibri"/>
                <a:cs typeface="Calibri"/>
              </a:rPr>
              <a:t> </a:t>
            </a:r>
            <a:r>
              <a:rPr sz="1400" spc="-5" dirty="0">
                <a:solidFill>
                  <a:prstClr val="black"/>
                </a:solidFill>
                <a:latin typeface="Calibri"/>
                <a:cs typeface="Calibri"/>
              </a:rPr>
              <a:t>Data</a:t>
            </a:r>
            <a:r>
              <a:rPr sz="1400" spc="-20" dirty="0">
                <a:solidFill>
                  <a:prstClr val="black"/>
                </a:solidFill>
                <a:latin typeface="Calibri"/>
                <a:cs typeface="Calibri"/>
              </a:rPr>
              <a:t> </a:t>
            </a:r>
            <a:r>
              <a:rPr sz="1400" spc="-5" dirty="0">
                <a:solidFill>
                  <a:prstClr val="black"/>
                </a:solidFill>
                <a:latin typeface="Calibri"/>
                <a:cs typeface="Calibri"/>
              </a:rPr>
              <a:t>by </a:t>
            </a:r>
            <a:r>
              <a:rPr sz="1400" spc="-20" dirty="0">
                <a:solidFill>
                  <a:prstClr val="black"/>
                </a:solidFill>
                <a:latin typeface="Calibri"/>
                <a:cs typeface="Calibri"/>
              </a:rPr>
              <a:t>Tenderer</a:t>
            </a:r>
            <a:r>
              <a:rPr sz="1400" spc="-30" dirty="0">
                <a:solidFill>
                  <a:prstClr val="black"/>
                </a:solidFill>
                <a:latin typeface="Calibri"/>
                <a:cs typeface="Calibri"/>
              </a:rPr>
              <a:t> </a:t>
            </a:r>
            <a:r>
              <a:rPr sz="1400" dirty="0">
                <a:solidFill>
                  <a:prstClr val="black"/>
                </a:solidFill>
                <a:latin typeface="Calibri"/>
                <a:cs typeface="Calibri"/>
              </a:rPr>
              <a:t>in</a:t>
            </a:r>
            <a:r>
              <a:rPr sz="1400" spc="-10" dirty="0">
                <a:solidFill>
                  <a:prstClr val="black"/>
                </a:solidFill>
                <a:latin typeface="Calibri"/>
                <a:cs typeface="Calibri"/>
              </a:rPr>
              <a:t> </a:t>
            </a:r>
            <a:r>
              <a:rPr sz="1400" dirty="0">
                <a:solidFill>
                  <a:prstClr val="black"/>
                </a:solidFill>
                <a:latin typeface="Calibri"/>
                <a:cs typeface="Calibri"/>
              </a:rPr>
              <a:t>MS</a:t>
            </a:r>
            <a:r>
              <a:rPr sz="1400" spc="5" dirty="0">
                <a:solidFill>
                  <a:prstClr val="black"/>
                </a:solidFill>
                <a:latin typeface="Calibri"/>
                <a:cs typeface="Calibri"/>
              </a:rPr>
              <a:t> </a:t>
            </a:r>
            <a:r>
              <a:rPr sz="1400" spc="-20" dirty="0">
                <a:solidFill>
                  <a:prstClr val="black"/>
                </a:solidFill>
                <a:latin typeface="Calibri"/>
                <a:cs typeface="Calibri"/>
              </a:rPr>
              <a:t>Word</a:t>
            </a:r>
            <a:r>
              <a:rPr sz="1400" spc="-5" dirty="0">
                <a:solidFill>
                  <a:prstClr val="black"/>
                </a:solidFill>
                <a:latin typeface="Calibri"/>
                <a:cs typeface="Calibri"/>
              </a:rPr>
              <a:t> </a:t>
            </a:r>
            <a:endParaRPr lang="en-US" sz="1400" spc="-5" dirty="0">
              <a:solidFill>
                <a:prstClr val="black"/>
              </a:solidFill>
              <a:latin typeface="Calibri"/>
              <a:cs typeface="Calibri"/>
            </a:endParaRPr>
          </a:p>
          <a:p>
            <a:pPr marL="1213485" lvl="2" indent="-287020">
              <a:buFont typeface="Arial" panose="020B0604020202020204" pitchFamily="34" charset="0"/>
              <a:buChar char="•"/>
              <a:tabLst>
                <a:tab pos="1213485" algn="l"/>
                <a:tab pos="1214120" algn="l"/>
              </a:tabLst>
            </a:pPr>
            <a:r>
              <a:rPr sz="1400" dirty="0">
                <a:solidFill>
                  <a:prstClr val="black"/>
                </a:solidFill>
                <a:latin typeface="Calibri"/>
                <a:cs typeface="Calibri"/>
              </a:rPr>
              <a:t>Financial</a:t>
            </a:r>
            <a:r>
              <a:rPr sz="1400" spc="-30" dirty="0">
                <a:solidFill>
                  <a:prstClr val="black"/>
                </a:solidFill>
                <a:latin typeface="Calibri"/>
                <a:cs typeface="Calibri"/>
              </a:rPr>
              <a:t> </a:t>
            </a:r>
            <a:r>
              <a:rPr sz="1400" dirty="0">
                <a:solidFill>
                  <a:prstClr val="black"/>
                </a:solidFill>
                <a:latin typeface="Calibri"/>
                <a:cs typeface="Calibri"/>
              </a:rPr>
              <a:t>submission</a:t>
            </a:r>
            <a:r>
              <a:rPr sz="1400" spc="-25" dirty="0">
                <a:solidFill>
                  <a:prstClr val="black"/>
                </a:solidFill>
                <a:latin typeface="Calibri"/>
                <a:cs typeface="Calibri"/>
              </a:rPr>
              <a:t> </a:t>
            </a:r>
            <a:r>
              <a:rPr sz="1400" dirty="0">
                <a:solidFill>
                  <a:prstClr val="black"/>
                </a:solidFill>
                <a:latin typeface="Calibri"/>
                <a:cs typeface="Calibri"/>
              </a:rPr>
              <a:t>in</a:t>
            </a:r>
            <a:r>
              <a:rPr sz="1400" spc="-5" dirty="0">
                <a:solidFill>
                  <a:prstClr val="black"/>
                </a:solidFill>
                <a:latin typeface="Calibri"/>
                <a:cs typeface="Calibri"/>
              </a:rPr>
              <a:t> </a:t>
            </a:r>
            <a:r>
              <a:rPr sz="1400" dirty="0">
                <a:solidFill>
                  <a:prstClr val="black"/>
                </a:solidFill>
                <a:latin typeface="Calibri"/>
                <a:cs typeface="Calibri"/>
              </a:rPr>
              <a:t>MS</a:t>
            </a:r>
            <a:r>
              <a:rPr sz="1400" spc="-10" dirty="0">
                <a:solidFill>
                  <a:prstClr val="black"/>
                </a:solidFill>
                <a:latin typeface="Calibri"/>
                <a:cs typeface="Calibri"/>
              </a:rPr>
              <a:t> Excel</a:t>
            </a:r>
            <a:r>
              <a:rPr sz="1400" spc="-5" dirty="0">
                <a:solidFill>
                  <a:prstClr val="black"/>
                </a:solidFill>
                <a:latin typeface="Calibri"/>
                <a:cs typeface="Calibri"/>
              </a:rPr>
              <a:t> </a:t>
            </a:r>
            <a:endParaRPr lang="en-ZA" sz="1400" dirty="0">
              <a:solidFill>
                <a:prstClr val="black"/>
              </a:solidFill>
              <a:latin typeface="Calibri"/>
              <a:cs typeface="Calibri"/>
            </a:endParaRPr>
          </a:p>
          <a:p>
            <a:pPr marL="299085" indent="-287020">
              <a:buFont typeface="Arial" panose="020B0604020202020204" pitchFamily="34" charset="0"/>
              <a:buChar char="•"/>
              <a:tabLst>
                <a:tab pos="299085" algn="l"/>
                <a:tab pos="299720" algn="l"/>
              </a:tabLst>
            </a:pPr>
            <a:r>
              <a:rPr lang="en-ZA" sz="1400" b="1" dirty="0">
                <a:solidFill>
                  <a:prstClr val="black"/>
                </a:solidFill>
                <a:latin typeface="Calibri"/>
                <a:cs typeface="Calibri"/>
              </a:rPr>
              <a:t>A4</a:t>
            </a:r>
            <a:r>
              <a:rPr lang="en-ZA" sz="1400" b="1" spc="-50" dirty="0">
                <a:solidFill>
                  <a:prstClr val="black"/>
                </a:solidFill>
                <a:latin typeface="Calibri"/>
                <a:cs typeface="Calibri"/>
              </a:rPr>
              <a:t> </a:t>
            </a:r>
            <a:r>
              <a:rPr lang="en-ZA" sz="1400" b="1" dirty="0">
                <a:solidFill>
                  <a:prstClr val="black"/>
                </a:solidFill>
                <a:latin typeface="Calibri"/>
                <a:cs typeface="Calibri"/>
              </a:rPr>
              <a:t>Booklet</a:t>
            </a:r>
            <a:endParaRPr lang="en-ZA" sz="1400" dirty="0">
              <a:solidFill>
                <a:prstClr val="black"/>
              </a:solidFill>
              <a:latin typeface="Calibri"/>
              <a:cs typeface="Calibri"/>
            </a:endParaRPr>
          </a:p>
          <a:p>
            <a:pPr marL="1213485" lvl="1" indent="-287020">
              <a:buFont typeface="Arial" panose="020B0604020202020204" pitchFamily="34" charset="0"/>
              <a:buChar char="•"/>
              <a:tabLst>
                <a:tab pos="1213485" algn="l"/>
                <a:tab pos="1214120" algn="l"/>
              </a:tabLst>
            </a:pPr>
            <a:r>
              <a:rPr sz="1400" dirty="0">
                <a:solidFill>
                  <a:prstClr val="black"/>
                </a:solidFill>
                <a:latin typeface="Calibri"/>
                <a:cs typeface="Calibri"/>
              </a:rPr>
              <a:t>Financial</a:t>
            </a:r>
            <a:r>
              <a:rPr sz="1400" spc="-35" dirty="0">
                <a:solidFill>
                  <a:prstClr val="black"/>
                </a:solidFill>
                <a:latin typeface="Calibri"/>
                <a:cs typeface="Calibri"/>
              </a:rPr>
              <a:t> </a:t>
            </a:r>
            <a:r>
              <a:rPr sz="1400" dirty="0">
                <a:solidFill>
                  <a:prstClr val="black"/>
                </a:solidFill>
                <a:latin typeface="Calibri"/>
                <a:cs typeface="Calibri"/>
              </a:rPr>
              <a:t>Booklet</a:t>
            </a:r>
            <a:r>
              <a:rPr sz="1400" spc="-30" dirty="0">
                <a:solidFill>
                  <a:prstClr val="black"/>
                </a:solidFill>
                <a:latin typeface="Calibri"/>
                <a:cs typeface="Calibri"/>
              </a:rPr>
              <a:t> </a:t>
            </a:r>
            <a:r>
              <a:rPr sz="1400" dirty="0">
                <a:solidFill>
                  <a:prstClr val="black"/>
                </a:solidFill>
                <a:latin typeface="Calibri"/>
                <a:cs typeface="Calibri"/>
              </a:rPr>
              <a:t>in</a:t>
            </a:r>
            <a:r>
              <a:rPr sz="1400" spc="-10" dirty="0">
                <a:solidFill>
                  <a:prstClr val="black"/>
                </a:solidFill>
                <a:latin typeface="Calibri"/>
                <a:cs typeface="Calibri"/>
              </a:rPr>
              <a:t> </a:t>
            </a:r>
            <a:r>
              <a:rPr sz="1400" spc="-5" dirty="0">
                <a:solidFill>
                  <a:prstClr val="black"/>
                </a:solidFill>
                <a:latin typeface="Calibri"/>
                <a:cs typeface="Calibri"/>
              </a:rPr>
              <a:t>PDF</a:t>
            </a:r>
            <a:r>
              <a:rPr sz="1400" spc="-10" dirty="0">
                <a:solidFill>
                  <a:prstClr val="black"/>
                </a:solidFill>
                <a:latin typeface="Calibri"/>
                <a:cs typeface="Calibri"/>
              </a:rPr>
              <a:t> </a:t>
            </a:r>
            <a:endParaRPr sz="1400" dirty="0">
              <a:solidFill>
                <a:prstClr val="black"/>
              </a:solidFill>
              <a:latin typeface="Calibri"/>
              <a:cs typeface="Calibri"/>
            </a:endParaRPr>
          </a:p>
          <a:p>
            <a:pPr marL="1213485" lvl="1" indent="-287020">
              <a:buFont typeface="Arial" panose="020B0604020202020204" pitchFamily="34" charset="0"/>
              <a:buChar char="•"/>
              <a:tabLst>
                <a:tab pos="1213485" algn="l"/>
                <a:tab pos="1214120" algn="l"/>
              </a:tabLst>
            </a:pPr>
            <a:r>
              <a:rPr sz="1400" spc="-15" dirty="0">
                <a:solidFill>
                  <a:prstClr val="black"/>
                </a:solidFill>
                <a:latin typeface="Calibri"/>
                <a:cs typeface="Calibri"/>
              </a:rPr>
              <a:t>Technical</a:t>
            </a:r>
            <a:r>
              <a:rPr sz="1400" spc="-40" dirty="0">
                <a:solidFill>
                  <a:prstClr val="black"/>
                </a:solidFill>
                <a:latin typeface="Calibri"/>
                <a:cs typeface="Calibri"/>
              </a:rPr>
              <a:t> </a:t>
            </a:r>
            <a:r>
              <a:rPr sz="1400" dirty="0">
                <a:solidFill>
                  <a:prstClr val="black"/>
                </a:solidFill>
                <a:latin typeface="Calibri"/>
                <a:cs typeface="Calibri"/>
              </a:rPr>
              <a:t>Booklet</a:t>
            </a:r>
            <a:r>
              <a:rPr sz="1400" spc="-20" dirty="0">
                <a:solidFill>
                  <a:prstClr val="black"/>
                </a:solidFill>
                <a:latin typeface="Calibri"/>
                <a:cs typeface="Calibri"/>
              </a:rPr>
              <a:t> </a:t>
            </a:r>
            <a:r>
              <a:rPr sz="1400" dirty="0">
                <a:solidFill>
                  <a:prstClr val="black"/>
                </a:solidFill>
                <a:latin typeface="Calibri"/>
                <a:cs typeface="Calibri"/>
              </a:rPr>
              <a:t>in</a:t>
            </a:r>
            <a:r>
              <a:rPr sz="1400" spc="-20" dirty="0">
                <a:solidFill>
                  <a:prstClr val="black"/>
                </a:solidFill>
                <a:latin typeface="Calibri"/>
                <a:cs typeface="Calibri"/>
              </a:rPr>
              <a:t> </a:t>
            </a:r>
            <a:r>
              <a:rPr sz="1400" spc="-5" dirty="0">
                <a:solidFill>
                  <a:prstClr val="black"/>
                </a:solidFill>
                <a:latin typeface="Calibri"/>
                <a:cs typeface="Calibri"/>
              </a:rPr>
              <a:t>PDF</a:t>
            </a:r>
            <a:endParaRPr sz="1400" dirty="0">
              <a:solidFill>
                <a:prstClr val="black"/>
              </a:solidFill>
              <a:latin typeface="Calibri"/>
              <a:cs typeface="Calibri"/>
            </a:endParaRPr>
          </a:p>
          <a:p>
            <a:pPr marL="299085" indent="-287020">
              <a:buFont typeface="Arial" panose="020B0604020202020204" pitchFamily="34" charset="0"/>
              <a:buChar char="•"/>
              <a:tabLst>
                <a:tab pos="299085" algn="l"/>
                <a:tab pos="299720" algn="l"/>
              </a:tabLst>
            </a:pPr>
            <a:r>
              <a:rPr sz="1400" b="1" spc="-5" dirty="0">
                <a:solidFill>
                  <a:prstClr val="black"/>
                </a:solidFill>
                <a:latin typeface="Calibri"/>
                <a:cs typeface="Calibri"/>
              </a:rPr>
              <a:t>Clarification</a:t>
            </a:r>
            <a:r>
              <a:rPr sz="1400" b="1" spc="-45" dirty="0">
                <a:solidFill>
                  <a:prstClr val="black"/>
                </a:solidFill>
                <a:latin typeface="Calibri"/>
                <a:cs typeface="Calibri"/>
              </a:rPr>
              <a:t> </a:t>
            </a:r>
            <a:r>
              <a:rPr sz="1400" b="1" spc="-5" dirty="0">
                <a:solidFill>
                  <a:prstClr val="black"/>
                </a:solidFill>
                <a:latin typeface="Calibri"/>
                <a:cs typeface="Calibri"/>
              </a:rPr>
              <a:t>Presentation</a:t>
            </a:r>
            <a:r>
              <a:rPr sz="1400" b="1" spc="-50"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dirty="0">
                <a:solidFill>
                  <a:prstClr val="black"/>
                </a:solidFill>
                <a:latin typeface="Calibri"/>
                <a:cs typeface="Calibri"/>
              </a:rPr>
              <a:t>PDF</a:t>
            </a:r>
            <a:r>
              <a:rPr sz="1400" b="1" spc="-20" dirty="0">
                <a:solidFill>
                  <a:prstClr val="black"/>
                </a:solidFill>
                <a:latin typeface="Calibri"/>
                <a:cs typeface="Calibri"/>
              </a:rPr>
              <a:t> </a:t>
            </a:r>
            <a:endParaRPr lang="en-ZA" sz="1400" b="1" spc="-20" dirty="0">
              <a:solidFill>
                <a:prstClr val="black"/>
              </a:solidFill>
              <a:latin typeface="Calibri"/>
              <a:cs typeface="Calibri"/>
            </a:endParaRPr>
          </a:p>
        </p:txBody>
      </p:sp>
    </p:spTree>
    <p:extLst>
      <p:ext uri="{BB962C8B-B14F-4D97-AF65-F5344CB8AC3E}">
        <p14:creationId xmlns:p14="http://schemas.microsoft.com/office/powerpoint/2010/main" val="3045115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2890391"/>
            <a:ext cx="6846849" cy="1077218"/>
          </a:xfrm>
          <a:prstGeom prst="rect">
            <a:avLst/>
          </a:prstGeom>
          <a:noFill/>
        </p:spPr>
        <p:txBody>
          <a:bodyPr wrap="square" rtlCol="0">
            <a:spAutoFit/>
          </a:bodyPr>
          <a:lstStyle/>
          <a:p>
            <a:pPr algn="ctr"/>
            <a:r>
              <a:rPr lang="en-ZA" sz="3200" b="1" dirty="0">
                <a:latin typeface="Exo 2" panose="00000800000000000000" pitchFamily="50" charset="0"/>
              </a:rPr>
              <a:t>PART  T1.1:  TENDER  NOTICE AND</a:t>
            </a:r>
          </a:p>
          <a:p>
            <a:pPr algn="ctr"/>
            <a:r>
              <a:rPr lang="en-ZA" sz="3200" b="1" dirty="0">
                <a:latin typeface="Exo 2" panose="00000800000000000000" pitchFamily="50" charset="0"/>
              </a:rPr>
              <a:t>INVITATION  TO  TENDER</a:t>
            </a:r>
          </a:p>
        </p:txBody>
      </p:sp>
    </p:spTree>
    <p:extLst>
      <p:ext uri="{BB962C8B-B14F-4D97-AF65-F5344CB8AC3E}">
        <p14:creationId xmlns:p14="http://schemas.microsoft.com/office/powerpoint/2010/main" val="3738666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3C16D6-073B-7D3C-D266-BE6519C378E5}"/>
              </a:ext>
            </a:extLst>
          </p:cNvPr>
          <p:cNvSpPr txBox="1"/>
          <p:nvPr/>
        </p:nvSpPr>
        <p:spPr>
          <a:xfrm>
            <a:off x="341193" y="1535132"/>
            <a:ext cx="8270544" cy="4770537"/>
          </a:xfrm>
          <a:prstGeom prst="rect">
            <a:avLst/>
          </a:prstGeom>
          <a:noFill/>
        </p:spPr>
        <p:txBody>
          <a:bodyPr wrap="square">
            <a:spAutoFit/>
          </a:bodyPr>
          <a:lstStyle/>
          <a:p>
            <a:pPr marL="0" marR="0">
              <a:spcBef>
                <a:spcPts val="0"/>
              </a:spcBef>
              <a:spcAft>
                <a:spcPts val="0"/>
              </a:spcAft>
            </a:pPr>
            <a:r>
              <a:rPr lang="en-ZA" sz="1600" b="1" dirty="0">
                <a:effectLst/>
                <a:latin typeface="Arial" panose="020B0604020202020204" pitchFamily="34" charset="0"/>
                <a:ea typeface="Times New Roman" panose="02020603050405020304" pitchFamily="18" charset="0"/>
                <a:cs typeface="Arial" panose="020B0604020202020204" pitchFamily="34" charset="0"/>
              </a:rPr>
              <a:t>CLOSING DATE (AT 11:00): 03 August 2023, Thursday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600" dirty="0">
                <a:effectLst/>
                <a:latin typeface="Arial" panose="020B0604020202020204" pitchFamily="34" charset="0"/>
                <a:ea typeface="Times New Roman" panose="02020603050405020304" pitchFamily="18" charset="0"/>
                <a:cs typeface="Arial" panose="020B0604020202020204" pitchFamily="34" charset="0"/>
              </a:rPr>
              <a:t>The South African National Roads Agency SOC Limited (SANRAL) invites tenders for the provision of Consulting services for the Partial Reconstruction on the National Route N17 From Bethal CBD To Km 3.2 Within Govan Mbeki Local Municipality. This project is in the province of Mpumalanga and in the district municipality of </a:t>
            </a:r>
            <a:r>
              <a:rPr lang="en-ZA"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Gert Sibande District/Govan Mbeki Local</a:t>
            </a:r>
            <a:r>
              <a:rPr lang="en-ZA" sz="1600" dirty="0">
                <a:effectLst/>
                <a:latin typeface="Arial" panose="020B0604020202020204" pitchFamily="34" charset="0"/>
                <a:ea typeface="Times New Roman" panose="02020603050405020304" pitchFamily="18" charset="0"/>
                <a:cs typeface="Arial" panose="020B0604020202020204" pitchFamily="34" charset="0"/>
              </a:rPr>
              <a:t> </a:t>
            </a:r>
            <a:r>
              <a:rPr lang="en-ZA" sz="1600" dirty="0" err="1">
                <a:effectLst/>
                <a:latin typeface="Arial" panose="020B0604020202020204" pitchFamily="34" charset="0"/>
                <a:ea typeface="Times New Roman" panose="02020603050405020304" pitchFamily="18" charset="0"/>
                <a:cs typeface="Arial" panose="020B0604020202020204" pitchFamily="34" charset="0"/>
              </a:rPr>
              <a:t>Municipaltiy</a:t>
            </a:r>
            <a:r>
              <a:rPr lang="en-ZA" sz="1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ZA" sz="1600" dirty="0">
                <a:effectLst/>
                <a:latin typeface="Arial" panose="020B0604020202020204" pitchFamily="34" charset="0"/>
                <a:ea typeface="Times New Roman" panose="02020603050405020304" pitchFamily="18" charset="0"/>
                <a:cs typeface="Arial" panose="020B0604020202020204" pitchFamily="34" charset="0"/>
              </a:rPr>
              <a:t>and the approximate programme is for design and construction documentation to be completed by August 2025</a:t>
            </a:r>
            <a:r>
              <a:rPr lang="en-ZA" sz="1600" i="1" dirty="0">
                <a:effectLst/>
                <a:latin typeface="Arial" panose="020B0604020202020204" pitchFamily="34" charset="0"/>
                <a:ea typeface="Times New Roman" panose="02020603050405020304" pitchFamily="18" charset="0"/>
                <a:cs typeface="Arial" panose="020B0604020202020204" pitchFamily="34" charset="0"/>
              </a:rPr>
              <a:t>, </a:t>
            </a:r>
            <a:r>
              <a:rPr lang="en-ZA" sz="1600" dirty="0">
                <a:effectLst/>
                <a:latin typeface="Arial" panose="020B0604020202020204" pitchFamily="34" charset="0"/>
                <a:ea typeface="Times New Roman" panose="02020603050405020304" pitchFamily="18" charset="0"/>
                <a:cs typeface="Arial" panose="020B0604020202020204" pitchFamily="34" charset="0"/>
              </a:rPr>
              <a:t>followed by supervision of </a:t>
            </a:r>
            <a:r>
              <a:rPr lang="en-ZA"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a:t>
            </a:r>
            <a:r>
              <a:rPr lang="x-none" sz="1600" dirty="0">
                <a:effectLst/>
                <a:latin typeface="Arial" panose="020B0604020202020204" pitchFamily="34" charset="0"/>
                <a:ea typeface="Times New Roman" panose="02020603050405020304" pitchFamily="18" charset="0"/>
                <a:cs typeface="Times New Roman" panose="02020603050405020304" pitchFamily="18" charset="0"/>
              </a:rPr>
              <a:t> </a:t>
            </a:r>
            <a:r>
              <a:rPr lang="en-ZA" sz="1600" dirty="0">
                <a:effectLst/>
                <a:latin typeface="Arial" panose="020B0604020202020204" pitchFamily="34" charset="0"/>
                <a:ea typeface="Times New Roman" panose="02020603050405020304" pitchFamily="18" charset="0"/>
                <a:cs typeface="Arial" panose="020B0604020202020204" pitchFamily="34" charset="0"/>
              </a:rPr>
              <a:t> months, commencing</a:t>
            </a:r>
            <a:r>
              <a:rPr lang="en-ZA" sz="1600" i="1" dirty="0">
                <a:effectLst/>
                <a:latin typeface="Arial" panose="020B0604020202020204" pitchFamily="34" charset="0"/>
                <a:ea typeface="Times New Roman" panose="02020603050405020304" pitchFamily="18" charset="0"/>
                <a:cs typeface="Arial" panose="020B0604020202020204" pitchFamily="34" charset="0"/>
              </a:rPr>
              <a:t> </a:t>
            </a:r>
            <a:r>
              <a:rPr lang="en-ZA" sz="1600" dirty="0">
                <a:effectLst/>
                <a:latin typeface="Arial" panose="020B0604020202020204" pitchFamily="34" charset="0"/>
                <a:ea typeface="Times New Roman" panose="02020603050405020304" pitchFamily="18" charset="0"/>
                <a:cs typeface="Arial" panose="020B0604020202020204" pitchFamily="34" charset="0"/>
              </a:rPr>
              <a:t>February 2026</a:t>
            </a:r>
            <a:r>
              <a:rPr lang="x-none" sz="1600" dirty="0">
                <a:effectLst/>
                <a:latin typeface="Arial" panose="020B0604020202020204" pitchFamily="34" charset="0"/>
                <a:ea typeface="Times New Roman" panose="02020603050405020304" pitchFamily="18" charset="0"/>
                <a:cs typeface="Times New Roman" panose="02020603050405020304" pitchFamily="18" charset="0"/>
              </a:rPr>
              <a:t> </a:t>
            </a:r>
            <a:r>
              <a:rPr lang="en-ZA" sz="1600" dirty="0">
                <a:effectLst/>
                <a:latin typeface="Arial" panose="020B0604020202020204" pitchFamily="34" charset="0"/>
                <a:ea typeface="Times New Roman" panose="02020603050405020304" pitchFamily="18" charset="0"/>
                <a:cs typeface="Arial" panose="020B0604020202020204" pitchFamily="34" charset="0"/>
              </a:rPr>
              <a:t>.</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600" dirty="0">
                <a:effectLst/>
                <a:latin typeface="Arial" panose="020B0604020202020204" pitchFamily="34" charset="0"/>
                <a:ea typeface="Times New Roman" panose="02020603050405020304" pitchFamily="18" charset="0"/>
                <a:cs typeface="Arial" panose="020B0604020202020204" pitchFamily="34" charset="0"/>
              </a:rPr>
              <a:t>Only tenderers who are registered on the National Treasury Central Supplier Database and meet the minimum requirements for the key persons as stipulated in Clause C.2.1 at the tender closing date, are eligible to tender.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5257800" algn="l"/>
              </a:tabLst>
            </a:pPr>
            <a:r>
              <a:rPr lang="en-ZA"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Joint Ventures (JV) will be allowed on condition that one JV partner is a Targeted Enterprise. The JV partner will, however, not contribute to sub-contract target for Targeted Enterprises.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x-none" sz="1600" dirty="0">
                <a:effectLst/>
                <a:latin typeface="Arial" panose="020B0604020202020204" pitchFamily="34" charset="0"/>
                <a:ea typeface="Times New Roman" panose="02020603050405020304" pitchFamily="18" charset="0"/>
                <a:cs typeface="Times New Roman" panose="02020603050405020304" pitchFamily="18" charset="0"/>
              </a:rPr>
              <a:t> Includes mobilisation</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x-none" sz="1600" dirty="0">
                <a:effectLst/>
                <a:latin typeface="Arial" panose="020B0604020202020204" pitchFamily="34" charset="0"/>
                <a:ea typeface="Times New Roman" panose="02020603050405020304" pitchFamily="18" charset="0"/>
                <a:cs typeface="Times New Roman" panose="02020603050405020304" pitchFamily="18" charset="0"/>
              </a:rPr>
              <a:t> Review program</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0A814F5-A3C2-C0A0-8952-DCA937A2E359}"/>
              </a:ext>
            </a:extLst>
          </p:cNvPr>
          <p:cNvSpPr txBox="1"/>
          <p:nvPr/>
        </p:nvSpPr>
        <p:spPr>
          <a:xfrm>
            <a:off x="-18149" y="317183"/>
            <a:ext cx="9144000" cy="861774"/>
          </a:xfrm>
          <a:prstGeom prst="rect">
            <a:avLst/>
          </a:prstGeom>
          <a:solidFill>
            <a:schemeClr val="accent6">
              <a:lumMod val="40000"/>
              <a:lumOff val="60000"/>
            </a:schemeClr>
          </a:solidFill>
        </p:spPr>
        <p:txBody>
          <a:bodyPr wrap="square" rtlCol="0">
            <a:spAutoFit/>
          </a:bodyPr>
          <a:lstStyle/>
          <a:p>
            <a:pPr algn="ctr"/>
            <a:r>
              <a:rPr lang="en-US" sz="2500" b="1" dirty="0">
                <a:latin typeface="Arial" panose="020B0604020202020204" pitchFamily="34" charset="0"/>
                <a:cs typeface="Arial" panose="020B0604020202020204" pitchFamily="34" charset="0"/>
              </a:rPr>
              <a:t>TENDER NOTICE AND INVITATION TO TENDER (Incorporating SBD1)</a:t>
            </a:r>
          </a:p>
        </p:txBody>
      </p:sp>
    </p:spTree>
    <p:extLst>
      <p:ext uri="{BB962C8B-B14F-4D97-AF65-F5344CB8AC3E}">
        <p14:creationId xmlns:p14="http://schemas.microsoft.com/office/powerpoint/2010/main" val="707670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8A6336-1B16-47A4-8E94-5170BAD3FFBB}"/>
              </a:ext>
            </a:extLst>
          </p:cNvPr>
          <p:cNvSpPr>
            <a:spLocks noGrp="1" noChangeArrowheads="1"/>
          </p:cNvSpPr>
          <p:nvPr/>
        </p:nvSpPr>
        <p:spPr bwMode="auto">
          <a:xfrm>
            <a:off x="685800" y="2251620"/>
            <a:ext cx="7772400" cy="4918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endParaRPr lang="en-US" sz="1000" dirty="0"/>
          </a:p>
          <a:p>
            <a:r>
              <a:rPr lang="en-US" sz="1600" b="1" dirty="0">
                <a:solidFill>
                  <a:srgbClr val="FF0000"/>
                </a:solidFill>
                <a:latin typeface="Arial" panose="020B0604020202020204" pitchFamily="34" charset="0"/>
                <a:cs typeface="Arial" panose="020B0604020202020204" pitchFamily="34" charset="0"/>
              </a:rPr>
              <a:t>Emphasis/ Changes on eligibility Criteria:</a:t>
            </a:r>
            <a:endParaRPr lang="en-ZA" sz="1600" b="1" dirty="0">
              <a:solidFill>
                <a:srgbClr val="FF0000"/>
              </a:solidFill>
              <a:latin typeface="Arial" panose="020B0604020202020204" pitchFamily="34" charset="0"/>
              <a:cs typeface="Arial" panose="020B0604020202020204" pitchFamily="34" charset="0"/>
            </a:endParaRPr>
          </a:p>
          <a:p>
            <a:pPr marL="287338" indent="-287338" algn="just" defTabSz="398463">
              <a:buNone/>
            </a:pPr>
            <a:r>
              <a:rPr lang="en-ZA" sz="1600" b="1"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Only tenderers who are registered on the National Treasury Central Supplier Database and meet the minimum requirements for the key persons as stipulated in Clause C.2.1 at the tender closing date, are eligible to tender.” </a:t>
            </a:r>
            <a:endParaRPr lang="en-ZA" sz="1600" i="1" dirty="0">
              <a:latin typeface="Arial" panose="020B0604020202020204" pitchFamily="34" charset="0"/>
              <a:cs typeface="Arial" panose="020B0604020202020204" pitchFamily="34" charset="0"/>
            </a:endParaRPr>
          </a:p>
          <a:p>
            <a:pPr lvl="0"/>
            <a:endParaRPr lang="en-US" sz="1600" dirty="0">
              <a:solidFill>
                <a:prstClr val="black"/>
              </a:solidFill>
              <a:latin typeface="Arial" panose="020B0604020202020204" pitchFamily="34" charset="0"/>
              <a:cs typeface="Arial" panose="020B0604020202020204" pitchFamily="34" charset="0"/>
            </a:endParaRPr>
          </a:p>
          <a:p>
            <a:r>
              <a:rPr lang="en-US" sz="1600" b="1" dirty="0">
                <a:solidFill>
                  <a:prstClr val="black"/>
                </a:solidFill>
                <a:latin typeface="Arial" panose="020B0604020202020204" pitchFamily="34" charset="0"/>
                <a:cs typeface="Arial" panose="020B0604020202020204" pitchFamily="34" charset="0"/>
              </a:rPr>
              <a:t>Joint Venture/s</a:t>
            </a:r>
            <a:endParaRPr lang="en-ZA" sz="1600" b="1" dirty="0">
              <a:latin typeface="Arial" panose="020B0604020202020204" pitchFamily="34" charset="0"/>
              <a:cs typeface="Arial" panose="020B0604020202020204" pitchFamily="34" charset="0"/>
            </a:endParaRPr>
          </a:p>
          <a:p>
            <a:pPr marL="287338" indent="-287338" algn="just">
              <a:buNone/>
            </a:pPr>
            <a:r>
              <a:rPr lang="en-ZA" sz="1600" i="1" dirty="0">
                <a:latin typeface="Arial" panose="020B0604020202020204" pitchFamily="34" charset="0"/>
                <a:cs typeface="Arial" panose="020B0604020202020204" pitchFamily="34" charset="0"/>
              </a:rPr>
              <a:t>	Joint Ventures (JV) will be allowed on condition that one JV partner is a     Targeted Enterprise. The JV partner will, however, not contribute to the sub-contract target for Targeted Enterprises.  </a:t>
            </a:r>
            <a:endParaRPr lang="en-US" sz="1600" i="1" dirty="0">
              <a:latin typeface="Arial" panose="020B0604020202020204" pitchFamily="34" charset="0"/>
              <a:cs typeface="Arial" panose="020B0604020202020204" pitchFamily="34" charset="0"/>
            </a:endParaRPr>
          </a:p>
          <a:p>
            <a:pPr marL="0" indent="0" algn="just">
              <a:buNone/>
            </a:pPr>
            <a:endParaRPr lang="en-ZA" sz="1600" i="1" dirty="0">
              <a:latin typeface="Arial" panose="020B0604020202020204" pitchFamily="34" charset="0"/>
              <a:cs typeface="Arial" panose="020B0604020202020204" pitchFamily="34" charset="0"/>
            </a:endParaRPr>
          </a:p>
          <a:p>
            <a:pPr marL="0" indent="0">
              <a:buNone/>
            </a:pPr>
            <a:endParaRPr lang="en-GB" sz="1600" b="1" dirty="0">
              <a:latin typeface="Arial" panose="020B0604020202020204" pitchFamily="34" charset="0"/>
              <a:cs typeface="Arial" panose="020B0604020202020204" pitchFamily="34" charset="0"/>
            </a:endParaRPr>
          </a:p>
          <a:p>
            <a:pPr marL="0" indent="0" algn="just">
              <a:buNone/>
            </a:pPr>
            <a:endParaRPr lang="en-US" sz="1800" b="1" dirty="0">
              <a:solidFill>
                <a:srgbClr val="FF00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3FE3DF2-1D61-4581-5EA7-8F9B4FE2948D}"/>
              </a:ext>
            </a:extLst>
          </p:cNvPr>
          <p:cNvSpPr txBox="1"/>
          <p:nvPr/>
        </p:nvSpPr>
        <p:spPr>
          <a:xfrm>
            <a:off x="0" y="376518"/>
            <a:ext cx="9144000" cy="861774"/>
          </a:xfrm>
          <a:prstGeom prst="rect">
            <a:avLst/>
          </a:prstGeom>
          <a:solidFill>
            <a:schemeClr val="accent6">
              <a:lumMod val="40000"/>
              <a:lumOff val="60000"/>
            </a:schemeClr>
          </a:solidFill>
        </p:spPr>
        <p:txBody>
          <a:bodyPr wrap="square" rtlCol="0">
            <a:spAutoFit/>
          </a:bodyPr>
          <a:lstStyle/>
          <a:p>
            <a:pPr algn="ctr"/>
            <a:r>
              <a:rPr lang="en-US" sz="2500" b="1" dirty="0">
                <a:latin typeface="Arial" panose="020B0604020202020204" pitchFamily="34" charset="0"/>
                <a:cs typeface="Arial" panose="020B0604020202020204" pitchFamily="34" charset="0"/>
              </a:rPr>
              <a:t>TENDER NOTICE AND INVITATION TO TENDER (Incorporating SBD1)</a:t>
            </a:r>
          </a:p>
        </p:txBody>
      </p:sp>
    </p:spTree>
    <p:extLst>
      <p:ext uri="{BB962C8B-B14F-4D97-AF65-F5344CB8AC3E}">
        <p14:creationId xmlns:p14="http://schemas.microsoft.com/office/powerpoint/2010/main" val="1355652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5" name="TextBox 4">
            <a:extLst>
              <a:ext uri="{FF2B5EF4-FFF2-40B4-BE49-F238E27FC236}">
                <a16:creationId xmlns:a16="http://schemas.microsoft.com/office/drawing/2014/main" id="{62812C0A-94E1-CF4E-7D8B-2F3D9AA76F27}"/>
              </a:ext>
            </a:extLst>
          </p:cNvPr>
          <p:cNvSpPr txBox="1"/>
          <p:nvPr/>
        </p:nvSpPr>
        <p:spPr>
          <a:xfrm>
            <a:off x="-18149" y="317183"/>
            <a:ext cx="9144000" cy="477054"/>
          </a:xfrm>
          <a:prstGeom prst="rect">
            <a:avLst/>
          </a:prstGeom>
          <a:solidFill>
            <a:schemeClr val="accent6">
              <a:lumMod val="40000"/>
              <a:lumOff val="60000"/>
            </a:schemeClr>
          </a:solidFill>
        </p:spPr>
        <p:txBody>
          <a:bodyPr wrap="square" rtlCol="0">
            <a:spAutoFit/>
          </a:bodyPr>
          <a:lstStyle/>
          <a:p>
            <a:pPr algn="ctr"/>
            <a:r>
              <a:rPr lang="en-US" sz="2500" b="1" dirty="0">
                <a:latin typeface="Arial" panose="020B0604020202020204" pitchFamily="34" charset="0"/>
                <a:cs typeface="Arial" panose="020B0604020202020204" pitchFamily="34" charset="0"/>
              </a:rPr>
              <a:t>TENDER DOCUMENTS</a:t>
            </a:r>
          </a:p>
        </p:txBody>
      </p:sp>
      <p:sp>
        <p:nvSpPr>
          <p:cNvPr id="9" name="TextBox 8">
            <a:extLst>
              <a:ext uri="{FF2B5EF4-FFF2-40B4-BE49-F238E27FC236}">
                <a16:creationId xmlns:a16="http://schemas.microsoft.com/office/drawing/2014/main" id="{91756937-07C2-230B-83DA-2F09A6C37E75}"/>
              </a:ext>
            </a:extLst>
          </p:cNvPr>
          <p:cNvSpPr txBox="1"/>
          <p:nvPr/>
        </p:nvSpPr>
        <p:spPr>
          <a:xfrm>
            <a:off x="417855" y="1592259"/>
            <a:ext cx="8002814" cy="3970318"/>
          </a:xfrm>
          <a:prstGeom prst="rect">
            <a:avLst/>
          </a:prstGeom>
          <a:noFill/>
        </p:spPr>
        <p:txBody>
          <a:bodyPr wrap="square">
            <a:spAutoFit/>
          </a:bodyPr>
          <a:lstStyle/>
          <a:p>
            <a:r>
              <a:rPr lang="en-US" dirty="0"/>
              <a:t>Tender documents are available from </a:t>
            </a:r>
            <a:r>
              <a:rPr lang="en-US" b="1" dirty="0"/>
              <a:t>30 June 2023 </a:t>
            </a:r>
            <a:r>
              <a:rPr lang="en-US" dirty="0"/>
              <a:t>at no cost in electronic format downloadable from the SANRAL’s website by following the link: </a:t>
            </a:r>
            <a:r>
              <a:rPr lang="en-US" dirty="0">
                <a:hlinkClick r:id="rId2"/>
              </a:rPr>
              <a:t>https://www.nra.co.za/sanraltenders/status?region_id=national</a:t>
            </a:r>
            <a:r>
              <a:rPr lang="en-US" dirty="0"/>
              <a:t>.</a:t>
            </a:r>
          </a:p>
          <a:p>
            <a:endParaRPr lang="en-US" dirty="0"/>
          </a:p>
          <a:p>
            <a:r>
              <a:rPr lang="en-US" dirty="0"/>
              <a:t>Tenderers must have access to Microsoft © Office 2013 and Acrobat Adobe © 9.0 or similar compatible software.</a:t>
            </a:r>
          </a:p>
          <a:p>
            <a:endParaRPr lang="en-US" dirty="0"/>
          </a:p>
          <a:p>
            <a:r>
              <a:rPr lang="en-US" dirty="0"/>
              <a:t>Tenderers must submit, via email, the duly completed Form A1.1 Certificate of Intention to Submit a Tender prior to </a:t>
            </a:r>
            <a:r>
              <a:rPr lang="en-US" b="1" dirty="0"/>
              <a:t>10 July 2023</a:t>
            </a:r>
            <a:r>
              <a:rPr lang="en-US" dirty="0"/>
              <a:t>. </a:t>
            </a:r>
            <a:r>
              <a:rPr lang="en-US" i="1" dirty="0">
                <a:solidFill>
                  <a:schemeClr val="accent2"/>
                </a:solidFill>
              </a:rPr>
              <a:t>(Please quote the project number (N.017-040-2022/1F) in the subject line.)</a:t>
            </a:r>
          </a:p>
          <a:p>
            <a:endParaRPr lang="en-US" dirty="0"/>
          </a:p>
          <a:p>
            <a:r>
              <a:rPr lang="en-US" dirty="0"/>
              <a:t>Failure to submit this certificate would result in the tenderer not receiving addenda or additional issued information and may result in the tenderer being non-responsive.</a:t>
            </a:r>
          </a:p>
        </p:txBody>
      </p:sp>
    </p:spTree>
    <p:extLst>
      <p:ext uri="{BB962C8B-B14F-4D97-AF65-F5344CB8AC3E}">
        <p14:creationId xmlns:p14="http://schemas.microsoft.com/office/powerpoint/2010/main" val="2386552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5" name="Rectangle 4">
            <a:extLst>
              <a:ext uri="{FF2B5EF4-FFF2-40B4-BE49-F238E27FC236}">
                <a16:creationId xmlns:a16="http://schemas.microsoft.com/office/drawing/2014/main" id="{6C0BD29E-B5F3-4027-8A10-41FBA616A5A6}"/>
              </a:ext>
            </a:extLst>
          </p:cNvPr>
          <p:cNvSpPr/>
          <p:nvPr/>
        </p:nvSpPr>
        <p:spPr>
          <a:xfrm>
            <a:off x="989859" y="1997015"/>
            <a:ext cx="7164279" cy="3893374"/>
          </a:xfrm>
          <a:prstGeom prst="rect">
            <a:avLst/>
          </a:prstGeom>
        </p:spPr>
        <p:txBody>
          <a:bodyPr wrap="square">
            <a:spAutoFit/>
          </a:bodyPr>
          <a:lstStyle/>
          <a:p>
            <a:pPr marL="0" marR="0" algn="just">
              <a:spcBef>
                <a:spcPts val="0"/>
              </a:spcBef>
              <a:spcAft>
                <a:spcPts val="0"/>
              </a:spcAft>
              <a:tabLst>
                <a:tab pos="4572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The closing time and date for receipt of tenders is </a:t>
            </a:r>
            <a:r>
              <a:rPr lang="en-ZA" sz="1600" b="1" dirty="0">
                <a:effectLst/>
                <a:latin typeface="Arial" panose="020B0604020202020204" pitchFamily="34" charset="0"/>
                <a:ea typeface="Times New Roman" panose="02020603050405020304" pitchFamily="18" charset="0"/>
                <a:cs typeface="Arial" panose="020B0604020202020204" pitchFamily="34" charset="0"/>
              </a:rPr>
              <a:t>11:00 on Thursday, 03 August 2023</a:t>
            </a: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4572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4572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Telegraphic, telephonic, telex, e-mail, facsimile and late tenders will not be accepted</a:t>
            </a:r>
            <a:r>
              <a:rPr lang="en-ZA" sz="1600" b="1" dirty="0">
                <a:effectLst/>
                <a:latin typeface="Arial" panose="020B0604020202020204" pitchFamily="34" charset="0"/>
                <a:ea typeface="Times New Roman" panose="02020603050405020304" pitchFamily="18" charset="0"/>
                <a:cs typeface="Arial" panose="020B0604020202020204" pitchFamily="34" charset="0"/>
              </a:rPr>
              <a:t>.</a:t>
            </a:r>
            <a:r>
              <a:rPr lang="en-ZA" sz="1600" b="1"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4572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4572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Tenders may only be submitted in the format as stated in the Tender Data.</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4572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4572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Requirements for completing, sealing, addressing, delivery, opening and assessment of tenders are stated in the Tender Data.</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600" dirty="0">
                <a:effectLst/>
                <a:latin typeface="Arial" panose="020B0604020202020204" pitchFamily="34" charset="0"/>
                <a:ea typeface="Times New Roman" panose="02020603050405020304" pitchFamily="18" charset="0"/>
                <a:cs typeface="Arial" panose="020B0604020202020204" pitchFamily="34" charset="0"/>
              </a:rPr>
              <a:t>Queries relating to issues arising from these documents may be addressed to: </a:t>
            </a:r>
            <a:r>
              <a:rPr lang="en-ZA" sz="1600" b="1" dirty="0">
                <a:effectLst/>
                <a:latin typeface="Arial" panose="020B0604020202020204" pitchFamily="34" charset="0"/>
                <a:ea typeface="Times New Roman" panose="02020603050405020304" pitchFamily="18" charset="0"/>
                <a:cs typeface="Arial" panose="020B0604020202020204" pitchFamily="34" charset="0"/>
              </a:rPr>
              <a:t>e-mail:</a:t>
            </a:r>
            <a:r>
              <a:rPr lang="en-ZA" sz="1600" b="1" dirty="0">
                <a:effectLst/>
                <a:latin typeface="Arial" panose="020B0604020202020204" pitchFamily="34" charset="0"/>
                <a:ea typeface="Times New Roman" panose="02020603050405020304" pitchFamily="18" charset="0"/>
                <a:cs typeface="Times New Roman" panose="02020603050405020304" pitchFamily="18" charset="0"/>
              </a:rPr>
              <a:t> </a:t>
            </a:r>
            <a:r>
              <a:rPr lang="en-ZA" sz="1600" b="1" dirty="0">
                <a:effectLst/>
                <a:latin typeface="Arial" panose="020B0604020202020204" pitchFamily="34" charset="0"/>
                <a:ea typeface="Times New Roman" panose="02020603050405020304" pitchFamily="18" charset="0"/>
                <a:cs typeface="Arial" panose="020B0604020202020204" pitchFamily="34" charset="0"/>
              </a:rPr>
              <a:t>ProcurementNR3@sanral</a:t>
            </a:r>
            <a:r>
              <a:rPr lang="x-none" sz="1600" b="1" dirty="0">
                <a:effectLst/>
                <a:latin typeface="Arial" panose="020B0604020202020204" pitchFamily="34" charset="0"/>
                <a:ea typeface="Times New Roman" panose="02020603050405020304" pitchFamily="18" charset="0"/>
                <a:cs typeface="Times New Roman" panose="02020603050405020304" pitchFamily="18" charset="0"/>
              </a:rPr>
              <a:t>  </a:t>
            </a:r>
            <a:r>
              <a:rPr lang="en-ZA" sz="1600" b="1" dirty="0">
                <a:effectLst/>
                <a:latin typeface="Arial" panose="020B0604020202020204" pitchFamily="34" charset="0"/>
                <a:ea typeface="Times New Roman" panose="02020603050405020304" pitchFamily="18" charset="0"/>
                <a:cs typeface="Arial" panose="020B0604020202020204" pitchFamily="34" charset="0"/>
              </a:rPr>
              <a:t>.co.za</a:t>
            </a:r>
            <a:endParaRPr lang="en-ZA" sz="1600" b="1"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x-none"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400" dirty="0">
              <a:solidFill>
                <a:prstClr val="black"/>
              </a:solidFill>
              <a:latin typeface="Arial" panose="020B0604020202020204" pitchFamily="34" charset="0"/>
              <a:cs typeface="Arial" panose="020B0604020202020204" pitchFamily="34" charset="0"/>
            </a:endParaRPr>
          </a:p>
          <a:p>
            <a:pPr fontAlgn="t"/>
            <a:endParaRPr lang="en-US" sz="1400" dirty="0">
              <a:solidFill>
                <a:prstClr val="black"/>
              </a:solidFill>
              <a:latin typeface="Arial" panose="020B0604020202020204" pitchFamily="34" charset="0"/>
              <a:cs typeface="Arial" panose="020B0604020202020204" pitchFamily="34" charset="0"/>
            </a:endParaRPr>
          </a:p>
          <a:p>
            <a:pPr fontAlgn="t"/>
            <a:endParaRPr lang="en-US" sz="1400" dirty="0">
              <a:solidFill>
                <a:prstClr val="black"/>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A7DD81D-492A-2599-1C12-E3F0330542F6}"/>
              </a:ext>
            </a:extLst>
          </p:cNvPr>
          <p:cNvSpPr txBox="1"/>
          <p:nvPr/>
        </p:nvSpPr>
        <p:spPr>
          <a:xfrm>
            <a:off x="0" y="376518"/>
            <a:ext cx="9144000" cy="861774"/>
          </a:xfrm>
          <a:prstGeom prst="rect">
            <a:avLst/>
          </a:prstGeom>
          <a:solidFill>
            <a:schemeClr val="accent6">
              <a:lumMod val="40000"/>
              <a:lumOff val="60000"/>
            </a:schemeClr>
          </a:solidFill>
        </p:spPr>
        <p:txBody>
          <a:bodyPr wrap="square" rtlCol="0">
            <a:spAutoFit/>
          </a:bodyPr>
          <a:lstStyle/>
          <a:p>
            <a:pPr algn="ctr"/>
            <a:r>
              <a:rPr lang="en-US" sz="2500" b="1" dirty="0">
                <a:latin typeface="Arial" panose="020B0604020202020204" pitchFamily="34" charset="0"/>
                <a:cs typeface="Arial" panose="020B0604020202020204" pitchFamily="34" charset="0"/>
              </a:rPr>
              <a:t>CLOSING TIME, COMPLETION AND DELIVERY OF TENDERS</a:t>
            </a:r>
          </a:p>
        </p:txBody>
      </p:sp>
    </p:spTree>
    <p:extLst>
      <p:ext uri="{BB962C8B-B14F-4D97-AF65-F5344CB8AC3E}">
        <p14:creationId xmlns:p14="http://schemas.microsoft.com/office/powerpoint/2010/main" val="430391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5" name="Rectangle 4">
            <a:extLst>
              <a:ext uri="{FF2B5EF4-FFF2-40B4-BE49-F238E27FC236}">
                <a16:creationId xmlns:a16="http://schemas.microsoft.com/office/drawing/2014/main" id="{6C0BD29E-B5F3-4027-8A10-41FBA616A5A6}"/>
              </a:ext>
            </a:extLst>
          </p:cNvPr>
          <p:cNvSpPr/>
          <p:nvPr/>
        </p:nvSpPr>
        <p:spPr>
          <a:xfrm>
            <a:off x="989859" y="1976980"/>
            <a:ext cx="7164279" cy="3539430"/>
          </a:xfrm>
          <a:prstGeom prst="rect">
            <a:avLst/>
          </a:prstGeom>
        </p:spPr>
        <p:txBody>
          <a:bodyPr wrap="square">
            <a:spAutoFit/>
          </a:bodyPr>
          <a:lstStyle/>
          <a:p>
            <a:pPr marL="0" marR="0" algn="just">
              <a:spcBef>
                <a:spcPts val="0"/>
              </a:spcBef>
              <a:spcAft>
                <a:spcPts val="0"/>
              </a:spcAft>
              <a:tabLst>
                <a:tab pos="457200" algn="l"/>
              </a:tabLst>
            </a:pPr>
            <a:endParaRPr lang="en-US" sz="1600" dirty="0">
              <a:solidFill>
                <a:prstClr val="black"/>
              </a:solidFill>
              <a:latin typeface="Arial" panose="020B0604020202020204" pitchFamily="34" charset="0"/>
              <a:cs typeface="Arial" panose="020B0604020202020204" pitchFamily="34" charset="0"/>
            </a:endParaRPr>
          </a:p>
          <a:p>
            <a:pPr fontAlgn="t"/>
            <a:r>
              <a:rPr lang="en-US" sz="1600" b="1" dirty="0">
                <a:solidFill>
                  <a:prstClr val="black"/>
                </a:solidFill>
                <a:latin typeface="Arial" panose="020B0604020202020204" pitchFamily="34" charset="0"/>
                <a:cs typeface="Arial" panose="020B0604020202020204" pitchFamily="34" charset="0"/>
              </a:rPr>
              <a:t>Tender Closing Date and delivery address: </a:t>
            </a:r>
          </a:p>
          <a:p>
            <a:pPr fontAlgn="t"/>
            <a:endParaRPr lang="en-US" sz="1600" dirty="0">
              <a:solidFill>
                <a:prstClr val="black"/>
              </a:solidFill>
              <a:latin typeface="Arial" panose="020B0604020202020204" pitchFamily="34" charset="0"/>
              <a:cs typeface="Arial" panose="020B0604020202020204" pitchFamily="34" charset="0"/>
            </a:endParaRPr>
          </a:p>
          <a:p>
            <a:pPr fontAlgn="t"/>
            <a:r>
              <a:rPr lang="en-ZA" sz="1600" dirty="0">
                <a:latin typeface="Arial" panose="020B0604020202020204" pitchFamily="34" charset="0"/>
                <a:cs typeface="Arial" panose="020B0604020202020204" pitchFamily="34" charset="0"/>
              </a:rPr>
              <a:t>Location of the tender box for Tender Submission:</a:t>
            </a:r>
            <a:r>
              <a:rPr lang="en-ZA" sz="1600" b="1" dirty="0">
                <a:latin typeface="Arial" panose="020B0604020202020204" pitchFamily="34" charset="0"/>
                <a:cs typeface="Arial" panose="020B0604020202020204" pitchFamily="34" charset="0"/>
              </a:rPr>
              <a:t> Reception</a:t>
            </a:r>
          </a:p>
          <a:p>
            <a:pPr fontAlgn="t"/>
            <a:endParaRPr lang="en-US" sz="1600" dirty="0">
              <a:solidFill>
                <a:prstClr val="black"/>
              </a:solidFill>
              <a:latin typeface="Arial" panose="020B0604020202020204" pitchFamily="34" charset="0"/>
              <a:cs typeface="Arial" panose="020B0604020202020204" pitchFamily="34" charset="0"/>
            </a:endParaRPr>
          </a:p>
          <a:p>
            <a:r>
              <a:rPr lang="en-ZA" sz="1600" dirty="0">
                <a:latin typeface="Arial" panose="020B0604020202020204" pitchFamily="34" charset="0"/>
                <a:cs typeface="Arial" panose="020B0604020202020204" pitchFamily="34" charset="0"/>
              </a:rPr>
              <a:t>Physical address: 	</a:t>
            </a:r>
            <a:r>
              <a:rPr lang="en-ZA" sz="1600" b="1" dirty="0">
                <a:latin typeface="Arial" panose="020B0604020202020204" pitchFamily="34" charset="0"/>
                <a:cs typeface="Arial" panose="020B0604020202020204" pitchFamily="34" charset="0"/>
              </a:rPr>
              <a:t>The South African National Roads Agency SOC Ltd</a:t>
            </a:r>
          </a:p>
          <a:p>
            <a:r>
              <a:rPr lang="en-ZA" sz="1600" b="1" dirty="0">
                <a:latin typeface="Arial" panose="020B0604020202020204" pitchFamily="34" charset="0"/>
                <a:cs typeface="Arial" panose="020B0604020202020204" pitchFamily="34" charset="0"/>
              </a:rPr>
              <a:t>		Northern Region</a:t>
            </a:r>
            <a:endParaRPr lang="en-ZA" sz="1600" dirty="0">
              <a:latin typeface="Arial" panose="020B0604020202020204" pitchFamily="34" charset="0"/>
              <a:cs typeface="Arial" panose="020B0604020202020204" pitchFamily="34" charset="0"/>
            </a:endParaRPr>
          </a:p>
          <a:p>
            <a:r>
              <a:rPr lang="en-ZA" sz="1600" b="1" dirty="0">
                <a:latin typeface="Arial" panose="020B0604020202020204" pitchFamily="34" charset="0"/>
                <a:cs typeface="Arial" panose="020B0604020202020204" pitchFamily="34" charset="0"/>
              </a:rPr>
              <a:t>		38 Ida Street</a:t>
            </a:r>
          </a:p>
          <a:p>
            <a:r>
              <a:rPr lang="en-ZA" sz="1600" b="1" dirty="0">
                <a:latin typeface="Arial" panose="020B0604020202020204" pitchFamily="34" charset="0"/>
                <a:cs typeface="Arial" panose="020B0604020202020204" pitchFamily="34" charset="0"/>
              </a:rPr>
              <a:t>	          	Menlo Park</a:t>
            </a:r>
          </a:p>
          <a:p>
            <a:r>
              <a:rPr lang="en-ZA" sz="1600" b="1" dirty="0">
                <a:latin typeface="Arial" panose="020B0604020202020204" pitchFamily="34" charset="0"/>
                <a:cs typeface="Arial" panose="020B0604020202020204" pitchFamily="34" charset="0"/>
              </a:rPr>
              <a:t>	           	0081</a:t>
            </a:r>
            <a:endParaRPr lang="en-US" sz="1600" dirty="0">
              <a:solidFill>
                <a:prstClr val="black"/>
              </a:solidFill>
              <a:latin typeface="Arial" panose="020B0604020202020204" pitchFamily="34" charset="0"/>
              <a:cs typeface="Arial" panose="020B0604020202020204" pitchFamily="34" charset="0"/>
            </a:endParaRPr>
          </a:p>
          <a:p>
            <a:pPr fontAlgn="t"/>
            <a:endParaRPr lang="en-US" sz="1600" dirty="0">
              <a:solidFill>
                <a:prstClr val="black"/>
              </a:solidFill>
              <a:latin typeface="Arial" panose="020B0604020202020204" pitchFamily="34" charset="0"/>
              <a:cs typeface="Arial" panose="020B0604020202020204" pitchFamily="34" charset="0"/>
            </a:endParaRPr>
          </a:p>
          <a:p>
            <a:pPr fontAlgn="t"/>
            <a:r>
              <a:rPr lang="en-US" sz="1600" dirty="0">
                <a:solidFill>
                  <a:prstClr val="black"/>
                </a:solidFill>
                <a:latin typeface="Arial" panose="020B0604020202020204" pitchFamily="34" charset="0"/>
                <a:cs typeface="Arial" panose="020B0604020202020204" pitchFamily="34" charset="0"/>
              </a:rPr>
              <a:t>Submitted tenders must reflect the contract details </a:t>
            </a:r>
          </a:p>
          <a:p>
            <a:pPr fontAlgn="t"/>
            <a:r>
              <a:rPr lang="en-US" sz="1600" dirty="0">
                <a:solidFill>
                  <a:prstClr val="black"/>
                </a:solidFill>
                <a:latin typeface="Arial" panose="020B0604020202020204" pitchFamily="34" charset="0"/>
                <a:cs typeface="Arial" panose="020B0604020202020204" pitchFamily="34" charset="0"/>
              </a:rPr>
              <a:t>	e.g.: 	CONTRACT SANRAL N.017-040-2022/1F</a:t>
            </a:r>
          </a:p>
          <a:p>
            <a:pPr fontAlgn="t"/>
            <a:endParaRPr lang="en-US" sz="1600" dirty="0">
              <a:solidFill>
                <a:prstClr val="black"/>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2CAC6A3-F64A-D5A8-39EE-EC01F9670303}"/>
              </a:ext>
            </a:extLst>
          </p:cNvPr>
          <p:cNvSpPr txBox="1"/>
          <p:nvPr/>
        </p:nvSpPr>
        <p:spPr>
          <a:xfrm>
            <a:off x="0" y="376518"/>
            <a:ext cx="9144000" cy="861774"/>
          </a:xfrm>
          <a:prstGeom prst="rect">
            <a:avLst/>
          </a:prstGeom>
          <a:solidFill>
            <a:schemeClr val="accent6">
              <a:lumMod val="40000"/>
              <a:lumOff val="60000"/>
            </a:schemeClr>
          </a:solidFill>
        </p:spPr>
        <p:txBody>
          <a:bodyPr wrap="square" rtlCol="0">
            <a:spAutoFit/>
          </a:bodyPr>
          <a:lstStyle/>
          <a:p>
            <a:pPr algn="ctr"/>
            <a:r>
              <a:rPr lang="en-US" sz="2500" b="1" dirty="0">
                <a:latin typeface="Arial" panose="020B0604020202020204" pitchFamily="34" charset="0"/>
                <a:cs typeface="Arial" panose="020B0604020202020204" pitchFamily="34" charset="0"/>
              </a:rPr>
              <a:t>CLOSING TIME, COMPLETION AND DELIVERY OF TENDERS</a:t>
            </a:r>
          </a:p>
        </p:txBody>
      </p:sp>
    </p:spTree>
    <p:extLst>
      <p:ext uri="{BB962C8B-B14F-4D97-AF65-F5344CB8AC3E}">
        <p14:creationId xmlns:p14="http://schemas.microsoft.com/office/powerpoint/2010/main" val="2433421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B724EC-8C2A-4791-B491-5A3A3BEC7B2A}"/>
              </a:ext>
            </a:extLst>
          </p:cNvPr>
          <p:cNvSpPr txBox="1"/>
          <p:nvPr/>
        </p:nvSpPr>
        <p:spPr>
          <a:xfrm>
            <a:off x="1237785" y="3156342"/>
            <a:ext cx="684684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T1.2:	CONDITIONS OF TENDER</a:t>
            </a:r>
          </a:p>
        </p:txBody>
      </p:sp>
    </p:spTree>
    <p:extLst>
      <p:ext uri="{BB962C8B-B14F-4D97-AF65-F5344CB8AC3E}">
        <p14:creationId xmlns:p14="http://schemas.microsoft.com/office/powerpoint/2010/main" val="3197446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0" y="376518"/>
            <a:ext cx="9144000" cy="477054"/>
          </a:xfrm>
          <a:prstGeom prst="rect">
            <a:avLst/>
          </a:prstGeom>
          <a:solidFill>
            <a:schemeClr val="accent6">
              <a:lumMod val="40000"/>
              <a:lumOff val="60000"/>
            </a:schemeClr>
          </a:solidFill>
        </p:spPr>
        <p:txBody>
          <a:bodyPr wrap="square" rtlCol="0">
            <a:spAutoFit/>
          </a:bodyPr>
          <a:lstStyle/>
          <a:p>
            <a:pPr algn="ctr"/>
            <a:r>
              <a:rPr lang="en-ZA" sz="2500" b="1" dirty="0">
                <a:latin typeface="Arial" panose="020B0604020202020204" pitchFamily="34" charset="0"/>
                <a:cs typeface="Arial" panose="020B0604020202020204" pitchFamily="34" charset="0"/>
              </a:rPr>
              <a:t>CONDITIONS OF TENDER</a:t>
            </a:r>
          </a:p>
        </p:txBody>
      </p:sp>
      <p:sp>
        <p:nvSpPr>
          <p:cNvPr id="4" name="Rectangle 3">
            <a:extLst>
              <a:ext uri="{FF2B5EF4-FFF2-40B4-BE49-F238E27FC236}">
                <a16:creationId xmlns:a16="http://schemas.microsoft.com/office/drawing/2014/main" id="{43ECE13E-BE5B-471E-B2B0-8DD3E1E5BA7C}"/>
              </a:ext>
            </a:extLst>
          </p:cNvPr>
          <p:cNvSpPr/>
          <p:nvPr/>
        </p:nvSpPr>
        <p:spPr>
          <a:xfrm>
            <a:off x="529426" y="1121581"/>
            <a:ext cx="8331200" cy="4801314"/>
          </a:xfrm>
          <a:prstGeom prst="rect">
            <a:avLst/>
          </a:prstGeom>
        </p:spPr>
        <p:txBody>
          <a:bodyPr wrap="square">
            <a:spAutoFit/>
          </a:bodyPr>
          <a:lstStyle/>
          <a:p>
            <a:r>
              <a:rPr lang="en-ZA" sz="2000" b="1" dirty="0">
                <a:latin typeface="Arial" panose="020B0604020202020204" pitchFamily="34" charset="0"/>
                <a:cs typeface="Arial" panose="020B0604020202020204" pitchFamily="34" charset="0"/>
              </a:rPr>
              <a:t>T1.2	CONDITIONS OF TENDER</a:t>
            </a:r>
          </a:p>
          <a:p>
            <a:endParaRPr lang="en-ZA" sz="1000" b="1" dirty="0">
              <a:latin typeface="Arial" panose="020B0604020202020204" pitchFamily="34" charset="0"/>
              <a:cs typeface="Arial" panose="020B0604020202020204" pitchFamily="34" charset="0"/>
            </a:endParaRPr>
          </a:p>
          <a:p>
            <a:pPr defTabSz="114300"/>
            <a:r>
              <a:rPr lang="en-ZA" sz="2000" b="1" dirty="0">
                <a:latin typeface="Arial" panose="020B0604020202020204" pitchFamily="34" charset="0"/>
                <a:cs typeface="Arial" panose="020B0604020202020204" pitchFamily="34" charset="0"/>
              </a:rPr>
              <a:t>	</a:t>
            </a:r>
            <a:r>
              <a:rPr lang="en-ZA" sz="1600" b="1" dirty="0">
                <a:latin typeface="Arial" panose="020B0604020202020204" pitchFamily="34" charset="0"/>
                <a:cs typeface="Arial" panose="020B0604020202020204" pitchFamily="34" charset="0"/>
              </a:rPr>
              <a:t>Note to tenderer:</a:t>
            </a:r>
          </a:p>
          <a:p>
            <a:pPr marL="119063" marR="0" algn="just" defTabSz="114300">
              <a:spcBef>
                <a:spcPts val="0"/>
              </a:spcBef>
              <a:spcAft>
                <a:spcPts val="0"/>
              </a:spcAft>
            </a:pPr>
            <a:r>
              <a:rPr lang="en-ZA" sz="1600" b="1" dirty="0">
                <a:effectLst/>
                <a:latin typeface="Arial" panose="020B0604020202020204" pitchFamily="34" charset="0"/>
                <a:ea typeface="Times New Roman" panose="02020603050405020304" pitchFamily="18" charset="0"/>
                <a:cs typeface="Times New Roman" panose="02020603050405020304" pitchFamily="18" charset="0"/>
              </a:rPr>
              <a:t>The conditions of tender are the standard conditions of tender as contained in Annexure C of the CIDB STANDARD FOR UNIFORMITY IN ENGINEERING AND CONSTRUCTION WORKS CONTRACTS as per Government Notice No. 423 published in Government Gazette No. 42622 of 08 AUGUST 2019 and as amended from time to time. (see www.cidb.org.za).</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a:rPr>
              <a:t>https://www.cidb.org.za/wp-content/uploads/2021/07/Standard-for-Uniformity-August-2019.pdf</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The standard conditions of tender make several references to the tender data for details that apply specifically to this tender. The tender data shall have precedence in the interpretation of any ambiguity or inconsistency between the tender data and the standard conditions of the tender.</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Each item of data given below is cross-referenced to the clause marked “C” in the above-mentioned Standard Conditions of Tender.</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001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0" y="224118"/>
            <a:ext cx="9144000" cy="584775"/>
          </a:xfrm>
          <a:prstGeom prst="rect">
            <a:avLst/>
          </a:prstGeom>
          <a:solidFill>
            <a:schemeClr val="accent6">
              <a:lumMod val="40000"/>
              <a:lumOff val="60000"/>
            </a:schemeClr>
          </a:solidFill>
        </p:spPr>
        <p:txBody>
          <a:bodyPr wrap="square" rtlCol="0">
            <a:spAutoFit/>
          </a:bodyPr>
          <a:lstStyle/>
          <a:p>
            <a:pPr algn="ctr">
              <a:defRPr/>
            </a:pPr>
            <a:r>
              <a:rPr lang="en-ZA" sz="2500" b="1" dirty="0">
                <a:latin typeface="Arial" panose="020B0604020202020204" pitchFamily="34" charset="0"/>
                <a:cs typeface="Arial" panose="020B0604020202020204" pitchFamily="34" charset="0"/>
              </a:rPr>
              <a:t>INFORMATION</a:t>
            </a:r>
            <a:r>
              <a:rPr lang="en-ZA" sz="3200" b="1" dirty="0">
                <a:latin typeface="Arial" panose="020B0604020202020204" pitchFamily="34" charset="0"/>
                <a:cs typeface="Arial" panose="020B0604020202020204" pitchFamily="34" charset="0"/>
              </a:rPr>
              <a:t> </a:t>
            </a:r>
            <a:r>
              <a:rPr lang="en-ZA" sz="2500" b="1" dirty="0">
                <a:latin typeface="Arial" panose="020B0604020202020204" pitchFamily="34" charset="0"/>
                <a:cs typeface="Arial" panose="020B0604020202020204" pitchFamily="34" charset="0"/>
              </a:rPr>
              <a:t>PROVIDED ON THE WEBSITE</a:t>
            </a:r>
          </a:p>
        </p:txBody>
      </p:sp>
      <p:sp>
        <p:nvSpPr>
          <p:cNvPr id="4" name="Rectangle 2">
            <a:extLst>
              <a:ext uri="{FF2B5EF4-FFF2-40B4-BE49-F238E27FC236}">
                <a16:creationId xmlns:a16="http://schemas.microsoft.com/office/drawing/2014/main" id="{4F218072-32BF-45BC-B90F-E02CCB616EC8}"/>
              </a:ext>
            </a:extLst>
          </p:cNvPr>
          <p:cNvSpPr txBox="1">
            <a:spLocks noChangeArrowheads="1"/>
          </p:cNvSpPr>
          <p:nvPr/>
        </p:nvSpPr>
        <p:spPr>
          <a:xfrm>
            <a:off x="1308735" y="1132166"/>
            <a:ext cx="6526530" cy="4758078"/>
          </a:xfrm>
          <a:prstGeom prst="rect">
            <a:avLst/>
          </a:prstGeom>
        </p:spPr>
        <p:txBody>
          <a:bodyPr lIns="54000" rIns="54000" anchorCtr="0"/>
          <a:lst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a:lstStyle>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ZA" sz="1600" b="1" i="0" u="none" strike="noStrike" kern="1200" cap="none" spc="0" normalizeH="0" baseline="0" noProof="0" dirty="0">
                <a:ln>
                  <a:noFill/>
                </a:ln>
                <a:solidFill>
                  <a:schemeClr val="tx1"/>
                </a:solidFill>
                <a:effectLst/>
                <a:uLnTx/>
                <a:uFillTx/>
                <a:latin typeface="Calibri Light" panose="020F0302020204030204"/>
                <a:ea typeface="+mj-ea"/>
                <a:cs typeface="+mj-cs"/>
              </a:rPr>
              <a:t>TENDER DOCUMENT</a:t>
            </a:r>
          </a:p>
          <a:p>
            <a:pPr marL="742950" marR="0" lvl="1"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ZA" sz="1600" b="1" i="0" u="none" strike="noStrike" kern="1200" cap="none" spc="0" normalizeH="0" baseline="0" noProof="0" dirty="0">
                <a:ln>
                  <a:noFill/>
                </a:ln>
                <a:solidFill>
                  <a:schemeClr val="tx1"/>
                </a:solidFill>
                <a:effectLst/>
                <a:uLnTx/>
                <a:uFillTx/>
                <a:latin typeface="Arial" charset="0"/>
                <a:ea typeface="+mn-ea"/>
                <a:cs typeface="+mn-cs"/>
              </a:rPr>
              <a:t>TENDER DOCUMENT IN PDF FORMAT </a:t>
            </a:r>
          </a:p>
          <a:p>
            <a:pPr marL="742950" marR="0" lvl="1"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lang="en-ZA" sz="1600" b="1" dirty="0">
                <a:solidFill>
                  <a:schemeClr val="tx1"/>
                </a:solidFill>
                <a:effectLst/>
              </a:rPr>
              <a:t>APPENDICES</a:t>
            </a:r>
            <a:r>
              <a:rPr kumimoji="0" lang="en-ZA" sz="1600" b="1" i="0" u="none" strike="noStrike" kern="1200" cap="none" spc="0" normalizeH="0" baseline="0" noProof="0" dirty="0">
                <a:ln>
                  <a:noFill/>
                </a:ln>
                <a:solidFill>
                  <a:schemeClr val="tx1"/>
                </a:solidFill>
                <a:effectLst/>
                <a:uLnTx/>
                <a:uFillTx/>
                <a:latin typeface="Arial" charset="0"/>
                <a:ea typeface="+mn-ea"/>
                <a:cs typeface="+mn-cs"/>
              </a:rPr>
              <a:t> (</a:t>
            </a:r>
            <a:r>
              <a:rPr lang="en-ZA" sz="1600" b="1" dirty="0">
                <a:solidFill>
                  <a:schemeClr val="tx1"/>
                </a:solidFill>
                <a:effectLst/>
              </a:rPr>
              <a:t>IN VARIOUS FORMATS</a:t>
            </a:r>
            <a:r>
              <a:rPr kumimoji="0" lang="en-ZA" sz="1600" b="1" i="0" u="none" strike="noStrike" kern="1200" cap="none" spc="0" normalizeH="0" baseline="0" noProof="0" dirty="0">
                <a:ln>
                  <a:noFill/>
                </a:ln>
                <a:solidFill>
                  <a:schemeClr val="tx1"/>
                </a:solidFill>
                <a:effectLst/>
                <a:uLnTx/>
                <a:uFillTx/>
                <a:latin typeface="Arial" charset="0"/>
                <a:ea typeface="+mn-ea"/>
                <a:cs typeface="+mn-cs"/>
              </a:rPr>
              <a:t>)</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ZA" sz="1600" b="1" i="0" u="none" strike="noStrike" kern="1200" cap="none" spc="0" normalizeH="0" baseline="0" noProof="0" dirty="0">
                <a:ln>
                  <a:noFill/>
                </a:ln>
                <a:solidFill>
                  <a:schemeClr val="tx1"/>
                </a:solidFill>
                <a:effectLst/>
                <a:uLnTx/>
                <a:uFillTx/>
                <a:latin typeface="Calibri Light" panose="020F0302020204030204"/>
                <a:ea typeface="+mj-ea"/>
                <a:cs typeface="+mj-cs"/>
              </a:rPr>
              <a:t>RETURNABLE SCHEDULES</a:t>
            </a:r>
          </a:p>
          <a:p>
            <a:pPr marL="742950" marR="0" lvl="1"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TECHNICAL</a:t>
            </a:r>
          </a:p>
          <a:p>
            <a:pPr marL="742950" marR="0" lvl="1"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ZA" sz="1600" b="1" i="0" u="none" strike="noStrike" kern="1200" cap="none" spc="0" normalizeH="0" baseline="0" noProof="0" dirty="0">
                <a:ln>
                  <a:noFill/>
                </a:ln>
                <a:solidFill>
                  <a:schemeClr val="tx1"/>
                </a:solidFill>
                <a:effectLst/>
                <a:uLnTx/>
                <a:uFillTx/>
                <a:latin typeface="Arial" charset="0"/>
                <a:ea typeface="+mn-ea"/>
                <a:cs typeface="+mn-cs"/>
              </a:rPr>
              <a:t>RETURNABLE SCHEDULES</a:t>
            </a:r>
          </a:p>
          <a:p>
            <a:pPr marL="742950" marR="0" lvl="1"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ZA" sz="1600" b="1" i="0" u="none" strike="noStrike" kern="1200" cap="none" spc="0" normalizeH="0" baseline="0" noProof="0" dirty="0">
                <a:ln>
                  <a:noFill/>
                </a:ln>
                <a:solidFill>
                  <a:schemeClr val="tx1"/>
                </a:solidFill>
                <a:effectLst/>
                <a:uLnTx/>
                <a:uFillTx/>
                <a:latin typeface="Arial" charset="0"/>
                <a:ea typeface="+mn-ea"/>
                <a:cs typeface="+mn-cs"/>
              </a:rPr>
              <a:t>	</a:t>
            </a:r>
            <a:r>
              <a:rPr kumimoji="0" lang="en-ZA" sz="1600" b="1" i="1" u="none" strike="noStrike" kern="1200" cap="none" spc="0" normalizeH="0" baseline="0" noProof="0" dirty="0">
                <a:ln>
                  <a:noFill/>
                </a:ln>
                <a:solidFill>
                  <a:schemeClr val="tx1"/>
                </a:solidFill>
                <a:effectLst/>
                <a:uLnTx/>
                <a:uFillTx/>
                <a:latin typeface="Arial" charset="0"/>
                <a:ea typeface="+mn-ea"/>
                <a:cs typeface="+mn-cs"/>
              </a:rPr>
              <a:t> (FORMS A1 TO A15) IN WORD</a:t>
            </a:r>
          </a:p>
          <a:p>
            <a:pPr marL="742950" marR="0" lvl="1"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ZA" sz="1600" b="1" i="0" u="none" strike="noStrike" kern="1200" cap="none" spc="0" normalizeH="0" baseline="0" noProof="0" dirty="0">
                <a:ln>
                  <a:noFill/>
                </a:ln>
                <a:solidFill>
                  <a:schemeClr val="tx1"/>
                </a:solidFill>
                <a:effectLst/>
                <a:uLnTx/>
                <a:uFillTx/>
                <a:latin typeface="Arial" charset="0"/>
                <a:ea typeface="+mn-ea"/>
                <a:cs typeface="+mn-cs"/>
              </a:rPr>
              <a:t>CONSULTANT TECHNICAL SUBMISSION</a:t>
            </a:r>
          </a:p>
          <a:p>
            <a:pPr marL="1200150" marR="0" lvl="2"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ZA" sz="1600" b="1" i="1" u="none" strike="noStrike" kern="1200" cap="none" spc="0" normalizeH="0" baseline="0" noProof="0" dirty="0">
                <a:ln>
                  <a:noFill/>
                </a:ln>
                <a:solidFill>
                  <a:schemeClr val="tx1"/>
                </a:solidFill>
                <a:effectLst/>
                <a:uLnTx/>
                <a:uFillTx/>
                <a:latin typeface="Arial" charset="0"/>
                <a:ea typeface="+mn-ea"/>
                <a:cs typeface="+mn-cs"/>
              </a:rPr>
              <a:t>(FORMS B1 TO B8) IN EXCEL</a:t>
            </a:r>
          </a:p>
          <a:p>
            <a:pPr marL="742950" marR="0" lvl="1"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FINANCIAL</a:t>
            </a:r>
          </a:p>
          <a:p>
            <a:pPr marL="742950" marR="0" lvl="1"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ZA" sz="1600" b="1" i="0" u="none" strike="noStrike" kern="1200" cap="none" spc="0" normalizeH="0" baseline="0" noProof="0" dirty="0">
                <a:ln>
                  <a:noFill/>
                </a:ln>
                <a:solidFill>
                  <a:schemeClr val="tx1"/>
                </a:solidFill>
                <a:effectLst/>
                <a:uLnTx/>
                <a:uFillTx/>
                <a:latin typeface="Arial" charset="0"/>
                <a:ea typeface="+mn-ea"/>
                <a:cs typeface="+mn-cs"/>
              </a:rPr>
              <a:t>CONSULTANT FINANCIAL SUBMISSION IN EXCEL</a:t>
            </a:r>
          </a:p>
          <a:p>
            <a:pPr marL="742950" marR="0" lvl="1"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ZA" sz="1600" b="1" i="0" u="none" strike="noStrike" kern="1200" cap="none" spc="0" normalizeH="0" baseline="0" noProof="0" dirty="0">
                <a:ln>
                  <a:noFill/>
                </a:ln>
                <a:solidFill>
                  <a:schemeClr val="tx1"/>
                </a:solidFill>
                <a:effectLst/>
                <a:uLnTx/>
                <a:uFillTx/>
                <a:latin typeface="Arial" charset="0"/>
                <a:ea typeface="+mn-ea"/>
                <a:cs typeface="+mn-cs"/>
              </a:rPr>
              <a:t>FORM OF OFFER  (IN WORD)</a:t>
            </a:r>
          </a:p>
        </p:txBody>
      </p:sp>
    </p:spTree>
    <p:extLst>
      <p:ext uri="{BB962C8B-B14F-4D97-AF65-F5344CB8AC3E}">
        <p14:creationId xmlns:p14="http://schemas.microsoft.com/office/powerpoint/2010/main" val="3833099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BABB8A2-808B-4928-9E37-221800A5616A}"/>
              </a:ext>
            </a:extLst>
          </p:cNvPr>
          <p:cNvGraphicFramePr>
            <a:graphicFrameLocks noGrp="1"/>
          </p:cNvGraphicFramePr>
          <p:nvPr>
            <p:extLst>
              <p:ext uri="{D42A27DB-BD31-4B8C-83A1-F6EECF244321}">
                <p14:modId xmlns:p14="http://schemas.microsoft.com/office/powerpoint/2010/main" val="1240481625"/>
              </p:ext>
            </p:extLst>
          </p:nvPr>
        </p:nvGraphicFramePr>
        <p:xfrm>
          <a:off x="481108" y="1296486"/>
          <a:ext cx="8443756" cy="2392607"/>
        </p:xfrm>
        <a:graphic>
          <a:graphicData uri="http://schemas.openxmlformats.org/drawingml/2006/table">
            <a:tbl>
              <a:tblPr firstRow="1" bandRow="1">
                <a:tableStyleId>{D7AC3CCA-C797-4891-BE02-D94E43425B78}</a:tableStyleId>
              </a:tblPr>
              <a:tblGrid>
                <a:gridCol w="1080818">
                  <a:extLst>
                    <a:ext uri="{9D8B030D-6E8A-4147-A177-3AD203B41FA5}">
                      <a16:colId xmlns:a16="http://schemas.microsoft.com/office/drawing/2014/main" val="3627163304"/>
                    </a:ext>
                  </a:extLst>
                </a:gridCol>
                <a:gridCol w="7362938">
                  <a:extLst>
                    <a:ext uri="{9D8B030D-6E8A-4147-A177-3AD203B41FA5}">
                      <a16:colId xmlns:a16="http://schemas.microsoft.com/office/drawing/2014/main" val="4077841559"/>
                    </a:ext>
                  </a:extLst>
                </a:gridCol>
              </a:tblGrid>
              <a:tr h="1153354">
                <a:tc>
                  <a:txBody>
                    <a:bodyPr/>
                    <a:lstStyle/>
                    <a:p>
                      <a:pPr marL="0" algn="l" defTabSz="914400" rtl="0" eaLnBrk="1" latinLnBrk="0" hangingPunct="1"/>
                      <a:r>
                        <a:rPr lang="en-ZA" sz="1400" b="0" kern="1200" dirty="0">
                          <a:latin typeface="Arial" panose="020B0604020202020204" pitchFamily="34" charset="0"/>
                          <a:cs typeface="Arial" panose="020B0604020202020204" pitchFamily="34" charset="0"/>
                        </a:rPr>
                        <a:t>C.1.3</a:t>
                      </a:r>
                      <a:endParaRPr lang="en-ZA" sz="1400" b="0" kern="1200" dirty="0">
                        <a:solidFill>
                          <a:schemeClr val="dk1"/>
                        </a:solidFill>
                        <a:latin typeface="Arial" panose="020B0604020202020204" pitchFamily="34" charset="0"/>
                        <a:ea typeface="+mn-ea"/>
                        <a:cs typeface="Arial" panose="020B0604020202020204" pitchFamily="34" charset="0"/>
                      </a:endParaRPr>
                    </a:p>
                  </a:txBody>
                  <a:tcPr>
                    <a:noFill/>
                  </a:tcPr>
                </a:tc>
                <a:tc>
                  <a:txBody>
                    <a:bodyPr/>
                    <a:lstStyle/>
                    <a:p>
                      <a:r>
                        <a:rPr lang="en-ZA" sz="1300" b="1" kern="1200" dirty="0">
                          <a:solidFill>
                            <a:schemeClr val="dk1"/>
                          </a:solidFill>
                          <a:latin typeface="Arial" panose="020B0604020202020204" pitchFamily="34" charset="0"/>
                          <a:ea typeface="+mn-ea"/>
                          <a:cs typeface="Arial" panose="020B0604020202020204" pitchFamily="34" charset="0"/>
                        </a:rPr>
                        <a:t>Interpretation</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Wherever reference is made in the documentation to Bill of Quantities it shall also mean Pricing Schedule.</a:t>
                      </a:r>
                    </a:p>
                    <a:p>
                      <a:pPr marL="0" marR="0" lvl="0" indent="0" algn="l" defTabSz="685800" rtl="0" eaLnBrk="1" fontAlgn="auto" latinLnBrk="0" hangingPunct="1">
                        <a:lnSpc>
                          <a:spcPct val="100000"/>
                        </a:lnSpc>
                        <a:spcBef>
                          <a:spcPts val="0"/>
                        </a:spcBef>
                        <a:spcAft>
                          <a:spcPts val="0"/>
                        </a:spcAft>
                        <a:buClrTx/>
                        <a:buSzTx/>
                        <a:buFontTx/>
                        <a:buNone/>
                        <a:tabLst/>
                        <a:defRPr/>
                      </a:pPr>
                      <a:r>
                        <a:rPr lang="en-ZA" sz="1300" b="0" kern="1200" dirty="0">
                          <a:solidFill>
                            <a:schemeClr val="dk1"/>
                          </a:solidFill>
                          <a:latin typeface="Arial" panose="020B0604020202020204" pitchFamily="34" charset="0"/>
                          <a:ea typeface="+mn-ea"/>
                          <a:cs typeface="Arial" panose="020B0604020202020204" pitchFamily="34" charset="0"/>
                        </a:rPr>
                        <a:t>Wherever reference is made in the documentation to Contractor /Consultant it shall also mean Service Provider.</a:t>
                      </a:r>
                      <a:endParaRPr lang="en-US" sz="13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57272833"/>
                  </a:ext>
                </a:extLst>
              </a:tr>
              <a:tr h="737848">
                <a:tc>
                  <a:txBody>
                    <a:bodyPr/>
                    <a:lstStyle/>
                    <a:p>
                      <a:r>
                        <a:rPr lang="en-ZA" sz="1400" dirty="0">
                          <a:latin typeface="Arial" panose="020B0604020202020204" pitchFamily="34" charset="0"/>
                          <a:cs typeface="Arial" panose="020B0604020202020204" pitchFamily="34" charset="0"/>
                        </a:rPr>
                        <a:t>C.2.13.1</a:t>
                      </a:r>
                    </a:p>
                  </a:txBody>
                  <a:tcPr>
                    <a:noFill/>
                  </a:tcPr>
                </a:tc>
                <a:tc>
                  <a:txBody>
                    <a:bodyPr/>
                    <a:lstStyle/>
                    <a:p>
                      <a:pPr marL="0" algn="l" defTabSz="914400" rtl="0" eaLnBrk="1" latinLnBrk="0" hangingPunct="1"/>
                      <a:r>
                        <a:rPr lang="en-ZA" sz="1300" b="0" kern="1200" dirty="0">
                          <a:solidFill>
                            <a:schemeClr val="dk1"/>
                          </a:solidFill>
                          <a:latin typeface="Arial" panose="020B0604020202020204" pitchFamily="34" charset="0"/>
                          <a:ea typeface="+mn-ea"/>
                          <a:cs typeface="Arial" panose="020B0604020202020204" pitchFamily="34" charset="0"/>
                        </a:rPr>
                        <a:t>If a tenderer, including key persons, a joint venture partner or a Targeted Enterprise, submits or participates in more than one tender for the same project, then all such tenders shall be disqualified.</a:t>
                      </a:r>
                    </a:p>
                  </a:txBody>
                  <a:tcPr>
                    <a:noFill/>
                  </a:tcPr>
                </a:tc>
                <a:extLst>
                  <a:ext uri="{0D108BD9-81ED-4DB2-BD59-A6C34878D82A}">
                    <a16:rowId xmlns:a16="http://schemas.microsoft.com/office/drawing/2014/main" val="2692083164"/>
                  </a:ext>
                </a:extLst>
              </a:tr>
              <a:tr h="501405">
                <a:tc>
                  <a:txBody>
                    <a:bodyPr/>
                    <a:lstStyle/>
                    <a:p>
                      <a:r>
                        <a:rPr lang="en-ZA" sz="1400" dirty="0">
                          <a:latin typeface="Arial" panose="020B0604020202020204" pitchFamily="34" charset="0"/>
                          <a:cs typeface="Arial" panose="020B0604020202020204" pitchFamily="34" charset="0"/>
                        </a:rPr>
                        <a:t>C.2.13.2</a:t>
                      </a:r>
                    </a:p>
                  </a:txBody>
                  <a:tcPr>
                    <a:noFill/>
                  </a:tcPr>
                </a:tc>
                <a:tc>
                  <a:txBody>
                    <a:bodyPr/>
                    <a:lstStyle/>
                    <a:p>
                      <a:r>
                        <a:rPr lang="en-ZA" sz="1300" b="0" kern="1200" dirty="0">
                          <a:solidFill>
                            <a:schemeClr val="dk1"/>
                          </a:solidFill>
                          <a:latin typeface="Arial" panose="020B0604020202020204" pitchFamily="34" charset="0"/>
                          <a:ea typeface="+mn-ea"/>
                          <a:cs typeface="Arial" panose="020B0604020202020204" pitchFamily="34" charset="0"/>
                        </a:rPr>
                        <a:t>Wherever it is a requirement that the tenderer has to provide hours to match the price tendered and failed to do so, such imbalance cannot be corrected and will be declared non-responsive</a:t>
                      </a:r>
                      <a:endParaRPr lang="en-US" sz="13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4267989452"/>
                  </a:ext>
                </a:extLst>
              </a:tr>
            </a:tbl>
          </a:graphicData>
        </a:graphic>
      </p:graphicFrame>
      <p:sp>
        <p:nvSpPr>
          <p:cNvPr id="4" name="TextBox 3">
            <a:extLst>
              <a:ext uri="{FF2B5EF4-FFF2-40B4-BE49-F238E27FC236}">
                <a16:creationId xmlns:a16="http://schemas.microsoft.com/office/drawing/2014/main" id="{487E9D89-3A46-46DB-A572-F885913C2CF4}"/>
              </a:ext>
            </a:extLst>
          </p:cNvPr>
          <p:cNvSpPr txBox="1"/>
          <p:nvPr/>
        </p:nvSpPr>
        <p:spPr>
          <a:xfrm>
            <a:off x="0" y="283605"/>
            <a:ext cx="9144000" cy="477054"/>
          </a:xfrm>
          <a:prstGeom prst="rect">
            <a:avLst/>
          </a:prstGeom>
          <a:solidFill>
            <a:schemeClr val="accent6">
              <a:lumMod val="40000"/>
              <a:lumOff val="60000"/>
            </a:schemeClr>
          </a:solidFill>
        </p:spPr>
        <p:txBody>
          <a:bodyPr wrap="square" rtlCol="0">
            <a:spAutoFit/>
          </a:bodyPr>
          <a:lstStyle/>
          <a:p>
            <a:pPr algn="ctr"/>
            <a:r>
              <a:rPr lang="en-ZA" sz="2500" b="1" dirty="0">
                <a:latin typeface="Arial" panose="020B0604020202020204" pitchFamily="34" charset="0"/>
                <a:cs typeface="Arial" panose="020B0604020202020204" pitchFamily="34" charset="0"/>
              </a:rPr>
              <a:t>COMPLETION OF TENDER</a:t>
            </a:r>
          </a:p>
        </p:txBody>
      </p:sp>
      <p:graphicFrame>
        <p:nvGraphicFramePr>
          <p:cNvPr id="24" name="Table 23">
            <a:extLst>
              <a:ext uri="{FF2B5EF4-FFF2-40B4-BE49-F238E27FC236}">
                <a16:creationId xmlns:a16="http://schemas.microsoft.com/office/drawing/2014/main" id="{6AB65D14-8CDB-4F4E-96A9-CBA464791142}"/>
              </a:ext>
            </a:extLst>
          </p:cNvPr>
          <p:cNvGraphicFramePr>
            <a:graphicFrameLocks noGrp="1"/>
          </p:cNvGraphicFramePr>
          <p:nvPr>
            <p:extLst>
              <p:ext uri="{D42A27DB-BD31-4B8C-83A1-F6EECF244321}">
                <p14:modId xmlns:p14="http://schemas.microsoft.com/office/powerpoint/2010/main" val="2412506655"/>
              </p:ext>
            </p:extLst>
          </p:nvPr>
        </p:nvGraphicFramePr>
        <p:xfrm>
          <a:off x="481110" y="3689093"/>
          <a:ext cx="8443754" cy="2885302"/>
        </p:xfrm>
        <a:graphic>
          <a:graphicData uri="http://schemas.openxmlformats.org/drawingml/2006/table">
            <a:tbl>
              <a:tblPr firstRow="1" bandRow="1">
                <a:tableStyleId>{D7AC3CCA-C797-4891-BE02-D94E43425B78}</a:tableStyleId>
              </a:tblPr>
              <a:tblGrid>
                <a:gridCol w="1083603">
                  <a:extLst>
                    <a:ext uri="{9D8B030D-6E8A-4147-A177-3AD203B41FA5}">
                      <a16:colId xmlns:a16="http://schemas.microsoft.com/office/drawing/2014/main" val="3627163304"/>
                    </a:ext>
                  </a:extLst>
                </a:gridCol>
                <a:gridCol w="7360151">
                  <a:extLst>
                    <a:ext uri="{9D8B030D-6E8A-4147-A177-3AD203B41FA5}">
                      <a16:colId xmlns:a16="http://schemas.microsoft.com/office/drawing/2014/main" val="4077841559"/>
                    </a:ext>
                  </a:extLst>
                </a:gridCol>
              </a:tblGrid>
              <a:tr h="1028525">
                <a:tc>
                  <a:txBody>
                    <a:bodyPr/>
                    <a:lstStyle/>
                    <a:p>
                      <a:pPr marL="0" algn="l" defTabSz="6858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C.2.13.2</a:t>
                      </a:r>
                    </a:p>
                  </a:txBody>
                  <a:tcPr>
                    <a:noFill/>
                  </a:tcPr>
                </a:tc>
                <a:tc>
                  <a:txBody>
                    <a:bodyPr/>
                    <a:lstStyle/>
                    <a:p>
                      <a:r>
                        <a:rPr lang="en-ZA" sz="1300" b="0" kern="1200" dirty="0">
                          <a:solidFill>
                            <a:schemeClr val="dk1"/>
                          </a:solidFill>
                          <a:latin typeface="Arial" panose="020B0604020202020204" pitchFamily="34" charset="0"/>
                          <a:ea typeface="+mn-ea"/>
                          <a:cs typeface="Arial" panose="020B0604020202020204" pitchFamily="34" charset="0"/>
                        </a:rPr>
                        <a:t>Submit the tender offer electronically on a flash drive.</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 (In the relevant MS Word 2013 and MS Excel 2013 format as issued, and not in .pdf format, except where so specified.)</a:t>
                      </a:r>
                    </a:p>
                    <a:p>
                      <a:r>
                        <a:rPr lang="en-ZA" sz="1300" b="0" kern="1200" dirty="0">
                          <a:solidFill>
                            <a:schemeClr val="dk1"/>
                          </a:solidFill>
                          <a:latin typeface="Arial" panose="020B0604020202020204" pitchFamily="34" charset="0"/>
                          <a:ea typeface="+mn-ea"/>
                          <a:cs typeface="Arial" panose="020B0604020202020204" pitchFamily="34" charset="0"/>
                        </a:rPr>
                        <a:t>*NB. The flash drive must be tested &amp; working before submission of tender. If the Flash drive does not work (files do not open), the submission will be deemed non-responsive.                            </a:t>
                      </a:r>
                    </a:p>
                  </a:txBody>
                  <a:tcPr>
                    <a:noFill/>
                  </a:tcPr>
                </a:tc>
                <a:extLst>
                  <a:ext uri="{0D108BD9-81ED-4DB2-BD59-A6C34878D82A}">
                    <a16:rowId xmlns:a16="http://schemas.microsoft.com/office/drawing/2014/main" val="1557272833"/>
                  </a:ext>
                </a:extLst>
              </a:tr>
              <a:tr h="1803262">
                <a:tc>
                  <a:txBody>
                    <a:bodyPr/>
                    <a:lstStyle/>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C.2.13.3</a:t>
                      </a:r>
                    </a:p>
                  </a:txBody>
                  <a:tcPr>
                    <a:noFill/>
                  </a:tcPr>
                </a:tc>
                <a:tc>
                  <a:txBody>
                    <a:bodyPr/>
                    <a:lstStyle/>
                    <a:p>
                      <a:r>
                        <a:rPr lang="en-ZA" sz="1300" b="0" kern="1200" dirty="0">
                          <a:solidFill>
                            <a:schemeClr val="dk1"/>
                          </a:solidFill>
                          <a:latin typeface="Arial" panose="020B0604020202020204" pitchFamily="34" charset="0"/>
                          <a:ea typeface="+mn-ea"/>
                          <a:cs typeface="Arial" panose="020B0604020202020204" pitchFamily="34" charset="0"/>
                        </a:rPr>
                        <a:t>The tenderer is required to upload all certificates as listed in the List of Returnable Schedules as scanned copies, in .pdf format, on the flash drive </a:t>
                      </a:r>
                    </a:p>
                    <a:p>
                      <a:pPr marL="0" marR="0" lvl="0" indent="0" algn="l" defTabSz="685800" rtl="0" eaLnBrk="1" fontAlgn="auto" latinLnBrk="0" hangingPunct="1">
                        <a:lnSpc>
                          <a:spcPct val="100000"/>
                        </a:lnSpc>
                        <a:spcBef>
                          <a:spcPts val="0"/>
                        </a:spcBef>
                        <a:spcAft>
                          <a:spcPts val="0"/>
                        </a:spcAft>
                        <a:buClrTx/>
                        <a:buSzTx/>
                        <a:buFontTx/>
                        <a:buNone/>
                        <a:tabLst/>
                        <a:defRPr/>
                      </a:pPr>
                      <a:r>
                        <a:rPr lang="en-ZA" sz="1300" b="0" kern="1200" dirty="0">
                          <a:solidFill>
                            <a:schemeClr val="dk1"/>
                          </a:solidFill>
                          <a:latin typeface="Arial" panose="020B0604020202020204" pitchFamily="34" charset="0"/>
                          <a:ea typeface="+mn-ea"/>
                          <a:cs typeface="Arial" panose="020B0604020202020204" pitchFamily="34" charset="0"/>
                        </a:rPr>
                        <a:t>Wherever reference is made in the tender documentation for non-financial proposal it shall also mean technical proposal.</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Submit only the signed original tender offer </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 </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(Note to tenderer: submit all returnable schedules as listed in Form T.2.1:  List of Returnable Schedules.)</a:t>
                      </a:r>
                      <a:endParaRPr lang="en-US" sz="13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3605489166"/>
                  </a:ext>
                </a:extLst>
              </a:tr>
            </a:tbl>
          </a:graphicData>
        </a:graphic>
      </p:graphicFrame>
    </p:spTree>
    <p:extLst>
      <p:ext uri="{BB962C8B-B14F-4D97-AF65-F5344CB8AC3E}">
        <p14:creationId xmlns:p14="http://schemas.microsoft.com/office/powerpoint/2010/main" val="2688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E58DD16-54E4-4767-BAA0-5966CEEA8BF1}"/>
              </a:ext>
            </a:extLst>
          </p:cNvPr>
          <p:cNvGraphicFramePr>
            <a:graphicFrameLocks noGrp="1"/>
          </p:cNvGraphicFramePr>
          <p:nvPr>
            <p:extLst>
              <p:ext uri="{D42A27DB-BD31-4B8C-83A1-F6EECF244321}">
                <p14:modId xmlns:p14="http://schemas.microsoft.com/office/powerpoint/2010/main" val="3775206719"/>
              </p:ext>
            </p:extLst>
          </p:nvPr>
        </p:nvGraphicFramePr>
        <p:xfrm>
          <a:off x="286603" y="1648356"/>
          <a:ext cx="8293761" cy="4971117"/>
        </p:xfrm>
        <a:graphic>
          <a:graphicData uri="http://schemas.openxmlformats.org/drawingml/2006/table">
            <a:tbl>
              <a:tblPr firstRow="1" bandRow="1">
                <a:tableStyleId>{D7AC3CCA-C797-4891-BE02-D94E43425B78}</a:tableStyleId>
              </a:tblPr>
              <a:tblGrid>
                <a:gridCol w="1030255">
                  <a:extLst>
                    <a:ext uri="{9D8B030D-6E8A-4147-A177-3AD203B41FA5}">
                      <a16:colId xmlns:a16="http://schemas.microsoft.com/office/drawing/2014/main" val="3627163304"/>
                    </a:ext>
                  </a:extLst>
                </a:gridCol>
                <a:gridCol w="7263506">
                  <a:extLst>
                    <a:ext uri="{9D8B030D-6E8A-4147-A177-3AD203B41FA5}">
                      <a16:colId xmlns:a16="http://schemas.microsoft.com/office/drawing/2014/main" val="4077841559"/>
                    </a:ext>
                  </a:extLst>
                </a:gridCol>
              </a:tblGrid>
              <a:tr h="1789602">
                <a:tc>
                  <a:txBody>
                    <a:bodyPr/>
                    <a:lstStyle/>
                    <a:p>
                      <a:pPr marL="0" algn="l" defTabSz="914400" rtl="0" eaLnBrk="1" latinLnBrk="0" hangingPunct="1"/>
                      <a:r>
                        <a:rPr lang="en-ZA" sz="1400" b="0" kern="1200" dirty="0">
                          <a:latin typeface="Arial" panose="020B0604020202020204" pitchFamily="34" charset="0"/>
                          <a:cs typeface="Arial" panose="020B0604020202020204" pitchFamily="34" charset="0"/>
                        </a:rPr>
                        <a:t>C.2.12</a:t>
                      </a:r>
                      <a:endParaRPr lang="en-ZA" sz="1400" b="0" kern="1200" dirty="0">
                        <a:solidFill>
                          <a:schemeClr val="dk1"/>
                        </a:solidFill>
                        <a:latin typeface="Arial" panose="020B0604020202020204" pitchFamily="34" charset="0"/>
                        <a:ea typeface="+mn-ea"/>
                        <a:cs typeface="Arial" panose="020B0604020202020204" pitchFamily="34" charset="0"/>
                      </a:endParaRPr>
                    </a:p>
                  </a:txBody>
                  <a:tcPr>
                    <a:noFill/>
                  </a:tcPr>
                </a:tc>
                <a:tc>
                  <a:txBody>
                    <a:bodyPr/>
                    <a:lstStyle/>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Alternative offers are generally not acceptable due to possible manipulation of the tender process and resulting complexity of the evaluation. Therefore, the submission of alternative tenders is strongly discouraged.</a:t>
                      </a:r>
                      <a:endParaRPr lang="en-US" sz="1400" b="0" kern="1200" dirty="0">
                        <a:solidFill>
                          <a:schemeClr val="dk1"/>
                        </a:solidFill>
                        <a:latin typeface="Arial" panose="020B0604020202020204" pitchFamily="34" charset="0"/>
                        <a:ea typeface="+mn-ea"/>
                        <a:cs typeface="Arial" panose="020B0604020202020204" pitchFamily="34" charset="0"/>
                      </a:endParaRPr>
                    </a:p>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 </a:t>
                      </a:r>
                      <a:endParaRPr lang="en-US" sz="1400" b="0" kern="1200" dirty="0">
                        <a:solidFill>
                          <a:schemeClr val="dk1"/>
                        </a:solidFill>
                        <a:latin typeface="Arial" panose="020B0604020202020204" pitchFamily="34" charset="0"/>
                        <a:ea typeface="+mn-ea"/>
                        <a:cs typeface="Arial" panose="020B0604020202020204" pitchFamily="34" charset="0"/>
                      </a:endParaRPr>
                    </a:p>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The submission of alternative key persons will be declared non-responsive, even if submitted with an alternative financial offer.</a:t>
                      </a:r>
                      <a:endParaRPr lang="en-US" sz="14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57272833"/>
                  </a:ext>
                </a:extLst>
              </a:tr>
              <a:tr h="3181515">
                <a:tc>
                  <a:txBody>
                    <a:bodyPr/>
                    <a:lstStyle/>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C.2.12</a:t>
                      </a:r>
                    </a:p>
                  </a:txBody>
                  <a:tcPr>
                    <a:noFill/>
                  </a:tcPr>
                </a:tc>
                <a:tc>
                  <a:txBody>
                    <a:bodyPr/>
                    <a:lstStyle/>
                    <a:p>
                      <a:r>
                        <a:rPr lang="en-ZA" sz="1400" b="0" kern="1200" dirty="0">
                          <a:solidFill>
                            <a:schemeClr val="dk1"/>
                          </a:solidFill>
                          <a:latin typeface="Arial" panose="020B0604020202020204" pitchFamily="34" charset="0"/>
                          <a:ea typeface="+mn-ea"/>
                          <a:cs typeface="Arial" panose="020B0604020202020204" pitchFamily="34" charset="0"/>
                        </a:rPr>
                        <a:t>However, a tenderer wishing to submit an alternative offer shall first apply to the Em­ployer with full details of the principles of the alternative for confirmation that the Em­ployer’s standards and requirements are not compromised or reduced.  Such con­firmation must have been provided by the Employer in writing at least 5 (five) working days before the date of tender closing, or as extended by an addendum sent to all tenderers.  The application shall not be submitted later than 7 (seven) working days before the date of tender closing given in Tender Data Clause C.2.15.</a:t>
                      </a:r>
                      <a:endParaRPr lang="en-US" sz="1400" b="0" kern="1200" dirty="0">
                        <a:solidFill>
                          <a:schemeClr val="dk1"/>
                        </a:solidFill>
                        <a:latin typeface="Arial" panose="020B0604020202020204" pitchFamily="34" charset="0"/>
                        <a:ea typeface="+mn-ea"/>
                        <a:cs typeface="Arial" panose="020B0604020202020204" pitchFamily="34" charset="0"/>
                      </a:endParaRPr>
                    </a:p>
                    <a:p>
                      <a:r>
                        <a:rPr lang="en-ZA" sz="1400" b="0" kern="1200" dirty="0">
                          <a:solidFill>
                            <a:schemeClr val="dk1"/>
                          </a:solidFill>
                          <a:latin typeface="Arial" panose="020B0604020202020204" pitchFamily="34" charset="0"/>
                          <a:ea typeface="+mn-ea"/>
                          <a:cs typeface="Arial" panose="020B0604020202020204" pitchFamily="34" charset="0"/>
                        </a:rPr>
                        <a:t> </a:t>
                      </a:r>
                      <a:endParaRPr lang="en-US" sz="1400" b="0" kern="1200" dirty="0">
                        <a:solidFill>
                          <a:schemeClr val="dk1"/>
                        </a:solidFill>
                        <a:latin typeface="Arial" panose="020B0604020202020204" pitchFamily="34" charset="0"/>
                        <a:ea typeface="+mn-ea"/>
                        <a:cs typeface="Arial" panose="020B0604020202020204" pitchFamily="34" charset="0"/>
                      </a:endParaRPr>
                    </a:p>
                    <a:p>
                      <a:r>
                        <a:rPr lang="en-ZA" sz="1400" b="0" kern="1200" dirty="0">
                          <a:solidFill>
                            <a:schemeClr val="dk1"/>
                          </a:solidFill>
                          <a:latin typeface="Arial" panose="020B0604020202020204" pitchFamily="34" charset="0"/>
                          <a:ea typeface="+mn-ea"/>
                          <a:cs typeface="Arial" panose="020B0604020202020204" pitchFamily="34" charset="0"/>
                        </a:rPr>
                        <a:t>Acceptable alternative offers will only be considered from a tenderer with the highest number of evaluation points for the main offer.</a:t>
                      </a:r>
                      <a:endParaRPr lang="en-US" sz="14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2233866302"/>
                  </a:ext>
                </a:extLst>
              </a:tr>
            </a:tbl>
          </a:graphicData>
        </a:graphic>
      </p:graphicFrame>
      <p:sp>
        <p:nvSpPr>
          <p:cNvPr id="3" name="TextBox 2">
            <a:extLst>
              <a:ext uri="{FF2B5EF4-FFF2-40B4-BE49-F238E27FC236}">
                <a16:creationId xmlns:a16="http://schemas.microsoft.com/office/drawing/2014/main" id="{6E25A9C7-AA17-4731-A3A4-529D80805E95}"/>
              </a:ext>
            </a:extLst>
          </p:cNvPr>
          <p:cNvSpPr txBox="1"/>
          <p:nvPr/>
        </p:nvSpPr>
        <p:spPr>
          <a:xfrm>
            <a:off x="0" y="238527"/>
            <a:ext cx="9144000" cy="477054"/>
          </a:xfrm>
          <a:prstGeom prst="rect">
            <a:avLst/>
          </a:prstGeom>
          <a:solidFill>
            <a:schemeClr val="accent6">
              <a:lumMod val="40000"/>
              <a:lumOff val="60000"/>
            </a:schemeClr>
          </a:solidFill>
        </p:spPr>
        <p:txBody>
          <a:bodyPr wrap="square" rtlCol="0">
            <a:spAutoFit/>
          </a:bodyPr>
          <a:lstStyle/>
          <a:p>
            <a:pPr algn="ctr"/>
            <a:r>
              <a:rPr lang="en-ZA" sz="2500" b="1" dirty="0">
                <a:latin typeface="Arial" panose="020B0604020202020204" pitchFamily="34" charset="0"/>
                <a:cs typeface="Arial" panose="020B0604020202020204" pitchFamily="34" charset="0"/>
              </a:rPr>
              <a:t>COMPLETION OF TENDER</a:t>
            </a:r>
          </a:p>
        </p:txBody>
      </p:sp>
    </p:spTree>
    <p:extLst>
      <p:ext uri="{BB962C8B-B14F-4D97-AF65-F5344CB8AC3E}">
        <p14:creationId xmlns:p14="http://schemas.microsoft.com/office/powerpoint/2010/main" val="684360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B724EC-8C2A-4791-B491-5A3A3BEC7B2A}"/>
              </a:ext>
            </a:extLst>
          </p:cNvPr>
          <p:cNvSpPr txBox="1"/>
          <p:nvPr/>
        </p:nvSpPr>
        <p:spPr>
          <a:xfrm>
            <a:off x="1237785" y="3156342"/>
            <a:ext cx="684684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T1.3: TENDER DATA</a:t>
            </a:r>
          </a:p>
        </p:txBody>
      </p:sp>
    </p:spTree>
    <p:extLst>
      <p:ext uri="{BB962C8B-B14F-4D97-AF65-F5344CB8AC3E}">
        <p14:creationId xmlns:p14="http://schemas.microsoft.com/office/powerpoint/2010/main" val="1673032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1C3188-E0B6-464E-B38A-2F934F11D14A}"/>
              </a:ext>
            </a:extLst>
          </p:cNvPr>
          <p:cNvSpPr txBox="1"/>
          <p:nvPr/>
        </p:nvSpPr>
        <p:spPr>
          <a:xfrm>
            <a:off x="0" y="146474"/>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Calibri Light" panose="020F0302020204030204"/>
                <a:ea typeface="+mn-ea"/>
                <a:cs typeface="+mn-cs"/>
              </a:rPr>
              <a:t>TENDER EVALUATION</a:t>
            </a:r>
          </a:p>
        </p:txBody>
      </p:sp>
      <p:graphicFrame>
        <p:nvGraphicFramePr>
          <p:cNvPr id="3" name="Table 2">
            <a:extLst>
              <a:ext uri="{FF2B5EF4-FFF2-40B4-BE49-F238E27FC236}">
                <a16:creationId xmlns:a16="http://schemas.microsoft.com/office/drawing/2014/main" id="{4AEC4C34-6010-4277-BF9F-305BFF39D788}"/>
              </a:ext>
            </a:extLst>
          </p:cNvPr>
          <p:cNvGraphicFramePr>
            <a:graphicFrameLocks noGrp="1"/>
          </p:cNvGraphicFramePr>
          <p:nvPr>
            <p:extLst>
              <p:ext uri="{D42A27DB-BD31-4B8C-83A1-F6EECF244321}">
                <p14:modId xmlns:p14="http://schemas.microsoft.com/office/powerpoint/2010/main" val="661688377"/>
              </p:ext>
            </p:extLst>
          </p:nvPr>
        </p:nvGraphicFramePr>
        <p:xfrm>
          <a:off x="348480" y="938644"/>
          <a:ext cx="8447040" cy="5462637"/>
        </p:xfrm>
        <a:graphic>
          <a:graphicData uri="http://schemas.openxmlformats.org/drawingml/2006/table">
            <a:tbl>
              <a:tblPr firstRow="1" bandRow="1">
                <a:tableStyleId>{D7AC3CCA-C797-4891-BE02-D94E43425B78}</a:tableStyleId>
              </a:tblPr>
              <a:tblGrid>
                <a:gridCol w="1242010">
                  <a:extLst>
                    <a:ext uri="{9D8B030D-6E8A-4147-A177-3AD203B41FA5}">
                      <a16:colId xmlns:a16="http://schemas.microsoft.com/office/drawing/2014/main" val="3323403159"/>
                    </a:ext>
                  </a:extLst>
                </a:gridCol>
                <a:gridCol w="7205030">
                  <a:extLst>
                    <a:ext uri="{9D8B030D-6E8A-4147-A177-3AD203B41FA5}">
                      <a16:colId xmlns:a16="http://schemas.microsoft.com/office/drawing/2014/main" val="1292333561"/>
                    </a:ext>
                  </a:extLst>
                </a:gridCol>
              </a:tblGrid>
              <a:tr h="419566">
                <a:tc>
                  <a:txBody>
                    <a:bodyPr/>
                    <a:lstStyle/>
                    <a:p>
                      <a:r>
                        <a:rPr lang="en-ZA" sz="1600" dirty="0">
                          <a:latin typeface="Arial" panose="020B0604020202020204" pitchFamily="34" charset="0"/>
                          <a:cs typeface="Arial" panose="020B0604020202020204" pitchFamily="34" charset="0"/>
                        </a:rPr>
                        <a:t>Clause </a:t>
                      </a:r>
                    </a:p>
                    <a:p>
                      <a:r>
                        <a:rPr lang="en-ZA" sz="1600" dirty="0">
                          <a:latin typeface="Arial" panose="020B0604020202020204" pitchFamily="34" charset="0"/>
                          <a:cs typeface="Arial" panose="020B0604020202020204" pitchFamily="34" charset="0"/>
                        </a:rPr>
                        <a:t>Number</a:t>
                      </a:r>
                    </a:p>
                  </a:txBody>
                  <a:tcPr/>
                </a:tc>
                <a:tc>
                  <a:txBody>
                    <a:bodyPr/>
                    <a:lstStyle/>
                    <a:p>
                      <a:r>
                        <a:rPr lang="en-ZA" sz="1600" dirty="0">
                          <a:latin typeface="Arial" panose="020B0604020202020204" pitchFamily="34" charset="0"/>
                          <a:cs typeface="Arial" panose="020B0604020202020204" pitchFamily="34" charset="0"/>
                        </a:rPr>
                        <a:t>PRE-QUALIFICATION: ELIGIBILITY CRITERIA</a:t>
                      </a:r>
                    </a:p>
                  </a:txBody>
                  <a:tcPr/>
                </a:tc>
                <a:extLst>
                  <a:ext uri="{0D108BD9-81ED-4DB2-BD59-A6C34878D82A}">
                    <a16:rowId xmlns:a16="http://schemas.microsoft.com/office/drawing/2014/main" val="916006533"/>
                  </a:ext>
                </a:extLst>
              </a:tr>
              <a:tr h="4883517">
                <a:tc>
                  <a:txBody>
                    <a:bodyPr/>
                    <a:lstStyle/>
                    <a:p>
                      <a:r>
                        <a:rPr lang="en-ZA" sz="1600" b="1" dirty="0">
                          <a:latin typeface="Arial" panose="020B0604020202020204" pitchFamily="34" charset="0"/>
                          <a:cs typeface="Arial" panose="020B0604020202020204" pitchFamily="34" charset="0"/>
                        </a:rPr>
                        <a:t>C.2.1</a:t>
                      </a:r>
                    </a:p>
                  </a:txBody>
                  <a:tcPr>
                    <a:noFill/>
                  </a:tcPr>
                </a:tc>
                <a:tc>
                  <a:txBody>
                    <a:bodyPr/>
                    <a:lstStyle/>
                    <a:p>
                      <a:pPr marL="0"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Only those tenderers who satisfy the following criteria are eligible to submit tenders:</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(a)	Meet the minimum requirements for the key persons as stated in the Scope of Works in Clause C.3.1.11: Personnel requirements;</a:t>
                      </a:r>
                      <a:r>
                        <a:rPr lang="en-ZA" sz="1300" dirty="0">
                          <a:effectLst/>
                          <a:latin typeface="Arial" panose="020B0604020202020204" pitchFamily="34" charset="0"/>
                          <a:ea typeface="Times New Roman" panose="02020603050405020304" pitchFamily="18" charset="0"/>
                          <a:cs typeface="Times New Roman" panose="02020603050405020304" pitchFamily="18" charset="0"/>
                        </a:rPr>
                        <a:t> excluding 3.1.11(f), which is dealt with under Tender Data C.3.13(k)</a:t>
                      </a:r>
                      <a:r>
                        <a:rPr lang="en-ZA" sz="1300" dirty="0">
                          <a:effectLst/>
                          <a:latin typeface="Arial" panose="020B0604020202020204" pitchFamily="34" charset="0"/>
                          <a:ea typeface="Times New Roman" panose="02020603050405020304" pitchFamily="18" charset="0"/>
                          <a:cs typeface="Arial" panose="020B0604020202020204" pitchFamily="34" charset="0"/>
                        </a:rPr>
                        <a:t>.</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(b)	Registered on National Treasury Central Supplier Database.</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Tenderers, or in the event of a Joint Venture or a Targeted Enterprise, each member of the Joint Venture or Targeted Enterprise, shall be registered on the National Treasury Central Supplier Database at the closing date for tender submissions. If not registered as verified online at tender closing, the tenderer will be declared non-responsive.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Failure to satisfy the eligibility criteria will result in a non-responsive tender.</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895711850"/>
                  </a:ext>
                </a:extLst>
              </a:tr>
            </a:tbl>
          </a:graphicData>
        </a:graphic>
      </p:graphicFrame>
    </p:spTree>
    <p:extLst>
      <p:ext uri="{BB962C8B-B14F-4D97-AF65-F5344CB8AC3E}">
        <p14:creationId xmlns:p14="http://schemas.microsoft.com/office/powerpoint/2010/main" val="2832114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a:extLst>
              <a:ext uri="{FF2B5EF4-FFF2-40B4-BE49-F238E27FC236}">
                <a16:creationId xmlns:a16="http://schemas.microsoft.com/office/drawing/2014/main" id="{8A5D3595-92A9-5854-446D-04357C688D48}"/>
              </a:ext>
            </a:extLst>
          </p:cNvPr>
          <p:cNvGraphicFramePr>
            <a:graphicFrameLocks noGrp="1"/>
          </p:cNvGraphicFramePr>
          <p:nvPr>
            <p:extLst>
              <p:ext uri="{D42A27DB-BD31-4B8C-83A1-F6EECF244321}">
                <p14:modId xmlns:p14="http://schemas.microsoft.com/office/powerpoint/2010/main" val="141353980"/>
              </p:ext>
            </p:extLst>
          </p:nvPr>
        </p:nvGraphicFramePr>
        <p:xfrm>
          <a:off x="397510" y="1026328"/>
          <a:ext cx="8348979" cy="5073040"/>
        </p:xfrm>
        <a:graphic>
          <a:graphicData uri="http://schemas.openxmlformats.org/drawingml/2006/table">
            <a:tbl>
              <a:tblPr firstRow="1" bandRow="1">
                <a:tableStyleId>{616DA210-FB5B-4158-B5E0-FEB733F419BA}</a:tableStyleId>
              </a:tblPr>
              <a:tblGrid>
                <a:gridCol w="586740">
                  <a:extLst>
                    <a:ext uri="{9D8B030D-6E8A-4147-A177-3AD203B41FA5}">
                      <a16:colId xmlns:a16="http://schemas.microsoft.com/office/drawing/2014/main" val="20000"/>
                    </a:ext>
                  </a:extLst>
                </a:gridCol>
                <a:gridCol w="4080510">
                  <a:extLst>
                    <a:ext uri="{9D8B030D-6E8A-4147-A177-3AD203B41FA5}">
                      <a16:colId xmlns:a16="http://schemas.microsoft.com/office/drawing/2014/main" val="20001"/>
                    </a:ext>
                  </a:extLst>
                </a:gridCol>
                <a:gridCol w="3681729">
                  <a:extLst>
                    <a:ext uri="{9D8B030D-6E8A-4147-A177-3AD203B41FA5}">
                      <a16:colId xmlns:a16="http://schemas.microsoft.com/office/drawing/2014/main" val="20002"/>
                    </a:ext>
                  </a:extLst>
                </a:gridCol>
              </a:tblGrid>
              <a:tr h="409575">
                <a:tc>
                  <a:txBody>
                    <a:bodyPr/>
                    <a:lstStyle/>
                    <a:p>
                      <a:pPr marL="91440">
                        <a:lnSpc>
                          <a:spcPct val="100000"/>
                        </a:lnSpc>
                        <a:spcBef>
                          <a:spcPts val="270"/>
                        </a:spcBef>
                      </a:pPr>
                      <a:r>
                        <a:rPr sz="1400" b="1" spc="-5" dirty="0">
                          <a:solidFill>
                            <a:srgbClr val="FFFFFF"/>
                          </a:solidFill>
                        </a:rPr>
                        <a:t>Item</a:t>
                      </a:r>
                      <a:endParaRPr sz="1400" dirty="0">
                        <a:latin typeface="Calibri"/>
                        <a:cs typeface="Calibri"/>
                      </a:endParaRPr>
                    </a:p>
                  </a:txBody>
                  <a:tcPr marL="0" marR="0" marT="34290" marB="0"/>
                </a:tc>
                <a:tc>
                  <a:txBody>
                    <a:bodyPr/>
                    <a:lstStyle/>
                    <a:p>
                      <a:pPr marL="91440">
                        <a:lnSpc>
                          <a:spcPct val="100000"/>
                        </a:lnSpc>
                        <a:spcBef>
                          <a:spcPts val="270"/>
                        </a:spcBef>
                      </a:pPr>
                      <a:r>
                        <a:rPr sz="1400" b="1" dirty="0">
                          <a:solidFill>
                            <a:srgbClr val="FFFFFF"/>
                          </a:solidFill>
                        </a:rPr>
                        <a:t>Description</a:t>
                      </a:r>
                      <a:endParaRPr sz="1400" dirty="0">
                        <a:latin typeface="Calibri"/>
                        <a:cs typeface="Calibri"/>
                      </a:endParaRPr>
                    </a:p>
                  </a:txBody>
                  <a:tcPr marL="0" marR="0" marT="34290" marB="0"/>
                </a:tc>
                <a:tc>
                  <a:txBody>
                    <a:bodyPr/>
                    <a:lstStyle/>
                    <a:p>
                      <a:pPr marL="92075">
                        <a:lnSpc>
                          <a:spcPct val="100000"/>
                        </a:lnSpc>
                        <a:spcBef>
                          <a:spcPts val="270"/>
                        </a:spcBef>
                      </a:pPr>
                      <a:r>
                        <a:rPr sz="1400" b="1" spc="-5" dirty="0">
                          <a:solidFill>
                            <a:srgbClr val="FFFFFF"/>
                          </a:solidFill>
                        </a:rPr>
                        <a:t>Required</a:t>
                      </a:r>
                      <a:endParaRPr sz="1400" dirty="0">
                        <a:latin typeface="Calibri"/>
                        <a:cs typeface="Calibri"/>
                      </a:endParaRPr>
                    </a:p>
                  </a:txBody>
                  <a:tcPr marL="0" marR="0" marT="34290" marB="0"/>
                </a:tc>
                <a:extLst>
                  <a:ext uri="{0D108BD9-81ED-4DB2-BD59-A6C34878D82A}">
                    <a16:rowId xmlns:a16="http://schemas.microsoft.com/office/drawing/2014/main" val="10000"/>
                  </a:ext>
                </a:extLst>
              </a:tr>
              <a:tr h="2225040">
                <a:tc>
                  <a:txBody>
                    <a:bodyPr/>
                    <a:lstStyle/>
                    <a:p>
                      <a:pPr>
                        <a:lnSpc>
                          <a:spcPct val="100000"/>
                        </a:lnSpc>
                      </a:pPr>
                      <a:endParaRPr sz="1400" dirty="0"/>
                    </a:p>
                    <a:p>
                      <a:pPr>
                        <a:lnSpc>
                          <a:spcPct val="100000"/>
                        </a:lnSpc>
                        <a:spcBef>
                          <a:spcPts val="5"/>
                        </a:spcBef>
                      </a:pPr>
                      <a:endParaRPr sz="1750" dirty="0"/>
                    </a:p>
                    <a:p>
                      <a:pPr marL="91440">
                        <a:lnSpc>
                          <a:spcPct val="100000"/>
                        </a:lnSpc>
                        <a:spcBef>
                          <a:spcPts val="5"/>
                        </a:spcBef>
                      </a:pPr>
                      <a:r>
                        <a:rPr sz="1400" spc="-5" dirty="0"/>
                        <a:t>a.</a:t>
                      </a:r>
                      <a:endParaRPr sz="1400" dirty="0">
                        <a:latin typeface="Calibri"/>
                        <a:cs typeface="Calibri"/>
                      </a:endParaRPr>
                    </a:p>
                  </a:txBody>
                  <a:tcPr marL="0" marR="0" marT="0" marB="0"/>
                </a:tc>
                <a:tc>
                  <a:txBody>
                    <a:bodyPr/>
                    <a:lstStyle/>
                    <a:p>
                      <a:pPr marL="91440" marR="83185" algn="just">
                        <a:lnSpc>
                          <a:spcPct val="100000"/>
                        </a:lnSpc>
                        <a:spcBef>
                          <a:spcPts val="270"/>
                        </a:spcBef>
                      </a:pPr>
                      <a:r>
                        <a:rPr sz="1400" spc="-5" dirty="0"/>
                        <a:t>Meet </a:t>
                      </a:r>
                      <a:r>
                        <a:rPr sz="1400" dirty="0"/>
                        <a:t>the </a:t>
                      </a:r>
                      <a:r>
                        <a:rPr sz="1400" spc="-5" dirty="0"/>
                        <a:t>minimum requirements </a:t>
                      </a:r>
                      <a:r>
                        <a:rPr sz="1400" spc="-10" dirty="0"/>
                        <a:t>for </a:t>
                      </a:r>
                      <a:r>
                        <a:rPr sz="1400" spc="-5" dirty="0"/>
                        <a:t>the </a:t>
                      </a:r>
                      <a:r>
                        <a:rPr sz="1400" spc="-20" dirty="0"/>
                        <a:t>key </a:t>
                      </a:r>
                      <a:r>
                        <a:rPr sz="1400" spc="-5" dirty="0"/>
                        <a:t>persons </a:t>
                      </a:r>
                      <a:r>
                        <a:rPr sz="1400" dirty="0"/>
                        <a:t> </a:t>
                      </a:r>
                      <a:r>
                        <a:rPr sz="1400" spc="-5" dirty="0"/>
                        <a:t>as </a:t>
                      </a:r>
                      <a:r>
                        <a:rPr sz="1400" spc="-10" dirty="0"/>
                        <a:t>stated </a:t>
                      </a:r>
                      <a:r>
                        <a:rPr sz="1400" dirty="0"/>
                        <a:t>in the </a:t>
                      </a:r>
                      <a:r>
                        <a:rPr sz="1400" spc="-5" dirty="0"/>
                        <a:t>Scope </a:t>
                      </a:r>
                      <a:r>
                        <a:rPr sz="1400" dirty="0"/>
                        <a:t>of </a:t>
                      </a:r>
                      <a:r>
                        <a:rPr sz="1400" spc="-15" dirty="0"/>
                        <a:t>Works</a:t>
                      </a:r>
                      <a:r>
                        <a:rPr sz="1400" spc="-10" dirty="0"/>
                        <a:t> </a:t>
                      </a:r>
                      <a:r>
                        <a:rPr sz="1400" dirty="0"/>
                        <a:t>in Clause </a:t>
                      </a:r>
                      <a:r>
                        <a:rPr sz="1400" spc="-5" dirty="0"/>
                        <a:t>C3.1.11: </a:t>
                      </a:r>
                      <a:r>
                        <a:rPr sz="1400" dirty="0"/>
                        <a:t> </a:t>
                      </a:r>
                      <a:r>
                        <a:rPr sz="1400" spc="-10" dirty="0"/>
                        <a:t>Personnel</a:t>
                      </a:r>
                      <a:r>
                        <a:rPr sz="1400" dirty="0"/>
                        <a:t> </a:t>
                      </a:r>
                      <a:r>
                        <a:rPr sz="1400" spc="-10" dirty="0"/>
                        <a:t>requirements.</a:t>
                      </a:r>
                      <a:endParaRPr sz="1400" dirty="0">
                        <a:latin typeface="Calibri"/>
                        <a:cs typeface="Calibri"/>
                      </a:endParaRPr>
                    </a:p>
                  </a:txBody>
                  <a:tcPr marL="0" marR="0" marT="34290" marB="0"/>
                </a:tc>
                <a:tc>
                  <a:txBody>
                    <a:bodyPr/>
                    <a:lstStyle/>
                    <a:p>
                      <a:pPr marL="92075" marR="180975">
                        <a:lnSpc>
                          <a:spcPct val="100000"/>
                        </a:lnSpc>
                        <a:spcBef>
                          <a:spcPts val="270"/>
                        </a:spcBef>
                      </a:pPr>
                      <a:r>
                        <a:rPr sz="1400" spc="-5" dirty="0"/>
                        <a:t>Provide</a:t>
                      </a:r>
                      <a:r>
                        <a:rPr sz="1400" spc="-20" dirty="0"/>
                        <a:t> </a:t>
                      </a:r>
                      <a:r>
                        <a:rPr sz="1400" spc="-5" dirty="0"/>
                        <a:t>the</a:t>
                      </a:r>
                      <a:r>
                        <a:rPr sz="1400" spc="15" dirty="0"/>
                        <a:t> </a:t>
                      </a:r>
                      <a:r>
                        <a:rPr sz="1400" spc="-5" dirty="0"/>
                        <a:t>details</a:t>
                      </a:r>
                      <a:r>
                        <a:rPr sz="1400" spc="5" dirty="0"/>
                        <a:t> </a:t>
                      </a:r>
                      <a:r>
                        <a:rPr sz="1400" spc="-5" dirty="0"/>
                        <a:t>of</a:t>
                      </a:r>
                      <a:r>
                        <a:rPr sz="1400" spc="-15" dirty="0"/>
                        <a:t> </a:t>
                      </a:r>
                      <a:r>
                        <a:rPr sz="1400" spc="-5" dirty="0"/>
                        <a:t>the</a:t>
                      </a:r>
                      <a:r>
                        <a:rPr sz="1400" spc="15" dirty="0"/>
                        <a:t> </a:t>
                      </a:r>
                      <a:r>
                        <a:rPr lang="en-US" sz="1400" spc="-5" dirty="0"/>
                        <a:t>Project Leader</a:t>
                      </a:r>
                      <a:r>
                        <a:rPr lang="en-US" sz="1400" spc="-20" dirty="0"/>
                        <a:t> and</a:t>
                      </a:r>
                      <a:r>
                        <a:rPr sz="1400" spc="-20" dirty="0"/>
                        <a:t> </a:t>
                      </a:r>
                      <a:r>
                        <a:rPr sz="1400" spc="-15" dirty="0"/>
                        <a:t> </a:t>
                      </a:r>
                      <a:r>
                        <a:rPr sz="1400" spc="-5" dirty="0"/>
                        <a:t>Design</a:t>
                      </a:r>
                      <a:r>
                        <a:rPr sz="1400" dirty="0"/>
                        <a:t> </a:t>
                      </a:r>
                      <a:r>
                        <a:rPr sz="1400" spc="-5" dirty="0"/>
                        <a:t>Specialist</a:t>
                      </a:r>
                      <a:r>
                        <a:rPr sz="1400" spc="-10" dirty="0"/>
                        <a:t> </a:t>
                      </a:r>
                      <a:r>
                        <a:rPr sz="1400" spc="-15" dirty="0"/>
                        <a:t>(Pavement</a:t>
                      </a:r>
                      <a:r>
                        <a:rPr sz="1400" spc="15" dirty="0"/>
                        <a:t> </a:t>
                      </a:r>
                      <a:r>
                        <a:rPr sz="1400" dirty="0"/>
                        <a:t>&amp;</a:t>
                      </a:r>
                      <a:r>
                        <a:rPr sz="1400" spc="5" dirty="0"/>
                        <a:t> </a:t>
                      </a:r>
                      <a:r>
                        <a:rPr sz="1400" spc="-5" dirty="0"/>
                        <a:t>Materials </a:t>
                      </a:r>
                      <a:r>
                        <a:rPr sz="1400" dirty="0"/>
                        <a:t> </a:t>
                      </a:r>
                      <a:r>
                        <a:rPr sz="1400" spc="-5" dirty="0"/>
                        <a:t>Engineer)</a:t>
                      </a:r>
                      <a:r>
                        <a:rPr sz="1400" spc="15" dirty="0"/>
                        <a:t> </a:t>
                      </a:r>
                      <a:r>
                        <a:rPr sz="1400" dirty="0"/>
                        <a:t>as</a:t>
                      </a:r>
                      <a:r>
                        <a:rPr sz="1400" spc="5" dirty="0"/>
                        <a:t> </a:t>
                      </a:r>
                      <a:r>
                        <a:rPr sz="1400" spc="-10" dirty="0"/>
                        <a:t>required</a:t>
                      </a:r>
                      <a:r>
                        <a:rPr sz="1400" spc="25" dirty="0"/>
                        <a:t> </a:t>
                      </a:r>
                      <a:r>
                        <a:rPr sz="1400" dirty="0"/>
                        <a:t>in</a:t>
                      </a:r>
                      <a:r>
                        <a:rPr sz="1400" spc="-10" dirty="0"/>
                        <a:t> </a:t>
                      </a:r>
                      <a:r>
                        <a:rPr sz="1400" spc="-5" dirty="0"/>
                        <a:t>the </a:t>
                      </a:r>
                      <a:r>
                        <a:rPr sz="1400" spc="-300" dirty="0"/>
                        <a:t> </a:t>
                      </a:r>
                      <a:r>
                        <a:rPr sz="1400" dirty="0"/>
                        <a:t>B – </a:t>
                      </a:r>
                      <a:r>
                        <a:rPr sz="1400" spc="-10" dirty="0"/>
                        <a:t>Forms. </a:t>
                      </a:r>
                      <a:r>
                        <a:rPr sz="1400" spc="-5" dirty="0"/>
                        <a:t>When </a:t>
                      </a:r>
                      <a:r>
                        <a:rPr sz="1400" dirty="0"/>
                        <a:t>a </a:t>
                      </a:r>
                      <a:r>
                        <a:rPr sz="1400" spc="-5" dirty="0"/>
                        <a:t>proposed </a:t>
                      </a:r>
                      <a:r>
                        <a:rPr sz="1400" spc="-10" dirty="0"/>
                        <a:t>candidate for any</a:t>
                      </a:r>
                      <a:r>
                        <a:rPr lang="en-US" sz="1400" spc="-10" dirty="0"/>
                        <a:t> </a:t>
                      </a:r>
                      <a:r>
                        <a:rPr sz="1400" dirty="0"/>
                        <a:t>position is </a:t>
                      </a:r>
                      <a:r>
                        <a:rPr sz="1400" spc="-5" dirty="0"/>
                        <a:t>not </a:t>
                      </a:r>
                      <a:r>
                        <a:rPr sz="1400" dirty="0"/>
                        <a:t>in the </a:t>
                      </a:r>
                      <a:r>
                        <a:rPr sz="1400" spc="-5" dirty="0"/>
                        <a:t>permanent employ of the</a:t>
                      </a:r>
                      <a:r>
                        <a:rPr lang="en-US" sz="1400" spc="-5" dirty="0"/>
                        <a:t> </a:t>
                      </a:r>
                      <a:r>
                        <a:rPr sz="1400" spc="-10" dirty="0"/>
                        <a:t>tenderer</a:t>
                      </a:r>
                      <a:r>
                        <a:rPr sz="1400" spc="15" dirty="0"/>
                        <a:t> </a:t>
                      </a:r>
                      <a:r>
                        <a:rPr sz="1400" spc="-5" dirty="0"/>
                        <a:t>but</a:t>
                      </a:r>
                      <a:r>
                        <a:rPr sz="1400" spc="15" dirty="0"/>
                        <a:t> </a:t>
                      </a:r>
                      <a:r>
                        <a:rPr sz="1400" dirty="0"/>
                        <a:t>a</a:t>
                      </a:r>
                      <a:r>
                        <a:rPr sz="1400" spc="-5" dirty="0"/>
                        <a:t> </a:t>
                      </a:r>
                      <a:r>
                        <a:rPr sz="1400" spc="-10" dirty="0"/>
                        <a:t>contracted</a:t>
                      </a:r>
                      <a:r>
                        <a:rPr sz="1400" spc="-5" dirty="0"/>
                        <a:t> person,</a:t>
                      </a:r>
                      <a:r>
                        <a:rPr sz="1400" spc="-10" dirty="0"/>
                        <a:t> </a:t>
                      </a:r>
                      <a:r>
                        <a:rPr sz="1400" spc="-5" dirty="0"/>
                        <a:t>this</a:t>
                      </a:r>
                      <a:r>
                        <a:rPr sz="1400" spc="10" dirty="0"/>
                        <a:t> </a:t>
                      </a:r>
                      <a:r>
                        <a:rPr sz="1400" spc="-10" dirty="0"/>
                        <a:t>must</a:t>
                      </a:r>
                      <a:r>
                        <a:rPr sz="1400" dirty="0"/>
                        <a:t> </a:t>
                      </a:r>
                      <a:r>
                        <a:rPr sz="1400" spc="-5" dirty="0"/>
                        <a:t>be</a:t>
                      </a:r>
                      <a:r>
                        <a:rPr lang="en-US" sz="1400" spc="-5" dirty="0"/>
                        <a:t> </a:t>
                      </a:r>
                      <a:r>
                        <a:rPr sz="1400" spc="-5" dirty="0"/>
                        <a:t>indicated on form </a:t>
                      </a:r>
                      <a:r>
                        <a:rPr sz="1400" dirty="0"/>
                        <a:t>B2</a:t>
                      </a:r>
                      <a:r>
                        <a:rPr lang="en-US" sz="1400" dirty="0"/>
                        <a:t>,</a:t>
                      </a:r>
                      <a:r>
                        <a:rPr sz="1400" dirty="0"/>
                        <a:t> </a:t>
                      </a:r>
                      <a:r>
                        <a:rPr sz="1400" spc="-5" dirty="0"/>
                        <a:t>and </a:t>
                      </a:r>
                      <a:r>
                        <a:rPr sz="1400" dirty="0"/>
                        <a:t>a </a:t>
                      </a:r>
                      <a:r>
                        <a:rPr sz="1400" spc="-5" dirty="0"/>
                        <a:t>signed </a:t>
                      </a:r>
                      <a:r>
                        <a:rPr sz="1400" spc="-10" dirty="0"/>
                        <a:t>letter </a:t>
                      </a:r>
                      <a:r>
                        <a:rPr sz="1400" spc="-5" dirty="0"/>
                        <a:t>of</a:t>
                      </a:r>
                      <a:r>
                        <a:rPr lang="en-US" sz="1400" spc="-5" dirty="0"/>
                        <a:t> </a:t>
                      </a:r>
                      <a:r>
                        <a:rPr sz="1400" spc="-10" dirty="0"/>
                        <a:t>consent</a:t>
                      </a:r>
                      <a:r>
                        <a:rPr sz="1400" spc="5" dirty="0"/>
                        <a:t> </a:t>
                      </a:r>
                      <a:r>
                        <a:rPr sz="1400" spc="-10" dirty="0"/>
                        <a:t>from</a:t>
                      </a:r>
                      <a:r>
                        <a:rPr sz="1400" spc="-30" dirty="0"/>
                        <a:t> </a:t>
                      </a:r>
                      <a:r>
                        <a:rPr sz="1400" spc="-5" dirty="0"/>
                        <a:t>the</a:t>
                      </a:r>
                      <a:r>
                        <a:rPr sz="1400" spc="25" dirty="0"/>
                        <a:t> </a:t>
                      </a:r>
                      <a:r>
                        <a:rPr sz="1400" spc="-10" dirty="0"/>
                        <a:t>candidate</a:t>
                      </a:r>
                      <a:r>
                        <a:rPr sz="1400" spc="20" dirty="0"/>
                        <a:t> </a:t>
                      </a:r>
                      <a:r>
                        <a:rPr sz="1400" spc="-10" dirty="0"/>
                        <a:t>must</a:t>
                      </a:r>
                      <a:r>
                        <a:rPr sz="1400" spc="10" dirty="0"/>
                        <a:t> </a:t>
                      </a:r>
                      <a:r>
                        <a:rPr sz="1400" spc="-5" dirty="0"/>
                        <a:t>be</a:t>
                      </a:r>
                      <a:r>
                        <a:rPr sz="1400" spc="5" dirty="0"/>
                        <a:t> </a:t>
                      </a:r>
                      <a:r>
                        <a:rPr sz="1400" spc="-10" dirty="0"/>
                        <a:t>submitted</a:t>
                      </a:r>
                      <a:r>
                        <a:rPr lang="en-US" sz="1400" spc="-10" dirty="0"/>
                        <a:t> </a:t>
                      </a:r>
                      <a:r>
                        <a:rPr sz="1400" dirty="0"/>
                        <a:t>with</a:t>
                      </a:r>
                      <a:r>
                        <a:rPr sz="1400" spc="-20" dirty="0"/>
                        <a:t> </a:t>
                      </a:r>
                      <a:r>
                        <a:rPr sz="1400" spc="-5" dirty="0"/>
                        <a:t>the</a:t>
                      </a:r>
                      <a:r>
                        <a:rPr sz="1400" spc="15" dirty="0"/>
                        <a:t> </a:t>
                      </a:r>
                      <a:r>
                        <a:rPr sz="1400" spc="-10" dirty="0"/>
                        <a:t>relevant</a:t>
                      </a:r>
                      <a:r>
                        <a:rPr sz="1400" spc="25" dirty="0"/>
                        <a:t> </a:t>
                      </a:r>
                      <a:r>
                        <a:rPr sz="1400" spc="-5" dirty="0"/>
                        <a:t>B-forms.</a:t>
                      </a:r>
                      <a:endParaRPr sz="1400" dirty="0">
                        <a:latin typeface="Calibri"/>
                        <a:cs typeface="Calibri"/>
                      </a:endParaRPr>
                    </a:p>
                  </a:txBody>
                  <a:tcPr marL="0" marR="0" marT="34290" marB="0"/>
                </a:tc>
                <a:extLst>
                  <a:ext uri="{0D108BD9-81ED-4DB2-BD59-A6C34878D82A}">
                    <a16:rowId xmlns:a16="http://schemas.microsoft.com/office/drawing/2014/main" val="10001"/>
                  </a:ext>
                </a:extLst>
              </a:tr>
              <a:tr h="2438425">
                <a:tc>
                  <a:txBody>
                    <a:bodyPr/>
                    <a:lstStyle/>
                    <a:p>
                      <a:pPr marL="91440">
                        <a:lnSpc>
                          <a:spcPct val="100000"/>
                        </a:lnSpc>
                        <a:spcBef>
                          <a:spcPts val="275"/>
                        </a:spcBef>
                      </a:pPr>
                      <a:r>
                        <a:rPr sz="1400" spc="-10" dirty="0"/>
                        <a:t>b.</a:t>
                      </a:r>
                      <a:endParaRPr sz="1400" dirty="0">
                        <a:latin typeface="Calibri"/>
                        <a:cs typeface="Calibri"/>
                      </a:endParaRPr>
                    </a:p>
                  </a:txBody>
                  <a:tcPr marL="0" marR="0" marT="34925" marB="0"/>
                </a:tc>
                <a:tc>
                  <a:txBody>
                    <a:bodyPr/>
                    <a:lstStyle/>
                    <a:p>
                      <a:pPr marL="91440" marR="83820" algn="just">
                        <a:lnSpc>
                          <a:spcPct val="100000"/>
                        </a:lnSpc>
                        <a:spcBef>
                          <a:spcPts val="275"/>
                        </a:spcBef>
                      </a:pPr>
                      <a:r>
                        <a:rPr sz="1400" spc="-10" dirty="0"/>
                        <a:t>Registered</a:t>
                      </a:r>
                      <a:r>
                        <a:rPr sz="1400" spc="-5" dirty="0"/>
                        <a:t> </a:t>
                      </a:r>
                      <a:r>
                        <a:rPr sz="1400" dirty="0"/>
                        <a:t>on</a:t>
                      </a:r>
                      <a:r>
                        <a:rPr sz="1400" spc="5" dirty="0"/>
                        <a:t> </a:t>
                      </a:r>
                      <a:r>
                        <a:rPr sz="1400" spc="-5" dirty="0"/>
                        <a:t>National</a:t>
                      </a:r>
                      <a:r>
                        <a:rPr sz="1400" dirty="0"/>
                        <a:t> </a:t>
                      </a:r>
                      <a:r>
                        <a:rPr sz="1400" spc="-15" dirty="0"/>
                        <a:t>Treasury</a:t>
                      </a:r>
                      <a:r>
                        <a:rPr sz="1400" spc="-10" dirty="0"/>
                        <a:t> </a:t>
                      </a:r>
                      <a:r>
                        <a:rPr sz="1400" spc="-5" dirty="0"/>
                        <a:t>Central</a:t>
                      </a:r>
                      <a:r>
                        <a:rPr sz="1400" dirty="0"/>
                        <a:t> </a:t>
                      </a:r>
                      <a:r>
                        <a:rPr sz="1400" spc="-5" dirty="0"/>
                        <a:t>Supplier </a:t>
                      </a:r>
                      <a:r>
                        <a:rPr sz="1400" spc="-305" dirty="0"/>
                        <a:t> </a:t>
                      </a:r>
                      <a:r>
                        <a:rPr sz="1400" spc="-5" dirty="0"/>
                        <a:t>Database.</a:t>
                      </a:r>
                      <a:endParaRPr sz="1400" dirty="0"/>
                    </a:p>
                    <a:p>
                      <a:pPr>
                        <a:lnSpc>
                          <a:spcPct val="100000"/>
                        </a:lnSpc>
                        <a:spcBef>
                          <a:spcPts val="10"/>
                        </a:spcBef>
                      </a:pPr>
                      <a:endParaRPr sz="1450" dirty="0"/>
                    </a:p>
                    <a:p>
                      <a:pPr marL="91440" marR="81915" algn="just">
                        <a:lnSpc>
                          <a:spcPct val="100000"/>
                        </a:lnSpc>
                      </a:pPr>
                      <a:r>
                        <a:rPr sz="1400" spc="-20" dirty="0"/>
                        <a:t>Tenderers, </a:t>
                      </a:r>
                      <a:r>
                        <a:rPr sz="1400" dirty="0"/>
                        <a:t>or in </a:t>
                      </a:r>
                      <a:r>
                        <a:rPr sz="1400" spc="-5" dirty="0"/>
                        <a:t>the </a:t>
                      </a:r>
                      <a:r>
                        <a:rPr sz="1400" spc="-10" dirty="0"/>
                        <a:t>event </a:t>
                      </a:r>
                      <a:r>
                        <a:rPr sz="1400" dirty="0"/>
                        <a:t>of a </a:t>
                      </a:r>
                      <a:r>
                        <a:rPr sz="1400" spc="-5" dirty="0"/>
                        <a:t>Joint </a:t>
                      </a:r>
                      <a:r>
                        <a:rPr sz="1400" spc="-20" dirty="0"/>
                        <a:t>Venture </a:t>
                      </a:r>
                      <a:r>
                        <a:rPr sz="1400" dirty="0"/>
                        <a:t>(JV) or a </a:t>
                      </a:r>
                      <a:r>
                        <a:rPr sz="1400" spc="5" dirty="0"/>
                        <a:t> </a:t>
                      </a:r>
                      <a:r>
                        <a:rPr sz="1400" spc="-20" dirty="0"/>
                        <a:t>Targeted</a:t>
                      </a:r>
                      <a:r>
                        <a:rPr sz="1400" spc="-15" dirty="0"/>
                        <a:t> </a:t>
                      </a:r>
                      <a:r>
                        <a:rPr sz="1400" spc="-5" dirty="0"/>
                        <a:t>Enterprise,</a:t>
                      </a:r>
                      <a:r>
                        <a:rPr sz="1400" dirty="0"/>
                        <a:t> </a:t>
                      </a:r>
                      <a:r>
                        <a:rPr sz="1400" spc="-5" dirty="0"/>
                        <a:t>each</a:t>
                      </a:r>
                      <a:r>
                        <a:rPr sz="1400" dirty="0"/>
                        <a:t> </a:t>
                      </a:r>
                      <a:r>
                        <a:rPr sz="1400" spc="-5" dirty="0"/>
                        <a:t>member</a:t>
                      </a:r>
                      <a:r>
                        <a:rPr sz="1400" dirty="0"/>
                        <a:t> of</a:t>
                      </a:r>
                      <a:r>
                        <a:rPr sz="1400" spc="5" dirty="0"/>
                        <a:t> </a:t>
                      </a:r>
                      <a:r>
                        <a:rPr sz="1400" spc="-5" dirty="0"/>
                        <a:t>the</a:t>
                      </a:r>
                      <a:r>
                        <a:rPr sz="1400" dirty="0"/>
                        <a:t> JV</a:t>
                      </a:r>
                      <a:r>
                        <a:rPr sz="1400" spc="5" dirty="0"/>
                        <a:t> </a:t>
                      </a:r>
                      <a:r>
                        <a:rPr sz="1400" dirty="0"/>
                        <a:t>or</a:t>
                      </a:r>
                      <a:r>
                        <a:rPr sz="1400" spc="5" dirty="0"/>
                        <a:t> </a:t>
                      </a:r>
                      <a:r>
                        <a:rPr sz="1400" dirty="0"/>
                        <a:t>a </a:t>
                      </a:r>
                      <a:r>
                        <a:rPr sz="1400" spc="5" dirty="0"/>
                        <a:t> </a:t>
                      </a:r>
                      <a:r>
                        <a:rPr sz="1400" spc="-20" dirty="0"/>
                        <a:t>Targeted</a:t>
                      </a:r>
                      <a:r>
                        <a:rPr sz="1400" spc="280" dirty="0"/>
                        <a:t> </a:t>
                      </a:r>
                      <a:r>
                        <a:rPr sz="1400" spc="-5" dirty="0"/>
                        <a:t>Enterprise,</a:t>
                      </a:r>
                      <a:r>
                        <a:rPr sz="1400" dirty="0"/>
                        <a:t> shall</a:t>
                      </a:r>
                      <a:r>
                        <a:rPr sz="1400" spc="5" dirty="0"/>
                        <a:t> </a:t>
                      </a:r>
                      <a:r>
                        <a:rPr sz="1400" spc="-5" dirty="0"/>
                        <a:t>be</a:t>
                      </a:r>
                      <a:r>
                        <a:rPr sz="1400" dirty="0"/>
                        <a:t> </a:t>
                      </a:r>
                      <a:r>
                        <a:rPr sz="1400" spc="-10" dirty="0"/>
                        <a:t>registered</a:t>
                      </a:r>
                      <a:r>
                        <a:rPr sz="1400" spc="-5" dirty="0"/>
                        <a:t> </a:t>
                      </a:r>
                      <a:r>
                        <a:rPr sz="1400" dirty="0"/>
                        <a:t>on</a:t>
                      </a:r>
                      <a:r>
                        <a:rPr sz="1400" spc="5" dirty="0"/>
                        <a:t> </a:t>
                      </a:r>
                      <a:r>
                        <a:rPr sz="1400" spc="-5" dirty="0"/>
                        <a:t>the </a:t>
                      </a:r>
                      <a:r>
                        <a:rPr sz="1400" dirty="0"/>
                        <a:t> </a:t>
                      </a:r>
                      <a:r>
                        <a:rPr sz="1400" spc="-5" dirty="0"/>
                        <a:t>National</a:t>
                      </a:r>
                      <a:r>
                        <a:rPr sz="1400" dirty="0"/>
                        <a:t> </a:t>
                      </a:r>
                      <a:r>
                        <a:rPr sz="1400" spc="-15" dirty="0"/>
                        <a:t>Treasury</a:t>
                      </a:r>
                      <a:r>
                        <a:rPr sz="1400" spc="-10" dirty="0"/>
                        <a:t> </a:t>
                      </a:r>
                      <a:r>
                        <a:rPr sz="1400" spc="-5" dirty="0"/>
                        <a:t>Central</a:t>
                      </a:r>
                      <a:r>
                        <a:rPr sz="1400" dirty="0"/>
                        <a:t> </a:t>
                      </a:r>
                      <a:r>
                        <a:rPr sz="1400" spc="-5" dirty="0"/>
                        <a:t>Supplier</a:t>
                      </a:r>
                      <a:r>
                        <a:rPr sz="1400" dirty="0"/>
                        <a:t> </a:t>
                      </a:r>
                      <a:r>
                        <a:rPr sz="1400" spc="-5" dirty="0"/>
                        <a:t>Database</a:t>
                      </a:r>
                      <a:r>
                        <a:rPr sz="1400" dirty="0"/>
                        <a:t> </a:t>
                      </a:r>
                      <a:r>
                        <a:rPr sz="1400" spc="-5" dirty="0"/>
                        <a:t>at</a:t>
                      </a:r>
                      <a:r>
                        <a:rPr sz="1400" dirty="0"/>
                        <a:t> the </a:t>
                      </a:r>
                      <a:r>
                        <a:rPr sz="1400" spc="-305" dirty="0"/>
                        <a:t> </a:t>
                      </a:r>
                      <a:r>
                        <a:rPr sz="1400" spc="-5" dirty="0"/>
                        <a:t>closing</a:t>
                      </a:r>
                      <a:r>
                        <a:rPr sz="1400" spc="-15" dirty="0"/>
                        <a:t> </a:t>
                      </a:r>
                      <a:r>
                        <a:rPr sz="1400" spc="-10" dirty="0"/>
                        <a:t>date</a:t>
                      </a:r>
                      <a:r>
                        <a:rPr sz="1400" spc="5" dirty="0"/>
                        <a:t> </a:t>
                      </a:r>
                      <a:r>
                        <a:rPr sz="1400" spc="-10" dirty="0"/>
                        <a:t>for </a:t>
                      </a:r>
                      <a:r>
                        <a:rPr sz="1400" spc="-5" dirty="0"/>
                        <a:t>tender</a:t>
                      </a:r>
                      <a:r>
                        <a:rPr sz="1400" spc="5" dirty="0"/>
                        <a:t> </a:t>
                      </a:r>
                      <a:r>
                        <a:rPr sz="1400" spc="-5" dirty="0"/>
                        <a:t>submissions.</a:t>
                      </a:r>
                      <a:endParaRPr sz="1400" dirty="0"/>
                    </a:p>
                    <a:p>
                      <a:pPr>
                        <a:lnSpc>
                          <a:spcPct val="100000"/>
                        </a:lnSpc>
                        <a:spcBef>
                          <a:spcPts val="15"/>
                        </a:spcBef>
                      </a:pPr>
                      <a:endParaRPr sz="1450" dirty="0"/>
                    </a:p>
                    <a:p>
                      <a:pPr marL="91440" marR="85090" algn="just">
                        <a:lnSpc>
                          <a:spcPct val="100000"/>
                        </a:lnSpc>
                        <a:spcBef>
                          <a:spcPts val="5"/>
                        </a:spcBef>
                      </a:pPr>
                      <a:r>
                        <a:rPr sz="1400" spc="-5" dirty="0"/>
                        <a:t>If not </a:t>
                      </a:r>
                      <a:r>
                        <a:rPr sz="1400" spc="-10" dirty="0"/>
                        <a:t>registered </a:t>
                      </a:r>
                      <a:r>
                        <a:rPr sz="1400" spc="-5" dirty="0"/>
                        <a:t>as </a:t>
                      </a:r>
                      <a:r>
                        <a:rPr sz="1400" dirty="0"/>
                        <a:t>verified </a:t>
                      </a:r>
                      <a:r>
                        <a:rPr sz="1400" spc="-5" dirty="0"/>
                        <a:t>online at tender closing, </a:t>
                      </a:r>
                      <a:r>
                        <a:rPr sz="1400" dirty="0"/>
                        <a:t> </a:t>
                      </a:r>
                      <a:r>
                        <a:rPr sz="1400" spc="-5" dirty="0"/>
                        <a:t>the tender</a:t>
                      </a:r>
                      <a:r>
                        <a:rPr sz="1400" spc="15" dirty="0"/>
                        <a:t> </a:t>
                      </a:r>
                      <a:r>
                        <a:rPr sz="1400" dirty="0"/>
                        <a:t>will</a:t>
                      </a:r>
                      <a:r>
                        <a:rPr sz="1400" spc="-5" dirty="0"/>
                        <a:t> be</a:t>
                      </a:r>
                      <a:r>
                        <a:rPr sz="1400" spc="-10" dirty="0"/>
                        <a:t> </a:t>
                      </a:r>
                      <a:r>
                        <a:rPr sz="1400" spc="-5" dirty="0"/>
                        <a:t>declared</a:t>
                      </a:r>
                      <a:r>
                        <a:rPr sz="1400" spc="5" dirty="0"/>
                        <a:t> </a:t>
                      </a:r>
                      <a:r>
                        <a:rPr sz="1400" spc="-5" dirty="0"/>
                        <a:t>non-responsive</a:t>
                      </a:r>
                      <a:endParaRPr sz="1400" dirty="0">
                        <a:latin typeface="Calibri"/>
                        <a:cs typeface="Calibri"/>
                      </a:endParaRPr>
                    </a:p>
                  </a:txBody>
                  <a:tcPr marL="0" marR="0" marT="34925" marB="0"/>
                </a:tc>
                <a:tc>
                  <a:txBody>
                    <a:bodyPr/>
                    <a:lstStyle/>
                    <a:p>
                      <a:pPr marL="92075">
                        <a:lnSpc>
                          <a:spcPct val="100000"/>
                        </a:lnSpc>
                        <a:spcBef>
                          <a:spcPts val="275"/>
                        </a:spcBef>
                      </a:pPr>
                      <a:r>
                        <a:rPr sz="1400" spc="-5" dirty="0"/>
                        <a:t>Provide</a:t>
                      </a:r>
                      <a:r>
                        <a:rPr sz="1400" spc="-25" dirty="0"/>
                        <a:t> </a:t>
                      </a:r>
                      <a:r>
                        <a:rPr sz="1400" spc="-5" dirty="0"/>
                        <a:t>your</a:t>
                      </a:r>
                      <a:r>
                        <a:rPr sz="1400" spc="-30" dirty="0"/>
                        <a:t> </a:t>
                      </a:r>
                      <a:r>
                        <a:rPr sz="1400" dirty="0"/>
                        <a:t>MAAA</a:t>
                      </a:r>
                      <a:r>
                        <a:rPr sz="1400" spc="-10" dirty="0"/>
                        <a:t> </a:t>
                      </a:r>
                      <a:r>
                        <a:rPr sz="1400" spc="-5" dirty="0"/>
                        <a:t>number</a:t>
                      </a:r>
                      <a:r>
                        <a:rPr sz="1400" dirty="0"/>
                        <a:t> in</a:t>
                      </a:r>
                      <a:r>
                        <a:rPr sz="1400" spc="-20" dirty="0"/>
                        <a:t> </a:t>
                      </a:r>
                      <a:r>
                        <a:rPr sz="1400" spc="-5" dirty="0"/>
                        <a:t>form</a:t>
                      </a:r>
                      <a:r>
                        <a:rPr sz="1400" spc="-45" dirty="0"/>
                        <a:t> </a:t>
                      </a:r>
                      <a:r>
                        <a:rPr sz="1400" dirty="0"/>
                        <a:t>A3.4</a:t>
                      </a:r>
                      <a:endParaRPr sz="1400" dirty="0">
                        <a:latin typeface="Calibri"/>
                        <a:cs typeface="Calibri"/>
                      </a:endParaRPr>
                    </a:p>
                  </a:txBody>
                  <a:tcPr marL="0" marR="0" marT="34925" marB="0"/>
                </a:tc>
                <a:extLst>
                  <a:ext uri="{0D108BD9-81ED-4DB2-BD59-A6C34878D82A}">
                    <a16:rowId xmlns:a16="http://schemas.microsoft.com/office/drawing/2014/main" val="10002"/>
                  </a:ext>
                </a:extLst>
              </a:tr>
            </a:tbl>
          </a:graphicData>
        </a:graphic>
      </p:graphicFrame>
      <p:pic>
        <p:nvPicPr>
          <p:cNvPr id="3" name="object 4">
            <a:extLst>
              <a:ext uri="{FF2B5EF4-FFF2-40B4-BE49-F238E27FC236}">
                <a16:creationId xmlns:a16="http://schemas.microsoft.com/office/drawing/2014/main" id="{5E9FD2DB-EBD8-4836-C25C-44B7339718F7}"/>
              </a:ext>
            </a:extLst>
          </p:cNvPr>
          <p:cNvPicPr/>
          <p:nvPr/>
        </p:nvPicPr>
        <p:blipFill rotWithShape="1">
          <a:blip r:embed="rId2" cstate="print"/>
          <a:srcRect l="1557" t="1" r="1557" b="47802"/>
          <a:stretch/>
        </p:blipFill>
        <p:spPr>
          <a:xfrm>
            <a:off x="463551" y="6135148"/>
            <a:ext cx="8216898" cy="270464"/>
          </a:xfrm>
          <a:prstGeom prst="rect">
            <a:avLst/>
          </a:prstGeom>
        </p:spPr>
      </p:pic>
      <p:sp>
        <p:nvSpPr>
          <p:cNvPr id="4" name="TextBox 3">
            <a:extLst>
              <a:ext uri="{FF2B5EF4-FFF2-40B4-BE49-F238E27FC236}">
                <a16:creationId xmlns:a16="http://schemas.microsoft.com/office/drawing/2014/main" id="{1F08CCAC-4D30-EBD8-6E19-5CCCFD84DCBF}"/>
              </a:ext>
            </a:extLst>
          </p:cNvPr>
          <p:cNvSpPr txBox="1"/>
          <p:nvPr/>
        </p:nvSpPr>
        <p:spPr>
          <a:xfrm>
            <a:off x="0" y="243031"/>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Calibri Light" panose="020F0302020204030204"/>
                <a:ea typeface="+mn-ea"/>
                <a:cs typeface="+mn-cs"/>
              </a:rPr>
              <a:t>TENDER EVALUATION</a:t>
            </a:r>
          </a:p>
        </p:txBody>
      </p:sp>
    </p:spTree>
    <p:extLst>
      <p:ext uri="{BB962C8B-B14F-4D97-AF65-F5344CB8AC3E}">
        <p14:creationId xmlns:p14="http://schemas.microsoft.com/office/powerpoint/2010/main" val="3941562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a:extLst>
              <a:ext uri="{FF2B5EF4-FFF2-40B4-BE49-F238E27FC236}">
                <a16:creationId xmlns:a16="http://schemas.microsoft.com/office/drawing/2014/main" id="{8A5D3595-92A9-5854-446D-04357C688D48}"/>
              </a:ext>
            </a:extLst>
          </p:cNvPr>
          <p:cNvGraphicFramePr>
            <a:graphicFrameLocks noGrp="1"/>
          </p:cNvGraphicFramePr>
          <p:nvPr>
            <p:extLst>
              <p:ext uri="{D42A27DB-BD31-4B8C-83A1-F6EECF244321}">
                <p14:modId xmlns:p14="http://schemas.microsoft.com/office/powerpoint/2010/main" val="1229233052"/>
              </p:ext>
            </p:extLst>
          </p:nvPr>
        </p:nvGraphicFramePr>
        <p:xfrm>
          <a:off x="397510" y="1766412"/>
          <a:ext cx="8348979" cy="902970"/>
        </p:xfrm>
        <a:graphic>
          <a:graphicData uri="http://schemas.openxmlformats.org/drawingml/2006/table">
            <a:tbl>
              <a:tblPr firstRow="1" bandRow="1">
                <a:tableStyleId>{616DA210-FB5B-4158-B5E0-FEB733F419BA}</a:tableStyleId>
              </a:tblPr>
              <a:tblGrid>
                <a:gridCol w="8348979">
                  <a:extLst>
                    <a:ext uri="{9D8B030D-6E8A-4147-A177-3AD203B41FA5}">
                      <a16:colId xmlns:a16="http://schemas.microsoft.com/office/drawing/2014/main" val="20000"/>
                    </a:ext>
                  </a:extLst>
                </a:gridCol>
              </a:tblGrid>
              <a:tr h="409575">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ZA" sz="1350" b="0" u="none" strike="noStrike" kern="1200" cap="none" spc="0" normalizeH="0" baseline="0" noProof="0" dirty="0">
                          <a:ln>
                            <a:noFill/>
                          </a:ln>
                          <a:solidFill>
                            <a:prstClr val="black"/>
                          </a:solidFill>
                          <a:effectLst/>
                          <a:uLnTx/>
                          <a:uFillTx/>
                        </a:rPr>
                        <a:t>Each item of data given is cross-referenced to the clause in the Standard and Special Conditions of Tender to which it mainly applies. </a:t>
                      </a:r>
                      <a:r>
                        <a:rPr kumimoji="0" lang="en-US" sz="1350" b="0" u="none" strike="noStrike" kern="1200" cap="none" spc="0" normalizeH="0" baseline="0" noProof="0" dirty="0">
                          <a:ln>
                            <a:noFill/>
                          </a:ln>
                          <a:solidFill>
                            <a:prstClr val="black"/>
                          </a:solidFill>
                          <a:effectLst/>
                          <a:uLnTx/>
                          <a:uFillTx/>
                        </a:rPr>
                        <a:t>The Tender Data shall have precedence in the interpretation of any ambiguity or inconsistency between it and the standard/special conditions of tender.</a:t>
                      </a:r>
                    </a:p>
                    <a:p>
                      <a:pPr marL="91440">
                        <a:lnSpc>
                          <a:spcPct val="100000"/>
                        </a:lnSpc>
                        <a:spcBef>
                          <a:spcPts val="270"/>
                        </a:spcBef>
                      </a:pPr>
                      <a:endParaRPr sz="1400" dirty="0">
                        <a:latin typeface="Calibri"/>
                        <a:cs typeface="Calibri"/>
                      </a:endParaRPr>
                    </a:p>
                  </a:txBody>
                  <a:tcPr marL="0" marR="0" marT="34290" marB="0"/>
                </a:tc>
                <a:extLst>
                  <a:ext uri="{0D108BD9-81ED-4DB2-BD59-A6C34878D82A}">
                    <a16:rowId xmlns:a16="http://schemas.microsoft.com/office/drawing/2014/main" val="10000"/>
                  </a:ext>
                </a:extLst>
              </a:tr>
            </a:tbl>
          </a:graphicData>
        </a:graphic>
      </p:graphicFrame>
      <p:pic>
        <p:nvPicPr>
          <p:cNvPr id="3" name="object 4">
            <a:extLst>
              <a:ext uri="{FF2B5EF4-FFF2-40B4-BE49-F238E27FC236}">
                <a16:creationId xmlns:a16="http://schemas.microsoft.com/office/drawing/2014/main" id="{5E9FD2DB-EBD8-4836-C25C-44B7339718F7}"/>
              </a:ext>
            </a:extLst>
          </p:cNvPr>
          <p:cNvPicPr/>
          <p:nvPr/>
        </p:nvPicPr>
        <p:blipFill rotWithShape="1">
          <a:blip r:embed="rId2" cstate="print"/>
          <a:srcRect l="1557" t="1" r="1557" b="47802"/>
          <a:stretch/>
        </p:blipFill>
        <p:spPr>
          <a:xfrm>
            <a:off x="529591" y="5811947"/>
            <a:ext cx="8216898" cy="270464"/>
          </a:xfrm>
          <a:prstGeom prst="rect">
            <a:avLst/>
          </a:prstGeom>
        </p:spPr>
      </p:pic>
      <p:graphicFrame>
        <p:nvGraphicFramePr>
          <p:cNvPr id="4" name="Table 3">
            <a:extLst>
              <a:ext uri="{FF2B5EF4-FFF2-40B4-BE49-F238E27FC236}">
                <a16:creationId xmlns:a16="http://schemas.microsoft.com/office/drawing/2014/main" id="{92E467DB-F2AA-F6E9-9BF9-99AA8025ED27}"/>
              </a:ext>
            </a:extLst>
          </p:cNvPr>
          <p:cNvGraphicFramePr>
            <a:graphicFrameLocks noGrp="1"/>
          </p:cNvGraphicFramePr>
          <p:nvPr>
            <p:extLst>
              <p:ext uri="{D42A27DB-BD31-4B8C-83A1-F6EECF244321}">
                <p14:modId xmlns:p14="http://schemas.microsoft.com/office/powerpoint/2010/main" val="3341352822"/>
              </p:ext>
            </p:extLst>
          </p:nvPr>
        </p:nvGraphicFramePr>
        <p:xfrm>
          <a:off x="768344" y="3259562"/>
          <a:ext cx="7607310" cy="2097437"/>
        </p:xfrm>
        <a:graphic>
          <a:graphicData uri="http://schemas.openxmlformats.org/drawingml/2006/table">
            <a:tbl>
              <a:tblPr firstRow="1" bandRow="1"/>
              <a:tblGrid>
                <a:gridCol w="940302">
                  <a:extLst>
                    <a:ext uri="{9D8B030D-6E8A-4147-A177-3AD203B41FA5}">
                      <a16:colId xmlns:a16="http://schemas.microsoft.com/office/drawing/2014/main" val="20000"/>
                    </a:ext>
                  </a:extLst>
                </a:gridCol>
                <a:gridCol w="6667008">
                  <a:extLst>
                    <a:ext uri="{9D8B030D-6E8A-4147-A177-3AD203B41FA5}">
                      <a16:colId xmlns:a16="http://schemas.microsoft.com/office/drawing/2014/main" val="20001"/>
                    </a:ext>
                  </a:extLst>
                </a:gridCol>
              </a:tblGrid>
              <a:tr h="557283">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r>
                        <a:rPr lang="en-ZA" sz="1400" dirty="0">
                          <a:solidFill>
                            <a:schemeClr val="tx1"/>
                          </a:solidFill>
                        </a:rPr>
                        <a:t>CLAUSE NUMBER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540154">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ZA" sz="1400" dirty="0">
                          <a:solidFill>
                            <a:schemeClr val="tx1"/>
                          </a:solidFill>
                        </a:rPr>
                        <a:t>C.3.5</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274320" algn="just">
                        <a:lnSpc>
                          <a:spcPct val="115000"/>
                        </a:lnSpc>
                        <a:spcBef>
                          <a:spcPts val="0"/>
                        </a:spcBef>
                        <a:spcAft>
                          <a:spcPts val="1000"/>
                        </a:spcAft>
                      </a:pPr>
                      <a:r>
                        <a:rPr lang="en-ZA" sz="1400" b="1" dirty="0">
                          <a:effectLst/>
                          <a:latin typeface="Arial" panose="020B0604020202020204" pitchFamily="34" charset="0"/>
                          <a:ea typeface="Calibri" panose="020F0502020204030204" pitchFamily="34" charset="0"/>
                          <a:cs typeface="Times New Roman" panose="02020603050405020304" pitchFamily="18" charset="0"/>
                        </a:rPr>
                        <a:t>Two Envelope System</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ZA" sz="1400" dirty="0">
                          <a:solidFill>
                            <a:srgbClr val="000000"/>
                          </a:solidFill>
                          <a:effectLst/>
                          <a:latin typeface="Arial" panose="020B0604020202020204" pitchFamily="34" charset="0"/>
                          <a:ea typeface="Calibri" panose="020F0502020204030204" pitchFamily="34" charset="0"/>
                          <a:cs typeface="Segoe UI" panose="020B0502040204020203" pitchFamily="34" charset="0"/>
                        </a:rPr>
                        <a:t>The minimum percentage of evaluation points for quality is not less than </a:t>
                      </a:r>
                      <a:r>
                        <a:rPr lang="en-ZA" sz="1400" b="1" dirty="0">
                          <a:solidFill>
                            <a:srgbClr val="FF0000"/>
                          </a:solidFill>
                          <a:effectLst/>
                          <a:latin typeface="Arial" panose="020B0604020202020204" pitchFamily="34" charset="0"/>
                          <a:ea typeface="Calibri" panose="020F0502020204030204" pitchFamily="34" charset="0"/>
                          <a:cs typeface="Segoe UI" panose="020B0502040204020203" pitchFamily="34" charset="0"/>
                        </a:rPr>
                        <a:t>80</a:t>
                      </a:r>
                      <a:endParaRPr lang="en-ZA" sz="1800" b="1" dirty="0">
                        <a:solidFill>
                          <a:srgbClr val="FF0000"/>
                        </a:solidFill>
                        <a:effectLst/>
                        <a:latin typeface="Arial" panose="020B0604020202020204" pitchFamily="34" charset="0"/>
                        <a:ea typeface="Calibri" panose="020F0502020204030204" pitchFamily="34" charset="0"/>
                        <a:cs typeface="Segoe UI" panose="020B0502040204020203"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5" name="TextBox 4">
            <a:extLst>
              <a:ext uri="{FF2B5EF4-FFF2-40B4-BE49-F238E27FC236}">
                <a16:creationId xmlns:a16="http://schemas.microsoft.com/office/drawing/2014/main" id="{2ADC180A-F57D-49AB-C395-D1FD1FBD7F16}"/>
              </a:ext>
            </a:extLst>
          </p:cNvPr>
          <p:cNvSpPr txBox="1"/>
          <p:nvPr/>
        </p:nvSpPr>
        <p:spPr>
          <a:xfrm>
            <a:off x="0" y="300681"/>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Calibri Light" panose="020F0302020204030204"/>
                <a:ea typeface="+mn-ea"/>
                <a:cs typeface="+mn-cs"/>
              </a:rPr>
              <a:t>TENDER EVALUATION</a:t>
            </a:r>
          </a:p>
        </p:txBody>
      </p:sp>
    </p:spTree>
    <p:extLst>
      <p:ext uri="{BB962C8B-B14F-4D97-AF65-F5344CB8AC3E}">
        <p14:creationId xmlns:p14="http://schemas.microsoft.com/office/powerpoint/2010/main" val="128503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011D302-3358-4542-A8A6-B79B42347459}"/>
              </a:ext>
            </a:extLst>
          </p:cNvPr>
          <p:cNvGraphicFramePr>
            <a:graphicFrameLocks noGrp="1"/>
          </p:cNvGraphicFramePr>
          <p:nvPr>
            <p:extLst>
              <p:ext uri="{D42A27DB-BD31-4B8C-83A1-F6EECF244321}">
                <p14:modId xmlns:p14="http://schemas.microsoft.com/office/powerpoint/2010/main" val="2191378517"/>
              </p:ext>
            </p:extLst>
          </p:nvPr>
        </p:nvGraphicFramePr>
        <p:xfrm>
          <a:off x="1082974" y="847169"/>
          <a:ext cx="6987354" cy="5541588"/>
        </p:xfrm>
        <a:graphic>
          <a:graphicData uri="http://schemas.openxmlformats.org/drawingml/2006/table">
            <a:tbl>
              <a:tblPr firstRow="1" bandRow="1">
                <a:tableStyleId>{D7AC3CCA-C797-4891-BE02-D94E43425B78}</a:tableStyleId>
              </a:tblPr>
              <a:tblGrid>
                <a:gridCol w="1087828">
                  <a:extLst>
                    <a:ext uri="{9D8B030D-6E8A-4147-A177-3AD203B41FA5}">
                      <a16:colId xmlns:a16="http://schemas.microsoft.com/office/drawing/2014/main" val="3929072872"/>
                    </a:ext>
                  </a:extLst>
                </a:gridCol>
                <a:gridCol w="5899526">
                  <a:extLst>
                    <a:ext uri="{9D8B030D-6E8A-4147-A177-3AD203B41FA5}">
                      <a16:colId xmlns:a16="http://schemas.microsoft.com/office/drawing/2014/main" val="2278328436"/>
                    </a:ext>
                  </a:extLst>
                </a:gridCol>
              </a:tblGrid>
              <a:tr h="480440">
                <a:tc>
                  <a:txBody>
                    <a:bodyPr/>
                    <a:lstStyle/>
                    <a:p>
                      <a:r>
                        <a:rPr lang="en-ZA" sz="1400" dirty="0">
                          <a:latin typeface="Arial" panose="020B0604020202020204" pitchFamily="34" charset="0"/>
                          <a:cs typeface="Arial" panose="020B0604020202020204" pitchFamily="34" charset="0"/>
                        </a:rPr>
                        <a:t>Condition of Tender</a:t>
                      </a:r>
                    </a:p>
                  </a:txBody>
                  <a:tcPr/>
                </a:tc>
                <a:tc>
                  <a:txBody>
                    <a:bodyPr/>
                    <a:lstStyle/>
                    <a:p>
                      <a:r>
                        <a:rPr lang="en-ZA" sz="14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5023428">
                <a:tc>
                  <a:txBody>
                    <a:bodyPr/>
                    <a:lstStyle/>
                    <a:p>
                      <a:r>
                        <a:rPr lang="en-ZA" sz="1400" b="1" dirty="0">
                          <a:latin typeface="Arial" panose="020B0604020202020204" pitchFamily="34" charset="0"/>
                          <a:cs typeface="Arial" panose="020B0604020202020204" pitchFamily="34" charset="0"/>
                        </a:rPr>
                        <a:t>C.3.11</a:t>
                      </a:r>
                    </a:p>
                  </a:txBody>
                  <a:tcPr>
                    <a:noFill/>
                  </a:tcPr>
                </a:tc>
                <a:tc>
                  <a:txBody>
                    <a:bodyPr/>
                    <a:lstStyle/>
                    <a:p>
                      <a:r>
                        <a:rPr lang="en-ZA" sz="1400" b="1" u="none" strike="noStrike" kern="1200" baseline="0" dirty="0">
                          <a:solidFill>
                            <a:schemeClr val="dk1"/>
                          </a:solidFill>
                          <a:latin typeface="Arial" panose="020B0604020202020204" pitchFamily="34" charset="0"/>
                          <a:ea typeface="+mn-ea"/>
                          <a:cs typeface="Arial" panose="020B0604020202020204" pitchFamily="34" charset="0"/>
                        </a:rPr>
                        <a:t>Evaluating quality/functionality </a:t>
                      </a:r>
                      <a:endParaRPr lang="en-US" sz="1400" b="1" u="none" strike="noStrike" kern="1200" baseline="0" dirty="0">
                        <a:solidFill>
                          <a:schemeClr val="dk1"/>
                        </a:solidFill>
                        <a:latin typeface="Arial" panose="020B0604020202020204" pitchFamily="34" charset="0"/>
                        <a:ea typeface="+mn-ea"/>
                        <a:cs typeface="Arial" panose="020B0604020202020204" pitchFamily="34" charset="0"/>
                      </a:endParaRPr>
                    </a:p>
                    <a:p>
                      <a:r>
                        <a:rPr lang="en-ZA" sz="1400" u="none" strike="noStrike" kern="1200" baseline="0" dirty="0">
                          <a:solidFill>
                            <a:schemeClr val="dk1"/>
                          </a:solidFill>
                          <a:latin typeface="Arial" panose="020B0604020202020204" pitchFamily="34" charset="0"/>
                          <a:ea typeface="+mn-ea"/>
                          <a:cs typeface="Arial" panose="020B0604020202020204" pitchFamily="34" charset="0"/>
                        </a:rPr>
                        <a:t> </a:t>
                      </a:r>
                      <a:endParaRPr lang="en-US" sz="1400" u="none" strike="noStrike" kern="1200" baseline="0" dirty="0">
                        <a:solidFill>
                          <a:schemeClr val="dk1"/>
                        </a:solidFill>
                        <a:latin typeface="Arial" panose="020B0604020202020204" pitchFamily="34" charset="0"/>
                        <a:ea typeface="+mn-ea"/>
                        <a:cs typeface="Arial" panose="020B0604020202020204" pitchFamily="34" charset="0"/>
                      </a:endParaRPr>
                    </a:p>
                    <a:p>
                      <a:r>
                        <a:rPr lang="en-ZA" sz="1400" u="none" strike="noStrike" kern="1200" baseline="0" dirty="0">
                          <a:solidFill>
                            <a:schemeClr val="dk1"/>
                          </a:solidFill>
                          <a:latin typeface="Arial" panose="020B0604020202020204" pitchFamily="34" charset="0"/>
                          <a:ea typeface="+mn-ea"/>
                          <a:cs typeface="Arial" panose="020B0604020202020204" pitchFamily="34" charset="0"/>
                        </a:rPr>
                        <a:t>The quality criteria and maximum score (including the relevant returnable schedule to calculate the score) in respect of each of the criteria are as follows: A detailed explanation of the evaluation scoring is provided further in this document as </a:t>
                      </a:r>
                      <a:r>
                        <a:rPr lang="en-ZA" sz="1400" b="1" u="none" strike="noStrike" kern="1200" baseline="0" dirty="0">
                          <a:solidFill>
                            <a:schemeClr val="dk1"/>
                          </a:solidFill>
                          <a:latin typeface="Arial" panose="020B0604020202020204" pitchFamily="34" charset="0"/>
                          <a:ea typeface="+mn-ea"/>
                          <a:cs typeface="Arial" panose="020B0604020202020204" pitchFamily="34" charset="0"/>
                        </a:rPr>
                        <a:t>“SANRAL – EXPLANATION OF CONSULTANT TENDER EVALUATION SCORING FOR CONVENTIONAL PROJECTS”</a:t>
                      </a:r>
                      <a:endParaRPr lang="en-US" sz="1400" b="1" u="none" strike="noStrike" kern="1200" baseline="0" dirty="0">
                        <a:solidFill>
                          <a:schemeClr val="dk1"/>
                        </a:solidFill>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ZA" sz="1350" kern="1200" dirty="0">
                          <a:solidFill>
                            <a:schemeClr val="dk1"/>
                          </a:solidFill>
                          <a:effectLst/>
                          <a:latin typeface="+mn-lt"/>
                          <a:ea typeface="+mn-ea"/>
                          <a:cs typeface="+mn-cs"/>
                        </a:rPr>
                        <a:t>The minimum number of evaluation points for quality is not less than</a:t>
                      </a:r>
                      <a:r>
                        <a:rPr lang="en-ZA" sz="1350" b="1" kern="1200" dirty="0">
                          <a:solidFill>
                            <a:schemeClr val="dk1"/>
                          </a:solidFill>
                          <a:effectLst/>
                          <a:latin typeface="+mn-lt"/>
                          <a:ea typeface="+mn-ea"/>
                          <a:cs typeface="+mn-cs"/>
                        </a:rPr>
                        <a:t> </a:t>
                      </a:r>
                      <a:r>
                        <a:rPr lang="en-ZA" sz="1350" b="1" kern="1200" dirty="0">
                          <a:solidFill>
                            <a:srgbClr val="FF0000"/>
                          </a:solidFill>
                          <a:effectLst/>
                          <a:latin typeface="+mn-lt"/>
                          <a:ea typeface="+mn-ea"/>
                          <a:cs typeface="+mn-cs"/>
                        </a:rPr>
                        <a:t>80</a:t>
                      </a:r>
                      <a:r>
                        <a:rPr lang="en-ZA" sz="1350" i="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txBody>
                  <a:tcPr>
                    <a:noFill/>
                  </a:tcPr>
                </a:tc>
                <a:extLst>
                  <a:ext uri="{0D108BD9-81ED-4DB2-BD59-A6C34878D82A}">
                    <a16:rowId xmlns:a16="http://schemas.microsoft.com/office/drawing/2014/main" val="1577505412"/>
                  </a:ext>
                </a:extLst>
              </a:tr>
            </a:tbl>
          </a:graphicData>
        </a:graphic>
      </p:graphicFrame>
      <p:sp>
        <p:nvSpPr>
          <p:cNvPr id="4" name="TextBox 3">
            <a:extLst>
              <a:ext uri="{FF2B5EF4-FFF2-40B4-BE49-F238E27FC236}">
                <a16:creationId xmlns:a16="http://schemas.microsoft.com/office/drawing/2014/main" id="{AB802EBB-9BFA-48BA-8DB2-6E63C88D5A0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3" name="Object 2">
            <a:extLst>
              <a:ext uri="{FF2B5EF4-FFF2-40B4-BE49-F238E27FC236}">
                <a16:creationId xmlns:a16="http://schemas.microsoft.com/office/drawing/2014/main" id="{127A26B6-3D4C-DBD5-FD8F-96E72022BB21}"/>
              </a:ext>
            </a:extLst>
          </p:cNvPr>
          <p:cNvGraphicFramePr>
            <a:graphicFrameLocks noChangeAspect="1"/>
          </p:cNvGraphicFramePr>
          <p:nvPr>
            <p:extLst>
              <p:ext uri="{D42A27DB-BD31-4B8C-83A1-F6EECF244321}">
                <p14:modId xmlns:p14="http://schemas.microsoft.com/office/powerpoint/2010/main" val="1363906019"/>
              </p:ext>
            </p:extLst>
          </p:nvPr>
        </p:nvGraphicFramePr>
        <p:xfrm>
          <a:off x="2405808" y="3297354"/>
          <a:ext cx="5531433" cy="2618001"/>
        </p:xfrm>
        <a:graphic>
          <a:graphicData uri="http://schemas.openxmlformats.org/presentationml/2006/ole">
            <mc:AlternateContent xmlns:mc="http://schemas.openxmlformats.org/markup-compatibility/2006">
              <mc:Choice xmlns:v="urn:schemas-microsoft-com:vml" Requires="v">
                <p:oleObj name="Document" r:id="rId2" imgW="6548967" imgH="2610137" progId="Word.Document.12">
                  <p:embed/>
                </p:oleObj>
              </mc:Choice>
              <mc:Fallback>
                <p:oleObj name="Document" r:id="rId2" imgW="6548967" imgH="2610137" progId="Word.Document.12">
                  <p:embed/>
                  <p:pic>
                    <p:nvPicPr>
                      <p:cNvPr id="3" name="Object 2">
                        <a:extLst>
                          <a:ext uri="{FF2B5EF4-FFF2-40B4-BE49-F238E27FC236}">
                            <a16:creationId xmlns:a16="http://schemas.microsoft.com/office/drawing/2014/main" id="{127A26B6-3D4C-DBD5-FD8F-96E72022BB21}"/>
                          </a:ext>
                        </a:extLst>
                      </p:cNvPr>
                      <p:cNvPicPr/>
                      <p:nvPr/>
                    </p:nvPicPr>
                    <p:blipFill>
                      <a:blip r:embed="rId3"/>
                      <a:stretch>
                        <a:fillRect/>
                      </a:stretch>
                    </p:blipFill>
                    <p:spPr>
                      <a:xfrm>
                        <a:off x="2405808" y="3297354"/>
                        <a:ext cx="5531433" cy="2618001"/>
                      </a:xfrm>
                      <a:prstGeom prst="rect">
                        <a:avLst/>
                      </a:prstGeom>
                    </p:spPr>
                  </p:pic>
                </p:oleObj>
              </mc:Fallback>
            </mc:AlternateContent>
          </a:graphicData>
        </a:graphic>
      </p:graphicFrame>
    </p:spTree>
    <p:extLst>
      <p:ext uri="{BB962C8B-B14F-4D97-AF65-F5344CB8AC3E}">
        <p14:creationId xmlns:p14="http://schemas.microsoft.com/office/powerpoint/2010/main" val="3563692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F39A226B-8481-BE50-9B3E-4F21D32116FB}"/>
              </a:ext>
            </a:extLst>
          </p:cNvPr>
          <p:cNvSpPr txBox="1"/>
          <p:nvPr/>
        </p:nvSpPr>
        <p:spPr>
          <a:xfrm>
            <a:off x="764539" y="1259916"/>
            <a:ext cx="6836409" cy="875030"/>
          </a:xfrm>
          <a:prstGeom prst="rect">
            <a:avLst/>
          </a:prstGeom>
        </p:spPr>
        <p:txBody>
          <a:bodyPr vert="horz" wrap="square" lIns="0" tIns="13335" rIns="0" bIns="0" rtlCol="0">
            <a:spAutoFit/>
          </a:bodyPr>
          <a:lstStyle/>
          <a:p>
            <a:pPr marL="12700">
              <a:lnSpc>
                <a:spcPct val="100000"/>
              </a:lnSpc>
              <a:spcBef>
                <a:spcPts val="105"/>
              </a:spcBef>
            </a:pPr>
            <a:r>
              <a:rPr sz="1400" b="1" spc="-15" dirty="0">
                <a:latin typeface="Arial"/>
                <a:cs typeface="Arial"/>
              </a:rPr>
              <a:t>Technical</a:t>
            </a:r>
            <a:r>
              <a:rPr sz="1400" b="1" spc="-50" dirty="0">
                <a:latin typeface="Arial"/>
                <a:cs typeface="Arial"/>
              </a:rPr>
              <a:t> </a:t>
            </a:r>
            <a:r>
              <a:rPr sz="1400" b="1" spc="-5" dirty="0">
                <a:latin typeface="Arial"/>
                <a:cs typeface="Arial"/>
              </a:rPr>
              <a:t>Knowledge</a:t>
            </a:r>
            <a:r>
              <a:rPr sz="1400" b="1" spc="-55" dirty="0">
                <a:latin typeface="Arial"/>
                <a:cs typeface="Arial"/>
              </a:rPr>
              <a:t> </a:t>
            </a:r>
            <a:r>
              <a:rPr sz="1400" b="1" dirty="0">
                <a:latin typeface="Arial"/>
                <a:cs typeface="Arial"/>
              </a:rPr>
              <a:t>(30)</a:t>
            </a:r>
            <a:endParaRPr sz="1400" dirty="0">
              <a:latin typeface="Arial"/>
              <a:cs typeface="Arial"/>
            </a:endParaRPr>
          </a:p>
          <a:p>
            <a:pPr marL="12700" marR="5080">
              <a:lnSpc>
                <a:spcPct val="98900"/>
              </a:lnSpc>
              <a:spcBef>
                <a:spcPts val="15"/>
              </a:spcBef>
            </a:pPr>
            <a:r>
              <a:rPr sz="1400" spc="-5" dirty="0">
                <a:latin typeface="Arial MT"/>
                <a:cs typeface="Arial MT"/>
              </a:rPr>
              <a:t>The </a:t>
            </a:r>
            <a:r>
              <a:rPr sz="1400" spc="-10" dirty="0">
                <a:latin typeface="Arial MT"/>
                <a:cs typeface="Arial MT"/>
              </a:rPr>
              <a:t>tenderer, </a:t>
            </a:r>
            <a:r>
              <a:rPr sz="1400" dirty="0">
                <a:latin typeface="Arial MT"/>
                <a:cs typeface="Arial MT"/>
              </a:rPr>
              <a:t>for each key position identified, may supply the 3 (three) most recent</a:t>
            </a:r>
            <a:r>
              <a:rPr lang="en-US" sz="1400" dirty="0">
                <a:latin typeface="Arial MT"/>
                <a:cs typeface="Arial MT"/>
              </a:rPr>
              <a:t> </a:t>
            </a:r>
            <a:r>
              <a:rPr sz="1400" spc="-5" dirty="0">
                <a:latin typeface="Arial MT"/>
                <a:cs typeface="Arial MT"/>
              </a:rPr>
              <a:t>relevant</a:t>
            </a:r>
            <a:r>
              <a:rPr sz="1400" spc="-10" dirty="0">
                <a:latin typeface="Arial MT"/>
                <a:cs typeface="Arial MT"/>
              </a:rPr>
              <a:t> </a:t>
            </a:r>
            <a:r>
              <a:rPr sz="1400" dirty="0">
                <a:latin typeface="Arial MT"/>
                <a:cs typeface="Arial MT"/>
              </a:rPr>
              <a:t>project</a:t>
            </a:r>
            <a:r>
              <a:rPr sz="1400" spc="-35" dirty="0">
                <a:latin typeface="Arial MT"/>
                <a:cs typeface="Arial MT"/>
              </a:rPr>
              <a:t> </a:t>
            </a:r>
            <a:r>
              <a:rPr lang="en-US" sz="1400" spc="-5" dirty="0">
                <a:latin typeface="Arial MT"/>
                <a:cs typeface="Arial MT"/>
              </a:rPr>
              <a:t>experiences</a:t>
            </a:r>
            <a:r>
              <a:rPr sz="1400" spc="-25" dirty="0">
                <a:latin typeface="Arial MT"/>
                <a:cs typeface="Arial MT"/>
              </a:rPr>
              <a:t> </a:t>
            </a:r>
            <a:r>
              <a:rPr sz="1400" dirty="0">
                <a:latin typeface="Arial MT"/>
                <a:cs typeface="Arial MT"/>
              </a:rPr>
              <a:t>to</a:t>
            </a:r>
            <a:r>
              <a:rPr sz="1400" spc="-15" dirty="0">
                <a:latin typeface="Arial MT"/>
                <a:cs typeface="Arial MT"/>
              </a:rPr>
              <a:t> </a:t>
            </a:r>
            <a:r>
              <a:rPr sz="1400" dirty="0">
                <a:latin typeface="Arial MT"/>
                <a:cs typeface="Arial MT"/>
              </a:rPr>
              <a:t>that</a:t>
            </a:r>
            <a:r>
              <a:rPr sz="1400" spc="-25" dirty="0">
                <a:latin typeface="Arial MT"/>
                <a:cs typeface="Arial MT"/>
              </a:rPr>
              <a:t> </a:t>
            </a:r>
            <a:r>
              <a:rPr sz="1400" spc="-5" dirty="0">
                <a:latin typeface="Arial MT"/>
                <a:cs typeface="Arial MT"/>
              </a:rPr>
              <a:t>which</a:t>
            </a:r>
            <a:r>
              <a:rPr sz="1400" spc="10" dirty="0">
                <a:latin typeface="Arial MT"/>
                <a:cs typeface="Arial MT"/>
              </a:rPr>
              <a:t> </a:t>
            </a:r>
            <a:r>
              <a:rPr sz="1400" dirty="0">
                <a:latin typeface="Arial MT"/>
                <a:cs typeface="Arial MT"/>
              </a:rPr>
              <a:t>the</a:t>
            </a:r>
            <a:r>
              <a:rPr sz="1400" spc="-25" dirty="0">
                <a:latin typeface="Arial MT"/>
                <a:cs typeface="Arial MT"/>
              </a:rPr>
              <a:t> </a:t>
            </a:r>
            <a:r>
              <a:rPr sz="1400" dirty="0">
                <a:latin typeface="Arial MT"/>
                <a:cs typeface="Arial MT"/>
              </a:rPr>
              <a:t>tender</a:t>
            </a:r>
            <a:r>
              <a:rPr sz="1400" spc="-25" dirty="0">
                <a:latin typeface="Arial MT"/>
                <a:cs typeface="Arial MT"/>
              </a:rPr>
              <a:t> </a:t>
            </a:r>
            <a:r>
              <a:rPr sz="1400" dirty="0">
                <a:latin typeface="Arial MT"/>
                <a:cs typeface="Arial MT"/>
              </a:rPr>
              <a:t>is</a:t>
            </a:r>
            <a:r>
              <a:rPr sz="1400" spc="-10" dirty="0">
                <a:latin typeface="Arial MT"/>
                <a:cs typeface="Arial MT"/>
              </a:rPr>
              <a:t> </a:t>
            </a:r>
            <a:r>
              <a:rPr sz="1400" dirty="0">
                <a:latin typeface="Arial MT"/>
                <a:cs typeface="Arial MT"/>
              </a:rPr>
              <a:t>let </a:t>
            </a:r>
            <a:r>
              <a:rPr sz="1400" spc="-20" dirty="0">
                <a:latin typeface="Arial MT"/>
                <a:cs typeface="Arial MT"/>
              </a:rPr>
              <a:t>for.</a:t>
            </a:r>
            <a:r>
              <a:rPr sz="1400" spc="-60" dirty="0">
                <a:latin typeface="Arial MT"/>
                <a:cs typeface="Arial MT"/>
              </a:rPr>
              <a:t> </a:t>
            </a:r>
            <a:r>
              <a:rPr sz="1400" spc="-5" dirty="0">
                <a:latin typeface="Arial MT"/>
                <a:cs typeface="Arial MT"/>
              </a:rPr>
              <a:t>This</a:t>
            </a:r>
            <a:r>
              <a:rPr sz="1400" spc="-10" dirty="0">
                <a:latin typeface="Arial MT"/>
                <a:cs typeface="Arial MT"/>
              </a:rPr>
              <a:t> </a:t>
            </a:r>
            <a:r>
              <a:rPr sz="1400" dirty="0">
                <a:latin typeface="Arial MT"/>
                <a:cs typeface="Arial MT"/>
              </a:rPr>
              <a:t>is done</a:t>
            </a:r>
            <a:r>
              <a:rPr sz="1400" spc="-30" dirty="0">
                <a:latin typeface="Arial MT"/>
                <a:cs typeface="Arial MT"/>
              </a:rPr>
              <a:t> </a:t>
            </a:r>
            <a:r>
              <a:rPr sz="1400" dirty="0">
                <a:latin typeface="Arial MT"/>
                <a:cs typeface="Arial MT"/>
              </a:rPr>
              <a:t>in the</a:t>
            </a:r>
            <a:r>
              <a:rPr sz="1400" spc="-15" dirty="0">
                <a:latin typeface="Arial MT"/>
                <a:cs typeface="Arial MT"/>
              </a:rPr>
              <a:t> </a:t>
            </a:r>
            <a:r>
              <a:rPr sz="1400" dirty="0">
                <a:latin typeface="Arial MT"/>
                <a:cs typeface="Arial MT"/>
              </a:rPr>
              <a:t>form</a:t>
            </a:r>
            <a:r>
              <a:rPr sz="1400" spc="-15" dirty="0">
                <a:latin typeface="Arial MT"/>
                <a:cs typeface="Arial MT"/>
              </a:rPr>
              <a:t> </a:t>
            </a:r>
            <a:r>
              <a:rPr sz="1400" dirty="0">
                <a:latin typeface="Arial MT"/>
                <a:cs typeface="Arial MT"/>
              </a:rPr>
              <a:t>of </a:t>
            </a:r>
            <a:r>
              <a:rPr sz="1400" spc="-375" dirty="0">
                <a:latin typeface="Arial MT"/>
                <a:cs typeface="Arial MT"/>
              </a:rPr>
              <a:t> </a:t>
            </a:r>
            <a:r>
              <a:rPr sz="1400" dirty="0">
                <a:latin typeface="Arial MT"/>
                <a:cs typeface="Arial MT"/>
              </a:rPr>
              <a:t>returnable</a:t>
            </a:r>
            <a:r>
              <a:rPr sz="1400" spc="-50" dirty="0">
                <a:latin typeface="Arial MT"/>
                <a:cs typeface="Arial MT"/>
              </a:rPr>
              <a:t> </a:t>
            </a:r>
            <a:r>
              <a:rPr sz="1400" dirty="0">
                <a:latin typeface="Arial MT"/>
                <a:cs typeface="Arial MT"/>
              </a:rPr>
              <a:t>schedules,</a:t>
            </a:r>
            <a:r>
              <a:rPr sz="1400" spc="-40" dirty="0">
                <a:latin typeface="Arial MT"/>
                <a:cs typeface="Arial MT"/>
              </a:rPr>
              <a:t> </a:t>
            </a:r>
            <a:r>
              <a:rPr sz="1400" dirty="0">
                <a:latin typeface="Arial MT"/>
                <a:cs typeface="Arial MT"/>
              </a:rPr>
              <a:t>such</a:t>
            </a:r>
            <a:r>
              <a:rPr sz="1400" spc="-30" dirty="0">
                <a:latin typeface="Arial MT"/>
                <a:cs typeface="Arial MT"/>
              </a:rPr>
              <a:t> </a:t>
            </a:r>
            <a:r>
              <a:rPr sz="1400" dirty="0">
                <a:latin typeface="Arial MT"/>
                <a:cs typeface="Arial MT"/>
              </a:rPr>
              <a:t>as</a:t>
            </a:r>
            <a:r>
              <a:rPr sz="1400" spc="-15" dirty="0">
                <a:latin typeface="Arial MT"/>
                <a:cs typeface="Arial MT"/>
              </a:rPr>
              <a:t> </a:t>
            </a:r>
            <a:r>
              <a:rPr sz="1400" dirty="0">
                <a:latin typeface="Arial MT"/>
                <a:cs typeface="Arial MT"/>
              </a:rPr>
              <a:t>the</a:t>
            </a:r>
            <a:r>
              <a:rPr sz="1400" spc="-20" dirty="0">
                <a:latin typeface="Arial MT"/>
                <a:cs typeface="Arial MT"/>
              </a:rPr>
              <a:t> </a:t>
            </a:r>
            <a:r>
              <a:rPr sz="1400" dirty="0">
                <a:latin typeface="Arial MT"/>
                <a:cs typeface="Arial MT"/>
              </a:rPr>
              <a:t>one</a:t>
            </a:r>
            <a:r>
              <a:rPr sz="1400" spc="-20" dirty="0">
                <a:latin typeface="Arial MT"/>
                <a:cs typeface="Arial MT"/>
              </a:rPr>
              <a:t> </a:t>
            </a:r>
            <a:r>
              <a:rPr sz="1400" spc="-5" dirty="0">
                <a:latin typeface="Arial MT"/>
                <a:cs typeface="Arial MT"/>
              </a:rPr>
              <a:t>below:</a:t>
            </a:r>
            <a:endParaRPr sz="1400" dirty="0">
              <a:latin typeface="Arial MT"/>
              <a:cs typeface="Arial MT"/>
            </a:endParaRPr>
          </a:p>
        </p:txBody>
      </p:sp>
      <p:pic>
        <p:nvPicPr>
          <p:cNvPr id="3" name="object 5">
            <a:extLst>
              <a:ext uri="{FF2B5EF4-FFF2-40B4-BE49-F238E27FC236}">
                <a16:creationId xmlns:a16="http://schemas.microsoft.com/office/drawing/2014/main" id="{93E18914-7867-4EE4-2B3E-5061F31DB982}"/>
              </a:ext>
            </a:extLst>
          </p:cNvPr>
          <p:cNvPicPr/>
          <p:nvPr/>
        </p:nvPicPr>
        <p:blipFill>
          <a:blip r:embed="rId2" cstate="print"/>
          <a:stretch>
            <a:fillRect/>
          </a:stretch>
        </p:blipFill>
        <p:spPr>
          <a:xfrm>
            <a:off x="764539" y="2566305"/>
            <a:ext cx="8048775" cy="2002550"/>
          </a:xfrm>
          <a:prstGeom prst="rect">
            <a:avLst/>
          </a:prstGeom>
        </p:spPr>
      </p:pic>
      <p:sp>
        <p:nvSpPr>
          <p:cNvPr id="4" name="object 4">
            <a:extLst>
              <a:ext uri="{FF2B5EF4-FFF2-40B4-BE49-F238E27FC236}">
                <a16:creationId xmlns:a16="http://schemas.microsoft.com/office/drawing/2014/main" id="{5260C163-6A38-E539-F48F-4B23C753F4C5}"/>
              </a:ext>
            </a:extLst>
          </p:cNvPr>
          <p:cNvSpPr txBox="1"/>
          <p:nvPr/>
        </p:nvSpPr>
        <p:spPr>
          <a:xfrm>
            <a:off x="848514" y="4725380"/>
            <a:ext cx="4947920" cy="1000760"/>
          </a:xfrm>
          <a:prstGeom prst="rect">
            <a:avLst/>
          </a:prstGeom>
        </p:spPr>
        <p:txBody>
          <a:bodyPr vert="horz" wrap="square" lIns="0" tIns="12065" rIns="0" bIns="0" rtlCol="0">
            <a:spAutoFit/>
          </a:bodyPr>
          <a:lstStyle/>
          <a:p>
            <a:pPr marL="12700">
              <a:lnSpc>
                <a:spcPct val="100000"/>
              </a:lnSpc>
              <a:spcBef>
                <a:spcPts val="95"/>
              </a:spcBef>
            </a:pPr>
            <a:r>
              <a:rPr sz="1600" spc="-5" dirty="0">
                <a:latin typeface="Arial MT"/>
                <a:cs typeface="Arial MT"/>
              </a:rPr>
              <a:t>For</a:t>
            </a:r>
            <a:r>
              <a:rPr sz="1600" dirty="0">
                <a:latin typeface="Arial MT"/>
                <a:cs typeface="Arial MT"/>
              </a:rPr>
              <a:t> </a:t>
            </a:r>
            <a:r>
              <a:rPr sz="1600" spc="-5" dirty="0">
                <a:latin typeface="Arial MT"/>
                <a:cs typeface="Arial MT"/>
              </a:rPr>
              <a:t>technical knowledge three</a:t>
            </a:r>
            <a:r>
              <a:rPr sz="1600" spc="25" dirty="0">
                <a:latin typeface="Arial MT"/>
                <a:cs typeface="Arial MT"/>
              </a:rPr>
              <a:t> </a:t>
            </a:r>
            <a:r>
              <a:rPr sz="1600" spc="-5" dirty="0">
                <a:latin typeface="Arial MT"/>
                <a:cs typeface="Arial MT"/>
              </a:rPr>
              <a:t>(3)</a:t>
            </a:r>
            <a:r>
              <a:rPr sz="1600" spc="20" dirty="0">
                <a:latin typeface="Arial MT"/>
                <a:cs typeface="Arial MT"/>
              </a:rPr>
              <a:t> </a:t>
            </a:r>
            <a:r>
              <a:rPr sz="1600" spc="-5" dirty="0">
                <a:latin typeface="Arial MT"/>
                <a:cs typeface="Arial MT"/>
              </a:rPr>
              <a:t>areas are</a:t>
            </a:r>
            <a:r>
              <a:rPr sz="1600" spc="20" dirty="0">
                <a:latin typeface="Arial MT"/>
                <a:cs typeface="Arial MT"/>
              </a:rPr>
              <a:t> </a:t>
            </a:r>
            <a:r>
              <a:rPr sz="1600" spc="-5" dirty="0">
                <a:latin typeface="Arial MT"/>
                <a:cs typeface="Arial MT"/>
              </a:rPr>
              <a:t>evaluated:</a:t>
            </a:r>
            <a:endParaRPr sz="1600" dirty="0">
              <a:latin typeface="Arial MT"/>
              <a:cs typeface="Arial MT"/>
            </a:endParaRPr>
          </a:p>
          <a:p>
            <a:pPr marL="250190" indent="-238125">
              <a:lnSpc>
                <a:spcPct val="100000"/>
              </a:lnSpc>
              <a:buAutoNum type="arabicParenR"/>
              <a:tabLst>
                <a:tab pos="250825" algn="l"/>
              </a:tabLst>
            </a:pPr>
            <a:r>
              <a:rPr sz="1600" spc="-5" dirty="0">
                <a:latin typeface="Arial MT"/>
                <a:cs typeface="Arial MT"/>
              </a:rPr>
              <a:t>Project</a:t>
            </a:r>
            <a:r>
              <a:rPr sz="1600" spc="-40" dirty="0">
                <a:latin typeface="Arial MT"/>
                <a:cs typeface="Arial MT"/>
              </a:rPr>
              <a:t> </a:t>
            </a:r>
            <a:r>
              <a:rPr sz="1600" spc="-30" dirty="0">
                <a:latin typeface="Arial MT"/>
                <a:cs typeface="Arial MT"/>
              </a:rPr>
              <a:t>Type</a:t>
            </a:r>
            <a:r>
              <a:rPr sz="1600" spc="5" dirty="0">
                <a:latin typeface="Arial MT"/>
                <a:cs typeface="Arial MT"/>
              </a:rPr>
              <a:t> </a:t>
            </a:r>
            <a:r>
              <a:rPr sz="1600" spc="-5" dirty="0">
                <a:latin typeface="Arial MT"/>
                <a:cs typeface="Arial MT"/>
              </a:rPr>
              <a:t>Relevance</a:t>
            </a:r>
            <a:endParaRPr sz="1600" dirty="0">
              <a:latin typeface="Arial MT"/>
              <a:cs typeface="Arial MT"/>
            </a:endParaRPr>
          </a:p>
          <a:p>
            <a:pPr marL="250190" indent="-238125">
              <a:lnSpc>
                <a:spcPct val="100000"/>
              </a:lnSpc>
              <a:buAutoNum type="arabicParenR"/>
              <a:tabLst>
                <a:tab pos="250825" algn="l"/>
              </a:tabLst>
            </a:pPr>
            <a:r>
              <a:rPr sz="1600" spc="-5" dirty="0">
                <a:latin typeface="Arial MT"/>
                <a:cs typeface="Arial MT"/>
              </a:rPr>
              <a:t>Period</a:t>
            </a:r>
            <a:r>
              <a:rPr sz="1600" spc="-30" dirty="0">
                <a:latin typeface="Arial MT"/>
                <a:cs typeface="Arial MT"/>
              </a:rPr>
              <a:t> </a:t>
            </a:r>
            <a:r>
              <a:rPr sz="1600" spc="-5" dirty="0">
                <a:latin typeface="Arial MT"/>
                <a:cs typeface="Arial MT"/>
              </a:rPr>
              <a:t>Relevance</a:t>
            </a:r>
            <a:endParaRPr sz="1600" dirty="0">
              <a:latin typeface="Arial MT"/>
              <a:cs typeface="Arial MT"/>
            </a:endParaRPr>
          </a:p>
          <a:p>
            <a:pPr marL="250190" indent="-238125">
              <a:lnSpc>
                <a:spcPct val="100000"/>
              </a:lnSpc>
              <a:buAutoNum type="arabicParenR"/>
              <a:tabLst>
                <a:tab pos="250825" algn="l"/>
              </a:tabLst>
            </a:pPr>
            <a:r>
              <a:rPr sz="1600" spc="-5" dirty="0">
                <a:latin typeface="Arial MT"/>
                <a:cs typeface="Arial MT"/>
              </a:rPr>
              <a:t>Position</a:t>
            </a:r>
            <a:r>
              <a:rPr sz="1600" spc="-45" dirty="0">
                <a:latin typeface="Arial MT"/>
                <a:cs typeface="Arial MT"/>
              </a:rPr>
              <a:t> </a:t>
            </a:r>
            <a:r>
              <a:rPr sz="1600" spc="-5" dirty="0">
                <a:latin typeface="Arial MT"/>
                <a:cs typeface="Arial MT"/>
              </a:rPr>
              <a:t>Held</a:t>
            </a:r>
            <a:endParaRPr sz="1600" dirty="0">
              <a:latin typeface="Arial MT"/>
              <a:cs typeface="Arial MT"/>
            </a:endParaRPr>
          </a:p>
        </p:txBody>
      </p:sp>
      <p:sp>
        <p:nvSpPr>
          <p:cNvPr id="5" name="object 4">
            <a:extLst>
              <a:ext uri="{FF2B5EF4-FFF2-40B4-BE49-F238E27FC236}">
                <a16:creationId xmlns:a16="http://schemas.microsoft.com/office/drawing/2014/main" id="{213127C6-21C6-55A0-2093-5334B5FEB6DA}"/>
              </a:ext>
            </a:extLst>
          </p:cNvPr>
          <p:cNvSpPr txBox="1"/>
          <p:nvPr/>
        </p:nvSpPr>
        <p:spPr>
          <a:xfrm>
            <a:off x="3208337"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1996267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4">
            <a:extLst>
              <a:ext uri="{FF2B5EF4-FFF2-40B4-BE49-F238E27FC236}">
                <a16:creationId xmlns:a16="http://schemas.microsoft.com/office/drawing/2014/main" id="{A7145D62-EBB1-AD55-F06C-410375A8F848}"/>
              </a:ext>
            </a:extLst>
          </p:cNvPr>
          <p:cNvPicPr/>
          <p:nvPr/>
        </p:nvPicPr>
        <p:blipFill>
          <a:blip r:embed="rId2" cstate="print"/>
          <a:stretch>
            <a:fillRect/>
          </a:stretch>
        </p:blipFill>
        <p:spPr>
          <a:xfrm>
            <a:off x="850979" y="1250048"/>
            <a:ext cx="7442042" cy="3139497"/>
          </a:xfrm>
          <a:prstGeom prst="rect">
            <a:avLst/>
          </a:prstGeom>
        </p:spPr>
      </p:pic>
      <p:pic>
        <p:nvPicPr>
          <p:cNvPr id="3" name="object 5">
            <a:extLst>
              <a:ext uri="{FF2B5EF4-FFF2-40B4-BE49-F238E27FC236}">
                <a16:creationId xmlns:a16="http://schemas.microsoft.com/office/drawing/2014/main" id="{18994876-68F0-091F-78D9-71E287EA1855}"/>
              </a:ext>
            </a:extLst>
          </p:cNvPr>
          <p:cNvPicPr/>
          <p:nvPr/>
        </p:nvPicPr>
        <p:blipFill>
          <a:blip r:embed="rId3" cstate="print"/>
          <a:stretch>
            <a:fillRect/>
          </a:stretch>
        </p:blipFill>
        <p:spPr>
          <a:xfrm>
            <a:off x="1175371" y="4751729"/>
            <a:ext cx="7410808" cy="342659"/>
          </a:xfrm>
          <a:prstGeom prst="rect">
            <a:avLst/>
          </a:prstGeom>
        </p:spPr>
      </p:pic>
      <p:sp>
        <p:nvSpPr>
          <p:cNvPr id="4" name="object 4">
            <a:extLst>
              <a:ext uri="{FF2B5EF4-FFF2-40B4-BE49-F238E27FC236}">
                <a16:creationId xmlns:a16="http://schemas.microsoft.com/office/drawing/2014/main" id="{68DB70F0-21A7-8B83-9A1C-E283D71314ED}"/>
              </a:ext>
            </a:extLst>
          </p:cNvPr>
          <p:cNvSpPr txBox="1"/>
          <p:nvPr/>
        </p:nvSpPr>
        <p:spPr>
          <a:xfrm>
            <a:off x="3208337" y="305016"/>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4793723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0989580D-9390-0D22-B365-B9FBD0231570}"/>
              </a:ext>
            </a:extLst>
          </p:cNvPr>
          <p:cNvPicPr/>
          <p:nvPr/>
        </p:nvPicPr>
        <p:blipFill>
          <a:blip r:embed="rId2" cstate="print"/>
          <a:stretch>
            <a:fillRect/>
          </a:stretch>
        </p:blipFill>
        <p:spPr>
          <a:xfrm>
            <a:off x="728472" y="1542288"/>
            <a:ext cx="7687056" cy="3773423"/>
          </a:xfrm>
          <a:prstGeom prst="rect">
            <a:avLst/>
          </a:prstGeom>
        </p:spPr>
      </p:pic>
      <p:sp>
        <p:nvSpPr>
          <p:cNvPr id="3" name="object 4">
            <a:extLst>
              <a:ext uri="{FF2B5EF4-FFF2-40B4-BE49-F238E27FC236}">
                <a16:creationId xmlns:a16="http://schemas.microsoft.com/office/drawing/2014/main" id="{F1A163CD-AE5A-09BE-0842-B8CF029D697C}"/>
              </a:ext>
            </a:extLst>
          </p:cNvPr>
          <p:cNvSpPr txBox="1"/>
          <p:nvPr/>
        </p:nvSpPr>
        <p:spPr>
          <a:xfrm>
            <a:off x="3208337" y="551116"/>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1399736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67785273-56E1-7A3B-9C04-62E6C729E1C5}"/>
              </a:ext>
            </a:extLst>
          </p:cNvPr>
          <p:cNvPicPr/>
          <p:nvPr/>
        </p:nvPicPr>
        <p:blipFill>
          <a:blip r:embed="rId2" cstate="print"/>
          <a:stretch>
            <a:fillRect/>
          </a:stretch>
        </p:blipFill>
        <p:spPr>
          <a:xfrm>
            <a:off x="486156" y="1270523"/>
            <a:ext cx="8171688" cy="4747260"/>
          </a:xfrm>
          <a:prstGeom prst="rect">
            <a:avLst/>
          </a:prstGeom>
        </p:spPr>
      </p:pic>
      <p:sp>
        <p:nvSpPr>
          <p:cNvPr id="3" name="object 4">
            <a:extLst>
              <a:ext uri="{FF2B5EF4-FFF2-40B4-BE49-F238E27FC236}">
                <a16:creationId xmlns:a16="http://schemas.microsoft.com/office/drawing/2014/main" id="{86EEA831-9D68-B649-28CD-D323BDFA2FF6}"/>
              </a:ext>
            </a:extLst>
          </p:cNvPr>
          <p:cNvSpPr txBox="1"/>
          <p:nvPr/>
        </p:nvSpPr>
        <p:spPr>
          <a:xfrm>
            <a:off x="3208337"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12664263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5B82EBBE-942B-E585-0CF3-CCF6DC6105D3}"/>
              </a:ext>
            </a:extLst>
          </p:cNvPr>
          <p:cNvPicPr/>
          <p:nvPr/>
        </p:nvPicPr>
        <p:blipFill>
          <a:blip r:embed="rId2" cstate="print"/>
          <a:stretch>
            <a:fillRect/>
          </a:stretch>
        </p:blipFill>
        <p:spPr>
          <a:xfrm>
            <a:off x="713994" y="1381283"/>
            <a:ext cx="7716011" cy="4965192"/>
          </a:xfrm>
          <a:prstGeom prst="rect">
            <a:avLst/>
          </a:prstGeom>
        </p:spPr>
      </p:pic>
      <p:sp>
        <p:nvSpPr>
          <p:cNvPr id="3" name="object 4">
            <a:extLst>
              <a:ext uri="{FF2B5EF4-FFF2-40B4-BE49-F238E27FC236}">
                <a16:creationId xmlns:a16="http://schemas.microsoft.com/office/drawing/2014/main" id="{84E739B1-2FBA-096F-A8D2-CFB5A4EDDF6F}"/>
              </a:ext>
            </a:extLst>
          </p:cNvPr>
          <p:cNvSpPr txBox="1"/>
          <p:nvPr/>
        </p:nvSpPr>
        <p:spPr>
          <a:xfrm>
            <a:off x="3208336"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3276257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71E54310-A560-1CD5-4199-C448874DE705}"/>
              </a:ext>
            </a:extLst>
          </p:cNvPr>
          <p:cNvSpPr txBox="1"/>
          <p:nvPr/>
        </p:nvSpPr>
        <p:spPr>
          <a:xfrm>
            <a:off x="365251" y="889864"/>
            <a:ext cx="8284845" cy="5775940"/>
          </a:xfrm>
          <a:prstGeom prst="rect">
            <a:avLst/>
          </a:prstGeom>
        </p:spPr>
        <p:txBody>
          <a:bodyPr vert="horz" wrap="square" lIns="0" tIns="12700" rIns="0" bIns="0" rtlCol="0">
            <a:spAutoFit/>
          </a:bodyPr>
          <a:lstStyle/>
          <a:p>
            <a:pPr marL="12700" marR="15240" algn="just">
              <a:lnSpc>
                <a:spcPct val="100000"/>
              </a:lnSpc>
              <a:spcBef>
                <a:spcPts val="100"/>
              </a:spcBef>
            </a:pPr>
            <a:r>
              <a:rPr sz="1200" spc="-5" dirty="0">
                <a:latin typeface="Arial Black"/>
                <a:cs typeface="Arial Black"/>
              </a:rPr>
              <a:t>PLEASE </a:t>
            </a:r>
            <a:r>
              <a:rPr sz="1200" spc="-15" dirty="0">
                <a:latin typeface="Arial Black"/>
                <a:cs typeface="Arial Black"/>
              </a:rPr>
              <a:t>NOTE </a:t>
            </a:r>
            <a:r>
              <a:rPr lang="en-US" sz="1200" spc="-5" dirty="0">
                <a:latin typeface="Arial Black"/>
                <a:cs typeface="Arial Black"/>
              </a:rPr>
              <a:t>THAT</a:t>
            </a:r>
            <a:r>
              <a:rPr sz="1200" spc="-5" dirty="0">
                <a:latin typeface="Arial Black"/>
                <a:cs typeface="Arial Black"/>
              </a:rPr>
              <a:t> </a:t>
            </a:r>
            <a:r>
              <a:rPr sz="1200" spc="-20" dirty="0">
                <a:latin typeface="Arial Black"/>
                <a:cs typeface="Arial Black"/>
              </a:rPr>
              <a:t>FAILURE TO </a:t>
            </a:r>
            <a:r>
              <a:rPr sz="1200" spc="-5" dirty="0">
                <a:latin typeface="Arial Black"/>
                <a:cs typeface="Arial Black"/>
              </a:rPr>
              <a:t>SUBMIT THE REQUIRED </a:t>
            </a:r>
            <a:r>
              <a:rPr sz="1200" spc="-10" dirty="0">
                <a:latin typeface="Arial Black"/>
                <a:cs typeface="Arial Black"/>
              </a:rPr>
              <a:t>INFORMATION </a:t>
            </a:r>
            <a:r>
              <a:rPr sz="1200" dirty="0">
                <a:latin typeface="Arial Black"/>
                <a:cs typeface="Arial Black"/>
              </a:rPr>
              <a:t>WILL </a:t>
            </a:r>
            <a:r>
              <a:rPr sz="1200" spc="-15" dirty="0">
                <a:latin typeface="Arial Black"/>
                <a:cs typeface="Arial Black"/>
              </a:rPr>
              <a:t>RESULT </a:t>
            </a:r>
            <a:r>
              <a:rPr sz="1200" dirty="0">
                <a:latin typeface="Arial Black"/>
                <a:cs typeface="Arial Black"/>
              </a:rPr>
              <a:t>IN </a:t>
            </a:r>
            <a:r>
              <a:rPr sz="1200" spc="-10" dirty="0">
                <a:latin typeface="Arial Black"/>
                <a:cs typeface="Arial Black"/>
              </a:rPr>
              <a:t>ZERO</a:t>
            </a:r>
            <a:r>
              <a:rPr lang="en-US" sz="1200" spc="-10" dirty="0">
                <a:latin typeface="Arial Black"/>
                <a:cs typeface="Arial Black"/>
              </a:rPr>
              <a:t> POINTS</a:t>
            </a:r>
            <a:r>
              <a:rPr sz="1200" spc="-5" dirty="0">
                <a:latin typeface="Arial Black"/>
                <a:cs typeface="Arial Black"/>
              </a:rPr>
              <a:t> SCORED FOR THE SPECIFIC CRITERIA. NO DOCUMENTS REQUIRED </a:t>
            </a:r>
            <a:r>
              <a:rPr sz="1200" dirty="0">
                <a:latin typeface="Arial Black"/>
                <a:cs typeface="Arial Black"/>
              </a:rPr>
              <a:t>UNDER </a:t>
            </a:r>
            <a:r>
              <a:rPr sz="1200" spc="-5" dirty="0">
                <a:latin typeface="Arial Black"/>
                <a:cs typeface="Arial Black"/>
              </a:rPr>
              <a:t>THIS </a:t>
            </a:r>
            <a:r>
              <a:rPr lang="en-US" sz="1200" spc="-5" dirty="0">
                <a:latin typeface="Arial Black"/>
                <a:cs typeface="Arial Black"/>
              </a:rPr>
              <a:t>CRITERIA </a:t>
            </a:r>
            <a:r>
              <a:rPr sz="1200" dirty="0">
                <a:latin typeface="Arial Black"/>
                <a:cs typeface="Arial Black"/>
              </a:rPr>
              <a:t>WILL</a:t>
            </a:r>
            <a:r>
              <a:rPr sz="1200" spc="-15" dirty="0">
                <a:latin typeface="Arial Black"/>
                <a:cs typeface="Arial Black"/>
              </a:rPr>
              <a:t> </a:t>
            </a:r>
            <a:r>
              <a:rPr sz="1200" dirty="0">
                <a:latin typeface="Arial Black"/>
                <a:cs typeface="Arial Black"/>
              </a:rPr>
              <a:t>BE </a:t>
            </a:r>
            <a:r>
              <a:rPr sz="1200" spc="-5" dirty="0">
                <a:latin typeface="Arial Black"/>
                <a:cs typeface="Arial Black"/>
              </a:rPr>
              <a:t>REQUESTED</a:t>
            </a:r>
            <a:r>
              <a:rPr sz="1200" spc="-10" dirty="0">
                <a:latin typeface="Arial Black"/>
                <a:cs typeface="Arial Black"/>
              </a:rPr>
              <a:t> FROM</a:t>
            </a:r>
            <a:r>
              <a:rPr sz="1200" spc="15" dirty="0">
                <a:latin typeface="Arial Black"/>
                <a:cs typeface="Arial Black"/>
              </a:rPr>
              <a:t> </a:t>
            </a:r>
            <a:r>
              <a:rPr sz="1200" spc="-5" dirty="0">
                <a:latin typeface="Arial Black"/>
                <a:cs typeface="Arial Black"/>
              </a:rPr>
              <a:t>TENDERERS</a:t>
            </a:r>
            <a:r>
              <a:rPr sz="1200" spc="-10" dirty="0">
                <a:latin typeface="Arial Black"/>
                <a:cs typeface="Arial Black"/>
              </a:rPr>
              <a:t> </a:t>
            </a:r>
            <a:r>
              <a:rPr sz="1200" spc="-5" dirty="0">
                <a:latin typeface="Arial Black"/>
                <a:cs typeface="Arial Black"/>
              </a:rPr>
              <a:t>AFTER</a:t>
            </a:r>
            <a:r>
              <a:rPr sz="1200" dirty="0">
                <a:latin typeface="Arial Black"/>
                <a:cs typeface="Arial Black"/>
              </a:rPr>
              <a:t> </a:t>
            </a:r>
            <a:r>
              <a:rPr sz="1200" spc="-5" dirty="0">
                <a:latin typeface="Arial Black"/>
                <a:cs typeface="Arial Black"/>
              </a:rPr>
              <a:t>TENDER</a:t>
            </a:r>
            <a:r>
              <a:rPr sz="1200" spc="5" dirty="0">
                <a:latin typeface="Arial Black"/>
                <a:cs typeface="Arial Black"/>
              </a:rPr>
              <a:t> </a:t>
            </a:r>
            <a:r>
              <a:rPr sz="1200" spc="-10" dirty="0">
                <a:latin typeface="Arial Black"/>
                <a:cs typeface="Arial Black"/>
              </a:rPr>
              <a:t>CLOSING:</a:t>
            </a:r>
            <a:endParaRPr sz="1200" dirty="0">
              <a:latin typeface="Arial Black"/>
              <a:cs typeface="Arial Black"/>
            </a:endParaRPr>
          </a:p>
          <a:p>
            <a:pPr marL="299085" marR="14604" indent="-287020" algn="just">
              <a:lnSpc>
                <a:spcPct val="100000"/>
              </a:lnSpc>
              <a:spcBef>
                <a:spcPts val="1480"/>
              </a:spcBef>
              <a:buFont typeface="Arial" panose="020B0604020202020204" pitchFamily="34" charset="0"/>
              <a:buChar char="•"/>
              <a:tabLst>
                <a:tab pos="299720" algn="l"/>
              </a:tabLst>
            </a:pPr>
            <a:r>
              <a:rPr sz="1200" b="1" dirty="0">
                <a:latin typeface="Arial"/>
                <a:cs typeface="Arial"/>
              </a:rPr>
              <a:t>IN ORDER </a:t>
            </a:r>
            <a:r>
              <a:rPr sz="1200" b="1" spc="-15" dirty="0">
                <a:latin typeface="Arial"/>
                <a:cs typeface="Arial"/>
              </a:rPr>
              <a:t>TO </a:t>
            </a:r>
            <a:r>
              <a:rPr sz="1200" b="1" dirty="0">
                <a:latin typeface="Arial"/>
                <a:cs typeface="Arial"/>
              </a:rPr>
              <a:t>SCORE </a:t>
            </a:r>
            <a:r>
              <a:rPr sz="1200" b="1" spc="-5" dirty="0">
                <a:latin typeface="Arial"/>
                <a:cs typeface="Arial"/>
              </a:rPr>
              <a:t>THE POINTS </a:t>
            </a:r>
            <a:r>
              <a:rPr sz="1200" b="1" spc="-15" dirty="0">
                <a:latin typeface="Arial"/>
                <a:cs typeface="Arial"/>
              </a:rPr>
              <a:t>ALLOCATED </a:t>
            </a:r>
            <a:r>
              <a:rPr sz="1200" b="1" dirty="0">
                <a:latin typeface="Arial"/>
                <a:cs typeface="Arial"/>
              </a:rPr>
              <a:t>FOR </a:t>
            </a:r>
            <a:r>
              <a:rPr lang="en-US" sz="1200" b="1" dirty="0">
                <a:latin typeface="Arial"/>
                <a:cs typeface="Arial"/>
              </a:rPr>
              <a:t>THE </a:t>
            </a:r>
            <a:r>
              <a:rPr sz="1200" b="1" dirty="0">
                <a:latin typeface="Arial"/>
                <a:cs typeface="Arial"/>
              </a:rPr>
              <a:t>QUALITY SYSTEM </a:t>
            </a:r>
            <a:r>
              <a:rPr sz="1200" b="1" spc="-5" dirty="0">
                <a:latin typeface="Arial"/>
                <a:cs typeface="Arial"/>
              </a:rPr>
              <a:t>THE </a:t>
            </a:r>
            <a:r>
              <a:rPr sz="1200" b="1" dirty="0">
                <a:latin typeface="Arial"/>
                <a:cs typeface="Arial"/>
              </a:rPr>
              <a:t>TENDERER </a:t>
            </a:r>
            <a:r>
              <a:rPr sz="1200" b="1" spc="-5" dirty="0">
                <a:latin typeface="Arial"/>
                <a:cs typeface="Arial"/>
              </a:rPr>
              <a:t>MUST SUBMIT </a:t>
            </a:r>
            <a:r>
              <a:rPr sz="1200" b="1" dirty="0">
                <a:latin typeface="Arial"/>
                <a:cs typeface="Arial"/>
              </a:rPr>
              <a:t> PROOF</a:t>
            </a:r>
            <a:r>
              <a:rPr sz="1200" b="1" spc="-5" dirty="0">
                <a:latin typeface="Arial"/>
                <a:cs typeface="Arial"/>
              </a:rPr>
              <a:t> </a:t>
            </a:r>
            <a:r>
              <a:rPr sz="1200" b="1" dirty="0">
                <a:latin typeface="Arial"/>
                <a:cs typeface="Arial"/>
              </a:rPr>
              <a:t>OF</a:t>
            </a:r>
            <a:r>
              <a:rPr sz="1200" b="1" spc="10" dirty="0">
                <a:latin typeface="Arial"/>
                <a:cs typeface="Arial"/>
              </a:rPr>
              <a:t> </a:t>
            </a:r>
            <a:r>
              <a:rPr sz="1200" b="1" spc="-5" dirty="0">
                <a:latin typeface="Arial"/>
                <a:cs typeface="Arial"/>
              </a:rPr>
              <a:t>THE</a:t>
            </a:r>
            <a:r>
              <a:rPr sz="1200" b="1" spc="5" dirty="0">
                <a:latin typeface="Arial"/>
                <a:cs typeface="Arial"/>
              </a:rPr>
              <a:t> </a:t>
            </a:r>
            <a:r>
              <a:rPr sz="1200" b="1" spc="-10" dirty="0">
                <a:latin typeface="Arial"/>
                <a:cs typeface="Arial"/>
              </a:rPr>
              <a:t>QUALITY</a:t>
            </a:r>
            <a:r>
              <a:rPr sz="1200" b="1" spc="30" dirty="0">
                <a:latin typeface="Arial"/>
                <a:cs typeface="Arial"/>
              </a:rPr>
              <a:t> </a:t>
            </a:r>
            <a:r>
              <a:rPr sz="1200" b="1" spc="-5" dirty="0">
                <a:latin typeface="Arial"/>
                <a:cs typeface="Arial"/>
              </a:rPr>
              <a:t>SYSTEM.</a:t>
            </a:r>
            <a:endParaRPr sz="1200" dirty="0">
              <a:latin typeface="Arial"/>
              <a:cs typeface="Arial"/>
            </a:endParaRPr>
          </a:p>
          <a:p>
            <a:pPr marL="285750" indent="-285750">
              <a:lnSpc>
                <a:spcPct val="100000"/>
              </a:lnSpc>
              <a:buFont typeface="Arial" panose="020B0604020202020204" pitchFamily="34" charset="0"/>
              <a:buChar char="•"/>
            </a:pPr>
            <a:endParaRPr sz="1250" dirty="0">
              <a:latin typeface="Arial"/>
              <a:cs typeface="Arial"/>
            </a:endParaRPr>
          </a:p>
          <a:p>
            <a:pPr marL="299085" marR="5080" indent="-287020" algn="just">
              <a:lnSpc>
                <a:spcPct val="100000"/>
              </a:lnSpc>
              <a:buFont typeface="Arial" panose="020B0604020202020204" pitchFamily="34" charset="0"/>
              <a:buChar char="•"/>
              <a:tabLst>
                <a:tab pos="299720" algn="l"/>
              </a:tabLst>
            </a:pPr>
            <a:r>
              <a:rPr sz="1200" b="1" dirty="0">
                <a:latin typeface="Arial"/>
                <a:cs typeface="Arial"/>
              </a:rPr>
              <a:t>IN ORDER </a:t>
            </a:r>
            <a:r>
              <a:rPr sz="1200" b="1" spc="-15" dirty="0">
                <a:latin typeface="Arial"/>
                <a:cs typeface="Arial"/>
              </a:rPr>
              <a:t>TO </a:t>
            </a:r>
            <a:r>
              <a:rPr sz="1200" b="1" dirty="0">
                <a:latin typeface="Arial"/>
                <a:cs typeface="Arial"/>
              </a:rPr>
              <a:t>SCORE </a:t>
            </a:r>
            <a:r>
              <a:rPr sz="1200" b="1" spc="-5" dirty="0">
                <a:latin typeface="Arial"/>
                <a:cs typeface="Arial"/>
              </a:rPr>
              <a:t>POINTS </a:t>
            </a:r>
            <a:r>
              <a:rPr sz="1200" b="1" spc="-15" dirty="0">
                <a:latin typeface="Arial"/>
                <a:cs typeface="Arial"/>
              </a:rPr>
              <a:t>ALLOCATED </a:t>
            </a:r>
            <a:r>
              <a:rPr sz="1200" b="1" dirty="0">
                <a:latin typeface="Arial"/>
                <a:cs typeface="Arial"/>
              </a:rPr>
              <a:t>FOR </a:t>
            </a:r>
            <a:r>
              <a:rPr sz="1200" b="1" spc="-25" dirty="0">
                <a:latin typeface="Arial"/>
                <a:cs typeface="Arial"/>
              </a:rPr>
              <a:t>PAST </a:t>
            </a:r>
            <a:r>
              <a:rPr sz="1200" b="1" spc="-5" dirty="0">
                <a:latin typeface="Arial"/>
                <a:cs typeface="Arial"/>
              </a:rPr>
              <a:t>PERFORMANCE THE </a:t>
            </a:r>
            <a:r>
              <a:rPr sz="1200" b="1" dirty="0">
                <a:latin typeface="Arial"/>
                <a:cs typeface="Arial"/>
              </a:rPr>
              <a:t>TENDERER </a:t>
            </a:r>
            <a:r>
              <a:rPr sz="1200" b="1" spc="-5" dirty="0">
                <a:latin typeface="Arial"/>
                <a:cs typeface="Arial"/>
              </a:rPr>
              <a:t>MUST SUBMIT A </a:t>
            </a:r>
            <a:r>
              <a:rPr sz="1200" b="1" dirty="0">
                <a:latin typeface="Arial"/>
                <a:cs typeface="Arial"/>
              </a:rPr>
              <a:t> COMPLETED</a:t>
            </a:r>
            <a:r>
              <a:rPr sz="1200" b="1" spc="5" dirty="0">
                <a:latin typeface="Arial"/>
                <a:cs typeface="Arial"/>
              </a:rPr>
              <a:t> </a:t>
            </a:r>
            <a:r>
              <a:rPr sz="1200" b="1" spc="-15" dirty="0">
                <a:latin typeface="Arial"/>
                <a:cs typeface="Arial"/>
              </a:rPr>
              <a:t>AND</a:t>
            </a:r>
            <a:r>
              <a:rPr sz="1200" b="1" spc="-10" dirty="0">
                <a:latin typeface="Arial"/>
                <a:cs typeface="Arial"/>
              </a:rPr>
              <a:t> </a:t>
            </a:r>
            <a:r>
              <a:rPr sz="1200" b="1" dirty="0">
                <a:latin typeface="Arial"/>
                <a:cs typeface="Arial"/>
              </a:rPr>
              <a:t>SIGNED</a:t>
            </a:r>
            <a:r>
              <a:rPr sz="1200" b="1" spc="5" dirty="0">
                <a:latin typeface="Arial"/>
                <a:cs typeface="Arial"/>
              </a:rPr>
              <a:t> </a:t>
            </a:r>
            <a:r>
              <a:rPr sz="1200" b="1" spc="-5" dirty="0">
                <a:latin typeface="Arial"/>
                <a:cs typeface="Arial"/>
              </a:rPr>
              <a:t>CIDB</a:t>
            </a:r>
            <a:r>
              <a:rPr sz="1200" b="1" dirty="0">
                <a:latin typeface="Arial"/>
                <a:cs typeface="Arial"/>
              </a:rPr>
              <a:t> </a:t>
            </a:r>
            <a:r>
              <a:rPr sz="1200" b="1" spc="-25" dirty="0">
                <a:latin typeface="Arial"/>
                <a:cs typeface="Arial"/>
              </a:rPr>
              <a:t>PAST</a:t>
            </a:r>
            <a:r>
              <a:rPr sz="1200" b="1" spc="-20" dirty="0">
                <a:latin typeface="Arial"/>
                <a:cs typeface="Arial"/>
              </a:rPr>
              <a:t> </a:t>
            </a:r>
            <a:r>
              <a:rPr sz="1200" b="1" spc="-5" dirty="0">
                <a:latin typeface="Arial"/>
                <a:cs typeface="Arial"/>
              </a:rPr>
              <a:t>PERFORMANCE</a:t>
            </a:r>
            <a:r>
              <a:rPr sz="1200" b="1" dirty="0">
                <a:latin typeface="Arial"/>
                <a:cs typeface="Arial"/>
              </a:rPr>
              <a:t> </a:t>
            </a:r>
            <a:r>
              <a:rPr sz="1200" b="1" spc="-25" dirty="0">
                <a:latin typeface="Arial"/>
                <a:cs typeface="Arial"/>
              </a:rPr>
              <a:t>EVALUATION</a:t>
            </a:r>
            <a:r>
              <a:rPr sz="1200" b="1" spc="-20" dirty="0">
                <a:latin typeface="Arial"/>
                <a:cs typeface="Arial"/>
              </a:rPr>
              <a:t> </a:t>
            </a:r>
            <a:r>
              <a:rPr sz="1200" b="1" dirty="0">
                <a:latin typeface="Arial"/>
                <a:cs typeface="Arial"/>
              </a:rPr>
              <a:t>REPORT</a:t>
            </a:r>
            <a:r>
              <a:rPr sz="1200" b="1" spc="5" dirty="0">
                <a:latin typeface="Arial"/>
                <a:cs typeface="Arial"/>
              </a:rPr>
              <a:t> </a:t>
            </a:r>
            <a:r>
              <a:rPr sz="1200" b="1" dirty="0">
                <a:latin typeface="Arial"/>
                <a:cs typeface="Arial"/>
              </a:rPr>
              <a:t>FOR</a:t>
            </a:r>
            <a:r>
              <a:rPr sz="1200" b="1" spc="5" dirty="0">
                <a:latin typeface="Arial"/>
                <a:cs typeface="Arial"/>
              </a:rPr>
              <a:t> </a:t>
            </a:r>
            <a:r>
              <a:rPr sz="1200" b="1" spc="-5" dirty="0">
                <a:latin typeface="Arial"/>
                <a:cs typeface="Arial"/>
              </a:rPr>
              <a:t>THE</a:t>
            </a:r>
            <a:r>
              <a:rPr sz="1200" b="1" dirty="0">
                <a:latin typeface="Arial"/>
                <a:cs typeface="Arial"/>
              </a:rPr>
              <a:t> </a:t>
            </a:r>
            <a:r>
              <a:rPr sz="1200" b="1" spc="-5" dirty="0">
                <a:latin typeface="Arial"/>
                <a:cs typeface="Arial"/>
              </a:rPr>
              <a:t>PROJECTS </a:t>
            </a:r>
            <a:r>
              <a:rPr sz="1200" b="1" dirty="0">
                <a:latin typeface="Arial"/>
                <a:cs typeface="Arial"/>
              </a:rPr>
              <a:t> </a:t>
            </a:r>
            <a:r>
              <a:rPr sz="1200" b="1" spc="-15" dirty="0">
                <a:latin typeface="Arial"/>
                <a:cs typeface="Arial"/>
              </a:rPr>
              <a:t>INDICATED </a:t>
            </a:r>
            <a:r>
              <a:rPr sz="1200" b="1" dirty="0">
                <a:latin typeface="Arial"/>
                <a:cs typeface="Arial"/>
              </a:rPr>
              <a:t>ON </a:t>
            </a:r>
            <a:r>
              <a:rPr sz="1200" b="1" spc="-5" dirty="0">
                <a:latin typeface="Arial"/>
                <a:cs typeface="Arial"/>
              </a:rPr>
              <a:t>B1- </a:t>
            </a:r>
            <a:r>
              <a:rPr sz="1200" b="1" spc="-15" dirty="0">
                <a:latin typeface="Arial"/>
                <a:cs typeface="Arial"/>
              </a:rPr>
              <a:t>RELEVANT TO </a:t>
            </a:r>
            <a:r>
              <a:rPr sz="1200" b="1" spc="-5" dirty="0">
                <a:latin typeface="Arial"/>
                <a:cs typeface="Arial"/>
              </a:rPr>
              <a:t>THE </a:t>
            </a:r>
            <a:r>
              <a:rPr sz="1200" b="1" dirty="0">
                <a:latin typeface="Arial"/>
                <a:cs typeface="Arial"/>
              </a:rPr>
              <a:t>SCOPE OF </a:t>
            </a:r>
            <a:r>
              <a:rPr sz="1200" b="1" spc="-5" dirty="0">
                <a:latin typeface="Arial"/>
                <a:cs typeface="Arial"/>
              </a:rPr>
              <a:t>THIS </a:t>
            </a:r>
            <a:r>
              <a:rPr sz="1200" b="1" dirty="0">
                <a:latin typeface="Arial"/>
                <a:cs typeface="Arial"/>
              </a:rPr>
              <a:t>TENDER.</a:t>
            </a:r>
            <a:r>
              <a:rPr lang="en-US" sz="1200" b="1" dirty="0">
                <a:latin typeface="Arial"/>
                <a:cs typeface="Arial"/>
              </a:rPr>
              <a:t> </a:t>
            </a:r>
            <a:r>
              <a:rPr sz="1200" b="1" dirty="0">
                <a:latin typeface="Arial"/>
                <a:cs typeface="Arial"/>
              </a:rPr>
              <a:t>FOR </a:t>
            </a:r>
            <a:r>
              <a:rPr sz="1200" b="1" spc="-5" dirty="0">
                <a:latin typeface="Arial"/>
                <a:cs typeface="Arial"/>
              </a:rPr>
              <a:t>TENDERERS </a:t>
            </a:r>
            <a:r>
              <a:rPr sz="1200" b="1" dirty="0">
                <a:latin typeface="Arial"/>
                <a:cs typeface="Arial"/>
              </a:rPr>
              <a:t>WITH LESS </a:t>
            </a:r>
            <a:r>
              <a:rPr sz="1200" b="1" spc="-10" dirty="0">
                <a:latin typeface="Arial"/>
                <a:cs typeface="Arial"/>
              </a:rPr>
              <a:t>THAN </a:t>
            </a:r>
            <a:r>
              <a:rPr sz="1200" b="1" dirty="0">
                <a:latin typeface="Arial"/>
                <a:cs typeface="Arial"/>
              </a:rPr>
              <a:t>3 </a:t>
            </a:r>
            <a:r>
              <a:rPr sz="1200" b="1" spc="5" dirty="0">
                <a:latin typeface="Arial"/>
                <a:cs typeface="Arial"/>
              </a:rPr>
              <a:t> </a:t>
            </a:r>
            <a:r>
              <a:rPr sz="1200" b="1" spc="-5" dirty="0">
                <a:latin typeface="Arial"/>
                <a:cs typeface="Arial"/>
              </a:rPr>
              <a:t>(THREE) </a:t>
            </a:r>
            <a:r>
              <a:rPr sz="1200" b="1" dirty="0">
                <a:latin typeface="Arial"/>
                <a:cs typeface="Arial"/>
              </a:rPr>
              <a:t>COMPLETED </a:t>
            </a:r>
            <a:r>
              <a:rPr sz="1200" b="1" spc="-5" dirty="0">
                <a:latin typeface="Arial"/>
                <a:cs typeface="Arial"/>
              </a:rPr>
              <a:t>PROJECTS,</a:t>
            </a:r>
            <a:r>
              <a:rPr sz="1200" b="1" dirty="0">
                <a:latin typeface="Arial"/>
                <a:cs typeface="Arial"/>
              </a:rPr>
              <a:t> </a:t>
            </a:r>
            <a:r>
              <a:rPr sz="1200" b="1" spc="-5" dirty="0">
                <a:latin typeface="Arial"/>
                <a:cs typeface="Arial"/>
              </a:rPr>
              <a:t>A </a:t>
            </a:r>
            <a:r>
              <a:rPr sz="1200" b="1" dirty="0">
                <a:latin typeface="Arial"/>
                <a:cs typeface="Arial"/>
              </a:rPr>
              <a:t>SWORN </a:t>
            </a:r>
            <a:r>
              <a:rPr sz="1200" b="1" spc="-15" dirty="0">
                <a:latin typeface="Arial"/>
                <a:cs typeface="Arial"/>
              </a:rPr>
              <a:t>AFFIDAVIT</a:t>
            </a:r>
            <a:r>
              <a:rPr sz="1200" b="1" spc="-10" dirty="0">
                <a:latin typeface="Arial"/>
                <a:cs typeface="Arial"/>
              </a:rPr>
              <a:t> </a:t>
            </a:r>
            <a:r>
              <a:rPr sz="1200" b="1" dirty="0">
                <a:latin typeface="Arial"/>
                <a:cs typeface="Arial"/>
              </a:rPr>
              <a:t>(REFER </a:t>
            </a:r>
            <a:r>
              <a:rPr sz="1200" b="1" spc="-15" dirty="0">
                <a:latin typeface="Arial"/>
                <a:cs typeface="Arial"/>
              </a:rPr>
              <a:t>TO</a:t>
            </a:r>
            <a:r>
              <a:rPr sz="1200" b="1" spc="300" dirty="0">
                <a:latin typeface="Arial"/>
                <a:cs typeface="Arial"/>
              </a:rPr>
              <a:t> </a:t>
            </a:r>
            <a:r>
              <a:rPr sz="1200" b="1" spc="-5" dirty="0">
                <a:latin typeface="Arial"/>
                <a:cs typeface="Arial"/>
              </a:rPr>
              <a:t>RETURNABLE SCHEDULE B6) </a:t>
            </a:r>
            <a:r>
              <a:rPr sz="1200" b="1" spc="-10" dirty="0">
                <a:latin typeface="Arial"/>
                <a:cs typeface="Arial"/>
              </a:rPr>
              <a:t>SHALL </a:t>
            </a:r>
            <a:r>
              <a:rPr sz="1200" b="1" spc="-5" dirty="0">
                <a:latin typeface="Arial"/>
                <a:cs typeface="Arial"/>
              </a:rPr>
              <a:t> BE SUBMITTED </a:t>
            </a:r>
            <a:r>
              <a:rPr sz="1200" b="1" spc="-30" dirty="0">
                <a:latin typeface="Arial"/>
                <a:cs typeface="Arial"/>
              </a:rPr>
              <a:t>STATING</a:t>
            </a:r>
            <a:r>
              <a:rPr sz="1200" b="1" spc="-25" dirty="0">
                <a:latin typeface="Arial"/>
                <a:cs typeface="Arial"/>
              </a:rPr>
              <a:t> </a:t>
            </a:r>
            <a:r>
              <a:rPr sz="1200" b="1" spc="-30" dirty="0">
                <a:latin typeface="Arial"/>
                <a:cs typeface="Arial"/>
              </a:rPr>
              <a:t>THAT</a:t>
            </a:r>
            <a:r>
              <a:rPr sz="1200" b="1" spc="-25" dirty="0">
                <a:latin typeface="Arial"/>
                <a:cs typeface="Arial"/>
              </a:rPr>
              <a:t> </a:t>
            </a:r>
            <a:r>
              <a:rPr sz="1200" b="1" spc="-5" dirty="0">
                <a:latin typeface="Arial"/>
                <a:cs typeface="Arial"/>
              </a:rPr>
              <a:t>THE </a:t>
            </a:r>
            <a:r>
              <a:rPr sz="1200" b="1" dirty="0">
                <a:latin typeface="Arial"/>
                <a:cs typeface="Arial"/>
              </a:rPr>
              <a:t>TENDERER </a:t>
            </a:r>
            <a:r>
              <a:rPr sz="1200" b="1" spc="-15" dirty="0">
                <a:latin typeface="Arial"/>
                <a:cs typeface="Arial"/>
              </a:rPr>
              <a:t>HAS </a:t>
            </a:r>
            <a:r>
              <a:rPr sz="1200" b="1" dirty="0">
                <a:latin typeface="Arial"/>
                <a:cs typeface="Arial"/>
              </a:rPr>
              <a:t>IN THE </a:t>
            </a:r>
            <a:r>
              <a:rPr sz="1200" b="1" spc="-10" dirty="0">
                <a:latin typeface="Arial"/>
                <a:cs typeface="Arial"/>
              </a:rPr>
              <a:t>LAST </a:t>
            </a:r>
            <a:r>
              <a:rPr sz="1200" b="1" spc="-5" dirty="0">
                <a:latin typeface="Arial"/>
                <a:cs typeface="Arial"/>
              </a:rPr>
              <a:t>10 (TEN) </a:t>
            </a:r>
            <a:r>
              <a:rPr sz="1200" b="1" spc="-10" dirty="0">
                <a:latin typeface="Arial"/>
                <a:cs typeface="Arial"/>
              </a:rPr>
              <a:t>YEARS </a:t>
            </a:r>
            <a:r>
              <a:rPr sz="1200" b="1" spc="-25" dirty="0">
                <a:latin typeface="Arial"/>
                <a:cs typeface="Arial"/>
              </a:rPr>
              <a:t>ONLY </a:t>
            </a:r>
            <a:r>
              <a:rPr sz="1200" b="1" dirty="0">
                <a:latin typeface="Arial"/>
                <a:cs typeface="Arial"/>
              </a:rPr>
              <a:t>COMPLETED </a:t>
            </a:r>
            <a:r>
              <a:rPr sz="1200" b="1" spc="5" dirty="0">
                <a:latin typeface="Arial"/>
                <a:cs typeface="Arial"/>
              </a:rPr>
              <a:t> </a:t>
            </a:r>
            <a:r>
              <a:rPr sz="1200" b="1" dirty="0">
                <a:latin typeface="Arial"/>
                <a:cs typeface="Arial"/>
              </a:rPr>
              <a:t>EITHER</a:t>
            </a:r>
            <a:r>
              <a:rPr sz="1200" b="1" spc="195" dirty="0">
                <a:latin typeface="Arial"/>
                <a:cs typeface="Arial"/>
              </a:rPr>
              <a:t> </a:t>
            </a:r>
            <a:r>
              <a:rPr sz="1200" b="1" spc="-5" dirty="0">
                <a:latin typeface="Arial"/>
                <a:cs typeface="Arial"/>
              </a:rPr>
              <a:t>0</a:t>
            </a:r>
            <a:r>
              <a:rPr sz="1200" b="1" spc="195" dirty="0">
                <a:latin typeface="Arial"/>
                <a:cs typeface="Arial"/>
              </a:rPr>
              <a:t> </a:t>
            </a:r>
            <a:r>
              <a:rPr sz="1200" b="1" spc="-5" dirty="0">
                <a:latin typeface="Arial"/>
                <a:cs typeface="Arial"/>
              </a:rPr>
              <a:t>(ZERO),1</a:t>
            </a:r>
            <a:r>
              <a:rPr sz="1200" b="1" spc="200" dirty="0">
                <a:latin typeface="Arial"/>
                <a:cs typeface="Arial"/>
              </a:rPr>
              <a:t> </a:t>
            </a:r>
            <a:r>
              <a:rPr sz="1200" b="1" dirty="0">
                <a:latin typeface="Arial"/>
                <a:cs typeface="Arial"/>
              </a:rPr>
              <a:t>(ONE)</a:t>
            </a:r>
            <a:r>
              <a:rPr sz="1200" b="1" spc="195" dirty="0">
                <a:latin typeface="Arial"/>
                <a:cs typeface="Arial"/>
              </a:rPr>
              <a:t> </a:t>
            </a:r>
            <a:r>
              <a:rPr sz="1200" b="1" dirty="0">
                <a:latin typeface="Arial"/>
                <a:cs typeface="Arial"/>
              </a:rPr>
              <a:t>OR</a:t>
            </a:r>
            <a:r>
              <a:rPr sz="1200" b="1" spc="190" dirty="0">
                <a:latin typeface="Arial"/>
                <a:cs typeface="Arial"/>
              </a:rPr>
              <a:t> </a:t>
            </a:r>
            <a:r>
              <a:rPr sz="1200" b="1" spc="-5" dirty="0">
                <a:latin typeface="Arial"/>
                <a:cs typeface="Arial"/>
              </a:rPr>
              <a:t>2</a:t>
            </a:r>
            <a:r>
              <a:rPr sz="1200" b="1" spc="200" dirty="0">
                <a:latin typeface="Arial"/>
                <a:cs typeface="Arial"/>
              </a:rPr>
              <a:t> </a:t>
            </a:r>
            <a:r>
              <a:rPr sz="1200" b="1" dirty="0">
                <a:latin typeface="Arial"/>
                <a:cs typeface="Arial"/>
              </a:rPr>
              <a:t>(TWO)</a:t>
            </a:r>
            <a:r>
              <a:rPr sz="1200" b="1" spc="204" dirty="0">
                <a:latin typeface="Arial"/>
                <a:cs typeface="Arial"/>
              </a:rPr>
              <a:t> </a:t>
            </a:r>
            <a:r>
              <a:rPr sz="1200" b="1" dirty="0">
                <a:latin typeface="Arial"/>
                <a:cs typeface="Arial"/>
              </a:rPr>
              <a:t>PROJECTS,</a:t>
            </a:r>
            <a:r>
              <a:rPr sz="1200" b="1" spc="215" dirty="0">
                <a:latin typeface="Arial"/>
                <a:cs typeface="Arial"/>
              </a:rPr>
              <a:t> </a:t>
            </a:r>
            <a:r>
              <a:rPr sz="1200" b="1" spc="-15" dirty="0">
                <a:latin typeface="Arial"/>
                <a:cs typeface="Arial"/>
              </a:rPr>
              <a:t>AND</a:t>
            </a:r>
            <a:r>
              <a:rPr sz="1200" b="1" spc="215" dirty="0">
                <a:latin typeface="Arial"/>
                <a:cs typeface="Arial"/>
              </a:rPr>
              <a:t> </a:t>
            </a:r>
            <a:r>
              <a:rPr sz="1200" b="1" spc="-20" dirty="0">
                <a:latin typeface="Arial"/>
                <a:cs typeface="Arial"/>
              </a:rPr>
              <a:t>AS</a:t>
            </a:r>
            <a:r>
              <a:rPr sz="1200" b="1" spc="210" dirty="0">
                <a:latin typeface="Arial"/>
                <a:cs typeface="Arial"/>
              </a:rPr>
              <a:t> </a:t>
            </a:r>
            <a:r>
              <a:rPr sz="1200" b="1" spc="-5" dirty="0">
                <a:latin typeface="Arial"/>
                <a:cs typeface="Arial"/>
              </a:rPr>
              <a:t>A</a:t>
            </a:r>
            <a:r>
              <a:rPr sz="1200" b="1" spc="135" dirty="0">
                <a:latin typeface="Arial"/>
                <a:cs typeface="Arial"/>
              </a:rPr>
              <a:t> </a:t>
            </a:r>
            <a:r>
              <a:rPr sz="1200" b="1" spc="-15" dirty="0">
                <a:latin typeface="Arial"/>
                <a:cs typeface="Arial"/>
              </a:rPr>
              <a:t>RESULT</a:t>
            </a:r>
            <a:r>
              <a:rPr sz="1200" b="1" spc="204" dirty="0">
                <a:latin typeface="Arial"/>
                <a:cs typeface="Arial"/>
              </a:rPr>
              <a:t> </a:t>
            </a:r>
            <a:r>
              <a:rPr lang="en-US" sz="1200" b="1" spc="-5" dirty="0">
                <a:latin typeface="Arial"/>
                <a:cs typeface="Arial"/>
              </a:rPr>
              <a:t>CANNOT</a:t>
            </a:r>
            <a:r>
              <a:rPr sz="1200" b="1" spc="210" dirty="0">
                <a:latin typeface="Arial"/>
                <a:cs typeface="Arial"/>
              </a:rPr>
              <a:t> </a:t>
            </a:r>
            <a:r>
              <a:rPr sz="1200" b="1" spc="-5" dirty="0">
                <a:latin typeface="Arial"/>
                <a:cs typeface="Arial"/>
              </a:rPr>
              <a:t>SUBMIT</a:t>
            </a:r>
            <a:r>
              <a:rPr sz="1200" b="1" spc="195" dirty="0">
                <a:latin typeface="Arial"/>
                <a:cs typeface="Arial"/>
              </a:rPr>
              <a:t> </a:t>
            </a:r>
            <a:r>
              <a:rPr sz="1200" b="1" spc="-5" dirty="0">
                <a:latin typeface="Arial"/>
                <a:cs typeface="Arial"/>
              </a:rPr>
              <a:t>THE</a:t>
            </a:r>
            <a:r>
              <a:rPr sz="1200" b="1" spc="195" dirty="0">
                <a:latin typeface="Arial"/>
                <a:cs typeface="Arial"/>
              </a:rPr>
              <a:t> </a:t>
            </a:r>
            <a:r>
              <a:rPr sz="1200" b="1" dirty="0">
                <a:latin typeface="Arial"/>
                <a:cs typeface="Arial"/>
              </a:rPr>
              <a:t>REQUIRED </a:t>
            </a:r>
            <a:r>
              <a:rPr sz="1200" b="1" spc="-325" dirty="0">
                <a:latin typeface="Arial"/>
                <a:cs typeface="Arial"/>
              </a:rPr>
              <a:t> </a:t>
            </a:r>
            <a:r>
              <a:rPr sz="1200" b="1" spc="-5" dirty="0">
                <a:latin typeface="Arial"/>
                <a:cs typeface="Arial"/>
              </a:rPr>
              <a:t>3 (THREE)</a:t>
            </a:r>
            <a:r>
              <a:rPr sz="1200" b="1" spc="10" dirty="0">
                <a:latin typeface="Arial"/>
                <a:cs typeface="Arial"/>
              </a:rPr>
              <a:t> </a:t>
            </a:r>
            <a:r>
              <a:rPr sz="1200" b="1" spc="-35" dirty="0">
                <a:latin typeface="Arial"/>
                <a:cs typeface="Arial"/>
              </a:rPr>
              <a:t>PAST</a:t>
            </a:r>
            <a:r>
              <a:rPr sz="1200" b="1" spc="25" dirty="0">
                <a:latin typeface="Arial"/>
                <a:cs typeface="Arial"/>
              </a:rPr>
              <a:t> </a:t>
            </a:r>
            <a:r>
              <a:rPr sz="1200" b="1" spc="-10" dirty="0">
                <a:latin typeface="Arial"/>
                <a:cs typeface="Arial"/>
              </a:rPr>
              <a:t>PERFORMANCE</a:t>
            </a:r>
            <a:r>
              <a:rPr sz="1200" b="1" spc="35" dirty="0">
                <a:latin typeface="Arial"/>
                <a:cs typeface="Arial"/>
              </a:rPr>
              <a:t> </a:t>
            </a:r>
            <a:r>
              <a:rPr sz="1200" b="1" dirty="0">
                <a:latin typeface="Arial"/>
                <a:cs typeface="Arial"/>
              </a:rPr>
              <a:t>PROJECT</a:t>
            </a:r>
            <a:r>
              <a:rPr sz="1200" b="1" spc="-10" dirty="0">
                <a:latin typeface="Arial"/>
                <a:cs typeface="Arial"/>
              </a:rPr>
              <a:t> </a:t>
            </a:r>
            <a:r>
              <a:rPr sz="1200" b="1" dirty="0">
                <a:latin typeface="Arial"/>
                <a:cs typeface="Arial"/>
              </a:rPr>
              <a:t>REPORTS.</a:t>
            </a:r>
            <a:endParaRPr sz="1200" dirty="0">
              <a:latin typeface="Arial"/>
              <a:cs typeface="Arial"/>
            </a:endParaRPr>
          </a:p>
          <a:p>
            <a:pPr marL="285750" indent="-285750">
              <a:lnSpc>
                <a:spcPct val="100000"/>
              </a:lnSpc>
              <a:spcBef>
                <a:spcPts val="5"/>
              </a:spcBef>
              <a:buFont typeface="Arial" panose="020B0604020202020204" pitchFamily="34" charset="0"/>
              <a:buChar char="•"/>
            </a:pPr>
            <a:endParaRPr sz="1250" dirty="0">
              <a:latin typeface="Arial"/>
              <a:cs typeface="Arial"/>
            </a:endParaRPr>
          </a:p>
          <a:p>
            <a:pPr marL="299085" indent="-287020">
              <a:lnSpc>
                <a:spcPct val="100000"/>
              </a:lnSpc>
              <a:buFont typeface="Arial" panose="020B0604020202020204" pitchFamily="34" charset="0"/>
              <a:buChar char="•"/>
              <a:tabLst>
                <a:tab pos="299085" algn="l"/>
                <a:tab pos="299720" algn="l"/>
              </a:tabLst>
            </a:pPr>
            <a:r>
              <a:rPr sz="1200" b="1" spc="-20" dirty="0">
                <a:solidFill>
                  <a:srgbClr val="FF0000"/>
                </a:solidFill>
                <a:latin typeface="Arial"/>
                <a:cs typeface="Arial"/>
              </a:rPr>
              <a:t>FAILURE</a:t>
            </a:r>
            <a:r>
              <a:rPr sz="1200" b="1" spc="35" dirty="0">
                <a:solidFill>
                  <a:srgbClr val="FF0000"/>
                </a:solidFill>
                <a:latin typeface="Arial"/>
                <a:cs typeface="Arial"/>
              </a:rPr>
              <a:t> </a:t>
            </a:r>
            <a:r>
              <a:rPr sz="1200" b="1" spc="-15" dirty="0">
                <a:solidFill>
                  <a:srgbClr val="FF0000"/>
                </a:solidFill>
                <a:latin typeface="Arial"/>
                <a:cs typeface="Arial"/>
              </a:rPr>
              <a:t>TO</a:t>
            </a:r>
            <a:r>
              <a:rPr sz="1200" b="1" spc="15" dirty="0">
                <a:solidFill>
                  <a:srgbClr val="FF0000"/>
                </a:solidFill>
                <a:latin typeface="Arial"/>
                <a:cs typeface="Arial"/>
              </a:rPr>
              <a:t> </a:t>
            </a:r>
            <a:r>
              <a:rPr sz="1200" b="1" spc="-5" dirty="0">
                <a:solidFill>
                  <a:srgbClr val="FF0000"/>
                </a:solidFill>
                <a:latin typeface="Arial"/>
                <a:cs typeface="Arial"/>
              </a:rPr>
              <a:t>SUBMIT</a:t>
            </a:r>
            <a:r>
              <a:rPr sz="1200" b="1" dirty="0">
                <a:solidFill>
                  <a:srgbClr val="FF0000"/>
                </a:solidFill>
                <a:latin typeface="Arial"/>
                <a:cs typeface="Arial"/>
              </a:rPr>
              <a:t> THE</a:t>
            </a:r>
            <a:r>
              <a:rPr sz="1200" b="1" spc="5" dirty="0">
                <a:solidFill>
                  <a:srgbClr val="FF0000"/>
                </a:solidFill>
                <a:latin typeface="Arial"/>
                <a:cs typeface="Arial"/>
              </a:rPr>
              <a:t> </a:t>
            </a:r>
            <a:r>
              <a:rPr sz="1200" b="1" dirty="0">
                <a:solidFill>
                  <a:srgbClr val="FF0000"/>
                </a:solidFill>
                <a:latin typeface="Arial"/>
                <a:cs typeface="Arial"/>
              </a:rPr>
              <a:t>COMPLETED</a:t>
            </a:r>
            <a:r>
              <a:rPr sz="1200" b="1" spc="10" dirty="0">
                <a:solidFill>
                  <a:srgbClr val="FF0000"/>
                </a:solidFill>
                <a:latin typeface="Arial"/>
                <a:cs typeface="Arial"/>
              </a:rPr>
              <a:t> </a:t>
            </a:r>
            <a:r>
              <a:rPr sz="1200" b="1" spc="-5" dirty="0">
                <a:solidFill>
                  <a:srgbClr val="FF0000"/>
                </a:solidFill>
                <a:latin typeface="Arial"/>
                <a:cs typeface="Arial"/>
              </a:rPr>
              <a:t>B-FORMS</a:t>
            </a:r>
            <a:r>
              <a:rPr sz="1200" b="1" spc="15" dirty="0">
                <a:solidFill>
                  <a:srgbClr val="FF0000"/>
                </a:solidFill>
                <a:latin typeface="Arial"/>
                <a:cs typeface="Arial"/>
              </a:rPr>
              <a:t> </a:t>
            </a:r>
            <a:r>
              <a:rPr sz="1200" b="1" spc="-10" dirty="0">
                <a:solidFill>
                  <a:srgbClr val="FF0000"/>
                </a:solidFill>
                <a:latin typeface="Arial"/>
                <a:cs typeface="Arial"/>
              </a:rPr>
              <a:t>SHALL</a:t>
            </a:r>
            <a:r>
              <a:rPr sz="1200" b="1" spc="10" dirty="0">
                <a:solidFill>
                  <a:srgbClr val="FF0000"/>
                </a:solidFill>
                <a:latin typeface="Arial"/>
                <a:cs typeface="Arial"/>
              </a:rPr>
              <a:t> </a:t>
            </a:r>
            <a:r>
              <a:rPr sz="1200" b="1" spc="-15" dirty="0">
                <a:solidFill>
                  <a:srgbClr val="FF0000"/>
                </a:solidFill>
                <a:latin typeface="Arial"/>
                <a:cs typeface="Arial"/>
              </a:rPr>
              <a:t>RESULT</a:t>
            </a:r>
            <a:r>
              <a:rPr sz="1200" b="1" spc="5" dirty="0">
                <a:solidFill>
                  <a:srgbClr val="FF0000"/>
                </a:solidFill>
                <a:latin typeface="Arial"/>
                <a:cs typeface="Arial"/>
              </a:rPr>
              <a:t> </a:t>
            </a:r>
            <a:r>
              <a:rPr sz="1200" b="1" dirty="0">
                <a:solidFill>
                  <a:srgbClr val="FF0000"/>
                </a:solidFill>
                <a:latin typeface="Arial"/>
                <a:cs typeface="Arial"/>
              </a:rPr>
              <a:t>IN</a:t>
            </a:r>
            <a:r>
              <a:rPr sz="1200" b="1" spc="-45" dirty="0">
                <a:solidFill>
                  <a:srgbClr val="FF0000"/>
                </a:solidFill>
                <a:latin typeface="Arial"/>
                <a:cs typeface="Arial"/>
              </a:rPr>
              <a:t> </a:t>
            </a:r>
            <a:r>
              <a:rPr sz="1200" b="1" spc="-5" dirty="0">
                <a:solidFill>
                  <a:srgbClr val="FF0000"/>
                </a:solidFill>
                <a:latin typeface="Arial"/>
                <a:cs typeface="Arial"/>
              </a:rPr>
              <a:t>A</a:t>
            </a:r>
            <a:r>
              <a:rPr sz="1200" b="1" spc="-40" dirty="0">
                <a:solidFill>
                  <a:srgbClr val="FF0000"/>
                </a:solidFill>
                <a:latin typeface="Arial"/>
                <a:cs typeface="Arial"/>
              </a:rPr>
              <a:t> </a:t>
            </a:r>
            <a:r>
              <a:rPr sz="1200" b="1" spc="-5" dirty="0">
                <a:solidFill>
                  <a:srgbClr val="FF0000"/>
                </a:solidFill>
                <a:latin typeface="Arial"/>
                <a:cs typeface="Arial"/>
              </a:rPr>
              <a:t>NON-COMPLIANT</a:t>
            </a:r>
            <a:r>
              <a:rPr sz="1200" b="1" spc="45" dirty="0">
                <a:solidFill>
                  <a:srgbClr val="FF0000"/>
                </a:solidFill>
                <a:latin typeface="Arial"/>
                <a:cs typeface="Arial"/>
              </a:rPr>
              <a:t> </a:t>
            </a:r>
            <a:r>
              <a:rPr sz="1200" b="1" dirty="0">
                <a:solidFill>
                  <a:srgbClr val="FF0000"/>
                </a:solidFill>
                <a:latin typeface="Arial"/>
                <a:cs typeface="Arial"/>
              </a:rPr>
              <a:t>TENDER</a:t>
            </a:r>
            <a:endParaRPr sz="1200" dirty="0">
              <a:latin typeface="Arial"/>
              <a:cs typeface="Arial"/>
            </a:endParaRPr>
          </a:p>
          <a:p>
            <a:pPr marL="470535" marR="189230" indent="-171450">
              <a:lnSpc>
                <a:spcPct val="100000"/>
              </a:lnSpc>
              <a:spcBef>
                <a:spcPts val="5"/>
              </a:spcBef>
              <a:buFont typeface="Arial" panose="020B0604020202020204" pitchFamily="34" charset="0"/>
              <a:buChar char="•"/>
            </a:pPr>
            <a:r>
              <a:rPr sz="1200" b="1" spc="-25" dirty="0">
                <a:solidFill>
                  <a:srgbClr val="FF0000"/>
                </a:solidFill>
                <a:latin typeface="Arial"/>
                <a:cs typeface="Arial"/>
              </a:rPr>
              <a:t>AS</a:t>
            </a:r>
            <a:r>
              <a:rPr sz="1200" b="1" spc="45" dirty="0">
                <a:solidFill>
                  <a:srgbClr val="FF0000"/>
                </a:solidFill>
                <a:latin typeface="Arial"/>
                <a:cs typeface="Arial"/>
              </a:rPr>
              <a:t> </a:t>
            </a:r>
            <a:r>
              <a:rPr sz="1200" b="1" spc="-15" dirty="0">
                <a:solidFill>
                  <a:srgbClr val="FF0000"/>
                </a:solidFill>
                <a:latin typeface="Arial"/>
                <a:cs typeface="Arial"/>
              </a:rPr>
              <a:t>VERIFICATION</a:t>
            </a:r>
            <a:r>
              <a:rPr sz="1200" b="1" spc="45" dirty="0">
                <a:solidFill>
                  <a:srgbClr val="FF0000"/>
                </a:solidFill>
                <a:latin typeface="Arial"/>
                <a:cs typeface="Arial"/>
              </a:rPr>
              <a:t> </a:t>
            </a:r>
            <a:r>
              <a:rPr sz="1200" b="1" dirty="0">
                <a:solidFill>
                  <a:srgbClr val="FF0000"/>
                </a:solidFill>
                <a:latin typeface="Arial"/>
                <a:cs typeface="Arial"/>
              </a:rPr>
              <a:t>OF</a:t>
            </a:r>
            <a:r>
              <a:rPr sz="1200" b="1" spc="5" dirty="0">
                <a:solidFill>
                  <a:srgbClr val="FF0000"/>
                </a:solidFill>
                <a:latin typeface="Arial"/>
                <a:cs typeface="Arial"/>
              </a:rPr>
              <a:t> </a:t>
            </a:r>
            <a:r>
              <a:rPr sz="1200" b="1" dirty="0">
                <a:solidFill>
                  <a:srgbClr val="FF0000"/>
                </a:solidFill>
                <a:latin typeface="Arial"/>
                <a:cs typeface="Arial"/>
              </a:rPr>
              <a:t>KEY</a:t>
            </a:r>
            <a:r>
              <a:rPr sz="1200" b="1" spc="-10" dirty="0">
                <a:solidFill>
                  <a:srgbClr val="FF0000"/>
                </a:solidFill>
                <a:latin typeface="Arial"/>
                <a:cs typeface="Arial"/>
              </a:rPr>
              <a:t> </a:t>
            </a:r>
            <a:r>
              <a:rPr sz="1200" b="1" spc="-5" dirty="0">
                <a:solidFill>
                  <a:srgbClr val="FF0000"/>
                </a:solidFill>
                <a:latin typeface="Arial"/>
                <a:cs typeface="Arial"/>
              </a:rPr>
              <a:t>PERSONNEL</a:t>
            </a:r>
            <a:r>
              <a:rPr sz="1200" b="1" spc="-20" dirty="0">
                <a:solidFill>
                  <a:srgbClr val="FF0000"/>
                </a:solidFill>
                <a:latin typeface="Arial"/>
                <a:cs typeface="Arial"/>
              </a:rPr>
              <a:t> </a:t>
            </a:r>
            <a:r>
              <a:rPr sz="1200" b="1" dirty="0">
                <a:solidFill>
                  <a:srgbClr val="FF0000"/>
                </a:solidFill>
                <a:latin typeface="Arial"/>
                <a:cs typeface="Arial"/>
              </a:rPr>
              <a:t>REQUIREMENTS</a:t>
            </a:r>
            <a:r>
              <a:rPr sz="1200" b="1" spc="-5" dirty="0">
                <a:solidFill>
                  <a:srgbClr val="FF0000"/>
                </a:solidFill>
                <a:latin typeface="Arial"/>
                <a:cs typeface="Arial"/>
              </a:rPr>
              <a:t> </a:t>
            </a:r>
            <a:r>
              <a:rPr sz="1200" b="1" dirty="0">
                <a:solidFill>
                  <a:srgbClr val="FF0000"/>
                </a:solidFill>
                <a:latin typeface="Arial"/>
                <a:cs typeface="Arial"/>
              </a:rPr>
              <a:t>WILL</a:t>
            </a:r>
            <a:r>
              <a:rPr sz="1200" b="1" spc="10" dirty="0">
                <a:solidFill>
                  <a:srgbClr val="FF0000"/>
                </a:solidFill>
                <a:latin typeface="Arial"/>
                <a:cs typeface="Arial"/>
              </a:rPr>
              <a:t> </a:t>
            </a:r>
            <a:r>
              <a:rPr sz="1200" b="1" dirty="0">
                <a:solidFill>
                  <a:srgbClr val="FF0000"/>
                </a:solidFill>
                <a:latin typeface="Arial"/>
                <a:cs typeface="Arial"/>
              </a:rPr>
              <a:t>NOT</a:t>
            </a:r>
            <a:r>
              <a:rPr sz="1200" b="1" spc="5" dirty="0">
                <a:solidFill>
                  <a:srgbClr val="FF0000"/>
                </a:solidFill>
                <a:latin typeface="Arial"/>
                <a:cs typeface="Arial"/>
              </a:rPr>
              <a:t> </a:t>
            </a:r>
            <a:r>
              <a:rPr sz="1200" b="1" spc="-5" dirty="0">
                <a:solidFill>
                  <a:srgbClr val="FF0000"/>
                </a:solidFill>
                <a:latin typeface="Arial"/>
                <a:cs typeface="Arial"/>
              </a:rPr>
              <a:t>BE</a:t>
            </a:r>
            <a:r>
              <a:rPr sz="1200" b="1" spc="10" dirty="0">
                <a:solidFill>
                  <a:srgbClr val="FF0000"/>
                </a:solidFill>
                <a:latin typeface="Arial"/>
                <a:cs typeface="Arial"/>
              </a:rPr>
              <a:t> </a:t>
            </a:r>
            <a:r>
              <a:rPr sz="1200" b="1" dirty="0">
                <a:solidFill>
                  <a:srgbClr val="FF0000"/>
                </a:solidFill>
                <a:latin typeface="Arial"/>
                <a:cs typeface="Arial"/>
              </a:rPr>
              <a:t>POSSIBLE.</a:t>
            </a:r>
            <a:r>
              <a:rPr sz="1200" b="1" spc="-5" dirty="0">
                <a:solidFill>
                  <a:srgbClr val="FF0000"/>
                </a:solidFill>
                <a:latin typeface="Arial"/>
                <a:cs typeface="Arial"/>
              </a:rPr>
              <a:t> </a:t>
            </a:r>
            <a:r>
              <a:rPr sz="1200" b="1" dirty="0">
                <a:solidFill>
                  <a:srgbClr val="FF0000"/>
                </a:solidFill>
                <a:latin typeface="Arial"/>
                <a:cs typeface="Arial"/>
              </a:rPr>
              <a:t>WHERE</a:t>
            </a:r>
            <a:r>
              <a:rPr sz="1200" b="1" spc="-5" dirty="0">
                <a:solidFill>
                  <a:srgbClr val="FF0000"/>
                </a:solidFill>
                <a:latin typeface="Arial"/>
                <a:cs typeface="Arial"/>
              </a:rPr>
              <a:t> </a:t>
            </a:r>
            <a:r>
              <a:rPr sz="1200" b="1" spc="-15" dirty="0">
                <a:solidFill>
                  <a:srgbClr val="FF0000"/>
                </a:solidFill>
                <a:latin typeface="Arial"/>
                <a:cs typeface="Arial"/>
              </a:rPr>
              <a:t>VERIFICATION </a:t>
            </a:r>
            <a:r>
              <a:rPr sz="1200" b="1" spc="-315" dirty="0">
                <a:solidFill>
                  <a:srgbClr val="FF0000"/>
                </a:solidFill>
                <a:latin typeface="Arial"/>
                <a:cs typeface="Arial"/>
              </a:rPr>
              <a:t> </a:t>
            </a:r>
            <a:r>
              <a:rPr sz="1200" b="1" dirty="0">
                <a:solidFill>
                  <a:srgbClr val="FF0000"/>
                </a:solidFill>
                <a:latin typeface="Arial"/>
                <a:cs typeface="Arial"/>
              </a:rPr>
              <a:t>OF</a:t>
            </a:r>
            <a:r>
              <a:rPr sz="1200" b="1" spc="10" dirty="0">
                <a:solidFill>
                  <a:srgbClr val="FF0000"/>
                </a:solidFill>
                <a:latin typeface="Arial"/>
                <a:cs typeface="Arial"/>
              </a:rPr>
              <a:t> </a:t>
            </a:r>
            <a:r>
              <a:rPr sz="1200" b="1" dirty="0">
                <a:solidFill>
                  <a:srgbClr val="FF0000"/>
                </a:solidFill>
                <a:latin typeface="Arial"/>
                <a:cs typeface="Arial"/>
              </a:rPr>
              <a:t>KEY</a:t>
            </a:r>
            <a:r>
              <a:rPr sz="1200" b="1" spc="-35" dirty="0">
                <a:solidFill>
                  <a:srgbClr val="FF0000"/>
                </a:solidFill>
                <a:latin typeface="Arial"/>
                <a:cs typeface="Arial"/>
              </a:rPr>
              <a:t> </a:t>
            </a:r>
            <a:r>
              <a:rPr sz="1200" b="1" spc="-5" dirty="0">
                <a:solidFill>
                  <a:srgbClr val="FF0000"/>
                </a:solidFill>
                <a:latin typeface="Arial"/>
                <a:cs typeface="Arial"/>
              </a:rPr>
              <a:t>PERSONNEL</a:t>
            </a:r>
            <a:r>
              <a:rPr sz="1200" b="1" spc="-35" dirty="0">
                <a:solidFill>
                  <a:srgbClr val="FF0000"/>
                </a:solidFill>
                <a:latin typeface="Arial"/>
                <a:cs typeface="Arial"/>
              </a:rPr>
              <a:t> </a:t>
            </a:r>
            <a:r>
              <a:rPr sz="1200" b="1" dirty="0">
                <a:solidFill>
                  <a:srgbClr val="FF0000"/>
                </a:solidFill>
                <a:latin typeface="Arial"/>
                <a:cs typeface="Arial"/>
              </a:rPr>
              <a:t>IS</a:t>
            </a:r>
            <a:r>
              <a:rPr sz="1200" b="1" spc="5" dirty="0">
                <a:solidFill>
                  <a:srgbClr val="FF0000"/>
                </a:solidFill>
                <a:latin typeface="Arial"/>
                <a:cs typeface="Arial"/>
              </a:rPr>
              <a:t> </a:t>
            </a:r>
            <a:r>
              <a:rPr sz="1200" b="1" dirty="0">
                <a:solidFill>
                  <a:srgbClr val="FF0000"/>
                </a:solidFill>
                <a:latin typeface="Arial"/>
                <a:cs typeface="Arial"/>
              </a:rPr>
              <a:t>POSSIBLE</a:t>
            </a:r>
            <a:r>
              <a:rPr sz="1200" b="1" spc="-45" dirty="0">
                <a:solidFill>
                  <a:srgbClr val="FF0000"/>
                </a:solidFill>
                <a:latin typeface="Arial"/>
                <a:cs typeface="Arial"/>
              </a:rPr>
              <a:t> </a:t>
            </a:r>
            <a:r>
              <a:rPr sz="1200" b="1" spc="-15" dirty="0">
                <a:solidFill>
                  <a:srgbClr val="FF0000"/>
                </a:solidFill>
                <a:latin typeface="Arial"/>
                <a:cs typeface="Arial"/>
              </a:rPr>
              <a:t>AND</a:t>
            </a:r>
            <a:r>
              <a:rPr sz="1200" b="1" spc="30" dirty="0">
                <a:solidFill>
                  <a:srgbClr val="FF0000"/>
                </a:solidFill>
                <a:latin typeface="Arial"/>
                <a:cs typeface="Arial"/>
              </a:rPr>
              <a:t> </a:t>
            </a:r>
            <a:r>
              <a:rPr sz="1200" b="1" spc="-5" dirty="0">
                <a:solidFill>
                  <a:srgbClr val="FF0000"/>
                </a:solidFill>
                <a:latin typeface="Arial"/>
                <a:cs typeface="Arial"/>
              </a:rPr>
              <a:t>FORMS</a:t>
            </a:r>
            <a:r>
              <a:rPr sz="1200" b="1" spc="5" dirty="0">
                <a:solidFill>
                  <a:srgbClr val="FF0000"/>
                </a:solidFill>
                <a:latin typeface="Arial"/>
                <a:cs typeface="Arial"/>
              </a:rPr>
              <a:t> </a:t>
            </a:r>
            <a:r>
              <a:rPr sz="1200" b="1" spc="-5" dirty="0">
                <a:solidFill>
                  <a:srgbClr val="FF0000"/>
                </a:solidFill>
                <a:latin typeface="Arial"/>
                <a:cs typeface="Arial"/>
              </a:rPr>
              <a:t>INCOMPLETE</a:t>
            </a:r>
            <a:r>
              <a:rPr sz="1200" b="1" spc="15" dirty="0">
                <a:solidFill>
                  <a:srgbClr val="FF0000"/>
                </a:solidFill>
                <a:latin typeface="Arial"/>
                <a:cs typeface="Arial"/>
              </a:rPr>
              <a:t> </a:t>
            </a:r>
            <a:r>
              <a:rPr sz="1200" b="1" dirty="0">
                <a:solidFill>
                  <a:srgbClr val="FF0000"/>
                </a:solidFill>
                <a:latin typeface="Arial"/>
                <a:cs typeface="Arial"/>
              </a:rPr>
              <a:t>ZERO </a:t>
            </a:r>
            <a:r>
              <a:rPr sz="1200" b="1" spc="-5" dirty="0">
                <a:solidFill>
                  <a:srgbClr val="FF0000"/>
                </a:solidFill>
                <a:latin typeface="Arial"/>
                <a:cs typeface="Arial"/>
              </a:rPr>
              <a:t>POINTS</a:t>
            </a:r>
            <a:r>
              <a:rPr sz="1200" b="1" dirty="0">
                <a:solidFill>
                  <a:srgbClr val="FF0000"/>
                </a:solidFill>
                <a:latin typeface="Arial"/>
                <a:cs typeface="Arial"/>
              </a:rPr>
              <a:t> WILL</a:t>
            </a:r>
            <a:endParaRPr sz="1200" dirty="0">
              <a:latin typeface="Arial"/>
              <a:cs typeface="Arial"/>
            </a:endParaRPr>
          </a:p>
          <a:p>
            <a:pPr marL="470535" indent="-171450">
              <a:lnSpc>
                <a:spcPct val="100000"/>
              </a:lnSpc>
              <a:buFont typeface="Arial" panose="020B0604020202020204" pitchFamily="34" charset="0"/>
              <a:buChar char="•"/>
            </a:pPr>
            <a:r>
              <a:rPr sz="1200" b="1" spc="-5" dirty="0">
                <a:solidFill>
                  <a:srgbClr val="FF0000"/>
                </a:solidFill>
                <a:latin typeface="Arial"/>
                <a:cs typeface="Arial"/>
              </a:rPr>
              <a:t>BE</a:t>
            </a:r>
            <a:r>
              <a:rPr sz="1200" b="1" spc="-35" dirty="0">
                <a:solidFill>
                  <a:srgbClr val="FF0000"/>
                </a:solidFill>
                <a:latin typeface="Arial"/>
                <a:cs typeface="Arial"/>
              </a:rPr>
              <a:t> </a:t>
            </a:r>
            <a:r>
              <a:rPr sz="1200" b="1" spc="-15" dirty="0">
                <a:solidFill>
                  <a:srgbClr val="FF0000"/>
                </a:solidFill>
                <a:latin typeface="Arial"/>
                <a:cs typeface="Arial"/>
              </a:rPr>
              <a:t>ALLOCATED.</a:t>
            </a:r>
            <a:r>
              <a:rPr sz="1200" b="1" spc="415" dirty="0">
                <a:solidFill>
                  <a:srgbClr val="FF0000"/>
                </a:solidFill>
                <a:latin typeface="Arial"/>
                <a:cs typeface="Arial"/>
              </a:rPr>
              <a:t> </a:t>
            </a:r>
            <a:r>
              <a:rPr sz="1200" b="1" spc="-5" dirty="0">
                <a:solidFill>
                  <a:srgbClr val="FF0000"/>
                </a:solidFill>
                <a:latin typeface="Arial"/>
                <a:cs typeface="Arial"/>
              </a:rPr>
              <a:t>INCOMPLETE</a:t>
            </a:r>
            <a:r>
              <a:rPr sz="1200" b="1" spc="5" dirty="0">
                <a:solidFill>
                  <a:srgbClr val="FF0000"/>
                </a:solidFill>
                <a:latin typeface="Arial"/>
                <a:cs typeface="Arial"/>
              </a:rPr>
              <a:t> </a:t>
            </a:r>
            <a:r>
              <a:rPr sz="1200" b="1" dirty="0">
                <a:solidFill>
                  <a:srgbClr val="FF0000"/>
                </a:solidFill>
                <a:latin typeface="Arial"/>
                <a:cs typeface="Arial"/>
              </a:rPr>
              <a:t>FORMS</a:t>
            </a:r>
            <a:r>
              <a:rPr sz="1200" b="1" spc="25" dirty="0">
                <a:solidFill>
                  <a:srgbClr val="FF0000"/>
                </a:solidFill>
                <a:latin typeface="Arial"/>
                <a:cs typeface="Arial"/>
              </a:rPr>
              <a:t> </a:t>
            </a:r>
            <a:r>
              <a:rPr sz="1200" b="1" spc="-10" dirty="0">
                <a:solidFill>
                  <a:srgbClr val="FF0000"/>
                </a:solidFill>
                <a:latin typeface="Arial"/>
                <a:cs typeface="Arial"/>
              </a:rPr>
              <a:t>CANNOT</a:t>
            </a:r>
            <a:r>
              <a:rPr sz="1200" b="1" spc="45" dirty="0">
                <a:solidFill>
                  <a:srgbClr val="FF0000"/>
                </a:solidFill>
                <a:latin typeface="Arial"/>
                <a:cs typeface="Arial"/>
              </a:rPr>
              <a:t> </a:t>
            </a:r>
            <a:r>
              <a:rPr sz="1200" b="1" spc="-5" dirty="0">
                <a:solidFill>
                  <a:srgbClr val="FF0000"/>
                </a:solidFill>
                <a:latin typeface="Arial"/>
                <a:cs typeface="Arial"/>
              </a:rPr>
              <a:t>BE CORRECTED</a:t>
            </a:r>
            <a:r>
              <a:rPr sz="1200" b="1" spc="-40" dirty="0">
                <a:solidFill>
                  <a:srgbClr val="FF0000"/>
                </a:solidFill>
                <a:latin typeface="Arial"/>
                <a:cs typeface="Arial"/>
              </a:rPr>
              <a:t> </a:t>
            </a:r>
            <a:r>
              <a:rPr sz="1200" b="1" spc="-10" dirty="0">
                <a:solidFill>
                  <a:srgbClr val="FF0000"/>
                </a:solidFill>
                <a:latin typeface="Arial"/>
                <a:cs typeface="Arial"/>
              </a:rPr>
              <a:t>AFTER</a:t>
            </a:r>
            <a:r>
              <a:rPr sz="1200" b="1" spc="50" dirty="0">
                <a:solidFill>
                  <a:srgbClr val="FF0000"/>
                </a:solidFill>
                <a:latin typeface="Arial"/>
                <a:cs typeface="Arial"/>
              </a:rPr>
              <a:t> </a:t>
            </a:r>
            <a:r>
              <a:rPr sz="1200" b="1" spc="-5" dirty="0">
                <a:solidFill>
                  <a:srgbClr val="FF0000"/>
                </a:solidFill>
                <a:latin typeface="Arial"/>
                <a:cs typeface="Arial"/>
              </a:rPr>
              <a:t>TENDER</a:t>
            </a:r>
            <a:r>
              <a:rPr sz="1200" b="1" spc="-10" dirty="0">
                <a:solidFill>
                  <a:srgbClr val="FF0000"/>
                </a:solidFill>
                <a:latin typeface="Arial"/>
                <a:cs typeface="Arial"/>
              </a:rPr>
              <a:t> </a:t>
            </a:r>
            <a:r>
              <a:rPr sz="1200" b="1" spc="-5" dirty="0">
                <a:solidFill>
                  <a:srgbClr val="FF0000"/>
                </a:solidFill>
                <a:latin typeface="Arial"/>
                <a:cs typeface="Arial"/>
              </a:rPr>
              <a:t>CLOSING.</a:t>
            </a:r>
            <a:endParaRPr sz="1200" dirty="0">
              <a:latin typeface="Arial"/>
              <a:cs typeface="Arial"/>
            </a:endParaRPr>
          </a:p>
          <a:p>
            <a:pPr marL="285750" indent="-285750">
              <a:lnSpc>
                <a:spcPct val="100000"/>
              </a:lnSpc>
              <a:buFont typeface="Arial" panose="020B0604020202020204" pitchFamily="34" charset="0"/>
              <a:buChar char="•"/>
            </a:pPr>
            <a:endParaRPr sz="1250" dirty="0">
              <a:latin typeface="Arial"/>
              <a:cs typeface="Arial"/>
            </a:endParaRPr>
          </a:p>
          <a:p>
            <a:pPr marL="299085" marR="10795" indent="-287020" algn="just">
              <a:lnSpc>
                <a:spcPct val="100000"/>
              </a:lnSpc>
              <a:buFont typeface="Arial" panose="020B0604020202020204" pitchFamily="34" charset="0"/>
              <a:buChar char="•"/>
              <a:tabLst>
                <a:tab pos="299720" algn="l"/>
              </a:tabLst>
            </a:pPr>
            <a:r>
              <a:rPr sz="1200" b="1" dirty="0">
                <a:latin typeface="Arial"/>
                <a:cs typeface="Arial"/>
              </a:rPr>
              <a:t>FORM </a:t>
            </a:r>
            <a:r>
              <a:rPr sz="1200" b="1" spc="-5" dirty="0">
                <a:latin typeface="Arial"/>
                <a:cs typeface="Arial"/>
              </a:rPr>
              <a:t>C2.4</a:t>
            </a:r>
            <a:r>
              <a:rPr sz="1200" b="1" dirty="0">
                <a:latin typeface="Arial"/>
                <a:cs typeface="Arial"/>
              </a:rPr>
              <a:t> FOR </a:t>
            </a:r>
            <a:r>
              <a:rPr sz="1200" b="1" spc="-10" dirty="0">
                <a:latin typeface="Arial"/>
                <a:cs typeface="Arial"/>
              </a:rPr>
              <a:t>KEY </a:t>
            </a:r>
            <a:r>
              <a:rPr sz="1200" b="1" dirty="0">
                <a:latin typeface="Arial"/>
                <a:cs typeface="Arial"/>
              </a:rPr>
              <a:t>PERSONS FOR </a:t>
            </a:r>
            <a:r>
              <a:rPr sz="1200" b="1" spc="-5" dirty="0">
                <a:latin typeface="Arial"/>
                <a:cs typeface="Arial"/>
              </a:rPr>
              <a:t>THIS PROJECT </a:t>
            </a:r>
            <a:r>
              <a:rPr sz="1200" b="1" spc="-15" dirty="0">
                <a:latin typeface="Arial"/>
                <a:cs typeface="Arial"/>
              </a:rPr>
              <a:t>AND </a:t>
            </a:r>
            <a:r>
              <a:rPr sz="1200" b="1" spc="-10" dirty="0">
                <a:latin typeface="Arial"/>
                <a:cs typeface="Arial"/>
              </a:rPr>
              <a:t>SUMMARY </a:t>
            </a:r>
            <a:r>
              <a:rPr sz="1200" b="1" dirty="0">
                <a:latin typeface="Arial"/>
                <a:cs typeface="Arial"/>
              </a:rPr>
              <a:t>OF </a:t>
            </a:r>
            <a:r>
              <a:rPr sz="1200" b="1" spc="-5" dirty="0">
                <a:latin typeface="Arial"/>
                <a:cs typeface="Arial"/>
              </a:rPr>
              <a:t>NORMALISED HOURS TENDERED </a:t>
            </a:r>
            <a:r>
              <a:rPr sz="1200" b="1" dirty="0">
                <a:latin typeface="Arial"/>
                <a:cs typeface="Arial"/>
              </a:rPr>
              <a:t> </a:t>
            </a:r>
            <a:r>
              <a:rPr sz="1200" b="1" spc="-5" dirty="0">
                <a:latin typeface="Arial"/>
                <a:cs typeface="Arial"/>
              </a:rPr>
              <a:t>MUST</a:t>
            </a:r>
            <a:r>
              <a:rPr sz="1200" b="1" dirty="0">
                <a:latin typeface="Arial"/>
                <a:cs typeface="Arial"/>
              </a:rPr>
              <a:t> </a:t>
            </a:r>
            <a:r>
              <a:rPr sz="1200" b="1" spc="-5" dirty="0">
                <a:latin typeface="Arial"/>
                <a:cs typeface="Arial"/>
              </a:rPr>
              <a:t>BE</a:t>
            </a:r>
            <a:r>
              <a:rPr sz="1200" b="1" dirty="0">
                <a:latin typeface="Arial"/>
                <a:cs typeface="Arial"/>
              </a:rPr>
              <a:t> SUBMITTED</a:t>
            </a:r>
            <a:r>
              <a:rPr sz="1200" b="1" spc="5" dirty="0">
                <a:latin typeface="Arial"/>
                <a:cs typeface="Arial"/>
              </a:rPr>
              <a:t> </a:t>
            </a:r>
            <a:r>
              <a:rPr sz="1200" b="1" dirty="0">
                <a:latin typeface="Arial"/>
                <a:cs typeface="Arial"/>
              </a:rPr>
              <a:t>IN</a:t>
            </a:r>
            <a:r>
              <a:rPr sz="1200" b="1" spc="5" dirty="0">
                <a:latin typeface="Arial"/>
                <a:cs typeface="Arial"/>
              </a:rPr>
              <a:t> </a:t>
            </a:r>
            <a:r>
              <a:rPr sz="1200" b="1" dirty="0">
                <a:latin typeface="Arial"/>
                <a:cs typeface="Arial"/>
              </a:rPr>
              <a:t>PDF</a:t>
            </a:r>
            <a:r>
              <a:rPr sz="1200" b="1" spc="5" dirty="0">
                <a:latin typeface="Arial"/>
                <a:cs typeface="Arial"/>
              </a:rPr>
              <a:t> </a:t>
            </a:r>
            <a:r>
              <a:rPr sz="1200" b="1" spc="-15" dirty="0">
                <a:latin typeface="Arial"/>
                <a:cs typeface="Arial"/>
              </a:rPr>
              <a:t>AND</a:t>
            </a:r>
            <a:r>
              <a:rPr sz="1200" b="1" spc="-10" dirty="0">
                <a:latin typeface="Arial"/>
                <a:cs typeface="Arial"/>
              </a:rPr>
              <a:t> HARD</a:t>
            </a:r>
            <a:r>
              <a:rPr sz="1200" b="1" spc="-5" dirty="0">
                <a:latin typeface="Arial"/>
                <a:cs typeface="Arial"/>
              </a:rPr>
              <a:t> </a:t>
            </a:r>
            <a:r>
              <a:rPr sz="1200" b="1" dirty="0">
                <a:latin typeface="Arial"/>
                <a:cs typeface="Arial"/>
              </a:rPr>
              <a:t>COPY</a:t>
            </a:r>
            <a:r>
              <a:rPr sz="1200" b="1" spc="5" dirty="0">
                <a:latin typeface="Arial"/>
                <a:cs typeface="Arial"/>
              </a:rPr>
              <a:t> </a:t>
            </a:r>
            <a:r>
              <a:rPr sz="1200" b="1" spc="-20" dirty="0">
                <a:latin typeface="Arial"/>
                <a:cs typeface="Arial"/>
              </a:rPr>
              <a:t>FORMAT</a:t>
            </a:r>
            <a:r>
              <a:rPr sz="1200" b="1" spc="-15" dirty="0">
                <a:latin typeface="Arial"/>
                <a:cs typeface="Arial"/>
              </a:rPr>
              <a:t> </a:t>
            </a:r>
            <a:r>
              <a:rPr sz="1200" b="1" dirty="0">
                <a:latin typeface="Arial"/>
                <a:cs typeface="Arial"/>
              </a:rPr>
              <a:t>IN</a:t>
            </a:r>
            <a:r>
              <a:rPr sz="1200" b="1" spc="5" dirty="0">
                <a:latin typeface="Arial"/>
                <a:cs typeface="Arial"/>
              </a:rPr>
              <a:t> </a:t>
            </a:r>
            <a:r>
              <a:rPr sz="1200" b="1" spc="-5" dirty="0">
                <a:latin typeface="Arial"/>
                <a:cs typeface="Arial"/>
              </a:rPr>
              <a:t>THE</a:t>
            </a:r>
            <a:r>
              <a:rPr sz="1200" b="1" dirty="0">
                <a:latin typeface="Arial"/>
                <a:cs typeface="Arial"/>
              </a:rPr>
              <a:t> </a:t>
            </a:r>
            <a:r>
              <a:rPr sz="1200" b="1" spc="-5" dirty="0">
                <a:latin typeface="Arial"/>
                <a:cs typeface="Arial"/>
              </a:rPr>
              <a:t>TECHNICAL</a:t>
            </a:r>
            <a:r>
              <a:rPr sz="1200" b="1" dirty="0">
                <a:latin typeface="Arial"/>
                <a:cs typeface="Arial"/>
              </a:rPr>
              <a:t> </a:t>
            </a:r>
            <a:r>
              <a:rPr sz="1200" b="1" spc="-5" dirty="0">
                <a:latin typeface="Arial"/>
                <a:cs typeface="Arial"/>
              </a:rPr>
              <a:t>PROPOSAL</a:t>
            </a:r>
            <a:r>
              <a:rPr sz="1200" b="1" dirty="0">
                <a:latin typeface="Arial"/>
                <a:cs typeface="Arial"/>
              </a:rPr>
              <a:t> </a:t>
            </a:r>
            <a:r>
              <a:rPr sz="1200" b="1" spc="-10" dirty="0">
                <a:latin typeface="Arial"/>
                <a:cs typeface="Arial"/>
              </a:rPr>
              <a:t>AND </a:t>
            </a:r>
            <a:r>
              <a:rPr sz="1200" b="1" spc="-5" dirty="0">
                <a:latin typeface="Arial"/>
                <a:cs typeface="Arial"/>
              </a:rPr>
              <a:t> </a:t>
            </a:r>
            <a:r>
              <a:rPr sz="1200" b="1" spc="-10" dirty="0">
                <a:latin typeface="Arial"/>
                <a:cs typeface="Arial"/>
              </a:rPr>
              <a:t>ELECTRONICALLY </a:t>
            </a:r>
            <a:r>
              <a:rPr sz="1200" b="1" spc="5" dirty="0">
                <a:latin typeface="Arial"/>
                <a:cs typeface="Arial"/>
              </a:rPr>
              <a:t>IN </a:t>
            </a:r>
            <a:r>
              <a:rPr sz="1200" b="1" spc="-5" dirty="0">
                <a:latin typeface="Arial"/>
                <a:cs typeface="Arial"/>
              </a:rPr>
              <a:t>THE</a:t>
            </a:r>
            <a:r>
              <a:rPr sz="1200" b="1" dirty="0">
                <a:latin typeface="Arial"/>
                <a:cs typeface="Arial"/>
              </a:rPr>
              <a:t> </a:t>
            </a:r>
            <a:r>
              <a:rPr sz="1200" b="1" spc="-5" dirty="0">
                <a:latin typeface="Arial"/>
                <a:cs typeface="Arial"/>
              </a:rPr>
              <a:t>FINANCIAL PROPOSAL.</a:t>
            </a:r>
            <a:r>
              <a:rPr lang="en-US" sz="1200" b="1" spc="-5" dirty="0">
                <a:latin typeface="Arial"/>
                <a:cs typeface="Arial"/>
              </a:rPr>
              <a:t> </a:t>
            </a:r>
            <a:r>
              <a:rPr sz="1200" b="1" spc="-5" dirty="0">
                <a:latin typeface="Arial"/>
                <a:cs typeface="Arial"/>
              </a:rPr>
              <a:t>FAILURE </a:t>
            </a:r>
            <a:r>
              <a:rPr sz="1200" b="1" spc="-15" dirty="0">
                <a:latin typeface="Arial"/>
                <a:cs typeface="Arial"/>
              </a:rPr>
              <a:t>TO </a:t>
            </a:r>
            <a:r>
              <a:rPr sz="1200" b="1" spc="-5" dirty="0">
                <a:latin typeface="Arial"/>
                <a:cs typeface="Arial"/>
              </a:rPr>
              <a:t>SUBMIT THE </a:t>
            </a:r>
            <a:r>
              <a:rPr sz="1200" b="1" dirty="0">
                <a:latin typeface="Arial"/>
                <a:cs typeface="Arial"/>
              </a:rPr>
              <a:t>FORM IN </a:t>
            </a:r>
            <a:r>
              <a:rPr sz="1200" b="1" spc="-5" dirty="0">
                <a:latin typeface="Arial"/>
                <a:cs typeface="Arial"/>
              </a:rPr>
              <a:t>THE TECHNICAL </a:t>
            </a:r>
            <a:r>
              <a:rPr sz="1200" b="1" spc="-15" dirty="0">
                <a:latin typeface="Arial"/>
                <a:cs typeface="Arial"/>
              </a:rPr>
              <a:t>AND </a:t>
            </a:r>
            <a:r>
              <a:rPr sz="1200" b="1" spc="-320" dirty="0">
                <a:latin typeface="Arial"/>
                <a:cs typeface="Arial"/>
              </a:rPr>
              <a:t> </a:t>
            </a:r>
            <a:r>
              <a:rPr sz="1200" b="1" spc="-5" dirty="0">
                <a:latin typeface="Arial"/>
                <a:cs typeface="Arial"/>
              </a:rPr>
              <a:t>FINANCIAL</a:t>
            </a:r>
            <a:r>
              <a:rPr sz="1200" b="1" dirty="0">
                <a:latin typeface="Arial"/>
                <a:cs typeface="Arial"/>
              </a:rPr>
              <a:t> </a:t>
            </a:r>
            <a:r>
              <a:rPr sz="1200" b="1" spc="-5" dirty="0">
                <a:latin typeface="Arial"/>
                <a:cs typeface="Arial"/>
              </a:rPr>
              <a:t>PROPOSAL</a:t>
            </a:r>
            <a:r>
              <a:rPr sz="1200" b="1" dirty="0">
                <a:latin typeface="Arial"/>
                <a:cs typeface="Arial"/>
              </a:rPr>
              <a:t> </a:t>
            </a:r>
            <a:r>
              <a:rPr sz="1200" b="1" spc="-5" dirty="0">
                <a:latin typeface="Arial"/>
                <a:cs typeface="Arial"/>
              </a:rPr>
              <a:t>SHALL</a:t>
            </a:r>
            <a:r>
              <a:rPr sz="1200" b="1" dirty="0">
                <a:latin typeface="Arial"/>
                <a:cs typeface="Arial"/>
              </a:rPr>
              <a:t> </a:t>
            </a:r>
            <a:r>
              <a:rPr sz="1200" b="1" spc="-15" dirty="0">
                <a:latin typeface="Arial"/>
                <a:cs typeface="Arial"/>
              </a:rPr>
              <a:t>RESULT</a:t>
            </a:r>
            <a:r>
              <a:rPr sz="1200" b="1" spc="-10" dirty="0">
                <a:latin typeface="Arial"/>
                <a:cs typeface="Arial"/>
              </a:rPr>
              <a:t> </a:t>
            </a:r>
            <a:r>
              <a:rPr sz="1200" b="1" dirty="0">
                <a:latin typeface="Arial"/>
                <a:cs typeface="Arial"/>
              </a:rPr>
              <a:t>IN</a:t>
            </a:r>
            <a:r>
              <a:rPr sz="1200" b="1" spc="5" dirty="0">
                <a:latin typeface="Arial"/>
                <a:cs typeface="Arial"/>
              </a:rPr>
              <a:t> </a:t>
            </a:r>
            <a:r>
              <a:rPr sz="1200" b="1" spc="-5" dirty="0">
                <a:latin typeface="Arial"/>
                <a:cs typeface="Arial"/>
              </a:rPr>
              <a:t>THE</a:t>
            </a:r>
            <a:r>
              <a:rPr sz="1200" b="1" dirty="0">
                <a:latin typeface="Arial"/>
                <a:cs typeface="Arial"/>
              </a:rPr>
              <a:t> </a:t>
            </a:r>
            <a:r>
              <a:rPr sz="1200" b="1" spc="-5" dirty="0">
                <a:latin typeface="Arial"/>
                <a:cs typeface="Arial"/>
              </a:rPr>
              <a:t>TENDERER</a:t>
            </a:r>
            <a:r>
              <a:rPr sz="1200" b="1" dirty="0">
                <a:latin typeface="Arial"/>
                <a:cs typeface="Arial"/>
              </a:rPr>
              <a:t> BEING</a:t>
            </a:r>
            <a:r>
              <a:rPr sz="1200" b="1" spc="5" dirty="0">
                <a:latin typeface="Arial"/>
                <a:cs typeface="Arial"/>
              </a:rPr>
              <a:t> </a:t>
            </a:r>
            <a:r>
              <a:rPr sz="1200" b="1" spc="-5" dirty="0">
                <a:latin typeface="Arial"/>
                <a:cs typeface="Arial"/>
              </a:rPr>
              <a:t>DEEMED</a:t>
            </a:r>
            <a:r>
              <a:rPr sz="1200" b="1" dirty="0">
                <a:latin typeface="Arial"/>
                <a:cs typeface="Arial"/>
              </a:rPr>
              <a:t> </a:t>
            </a:r>
            <a:r>
              <a:rPr sz="1200" b="1" spc="-5" dirty="0">
                <a:latin typeface="Arial"/>
                <a:cs typeface="Arial"/>
              </a:rPr>
              <a:t>NON-RESPONSIVE.</a:t>
            </a:r>
            <a:r>
              <a:rPr lang="en-US" sz="1200" b="1" spc="-5" dirty="0">
                <a:latin typeface="Arial"/>
                <a:cs typeface="Arial"/>
              </a:rPr>
              <a:t> </a:t>
            </a:r>
            <a:r>
              <a:rPr sz="1200" b="1" spc="-5" dirty="0">
                <a:latin typeface="Arial"/>
                <a:cs typeface="Arial"/>
              </a:rPr>
              <a:t>IF</a:t>
            </a:r>
            <a:r>
              <a:rPr sz="1200" b="1" dirty="0">
                <a:latin typeface="Arial"/>
                <a:cs typeface="Arial"/>
              </a:rPr>
              <a:t> </a:t>
            </a:r>
            <a:r>
              <a:rPr sz="1200" b="1" spc="-5" dirty="0">
                <a:latin typeface="Arial"/>
                <a:cs typeface="Arial"/>
              </a:rPr>
              <a:t>THE </a:t>
            </a:r>
            <a:r>
              <a:rPr sz="1200" b="1" dirty="0">
                <a:latin typeface="Arial"/>
                <a:cs typeface="Arial"/>
              </a:rPr>
              <a:t> </a:t>
            </a:r>
            <a:r>
              <a:rPr sz="1200" b="1" spc="-5" dirty="0">
                <a:latin typeface="Arial"/>
                <a:cs typeface="Arial"/>
              </a:rPr>
              <a:t>ELECTRONIC VERSION </a:t>
            </a:r>
            <a:r>
              <a:rPr lang="en-US" sz="1200" b="1" dirty="0">
                <a:latin typeface="Arial"/>
                <a:cs typeface="Arial"/>
              </a:rPr>
              <a:t>OF</a:t>
            </a:r>
            <a:r>
              <a:rPr sz="1200" b="1" dirty="0">
                <a:latin typeface="Arial"/>
                <a:cs typeface="Arial"/>
              </a:rPr>
              <a:t> </a:t>
            </a:r>
            <a:r>
              <a:rPr sz="1200" b="1" spc="-5" dirty="0">
                <a:latin typeface="Arial"/>
                <a:cs typeface="Arial"/>
              </a:rPr>
              <a:t>THE </a:t>
            </a:r>
            <a:r>
              <a:rPr sz="1200" b="1" dirty="0">
                <a:latin typeface="Arial"/>
                <a:cs typeface="Arial"/>
              </a:rPr>
              <a:t>PRICING </a:t>
            </a:r>
            <a:r>
              <a:rPr sz="1200" b="1" spc="-5" dirty="0">
                <a:latin typeface="Arial"/>
                <a:cs typeface="Arial"/>
              </a:rPr>
              <a:t>SCHEDULE SUBMITTED </a:t>
            </a:r>
            <a:r>
              <a:rPr sz="1200" b="1" dirty="0">
                <a:latin typeface="Arial"/>
                <a:cs typeface="Arial"/>
              </a:rPr>
              <a:t>WITH </a:t>
            </a:r>
            <a:r>
              <a:rPr sz="1200" b="1" spc="-5" dirty="0">
                <a:latin typeface="Arial"/>
                <a:cs typeface="Arial"/>
              </a:rPr>
              <a:t>THE FINANCIAL PROPOSAL </a:t>
            </a:r>
            <a:r>
              <a:rPr sz="1200" b="1" dirty="0">
                <a:latin typeface="Arial"/>
                <a:cs typeface="Arial"/>
              </a:rPr>
              <a:t>DOES </a:t>
            </a:r>
            <a:r>
              <a:rPr sz="1200" b="1" spc="5" dirty="0">
                <a:latin typeface="Arial"/>
                <a:cs typeface="Arial"/>
              </a:rPr>
              <a:t> </a:t>
            </a:r>
            <a:r>
              <a:rPr sz="1200" b="1" dirty="0">
                <a:latin typeface="Arial"/>
                <a:cs typeface="Arial"/>
              </a:rPr>
              <a:t>NOT </a:t>
            </a:r>
            <a:r>
              <a:rPr sz="1200" b="1" spc="-25" dirty="0">
                <a:latin typeface="Arial"/>
                <a:cs typeface="Arial"/>
              </a:rPr>
              <a:t>MATCH </a:t>
            </a:r>
            <a:r>
              <a:rPr sz="1200" b="1" spc="-5" dirty="0">
                <a:latin typeface="Arial"/>
                <a:cs typeface="Arial"/>
              </a:rPr>
              <a:t>THE </a:t>
            </a:r>
            <a:r>
              <a:rPr sz="1200" b="1" dirty="0">
                <a:latin typeface="Arial"/>
                <a:cs typeface="Arial"/>
              </a:rPr>
              <a:t>PDF COPY </a:t>
            </a:r>
            <a:r>
              <a:rPr sz="1200" b="1" spc="-5" dirty="0">
                <a:latin typeface="Arial"/>
                <a:cs typeface="Arial"/>
              </a:rPr>
              <a:t>/HARD </a:t>
            </a:r>
            <a:r>
              <a:rPr sz="1200" b="1" dirty="0">
                <a:latin typeface="Arial"/>
                <a:cs typeface="Arial"/>
              </a:rPr>
              <a:t>COPY </a:t>
            </a:r>
            <a:r>
              <a:rPr sz="1200" b="1" spc="-5" dirty="0">
                <a:latin typeface="Arial"/>
                <a:cs typeface="Arial"/>
              </a:rPr>
              <a:t>SUBMITTED </a:t>
            </a:r>
            <a:r>
              <a:rPr sz="1200" b="1" dirty="0">
                <a:latin typeface="Arial"/>
                <a:cs typeface="Arial"/>
              </a:rPr>
              <a:t>WITH </a:t>
            </a:r>
            <a:r>
              <a:rPr sz="1200" b="1" spc="-5" dirty="0">
                <a:latin typeface="Arial"/>
                <a:cs typeface="Arial"/>
              </a:rPr>
              <a:t>THE TECHNICAL PROPOSAL,</a:t>
            </a:r>
            <a:r>
              <a:rPr lang="en-US" sz="1200" b="1" spc="-5" dirty="0">
                <a:latin typeface="Arial"/>
                <a:cs typeface="Arial"/>
              </a:rPr>
              <a:t> </a:t>
            </a:r>
            <a:r>
              <a:rPr sz="1200" b="1" spc="-5" dirty="0">
                <a:latin typeface="Arial"/>
                <a:cs typeface="Arial"/>
              </a:rPr>
              <a:t>THE </a:t>
            </a:r>
            <a:r>
              <a:rPr sz="1200" b="1" dirty="0">
                <a:latin typeface="Arial"/>
                <a:cs typeface="Arial"/>
              </a:rPr>
              <a:t>TENDERER </a:t>
            </a:r>
            <a:r>
              <a:rPr sz="1200" b="1" spc="5" dirty="0">
                <a:latin typeface="Arial"/>
                <a:cs typeface="Arial"/>
              </a:rPr>
              <a:t> </a:t>
            </a:r>
            <a:r>
              <a:rPr sz="1200" b="1" dirty="0">
                <a:latin typeface="Arial"/>
                <a:cs typeface="Arial"/>
              </a:rPr>
              <a:t>WILL</a:t>
            </a:r>
            <a:r>
              <a:rPr sz="1200" b="1" spc="-15" dirty="0">
                <a:latin typeface="Arial"/>
                <a:cs typeface="Arial"/>
              </a:rPr>
              <a:t> </a:t>
            </a:r>
            <a:r>
              <a:rPr sz="1200" b="1" spc="-5" dirty="0">
                <a:latin typeface="Arial"/>
                <a:cs typeface="Arial"/>
              </a:rPr>
              <a:t>BE</a:t>
            </a:r>
            <a:r>
              <a:rPr sz="1200" b="1" spc="5" dirty="0">
                <a:latin typeface="Arial"/>
                <a:cs typeface="Arial"/>
              </a:rPr>
              <a:t> </a:t>
            </a:r>
            <a:r>
              <a:rPr sz="1200" b="1" spc="-5" dirty="0">
                <a:latin typeface="Arial"/>
                <a:cs typeface="Arial"/>
              </a:rPr>
              <a:t>DEEMED</a:t>
            </a:r>
            <a:r>
              <a:rPr sz="1200" b="1" spc="-10" dirty="0">
                <a:latin typeface="Arial"/>
                <a:cs typeface="Arial"/>
              </a:rPr>
              <a:t> </a:t>
            </a:r>
            <a:r>
              <a:rPr sz="1200" b="1" dirty="0">
                <a:latin typeface="Arial"/>
                <a:cs typeface="Arial"/>
              </a:rPr>
              <a:t>NON-RESPONSIVE.</a:t>
            </a:r>
            <a:endParaRPr sz="1200" dirty="0">
              <a:latin typeface="Arial"/>
              <a:cs typeface="Arial"/>
            </a:endParaRPr>
          </a:p>
          <a:p>
            <a:pPr marL="285750" indent="-285750">
              <a:lnSpc>
                <a:spcPct val="100000"/>
              </a:lnSpc>
              <a:spcBef>
                <a:spcPts val="5"/>
              </a:spcBef>
              <a:buFont typeface="Arial" panose="020B0604020202020204" pitchFamily="34" charset="0"/>
              <a:buChar char="•"/>
            </a:pPr>
            <a:endParaRPr sz="1250" dirty="0">
              <a:latin typeface="Arial"/>
              <a:cs typeface="Arial"/>
            </a:endParaRPr>
          </a:p>
          <a:p>
            <a:pPr marL="299085" indent="-287020">
              <a:lnSpc>
                <a:spcPct val="100000"/>
              </a:lnSpc>
              <a:buFont typeface="Arial" panose="020B0604020202020204" pitchFamily="34" charset="0"/>
              <a:buChar char="•"/>
              <a:tabLst>
                <a:tab pos="299085" algn="l"/>
                <a:tab pos="299720" algn="l"/>
              </a:tabLst>
            </a:pPr>
            <a:r>
              <a:rPr sz="1200" b="1" dirty="0">
                <a:latin typeface="Arial"/>
                <a:cs typeface="Arial"/>
              </a:rPr>
              <a:t>IF</a:t>
            </a:r>
            <a:r>
              <a:rPr sz="1200" b="1" spc="305" dirty="0">
                <a:latin typeface="Arial"/>
                <a:cs typeface="Arial"/>
              </a:rPr>
              <a:t> </a:t>
            </a:r>
            <a:r>
              <a:rPr sz="1200" b="1" dirty="0">
                <a:latin typeface="Arial"/>
                <a:cs typeface="Arial"/>
              </a:rPr>
              <a:t>YOU</a:t>
            </a:r>
            <a:r>
              <a:rPr sz="1200" b="1" spc="305" dirty="0">
                <a:latin typeface="Arial"/>
                <a:cs typeface="Arial"/>
              </a:rPr>
              <a:t> </a:t>
            </a:r>
            <a:r>
              <a:rPr sz="1200" b="1" dirty="0">
                <a:latin typeface="Arial"/>
                <a:cs typeface="Arial"/>
              </a:rPr>
              <a:t>REQUIRE</a:t>
            </a:r>
            <a:r>
              <a:rPr sz="1200" b="1" spc="320" dirty="0">
                <a:latin typeface="Arial"/>
                <a:cs typeface="Arial"/>
              </a:rPr>
              <a:t> </a:t>
            </a:r>
            <a:r>
              <a:rPr sz="1200" b="1" spc="-10" dirty="0">
                <a:latin typeface="Arial"/>
                <a:cs typeface="Arial"/>
              </a:rPr>
              <a:t>ANY</a:t>
            </a:r>
            <a:r>
              <a:rPr sz="1200" b="1" spc="290" dirty="0">
                <a:latin typeface="Arial"/>
                <a:cs typeface="Arial"/>
              </a:rPr>
              <a:t> </a:t>
            </a:r>
            <a:r>
              <a:rPr sz="1200" b="1" spc="-15" dirty="0">
                <a:latin typeface="Arial"/>
                <a:cs typeface="Arial"/>
              </a:rPr>
              <a:t>ASSISTANCE</a:t>
            </a:r>
            <a:r>
              <a:rPr sz="1200" b="1" spc="310" dirty="0">
                <a:latin typeface="Arial"/>
                <a:cs typeface="Arial"/>
              </a:rPr>
              <a:t> </a:t>
            </a:r>
            <a:r>
              <a:rPr sz="1200" b="1" dirty="0">
                <a:latin typeface="Arial"/>
                <a:cs typeface="Arial"/>
              </a:rPr>
              <a:t>WITH</a:t>
            </a:r>
            <a:r>
              <a:rPr sz="1200" b="1" spc="305" dirty="0">
                <a:latin typeface="Arial"/>
                <a:cs typeface="Arial"/>
              </a:rPr>
              <a:t> </a:t>
            </a:r>
            <a:r>
              <a:rPr sz="1200" b="1" spc="-5" dirty="0">
                <a:latin typeface="Arial"/>
                <a:cs typeface="Arial"/>
              </a:rPr>
              <a:t>COMPLETING</a:t>
            </a:r>
            <a:r>
              <a:rPr sz="1200" b="1" spc="320" dirty="0">
                <a:latin typeface="Arial"/>
                <a:cs typeface="Arial"/>
              </a:rPr>
              <a:t> </a:t>
            </a:r>
            <a:r>
              <a:rPr sz="1200" b="1" dirty="0">
                <a:latin typeface="Arial"/>
                <a:cs typeface="Arial"/>
              </a:rPr>
              <a:t>THE</a:t>
            </a:r>
            <a:r>
              <a:rPr sz="1200" b="1" spc="305" dirty="0">
                <a:latin typeface="Arial"/>
                <a:cs typeface="Arial"/>
              </a:rPr>
              <a:t> </a:t>
            </a:r>
            <a:r>
              <a:rPr sz="1200" b="1" spc="-5" dirty="0">
                <a:latin typeface="Arial"/>
                <a:cs typeface="Arial"/>
              </a:rPr>
              <a:t>B-FORMS,</a:t>
            </a:r>
            <a:r>
              <a:rPr sz="1200" b="1" spc="310" dirty="0">
                <a:latin typeface="Arial"/>
                <a:cs typeface="Arial"/>
              </a:rPr>
              <a:t> </a:t>
            </a:r>
            <a:r>
              <a:rPr lang="en-US" sz="1200" b="1" spc="310" dirty="0">
                <a:latin typeface="Arial"/>
                <a:cs typeface="Arial"/>
              </a:rPr>
              <a:t>A </a:t>
            </a:r>
            <a:r>
              <a:rPr sz="1200" b="1" dirty="0">
                <a:latin typeface="Arial"/>
                <a:cs typeface="Arial"/>
              </a:rPr>
              <a:t>WRITTEN</a:t>
            </a:r>
            <a:r>
              <a:rPr sz="1200" b="1" spc="305" dirty="0">
                <a:latin typeface="Arial"/>
                <a:cs typeface="Arial"/>
              </a:rPr>
              <a:t> </a:t>
            </a:r>
            <a:r>
              <a:rPr sz="1200" b="1" dirty="0">
                <a:latin typeface="Arial"/>
                <a:cs typeface="Arial"/>
              </a:rPr>
              <a:t>REQUEST</a:t>
            </a:r>
            <a:r>
              <a:rPr sz="1200" b="1" spc="305" dirty="0">
                <a:latin typeface="Arial"/>
                <a:cs typeface="Arial"/>
              </a:rPr>
              <a:t> </a:t>
            </a:r>
            <a:r>
              <a:rPr sz="1200" b="1" spc="-5" dirty="0">
                <a:latin typeface="Arial"/>
                <a:cs typeface="Arial"/>
              </a:rPr>
              <a:t>MUST</a:t>
            </a:r>
            <a:r>
              <a:rPr sz="1200" b="1" spc="310" dirty="0">
                <a:latin typeface="Arial"/>
                <a:cs typeface="Arial"/>
              </a:rPr>
              <a:t> </a:t>
            </a:r>
            <a:r>
              <a:rPr sz="1200" b="1" spc="-10" dirty="0">
                <a:latin typeface="Arial"/>
                <a:cs typeface="Arial"/>
              </a:rPr>
              <a:t>BE</a:t>
            </a:r>
            <a:r>
              <a:rPr lang="en-US" sz="1200" dirty="0">
                <a:latin typeface="Arial"/>
                <a:cs typeface="Arial"/>
              </a:rPr>
              <a:t> </a:t>
            </a:r>
            <a:r>
              <a:rPr sz="1200" b="1" spc="-5" dirty="0">
                <a:latin typeface="Arial"/>
                <a:cs typeface="Arial"/>
              </a:rPr>
              <a:t>SUBMITTED</a:t>
            </a:r>
            <a:r>
              <a:rPr sz="1200" b="1" spc="-10" dirty="0">
                <a:latin typeface="Arial"/>
                <a:cs typeface="Arial"/>
              </a:rPr>
              <a:t> </a:t>
            </a:r>
            <a:r>
              <a:rPr sz="1200" b="1" dirty="0">
                <a:latin typeface="Arial"/>
                <a:cs typeface="Arial"/>
              </a:rPr>
              <a:t>7</a:t>
            </a:r>
            <a:r>
              <a:rPr sz="1200" b="1" spc="5" dirty="0">
                <a:latin typeface="Arial"/>
                <a:cs typeface="Arial"/>
              </a:rPr>
              <a:t> </a:t>
            </a:r>
            <a:r>
              <a:rPr sz="1200" b="1" spc="-40" dirty="0">
                <a:latin typeface="Arial"/>
                <a:cs typeface="Arial"/>
              </a:rPr>
              <a:t>DAYS</a:t>
            </a:r>
            <a:r>
              <a:rPr sz="1200" b="1" spc="30" dirty="0">
                <a:latin typeface="Arial"/>
                <a:cs typeface="Arial"/>
              </a:rPr>
              <a:t> </a:t>
            </a:r>
            <a:r>
              <a:rPr sz="1200" b="1" dirty="0">
                <a:latin typeface="Arial"/>
                <a:cs typeface="Arial"/>
              </a:rPr>
              <a:t>BEFORE</a:t>
            </a:r>
            <a:r>
              <a:rPr sz="1200" b="1" spc="5" dirty="0">
                <a:latin typeface="Arial"/>
                <a:cs typeface="Arial"/>
              </a:rPr>
              <a:t> </a:t>
            </a:r>
            <a:r>
              <a:rPr sz="1200" b="1" spc="-5" dirty="0">
                <a:latin typeface="Arial"/>
                <a:cs typeface="Arial"/>
              </a:rPr>
              <a:t>TENDER</a:t>
            </a:r>
            <a:r>
              <a:rPr sz="1200" b="1" spc="-20" dirty="0">
                <a:latin typeface="Arial"/>
                <a:cs typeface="Arial"/>
              </a:rPr>
              <a:t> </a:t>
            </a:r>
            <a:r>
              <a:rPr sz="1200" b="1" dirty="0">
                <a:latin typeface="Arial"/>
                <a:cs typeface="Arial"/>
              </a:rPr>
              <a:t>CLOSING</a:t>
            </a:r>
            <a:r>
              <a:rPr sz="1200" b="1" spc="10" dirty="0">
                <a:latin typeface="Arial"/>
                <a:cs typeface="Arial"/>
              </a:rPr>
              <a:t> </a:t>
            </a:r>
            <a:r>
              <a:rPr sz="1200" b="1" spc="-25" dirty="0">
                <a:latin typeface="Arial"/>
                <a:cs typeface="Arial"/>
              </a:rPr>
              <a:t>DATE.</a:t>
            </a:r>
            <a:endParaRPr sz="1200" dirty="0">
              <a:latin typeface="Arial"/>
              <a:cs typeface="Arial"/>
            </a:endParaRPr>
          </a:p>
        </p:txBody>
      </p:sp>
    </p:spTree>
    <p:extLst>
      <p:ext uri="{BB962C8B-B14F-4D97-AF65-F5344CB8AC3E}">
        <p14:creationId xmlns:p14="http://schemas.microsoft.com/office/powerpoint/2010/main" val="19510758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802EBB-9BFA-48BA-8DB2-6E63C88D5A07}"/>
              </a:ext>
            </a:extLst>
          </p:cNvPr>
          <p:cNvSpPr txBox="1"/>
          <p:nvPr/>
        </p:nvSpPr>
        <p:spPr>
          <a:xfrm>
            <a:off x="0" y="23852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5" name="Table 4">
            <a:extLst>
              <a:ext uri="{FF2B5EF4-FFF2-40B4-BE49-F238E27FC236}">
                <a16:creationId xmlns:a16="http://schemas.microsoft.com/office/drawing/2014/main" id="{688C7C19-B53E-47D2-BB56-B573BEE78711}"/>
              </a:ext>
            </a:extLst>
          </p:cNvPr>
          <p:cNvGraphicFramePr>
            <a:graphicFrameLocks noGrp="1"/>
          </p:cNvGraphicFramePr>
          <p:nvPr>
            <p:extLst>
              <p:ext uri="{D42A27DB-BD31-4B8C-83A1-F6EECF244321}">
                <p14:modId xmlns:p14="http://schemas.microsoft.com/office/powerpoint/2010/main" val="2822018970"/>
              </p:ext>
            </p:extLst>
          </p:nvPr>
        </p:nvGraphicFramePr>
        <p:xfrm>
          <a:off x="360733" y="1443438"/>
          <a:ext cx="8583898" cy="3813609"/>
        </p:xfrm>
        <a:graphic>
          <a:graphicData uri="http://schemas.openxmlformats.org/drawingml/2006/table">
            <a:tbl>
              <a:tblPr firstRow="1" bandRow="1">
                <a:tableStyleId>{D7AC3CCA-C797-4891-BE02-D94E43425B78}</a:tableStyleId>
              </a:tblPr>
              <a:tblGrid>
                <a:gridCol w="1117390">
                  <a:extLst>
                    <a:ext uri="{9D8B030D-6E8A-4147-A177-3AD203B41FA5}">
                      <a16:colId xmlns:a16="http://schemas.microsoft.com/office/drawing/2014/main" val="3929072872"/>
                    </a:ext>
                  </a:extLst>
                </a:gridCol>
                <a:gridCol w="7466508">
                  <a:extLst>
                    <a:ext uri="{9D8B030D-6E8A-4147-A177-3AD203B41FA5}">
                      <a16:colId xmlns:a16="http://schemas.microsoft.com/office/drawing/2014/main" val="2278328436"/>
                    </a:ext>
                  </a:extLst>
                </a:gridCol>
              </a:tblGrid>
              <a:tr h="552249">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r>
                        <a:rPr lang="en-ZA" sz="1400" dirty="0">
                          <a:latin typeface="Arial" panose="020B0604020202020204" pitchFamily="34" charset="0"/>
                          <a:cs typeface="Arial" panose="020B0604020202020204" pitchFamily="34" charset="0"/>
                        </a:rPr>
                        <a:t>Functionality</a:t>
                      </a:r>
                    </a:p>
                  </a:txBody>
                  <a:tcPr/>
                </a:tc>
                <a:extLst>
                  <a:ext uri="{0D108BD9-81ED-4DB2-BD59-A6C34878D82A}">
                    <a16:rowId xmlns:a16="http://schemas.microsoft.com/office/drawing/2014/main" val="2805753173"/>
                  </a:ext>
                </a:extLst>
              </a:tr>
              <a:tr h="2934781">
                <a:tc>
                  <a:txBody>
                    <a:bodyPr/>
                    <a:lstStyle/>
                    <a:p>
                      <a:r>
                        <a:rPr lang="en-US" sz="1400" b="1" u="none" strike="noStrike" kern="1200" baseline="0" dirty="0">
                          <a:latin typeface="Arial" panose="020B0604020202020204" pitchFamily="34" charset="0"/>
                          <a:cs typeface="Arial" panose="020B0604020202020204" pitchFamily="34" charset="0"/>
                        </a:rPr>
                        <a:t>C.3.11</a:t>
                      </a:r>
                      <a:endParaRPr lang="en-ZA" sz="1400" b="1" dirty="0">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As part of the quality criteria as specified above, key persons shall be used to calculate the technical experience and managerial ability score. For this purpose, the tenderer may pro­pose the same candidate for more than 1 (one) position simultaneously. If this is proposed and the evidence of the candidates’ suitability is different for each position in the team, then separate Returnable Schedules for each position must be completed.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Each proposed candidate shall complete the relevant B1 and B2 forms included in the Returnable Schedules. </a:t>
                      </a:r>
                    </a:p>
                    <a:p>
                      <a:endParaRPr lang="en-ZA"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The Project Leader (PL) and the Assistant Project Leader (APL) (if applicable) will be limited to participate in a maximum number of 6 (six) conventional contracts in active design phase which will be complete after the award of the Works Contract tender. </a:t>
                      </a:r>
                    </a:p>
                    <a:p>
                      <a:endParaRPr lang="en-ZA"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Design Specialists (DS) and Assistant Design Specialists (ADS) (if applicable) will be limited to participate in a maximum number of 6 (six) conventional contracts in the design phase with the Employer which will be complete after the Detailed Design report is accepted by the Employer. </a:t>
                      </a:r>
                      <a:endParaRPr lang="en-US" sz="13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21912408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802EBB-9BFA-48BA-8DB2-6E63C88D5A07}"/>
              </a:ext>
            </a:extLst>
          </p:cNvPr>
          <p:cNvSpPr txBox="1"/>
          <p:nvPr/>
        </p:nvSpPr>
        <p:spPr>
          <a:xfrm>
            <a:off x="0" y="23852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5" name="Table 4">
            <a:extLst>
              <a:ext uri="{FF2B5EF4-FFF2-40B4-BE49-F238E27FC236}">
                <a16:creationId xmlns:a16="http://schemas.microsoft.com/office/drawing/2014/main" id="{688C7C19-B53E-47D2-BB56-B573BEE78711}"/>
              </a:ext>
            </a:extLst>
          </p:cNvPr>
          <p:cNvGraphicFramePr>
            <a:graphicFrameLocks noGrp="1"/>
          </p:cNvGraphicFramePr>
          <p:nvPr>
            <p:extLst>
              <p:ext uri="{D42A27DB-BD31-4B8C-83A1-F6EECF244321}">
                <p14:modId xmlns:p14="http://schemas.microsoft.com/office/powerpoint/2010/main" val="3565788013"/>
              </p:ext>
            </p:extLst>
          </p:nvPr>
        </p:nvGraphicFramePr>
        <p:xfrm>
          <a:off x="280051" y="1455123"/>
          <a:ext cx="8583898" cy="3813609"/>
        </p:xfrm>
        <a:graphic>
          <a:graphicData uri="http://schemas.openxmlformats.org/drawingml/2006/table">
            <a:tbl>
              <a:tblPr firstRow="1" bandRow="1">
                <a:tableStyleId>{D7AC3CCA-C797-4891-BE02-D94E43425B78}</a:tableStyleId>
              </a:tblPr>
              <a:tblGrid>
                <a:gridCol w="1117390">
                  <a:extLst>
                    <a:ext uri="{9D8B030D-6E8A-4147-A177-3AD203B41FA5}">
                      <a16:colId xmlns:a16="http://schemas.microsoft.com/office/drawing/2014/main" val="3929072872"/>
                    </a:ext>
                  </a:extLst>
                </a:gridCol>
                <a:gridCol w="7466508">
                  <a:extLst>
                    <a:ext uri="{9D8B030D-6E8A-4147-A177-3AD203B41FA5}">
                      <a16:colId xmlns:a16="http://schemas.microsoft.com/office/drawing/2014/main" val="2278328436"/>
                    </a:ext>
                  </a:extLst>
                </a:gridCol>
              </a:tblGrid>
              <a:tr h="552249">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r>
                        <a:rPr lang="en-ZA" sz="1400" dirty="0">
                          <a:latin typeface="Arial" panose="020B0604020202020204" pitchFamily="34" charset="0"/>
                          <a:cs typeface="Arial" panose="020B0604020202020204" pitchFamily="34" charset="0"/>
                        </a:rPr>
                        <a:t>Functionality</a:t>
                      </a:r>
                    </a:p>
                  </a:txBody>
                  <a:tcPr/>
                </a:tc>
                <a:extLst>
                  <a:ext uri="{0D108BD9-81ED-4DB2-BD59-A6C34878D82A}">
                    <a16:rowId xmlns:a16="http://schemas.microsoft.com/office/drawing/2014/main" val="2805753173"/>
                  </a:ext>
                </a:extLst>
              </a:tr>
              <a:tr h="2934781">
                <a:tc>
                  <a:txBody>
                    <a:bodyPr/>
                    <a:lstStyle/>
                    <a:p>
                      <a:r>
                        <a:rPr lang="en-US" sz="1400" b="1" u="none" strike="noStrike" kern="1200" baseline="0" dirty="0">
                          <a:latin typeface="Arial" panose="020B0604020202020204" pitchFamily="34" charset="0"/>
                          <a:cs typeface="Arial" panose="020B0604020202020204" pitchFamily="34" charset="0"/>
                        </a:rPr>
                        <a:t>C.3.11</a:t>
                      </a:r>
                      <a:endParaRPr lang="en-ZA" sz="1400" b="1" dirty="0">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Tenderers must submit an alternative candidate for those positions identified as being possible areas of conflict by completing separate Returnable Schedules Form B1 and B2 for the alternate. The Employer will not request alternative candidates after tender closure and will interpret the lack of any alternative candidate as an indication the tenderer accepts that it will be impossible to be awarded more projects than the limitations applicable to Key Persons. The Employer reserves the right to select according to its best interest and not the tenderers.</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When a proposed candidate for any position is not in the permanent employ of the tenderer but a contracted person, this must be indicated on form B2, and a signed letter of consent from the candidate must be submitted with the relevant B-forms. When a proposed candidate for any position is a permanent staff member of the tenderer, this must be indicated on Form B2, and a signed letter of confirmation must be submitted with the relevant B-forms.</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The following key persons shall form part of the quality criteria: </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ZA" sz="1300" kern="1200" dirty="0">
                          <a:solidFill>
                            <a:srgbClr val="FF0000"/>
                          </a:solidFill>
                          <a:effectLst/>
                          <a:latin typeface="Arial" panose="020B0604020202020204" pitchFamily="34" charset="0"/>
                          <a:ea typeface="+mn-ea"/>
                          <a:cs typeface="Arial" panose="020B0604020202020204" pitchFamily="34" charset="0"/>
                        </a:rPr>
                        <a:t>Project Leader</a:t>
                      </a:r>
                    </a:p>
                    <a:p>
                      <a:pPr marL="285750" indent="-285750">
                        <a:buFont typeface="Arial" panose="020B0604020202020204" pitchFamily="34" charset="0"/>
                        <a:buChar char="•"/>
                      </a:pPr>
                      <a:r>
                        <a:rPr lang="en-ZA" sz="1300" kern="1200" dirty="0">
                          <a:solidFill>
                            <a:srgbClr val="FF0000"/>
                          </a:solidFill>
                          <a:effectLst/>
                          <a:latin typeface="Arial" panose="020B0604020202020204" pitchFamily="34" charset="0"/>
                          <a:ea typeface="+mn-ea"/>
                          <a:cs typeface="Arial" panose="020B0604020202020204" pitchFamily="34" charset="0"/>
                        </a:rPr>
                        <a:t>Design Specialist (Pavement and Materials)</a:t>
                      </a:r>
                      <a:endParaRPr lang="en-US" sz="1300" kern="1200" dirty="0">
                        <a:solidFill>
                          <a:srgbClr val="FF0000"/>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40810804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802EBB-9BFA-48BA-8DB2-6E63C88D5A07}"/>
              </a:ext>
            </a:extLst>
          </p:cNvPr>
          <p:cNvSpPr txBox="1"/>
          <p:nvPr/>
        </p:nvSpPr>
        <p:spPr>
          <a:xfrm>
            <a:off x="0" y="23852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6" name="Table 5">
            <a:extLst>
              <a:ext uri="{FF2B5EF4-FFF2-40B4-BE49-F238E27FC236}">
                <a16:creationId xmlns:a16="http://schemas.microsoft.com/office/drawing/2014/main" id="{10AF71F6-9510-4347-B1AC-69E5D99B4502}"/>
              </a:ext>
            </a:extLst>
          </p:cNvPr>
          <p:cNvGraphicFramePr>
            <a:graphicFrameLocks noGrp="1"/>
          </p:cNvGraphicFramePr>
          <p:nvPr/>
        </p:nvGraphicFramePr>
        <p:xfrm>
          <a:off x="1347530" y="1503421"/>
          <a:ext cx="7195502" cy="3513901"/>
        </p:xfrm>
        <a:graphic>
          <a:graphicData uri="http://schemas.openxmlformats.org/drawingml/2006/table">
            <a:tbl>
              <a:tblPr firstRow="1" bandRow="1">
                <a:tableStyleId>{D7AC3CCA-C797-4891-BE02-D94E43425B78}</a:tableStyleId>
              </a:tblPr>
              <a:tblGrid>
                <a:gridCol w="989925">
                  <a:extLst>
                    <a:ext uri="{9D8B030D-6E8A-4147-A177-3AD203B41FA5}">
                      <a16:colId xmlns:a16="http://schemas.microsoft.com/office/drawing/2014/main" val="3929072872"/>
                    </a:ext>
                  </a:extLst>
                </a:gridCol>
                <a:gridCol w="6205577">
                  <a:extLst>
                    <a:ext uri="{9D8B030D-6E8A-4147-A177-3AD203B41FA5}">
                      <a16:colId xmlns:a16="http://schemas.microsoft.com/office/drawing/2014/main" val="2278328436"/>
                    </a:ext>
                  </a:extLst>
                </a:gridCol>
              </a:tblGrid>
              <a:tr h="552249">
                <a:tc>
                  <a:txBody>
                    <a:bodyPr/>
                    <a:lstStyle/>
                    <a:p>
                      <a:r>
                        <a:rPr lang="en-ZA" sz="1600" dirty="0">
                          <a:solidFill>
                            <a:schemeClr val="tx1"/>
                          </a:solidFill>
                          <a:latin typeface="Arial" panose="020B0604020202020204" pitchFamily="34" charset="0"/>
                          <a:cs typeface="Arial" panose="020B0604020202020204" pitchFamily="34" charset="0"/>
                        </a:rPr>
                        <a:t>Clause </a:t>
                      </a:r>
                    </a:p>
                    <a:p>
                      <a:r>
                        <a:rPr lang="en-ZA" sz="1600" dirty="0">
                          <a:solidFill>
                            <a:schemeClr val="tx1"/>
                          </a:solidFill>
                          <a:latin typeface="Arial" panose="020B0604020202020204" pitchFamily="34" charset="0"/>
                          <a:cs typeface="Arial" panose="020B0604020202020204" pitchFamily="34" charset="0"/>
                        </a:rPr>
                        <a:t>Number</a:t>
                      </a:r>
                    </a:p>
                  </a:txBody>
                  <a:tcPr/>
                </a:tc>
                <a:tc>
                  <a:txBody>
                    <a:bodyPr/>
                    <a:lstStyle/>
                    <a:p>
                      <a:r>
                        <a:rPr lang="en-ZA" sz="1600" dirty="0">
                          <a:solidFill>
                            <a:schemeClr val="tx1"/>
                          </a:solidFill>
                          <a:latin typeface="Arial" panose="020B0604020202020204" pitchFamily="34" charset="0"/>
                          <a:cs typeface="Arial" panose="020B0604020202020204" pitchFamily="34" charset="0"/>
                        </a:rPr>
                        <a:t>Due Diligence</a:t>
                      </a:r>
                    </a:p>
                  </a:txBody>
                  <a:tcPr/>
                </a:tc>
                <a:extLst>
                  <a:ext uri="{0D108BD9-81ED-4DB2-BD59-A6C34878D82A}">
                    <a16:rowId xmlns:a16="http://schemas.microsoft.com/office/drawing/2014/main" val="2805753173"/>
                  </a:ext>
                </a:extLst>
              </a:tr>
              <a:tr h="2934781">
                <a:tc>
                  <a:txBody>
                    <a:bodyPr/>
                    <a:lstStyle/>
                    <a:p>
                      <a:r>
                        <a:rPr lang="en-US" sz="1600" b="1" u="none" strike="noStrike" kern="1200" baseline="0" dirty="0">
                          <a:solidFill>
                            <a:schemeClr val="tx1"/>
                          </a:solidFill>
                          <a:latin typeface="Arial" panose="020B0604020202020204" pitchFamily="34" charset="0"/>
                          <a:cs typeface="Arial" panose="020B0604020202020204" pitchFamily="34" charset="0"/>
                        </a:rPr>
                        <a:t>C.3.13</a:t>
                      </a:r>
                      <a:endParaRPr lang="en-ZA" sz="1600" b="1" dirty="0">
                        <a:solidFill>
                          <a:schemeClr val="tx1"/>
                        </a:solidFill>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The due diligence will evaluate the overall risk associated with the tender. The due diligence will take into consideration the following:</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Assessment of financial statements to assess the financial position of the tenderer and its ability to obtain the necessary guarantees or insurances;</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Integrity risk evaluation;</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Operations, activities, locations and key customers;</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Reference checks from previous clients; and</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Risk rating (i.e., high risk, medium to high risk, medium risk or low risk) of the tenderer.</a:t>
                      </a:r>
                      <a:endParaRPr lang="en-US" sz="13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10717799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0661740-E83E-C02F-2462-53351787C541}"/>
              </a:ext>
            </a:extLst>
          </p:cNvPr>
          <p:cNvSpPr txBox="1">
            <a:spLocks/>
          </p:cNvSpPr>
          <p:nvPr/>
        </p:nvSpPr>
        <p:spPr>
          <a:xfrm>
            <a:off x="2794000" y="385699"/>
            <a:ext cx="3556000" cy="330835"/>
          </a:xfrm>
          <a:prstGeom prst="rect">
            <a:avLst/>
          </a:prstGeom>
        </p:spPr>
        <p:txBody>
          <a:bodyPr vert="horz" wrap="square" lIns="0" tIns="13335" rIns="0" bIns="0" rtlCol="0">
            <a:spAutoFit/>
          </a:bodyPr>
          <a:lstStyle>
            <a:lvl1pPr>
              <a:defRPr sz="2000" b="0" i="0">
                <a:solidFill>
                  <a:schemeClr val="tx1"/>
                </a:solidFill>
                <a:latin typeface="Arial Black"/>
                <a:ea typeface="+mj-ea"/>
                <a:cs typeface="Arial Black"/>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Arial Black"/>
                <a:ea typeface="+mj-ea"/>
              </a:rPr>
              <a:t>PRICE</a:t>
            </a:r>
            <a:r>
              <a:rPr kumimoji="0" lang="en-US" sz="2000" b="0" i="0" u="none" strike="noStrike" kern="0" cap="none" spc="-55" normalizeH="0" baseline="0" noProof="0" dirty="0">
                <a:ln>
                  <a:noFill/>
                </a:ln>
                <a:solidFill>
                  <a:sysClr val="windowText" lastClr="000000"/>
                </a:solidFill>
                <a:effectLst/>
                <a:uLnTx/>
                <a:uFillTx/>
                <a:latin typeface="Arial Black"/>
                <a:ea typeface="+mj-ea"/>
              </a:rPr>
              <a:t> </a:t>
            </a:r>
            <a:r>
              <a:rPr kumimoji="0" lang="en-US" sz="2000" b="0" i="0" u="none" strike="noStrike" kern="0" cap="none" spc="0" normalizeH="0" baseline="0" noProof="0" dirty="0">
                <a:ln>
                  <a:noFill/>
                </a:ln>
                <a:solidFill>
                  <a:sysClr val="windowText" lastClr="000000"/>
                </a:solidFill>
                <a:effectLst/>
                <a:uLnTx/>
                <a:uFillTx/>
                <a:latin typeface="Arial Black"/>
                <a:ea typeface="+mj-ea"/>
              </a:rPr>
              <a:t>AND</a:t>
            </a:r>
            <a:r>
              <a:rPr kumimoji="0" lang="en-US" sz="2000" b="0" i="0" u="none" strike="noStrike" kern="0" cap="none" spc="-60" normalizeH="0" baseline="0" noProof="0" dirty="0">
                <a:ln>
                  <a:noFill/>
                </a:ln>
                <a:solidFill>
                  <a:sysClr val="windowText" lastClr="000000"/>
                </a:solidFill>
                <a:effectLst/>
                <a:uLnTx/>
                <a:uFillTx/>
                <a:latin typeface="Arial Black"/>
                <a:ea typeface="+mj-ea"/>
              </a:rPr>
              <a:t> </a:t>
            </a:r>
            <a:r>
              <a:rPr kumimoji="0" lang="en-US" sz="2000" b="0" i="0" u="none" strike="noStrike" kern="0" cap="none" spc="0" normalizeH="0" baseline="0" noProof="0" dirty="0">
                <a:ln>
                  <a:noFill/>
                </a:ln>
                <a:solidFill>
                  <a:sysClr val="windowText" lastClr="000000"/>
                </a:solidFill>
                <a:effectLst/>
                <a:uLnTx/>
                <a:uFillTx/>
                <a:latin typeface="Arial Black"/>
                <a:ea typeface="+mj-ea"/>
              </a:rPr>
              <a:t>PREFERENCE</a:t>
            </a:r>
          </a:p>
        </p:txBody>
      </p:sp>
      <p:sp>
        <p:nvSpPr>
          <p:cNvPr id="3" name="object 3">
            <a:extLst>
              <a:ext uri="{FF2B5EF4-FFF2-40B4-BE49-F238E27FC236}">
                <a16:creationId xmlns:a16="http://schemas.microsoft.com/office/drawing/2014/main" id="{FE3E48B0-9A51-A015-544B-7AD08AF77E57}"/>
              </a:ext>
            </a:extLst>
          </p:cNvPr>
          <p:cNvSpPr txBox="1"/>
          <p:nvPr/>
        </p:nvSpPr>
        <p:spPr>
          <a:xfrm>
            <a:off x="356870" y="1999417"/>
            <a:ext cx="8430260" cy="3203575"/>
          </a:xfrm>
          <a:prstGeom prst="rect">
            <a:avLst/>
          </a:prstGeom>
        </p:spPr>
        <p:txBody>
          <a:bodyPr vert="horz" wrap="square" lIns="0" tIns="12065" rIns="0" bIns="0" rtlCol="0">
            <a:spAutoFit/>
          </a:bodyPr>
          <a:lstStyle/>
          <a:p>
            <a:pPr marL="12700" marR="8890" algn="just">
              <a:spcBef>
                <a:spcPts val="95"/>
              </a:spcBef>
            </a:pPr>
            <a:r>
              <a:rPr sz="1600" spc="-10" dirty="0">
                <a:solidFill>
                  <a:prstClr val="black"/>
                </a:solidFill>
                <a:latin typeface="Arial Black"/>
                <a:cs typeface="Arial Black"/>
              </a:rPr>
              <a:t>TENDERERS </a:t>
            </a:r>
            <a:r>
              <a:rPr sz="1600" spc="-5" dirty="0">
                <a:solidFill>
                  <a:prstClr val="black"/>
                </a:solidFill>
                <a:latin typeface="Arial Black"/>
                <a:cs typeface="Arial Black"/>
              </a:rPr>
              <a:t>WHO </a:t>
            </a:r>
            <a:r>
              <a:rPr sz="1600" spc="-10" dirty="0">
                <a:solidFill>
                  <a:prstClr val="black"/>
                </a:solidFill>
                <a:latin typeface="Arial Black"/>
                <a:cs typeface="Arial Black"/>
              </a:rPr>
              <a:t>MEET </a:t>
            </a:r>
            <a:r>
              <a:rPr sz="1600" spc="-5" dirty="0">
                <a:solidFill>
                  <a:prstClr val="black"/>
                </a:solidFill>
                <a:latin typeface="Arial Black"/>
                <a:cs typeface="Arial Black"/>
              </a:rPr>
              <a:t>THE ELIGIBILITY </a:t>
            </a:r>
            <a:r>
              <a:rPr sz="1600" dirty="0">
                <a:solidFill>
                  <a:prstClr val="black"/>
                </a:solidFill>
                <a:latin typeface="Arial Black"/>
                <a:cs typeface="Arial Black"/>
              </a:rPr>
              <a:t>AND </a:t>
            </a:r>
            <a:r>
              <a:rPr sz="1600" spc="-5" dirty="0">
                <a:solidFill>
                  <a:prstClr val="black"/>
                </a:solidFill>
                <a:latin typeface="Arial Black"/>
                <a:cs typeface="Arial Black"/>
              </a:rPr>
              <a:t>COMPLIANCE, TECHNICAL </a:t>
            </a:r>
            <a:r>
              <a:rPr sz="1600" dirty="0">
                <a:solidFill>
                  <a:prstClr val="black"/>
                </a:solidFill>
                <a:latin typeface="Arial Black"/>
                <a:cs typeface="Arial Black"/>
              </a:rPr>
              <a:t> AND FINANCIAL </a:t>
            </a:r>
            <a:r>
              <a:rPr sz="1600" spc="-5" dirty="0">
                <a:solidFill>
                  <a:prstClr val="black"/>
                </a:solidFill>
                <a:latin typeface="Arial Black"/>
                <a:cs typeface="Arial Black"/>
              </a:rPr>
              <a:t>REQUIREMENTS SHALL </a:t>
            </a:r>
            <a:r>
              <a:rPr sz="1600" spc="-10" dirty="0">
                <a:solidFill>
                  <a:prstClr val="black"/>
                </a:solidFill>
                <a:latin typeface="Arial Black"/>
                <a:cs typeface="Arial Black"/>
              </a:rPr>
              <a:t>BE </a:t>
            </a:r>
            <a:r>
              <a:rPr sz="1600" spc="-40" dirty="0">
                <a:solidFill>
                  <a:prstClr val="black"/>
                </a:solidFill>
                <a:latin typeface="Arial Black"/>
                <a:cs typeface="Arial Black"/>
              </a:rPr>
              <a:t>EVALUATED </a:t>
            </a:r>
            <a:r>
              <a:rPr sz="1600" dirty="0">
                <a:solidFill>
                  <a:prstClr val="black"/>
                </a:solidFill>
                <a:latin typeface="Arial Black"/>
                <a:cs typeface="Arial Black"/>
              </a:rPr>
              <a:t>FOR </a:t>
            </a:r>
            <a:r>
              <a:rPr sz="1600" spc="-5" dirty="0">
                <a:solidFill>
                  <a:prstClr val="black"/>
                </a:solidFill>
                <a:latin typeface="Arial Black"/>
                <a:cs typeface="Arial Black"/>
              </a:rPr>
              <a:t>PRICE </a:t>
            </a:r>
            <a:r>
              <a:rPr sz="1600" dirty="0">
                <a:solidFill>
                  <a:prstClr val="black"/>
                </a:solidFill>
                <a:latin typeface="Arial Black"/>
                <a:cs typeface="Arial Black"/>
              </a:rPr>
              <a:t>AND </a:t>
            </a:r>
            <a:r>
              <a:rPr sz="1600" spc="5" dirty="0">
                <a:solidFill>
                  <a:prstClr val="black"/>
                </a:solidFill>
                <a:latin typeface="Arial Black"/>
                <a:cs typeface="Arial Black"/>
              </a:rPr>
              <a:t> </a:t>
            </a:r>
            <a:r>
              <a:rPr sz="1600" spc="-10" dirty="0">
                <a:solidFill>
                  <a:prstClr val="black"/>
                </a:solidFill>
                <a:latin typeface="Arial Black"/>
                <a:cs typeface="Arial Black"/>
              </a:rPr>
              <a:t>PREFERENCE.</a:t>
            </a:r>
            <a:endParaRPr sz="1600" dirty="0">
              <a:solidFill>
                <a:prstClr val="black"/>
              </a:solidFill>
              <a:latin typeface="Arial Black"/>
              <a:cs typeface="Arial Black"/>
            </a:endParaRPr>
          </a:p>
          <a:p>
            <a:pPr>
              <a:spcBef>
                <a:spcPts val="5"/>
              </a:spcBef>
            </a:pPr>
            <a:endParaRPr sz="1400" dirty="0">
              <a:solidFill>
                <a:prstClr val="black"/>
              </a:solidFill>
              <a:latin typeface="Arial Black"/>
              <a:cs typeface="Arial Black"/>
            </a:endParaRPr>
          </a:p>
          <a:p>
            <a:pPr marL="299085" marR="5080" indent="-287020">
              <a:buFont typeface="Arial" panose="020B0604020202020204" pitchFamily="34" charset="0"/>
              <a:buChar char="•"/>
              <a:tabLst>
                <a:tab pos="299720" algn="l"/>
              </a:tabLst>
            </a:pPr>
            <a:r>
              <a:rPr sz="1600" b="1" spc="-5" dirty="0">
                <a:solidFill>
                  <a:prstClr val="black"/>
                </a:solidFill>
                <a:latin typeface="Arial"/>
                <a:cs typeface="Arial"/>
              </a:rPr>
              <a:t>IN</a:t>
            </a:r>
            <a:r>
              <a:rPr sz="1600" b="1" spc="95" dirty="0">
                <a:solidFill>
                  <a:prstClr val="black"/>
                </a:solidFill>
                <a:latin typeface="Arial"/>
                <a:cs typeface="Arial"/>
              </a:rPr>
              <a:t> </a:t>
            </a:r>
            <a:r>
              <a:rPr sz="1600" b="1" spc="-5" dirty="0">
                <a:solidFill>
                  <a:prstClr val="black"/>
                </a:solidFill>
                <a:latin typeface="Arial"/>
                <a:cs typeface="Arial"/>
              </a:rPr>
              <a:t>ORDER</a:t>
            </a:r>
            <a:r>
              <a:rPr sz="1600" b="1" spc="75" dirty="0">
                <a:solidFill>
                  <a:prstClr val="black"/>
                </a:solidFill>
                <a:latin typeface="Arial"/>
                <a:cs typeface="Arial"/>
              </a:rPr>
              <a:t> </a:t>
            </a:r>
            <a:r>
              <a:rPr sz="1600" b="1" spc="-20" dirty="0">
                <a:solidFill>
                  <a:prstClr val="black"/>
                </a:solidFill>
                <a:latin typeface="Arial"/>
                <a:cs typeface="Arial"/>
              </a:rPr>
              <a:t>TO</a:t>
            </a:r>
            <a:r>
              <a:rPr sz="1600" b="1" spc="75" dirty="0">
                <a:solidFill>
                  <a:prstClr val="black"/>
                </a:solidFill>
                <a:latin typeface="Arial"/>
                <a:cs typeface="Arial"/>
              </a:rPr>
              <a:t> </a:t>
            </a:r>
            <a:r>
              <a:rPr sz="1600" b="1" spc="-5" dirty="0">
                <a:solidFill>
                  <a:prstClr val="black"/>
                </a:solidFill>
                <a:latin typeface="Arial"/>
                <a:cs typeface="Arial"/>
              </a:rPr>
              <a:t>SCORE</a:t>
            </a:r>
            <a:r>
              <a:rPr sz="1600" b="1" spc="85" dirty="0">
                <a:solidFill>
                  <a:prstClr val="black"/>
                </a:solidFill>
                <a:latin typeface="Arial"/>
                <a:cs typeface="Arial"/>
              </a:rPr>
              <a:t> </a:t>
            </a:r>
            <a:r>
              <a:rPr sz="1600" b="1" spc="-5" dirty="0">
                <a:solidFill>
                  <a:prstClr val="black"/>
                </a:solidFill>
                <a:latin typeface="Arial"/>
                <a:cs typeface="Arial"/>
              </a:rPr>
              <a:t>THE</a:t>
            </a:r>
            <a:r>
              <a:rPr sz="1600" b="1" spc="85" dirty="0">
                <a:solidFill>
                  <a:prstClr val="black"/>
                </a:solidFill>
                <a:latin typeface="Arial"/>
                <a:cs typeface="Arial"/>
              </a:rPr>
              <a:t> </a:t>
            </a:r>
            <a:r>
              <a:rPr sz="1600" b="1" dirty="0">
                <a:solidFill>
                  <a:prstClr val="black"/>
                </a:solidFill>
                <a:latin typeface="Arial"/>
                <a:cs typeface="Arial"/>
              </a:rPr>
              <a:t>POINTS</a:t>
            </a:r>
            <a:r>
              <a:rPr sz="1600" b="1" spc="85" dirty="0">
                <a:solidFill>
                  <a:prstClr val="black"/>
                </a:solidFill>
                <a:latin typeface="Arial"/>
                <a:cs typeface="Arial"/>
              </a:rPr>
              <a:t> </a:t>
            </a:r>
            <a:r>
              <a:rPr sz="1600" b="1" spc="-10" dirty="0">
                <a:solidFill>
                  <a:prstClr val="black"/>
                </a:solidFill>
                <a:latin typeface="Arial"/>
                <a:cs typeface="Arial"/>
              </a:rPr>
              <a:t>FOR</a:t>
            </a:r>
            <a:r>
              <a:rPr sz="1600" b="1" spc="85" dirty="0">
                <a:solidFill>
                  <a:prstClr val="black"/>
                </a:solidFill>
                <a:latin typeface="Arial"/>
                <a:cs typeface="Arial"/>
              </a:rPr>
              <a:t> </a:t>
            </a:r>
            <a:r>
              <a:rPr sz="1600" b="1" spc="-5" dirty="0">
                <a:solidFill>
                  <a:prstClr val="black"/>
                </a:solidFill>
                <a:latin typeface="Arial"/>
                <a:cs typeface="Arial"/>
              </a:rPr>
              <a:t>PRICE</a:t>
            </a:r>
            <a:r>
              <a:rPr sz="1600" b="1" spc="90" dirty="0">
                <a:solidFill>
                  <a:prstClr val="black"/>
                </a:solidFill>
                <a:latin typeface="Arial"/>
                <a:cs typeface="Arial"/>
              </a:rPr>
              <a:t> </a:t>
            </a:r>
            <a:r>
              <a:rPr sz="1600" b="1" spc="-5" dirty="0">
                <a:solidFill>
                  <a:prstClr val="black"/>
                </a:solidFill>
                <a:latin typeface="Arial"/>
                <a:cs typeface="Arial"/>
              </a:rPr>
              <a:t>THE</a:t>
            </a:r>
            <a:r>
              <a:rPr sz="1600" b="1" spc="80" dirty="0">
                <a:solidFill>
                  <a:prstClr val="black"/>
                </a:solidFill>
                <a:latin typeface="Arial"/>
                <a:cs typeface="Arial"/>
              </a:rPr>
              <a:t> </a:t>
            </a:r>
            <a:r>
              <a:rPr lang="en-US" sz="1600" b="1" spc="-5" dirty="0">
                <a:solidFill>
                  <a:prstClr val="black"/>
                </a:solidFill>
                <a:latin typeface="Arial"/>
                <a:cs typeface="Arial"/>
              </a:rPr>
              <a:t>PRICING</a:t>
            </a:r>
            <a:r>
              <a:rPr sz="1600" b="1" spc="95" dirty="0">
                <a:solidFill>
                  <a:prstClr val="black"/>
                </a:solidFill>
                <a:latin typeface="Arial"/>
                <a:cs typeface="Arial"/>
              </a:rPr>
              <a:t> </a:t>
            </a:r>
            <a:r>
              <a:rPr sz="1600" b="1" spc="-5" dirty="0">
                <a:solidFill>
                  <a:prstClr val="black"/>
                </a:solidFill>
                <a:latin typeface="Arial"/>
                <a:cs typeface="Arial"/>
              </a:rPr>
              <a:t>SCHEDULE</a:t>
            </a:r>
            <a:r>
              <a:rPr sz="1600" b="1" spc="85" dirty="0">
                <a:solidFill>
                  <a:prstClr val="black"/>
                </a:solidFill>
                <a:latin typeface="Arial"/>
                <a:cs typeface="Arial"/>
              </a:rPr>
              <a:t> </a:t>
            </a:r>
            <a:r>
              <a:rPr sz="1600" b="1" spc="-5" dirty="0">
                <a:solidFill>
                  <a:prstClr val="black"/>
                </a:solidFill>
                <a:latin typeface="Arial"/>
                <a:cs typeface="Arial"/>
              </a:rPr>
              <a:t>MUST</a:t>
            </a:r>
            <a:r>
              <a:rPr sz="1600" b="1" spc="80" dirty="0">
                <a:solidFill>
                  <a:prstClr val="black"/>
                </a:solidFill>
                <a:latin typeface="Arial"/>
                <a:cs typeface="Arial"/>
              </a:rPr>
              <a:t> </a:t>
            </a:r>
            <a:r>
              <a:rPr sz="1600" b="1" spc="-5" dirty="0">
                <a:solidFill>
                  <a:prstClr val="black"/>
                </a:solidFill>
                <a:latin typeface="Arial"/>
                <a:cs typeface="Arial"/>
              </a:rPr>
              <a:t>BE </a:t>
            </a:r>
            <a:r>
              <a:rPr sz="1600" b="1" spc="-425" dirty="0">
                <a:solidFill>
                  <a:prstClr val="black"/>
                </a:solidFill>
                <a:latin typeface="Arial"/>
                <a:cs typeface="Arial"/>
              </a:rPr>
              <a:t> </a:t>
            </a:r>
            <a:r>
              <a:rPr sz="1600" b="1" spc="-5" dirty="0">
                <a:solidFill>
                  <a:prstClr val="black"/>
                </a:solidFill>
                <a:latin typeface="Arial"/>
                <a:cs typeface="Arial"/>
              </a:rPr>
              <a:t>COMPLETED</a:t>
            </a:r>
            <a:r>
              <a:rPr sz="1600" b="1" spc="10" dirty="0">
                <a:solidFill>
                  <a:prstClr val="black"/>
                </a:solidFill>
                <a:latin typeface="Arial"/>
                <a:cs typeface="Arial"/>
              </a:rPr>
              <a:t> </a:t>
            </a:r>
            <a:r>
              <a:rPr sz="1600" b="1" spc="-5" dirty="0">
                <a:solidFill>
                  <a:prstClr val="black"/>
                </a:solidFill>
                <a:latin typeface="Arial"/>
                <a:cs typeface="Arial"/>
              </a:rPr>
              <a:t>IN</a:t>
            </a:r>
            <a:r>
              <a:rPr sz="1600" b="1" spc="10" dirty="0">
                <a:solidFill>
                  <a:prstClr val="black"/>
                </a:solidFill>
                <a:latin typeface="Arial"/>
                <a:cs typeface="Arial"/>
              </a:rPr>
              <a:t> </a:t>
            </a:r>
            <a:r>
              <a:rPr sz="1600" b="1" spc="-5" dirty="0">
                <a:solidFill>
                  <a:prstClr val="black"/>
                </a:solidFill>
                <a:latin typeface="Arial"/>
                <a:cs typeface="Arial"/>
              </a:rPr>
              <a:t>FULL</a:t>
            </a:r>
            <a:endParaRPr sz="1600" dirty="0">
              <a:solidFill>
                <a:prstClr val="black"/>
              </a:solidFill>
              <a:latin typeface="Arial"/>
              <a:cs typeface="Arial"/>
            </a:endParaRPr>
          </a:p>
          <a:p>
            <a:pPr marL="285750" indent="-285750">
              <a:spcBef>
                <a:spcPts val="25"/>
              </a:spcBef>
              <a:buFont typeface="Arial" panose="020B0604020202020204" pitchFamily="34" charset="0"/>
              <a:buChar char="•"/>
            </a:pPr>
            <a:endParaRPr sz="1650" dirty="0">
              <a:solidFill>
                <a:prstClr val="black"/>
              </a:solidFill>
              <a:latin typeface="Arial"/>
              <a:cs typeface="Arial"/>
            </a:endParaRPr>
          </a:p>
          <a:p>
            <a:pPr marL="299085" indent="-287020">
              <a:spcBef>
                <a:spcPts val="5"/>
              </a:spcBef>
              <a:buFont typeface="Arial" panose="020B0604020202020204" pitchFamily="34" charset="0"/>
              <a:buChar char="•"/>
              <a:tabLst>
                <a:tab pos="299720" algn="l"/>
              </a:tabLst>
            </a:pPr>
            <a:r>
              <a:rPr sz="1600" b="1" spc="-5" dirty="0">
                <a:solidFill>
                  <a:prstClr val="black"/>
                </a:solidFill>
                <a:latin typeface="Arial"/>
                <a:cs typeface="Arial"/>
              </a:rPr>
              <a:t>COMPLETE</a:t>
            </a:r>
            <a:r>
              <a:rPr sz="1600" b="1" spc="10" dirty="0">
                <a:solidFill>
                  <a:prstClr val="black"/>
                </a:solidFill>
                <a:latin typeface="Arial"/>
                <a:cs typeface="Arial"/>
              </a:rPr>
              <a:t> </a:t>
            </a:r>
            <a:r>
              <a:rPr sz="1600" b="1" spc="-5" dirty="0">
                <a:solidFill>
                  <a:prstClr val="black"/>
                </a:solidFill>
                <a:latin typeface="Arial"/>
                <a:cs typeface="Arial"/>
              </a:rPr>
              <a:t>PRICING</a:t>
            </a:r>
            <a:r>
              <a:rPr sz="1600" b="1" spc="20" dirty="0">
                <a:solidFill>
                  <a:prstClr val="black"/>
                </a:solidFill>
                <a:latin typeface="Arial"/>
                <a:cs typeface="Arial"/>
              </a:rPr>
              <a:t> </a:t>
            </a:r>
            <a:r>
              <a:rPr sz="1600" b="1" spc="-5" dirty="0">
                <a:solidFill>
                  <a:prstClr val="black"/>
                </a:solidFill>
                <a:latin typeface="Arial"/>
                <a:cs typeface="Arial"/>
              </a:rPr>
              <a:t>SCHEDULE</a:t>
            </a:r>
            <a:r>
              <a:rPr sz="1600" b="1" spc="-10" dirty="0">
                <a:solidFill>
                  <a:prstClr val="black"/>
                </a:solidFill>
                <a:latin typeface="Arial"/>
                <a:cs typeface="Arial"/>
              </a:rPr>
              <a:t> ON</a:t>
            </a:r>
            <a:r>
              <a:rPr sz="1600" b="1" spc="10" dirty="0">
                <a:solidFill>
                  <a:prstClr val="black"/>
                </a:solidFill>
                <a:latin typeface="Arial"/>
                <a:cs typeface="Arial"/>
              </a:rPr>
              <a:t> </a:t>
            </a:r>
            <a:r>
              <a:rPr sz="1600" b="1" spc="-5" dirty="0">
                <a:solidFill>
                  <a:prstClr val="black"/>
                </a:solidFill>
                <a:latin typeface="Arial"/>
                <a:cs typeface="Arial"/>
              </a:rPr>
              <a:t>MS</a:t>
            </a:r>
            <a:r>
              <a:rPr sz="1600" b="1" spc="10" dirty="0">
                <a:solidFill>
                  <a:prstClr val="black"/>
                </a:solidFill>
                <a:latin typeface="Arial"/>
                <a:cs typeface="Arial"/>
              </a:rPr>
              <a:t> </a:t>
            </a:r>
            <a:r>
              <a:rPr sz="1600" b="1" spc="-5" dirty="0">
                <a:solidFill>
                  <a:prstClr val="black"/>
                </a:solidFill>
                <a:latin typeface="Arial"/>
                <a:cs typeface="Arial"/>
              </a:rPr>
              <a:t>EXCEL</a:t>
            </a:r>
            <a:r>
              <a:rPr sz="1600" b="1" spc="-45" dirty="0">
                <a:solidFill>
                  <a:prstClr val="black"/>
                </a:solidFill>
                <a:latin typeface="Arial"/>
                <a:cs typeface="Arial"/>
              </a:rPr>
              <a:t> </a:t>
            </a:r>
            <a:r>
              <a:rPr sz="1600" b="1" spc="-5" dirty="0">
                <a:solidFill>
                  <a:prstClr val="black"/>
                </a:solidFill>
                <a:latin typeface="Arial"/>
                <a:cs typeface="Arial"/>
              </a:rPr>
              <a:t>SHEET PROVIDED</a:t>
            </a:r>
            <a:endParaRPr sz="1600" dirty="0">
              <a:solidFill>
                <a:prstClr val="black"/>
              </a:solidFill>
              <a:latin typeface="Arial"/>
              <a:cs typeface="Arial"/>
            </a:endParaRPr>
          </a:p>
          <a:p>
            <a:pPr marL="285750" indent="-285750">
              <a:spcBef>
                <a:spcPts val="20"/>
              </a:spcBef>
              <a:buFont typeface="Arial" panose="020B0604020202020204" pitchFamily="34" charset="0"/>
              <a:buChar char="•"/>
            </a:pPr>
            <a:endParaRPr sz="1650" dirty="0">
              <a:solidFill>
                <a:prstClr val="black"/>
              </a:solidFill>
              <a:latin typeface="Arial"/>
              <a:cs typeface="Arial"/>
            </a:endParaRPr>
          </a:p>
          <a:p>
            <a:pPr marL="299085" indent="-287020">
              <a:buFont typeface="Arial" panose="020B0604020202020204" pitchFamily="34" charset="0"/>
              <a:buChar char="•"/>
              <a:tabLst>
                <a:tab pos="299720" algn="l"/>
              </a:tabLst>
            </a:pPr>
            <a:r>
              <a:rPr sz="1600" b="1" spc="-20" dirty="0">
                <a:solidFill>
                  <a:prstClr val="black"/>
                </a:solidFill>
                <a:latin typeface="Arial"/>
                <a:cs typeface="Arial"/>
              </a:rPr>
              <a:t>SUMMARY</a:t>
            </a:r>
            <a:r>
              <a:rPr sz="1600" b="1" spc="20" dirty="0">
                <a:solidFill>
                  <a:prstClr val="black"/>
                </a:solidFill>
                <a:latin typeface="Arial"/>
                <a:cs typeface="Arial"/>
              </a:rPr>
              <a:t> </a:t>
            </a:r>
            <a:r>
              <a:rPr sz="1600" b="1" spc="-5" dirty="0">
                <a:solidFill>
                  <a:prstClr val="black"/>
                </a:solidFill>
                <a:latin typeface="Arial"/>
                <a:cs typeface="Arial"/>
              </a:rPr>
              <a:t>SCHEDULE</a:t>
            </a:r>
            <a:r>
              <a:rPr sz="1600" b="1" spc="-30" dirty="0">
                <a:solidFill>
                  <a:prstClr val="black"/>
                </a:solidFill>
                <a:latin typeface="Arial"/>
                <a:cs typeface="Arial"/>
              </a:rPr>
              <a:t> </a:t>
            </a:r>
            <a:r>
              <a:rPr sz="1600" b="1" spc="-5" dirty="0">
                <a:solidFill>
                  <a:prstClr val="black"/>
                </a:solidFill>
                <a:latin typeface="Arial"/>
                <a:cs typeface="Arial"/>
              </a:rPr>
              <a:t>MUST</a:t>
            </a:r>
            <a:r>
              <a:rPr sz="1600" b="1" dirty="0">
                <a:solidFill>
                  <a:prstClr val="black"/>
                </a:solidFill>
                <a:latin typeface="Arial"/>
                <a:cs typeface="Arial"/>
              </a:rPr>
              <a:t> </a:t>
            </a:r>
            <a:r>
              <a:rPr sz="1600" b="1" spc="-10" dirty="0">
                <a:solidFill>
                  <a:prstClr val="black"/>
                </a:solidFill>
                <a:latin typeface="Arial"/>
                <a:cs typeface="Arial"/>
              </a:rPr>
              <a:t>BE</a:t>
            </a:r>
            <a:r>
              <a:rPr sz="1600" b="1" spc="-5" dirty="0">
                <a:solidFill>
                  <a:prstClr val="black"/>
                </a:solidFill>
                <a:latin typeface="Arial"/>
                <a:cs typeface="Arial"/>
              </a:rPr>
              <a:t> COMPLETED</a:t>
            </a:r>
            <a:r>
              <a:rPr sz="1600" b="1" spc="-45" dirty="0">
                <a:solidFill>
                  <a:prstClr val="black"/>
                </a:solidFill>
                <a:latin typeface="Arial"/>
                <a:cs typeface="Arial"/>
              </a:rPr>
              <a:t> </a:t>
            </a:r>
            <a:r>
              <a:rPr sz="1600" b="1" spc="-20" dirty="0">
                <a:solidFill>
                  <a:prstClr val="black"/>
                </a:solidFill>
                <a:latin typeface="Arial"/>
                <a:cs typeface="Arial"/>
              </a:rPr>
              <a:t>AND</a:t>
            </a:r>
            <a:r>
              <a:rPr sz="1600" b="1" spc="35" dirty="0">
                <a:solidFill>
                  <a:prstClr val="black"/>
                </a:solidFill>
                <a:latin typeface="Arial"/>
                <a:cs typeface="Arial"/>
              </a:rPr>
              <a:t> </a:t>
            </a:r>
            <a:r>
              <a:rPr sz="1600" b="1" spc="-5" dirty="0">
                <a:solidFill>
                  <a:prstClr val="black"/>
                </a:solidFill>
                <a:latin typeface="Arial"/>
                <a:cs typeface="Arial"/>
              </a:rPr>
              <a:t>SIGNED</a:t>
            </a:r>
            <a:endParaRPr sz="1600" dirty="0">
              <a:solidFill>
                <a:prstClr val="black"/>
              </a:solidFill>
              <a:latin typeface="Arial"/>
              <a:cs typeface="Arial"/>
            </a:endParaRPr>
          </a:p>
          <a:p>
            <a:pPr marL="285750" indent="-285750">
              <a:spcBef>
                <a:spcPts val="20"/>
              </a:spcBef>
              <a:buFont typeface="Arial" panose="020B0604020202020204" pitchFamily="34" charset="0"/>
              <a:buChar char="•"/>
            </a:pPr>
            <a:endParaRPr sz="1650" dirty="0">
              <a:solidFill>
                <a:prstClr val="black"/>
              </a:solidFill>
              <a:latin typeface="Arial"/>
              <a:cs typeface="Arial"/>
            </a:endParaRPr>
          </a:p>
          <a:p>
            <a:pPr marL="299085" marR="7620" indent="-287020">
              <a:spcBef>
                <a:spcPts val="5"/>
              </a:spcBef>
              <a:buFont typeface="Arial" panose="020B0604020202020204" pitchFamily="34" charset="0"/>
              <a:buChar char="•"/>
              <a:tabLst>
                <a:tab pos="299720" algn="l"/>
              </a:tabLst>
            </a:pPr>
            <a:r>
              <a:rPr sz="1600" b="1" spc="-5" dirty="0">
                <a:solidFill>
                  <a:prstClr val="black"/>
                </a:solidFill>
                <a:latin typeface="Arial"/>
                <a:cs typeface="Arial"/>
              </a:rPr>
              <a:t>TENDERING</a:t>
            </a:r>
            <a:r>
              <a:rPr sz="1600" b="1" spc="430" dirty="0">
                <a:solidFill>
                  <a:prstClr val="black"/>
                </a:solidFill>
                <a:latin typeface="Arial"/>
                <a:cs typeface="Arial"/>
              </a:rPr>
              <a:t> </a:t>
            </a:r>
            <a:r>
              <a:rPr sz="1600" b="1" spc="-5" dirty="0">
                <a:solidFill>
                  <a:prstClr val="black"/>
                </a:solidFill>
                <a:latin typeface="Arial"/>
                <a:cs typeface="Arial"/>
              </a:rPr>
              <a:t>ZERO</a:t>
            </a:r>
            <a:r>
              <a:rPr sz="1600" b="1" spc="430" dirty="0">
                <a:solidFill>
                  <a:prstClr val="black"/>
                </a:solidFill>
                <a:latin typeface="Arial"/>
                <a:cs typeface="Arial"/>
              </a:rPr>
              <a:t> </a:t>
            </a:r>
            <a:r>
              <a:rPr sz="1600" b="1" spc="-35" dirty="0">
                <a:solidFill>
                  <a:prstClr val="black"/>
                </a:solidFill>
                <a:latin typeface="Arial"/>
                <a:cs typeface="Arial"/>
              </a:rPr>
              <a:t>RATES</a:t>
            </a:r>
            <a:r>
              <a:rPr sz="1600" b="1" spc="30" dirty="0">
                <a:solidFill>
                  <a:prstClr val="black"/>
                </a:solidFill>
                <a:latin typeface="Arial"/>
                <a:cs typeface="Arial"/>
              </a:rPr>
              <a:t> </a:t>
            </a:r>
            <a:r>
              <a:rPr sz="1600" b="1" spc="-65" dirty="0">
                <a:solidFill>
                  <a:prstClr val="black"/>
                </a:solidFill>
                <a:latin typeface="Arial"/>
                <a:cs typeface="Arial"/>
              </a:rPr>
              <a:t>MAY</a:t>
            </a:r>
            <a:r>
              <a:rPr sz="1600" b="1" spc="50" dirty="0">
                <a:solidFill>
                  <a:prstClr val="black"/>
                </a:solidFill>
                <a:latin typeface="Arial"/>
                <a:cs typeface="Arial"/>
              </a:rPr>
              <a:t> </a:t>
            </a:r>
            <a:r>
              <a:rPr sz="1600" b="1" spc="-5" dirty="0">
                <a:solidFill>
                  <a:prstClr val="black"/>
                </a:solidFill>
                <a:latin typeface="Arial"/>
                <a:cs typeface="Arial"/>
              </a:rPr>
              <a:t>POSE</a:t>
            </a:r>
            <a:r>
              <a:rPr sz="1600" b="1" spc="25" dirty="0">
                <a:solidFill>
                  <a:prstClr val="black"/>
                </a:solidFill>
                <a:latin typeface="Arial"/>
                <a:cs typeface="Arial"/>
              </a:rPr>
              <a:t> </a:t>
            </a:r>
            <a:r>
              <a:rPr sz="1600" b="1" spc="-5" dirty="0">
                <a:solidFill>
                  <a:prstClr val="black"/>
                </a:solidFill>
                <a:latin typeface="Arial"/>
                <a:cs typeface="Arial"/>
              </a:rPr>
              <a:t>A</a:t>
            </a:r>
            <a:r>
              <a:rPr sz="1600" b="1" spc="335" dirty="0">
                <a:solidFill>
                  <a:prstClr val="black"/>
                </a:solidFill>
                <a:latin typeface="Arial"/>
                <a:cs typeface="Arial"/>
              </a:rPr>
              <a:t> </a:t>
            </a:r>
            <a:r>
              <a:rPr sz="1600" b="1" dirty="0">
                <a:solidFill>
                  <a:prstClr val="black"/>
                </a:solidFill>
                <a:latin typeface="Arial"/>
                <a:cs typeface="Arial"/>
              </a:rPr>
              <a:t>RISK</a:t>
            </a:r>
            <a:r>
              <a:rPr sz="1600" b="1" spc="440" dirty="0">
                <a:solidFill>
                  <a:prstClr val="black"/>
                </a:solidFill>
                <a:latin typeface="Arial"/>
                <a:cs typeface="Arial"/>
              </a:rPr>
              <a:t> </a:t>
            </a:r>
            <a:r>
              <a:rPr sz="1600" b="1" spc="-20" dirty="0">
                <a:solidFill>
                  <a:prstClr val="black"/>
                </a:solidFill>
                <a:latin typeface="Arial"/>
                <a:cs typeface="Arial"/>
              </a:rPr>
              <a:t>TO</a:t>
            </a:r>
            <a:r>
              <a:rPr sz="1600" b="1" spc="5" dirty="0">
                <a:solidFill>
                  <a:prstClr val="black"/>
                </a:solidFill>
                <a:latin typeface="Arial"/>
                <a:cs typeface="Arial"/>
              </a:rPr>
              <a:t> </a:t>
            </a:r>
            <a:r>
              <a:rPr sz="1600" b="1" spc="-5" dirty="0">
                <a:solidFill>
                  <a:prstClr val="black"/>
                </a:solidFill>
                <a:latin typeface="Arial"/>
                <a:cs typeface="Arial"/>
              </a:rPr>
              <a:t>THE</a:t>
            </a:r>
            <a:r>
              <a:rPr sz="1600" b="1" spc="430" dirty="0">
                <a:solidFill>
                  <a:prstClr val="black"/>
                </a:solidFill>
                <a:latin typeface="Arial"/>
                <a:cs typeface="Arial"/>
              </a:rPr>
              <a:t> </a:t>
            </a:r>
            <a:r>
              <a:rPr sz="1600" b="1" spc="-5" dirty="0">
                <a:solidFill>
                  <a:prstClr val="black"/>
                </a:solidFill>
                <a:latin typeface="Arial"/>
                <a:cs typeface="Arial"/>
              </a:rPr>
              <a:t>EMPLOYER</a:t>
            </a:r>
            <a:r>
              <a:rPr sz="1600" b="1" spc="25" dirty="0">
                <a:solidFill>
                  <a:prstClr val="black"/>
                </a:solidFill>
                <a:latin typeface="Arial"/>
                <a:cs typeface="Arial"/>
              </a:rPr>
              <a:t> </a:t>
            </a:r>
            <a:r>
              <a:rPr sz="1600" b="1" spc="-20" dirty="0">
                <a:solidFill>
                  <a:prstClr val="black"/>
                </a:solidFill>
                <a:latin typeface="Arial"/>
                <a:cs typeface="Arial"/>
              </a:rPr>
              <a:t>AND</a:t>
            </a:r>
            <a:r>
              <a:rPr sz="1600" b="1" spc="20" dirty="0">
                <a:solidFill>
                  <a:prstClr val="black"/>
                </a:solidFill>
                <a:latin typeface="Arial"/>
                <a:cs typeface="Arial"/>
              </a:rPr>
              <a:t> </a:t>
            </a:r>
            <a:r>
              <a:rPr sz="1600" b="1" spc="-5" dirty="0">
                <a:solidFill>
                  <a:prstClr val="black"/>
                </a:solidFill>
                <a:latin typeface="Arial"/>
                <a:cs typeface="Arial"/>
              </a:rPr>
              <a:t>YOUR </a:t>
            </a:r>
            <a:r>
              <a:rPr sz="1600" b="1" spc="-430" dirty="0">
                <a:solidFill>
                  <a:prstClr val="black"/>
                </a:solidFill>
                <a:latin typeface="Arial"/>
                <a:cs typeface="Arial"/>
              </a:rPr>
              <a:t> </a:t>
            </a:r>
            <a:r>
              <a:rPr sz="1600" b="1" spc="-5" dirty="0">
                <a:solidFill>
                  <a:prstClr val="black"/>
                </a:solidFill>
                <a:latin typeface="Arial"/>
                <a:cs typeface="Arial"/>
              </a:rPr>
              <a:t>TENDER</a:t>
            </a:r>
            <a:r>
              <a:rPr sz="1600" b="1" spc="-10" dirty="0">
                <a:solidFill>
                  <a:prstClr val="black"/>
                </a:solidFill>
                <a:latin typeface="Arial"/>
                <a:cs typeface="Arial"/>
              </a:rPr>
              <a:t> </a:t>
            </a:r>
            <a:r>
              <a:rPr sz="1600" b="1" spc="-70" dirty="0">
                <a:solidFill>
                  <a:prstClr val="black"/>
                </a:solidFill>
                <a:latin typeface="Arial"/>
                <a:cs typeface="Arial"/>
              </a:rPr>
              <a:t>MAY</a:t>
            </a:r>
            <a:r>
              <a:rPr sz="1600" b="1" spc="25" dirty="0">
                <a:solidFill>
                  <a:prstClr val="black"/>
                </a:solidFill>
                <a:latin typeface="Arial"/>
                <a:cs typeface="Arial"/>
              </a:rPr>
              <a:t> </a:t>
            </a:r>
            <a:r>
              <a:rPr sz="1600" b="1" spc="-10" dirty="0">
                <a:solidFill>
                  <a:prstClr val="black"/>
                </a:solidFill>
                <a:latin typeface="Arial"/>
                <a:cs typeface="Arial"/>
              </a:rPr>
              <a:t>BE</a:t>
            </a:r>
            <a:r>
              <a:rPr sz="1600" b="1" dirty="0">
                <a:solidFill>
                  <a:prstClr val="black"/>
                </a:solidFill>
                <a:latin typeface="Arial"/>
                <a:cs typeface="Arial"/>
              </a:rPr>
              <a:t> </a:t>
            </a:r>
            <a:r>
              <a:rPr sz="1600" b="1" spc="-10" dirty="0">
                <a:solidFill>
                  <a:prstClr val="black"/>
                </a:solidFill>
                <a:latin typeface="Arial"/>
                <a:cs typeface="Arial"/>
              </a:rPr>
              <a:t>REGARDED </a:t>
            </a:r>
            <a:r>
              <a:rPr sz="1600" b="1" spc="-30" dirty="0">
                <a:solidFill>
                  <a:prstClr val="black"/>
                </a:solidFill>
                <a:latin typeface="Arial"/>
                <a:cs typeface="Arial"/>
              </a:rPr>
              <a:t>AS</a:t>
            </a:r>
            <a:r>
              <a:rPr sz="1600" b="1" spc="-10" dirty="0">
                <a:solidFill>
                  <a:prstClr val="black"/>
                </a:solidFill>
                <a:latin typeface="Arial"/>
                <a:cs typeface="Arial"/>
              </a:rPr>
              <a:t> </a:t>
            </a:r>
            <a:r>
              <a:rPr sz="1600" b="1" spc="-30" dirty="0">
                <a:solidFill>
                  <a:prstClr val="black"/>
                </a:solidFill>
                <a:latin typeface="Arial"/>
                <a:cs typeface="Arial"/>
              </a:rPr>
              <a:t>AN</a:t>
            </a:r>
            <a:r>
              <a:rPr sz="1600" b="1" spc="45" dirty="0">
                <a:solidFill>
                  <a:prstClr val="black"/>
                </a:solidFill>
                <a:latin typeface="Arial"/>
                <a:cs typeface="Arial"/>
              </a:rPr>
              <a:t> </a:t>
            </a:r>
            <a:r>
              <a:rPr sz="1600" b="1" spc="-25" dirty="0">
                <a:solidFill>
                  <a:prstClr val="black"/>
                </a:solidFill>
                <a:latin typeface="Arial"/>
                <a:cs typeface="Arial"/>
              </a:rPr>
              <a:t>UNACCEPTABLE</a:t>
            </a:r>
            <a:r>
              <a:rPr sz="1600" b="1" spc="60" dirty="0">
                <a:solidFill>
                  <a:prstClr val="black"/>
                </a:solidFill>
                <a:latin typeface="Arial"/>
                <a:cs typeface="Arial"/>
              </a:rPr>
              <a:t> </a:t>
            </a:r>
            <a:r>
              <a:rPr sz="1600" b="1" spc="-5" dirty="0">
                <a:solidFill>
                  <a:prstClr val="black"/>
                </a:solidFill>
                <a:latin typeface="Arial"/>
                <a:cs typeface="Arial"/>
              </a:rPr>
              <a:t>TENDER</a:t>
            </a:r>
            <a:endParaRPr sz="1600" dirty="0">
              <a:solidFill>
                <a:prstClr val="black"/>
              </a:solidFill>
              <a:latin typeface="Arial"/>
              <a:cs typeface="Arial"/>
            </a:endParaRPr>
          </a:p>
        </p:txBody>
      </p:sp>
    </p:spTree>
    <p:extLst>
      <p:ext uri="{BB962C8B-B14F-4D97-AF65-F5344CB8AC3E}">
        <p14:creationId xmlns:p14="http://schemas.microsoft.com/office/powerpoint/2010/main" val="41628398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77D179CB-D45B-BB66-9424-EEE9F006815D}"/>
              </a:ext>
            </a:extLst>
          </p:cNvPr>
          <p:cNvSpPr txBox="1"/>
          <p:nvPr/>
        </p:nvSpPr>
        <p:spPr>
          <a:xfrm>
            <a:off x="274002" y="1679874"/>
            <a:ext cx="8595995" cy="4179570"/>
          </a:xfrm>
          <a:prstGeom prst="rect">
            <a:avLst/>
          </a:prstGeom>
        </p:spPr>
        <p:txBody>
          <a:bodyPr vert="horz" wrap="square" lIns="0" tIns="12065" rIns="0" bIns="0" rtlCol="0">
            <a:spAutoFit/>
          </a:bodyPr>
          <a:lstStyle/>
          <a:p>
            <a:pPr marL="12700" marR="5715" algn="just">
              <a:lnSpc>
                <a:spcPct val="100000"/>
              </a:lnSpc>
              <a:spcBef>
                <a:spcPts val="95"/>
              </a:spcBef>
            </a:pPr>
            <a:r>
              <a:rPr sz="1600" spc="-10" dirty="0">
                <a:latin typeface="Arial Black"/>
                <a:cs typeface="Arial Black"/>
              </a:rPr>
              <a:t>PLEASE NOTE </a:t>
            </a:r>
            <a:r>
              <a:rPr lang="en-US" sz="1600" spc="-5" dirty="0">
                <a:latin typeface="Arial Black"/>
                <a:cs typeface="Arial Black"/>
              </a:rPr>
              <a:t>THAT</a:t>
            </a:r>
            <a:r>
              <a:rPr sz="1600" spc="-5" dirty="0">
                <a:latin typeface="Arial Black"/>
                <a:cs typeface="Arial Black"/>
              </a:rPr>
              <a:t> </a:t>
            </a:r>
            <a:r>
              <a:rPr sz="1600" spc="-30" dirty="0">
                <a:latin typeface="Arial Black"/>
                <a:cs typeface="Arial Black"/>
              </a:rPr>
              <a:t>FAILURE </a:t>
            </a:r>
            <a:r>
              <a:rPr sz="1600" spc="-35" dirty="0">
                <a:latin typeface="Arial Black"/>
                <a:cs typeface="Arial Black"/>
              </a:rPr>
              <a:t>TO </a:t>
            </a:r>
            <a:r>
              <a:rPr sz="1600" spc="-5" dirty="0">
                <a:latin typeface="Arial Black"/>
                <a:cs typeface="Arial Black"/>
              </a:rPr>
              <a:t>SUBMIT THE REQUIRED </a:t>
            </a:r>
            <a:r>
              <a:rPr sz="1600" spc="-15" dirty="0">
                <a:latin typeface="Arial Black"/>
                <a:cs typeface="Arial Black"/>
              </a:rPr>
              <a:t>INFORMATION </a:t>
            </a:r>
            <a:r>
              <a:rPr sz="1600" spc="-5" dirty="0">
                <a:latin typeface="Arial Black"/>
                <a:cs typeface="Arial Black"/>
              </a:rPr>
              <a:t>WILL </a:t>
            </a:r>
            <a:r>
              <a:rPr sz="1600" spc="-520" dirty="0">
                <a:latin typeface="Arial Black"/>
                <a:cs typeface="Arial Black"/>
              </a:rPr>
              <a:t> </a:t>
            </a:r>
            <a:r>
              <a:rPr sz="1600" spc="-25" dirty="0">
                <a:latin typeface="Arial Black"/>
                <a:cs typeface="Arial Black"/>
              </a:rPr>
              <a:t>RESULT </a:t>
            </a:r>
            <a:r>
              <a:rPr sz="1600" spc="-5" dirty="0">
                <a:latin typeface="Arial Black"/>
                <a:cs typeface="Arial Black"/>
              </a:rPr>
              <a:t>IN </a:t>
            </a:r>
            <a:r>
              <a:rPr sz="1600" spc="-15" dirty="0">
                <a:latin typeface="Arial Black"/>
                <a:cs typeface="Arial Black"/>
              </a:rPr>
              <a:t>ZERO </a:t>
            </a:r>
            <a:r>
              <a:rPr lang="en-US" sz="1600" spc="-5" dirty="0">
                <a:latin typeface="Arial Black"/>
                <a:cs typeface="Arial Black"/>
              </a:rPr>
              <a:t>POINTS</a:t>
            </a:r>
            <a:r>
              <a:rPr sz="1600" spc="-5" dirty="0">
                <a:latin typeface="Arial Black"/>
                <a:cs typeface="Arial Black"/>
              </a:rPr>
              <a:t> SCORED </a:t>
            </a:r>
            <a:r>
              <a:rPr sz="1600" dirty="0">
                <a:latin typeface="Arial Black"/>
                <a:cs typeface="Arial Black"/>
              </a:rPr>
              <a:t>FOR </a:t>
            </a:r>
            <a:r>
              <a:rPr lang="en-US" sz="1600" dirty="0">
                <a:latin typeface="Arial Black"/>
                <a:cs typeface="Arial Black"/>
              </a:rPr>
              <a:t>THE </a:t>
            </a:r>
            <a:r>
              <a:rPr sz="1600" spc="-5" dirty="0">
                <a:latin typeface="Arial Black"/>
                <a:cs typeface="Arial Black"/>
              </a:rPr>
              <a:t>PRICE. NO DOCUMENTS REQUIRED </a:t>
            </a:r>
            <a:r>
              <a:rPr sz="1600" dirty="0">
                <a:latin typeface="Arial Black"/>
                <a:cs typeface="Arial Black"/>
              </a:rPr>
              <a:t> </a:t>
            </a:r>
            <a:r>
              <a:rPr sz="1600" spc="-5" dirty="0">
                <a:latin typeface="Arial Black"/>
                <a:cs typeface="Arial Black"/>
              </a:rPr>
              <a:t>UNDER</a:t>
            </a:r>
            <a:r>
              <a:rPr sz="1600" dirty="0">
                <a:latin typeface="Arial Black"/>
                <a:cs typeface="Arial Black"/>
              </a:rPr>
              <a:t> </a:t>
            </a:r>
            <a:r>
              <a:rPr sz="1600" spc="-10" dirty="0">
                <a:latin typeface="Arial Black"/>
                <a:cs typeface="Arial Black"/>
              </a:rPr>
              <a:t>THIS</a:t>
            </a:r>
            <a:r>
              <a:rPr sz="1600" spc="-5" dirty="0">
                <a:latin typeface="Arial Black"/>
                <a:cs typeface="Arial Black"/>
              </a:rPr>
              <a:t> CRITERIA</a:t>
            </a:r>
            <a:r>
              <a:rPr sz="1600" dirty="0">
                <a:latin typeface="Arial Black"/>
                <a:cs typeface="Arial Black"/>
              </a:rPr>
              <a:t> </a:t>
            </a:r>
            <a:r>
              <a:rPr sz="1600" spc="-5" dirty="0">
                <a:latin typeface="Arial Black"/>
                <a:cs typeface="Arial Black"/>
              </a:rPr>
              <a:t>WILL</a:t>
            </a:r>
            <a:r>
              <a:rPr sz="1600" dirty="0">
                <a:latin typeface="Arial Black"/>
                <a:cs typeface="Arial Black"/>
              </a:rPr>
              <a:t> </a:t>
            </a:r>
            <a:r>
              <a:rPr sz="1600" spc="-10" dirty="0">
                <a:latin typeface="Arial Black"/>
                <a:cs typeface="Arial Black"/>
              </a:rPr>
              <a:t>BE</a:t>
            </a:r>
            <a:r>
              <a:rPr sz="1600" spc="-5" dirty="0">
                <a:latin typeface="Arial Black"/>
                <a:cs typeface="Arial Black"/>
              </a:rPr>
              <a:t> </a:t>
            </a:r>
            <a:r>
              <a:rPr sz="1600" spc="-10" dirty="0">
                <a:latin typeface="Arial Black"/>
                <a:cs typeface="Arial Black"/>
              </a:rPr>
              <a:t>REQUESTED</a:t>
            </a:r>
            <a:r>
              <a:rPr sz="1600" spc="-5" dirty="0">
                <a:latin typeface="Arial Black"/>
                <a:cs typeface="Arial Black"/>
              </a:rPr>
              <a:t> </a:t>
            </a:r>
            <a:r>
              <a:rPr sz="1600" spc="-10" dirty="0">
                <a:latin typeface="Arial Black"/>
                <a:cs typeface="Arial Black"/>
              </a:rPr>
              <a:t>FROM</a:t>
            </a:r>
            <a:r>
              <a:rPr sz="1600" spc="-5" dirty="0">
                <a:latin typeface="Arial Black"/>
                <a:cs typeface="Arial Black"/>
              </a:rPr>
              <a:t> TENDERERS</a:t>
            </a:r>
            <a:r>
              <a:rPr sz="1600" dirty="0">
                <a:latin typeface="Arial Black"/>
                <a:cs typeface="Arial Black"/>
              </a:rPr>
              <a:t> </a:t>
            </a:r>
            <a:r>
              <a:rPr sz="1600" spc="-5" dirty="0">
                <a:latin typeface="Arial Black"/>
                <a:cs typeface="Arial Black"/>
              </a:rPr>
              <a:t>AFTER </a:t>
            </a:r>
            <a:r>
              <a:rPr sz="1600" dirty="0">
                <a:latin typeface="Arial Black"/>
                <a:cs typeface="Arial Black"/>
              </a:rPr>
              <a:t> </a:t>
            </a:r>
            <a:r>
              <a:rPr sz="1600" spc="-10" dirty="0">
                <a:latin typeface="Arial Black"/>
                <a:cs typeface="Arial Black"/>
              </a:rPr>
              <a:t>TENDER</a:t>
            </a:r>
            <a:r>
              <a:rPr sz="1600" spc="15" dirty="0">
                <a:latin typeface="Arial Black"/>
                <a:cs typeface="Arial Black"/>
              </a:rPr>
              <a:t> </a:t>
            </a:r>
            <a:r>
              <a:rPr sz="1600" spc="-10" dirty="0">
                <a:latin typeface="Arial Black"/>
                <a:cs typeface="Arial Black"/>
              </a:rPr>
              <a:t>CLOSING:</a:t>
            </a:r>
            <a:endParaRPr sz="1600" dirty="0">
              <a:latin typeface="Arial Black"/>
              <a:cs typeface="Arial Black"/>
            </a:endParaRPr>
          </a:p>
          <a:p>
            <a:pPr>
              <a:lnSpc>
                <a:spcPct val="100000"/>
              </a:lnSpc>
              <a:spcBef>
                <a:spcPts val="10"/>
              </a:spcBef>
            </a:pPr>
            <a:endParaRPr sz="1400" dirty="0">
              <a:latin typeface="Arial Black"/>
              <a:cs typeface="Arial Black"/>
            </a:endParaRPr>
          </a:p>
          <a:p>
            <a:pPr marL="299085" indent="-287020">
              <a:lnSpc>
                <a:spcPct val="100000"/>
              </a:lnSpc>
              <a:buFont typeface="Arial" panose="020B0604020202020204" pitchFamily="34" charset="0"/>
              <a:buChar char="•"/>
              <a:tabLst>
                <a:tab pos="299720" algn="l"/>
              </a:tabLst>
            </a:pPr>
            <a:r>
              <a:rPr sz="1600" b="1" spc="-5" dirty="0">
                <a:latin typeface="Arial"/>
                <a:cs typeface="Arial"/>
              </a:rPr>
              <a:t>ENSURE</a:t>
            </a:r>
            <a:r>
              <a:rPr sz="1600" b="1" spc="165" dirty="0">
                <a:latin typeface="Arial"/>
                <a:cs typeface="Arial"/>
              </a:rPr>
              <a:t> </a:t>
            </a:r>
            <a:r>
              <a:rPr sz="1600" b="1" spc="-5" dirty="0">
                <a:latin typeface="Arial"/>
                <a:cs typeface="Arial"/>
              </a:rPr>
              <a:t>THE</a:t>
            </a:r>
            <a:r>
              <a:rPr sz="1600" b="1" spc="165" dirty="0">
                <a:latin typeface="Arial"/>
                <a:cs typeface="Arial"/>
              </a:rPr>
              <a:t> </a:t>
            </a:r>
            <a:r>
              <a:rPr sz="1600" b="1" spc="-10" dirty="0">
                <a:latin typeface="Arial"/>
                <a:cs typeface="Arial"/>
              </a:rPr>
              <a:t>FINANCIAL</a:t>
            </a:r>
            <a:r>
              <a:rPr sz="1600" b="1" spc="150" dirty="0">
                <a:latin typeface="Arial"/>
                <a:cs typeface="Arial"/>
              </a:rPr>
              <a:t> </a:t>
            </a:r>
            <a:r>
              <a:rPr sz="1600" b="1" spc="-5" dirty="0">
                <a:latin typeface="Arial"/>
                <a:cs typeface="Arial"/>
              </a:rPr>
              <a:t>PROPOSAL</a:t>
            </a:r>
            <a:r>
              <a:rPr sz="1600" b="1" spc="165" dirty="0">
                <a:latin typeface="Arial"/>
                <a:cs typeface="Arial"/>
              </a:rPr>
              <a:t> </a:t>
            </a:r>
            <a:r>
              <a:rPr lang="en-US" sz="1600" b="1" spc="-15" dirty="0">
                <a:latin typeface="Arial"/>
                <a:cs typeface="Arial"/>
              </a:rPr>
              <a:t>IS</a:t>
            </a:r>
            <a:r>
              <a:rPr sz="1600" b="1" spc="170" dirty="0">
                <a:latin typeface="Arial"/>
                <a:cs typeface="Arial"/>
              </a:rPr>
              <a:t> </a:t>
            </a:r>
            <a:r>
              <a:rPr sz="1600" b="1" spc="-5" dirty="0">
                <a:latin typeface="Arial"/>
                <a:cs typeface="Arial"/>
              </a:rPr>
              <a:t>IN</a:t>
            </a:r>
            <a:r>
              <a:rPr sz="1600" b="1" spc="175" dirty="0">
                <a:latin typeface="Arial"/>
                <a:cs typeface="Arial"/>
              </a:rPr>
              <a:t> </a:t>
            </a:r>
            <a:r>
              <a:rPr lang="en-US" sz="1600" b="1" spc="-5" dirty="0">
                <a:latin typeface="Arial"/>
                <a:cs typeface="Arial"/>
              </a:rPr>
              <a:t>A</a:t>
            </a:r>
            <a:r>
              <a:rPr sz="1600" b="1" spc="160" dirty="0">
                <a:latin typeface="Arial"/>
                <a:cs typeface="Arial"/>
              </a:rPr>
              <a:t> </a:t>
            </a:r>
            <a:r>
              <a:rPr sz="1600" b="1" spc="-30" dirty="0">
                <a:latin typeface="Arial"/>
                <a:cs typeface="Arial"/>
              </a:rPr>
              <a:t>CLEARLY</a:t>
            </a:r>
            <a:r>
              <a:rPr sz="1600" b="1" spc="155" dirty="0">
                <a:latin typeface="Arial"/>
                <a:cs typeface="Arial"/>
              </a:rPr>
              <a:t> </a:t>
            </a:r>
            <a:r>
              <a:rPr sz="1600" b="1" spc="-5" dirty="0">
                <a:latin typeface="Arial"/>
                <a:cs typeface="Arial"/>
              </a:rPr>
              <a:t>MARKED</a:t>
            </a:r>
            <a:r>
              <a:rPr sz="1600" b="1" spc="155" dirty="0">
                <a:latin typeface="Arial"/>
                <a:cs typeface="Arial"/>
              </a:rPr>
              <a:t> </a:t>
            </a:r>
            <a:r>
              <a:rPr sz="1600" b="1" spc="-5" dirty="0">
                <a:latin typeface="Arial"/>
                <a:cs typeface="Arial"/>
              </a:rPr>
              <a:t>ENVELOPE</a:t>
            </a:r>
            <a:r>
              <a:rPr sz="1600" b="1" spc="180" dirty="0">
                <a:latin typeface="Arial"/>
                <a:cs typeface="Arial"/>
              </a:rPr>
              <a:t> </a:t>
            </a:r>
            <a:r>
              <a:rPr sz="1600" b="1" spc="-5" dirty="0">
                <a:latin typeface="Arial"/>
                <a:cs typeface="Arial"/>
              </a:rPr>
              <a:t>-</a:t>
            </a:r>
            <a:endParaRPr sz="1600" dirty="0">
              <a:latin typeface="Arial"/>
              <a:cs typeface="Arial"/>
            </a:endParaRPr>
          </a:p>
          <a:p>
            <a:pPr marL="584835" indent="-285750">
              <a:lnSpc>
                <a:spcPct val="100000"/>
              </a:lnSpc>
              <a:buFont typeface="Arial" panose="020B0604020202020204" pitchFamily="34" charset="0"/>
              <a:buChar char="•"/>
            </a:pPr>
            <a:r>
              <a:rPr sz="1600" b="1" spc="-15" dirty="0">
                <a:latin typeface="Arial"/>
                <a:cs typeface="Arial"/>
              </a:rPr>
              <a:t>“FINANCIAL</a:t>
            </a:r>
            <a:r>
              <a:rPr sz="1600" b="1" spc="10" dirty="0">
                <a:latin typeface="Arial"/>
                <a:cs typeface="Arial"/>
              </a:rPr>
              <a:t> </a:t>
            </a:r>
            <a:r>
              <a:rPr sz="1600" b="1" spc="-10" dirty="0">
                <a:latin typeface="Arial"/>
                <a:cs typeface="Arial"/>
              </a:rPr>
              <a:t>PROPOSAL”</a:t>
            </a:r>
            <a:endParaRPr sz="1600" dirty="0">
              <a:latin typeface="Arial"/>
              <a:cs typeface="Arial"/>
            </a:endParaRPr>
          </a:p>
          <a:p>
            <a:pPr marL="285750" indent="-285750">
              <a:lnSpc>
                <a:spcPct val="100000"/>
              </a:lnSpc>
              <a:spcBef>
                <a:spcPts val="25"/>
              </a:spcBef>
              <a:buFont typeface="Arial" panose="020B0604020202020204" pitchFamily="34" charset="0"/>
              <a:buChar char="•"/>
            </a:pPr>
            <a:endParaRPr sz="1650" dirty="0">
              <a:latin typeface="Arial"/>
              <a:cs typeface="Arial"/>
            </a:endParaRPr>
          </a:p>
          <a:p>
            <a:pPr marL="299085" marR="5715" indent="-287020">
              <a:lnSpc>
                <a:spcPct val="100000"/>
              </a:lnSpc>
              <a:buFont typeface="Arial" panose="020B0604020202020204" pitchFamily="34" charset="0"/>
              <a:buChar char="•"/>
              <a:tabLst>
                <a:tab pos="299720" algn="l"/>
              </a:tabLst>
            </a:pPr>
            <a:r>
              <a:rPr sz="1600" b="1" spc="-5" dirty="0">
                <a:latin typeface="Arial"/>
                <a:cs typeface="Arial"/>
              </a:rPr>
              <a:t>IN</a:t>
            </a:r>
            <a:r>
              <a:rPr sz="1600" b="1" spc="200" dirty="0">
                <a:latin typeface="Arial"/>
                <a:cs typeface="Arial"/>
              </a:rPr>
              <a:t> </a:t>
            </a:r>
            <a:r>
              <a:rPr sz="1600" b="1" spc="-5" dirty="0">
                <a:latin typeface="Arial"/>
                <a:cs typeface="Arial"/>
              </a:rPr>
              <a:t>ORDER</a:t>
            </a:r>
            <a:r>
              <a:rPr sz="1600" b="1" spc="195" dirty="0">
                <a:latin typeface="Arial"/>
                <a:cs typeface="Arial"/>
              </a:rPr>
              <a:t> </a:t>
            </a:r>
            <a:r>
              <a:rPr sz="1600" b="1" spc="-20" dirty="0">
                <a:latin typeface="Arial"/>
                <a:cs typeface="Arial"/>
              </a:rPr>
              <a:t>TO</a:t>
            </a:r>
            <a:r>
              <a:rPr sz="1600" b="1" spc="204" dirty="0">
                <a:latin typeface="Arial"/>
                <a:cs typeface="Arial"/>
              </a:rPr>
              <a:t> </a:t>
            </a:r>
            <a:r>
              <a:rPr sz="1600" b="1" spc="-5" dirty="0">
                <a:latin typeface="Arial"/>
                <a:cs typeface="Arial"/>
              </a:rPr>
              <a:t>SCORE</a:t>
            </a:r>
            <a:r>
              <a:rPr sz="1600" b="1" spc="195" dirty="0">
                <a:latin typeface="Arial"/>
                <a:cs typeface="Arial"/>
              </a:rPr>
              <a:t> </a:t>
            </a:r>
            <a:r>
              <a:rPr sz="1600" b="1" spc="-5" dirty="0">
                <a:latin typeface="Arial"/>
                <a:cs typeface="Arial"/>
              </a:rPr>
              <a:t>THE</a:t>
            </a:r>
            <a:r>
              <a:rPr sz="1600" b="1" spc="190" dirty="0">
                <a:latin typeface="Arial"/>
                <a:cs typeface="Arial"/>
              </a:rPr>
              <a:t> </a:t>
            </a:r>
            <a:r>
              <a:rPr sz="1600" b="1" spc="-5" dirty="0">
                <a:latin typeface="Arial"/>
                <a:cs typeface="Arial"/>
              </a:rPr>
              <a:t>POINTS</a:t>
            </a:r>
            <a:r>
              <a:rPr sz="1600" b="1" spc="190" dirty="0">
                <a:latin typeface="Arial"/>
                <a:cs typeface="Arial"/>
              </a:rPr>
              <a:t> </a:t>
            </a:r>
            <a:r>
              <a:rPr sz="1600" b="1" spc="-5" dirty="0">
                <a:latin typeface="Arial"/>
                <a:cs typeface="Arial"/>
              </a:rPr>
              <a:t>FOR</a:t>
            </a:r>
            <a:r>
              <a:rPr sz="1600" b="1" spc="195" dirty="0">
                <a:latin typeface="Arial"/>
                <a:cs typeface="Arial"/>
              </a:rPr>
              <a:t> </a:t>
            </a:r>
            <a:r>
              <a:rPr sz="1600" b="1" spc="-5" dirty="0">
                <a:latin typeface="Arial"/>
                <a:cs typeface="Arial"/>
              </a:rPr>
              <a:t>PRICE</a:t>
            </a:r>
            <a:r>
              <a:rPr sz="1600" b="1" spc="195" dirty="0">
                <a:latin typeface="Arial"/>
                <a:cs typeface="Arial"/>
              </a:rPr>
              <a:t> </a:t>
            </a:r>
            <a:r>
              <a:rPr sz="1600" b="1" spc="-5" dirty="0">
                <a:latin typeface="Arial"/>
                <a:cs typeface="Arial"/>
              </a:rPr>
              <a:t>THE</a:t>
            </a:r>
            <a:r>
              <a:rPr sz="1600" b="1" spc="190" dirty="0">
                <a:latin typeface="Arial"/>
                <a:cs typeface="Arial"/>
              </a:rPr>
              <a:t> </a:t>
            </a:r>
            <a:r>
              <a:rPr lang="en-US" sz="1600" b="1" spc="-5" dirty="0">
                <a:latin typeface="Arial"/>
                <a:cs typeface="Arial"/>
              </a:rPr>
              <a:t>PRICING</a:t>
            </a:r>
            <a:r>
              <a:rPr sz="1600" b="1" spc="200" dirty="0">
                <a:latin typeface="Arial"/>
                <a:cs typeface="Arial"/>
              </a:rPr>
              <a:t> </a:t>
            </a:r>
            <a:r>
              <a:rPr sz="1600" b="1" spc="-5" dirty="0">
                <a:latin typeface="Arial"/>
                <a:cs typeface="Arial"/>
              </a:rPr>
              <a:t>SCHEDULE</a:t>
            </a:r>
            <a:r>
              <a:rPr sz="1600" b="1" spc="175" dirty="0">
                <a:latin typeface="Arial"/>
                <a:cs typeface="Arial"/>
              </a:rPr>
              <a:t> </a:t>
            </a:r>
            <a:r>
              <a:rPr sz="1600" b="1" spc="-5" dirty="0">
                <a:latin typeface="Arial"/>
                <a:cs typeface="Arial"/>
              </a:rPr>
              <a:t>MUST</a:t>
            </a:r>
            <a:r>
              <a:rPr sz="1600" b="1" spc="185" dirty="0">
                <a:latin typeface="Arial"/>
                <a:cs typeface="Arial"/>
              </a:rPr>
              <a:t> </a:t>
            </a:r>
            <a:r>
              <a:rPr sz="1600" b="1" spc="-5" dirty="0">
                <a:latin typeface="Arial"/>
                <a:cs typeface="Arial"/>
              </a:rPr>
              <a:t>BE </a:t>
            </a:r>
            <a:r>
              <a:rPr sz="1600" b="1" spc="-430" dirty="0">
                <a:latin typeface="Arial"/>
                <a:cs typeface="Arial"/>
              </a:rPr>
              <a:t> </a:t>
            </a:r>
            <a:r>
              <a:rPr sz="1600" b="1" spc="-5" dirty="0">
                <a:latin typeface="Arial"/>
                <a:cs typeface="Arial"/>
              </a:rPr>
              <a:t>COMPLETED</a:t>
            </a:r>
            <a:r>
              <a:rPr sz="1600" b="1" spc="10" dirty="0">
                <a:latin typeface="Arial"/>
                <a:cs typeface="Arial"/>
              </a:rPr>
              <a:t> </a:t>
            </a:r>
            <a:r>
              <a:rPr sz="1600" b="1" spc="-5" dirty="0">
                <a:latin typeface="Arial"/>
                <a:cs typeface="Arial"/>
              </a:rPr>
              <a:t>IN</a:t>
            </a:r>
            <a:r>
              <a:rPr sz="1600" b="1" spc="10" dirty="0">
                <a:latin typeface="Arial"/>
                <a:cs typeface="Arial"/>
              </a:rPr>
              <a:t> </a:t>
            </a:r>
            <a:r>
              <a:rPr sz="1600" b="1" spc="-5" dirty="0">
                <a:latin typeface="Arial"/>
                <a:cs typeface="Arial"/>
              </a:rPr>
              <a:t>FULL</a:t>
            </a:r>
            <a:endParaRPr sz="1600" dirty="0">
              <a:latin typeface="Arial"/>
              <a:cs typeface="Arial"/>
            </a:endParaRPr>
          </a:p>
          <a:p>
            <a:pPr marL="285750" indent="-285750">
              <a:lnSpc>
                <a:spcPct val="100000"/>
              </a:lnSpc>
              <a:spcBef>
                <a:spcPts val="25"/>
              </a:spcBef>
              <a:buFont typeface="Arial" panose="020B0604020202020204" pitchFamily="34" charset="0"/>
              <a:buChar char="•"/>
            </a:pPr>
            <a:endParaRPr sz="1650" dirty="0">
              <a:latin typeface="Arial"/>
              <a:cs typeface="Arial"/>
            </a:endParaRPr>
          </a:p>
          <a:p>
            <a:pPr marL="299085" indent="-287020">
              <a:lnSpc>
                <a:spcPct val="100000"/>
              </a:lnSpc>
              <a:buFont typeface="Arial" panose="020B0604020202020204" pitchFamily="34" charset="0"/>
              <a:buChar char="•"/>
              <a:tabLst>
                <a:tab pos="299720" algn="l"/>
              </a:tabLst>
            </a:pPr>
            <a:r>
              <a:rPr sz="1600" b="1" spc="-5" dirty="0">
                <a:latin typeface="Arial"/>
                <a:cs typeface="Arial"/>
              </a:rPr>
              <a:t>COMPLETE</a:t>
            </a:r>
            <a:r>
              <a:rPr sz="1600" b="1" spc="10" dirty="0">
                <a:latin typeface="Arial"/>
                <a:cs typeface="Arial"/>
              </a:rPr>
              <a:t> </a:t>
            </a:r>
            <a:r>
              <a:rPr sz="1600" b="1" spc="-5" dirty="0">
                <a:latin typeface="Arial"/>
                <a:cs typeface="Arial"/>
              </a:rPr>
              <a:t>PRICING</a:t>
            </a:r>
            <a:r>
              <a:rPr sz="1600" b="1" spc="20" dirty="0">
                <a:latin typeface="Arial"/>
                <a:cs typeface="Arial"/>
              </a:rPr>
              <a:t> </a:t>
            </a:r>
            <a:r>
              <a:rPr sz="1600" b="1" spc="-5" dirty="0">
                <a:latin typeface="Arial"/>
                <a:cs typeface="Arial"/>
              </a:rPr>
              <a:t>SCHEDULE</a:t>
            </a:r>
            <a:r>
              <a:rPr sz="1600" b="1" spc="-10" dirty="0">
                <a:latin typeface="Arial"/>
                <a:cs typeface="Arial"/>
              </a:rPr>
              <a:t> ON</a:t>
            </a:r>
            <a:r>
              <a:rPr sz="1600" b="1" spc="10" dirty="0">
                <a:latin typeface="Arial"/>
                <a:cs typeface="Arial"/>
              </a:rPr>
              <a:t> </a:t>
            </a:r>
            <a:r>
              <a:rPr sz="1600" b="1" spc="-5" dirty="0">
                <a:latin typeface="Arial"/>
                <a:cs typeface="Arial"/>
              </a:rPr>
              <a:t>MS</a:t>
            </a:r>
            <a:r>
              <a:rPr sz="1600" b="1" spc="10" dirty="0">
                <a:latin typeface="Arial"/>
                <a:cs typeface="Arial"/>
              </a:rPr>
              <a:t> </a:t>
            </a:r>
            <a:r>
              <a:rPr sz="1600" b="1" spc="-5" dirty="0">
                <a:latin typeface="Arial"/>
                <a:cs typeface="Arial"/>
              </a:rPr>
              <a:t>EXCEL</a:t>
            </a:r>
            <a:r>
              <a:rPr sz="1600" b="1" spc="-45" dirty="0">
                <a:latin typeface="Arial"/>
                <a:cs typeface="Arial"/>
              </a:rPr>
              <a:t> </a:t>
            </a:r>
            <a:r>
              <a:rPr sz="1600" b="1" spc="-5" dirty="0">
                <a:latin typeface="Arial"/>
                <a:cs typeface="Arial"/>
              </a:rPr>
              <a:t>SHEET PROVIDED</a:t>
            </a:r>
            <a:endParaRPr sz="1600" dirty="0">
              <a:latin typeface="Arial"/>
              <a:cs typeface="Arial"/>
            </a:endParaRPr>
          </a:p>
          <a:p>
            <a:pPr marL="285750" indent="-285750">
              <a:lnSpc>
                <a:spcPct val="100000"/>
              </a:lnSpc>
              <a:spcBef>
                <a:spcPts val="20"/>
              </a:spcBef>
              <a:buFont typeface="Arial" panose="020B0604020202020204" pitchFamily="34" charset="0"/>
              <a:buChar char="•"/>
            </a:pPr>
            <a:endParaRPr sz="1650" dirty="0">
              <a:latin typeface="Arial"/>
              <a:cs typeface="Arial"/>
            </a:endParaRPr>
          </a:p>
          <a:p>
            <a:pPr marL="299085" indent="-287020">
              <a:lnSpc>
                <a:spcPct val="100000"/>
              </a:lnSpc>
              <a:spcBef>
                <a:spcPts val="5"/>
              </a:spcBef>
              <a:buFont typeface="Arial" panose="020B0604020202020204" pitchFamily="34" charset="0"/>
              <a:buChar char="•"/>
              <a:tabLst>
                <a:tab pos="299720" algn="l"/>
              </a:tabLst>
            </a:pPr>
            <a:r>
              <a:rPr sz="1600" b="1" spc="-20" dirty="0">
                <a:latin typeface="Arial"/>
                <a:cs typeface="Arial"/>
              </a:rPr>
              <a:t>SUMMARY</a:t>
            </a:r>
            <a:r>
              <a:rPr sz="1600" b="1" spc="20" dirty="0">
                <a:latin typeface="Arial"/>
                <a:cs typeface="Arial"/>
              </a:rPr>
              <a:t> </a:t>
            </a:r>
            <a:r>
              <a:rPr sz="1600" b="1" spc="-5" dirty="0">
                <a:latin typeface="Arial"/>
                <a:cs typeface="Arial"/>
              </a:rPr>
              <a:t>SCHEDULE</a:t>
            </a:r>
            <a:r>
              <a:rPr sz="1600" b="1" spc="-30" dirty="0">
                <a:latin typeface="Arial"/>
                <a:cs typeface="Arial"/>
              </a:rPr>
              <a:t> </a:t>
            </a:r>
            <a:r>
              <a:rPr sz="1600" b="1" spc="-5" dirty="0">
                <a:latin typeface="Arial"/>
                <a:cs typeface="Arial"/>
              </a:rPr>
              <a:t>MUST</a:t>
            </a:r>
            <a:r>
              <a:rPr sz="1600" b="1" spc="5" dirty="0">
                <a:latin typeface="Arial"/>
                <a:cs typeface="Arial"/>
              </a:rPr>
              <a:t> </a:t>
            </a:r>
            <a:r>
              <a:rPr sz="1600" b="1" spc="-10" dirty="0">
                <a:latin typeface="Arial"/>
                <a:cs typeface="Arial"/>
              </a:rPr>
              <a:t>BE</a:t>
            </a:r>
            <a:r>
              <a:rPr sz="1600" b="1" spc="-5" dirty="0">
                <a:latin typeface="Arial"/>
                <a:cs typeface="Arial"/>
              </a:rPr>
              <a:t> COMPLETED</a:t>
            </a:r>
            <a:r>
              <a:rPr sz="1600" b="1" spc="-45" dirty="0">
                <a:latin typeface="Arial"/>
                <a:cs typeface="Arial"/>
              </a:rPr>
              <a:t> </a:t>
            </a:r>
            <a:r>
              <a:rPr sz="1600" b="1" spc="-20" dirty="0">
                <a:latin typeface="Arial"/>
                <a:cs typeface="Arial"/>
              </a:rPr>
              <a:t>AND</a:t>
            </a:r>
            <a:r>
              <a:rPr sz="1600" b="1" spc="35" dirty="0">
                <a:latin typeface="Arial"/>
                <a:cs typeface="Arial"/>
              </a:rPr>
              <a:t> </a:t>
            </a:r>
            <a:r>
              <a:rPr sz="1600" b="1" spc="-5" dirty="0">
                <a:latin typeface="Arial"/>
                <a:cs typeface="Arial"/>
              </a:rPr>
              <a:t>SIGNED</a:t>
            </a:r>
            <a:endParaRPr sz="1600" dirty="0">
              <a:latin typeface="Arial"/>
              <a:cs typeface="Arial"/>
            </a:endParaRPr>
          </a:p>
          <a:p>
            <a:pPr marL="285750" indent="-285750">
              <a:lnSpc>
                <a:spcPct val="100000"/>
              </a:lnSpc>
              <a:spcBef>
                <a:spcPts val="20"/>
              </a:spcBef>
              <a:buFont typeface="Arial" panose="020B0604020202020204" pitchFamily="34" charset="0"/>
              <a:buChar char="•"/>
            </a:pPr>
            <a:endParaRPr sz="1650" dirty="0">
              <a:latin typeface="Arial"/>
              <a:cs typeface="Arial"/>
            </a:endParaRPr>
          </a:p>
          <a:p>
            <a:pPr marL="299085" marR="5080" indent="-287020">
              <a:lnSpc>
                <a:spcPct val="100000"/>
              </a:lnSpc>
              <a:buFont typeface="Arial" panose="020B0604020202020204" pitchFamily="34" charset="0"/>
              <a:buChar char="•"/>
              <a:tabLst>
                <a:tab pos="299720" algn="l"/>
                <a:tab pos="3106420" algn="l"/>
                <a:tab pos="4356100" algn="l"/>
                <a:tab pos="7433945" algn="l"/>
              </a:tabLst>
            </a:pPr>
            <a:r>
              <a:rPr sz="1600" b="1" spc="-5" dirty="0">
                <a:latin typeface="Arial"/>
                <a:cs typeface="Arial"/>
              </a:rPr>
              <a:t>TENDERING</a:t>
            </a:r>
            <a:r>
              <a:rPr sz="1600" b="1" spc="575" dirty="0">
                <a:latin typeface="Arial"/>
                <a:cs typeface="Arial"/>
              </a:rPr>
              <a:t> </a:t>
            </a:r>
            <a:r>
              <a:rPr sz="1600" b="1" spc="-5" dirty="0">
                <a:latin typeface="Arial"/>
                <a:cs typeface="Arial"/>
              </a:rPr>
              <a:t>ZERO</a:t>
            </a:r>
            <a:r>
              <a:rPr sz="1600" b="1" spc="575" dirty="0">
                <a:latin typeface="Arial"/>
                <a:cs typeface="Arial"/>
              </a:rPr>
              <a:t> </a:t>
            </a:r>
            <a:r>
              <a:rPr sz="1600" b="1" spc="-35" dirty="0">
                <a:latin typeface="Arial"/>
                <a:cs typeface="Arial"/>
              </a:rPr>
              <a:t>RATES	</a:t>
            </a:r>
            <a:r>
              <a:rPr sz="1600" b="1" spc="-65" dirty="0">
                <a:latin typeface="Arial"/>
                <a:cs typeface="Arial"/>
              </a:rPr>
              <a:t>MAY</a:t>
            </a:r>
            <a:r>
              <a:rPr sz="1600" b="1" spc="555" dirty="0">
                <a:latin typeface="Arial"/>
                <a:cs typeface="Arial"/>
              </a:rPr>
              <a:t> </a:t>
            </a:r>
            <a:r>
              <a:rPr sz="1600" b="1" spc="-5" dirty="0">
                <a:latin typeface="Arial"/>
                <a:cs typeface="Arial"/>
              </a:rPr>
              <a:t>POSE	A</a:t>
            </a:r>
            <a:r>
              <a:rPr sz="1600" b="1" spc="459" dirty="0">
                <a:latin typeface="Arial"/>
                <a:cs typeface="Arial"/>
              </a:rPr>
              <a:t> </a:t>
            </a:r>
            <a:r>
              <a:rPr sz="1600" b="1" dirty="0">
                <a:latin typeface="Arial"/>
                <a:cs typeface="Arial"/>
              </a:rPr>
              <a:t>RISK</a:t>
            </a:r>
            <a:r>
              <a:rPr sz="1600" b="1" spc="560" dirty="0">
                <a:latin typeface="Arial"/>
                <a:cs typeface="Arial"/>
              </a:rPr>
              <a:t> </a:t>
            </a:r>
            <a:r>
              <a:rPr sz="1600" b="1" spc="-20" dirty="0">
                <a:latin typeface="Arial"/>
                <a:cs typeface="Arial"/>
              </a:rPr>
              <a:t>TO</a:t>
            </a:r>
            <a:r>
              <a:rPr sz="1600" b="1" spc="550" dirty="0">
                <a:latin typeface="Arial"/>
                <a:cs typeface="Arial"/>
              </a:rPr>
              <a:t> </a:t>
            </a:r>
            <a:r>
              <a:rPr sz="1600" b="1" spc="-5" dirty="0">
                <a:latin typeface="Arial"/>
                <a:cs typeface="Arial"/>
              </a:rPr>
              <a:t>THE</a:t>
            </a:r>
            <a:r>
              <a:rPr sz="1600" b="1" spc="555" dirty="0">
                <a:latin typeface="Arial"/>
                <a:cs typeface="Arial"/>
              </a:rPr>
              <a:t> </a:t>
            </a:r>
            <a:r>
              <a:rPr sz="1600" b="1" spc="-5" dirty="0">
                <a:latin typeface="Arial"/>
                <a:cs typeface="Arial"/>
              </a:rPr>
              <a:t>EMPLOYER	</a:t>
            </a:r>
            <a:r>
              <a:rPr sz="1600" b="1" spc="-15" dirty="0">
                <a:latin typeface="Arial"/>
                <a:cs typeface="Arial"/>
              </a:rPr>
              <a:t>AND</a:t>
            </a:r>
            <a:r>
              <a:rPr sz="1600" b="1" spc="35" dirty="0">
                <a:latin typeface="Arial"/>
                <a:cs typeface="Arial"/>
              </a:rPr>
              <a:t> </a:t>
            </a:r>
            <a:r>
              <a:rPr sz="1600" b="1" spc="-5" dirty="0">
                <a:latin typeface="Arial"/>
                <a:cs typeface="Arial"/>
              </a:rPr>
              <a:t>YOUR </a:t>
            </a:r>
            <a:r>
              <a:rPr sz="1600" b="1" spc="-430" dirty="0">
                <a:latin typeface="Arial"/>
                <a:cs typeface="Arial"/>
              </a:rPr>
              <a:t> </a:t>
            </a:r>
            <a:r>
              <a:rPr sz="1600" b="1" spc="-5" dirty="0">
                <a:latin typeface="Arial"/>
                <a:cs typeface="Arial"/>
              </a:rPr>
              <a:t>TENDER</a:t>
            </a:r>
            <a:r>
              <a:rPr sz="1600" b="1" spc="-10" dirty="0">
                <a:latin typeface="Arial"/>
                <a:cs typeface="Arial"/>
              </a:rPr>
              <a:t> </a:t>
            </a:r>
            <a:r>
              <a:rPr sz="1600" b="1" spc="-70" dirty="0">
                <a:latin typeface="Arial"/>
                <a:cs typeface="Arial"/>
              </a:rPr>
              <a:t>MAY</a:t>
            </a:r>
            <a:r>
              <a:rPr sz="1600" b="1" spc="25" dirty="0">
                <a:latin typeface="Arial"/>
                <a:cs typeface="Arial"/>
              </a:rPr>
              <a:t> </a:t>
            </a:r>
            <a:r>
              <a:rPr sz="1600" b="1" spc="-10" dirty="0">
                <a:latin typeface="Arial"/>
                <a:cs typeface="Arial"/>
              </a:rPr>
              <a:t>BE</a:t>
            </a:r>
            <a:r>
              <a:rPr sz="1600" b="1" dirty="0">
                <a:latin typeface="Arial"/>
                <a:cs typeface="Arial"/>
              </a:rPr>
              <a:t> </a:t>
            </a:r>
            <a:r>
              <a:rPr sz="1600" b="1" spc="-10" dirty="0">
                <a:latin typeface="Arial"/>
                <a:cs typeface="Arial"/>
              </a:rPr>
              <a:t>REGARDED </a:t>
            </a:r>
            <a:r>
              <a:rPr sz="1600" b="1" spc="-30" dirty="0">
                <a:latin typeface="Arial"/>
                <a:cs typeface="Arial"/>
              </a:rPr>
              <a:t>AS</a:t>
            </a:r>
            <a:r>
              <a:rPr sz="1600" b="1" spc="-10" dirty="0">
                <a:latin typeface="Arial"/>
                <a:cs typeface="Arial"/>
              </a:rPr>
              <a:t> </a:t>
            </a:r>
            <a:r>
              <a:rPr sz="1600" b="1" spc="-30" dirty="0">
                <a:latin typeface="Arial"/>
                <a:cs typeface="Arial"/>
              </a:rPr>
              <a:t>AN</a:t>
            </a:r>
            <a:r>
              <a:rPr sz="1600" b="1" spc="45" dirty="0">
                <a:latin typeface="Arial"/>
                <a:cs typeface="Arial"/>
              </a:rPr>
              <a:t> </a:t>
            </a:r>
            <a:r>
              <a:rPr sz="1600" b="1" spc="-25" dirty="0">
                <a:latin typeface="Arial"/>
                <a:cs typeface="Arial"/>
              </a:rPr>
              <a:t>UNACCEPTABLE</a:t>
            </a:r>
            <a:r>
              <a:rPr sz="1600" b="1" spc="60" dirty="0">
                <a:latin typeface="Arial"/>
                <a:cs typeface="Arial"/>
              </a:rPr>
              <a:t> </a:t>
            </a:r>
            <a:r>
              <a:rPr sz="1600" b="1" spc="-5" dirty="0">
                <a:latin typeface="Arial"/>
                <a:cs typeface="Arial"/>
              </a:rPr>
              <a:t>TENDER</a:t>
            </a:r>
            <a:endParaRPr sz="1600" dirty="0">
              <a:latin typeface="Arial"/>
              <a:cs typeface="Arial"/>
            </a:endParaRPr>
          </a:p>
        </p:txBody>
      </p:sp>
      <p:sp>
        <p:nvSpPr>
          <p:cNvPr id="3" name="TextBox 2">
            <a:extLst>
              <a:ext uri="{FF2B5EF4-FFF2-40B4-BE49-F238E27FC236}">
                <a16:creationId xmlns:a16="http://schemas.microsoft.com/office/drawing/2014/main" id="{882B47BF-E41E-EF5C-FA68-80A19D6BED03}"/>
              </a:ext>
            </a:extLst>
          </p:cNvPr>
          <p:cNvSpPr txBox="1"/>
          <p:nvPr/>
        </p:nvSpPr>
        <p:spPr>
          <a:xfrm>
            <a:off x="-1" y="325972"/>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sp>
        <p:nvSpPr>
          <p:cNvPr id="4" name="Cloud Callout 5">
            <a:extLst>
              <a:ext uri="{FF2B5EF4-FFF2-40B4-BE49-F238E27FC236}">
                <a16:creationId xmlns:a16="http://schemas.microsoft.com/office/drawing/2014/main" id="{A8A17B6A-42F1-A779-3ED0-EF852FC2B075}"/>
              </a:ext>
            </a:extLst>
          </p:cNvPr>
          <p:cNvSpPr/>
          <p:nvPr/>
        </p:nvSpPr>
        <p:spPr>
          <a:xfrm>
            <a:off x="7135153" y="3910624"/>
            <a:ext cx="1883341" cy="1187478"/>
          </a:xfrm>
          <a:prstGeom prst="cloudCallout">
            <a:avLst/>
          </a:prstGeom>
          <a:solidFill>
            <a:srgbClr val="CC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a:solidFill>
                  <a:schemeClr val="tx1"/>
                </a:solidFill>
              </a:rPr>
              <a:t>Sheets are password protected – don’t fiddle!</a:t>
            </a:r>
          </a:p>
        </p:txBody>
      </p:sp>
    </p:spTree>
    <p:extLst>
      <p:ext uri="{BB962C8B-B14F-4D97-AF65-F5344CB8AC3E}">
        <p14:creationId xmlns:p14="http://schemas.microsoft.com/office/powerpoint/2010/main" val="79727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86EED-482B-4F53-A480-F2926C1F5AD7}"/>
              </a:ext>
            </a:extLst>
          </p:cNvPr>
          <p:cNvSpPr txBox="1"/>
          <p:nvPr/>
        </p:nvSpPr>
        <p:spPr>
          <a:xfrm>
            <a:off x="0" y="166455"/>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graphicFrame>
        <p:nvGraphicFramePr>
          <p:cNvPr id="3" name="Table 2">
            <a:extLst>
              <a:ext uri="{FF2B5EF4-FFF2-40B4-BE49-F238E27FC236}">
                <a16:creationId xmlns:a16="http://schemas.microsoft.com/office/drawing/2014/main" id="{30378BD0-7BC4-45D5-83F3-3DA955F09C2E}"/>
              </a:ext>
            </a:extLst>
          </p:cNvPr>
          <p:cNvGraphicFramePr>
            <a:graphicFrameLocks noGrp="1"/>
          </p:cNvGraphicFramePr>
          <p:nvPr>
            <p:extLst>
              <p:ext uri="{D42A27DB-BD31-4B8C-83A1-F6EECF244321}">
                <p14:modId xmlns:p14="http://schemas.microsoft.com/office/powerpoint/2010/main" val="110173699"/>
              </p:ext>
            </p:extLst>
          </p:nvPr>
        </p:nvGraphicFramePr>
        <p:xfrm>
          <a:off x="418274" y="1295769"/>
          <a:ext cx="8307452" cy="4918722"/>
        </p:xfrm>
        <a:graphic>
          <a:graphicData uri="http://schemas.openxmlformats.org/drawingml/2006/table">
            <a:tbl>
              <a:tblPr firstRow="1" bandRow="1">
                <a:tableStyleId>{D7AC3CCA-C797-4891-BE02-D94E43425B78}</a:tableStyleId>
              </a:tblPr>
              <a:tblGrid>
                <a:gridCol w="1183900">
                  <a:extLst>
                    <a:ext uri="{9D8B030D-6E8A-4147-A177-3AD203B41FA5}">
                      <a16:colId xmlns:a16="http://schemas.microsoft.com/office/drawing/2014/main" val="3929072872"/>
                    </a:ext>
                  </a:extLst>
                </a:gridCol>
                <a:gridCol w="7123552">
                  <a:extLst>
                    <a:ext uri="{9D8B030D-6E8A-4147-A177-3AD203B41FA5}">
                      <a16:colId xmlns:a16="http://schemas.microsoft.com/office/drawing/2014/main" val="2278328436"/>
                    </a:ext>
                  </a:extLst>
                </a:gridCol>
              </a:tblGrid>
              <a:tr h="880122">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u="none" strike="noStrike" kern="1200" baseline="0" dirty="0">
                          <a:latin typeface="Arial" panose="020B0604020202020204" pitchFamily="34" charset="0"/>
                          <a:cs typeface="Arial" panose="020B0604020202020204" pitchFamily="34" charset="0"/>
                        </a:rPr>
                        <a:t>Arithmetical errors, omissions, discrepancies and imbalanced unit rates</a:t>
                      </a:r>
                    </a:p>
                    <a:p>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5753173"/>
                  </a:ext>
                </a:extLst>
              </a:tr>
              <a:tr h="3960548">
                <a:tc>
                  <a:txBody>
                    <a:bodyPr/>
                    <a:lstStyle/>
                    <a:p>
                      <a:r>
                        <a:rPr lang="en-US" sz="1200" b="1" u="none" strike="noStrike" kern="1200" baseline="0" dirty="0">
                          <a:latin typeface="Arial" panose="020B0604020202020204" pitchFamily="34" charset="0"/>
                          <a:cs typeface="Arial" panose="020B0604020202020204" pitchFamily="34" charset="0"/>
                        </a:rPr>
                        <a:t>C.3.9</a:t>
                      </a:r>
                      <a:endParaRPr lang="en-ZA" sz="1200" b="1" dirty="0">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Check responsive tenders for discrepancies between amounts in words and amounts in figures.  Where there is a discrepancy between the amounts in figures and the amount in words, the amount appearing in the summary to the Pricing Schedule shall govern.</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Check responsive tender offers for:</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the gross misplacement of the decimal point in any unit rate;</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omissions made in completing the Pricing Schedule or Bills of Quantities; or</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arithmetic errors in:</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line item totals resulting from the product of a unit rate and a quantity in Bills of Quantities or Schedules of Prices; or the summation of the prices;</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imbalanced unit rates.</a:t>
                      </a:r>
                      <a:endParaRPr lang="en-US" sz="1300" kern="1200" dirty="0">
                        <a:solidFill>
                          <a:schemeClr val="dk1"/>
                        </a:solidFill>
                        <a:effectLst/>
                        <a:latin typeface="Arial" panose="020B0604020202020204" pitchFamily="34" charset="0"/>
                        <a:ea typeface="+mn-ea"/>
                        <a:cs typeface="Arial" panose="020B0604020202020204" pitchFamily="34" charset="0"/>
                      </a:endParaRPr>
                    </a:p>
                    <a:p>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Notify shortlisted tenderers of all errors, omissions or imbalanced rates that are identified in their tender offers.</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Where the tenderer elects to confirm the errors, omissions or re-balancing of imbalanced rates the tender offer shall be corrected as follows:</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if Bills of Quantities or Pricing Schedules apply and there is an error in the line item total resulting from the product of the unit rate and the quantity, the unit rate shall govern and the line item total shall be corrected.  Where there is an obviously gross misplacement of the decimal point in the unit rate, the line item total as quoted and the unit rate shall be corrected.</a:t>
                      </a:r>
                      <a:endParaRPr lang="en-US" sz="1300" kern="1200" dirty="0">
                        <a:solidFill>
                          <a:schemeClr val="dk1"/>
                        </a:solidFill>
                        <a:effectLst/>
                        <a:latin typeface="Arial" panose="020B0604020202020204" pitchFamily="34" charset="0"/>
                        <a:ea typeface="+mn-ea"/>
                        <a:cs typeface="Arial" panose="020B0604020202020204" pitchFamily="34" charset="0"/>
                      </a:endParaRPr>
                    </a:p>
                    <a:p>
                      <a:endParaRPr lang="en-US" sz="1200" b="0" i="0" u="none" strike="noStrike" kern="1200" baseline="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37063710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86EED-482B-4F53-A480-F2926C1F5AD7}"/>
              </a:ext>
            </a:extLst>
          </p:cNvPr>
          <p:cNvSpPr txBox="1"/>
          <p:nvPr/>
        </p:nvSpPr>
        <p:spPr>
          <a:xfrm>
            <a:off x="0" y="196397"/>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graphicFrame>
        <p:nvGraphicFramePr>
          <p:cNvPr id="3" name="Table 2">
            <a:extLst>
              <a:ext uri="{FF2B5EF4-FFF2-40B4-BE49-F238E27FC236}">
                <a16:creationId xmlns:a16="http://schemas.microsoft.com/office/drawing/2014/main" id="{30378BD0-7BC4-45D5-83F3-3DA955F09C2E}"/>
              </a:ext>
            </a:extLst>
          </p:cNvPr>
          <p:cNvGraphicFramePr>
            <a:graphicFrameLocks noGrp="1"/>
          </p:cNvGraphicFramePr>
          <p:nvPr>
            <p:extLst>
              <p:ext uri="{D42A27DB-BD31-4B8C-83A1-F6EECF244321}">
                <p14:modId xmlns:p14="http://schemas.microsoft.com/office/powerpoint/2010/main" val="1065262713"/>
              </p:ext>
            </p:extLst>
          </p:nvPr>
        </p:nvGraphicFramePr>
        <p:xfrm>
          <a:off x="513967" y="1465865"/>
          <a:ext cx="8116066" cy="4840670"/>
        </p:xfrm>
        <a:graphic>
          <a:graphicData uri="http://schemas.openxmlformats.org/drawingml/2006/table">
            <a:tbl>
              <a:tblPr firstRow="1" bandRow="1">
                <a:tableStyleId>{D7AC3CCA-C797-4891-BE02-D94E43425B78}</a:tableStyleId>
              </a:tblPr>
              <a:tblGrid>
                <a:gridCol w="1156625">
                  <a:extLst>
                    <a:ext uri="{9D8B030D-6E8A-4147-A177-3AD203B41FA5}">
                      <a16:colId xmlns:a16="http://schemas.microsoft.com/office/drawing/2014/main" val="3929072872"/>
                    </a:ext>
                  </a:extLst>
                </a:gridCol>
                <a:gridCol w="6959441">
                  <a:extLst>
                    <a:ext uri="{9D8B030D-6E8A-4147-A177-3AD203B41FA5}">
                      <a16:colId xmlns:a16="http://schemas.microsoft.com/office/drawing/2014/main" val="2278328436"/>
                    </a:ext>
                  </a:extLst>
                </a:gridCol>
              </a:tblGrid>
              <a:tr h="880122">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u="none" strike="noStrike" kern="1200" baseline="0" dirty="0">
                          <a:latin typeface="Arial" panose="020B0604020202020204" pitchFamily="34" charset="0"/>
                          <a:cs typeface="Arial" panose="020B0604020202020204" pitchFamily="34" charset="0"/>
                        </a:rPr>
                        <a:t>Arithmetical errors, omissions, discrepancies and imbalanced unit rates</a:t>
                      </a:r>
                    </a:p>
                    <a:p>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5753173"/>
                  </a:ext>
                </a:extLst>
              </a:tr>
              <a:tr h="3960548">
                <a:tc>
                  <a:txBody>
                    <a:bodyPr/>
                    <a:lstStyle/>
                    <a:p>
                      <a:r>
                        <a:rPr lang="en-US" sz="1200" b="1" u="none" strike="noStrike" kern="1200" baseline="0" dirty="0">
                          <a:latin typeface="Arial" panose="020B0604020202020204" pitchFamily="34" charset="0"/>
                          <a:cs typeface="Arial" panose="020B0604020202020204" pitchFamily="34" charset="0"/>
                        </a:rPr>
                        <a:t>C.3.9</a:t>
                      </a:r>
                      <a:endParaRPr lang="en-ZA" sz="1200" b="1" dirty="0">
                        <a:latin typeface="Arial" panose="020B0604020202020204" pitchFamily="34" charset="0"/>
                        <a:cs typeface="Arial" panose="020B0604020202020204" pitchFamily="34" charset="0"/>
                      </a:endParaRPr>
                    </a:p>
                  </a:txBody>
                  <a:tcPr>
                    <a:noFill/>
                  </a:tcPr>
                </a:tc>
                <a:tc>
                  <a:txBody>
                    <a:bodyPr/>
                    <a:lstStyle/>
                    <a:p>
                      <a:pPr lvl="0"/>
                      <a:r>
                        <a:rPr lang="en-ZA" sz="1300" kern="1200" dirty="0">
                          <a:solidFill>
                            <a:schemeClr val="dk1"/>
                          </a:solidFill>
                          <a:effectLst/>
                          <a:latin typeface="Arial" panose="020B0604020202020204" pitchFamily="34" charset="0"/>
                          <a:ea typeface="+mn-ea"/>
                          <a:cs typeface="Arial" panose="020B0604020202020204" pitchFamily="34" charset="0"/>
                        </a:rPr>
                        <a:t>Where there is an error in the total of the prices either as a result of other corrections required by this checking process or in the tenderer’s addition of prices, the total of the prices shall be corrected.</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Where the unit rates are imbalanced, the tenderer shall adjust such rates by increasing or decreasing them and selected others while retaining the total of the prices derived after any other corrections made under (a) and (b) above.</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Where there is an omission of a line item, no correction is possible and the offer will be declared non-responsive.</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Declare as non-responsive and reject any offer from a tenderer who elects not to accept the corrections proposed and/or fails to justify or balance the imbalanced rates to the satisfaction of the employer.</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The tenderer is required to submit balanced unit rates for Rate Only items in the Pricing Schedule.  The rates submitted for these items will be taken into account in the evaluation of tenders.</a:t>
                      </a:r>
                      <a:endParaRPr lang="en-US" sz="13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7027141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86EED-482B-4F53-A480-F2926C1F5AD7}"/>
              </a:ext>
            </a:extLst>
          </p:cNvPr>
          <p:cNvSpPr txBox="1"/>
          <p:nvPr/>
        </p:nvSpPr>
        <p:spPr>
          <a:xfrm>
            <a:off x="0" y="238527"/>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graphicFrame>
        <p:nvGraphicFramePr>
          <p:cNvPr id="4" name="Table 3">
            <a:extLst>
              <a:ext uri="{FF2B5EF4-FFF2-40B4-BE49-F238E27FC236}">
                <a16:creationId xmlns:a16="http://schemas.microsoft.com/office/drawing/2014/main" id="{D3E4E73F-079C-41FD-B3F9-FEDFFF3950DE}"/>
              </a:ext>
            </a:extLst>
          </p:cNvPr>
          <p:cNvGraphicFramePr>
            <a:graphicFrameLocks noGrp="1"/>
          </p:cNvGraphicFramePr>
          <p:nvPr>
            <p:extLst>
              <p:ext uri="{D42A27DB-BD31-4B8C-83A1-F6EECF244321}">
                <p14:modId xmlns:p14="http://schemas.microsoft.com/office/powerpoint/2010/main" val="3594453714"/>
              </p:ext>
            </p:extLst>
          </p:nvPr>
        </p:nvGraphicFramePr>
        <p:xfrm>
          <a:off x="415212" y="1063790"/>
          <a:ext cx="8313575" cy="5491583"/>
        </p:xfrm>
        <a:graphic>
          <a:graphicData uri="http://schemas.openxmlformats.org/drawingml/2006/table">
            <a:tbl>
              <a:tblPr firstRow="1" bandRow="1">
                <a:tableStyleId>{D7AC3CCA-C797-4891-BE02-D94E43425B78}</a:tableStyleId>
              </a:tblPr>
              <a:tblGrid>
                <a:gridCol w="1119550">
                  <a:extLst>
                    <a:ext uri="{9D8B030D-6E8A-4147-A177-3AD203B41FA5}">
                      <a16:colId xmlns:a16="http://schemas.microsoft.com/office/drawing/2014/main" val="3929072872"/>
                    </a:ext>
                  </a:extLst>
                </a:gridCol>
                <a:gridCol w="7194025">
                  <a:extLst>
                    <a:ext uri="{9D8B030D-6E8A-4147-A177-3AD203B41FA5}">
                      <a16:colId xmlns:a16="http://schemas.microsoft.com/office/drawing/2014/main" val="2278328436"/>
                    </a:ext>
                  </a:extLst>
                </a:gridCol>
              </a:tblGrid>
              <a:tr h="444864">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5034383">
                <a:tc>
                  <a:txBody>
                    <a:bodyPr/>
                    <a:lstStyle/>
                    <a:p>
                      <a:r>
                        <a:rPr lang="en-ZA" sz="1150" b="1" dirty="0">
                          <a:latin typeface="Arial" panose="020B0604020202020204" pitchFamily="34" charset="0"/>
                          <a:cs typeface="Arial" panose="020B0604020202020204" pitchFamily="34" charset="0"/>
                        </a:rPr>
                        <a:t>C.3.11</a:t>
                      </a:r>
                    </a:p>
                  </a:txBody>
                  <a:tcPr>
                    <a:noFill/>
                  </a:tcPr>
                </a:tc>
                <a:tc>
                  <a:txBody>
                    <a:bodyPr/>
                    <a:lstStyle/>
                    <a:p>
                      <a:r>
                        <a:rPr lang="en-ZA" sz="1350" b="1" kern="1200" dirty="0">
                          <a:solidFill>
                            <a:schemeClr val="dk1"/>
                          </a:solidFill>
                          <a:effectLst/>
                          <a:latin typeface="+mn-lt"/>
                          <a:ea typeface="+mn-ea"/>
                          <a:cs typeface="+mn-cs"/>
                        </a:rPr>
                        <a:t>Evaluating price and preference</a:t>
                      </a:r>
                      <a:endParaRPr lang="en-US" sz="1350" kern="1200" dirty="0">
                        <a:solidFill>
                          <a:schemeClr val="dk1"/>
                        </a:solidFill>
                        <a:effectLst/>
                        <a:latin typeface="+mn-lt"/>
                        <a:ea typeface="+mn-ea"/>
                        <a:cs typeface="+mn-cs"/>
                      </a:endParaRPr>
                    </a:p>
                    <a:p>
                      <a:pPr lvl="0"/>
                      <a:endParaRPr lang="en-ZA" sz="1350" b="1" kern="1200" dirty="0">
                        <a:solidFill>
                          <a:schemeClr val="dk1"/>
                        </a:solidFill>
                        <a:effectLst/>
                        <a:latin typeface="+mn-lt"/>
                        <a:ea typeface="+mn-ea"/>
                        <a:cs typeface="+mn-cs"/>
                      </a:endParaRPr>
                    </a:p>
                    <a:p>
                      <a:pPr lvl="0"/>
                      <a:r>
                        <a:rPr lang="en-ZA" sz="1350" b="1" kern="1200" dirty="0">
                          <a:solidFill>
                            <a:schemeClr val="dk1"/>
                          </a:solidFill>
                          <a:effectLst/>
                          <a:latin typeface="+mn-lt"/>
                          <a:ea typeface="+mn-ea"/>
                          <a:cs typeface="+mn-cs"/>
                        </a:rPr>
                        <a:t>80/20 preference point system for acquisition of goods and services for Rand value equal to or above R2 000 and up to R50 million </a:t>
                      </a:r>
                      <a:endParaRPr lang="en-US" sz="1350" kern="1200" dirty="0">
                        <a:solidFill>
                          <a:schemeClr val="dk1"/>
                        </a:solidFill>
                        <a:effectLst/>
                        <a:latin typeface="+mn-lt"/>
                        <a:ea typeface="+mn-ea"/>
                        <a:cs typeface="+mn-cs"/>
                      </a:endParaRPr>
                    </a:p>
                    <a:p>
                      <a:r>
                        <a:rPr lang="en-ZA" sz="1350" b="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The following formula will be used to calculate thee points out of 80 for price:</a:t>
                      </a:r>
                      <a:endParaRPr lang="en-US" sz="1350" kern="1200" dirty="0">
                        <a:solidFill>
                          <a:schemeClr val="dk1"/>
                        </a:solidFill>
                        <a:effectLst/>
                        <a:latin typeface="+mn-lt"/>
                        <a:ea typeface="+mn-ea"/>
                        <a:cs typeface="+mn-cs"/>
                      </a:endParaRPr>
                    </a:p>
                    <a:p>
                      <a:r>
                        <a:rPr lang="en-ZA" sz="1350" b="1" kern="1200" dirty="0">
                          <a:solidFill>
                            <a:schemeClr val="dk1"/>
                          </a:solidFill>
                          <a:effectLst/>
                          <a:latin typeface="+mn-lt"/>
                          <a:ea typeface="+mn-ea"/>
                          <a:cs typeface="+mn-cs"/>
                        </a:rPr>
                        <a:t>  </a:t>
                      </a:r>
                      <a:r>
                        <a:rPr lang="en-ZA" sz="1350" kern="1200" dirty="0">
                          <a:solidFill>
                            <a:schemeClr val="dk1"/>
                          </a:solidFill>
                          <a:effectLst/>
                          <a:latin typeface="+mn-lt"/>
                          <a:ea typeface="+mn-ea"/>
                          <a:cs typeface="+mn-cs"/>
                        </a:rPr>
                        <a:t>Ps =80(1-(Pt-Pm)/Pm)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Where:</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Ps is the points scored for price of tender under consideration.</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Pt is the price of the tender under consideration; and</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Pm is the price of the lowest acceptable tender.</a:t>
                      </a:r>
                      <a:endParaRPr lang="en-US" sz="1350" kern="1200" dirty="0">
                        <a:solidFill>
                          <a:schemeClr val="dk1"/>
                        </a:solidFill>
                        <a:effectLst/>
                        <a:latin typeface="+mn-lt"/>
                        <a:ea typeface="+mn-ea"/>
                        <a:cs typeface="+mn-cs"/>
                      </a:endParaRPr>
                    </a:p>
                    <a:p>
                      <a:pPr lvl="0"/>
                      <a:endParaRPr lang="en-ZA" sz="1350" b="1" kern="1200" dirty="0">
                        <a:solidFill>
                          <a:schemeClr val="dk1"/>
                        </a:solidFill>
                        <a:effectLst/>
                        <a:latin typeface="+mn-lt"/>
                        <a:ea typeface="+mn-ea"/>
                        <a:cs typeface="+mn-cs"/>
                      </a:endParaRPr>
                    </a:p>
                    <a:p>
                      <a:pPr lvl="0"/>
                      <a:r>
                        <a:rPr lang="en-ZA" sz="1350" b="1" kern="1200" dirty="0">
                          <a:solidFill>
                            <a:schemeClr val="dk1"/>
                          </a:solidFill>
                          <a:effectLst/>
                          <a:latin typeface="+mn-lt"/>
                          <a:ea typeface="+mn-ea"/>
                          <a:cs typeface="+mn-cs"/>
                        </a:rPr>
                        <a:t>90/10 preference point system for acquisition of goods and services for Rand value above R50 million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The following formula will be used to calculate the points out of 90 for price:</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Ps =90(1-(Pt-Pm)/Pm)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Where:</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Ps is the points scored for price of tender under consideration.</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Pt is the price of the tender under consideration; and</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Pm is the price of the lowest acceptable tender.</a:t>
                      </a:r>
                      <a:endParaRPr lang="en-US" sz="1350" kern="1200" dirty="0">
                        <a:solidFill>
                          <a:schemeClr val="dk1"/>
                        </a:solidFill>
                        <a:effectLst/>
                        <a:latin typeface="+mn-lt"/>
                        <a:ea typeface="+mn-ea"/>
                        <a:cs typeface="+mn-cs"/>
                      </a:endParaRPr>
                    </a:p>
                    <a:p>
                      <a:endParaRPr lang="en-ZA"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In the event that the calculated value is negative, the allocated score shall be 0 (zero).</a:t>
                      </a:r>
                      <a:endParaRPr lang="en-US" sz="1350" kern="1200" dirty="0">
                        <a:solidFill>
                          <a:schemeClr val="dk1"/>
                        </a:solidFill>
                        <a:effectLst/>
                        <a:latin typeface="+mn-lt"/>
                        <a:ea typeface="+mn-ea"/>
                        <a:cs typeface="+mn-cs"/>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23787892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1799" y="17939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SCORING(SPECIFIC GOALS)</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3325577319"/>
              </p:ext>
            </p:extLst>
          </p:nvPr>
        </p:nvGraphicFramePr>
        <p:xfrm>
          <a:off x="371200" y="1122219"/>
          <a:ext cx="8398002" cy="5213109"/>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pic>
        <p:nvPicPr>
          <p:cNvPr id="4" name="Picture 3">
            <a:extLst>
              <a:ext uri="{FF2B5EF4-FFF2-40B4-BE49-F238E27FC236}">
                <a16:creationId xmlns:a16="http://schemas.microsoft.com/office/drawing/2014/main" id="{6F478AAB-DBA7-72BB-384B-6137BAA361C9}"/>
              </a:ext>
            </a:extLst>
          </p:cNvPr>
          <p:cNvPicPr>
            <a:picLocks noChangeAspect="1"/>
          </p:cNvPicPr>
          <p:nvPr/>
        </p:nvPicPr>
        <p:blipFill>
          <a:blip r:embed="rId2"/>
          <a:stretch>
            <a:fillRect/>
          </a:stretch>
        </p:blipFill>
        <p:spPr>
          <a:xfrm>
            <a:off x="1578385" y="1797813"/>
            <a:ext cx="7020488" cy="4346016"/>
          </a:xfrm>
          <a:prstGeom prst="rect">
            <a:avLst/>
          </a:prstGeom>
        </p:spPr>
      </p:pic>
    </p:spTree>
    <p:extLst>
      <p:ext uri="{BB962C8B-B14F-4D97-AF65-F5344CB8AC3E}">
        <p14:creationId xmlns:p14="http://schemas.microsoft.com/office/powerpoint/2010/main" val="12337212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23852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641800248"/>
              </p:ext>
            </p:extLst>
          </p:nvPr>
        </p:nvGraphicFramePr>
        <p:xfrm>
          <a:off x="372999" y="1064492"/>
          <a:ext cx="8398002" cy="5245192"/>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algn="just">
                        <a:lnSpc>
                          <a:spcPct val="115000"/>
                        </a:lnSpc>
                        <a:spcBef>
                          <a:spcPts val="0"/>
                        </a:spcBef>
                        <a:spcAft>
                          <a:spcPts val="1000"/>
                        </a:spcAft>
                      </a:pPr>
                      <a:r>
                        <a:rPr lang="en-ZA" sz="1200" dirty="0">
                          <a:effectLst/>
                          <a:latin typeface="Arial" panose="020B0604020202020204" pitchFamily="34" charset="0"/>
                          <a:ea typeface="Calibri" panose="020F0502020204030204" pitchFamily="34" charset="0"/>
                          <a:cs typeface="Times New Roman" panose="02020603050405020304" pitchFamily="18" charset="0"/>
                        </a:rPr>
                        <a:t>Points for specific goals will be awarded according to the table below:</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The tenderer’s scorecard shall be a B-BBEE Certificate issued in accordance with: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1755" lvl="0" indent="-342900" algn="just">
                        <a:lnSpc>
                          <a:spcPct val="115000"/>
                        </a:lnSpc>
                        <a:spcBef>
                          <a:spcPts val="0"/>
                        </a:spcBef>
                        <a:spcAft>
                          <a:spcPts val="0"/>
                        </a:spcAft>
                        <a:buFont typeface="Arial" panose="020B0604020202020204" pitchFamily="34" charset="0"/>
                        <a:buChar char="-"/>
                        <a:tabLst>
                          <a:tab pos="353695"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amended Construction Sector Codes published in Notice 931 of 2017 of Government Gazette No. 41287 on 1 December 2017 by the Department of Trade and Industry; or</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gn="just">
                        <a:lnSpc>
                          <a:spcPct val="115000"/>
                        </a:lnSpc>
                        <a:spcBef>
                          <a:spcPts val="0"/>
                        </a:spcBef>
                        <a:spcAft>
                          <a:spcPts val="0"/>
                        </a:spcAft>
                        <a:buFont typeface="Arial" panose="020B0604020202020204" pitchFamily="34" charset="0"/>
                        <a:buChar char="-"/>
                        <a:tabLst>
                          <a:tab pos="353695"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 the event that the Measured Entity operates in more than one sector or a sub-sector, the scorecard for the sector or sub-sector in which the majority of its core activities (measured in terms of annual revenue) are located will be acceptable. The tenderer must comply with the annual revenue thresholds for EME or QSE or Generic in accordance with the amended Construction Sector Codes; 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eriod"/>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scorecard shall be submitted as a certificate attached to Returnable Schedule Form D1; and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eriod"/>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certificate shall: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be valid at the tender closing date; 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have been issued by a verification agency accredited by the South African National Accreditation System (SANAS); or</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gn="just">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effectLst/>
                          <a:latin typeface="Arial" panose="020B0604020202020204" pitchFamily="34" charset="0"/>
                          <a:ea typeface="Times New Roman" panose="02020603050405020304" pitchFamily="18" charset="0"/>
                          <a:cs typeface="Times New Roman" panose="02020603050405020304" pitchFamily="18" charset="0"/>
                        </a:rPr>
                        <a:t>be in the form of a sworn affidavit or a certificate issued by the Companies and Intellectual Property Commission in the case of an Exempted Micro Enterprise (EME) with a total annual revenue of less than R1.8million if issued in accordance with the amended Construction Sector Codes published in Notice 931 of 2017 of Government Gazette No. 41287 on 1 December 2017 by the Department of Trade and Industry; </a:t>
                      </a: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have a date of issue less than 12 (twelve) months prior to the original advertised tender closing date (see Tender Data C.2.15); 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25116666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23852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3678944677"/>
              </p:ext>
            </p:extLst>
          </p:nvPr>
        </p:nvGraphicFramePr>
        <p:xfrm>
          <a:off x="372999" y="1315505"/>
          <a:ext cx="8398002" cy="3782753"/>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352283">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3325553">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lvl="0" indent="0" algn="just">
                        <a:lnSpc>
                          <a:spcPct val="115000"/>
                        </a:lnSpc>
                        <a:spcBef>
                          <a:spcPts val="0"/>
                        </a:spcBef>
                        <a:spcAft>
                          <a:spcPts val="0"/>
                        </a:spcAft>
                        <a:buFont typeface="+mj-lt"/>
                        <a:buNone/>
                        <a:tabLst>
                          <a:tab pos="360045" algn="l"/>
                          <a:tab pos="720090"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iii.     A valid BBBEE Certificates shall contain: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Name of enterprise as per enterprise registration documents issued by CIPC, and enterprise business address.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Value-Added Tax number, where applicable.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B-BBEE Scorecard against which the certificate is issued, indicating all elements and scores achieved for each element. The actual score achieved must be linked to the total points as per the relevant Codes.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B-BBEE status with corresponding procurement recognition level.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relevant Codes used to issue the B-BBEE verification certificate.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Date of issue and expiry (e.g. 9 June 2018 to 8 June 2019). Where    a measured entity was subjected to a re-verification process, due to material change, the B-BBEE Verification Certificate must reflect the initial date of issue, date of re-issue and the initial date of expiry. Re-verification does not extend the lifespan of the B-BBEE Verification Certificate.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Financial period which was used to issue the B-BBEE Verification Certificate.</a:t>
                      </a:r>
                      <a:r>
                        <a:rPr lang="en-ZA"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14922179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23852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1595777054"/>
              </p:ext>
            </p:extLst>
          </p:nvPr>
        </p:nvGraphicFramePr>
        <p:xfrm>
          <a:off x="372999" y="1181034"/>
          <a:ext cx="8398002" cy="5279037"/>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lvl="0" indent="0" algn="just">
                        <a:lnSpc>
                          <a:spcPct val="115000"/>
                        </a:lnSpc>
                        <a:spcBef>
                          <a:spcPts val="0"/>
                        </a:spcBef>
                        <a:spcAft>
                          <a:spcPts val="0"/>
                        </a:spcAft>
                        <a:buFont typeface="+mj-lt"/>
                        <a:buNone/>
                        <a:tabLst>
                          <a:tab pos="360045" algn="l"/>
                          <a:tab pos="720090"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iv.        A valid Sworn Affidavit shall contain: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Name/s of deponent as they appear in the identity document and the identity number.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Designation of the deponent as either the director, owner or member must be indicated in order to know that person is duly authorised to depose of an affidavit.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Name of enterprise as per enterprise registration documents issued by the CIPC, where applicable, and enterprise business address.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Percentage black ownership, black female ownership and whether they fall within a designated group.</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Indicate total revenue for the year under review and whether it is based on audited financial statements or management accounts.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Financial year-end as per the enterprise’s registration documents, which was used to determine the total revenue. </a:t>
                      </a:r>
                      <a:r>
                        <a:rPr lang="en-ZA" sz="1200" b="1" dirty="0">
                          <a:effectLst/>
                          <a:latin typeface="Arial" panose="020B0604020202020204" pitchFamily="34" charset="0"/>
                          <a:ea typeface="Calibri" panose="020F0502020204030204" pitchFamily="34" charset="0"/>
                          <a:cs typeface="Times New Roman" panose="02020603050405020304" pitchFamily="18" charset="0"/>
                        </a:rPr>
                        <a:t>The valid format of the Financial Year-End is Day/Month/Year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B-BBEE status level. An enterprise can only have one status level.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Date deponent signed and date of Commissioner of Oath must be the same.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Commissioner of Oath cannot be an employee or ex officio of the enterprise because, a person cannot by law, commission a sworn affidavit in which they have an interest, and</a:t>
                      </a: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13464749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4B735E2-1222-8065-0AEF-D5A8A0DA5D24}"/>
              </a:ext>
            </a:extLst>
          </p:cNvPr>
          <p:cNvPicPr>
            <a:picLocks noChangeAspect="1"/>
          </p:cNvPicPr>
          <p:nvPr/>
        </p:nvPicPr>
        <p:blipFill>
          <a:blip r:embed="rId2"/>
          <a:stretch>
            <a:fillRect/>
          </a:stretch>
        </p:blipFill>
        <p:spPr>
          <a:xfrm>
            <a:off x="201968" y="173199"/>
            <a:ext cx="8553450" cy="6343650"/>
          </a:xfrm>
          <a:prstGeom prst="rect">
            <a:avLst/>
          </a:prstGeom>
        </p:spPr>
      </p:pic>
    </p:spTree>
    <p:extLst>
      <p:ext uri="{BB962C8B-B14F-4D97-AF65-F5344CB8AC3E}">
        <p14:creationId xmlns:p14="http://schemas.microsoft.com/office/powerpoint/2010/main" val="31060347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0">
            <a:extLst>
              <a:ext uri="{FF2B5EF4-FFF2-40B4-BE49-F238E27FC236}">
                <a16:creationId xmlns:a16="http://schemas.microsoft.com/office/drawing/2014/main" id="{D5D7B0C0-AFA0-2E9F-1E66-1C91FF01794A}"/>
              </a:ext>
            </a:extLst>
          </p:cNvPr>
          <p:cNvPicPr/>
          <p:nvPr/>
        </p:nvPicPr>
        <p:blipFill rotWithShape="1">
          <a:blip r:embed="rId2" cstate="print"/>
          <a:srcRect l="1946" t="19337" r="4635" b="8412"/>
          <a:stretch/>
        </p:blipFill>
        <p:spPr>
          <a:xfrm>
            <a:off x="564776" y="1255060"/>
            <a:ext cx="7637931" cy="4572000"/>
          </a:xfrm>
          <a:prstGeom prst="rect">
            <a:avLst/>
          </a:prstGeom>
        </p:spPr>
      </p:pic>
    </p:spTree>
    <p:extLst>
      <p:ext uri="{BB962C8B-B14F-4D97-AF65-F5344CB8AC3E}">
        <p14:creationId xmlns:p14="http://schemas.microsoft.com/office/powerpoint/2010/main" val="26310634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EEFC8E-9CC8-817C-DC86-1654C78C2173}"/>
              </a:ext>
            </a:extLst>
          </p:cNvPr>
          <p:cNvPicPr>
            <a:picLocks noChangeAspect="1"/>
          </p:cNvPicPr>
          <p:nvPr/>
        </p:nvPicPr>
        <p:blipFill>
          <a:blip r:embed="rId2"/>
          <a:stretch>
            <a:fillRect/>
          </a:stretch>
        </p:blipFill>
        <p:spPr>
          <a:xfrm>
            <a:off x="1690396" y="1055331"/>
            <a:ext cx="6248400" cy="4019550"/>
          </a:xfrm>
          <a:prstGeom prst="rect">
            <a:avLst/>
          </a:prstGeom>
        </p:spPr>
      </p:pic>
    </p:spTree>
    <p:extLst>
      <p:ext uri="{BB962C8B-B14F-4D97-AF65-F5344CB8AC3E}">
        <p14:creationId xmlns:p14="http://schemas.microsoft.com/office/powerpoint/2010/main" val="34175779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216366"/>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340184058"/>
              </p:ext>
            </p:extLst>
          </p:nvPr>
        </p:nvGraphicFramePr>
        <p:xfrm>
          <a:off x="372999" y="1189998"/>
          <a:ext cx="8398002" cy="5213109"/>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lvl="0" indent="0" algn="just">
                        <a:lnSpc>
                          <a:spcPct val="115000"/>
                        </a:lnSpc>
                        <a:spcBef>
                          <a:spcPts val="0"/>
                        </a:spcBef>
                        <a:spcAft>
                          <a:spcPts val="0"/>
                        </a:spcAft>
                        <a:buFont typeface="+mj-lt"/>
                        <a:buNone/>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     Compliance with any other information requested to be attached to Returnable Schedule Form D1;    and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a:lnSpc>
                          <a:spcPct val="115000"/>
                        </a:lnSpc>
                        <a:spcBef>
                          <a:spcPts val="0"/>
                        </a:spcBef>
                        <a:spcAft>
                          <a:spcPts val="0"/>
                        </a:spcAft>
                        <a:buFont typeface="+mj-lt"/>
                        <a:buNone/>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    In the event of a Joint Venture (JV), a project-specific consolidated (SANRAL project number indicated) valid B-BBEE verification certificate in the name of the JV, issued by a verification agency accredited by the South African National Accreditation System (SANAS) shall be submitted.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53695" marR="0" algn="just">
                        <a:lnSpc>
                          <a:spcPct val="115000"/>
                        </a:lnSpc>
                        <a:spcBef>
                          <a:spcPts val="0"/>
                        </a:spcBef>
                        <a:spcAft>
                          <a:spcPts val="0"/>
                        </a:spcAft>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71755" lvl="0" indent="0" algn="just">
                        <a:lnSpc>
                          <a:spcPct val="115000"/>
                        </a:lnSpc>
                        <a:spcBef>
                          <a:spcPts val="0"/>
                        </a:spcBef>
                        <a:spcAft>
                          <a:spcPts val="0"/>
                        </a:spcAft>
                        <a:buFont typeface="+mj-lt"/>
                        <a:buNone/>
                        <a:tabLst>
                          <a:tab pos="173355"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2.      Black ownership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arenR"/>
                        <a:tabLst>
                          <a:tab pos="360045" algn="l"/>
                          <a:tab pos="720090" algn="l"/>
                          <a:tab pos="1080135" algn="l"/>
                          <a:tab pos="1440180"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The bidder must complete Form A14: Black ownership declaration.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arenR"/>
                        <a:tabLst>
                          <a:tab pos="360045" algn="l"/>
                          <a:tab pos="720090" algn="l"/>
                          <a:tab pos="1080135" algn="l"/>
                          <a:tab pos="1440180" algn="l"/>
                        </a:tabLst>
                      </a:pPr>
                      <a:r>
                        <a:rPr lang="en-ZA" sz="12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Verification of ownership will be based on share certificate. SANRAL reserves the right to engage with the shareholders.</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82905" marR="0" algn="just">
                        <a:lnSpc>
                          <a:spcPct val="115000"/>
                        </a:lnSpc>
                        <a:spcBef>
                          <a:spcPts val="0"/>
                        </a:spcBef>
                        <a:spcAft>
                          <a:spcPts val="0"/>
                        </a:spcAft>
                        <a:tabLst>
                          <a:tab pos="360045" algn="l"/>
                          <a:tab pos="720090" algn="l"/>
                          <a:tab pos="1080135"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563245" marR="0" algn="just">
                        <a:lnSpc>
                          <a:spcPct val="115000"/>
                        </a:lnSpc>
                        <a:spcBef>
                          <a:spcPts val="0"/>
                        </a:spcBef>
                        <a:spcAft>
                          <a:spcPts val="0"/>
                        </a:spcAft>
                        <a:tabLst>
                          <a:tab pos="360045" algn="l"/>
                          <a:tab pos="720090" algn="l"/>
                          <a:tab pos="1080135"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360045" algn="l"/>
                          <a:tab pos="720090" algn="l"/>
                          <a:tab pos="1080135" algn="l"/>
                          <a:tab pos="1440180"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3      Subcontracting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360045" algn="l"/>
                          <a:tab pos="720090" algn="l"/>
                          <a:tab pos="1080135" algn="l"/>
                          <a:tab pos="1440180"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360045" algn="l"/>
                          <a:tab pos="720090" algn="l"/>
                          <a:tab pos="1080135" algn="l"/>
                          <a:tab pos="1440180"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i) Tenderers must complete Form A15: Sub-contracting declaration.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360045" algn="l"/>
                          <a:tab pos="720090" algn="l"/>
                          <a:tab pos="1080135"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ZA" sz="1200" b="1" dirty="0">
                          <a:effectLst/>
                          <a:latin typeface="Arial" panose="020B0604020202020204" pitchFamily="34" charset="0"/>
                          <a:ea typeface="Calibri" panose="020F0502020204030204" pitchFamily="34" charset="0"/>
                          <a:cs typeface="Times New Roman" panose="02020603050405020304" pitchFamily="18" charset="0"/>
                        </a:rPr>
                        <a:t>Sub-contracting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ZA" sz="1200" dirty="0">
                          <a:effectLst/>
                          <a:latin typeface="Arial" panose="020B0604020202020204" pitchFamily="34" charset="0"/>
                          <a:ea typeface="Calibri" panose="020F0502020204030204" pitchFamily="34" charset="0"/>
                          <a:cs typeface="Times New Roman" panose="02020603050405020304" pitchFamily="18" charset="0"/>
                        </a:rPr>
                        <a:t>If the tender documents indicate that the tenderer intends sub-contracting more than 25% of the value of the contract to any other person not qualifying for at least the status level that the tenderer qualifies for, 0 (zero) points for B-BBEE level (under Specific Goals) shall be awarded, unless the intended sub-contractor is an EME that has the capacity to execute the sub-contract.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7571987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A19138-AF3A-43AB-807D-CC5C0FCD1316}"/>
              </a:ext>
            </a:extLst>
          </p:cNvPr>
          <p:cNvSpPr txBox="1"/>
          <p:nvPr/>
        </p:nvSpPr>
        <p:spPr>
          <a:xfrm>
            <a:off x="0" y="202424"/>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Arial" panose="020B0604020202020204" pitchFamily="34" charset="0"/>
                <a:cs typeface="Arial" panose="020B0604020202020204" pitchFamily="34" charset="0"/>
              </a:rPr>
              <a:t>ADDITIONAL CLAUSES TO CONDITIONS OF TENDER</a:t>
            </a:r>
          </a:p>
        </p:txBody>
      </p:sp>
      <p:graphicFrame>
        <p:nvGraphicFramePr>
          <p:cNvPr id="3" name="Table 2">
            <a:extLst>
              <a:ext uri="{FF2B5EF4-FFF2-40B4-BE49-F238E27FC236}">
                <a16:creationId xmlns:a16="http://schemas.microsoft.com/office/drawing/2014/main" id="{33E40500-EA78-480F-A5E1-9C45A8058CF8}"/>
              </a:ext>
            </a:extLst>
          </p:cNvPr>
          <p:cNvGraphicFramePr>
            <a:graphicFrameLocks noGrp="1"/>
          </p:cNvGraphicFramePr>
          <p:nvPr>
            <p:extLst>
              <p:ext uri="{D42A27DB-BD31-4B8C-83A1-F6EECF244321}">
                <p14:modId xmlns:p14="http://schemas.microsoft.com/office/powerpoint/2010/main" val="2158239505"/>
              </p:ext>
            </p:extLst>
          </p:nvPr>
        </p:nvGraphicFramePr>
        <p:xfrm>
          <a:off x="262895" y="1065981"/>
          <a:ext cx="8618210" cy="5620727"/>
        </p:xfrm>
        <a:graphic>
          <a:graphicData uri="http://schemas.openxmlformats.org/drawingml/2006/table">
            <a:tbl>
              <a:tblPr firstRow="1" bandRow="1">
                <a:tableStyleId>{D7AC3CCA-C797-4891-BE02-D94E43425B78}</a:tableStyleId>
              </a:tblPr>
              <a:tblGrid>
                <a:gridCol w="1034251">
                  <a:extLst>
                    <a:ext uri="{9D8B030D-6E8A-4147-A177-3AD203B41FA5}">
                      <a16:colId xmlns:a16="http://schemas.microsoft.com/office/drawing/2014/main" val="3929072872"/>
                    </a:ext>
                  </a:extLst>
                </a:gridCol>
                <a:gridCol w="7583959">
                  <a:extLst>
                    <a:ext uri="{9D8B030D-6E8A-4147-A177-3AD203B41FA5}">
                      <a16:colId xmlns:a16="http://schemas.microsoft.com/office/drawing/2014/main" val="2278328436"/>
                    </a:ext>
                  </a:extLst>
                </a:gridCol>
              </a:tblGrid>
              <a:tr h="693635">
                <a:tc>
                  <a:txBody>
                    <a:bodyPr/>
                    <a:lstStyle/>
                    <a:p>
                      <a:r>
                        <a:rPr lang="en-ZA" sz="1400" dirty="0">
                          <a:latin typeface="Arial" panose="020B0604020202020204" pitchFamily="34" charset="0"/>
                          <a:cs typeface="Arial" panose="020B0604020202020204" pitchFamily="34" charset="0"/>
                        </a:rPr>
                        <a:t>Condition of Tender</a:t>
                      </a:r>
                    </a:p>
                  </a:txBody>
                  <a:tcPr/>
                </a:tc>
                <a:tc>
                  <a:txBody>
                    <a:bodyPr/>
                    <a:lstStyle/>
                    <a:p>
                      <a:r>
                        <a:rPr lang="en-ZA" sz="1400" dirty="0">
                          <a:latin typeface="Arial" panose="020B0604020202020204" pitchFamily="34" charset="0"/>
                          <a:cs typeface="Arial" panose="020B0604020202020204" pitchFamily="34" charset="0"/>
                        </a:rPr>
                        <a:t>Compliance with other  Regulations</a:t>
                      </a:r>
                    </a:p>
                  </a:txBody>
                  <a:tcPr/>
                </a:tc>
                <a:extLst>
                  <a:ext uri="{0D108BD9-81ED-4DB2-BD59-A6C34878D82A}">
                    <a16:rowId xmlns:a16="http://schemas.microsoft.com/office/drawing/2014/main" val="2805753173"/>
                  </a:ext>
                </a:extLst>
              </a:tr>
              <a:tr h="4597947">
                <a:tc>
                  <a:txBody>
                    <a:bodyPr/>
                    <a:lstStyle/>
                    <a:p>
                      <a:r>
                        <a:rPr lang="en-ZA" sz="1400" b="1" dirty="0">
                          <a:latin typeface="Arial" panose="020B0604020202020204" pitchFamily="34" charset="0"/>
                          <a:cs typeface="Arial" panose="020B0604020202020204" pitchFamily="34" charset="0"/>
                        </a:rPr>
                        <a:t>C.3.13</a:t>
                      </a:r>
                    </a:p>
                  </a:txBody>
                  <a:tcPr>
                    <a:noFill/>
                  </a:tcPr>
                </a:tc>
                <a:tc>
                  <a:txBody>
                    <a:bodyPr/>
                    <a:lstStyle/>
                    <a:p>
                      <a:pPr marL="0" marR="0" algn="just">
                        <a:spcBef>
                          <a:spcPts val="0"/>
                        </a:spcBef>
                        <a:spcAft>
                          <a:spcPts val="0"/>
                        </a:spcAft>
                        <a:tabLst>
                          <a:tab pos="0" algn="l"/>
                        </a:tabLst>
                      </a:pPr>
                      <a:r>
                        <a:rPr lang="en-ZA" sz="1000" b="1" dirty="0">
                          <a:effectLst/>
                          <a:latin typeface="Arial" panose="020B0604020202020204" pitchFamily="34" charset="0"/>
                          <a:ea typeface="Times New Roman" panose="02020603050405020304" pitchFamily="18" charset="0"/>
                          <a:cs typeface="Arial" panose="020B0604020202020204" pitchFamily="34" charset="0"/>
                        </a:rPr>
                        <a:t>A</a:t>
                      </a:r>
                      <a:r>
                        <a:rPr lang="en-ZA" sz="1050" b="1" dirty="0">
                          <a:effectLst/>
                          <a:latin typeface="Arial" panose="020B0604020202020204" pitchFamily="34" charset="0"/>
                          <a:ea typeface="Times New Roman" panose="02020603050405020304" pitchFamily="18" charset="0"/>
                          <a:cs typeface="Arial" panose="020B0604020202020204" pitchFamily="34" charset="0"/>
                        </a:rPr>
                        <a:t>cceptance of tender offer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1050" dirty="0">
                          <a:effectLst/>
                          <a:latin typeface="Arial" panose="020B0604020202020204" pitchFamily="34" charset="0"/>
                          <a:ea typeface="Times New Roman" panose="02020603050405020304" pitchFamily="18" charset="0"/>
                          <a:cs typeface="Arial" panose="020B0604020202020204" pitchFamily="34" charset="0"/>
                        </a:rPr>
                        <a:t>The conditions stated in clauses C.3.13(a) to (f) of the Conditions of Tender as well as the following additional clauses C.3.13(g) to (k) shall be applied as objective criteria in terms of section 2(1)(f) of the Preferential Procurement Policy Framework Act, 2000 (Act No 5 of 2000) and as compelling and justifiable reasons </a:t>
                      </a: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not to award to the highest scoring tenderer: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0"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g)	the tenderer or any of its directors is not listed on National Treasury’s Register of Tender Defaulters or Restricted Suppliers, or the Employer’s database, in terms of the Prevention and Combating of Corrupt Activities Act, 2004 (Act No 12 of 2004) as a tenderer or person prohibited from doing business with the public sector;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h)	the tenderer has not abused the Employer’s supply chain management system; and</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i)	the tenderer has not failed to perform on any previous contract and has not been given a written notice to this effect.</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j)	the tenderer is tax compliant. The recommended tenderer who becomes non-compliant, prior to award, shall be notified and must become compliant within 7 working days of the date of being notified. A recommended tenderer who remains non-compliant after the 7 working days of being notified, shall be declared non-responsive.</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k)	</a:t>
                      </a:r>
                      <a:r>
                        <a:rPr lang="en-ZA" sz="1050" dirty="0">
                          <a:effectLst/>
                          <a:latin typeface="Arial" panose="020B0604020202020204" pitchFamily="34" charset="0"/>
                          <a:ea typeface="Times New Roman" panose="02020603050405020304" pitchFamily="18" charset="0"/>
                          <a:cs typeface="Times New Roman" panose="02020603050405020304" pitchFamily="18" charset="0"/>
                        </a:rPr>
                        <a:t>the proposed Key Persons are not fully committed to the maximum number of projects in which they can participate, see Clause C3.1.11(f) in the Scope of Works</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 addition to the requirements in the Conditions of Tender, with regard to, where the associated risk is foreseen, in the event that a due diligence is performed as part of the tender evaluation, the due diligence report will be used to evaluate the tenderer’s ability to perform the contract as stated in sub-clause C.3.13 (b).</a:t>
                      </a:r>
                      <a:r>
                        <a:rPr lang="en-ZA" sz="105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due diligence will evaluate the overall risk associated with the tender. The due diligence will take into consideration the following:</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 of financial statements to assess the financial position of the tenderer and its ability to obtain the necessary guarantees or insurances;</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Integrity risk evaluation;</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Operations, activities, locations and key customers;</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Reference checks from previous clients; and</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Risk rating (i.e. high risk, medium to high risk, medium risk or low risk) of the tenderer.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000" dirty="0">
                          <a:effectLst/>
                          <a:latin typeface="Arial" panose="020B0604020202020204" pitchFamily="34" charset="0"/>
                          <a:ea typeface="Times New Roman" panose="02020603050405020304" pitchFamily="18" charset="0"/>
                          <a:cs typeface="Arial" panose="020B0604020202020204" pitchFamily="34" charset="0"/>
                        </a:rPr>
                        <a:t> </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40221275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E2FDCC-FD9C-4CE4-8D25-020D49644381}"/>
              </a:ext>
            </a:extLst>
          </p:cNvPr>
          <p:cNvSpPr txBox="1"/>
          <p:nvPr/>
        </p:nvSpPr>
        <p:spPr>
          <a:xfrm>
            <a:off x="0" y="29218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TENDER DATA</a:t>
            </a:r>
          </a:p>
        </p:txBody>
      </p:sp>
      <p:graphicFrame>
        <p:nvGraphicFramePr>
          <p:cNvPr id="3" name="Table 2">
            <a:extLst>
              <a:ext uri="{FF2B5EF4-FFF2-40B4-BE49-F238E27FC236}">
                <a16:creationId xmlns:a16="http://schemas.microsoft.com/office/drawing/2014/main" id="{7CC2C9AA-5473-4A4A-8C02-34762FA03E13}"/>
              </a:ext>
            </a:extLst>
          </p:cNvPr>
          <p:cNvGraphicFramePr>
            <a:graphicFrameLocks noGrp="1"/>
          </p:cNvGraphicFramePr>
          <p:nvPr>
            <p:extLst>
              <p:ext uri="{D42A27DB-BD31-4B8C-83A1-F6EECF244321}">
                <p14:modId xmlns:p14="http://schemas.microsoft.com/office/powerpoint/2010/main" val="2160731924"/>
              </p:ext>
            </p:extLst>
          </p:nvPr>
        </p:nvGraphicFramePr>
        <p:xfrm>
          <a:off x="304799" y="1147482"/>
          <a:ext cx="8617527" cy="3272623"/>
        </p:xfrm>
        <a:graphic>
          <a:graphicData uri="http://schemas.openxmlformats.org/drawingml/2006/table">
            <a:tbl>
              <a:tblPr firstRow="1" bandRow="1">
                <a:tableStyleId>{D7AC3CCA-C797-4891-BE02-D94E43425B78}</a:tableStyleId>
              </a:tblPr>
              <a:tblGrid>
                <a:gridCol w="1267077">
                  <a:extLst>
                    <a:ext uri="{9D8B030D-6E8A-4147-A177-3AD203B41FA5}">
                      <a16:colId xmlns:a16="http://schemas.microsoft.com/office/drawing/2014/main" val="3929072872"/>
                    </a:ext>
                  </a:extLst>
                </a:gridCol>
                <a:gridCol w="7350450">
                  <a:extLst>
                    <a:ext uri="{9D8B030D-6E8A-4147-A177-3AD203B41FA5}">
                      <a16:colId xmlns:a16="http://schemas.microsoft.com/office/drawing/2014/main" val="2278328436"/>
                    </a:ext>
                  </a:extLst>
                </a:gridCol>
              </a:tblGrid>
              <a:tr h="572312">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r>
                        <a:rPr lang="en-ZA" sz="14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83455">
                <a:tc>
                  <a:txBody>
                    <a:bodyPr/>
                    <a:lstStyle/>
                    <a:p>
                      <a:r>
                        <a:rPr lang="en-ZA" sz="1400" b="1" dirty="0">
                          <a:latin typeface="Arial" panose="020B0604020202020204" pitchFamily="34" charset="0"/>
                          <a:cs typeface="Arial" panose="020B0604020202020204" pitchFamily="34" charset="0"/>
                        </a:rPr>
                        <a:t>2.18</a:t>
                      </a:r>
                    </a:p>
                  </a:txBody>
                  <a:tcPr>
                    <a:noFill/>
                  </a:tcPr>
                </a:tc>
                <a:tc>
                  <a:txBody>
                    <a:bodyPr/>
                    <a:lstStyle/>
                    <a:p>
                      <a:r>
                        <a:rPr lang="en-ZA" sz="1400" b="0" kern="1200" dirty="0">
                          <a:solidFill>
                            <a:schemeClr val="dk1"/>
                          </a:solidFill>
                          <a:effectLst/>
                          <a:latin typeface="Arial" panose="020B0604020202020204" pitchFamily="34" charset="0"/>
                          <a:ea typeface="+mn-ea"/>
                          <a:cs typeface="Arial" panose="020B0604020202020204" pitchFamily="34" charset="0"/>
                        </a:rPr>
                        <a:t>Any additional information requested under this clause must be provided within 5 (five) working days of date of request.</a:t>
                      </a:r>
                      <a:endParaRPr lang="en-US" sz="1400" b="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r h="48345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400" b="1" dirty="0">
                          <a:latin typeface="Arial" panose="020B0604020202020204" pitchFamily="34" charset="0"/>
                          <a:cs typeface="Arial" panose="020B0604020202020204" pitchFamily="34" charset="0"/>
                        </a:rPr>
                        <a:t>C2.16.1</a:t>
                      </a:r>
                    </a:p>
                    <a:p>
                      <a:endParaRPr lang="en-ZA" sz="1400" b="1" dirty="0">
                        <a:latin typeface="Arial" panose="020B0604020202020204" pitchFamily="34" charset="0"/>
                        <a:cs typeface="Arial" panose="020B0604020202020204" pitchFamily="34" charset="0"/>
                      </a:endParaRPr>
                    </a:p>
                  </a:txBody>
                  <a:tcP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400" b="0" kern="1200" dirty="0">
                          <a:solidFill>
                            <a:schemeClr val="dk1"/>
                          </a:solidFill>
                          <a:effectLst/>
                          <a:latin typeface="Arial" panose="020B0604020202020204" pitchFamily="34" charset="0"/>
                          <a:ea typeface="+mn-ea"/>
                          <a:cs typeface="Arial" panose="020B0604020202020204" pitchFamily="34" charset="0"/>
                        </a:rPr>
                        <a:t>The tender offer validity period is 180 days.</a:t>
                      </a:r>
                      <a:endParaRPr lang="en-US" sz="1400" b="0"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4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2712205861"/>
                  </a:ext>
                </a:extLst>
              </a:tr>
              <a:tr h="623839">
                <a:tc>
                  <a:txBody>
                    <a:bodyPr/>
                    <a:lstStyle/>
                    <a:p>
                      <a:r>
                        <a:rPr lang="en-ZA" sz="1400" b="1" dirty="0">
                          <a:latin typeface="Arial" panose="020B0604020202020204" pitchFamily="34" charset="0"/>
                          <a:cs typeface="Arial" panose="020B0604020202020204" pitchFamily="34" charset="0"/>
                        </a:rPr>
                        <a:t>C.3.1.1</a:t>
                      </a:r>
                    </a:p>
                  </a:txBody>
                  <a:tcPr>
                    <a:noFill/>
                  </a:tcPr>
                </a:tc>
                <a:tc>
                  <a:txBody>
                    <a:bodyPr/>
                    <a:lstStyle/>
                    <a:p>
                      <a:r>
                        <a:rPr lang="en-US" sz="1400" b="0" kern="1200" dirty="0">
                          <a:solidFill>
                            <a:schemeClr val="dk1"/>
                          </a:solidFill>
                          <a:effectLst/>
                          <a:latin typeface="Arial" panose="020B0604020202020204" pitchFamily="34" charset="0"/>
                          <a:ea typeface="+mn-ea"/>
                          <a:cs typeface="Arial" panose="020B0604020202020204" pitchFamily="34" charset="0"/>
                        </a:rPr>
                        <a:t>The Employer shall respond to clarifications received up to </a:t>
                      </a:r>
                      <a:r>
                        <a:rPr lang="en-US" sz="1400" b="0" kern="1200" dirty="0">
                          <a:solidFill>
                            <a:srgbClr val="FF0000"/>
                          </a:solidFill>
                          <a:effectLst/>
                          <a:latin typeface="Arial" panose="020B0604020202020204" pitchFamily="34" charset="0"/>
                          <a:ea typeface="+mn-ea"/>
                          <a:cs typeface="Arial" panose="020B0604020202020204" pitchFamily="34" charset="0"/>
                        </a:rPr>
                        <a:t>12 (twelve) </a:t>
                      </a:r>
                      <a:r>
                        <a:rPr lang="en-US" sz="1400" b="0" kern="1200" dirty="0">
                          <a:solidFill>
                            <a:schemeClr val="dk1"/>
                          </a:solidFill>
                          <a:effectLst/>
                          <a:latin typeface="Arial" panose="020B0604020202020204" pitchFamily="34" charset="0"/>
                          <a:ea typeface="+mn-ea"/>
                          <a:cs typeface="Arial" panose="020B0604020202020204" pitchFamily="34" charset="0"/>
                        </a:rPr>
                        <a:t>working days before the tender closing date. </a:t>
                      </a:r>
                    </a:p>
                    <a:p>
                      <a:r>
                        <a:rPr lang="en-US" sz="1400" b="0" kern="1200" dirty="0">
                          <a:solidFill>
                            <a:schemeClr val="dk1"/>
                          </a:solidFill>
                          <a:effectLst/>
                          <a:latin typeface="Arial" panose="020B0604020202020204" pitchFamily="34" charset="0"/>
                          <a:ea typeface="+mn-ea"/>
                          <a:cs typeface="Arial" panose="020B0604020202020204" pitchFamily="34" charset="0"/>
                        </a:rPr>
                        <a:t> </a:t>
                      </a:r>
                    </a:p>
                    <a:p>
                      <a:r>
                        <a:rPr lang="en-ZA" sz="1400" b="0" kern="1200" dirty="0">
                          <a:solidFill>
                            <a:schemeClr val="dk1"/>
                          </a:solidFill>
                          <a:effectLst/>
                          <a:latin typeface="Arial" panose="020B0604020202020204" pitchFamily="34" charset="0"/>
                          <a:ea typeface="+mn-ea"/>
                          <a:cs typeface="Arial" panose="020B0604020202020204" pitchFamily="34" charset="0"/>
                        </a:rPr>
                        <a:t>The Employer shall respond to any clarifications from the tenderers emanating from the addenda until 3 working days before the tender closing date.</a:t>
                      </a:r>
                      <a:endParaRPr lang="en-US" sz="1400" b="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2576179745"/>
                  </a:ext>
                </a:extLst>
              </a:tr>
              <a:tr h="505751">
                <a:tc>
                  <a:txBody>
                    <a:bodyPr/>
                    <a:lstStyle/>
                    <a:p>
                      <a:r>
                        <a:rPr lang="en-US" sz="1400" b="1" u="none" strike="noStrike" baseline="0" dirty="0">
                          <a:latin typeface="Arial" panose="020B0604020202020204" pitchFamily="34" charset="0"/>
                          <a:cs typeface="Arial" panose="020B0604020202020204" pitchFamily="34" charset="0"/>
                        </a:rPr>
                        <a:t>C.3.2</a:t>
                      </a:r>
                      <a:endParaRPr lang="en-ZA" sz="1400" b="1" dirty="0">
                        <a:latin typeface="Arial" panose="020B0604020202020204" pitchFamily="34" charset="0"/>
                        <a:cs typeface="Arial" panose="020B0604020202020204" pitchFamily="34" charset="0"/>
                      </a:endParaRPr>
                    </a:p>
                  </a:txBody>
                  <a:tcPr>
                    <a:noFill/>
                  </a:tcPr>
                </a:tc>
                <a:tc>
                  <a:txBody>
                    <a:bodyPr/>
                    <a:lstStyle/>
                    <a:p>
                      <a:pPr marL="0" marR="0" algn="just">
                        <a:spcBef>
                          <a:spcPts val="0"/>
                        </a:spcBef>
                        <a:spcAft>
                          <a:spcPts val="0"/>
                        </a:spcAft>
                      </a:pPr>
                      <a:r>
                        <a:rPr lang="en-ZA" sz="1400" b="0" kern="1200" dirty="0">
                          <a:solidFill>
                            <a:schemeClr val="dk1"/>
                          </a:solidFill>
                          <a:effectLst/>
                          <a:latin typeface="Arial" panose="020B0604020202020204" pitchFamily="34" charset="0"/>
                          <a:ea typeface="+mn-ea"/>
                          <a:cs typeface="Arial" panose="020B0604020202020204" pitchFamily="34" charset="0"/>
                        </a:rPr>
                        <a:t>The Employer shall issue addenda until </a:t>
                      </a:r>
                      <a:r>
                        <a:rPr lang="en-ZA" sz="1400" b="0" kern="1200" dirty="0">
                          <a:solidFill>
                            <a:srgbClr val="FF0000"/>
                          </a:solidFill>
                          <a:effectLst/>
                          <a:latin typeface="Arial" panose="020B0604020202020204" pitchFamily="34" charset="0"/>
                          <a:ea typeface="+mn-ea"/>
                          <a:cs typeface="Arial" panose="020B0604020202020204" pitchFamily="34" charset="0"/>
                        </a:rPr>
                        <a:t>10 (ten) </a:t>
                      </a:r>
                      <a:r>
                        <a:rPr lang="en-ZA" sz="1400" b="0" kern="1200" dirty="0">
                          <a:solidFill>
                            <a:schemeClr val="dk1"/>
                          </a:solidFill>
                          <a:effectLst/>
                          <a:latin typeface="Arial" panose="020B0604020202020204" pitchFamily="34" charset="0"/>
                          <a:ea typeface="+mn-ea"/>
                          <a:cs typeface="Arial" panose="020B0604020202020204" pitchFamily="34" charset="0"/>
                        </a:rPr>
                        <a:t>working days before tender closing date.</a:t>
                      </a:r>
                      <a:endParaRPr lang="en-US" sz="1400" b="0" kern="1200" dirty="0">
                        <a:solidFill>
                          <a:schemeClr val="dk1"/>
                        </a:solidFill>
                        <a:effectLst/>
                        <a:latin typeface="Arial" panose="020B0604020202020204" pitchFamily="34" charset="0"/>
                        <a:ea typeface="+mn-ea"/>
                        <a:cs typeface="Arial" panose="020B0604020202020204" pitchFamily="34" charset="0"/>
                      </a:endParaRPr>
                    </a:p>
                  </a:txBody>
                  <a:tcPr marL="68580" marR="68580" marT="0" marB="0">
                    <a:noFill/>
                  </a:tcPr>
                </a:tc>
                <a:extLst>
                  <a:ext uri="{0D108BD9-81ED-4DB2-BD59-A6C34878D82A}">
                    <a16:rowId xmlns:a16="http://schemas.microsoft.com/office/drawing/2014/main" val="2211018613"/>
                  </a:ext>
                </a:extLst>
              </a:tr>
            </a:tbl>
          </a:graphicData>
        </a:graphic>
      </p:graphicFrame>
      <p:graphicFrame>
        <p:nvGraphicFramePr>
          <p:cNvPr id="4" name="Table 3">
            <a:extLst>
              <a:ext uri="{FF2B5EF4-FFF2-40B4-BE49-F238E27FC236}">
                <a16:creationId xmlns:a16="http://schemas.microsoft.com/office/drawing/2014/main" id="{38240C8E-4315-44C7-A6D0-FFC46151B3CE}"/>
              </a:ext>
            </a:extLst>
          </p:cNvPr>
          <p:cNvGraphicFramePr>
            <a:graphicFrameLocks noGrp="1"/>
          </p:cNvGraphicFramePr>
          <p:nvPr/>
        </p:nvGraphicFramePr>
        <p:xfrm>
          <a:off x="304798" y="4420105"/>
          <a:ext cx="8617527" cy="1495098"/>
        </p:xfrm>
        <a:graphic>
          <a:graphicData uri="http://schemas.openxmlformats.org/drawingml/2006/table">
            <a:tbl>
              <a:tblPr firstRow="1" bandRow="1">
                <a:tableStyleId>{D7AC3CCA-C797-4891-BE02-D94E43425B78}</a:tableStyleId>
              </a:tblPr>
              <a:tblGrid>
                <a:gridCol w="1267077">
                  <a:extLst>
                    <a:ext uri="{9D8B030D-6E8A-4147-A177-3AD203B41FA5}">
                      <a16:colId xmlns:a16="http://schemas.microsoft.com/office/drawing/2014/main" val="3929072872"/>
                    </a:ext>
                  </a:extLst>
                </a:gridCol>
                <a:gridCol w="7350450">
                  <a:extLst>
                    <a:ext uri="{9D8B030D-6E8A-4147-A177-3AD203B41FA5}">
                      <a16:colId xmlns:a16="http://schemas.microsoft.com/office/drawing/2014/main" val="2278328436"/>
                    </a:ext>
                  </a:extLst>
                </a:gridCol>
              </a:tblGrid>
              <a:tr h="550218">
                <a:tc>
                  <a:txBody>
                    <a:bodyPr/>
                    <a:lstStyle/>
                    <a:p>
                      <a:pPr marL="0" marR="0">
                        <a:spcBef>
                          <a:spcPts val="0"/>
                        </a:spcBef>
                        <a:spcAft>
                          <a:spcPts val="0"/>
                        </a:spcAft>
                      </a:pPr>
                      <a:r>
                        <a:rPr lang="en-ZA" sz="1400" b="1" dirty="0">
                          <a:latin typeface="Arial" panose="020B0604020202020204" pitchFamily="34" charset="0"/>
                          <a:cs typeface="Arial" panose="020B0604020202020204" pitchFamily="34" charset="0"/>
                        </a:rPr>
                        <a:t>3.7</a:t>
                      </a:r>
                    </a:p>
                  </a:txBody>
                  <a:tcPr>
                    <a:noFill/>
                  </a:tcPr>
                </a:tc>
                <a:tc>
                  <a:txBody>
                    <a:bodyPr/>
                    <a:lstStyle/>
                    <a:p>
                      <a:pPr marL="0" marR="0">
                        <a:spcBef>
                          <a:spcPts val="0"/>
                        </a:spcBef>
                        <a:spcAft>
                          <a:spcPts val="0"/>
                        </a:spcAft>
                      </a:pPr>
                      <a:r>
                        <a:rPr lang="en-US" sz="1400" b="0" dirty="0">
                          <a:latin typeface="Arial" panose="020B0604020202020204" pitchFamily="34" charset="0"/>
                          <a:cs typeface="Arial" panose="020B0604020202020204" pitchFamily="34" charset="0"/>
                        </a:rPr>
                        <a:t>“The Employer shall inform the tenderer and give the tenderer an opportunity to make representations within 14 days as to why the tender submitted should not be disqualified and as to why the tenderer should not be restricted by the National Treasury from conducting any business with any organ of state for a period not exceeding 10 years.”</a:t>
                      </a:r>
                      <a:endParaRPr lang="en-ZA" sz="1400" b="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308180646"/>
                  </a:ext>
                </a:extLst>
              </a:tr>
              <a:tr h="550218">
                <a:tc>
                  <a:txBody>
                    <a:bodyPr/>
                    <a:lstStyle/>
                    <a:p>
                      <a:pPr marL="0" marR="0">
                        <a:spcBef>
                          <a:spcPts val="0"/>
                        </a:spcBef>
                        <a:spcAft>
                          <a:spcPts val="0"/>
                        </a:spcAft>
                      </a:pPr>
                      <a:r>
                        <a:rPr lang="en-ZA" sz="1400" b="1" dirty="0">
                          <a:latin typeface="Arial" panose="020B0604020202020204" pitchFamily="34" charset="0"/>
                          <a:cs typeface="Arial" panose="020B0604020202020204" pitchFamily="34" charset="0"/>
                        </a:rPr>
                        <a:t>C.3.8.2</a:t>
                      </a:r>
                    </a:p>
                  </a:txBody>
                  <a:tcPr>
                    <a:noFill/>
                  </a:tcPr>
                </a:tc>
                <a:tc>
                  <a:txBody>
                    <a:bodyPr/>
                    <a:lstStyle/>
                    <a:p>
                      <a:pPr marL="0" marR="0">
                        <a:spcBef>
                          <a:spcPts val="0"/>
                        </a:spcBef>
                        <a:spcAft>
                          <a:spcPts val="0"/>
                        </a:spcAft>
                      </a:pPr>
                      <a:r>
                        <a:rPr lang="en-US" sz="1400" b="0" dirty="0">
                          <a:effectLst/>
                          <a:latin typeface="Arial" panose="020B0604020202020204" pitchFamily="34" charset="0"/>
                          <a:ea typeface="Times New Roman" panose="02020603050405020304" pitchFamily="18" charset="0"/>
                          <a:cs typeface="Arial" panose="020B0604020202020204" pitchFamily="34" charset="0"/>
                        </a:rPr>
                        <a:t>The Employer will cancel a tender should all tenders be non-responsive and no negotiations will be conducted.</a:t>
                      </a:r>
                      <a:endParaRPr lang="en-ZA" sz="1400" b="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539652568"/>
                  </a:ext>
                </a:extLst>
              </a:tr>
            </a:tbl>
          </a:graphicData>
        </a:graphic>
      </p:graphicFrame>
    </p:spTree>
    <p:extLst>
      <p:ext uri="{BB962C8B-B14F-4D97-AF65-F5344CB8AC3E}">
        <p14:creationId xmlns:p14="http://schemas.microsoft.com/office/powerpoint/2010/main" val="12788983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B724EC-8C2A-4791-B491-5A3A3BEC7B2A}"/>
              </a:ext>
            </a:extLst>
          </p:cNvPr>
          <p:cNvSpPr txBox="1"/>
          <p:nvPr/>
        </p:nvSpPr>
        <p:spPr>
          <a:xfrm>
            <a:off x="1237785" y="3156342"/>
            <a:ext cx="6846849" cy="584775"/>
          </a:xfrm>
          <a:prstGeom prst="rect">
            <a:avLst/>
          </a:prstGeom>
          <a:noFill/>
        </p:spPr>
        <p:txBody>
          <a:bodyPr wrap="square" rtlCol="0">
            <a:spAutoFit/>
          </a:bodyPr>
          <a:lstStyle/>
          <a:p>
            <a:pPr algn="ctr"/>
            <a:r>
              <a:rPr lang="en-ZA" sz="3200" b="1" dirty="0"/>
              <a:t>PART T2: RETURNABLE SCHEDULES</a:t>
            </a:r>
          </a:p>
        </p:txBody>
      </p:sp>
    </p:spTree>
    <p:extLst>
      <p:ext uri="{BB962C8B-B14F-4D97-AF65-F5344CB8AC3E}">
        <p14:creationId xmlns:p14="http://schemas.microsoft.com/office/powerpoint/2010/main" val="16183181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0E32C5-1795-4A6E-83C1-C0DA6BC0F957}"/>
              </a:ext>
            </a:extLst>
          </p:cNvPr>
          <p:cNvSpPr txBox="1"/>
          <p:nvPr/>
        </p:nvSpPr>
        <p:spPr>
          <a:xfrm>
            <a:off x="0" y="23852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RETURNABLE SCHEDULES </a:t>
            </a:r>
          </a:p>
        </p:txBody>
      </p:sp>
      <p:sp>
        <p:nvSpPr>
          <p:cNvPr id="3" name="TextBox 2">
            <a:extLst>
              <a:ext uri="{FF2B5EF4-FFF2-40B4-BE49-F238E27FC236}">
                <a16:creationId xmlns:a16="http://schemas.microsoft.com/office/drawing/2014/main" id="{3680B5D9-0547-4E90-8103-2D59BB025CF7}"/>
              </a:ext>
            </a:extLst>
          </p:cNvPr>
          <p:cNvSpPr txBox="1"/>
          <p:nvPr/>
        </p:nvSpPr>
        <p:spPr>
          <a:xfrm>
            <a:off x="204619" y="1458093"/>
            <a:ext cx="8708718" cy="33855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r>
              <a:rPr kumimoji="0" lang="en-ZA"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Notes to tenderer:</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Arial" charset="0"/>
                <a:ea typeface="+mn-ea"/>
                <a:cs typeface="+mn-cs"/>
              </a:rPr>
              <a:t>The table in the three next slides is to aid tenderers in completing the returnable forms and schedules and subsequent placement in the correct envelope. The first two are for a technical submission and the third is for a financial.</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endParaRPr kumimoji="0" lang="en-US" sz="1600" b="0" i="0" u="none" strike="noStrike" kern="1200" cap="none" spc="0" normalizeH="0" baseline="0" noProof="0" dirty="0">
              <a:ln>
                <a:noFill/>
              </a:ln>
              <a:solidFill>
                <a:srgbClr val="00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Arial" charset="0"/>
                <a:ea typeface="+mn-ea"/>
                <a:cs typeface="+mn-cs"/>
              </a:rPr>
              <a:t>The electronic format for the submissions of the relevant forms is indicated in the schedule.</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lang="en-US" sz="1600" dirty="0">
                <a:solidFill>
                  <a:srgbClr val="000000"/>
                </a:solidFill>
                <a:latin typeface="Arial" charset="0"/>
              </a:rPr>
              <a:t>Also note all the </a:t>
            </a:r>
            <a:r>
              <a:rPr lang="en-US" sz="1600" dirty="0">
                <a:solidFill>
                  <a:srgbClr val="FF0000"/>
                </a:solidFill>
                <a:latin typeface="Arial" charset="0"/>
              </a:rPr>
              <a:t>“Notes to the Tenderer” </a:t>
            </a:r>
            <a:r>
              <a:rPr lang="en-US" sz="1600" dirty="0">
                <a:solidFill>
                  <a:srgbClr val="000000"/>
                </a:solidFill>
                <a:latin typeface="Arial" charset="0"/>
              </a:rPr>
              <a:t>in the Forms (A1-A15) and Forms (B1-B8)  in the Tender Document.</a:t>
            </a:r>
            <a:endParaRPr kumimoji="0" lang="en-US" sz="1600" b="0" i="0" u="none" strike="noStrike" kern="1200" cap="none" spc="0" normalizeH="0" baseline="0" noProof="0" dirty="0">
              <a:ln>
                <a:noFill/>
              </a:ln>
              <a:solidFill>
                <a:srgbClr val="000000"/>
              </a:solidFill>
              <a:effectLst/>
              <a:uLnTx/>
              <a:uFillTx/>
              <a:latin typeface="Arial" charset="0"/>
              <a:ea typeface="+mn-ea"/>
              <a:cs typeface="+mn-cs"/>
            </a:endParaRPr>
          </a:p>
          <a:p>
            <a:pPr marR="0" lvl="0" algn="l" defTabSz="914400" rtl="0" eaLnBrk="1" fontAlgn="base" latinLnBrk="0" hangingPunct="1">
              <a:lnSpc>
                <a:spcPct val="100000"/>
              </a:lnSpc>
              <a:spcBef>
                <a:spcPct val="0"/>
              </a:spcBef>
              <a:spcAft>
                <a:spcPct val="0"/>
              </a:spcAft>
              <a:buClrTx/>
              <a:buSzTx/>
              <a:tabLst/>
              <a:defRPr/>
            </a:pPr>
            <a:endParaRPr lang="en-US" dirty="0">
              <a:solidFill>
                <a:srgbClr val="000000"/>
              </a:solidFill>
              <a:latin typeface="Arial" charset="0"/>
            </a:endParaRPr>
          </a:p>
          <a:p>
            <a:pPr marR="0" lvl="0" algn="l" defTabSz="914400" rtl="0" eaLnBrk="1" fontAlgn="base" latinLnBrk="0" hangingPunct="1">
              <a:lnSpc>
                <a:spcPct val="100000"/>
              </a:lnSpc>
              <a:spcBef>
                <a:spcPct val="0"/>
              </a:spcBef>
              <a:spcAft>
                <a:spcPct val="0"/>
              </a:spcAft>
              <a:buClrTx/>
              <a:buSzTx/>
              <a:tabLst/>
              <a:defRPr/>
            </a:pPr>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a:p>
            <a:pPr marR="0" lvl="0" algn="l" defTabSz="914400" rtl="0" eaLnBrk="1" fontAlgn="base" latinLnBrk="0" hangingPunct="1">
              <a:lnSpc>
                <a:spcPct val="100000"/>
              </a:lnSpc>
              <a:spcBef>
                <a:spcPct val="0"/>
              </a:spcBef>
              <a:spcAft>
                <a:spcPct val="0"/>
              </a:spcAft>
              <a:buClrTx/>
              <a:buSzTx/>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 NOTES: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*1- SCHEDULES/DOCUMENTS REQUIRED FOR TENDER EVALUATION PURPOSES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*2- SCHEDULES/DOCUMENTS THAT WILL BE INCORPORATED INTO THE CONTRACT</a:t>
            </a: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7022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8AB9EC-FCC2-4DA7-BF1A-ECCEA51FB449}"/>
              </a:ext>
            </a:extLst>
          </p:cNvPr>
          <p:cNvSpPr txBox="1"/>
          <p:nvPr/>
        </p:nvSpPr>
        <p:spPr>
          <a:xfrm>
            <a:off x="0" y="23852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RETURNABLE SCHEDULES </a:t>
            </a:r>
          </a:p>
        </p:txBody>
      </p:sp>
      <p:sp>
        <p:nvSpPr>
          <p:cNvPr id="3" name="Rectangle 2">
            <a:extLst>
              <a:ext uri="{FF2B5EF4-FFF2-40B4-BE49-F238E27FC236}">
                <a16:creationId xmlns:a16="http://schemas.microsoft.com/office/drawing/2014/main" id="{28BCBAAB-89CC-4095-84C5-C26FB8D4323B}"/>
              </a:ext>
            </a:extLst>
          </p:cNvPr>
          <p:cNvSpPr/>
          <p:nvPr/>
        </p:nvSpPr>
        <p:spPr>
          <a:xfrm>
            <a:off x="621437" y="1355032"/>
            <a:ext cx="7901126" cy="5078313"/>
          </a:xfrm>
          <a:prstGeom prst="rect">
            <a:avLst/>
          </a:prstGeom>
        </p:spPr>
        <p:txBody>
          <a:bodyPr wrap="square">
            <a:spAutoFit/>
          </a:bodyPr>
          <a:lstStyle/>
          <a:p>
            <a:pPr>
              <a:tabLst>
                <a:tab pos="360000" algn="l"/>
                <a:tab pos="720000" algn="l"/>
                <a:tab pos="1080000" algn="l"/>
              </a:tabLst>
            </a:pPr>
            <a:r>
              <a:rPr lang="en-ZA" sz="1400" b="1" dirty="0">
                <a:latin typeface="Arial" panose="020B0604020202020204" pitchFamily="34" charset="0"/>
                <a:cs typeface="Arial" panose="020B0604020202020204" pitchFamily="34" charset="0"/>
              </a:rPr>
              <a:t>Notes to tenderer (T2.1):</a:t>
            </a:r>
          </a:p>
          <a:p>
            <a:pPr>
              <a:tabLst>
                <a:tab pos="360000" algn="l"/>
                <a:tab pos="720000" algn="l"/>
                <a:tab pos="1080000" algn="l"/>
              </a:tabLst>
            </a:pPr>
            <a:endParaRPr lang="en-ZA" sz="1400" b="1" dirty="0">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1. Returnable schedules have been based on the CIDB Standard for Uniformity in Construction Procurement and incorporates National Treasury requirements within them.  Returnable schedules are separated into the following categories:</a:t>
            </a:r>
            <a:endParaRPr lang="en-US" sz="1400" dirty="0">
              <a:latin typeface="Arial" panose="020B0604020202020204" pitchFamily="34" charset="0"/>
              <a:cs typeface="Arial" panose="020B0604020202020204" pitchFamily="34" charset="0"/>
            </a:endParaRPr>
          </a:p>
          <a:p>
            <a:pPr>
              <a:tabLst>
                <a:tab pos="168275" algn="l"/>
              </a:tabLst>
            </a:pPr>
            <a:r>
              <a:rPr lang="en-ZA" sz="1400" dirty="0">
                <a:latin typeface="Arial" panose="020B0604020202020204" pitchFamily="34" charset="0"/>
                <a:cs typeface="Arial" panose="020B0604020202020204" pitchFamily="34" charset="0"/>
              </a:rPr>
              <a:t>	i)Forms, certificates and schedules for completion by the tenderer for use in the quantitative and 	qualitative evaluation of the tender (Forms A, B, C and D).</a:t>
            </a:r>
            <a:endParaRPr lang="en-US" sz="1400" dirty="0">
              <a:latin typeface="Arial" panose="020B0604020202020204" pitchFamily="34" charset="0"/>
              <a:cs typeface="Arial" panose="020B0604020202020204" pitchFamily="34" charset="0"/>
            </a:endParaRPr>
          </a:p>
          <a:p>
            <a:pPr>
              <a:tabLst>
                <a:tab pos="168275" algn="l"/>
              </a:tabLst>
            </a:pPr>
            <a:r>
              <a:rPr lang="en-ZA" sz="1400" dirty="0">
                <a:latin typeface="Arial" panose="020B0604020202020204" pitchFamily="34" charset="0"/>
                <a:cs typeface="Arial" panose="020B0604020202020204" pitchFamily="34" charset="0"/>
              </a:rPr>
              <a:t>	ii)A list of other returnable documents for completion by the tenderer and which will 	subsequently be incorporated into the contract (Section C1).</a:t>
            </a:r>
            <a:endParaRPr lang="en-US" sz="1400" dirty="0">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r>
              <a:rPr lang="en-ZA" sz="1400" dirty="0">
                <a:latin typeface="Arial" panose="020B0604020202020204" pitchFamily="34" charset="0"/>
                <a:cs typeface="Arial" panose="020B0604020202020204" pitchFamily="34" charset="0"/>
              </a:rPr>
              <a:t>2. </a:t>
            </a:r>
            <a:r>
              <a:rPr lang="en-ZA" sz="1400" dirty="0">
                <a:solidFill>
                  <a:srgbClr val="FF0000"/>
                </a:solidFill>
                <a:latin typeface="Arial" panose="020B0604020202020204" pitchFamily="34" charset="0"/>
                <a:cs typeface="Arial" panose="020B0604020202020204" pitchFamily="34" charset="0"/>
              </a:rPr>
              <a:t>Failure to fully complete the relevant returnable documents shall render such a tender offer to be declared non-responsive.</a:t>
            </a:r>
            <a:endParaRPr lang="en-US" sz="1400" dirty="0">
              <a:solidFill>
                <a:srgbClr val="FF0000"/>
              </a:solidFill>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r>
              <a:rPr lang="en-ZA" sz="1400" dirty="0">
                <a:latin typeface="Arial" panose="020B0604020202020204" pitchFamily="34" charset="0"/>
                <a:cs typeface="Arial" panose="020B0604020202020204" pitchFamily="34" charset="0"/>
              </a:rPr>
              <a:t>3. Tenderers shall note that </a:t>
            </a:r>
            <a:r>
              <a:rPr lang="en-ZA" sz="1400" dirty="0">
                <a:solidFill>
                  <a:srgbClr val="FF0000"/>
                </a:solidFill>
                <a:latin typeface="Arial" panose="020B0604020202020204" pitchFamily="34" charset="0"/>
                <a:cs typeface="Arial" panose="020B0604020202020204" pitchFamily="34" charset="0"/>
              </a:rPr>
              <a:t>their signatures </a:t>
            </a:r>
            <a:r>
              <a:rPr lang="en-ZA" sz="1400" dirty="0">
                <a:latin typeface="Arial" panose="020B0604020202020204" pitchFamily="34" charset="0"/>
                <a:cs typeface="Arial" panose="020B0604020202020204" pitchFamily="34" charset="0"/>
              </a:rPr>
              <a:t>appended to each returnable form </a:t>
            </a:r>
            <a:r>
              <a:rPr lang="en-ZA" sz="1400" dirty="0">
                <a:solidFill>
                  <a:srgbClr val="FF0000"/>
                </a:solidFill>
                <a:latin typeface="Arial" panose="020B0604020202020204" pitchFamily="34" charset="0"/>
                <a:cs typeface="Arial" panose="020B0604020202020204" pitchFamily="34" charset="0"/>
              </a:rPr>
              <a:t>represents a declaration that they vouch for the accuracy and correctness of the information provided, including the information provided by candidates proposed for the specified key positions.</a:t>
            </a:r>
            <a:endParaRPr lang="en-US" sz="1400" dirty="0">
              <a:solidFill>
                <a:srgbClr val="FF0000"/>
              </a:solidFill>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r>
              <a:rPr lang="en-ZA" sz="1400" dirty="0">
                <a:latin typeface="Arial" panose="020B0604020202020204" pitchFamily="34" charset="0"/>
                <a:cs typeface="Arial" panose="020B0604020202020204" pitchFamily="34" charset="0"/>
              </a:rPr>
              <a:t>4. Notwithstanding any check or audit conducted by or on behalf of the Employer, the information provided in the returnable documents is accepted in good faith and as justification for entering into a contract with a tenderer. If subsequently any information is found to be incorrect such discovery shall be taken as wilful misrepresentation by that tenderer to induce the contract. In such event, the Employer has the discretionary right under contract condition 8.4 to terminate the contract.</a:t>
            </a:r>
            <a:endParaRPr lang="en-US" sz="1400" dirty="0">
              <a:latin typeface="Arial" panose="020B0604020202020204" pitchFamily="34" charset="0"/>
              <a:cs typeface="Arial" panose="020B0604020202020204" pitchFamily="34" charset="0"/>
            </a:endParaRPr>
          </a:p>
          <a:p>
            <a:pPr>
              <a:tabLst>
                <a:tab pos="360000" algn="l"/>
                <a:tab pos="720000" algn="l"/>
                <a:tab pos="1080000" algn="l"/>
              </a:tabLst>
            </a:pPr>
            <a:endParaRPr lang="en-ZA"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64824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CBBF35-ED56-433D-BB34-875905837899}"/>
              </a:ext>
            </a:extLst>
          </p:cNvPr>
          <p:cNvSpPr txBox="1"/>
          <p:nvPr/>
        </p:nvSpPr>
        <p:spPr>
          <a:xfrm>
            <a:off x="0" y="200055"/>
            <a:ext cx="9144000" cy="400110"/>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RETURNABLE SCHEDULES –TECHNICAL ENVELOPE</a:t>
            </a:r>
          </a:p>
        </p:txBody>
      </p:sp>
      <p:graphicFrame>
        <p:nvGraphicFramePr>
          <p:cNvPr id="7" name="Table 6">
            <a:extLst>
              <a:ext uri="{FF2B5EF4-FFF2-40B4-BE49-F238E27FC236}">
                <a16:creationId xmlns:a16="http://schemas.microsoft.com/office/drawing/2014/main" id="{365AF1C4-70FE-A033-300D-6C18B81B5944}"/>
              </a:ext>
            </a:extLst>
          </p:cNvPr>
          <p:cNvGraphicFramePr>
            <a:graphicFrameLocks noGrp="1"/>
          </p:cNvGraphicFramePr>
          <p:nvPr>
            <p:extLst>
              <p:ext uri="{D42A27DB-BD31-4B8C-83A1-F6EECF244321}">
                <p14:modId xmlns:p14="http://schemas.microsoft.com/office/powerpoint/2010/main" val="3314364724"/>
              </p:ext>
            </p:extLst>
          </p:nvPr>
        </p:nvGraphicFramePr>
        <p:xfrm>
          <a:off x="893233" y="1008429"/>
          <a:ext cx="7357533" cy="5403905"/>
        </p:xfrm>
        <a:graphic>
          <a:graphicData uri="http://schemas.openxmlformats.org/drawingml/2006/table">
            <a:tbl>
              <a:tblPr firstRow="1" firstCol="1" lastRow="1" lastCol="1" bandRow="1" bandCol="1"/>
              <a:tblGrid>
                <a:gridCol w="593734">
                  <a:extLst>
                    <a:ext uri="{9D8B030D-6E8A-4147-A177-3AD203B41FA5}">
                      <a16:colId xmlns:a16="http://schemas.microsoft.com/office/drawing/2014/main" val="3660891464"/>
                    </a:ext>
                  </a:extLst>
                </a:gridCol>
                <a:gridCol w="838751">
                  <a:extLst>
                    <a:ext uri="{9D8B030D-6E8A-4147-A177-3AD203B41FA5}">
                      <a16:colId xmlns:a16="http://schemas.microsoft.com/office/drawing/2014/main" val="1555559110"/>
                    </a:ext>
                  </a:extLst>
                </a:gridCol>
                <a:gridCol w="4376578">
                  <a:extLst>
                    <a:ext uri="{9D8B030D-6E8A-4147-A177-3AD203B41FA5}">
                      <a16:colId xmlns:a16="http://schemas.microsoft.com/office/drawing/2014/main" val="1198890545"/>
                    </a:ext>
                  </a:extLst>
                </a:gridCol>
                <a:gridCol w="784989">
                  <a:extLst>
                    <a:ext uri="{9D8B030D-6E8A-4147-A177-3AD203B41FA5}">
                      <a16:colId xmlns:a16="http://schemas.microsoft.com/office/drawing/2014/main" val="4236676999"/>
                    </a:ext>
                  </a:extLst>
                </a:gridCol>
                <a:gridCol w="763481">
                  <a:extLst>
                    <a:ext uri="{9D8B030D-6E8A-4147-A177-3AD203B41FA5}">
                      <a16:colId xmlns:a16="http://schemas.microsoft.com/office/drawing/2014/main" val="645577199"/>
                    </a:ext>
                  </a:extLst>
                </a:gridCol>
              </a:tblGrid>
              <a:tr h="281975">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envelope</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47153018"/>
                  </a:ext>
                </a:extLst>
              </a:tr>
              <a:tr h="281975">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CONFIRMATION THAT THE TENDERER READ THE PRESENTATION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3">
                  <a:txBody>
                    <a:bodyPr/>
                    <a:lstStyle/>
                    <a:p>
                      <a:pPr marL="71755" marR="71755"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TECHNICAL PROPOSAL</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71755" marR="71755"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r>
                        <a:rPr lang="en-ZA" sz="900" cap="all" baseline="30000" dirty="0">
                          <a:effectLst/>
                          <a:latin typeface="Arial" panose="020B0604020202020204" pitchFamily="34" charset="0"/>
                          <a:ea typeface="Times New Roman" panose="02020603050405020304" pitchFamily="18" charset="0"/>
                          <a:cs typeface="Arial" panose="020B0604020202020204" pitchFamily="34" charset="0"/>
                        </a:rPr>
                        <a:t>St</a:t>
                      </a:r>
                      <a:r>
                        <a:rPr lang="en-ZA" sz="900" cap="all" dirty="0">
                          <a:effectLst/>
                          <a:latin typeface="Arial" panose="020B0604020202020204" pitchFamily="34" charset="0"/>
                          <a:ea typeface="Times New Roman" panose="02020603050405020304" pitchFamily="18" charset="0"/>
                          <a:cs typeface="Arial" panose="020B0604020202020204" pitchFamily="34" charset="0"/>
                        </a:rPr>
                        <a:t> Envelope)</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2854318"/>
                  </a:ext>
                </a:extLst>
              </a:tr>
              <a:tr h="140988">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A1.1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INTENTION TO SUBMIT A TENDER</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38220530"/>
                  </a:ext>
                </a:extLst>
              </a:tr>
              <a:tr h="140988">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a2.1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authority for signatory</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418092638"/>
                  </a:ext>
                </a:extLst>
              </a:tr>
              <a:tr h="281975">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A2.2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declaration of tenderer’s current status of any debt outstanding to SANRAL</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787164793"/>
                  </a:ext>
                </a:extLst>
              </a:tr>
              <a:tr h="140988">
                <a:tc>
                  <a:txBody>
                    <a:bodyPr/>
                    <a:lstStyle/>
                    <a:p>
                      <a:pPr marL="0" marR="0">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A2.3</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SINGLE TENDER SUBMISSION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94668916"/>
                  </a:ext>
                </a:extLst>
              </a:tr>
              <a:tr h="140988">
                <a:tc>
                  <a:txBody>
                    <a:bodyPr/>
                    <a:lstStyle/>
                    <a:p>
                      <a:pPr marL="0" marR="0">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A2.4</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FRONTING PRACTICES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843733970"/>
                  </a:ext>
                </a:extLst>
              </a:tr>
              <a:tr h="140988">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A2.5</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DECLARATION – MANAGEMENT OF PROMINENT INFLUENTIAL PERSONS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546629952"/>
                  </a:ext>
                </a:extLst>
              </a:tr>
              <a:tr h="140988">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A2.6</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PERMISSION TO CONDUCT DUE DILIGENCE INVESTIGATION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11549140"/>
                  </a:ext>
                </a:extLst>
              </a:tr>
              <a:tr h="281975">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A2.7</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DECLARATION OF independent TECHNOLOGY-BASED INTELLECTUAL SERVICE PROVIDER</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127703872"/>
                  </a:ext>
                </a:extLst>
              </a:tr>
              <a:tr h="281975">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A3.1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compulsory declaration: BIDDER’S DISCLOSURE</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 </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428815021"/>
                  </a:ext>
                </a:extLst>
              </a:tr>
              <a:tr h="281975">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A3.2/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SBD9</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dirty="0">
                          <a:effectLst/>
                          <a:latin typeface="Arial" panose="020B0604020202020204" pitchFamily="34" charset="0"/>
                          <a:ea typeface="Times New Roman" panose="02020603050405020304" pitchFamily="18" charset="0"/>
                          <a:cs typeface="Arial" panose="020B0604020202020204" pitchFamily="34" charset="0"/>
                        </a:rPr>
                        <a:t>CERTIFICATE OF INDEPENDENT TENDER – </a:t>
                      </a:r>
                      <a:r>
                        <a:rPr lang="en-ZA" sz="9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REPEALED </a:t>
                      </a:r>
                      <a:endPar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770942632"/>
                  </a:ext>
                </a:extLst>
              </a:tr>
              <a:tr h="281975">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A3.3/</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SBD8</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cap="all" dirty="0">
                          <a:effectLst/>
                          <a:latin typeface="Arial" panose="020B0604020202020204" pitchFamily="34" charset="0"/>
                          <a:ea typeface="Times New Roman" panose="02020603050405020304" pitchFamily="18" charset="0"/>
                          <a:cs typeface="Arial" panose="020B0604020202020204" pitchFamily="34" charset="0"/>
                        </a:rPr>
                        <a:t>DECLARATION OF TENDERER’S PAST SUPPLY CHAIN MANAGEMENT PRACTICES - </a:t>
                      </a:r>
                      <a:r>
                        <a:rPr lang="en-US" sz="900" cap="all"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REPLACED</a:t>
                      </a:r>
                      <a:endPar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8213555"/>
                  </a:ext>
                </a:extLst>
              </a:tr>
              <a:tr h="140988">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A3.4</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registration on national treasury central supplier database</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57654667"/>
                  </a:ext>
                </a:extLst>
              </a:tr>
              <a:tr h="140988">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a4</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SCHEDULE OF DEVIATIONS OR QUALIFICATIONS BY TENDERER</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382592574"/>
                  </a:ext>
                </a:extLst>
              </a:tr>
              <a:tr h="140988">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a5</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SCHEDULE OF ADDENDA TO TENDER DOCUMENTS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979997826"/>
                  </a:ext>
                </a:extLst>
              </a:tr>
              <a:tr h="281975">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A6/</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SBD2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CERTIFICATES OF TAX COMPLIANCE</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729158136"/>
                  </a:ext>
                </a:extLst>
              </a:tr>
              <a:tr h="140988">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A7</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INSURANCE COVER</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97922006"/>
                  </a:ext>
                </a:extLst>
              </a:tr>
              <a:tr h="281975">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A8</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TENDERER’S REGISTERED FINANCIAL SERVICE PROVIDER LETTER AND BANK DETAILS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331581609"/>
                  </a:ext>
                </a:extLst>
              </a:tr>
              <a:tr h="140988">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A9</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DECLARATION OF TENDERER’S LITIGATION HISTORY</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217558221"/>
                  </a:ext>
                </a:extLst>
              </a:tr>
              <a:tr h="140988">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A10</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SCHEDULE OF CURRENT COMMITMENTS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35549125"/>
                  </a:ext>
                </a:extLst>
              </a:tr>
              <a:tr h="140988">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A11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POSSIBLE COMMITMENTS OF KEY PERSON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947590515"/>
                  </a:ext>
                </a:extLst>
              </a:tr>
              <a:tr h="422963">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a12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COMPLIANCE WITH OCCUPATIONAL HEALTH AND SAFETY ACT, 1993 AND CONSTRUCTION REGULATIONS, 2014 AS WELL AS COID ACT, 1993</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440741413"/>
                  </a:ext>
                </a:extLst>
              </a:tr>
              <a:tr h="281975">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A13/</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SBD1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INVITATION TO BID AND TERMS AND CONDITIONS FOR BIDDING</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1569722"/>
                  </a:ext>
                </a:extLst>
              </a:tr>
              <a:tr h="178684">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A14: </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PDF</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BLACK OWNERSHIP DECLARATION - </a:t>
                      </a:r>
                      <a:r>
                        <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NEW FORM</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9921688"/>
                  </a:ext>
                </a:extLst>
              </a:tr>
              <a:tr h="149664">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A15</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PDF</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FORM A15:  SUB-CONTRACTING DECLARATION - </a:t>
                      </a:r>
                      <a:r>
                        <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NEW FORM</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0684001"/>
                  </a:ext>
                </a:extLst>
              </a:tr>
            </a:tbl>
          </a:graphicData>
        </a:graphic>
      </p:graphicFrame>
    </p:spTree>
    <p:extLst>
      <p:ext uri="{BB962C8B-B14F-4D97-AF65-F5344CB8AC3E}">
        <p14:creationId xmlns:p14="http://schemas.microsoft.com/office/powerpoint/2010/main" val="35897564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3E1F11C-DF40-45EB-B176-8DDFF39611F1}"/>
              </a:ext>
            </a:extLst>
          </p:cNvPr>
          <p:cNvSpPr txBox="1"/>
          <p:nvPr/>
        </p:nvSpPr>
        <p:spPr>
          <a:xfrm>
            <a:off x="0" y="200055"/>
            <a:ext cx="9144000" cy="400110"/>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RETURNABLE SCHEDULES –TECHNICAL ENVELOPE (Cont..)</a:t>
            </a:r>
          </a:p>
        </p:txBody>
      </p:sp>
      <p:graphicFrame>
        <p:nvGraphicFramePr>
          <p:cNvPr id="3" name="Table 2">
            <a:extLst>
              <a:ext uri="{FF2B5EF4-FFF2-40B4-BE49-F238E27FC236}">
                <a16:creationId xmlns:a16="http://schemas.microsoft.com/office/drawing/2014/main" id="{48B2A928-3365-ACB0-73DD-B0C623B22540}"/>
              </a:ext>
            </a:extLst>
          </p:cNvPr>
          <p:cNvGraphicFramePr>
            <a:graphicFrameLocks noGrp="1"/>
          </p:cNvGraphicFramePr>
          <p:nvPr>
            <p:extLst>
              <p:ext uri="{D42A27DB-BD31-4B8C-83A1-F6EECF244321}">
                <p14:modId xmlns:p14="http://schemas.microsoft.com/office/powerpoint/2010/main" val="3814628799"/>
              </p:ext>
            </p:extLst>
          </p:nvPr>
        </p:nvGraphicFramePr>
        <p:xfrm>
          <a:off x="756514" y="1049577"/>
          <a:ext cx="7630972" cy="5093435"/>
        </p:xfrm>
        <a:graphic>
          <a:graphicData uri="http://schemas.openxmlformats.org/drawingml/2006/table">
            <a:tbl>
              <a:tblPr firstRow="1" firstCol="1" lastRow="1" lastCol="1" bandRow="1" bandCol="1"/>
              <a:tblGrid>
                <a:gridCol w="615800">
                  <a:extLst>
                    <a:ext uri="{9D8B030D-6E8A-4147-A177-3AD203B41FA5}">
                      <a16:colId xmlns:a16="http://schemas.microsoft.com/office/drawing/2014/main" val="4262795219"/>
                    </a:ext>
                  </a:extLst>
                </a:gridCol>
                <a:gridCol w="1137866">
                  <a:extLst>
                    <a:ext uri="{9D8B030D-6E8A-4147-A177-3AD203B41FA5}">
                      <a16:colId xmlns:a16="http://schemas.microsoft.com/office/drawing/2014/main" val="4172642400"/>
                    </a:ext>
                  </a:extLst>
                </a:gridCol>
                <a:gridCol w="4271290">
                  <a:extLst>
                    <a:ext uri="{9D8B030D-6E8A-4147-A177-3AD203B41FA5}">
                      <a16:colId xmlns:a16="http://schemas.microsoft.com/office/drawing/2014/main" val="2446567251"/>
                    </a:ext>
                  </a:extLst>
                </a:gridCol>
                <a:gridCol w="814161">
                  <a:extLst>
                    <a:ext uri="{9D8B030D-6E8A-4147-A177-3AD203B41FA5}">
                      <a16:colId xmlns:a16="http://schemas.microsoft.com/office/drawing/2014/main" val="1828769615"/>
                    </a:ext>
                  </a:extLst>
                </a:gridCol>
                <a:gridCol w="791855">
                  <a:extLst>
                    <a:ext uri="{9D8B030D-6E8A-4147-A177-3AD203B41FA5}">
                      <a16:colId xmlns:a16="http://schemas.microsoft.com/office/drawing/2014/main" val="491769646"/>
                    </a:ext>
                  </a:extLst>
                </a:gridCol>
              </a:tblGrid>
              <a:tr h="693333">
                <a:tc>
                  <a:txBody>
                    <a:bodyPr/>
                    <a:lstStyle/>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envelope</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685223488"/>
                  </a:ext>
                </a:extLst>
              </a:tr>
              <a:tr h="798794">
                <a:tc>
                  <a:txBody>
                    <a:bodyPr/>
                    <a:lstStyle/>
                    <a:p>
                      <a:pPr marL="0" marR="0">
                        <a:spcBef>
                          <a:spcPts val="0"/>
                        </a:spcBef>
                        <a:spcAft>
                          <a:spcPts val="0"/>
                        </a:spcAft>
                      </a:pPr>
                      <a:r>
                        <a:rPr lang="en-ZA" sz="800" cap="all" dirty="0">
                          <a:effectLst/>
                          <a:latin typeface="Arial" panose="020B0604020202020204" pitchFamily="34" charset="0"/>
                          <a:cs typeface="Arial" panose="020B0604020202020204" pitchFamily="34" charset="0"/>
                        </a:rPr>
                        <a:t>B1.1</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cs typeface="Arial" panose="020B0604020202020204" pitchFamily="34" charset="0"/>
                        </a:rPr>
                        <a:t>MS EXCEL</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cs typeface="Arial" panose="020B0604020202020204" pitchFamily="34" charset="0"/>
                        </a:rPr>
                        <a:t>KEY PERSON’S TECHNICAL/MANAGERIAL RECORD</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cs typeface="Arial" panose="020B0604020202020204" pitchFamily="34" charset="0"/>
                        </a:rPr>
                        <a:t>*1</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2">
                  <a:txBody>
                    <a:bodyPr/>
                    <a:lstStyle/>
                    <a:p>
                      <a:pPr marL="71755" marR="71755"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TECHNICAL PROPOSAL</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p>
                      <a:pPr marL="71755" marR="71755"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r>
                        <a:rPr lang="en-ZA" sz="800" cap="all" baseline="30000" dirty="0">
                          <a:effectLst/>
                          <a:latin typeface="Arial" panose="020B0604020202020204" pitchFamily="34" charset="0"/>
                          <a:ea typeface="Times New Roman" panose="02020603050405020304" pitchFamily="18" charset="0"/>
                          <a:cs typeface="Arial" panose="020B0604020202020204" pitchFamily="34" charset="0"/>
                        </a:rPr>
                        <a:t>St</a:t>
                      </a:r>
                      <a:r>
                        <a:rPr lang="en-ZA" sz="800" cap="all" dirty="0">
                          <a:effectLst/>
                          <a:latin typeface="Arial" panose="020B0604020202020204" pitchFamily="34" charset="0"/>
                          <a:ea typeface="Times New Roman" panose="02020603050405020304" pitchFamily="18" charset="0"/>
                          <a:cs typeface="Arial" panose="020B0604020202020204" pitchFamily="34" charset="0"/>
                        </a:rPr>
                        <a:t> Envelope)</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4737489"/>
                  </a:ext>
                </a:extLst>
              </a:tr>
              <a:tr h="231110">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b1.2</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MS excel</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alternate key person’s technical/managerial record</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442585601"/>
                  </a:ext>
                </a:extLst>
              </a:tr>
              <a:tr h="231110">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B2.1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MS EXCEL</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KEY PERSON’S QUALIFICATION AND REGISTRATION RECORD</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265190453"/>
                  </a:ext>
                </a:extLst>
              </a:tr>
              <a:tr h="462222">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b2.2</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MS excel</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alternate key person’s qualification and registration record</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043537988"/>
                  </a:ext>
                </a:extLst>
              </a:tr>
              <a:tr h="231110">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B3</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MS EXCEL</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TENDERER’S PROJECT STRUCTURE</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217755332"/>
                  </a:ext>
                </a:extLst>
              </a:tr>
              <a:tr h="231110">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B4</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CERTIFICATE OF QUALITY SYSTEMS</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488593902"/>
                  </a:ext>
                </a:extLst>
              </a:tr>
              <a:tr h="462222">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B5</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PRELIMINARY PROGRAMME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(INCLUDING UNDERSTANDING AND APPROACH)</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697681717"/>
                  </a:ext>
                </a:extLst>
              </a:tr>
              <a:tr h="231110">
                <a:tc>
                  <a:txBody>
                    <a:bodyPr/>
                    <a:lstStyle/>
                    <a:p>
                      <a:pPr marL="0" marR="0">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B6</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PAST PERFORMANCE PROJECT REPORTS</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350078138"/>
                  </a:ext>
                </a:extLst>
              </a:tr>
              <a:tr h="462222">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B7</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TARGETED ENTERPRISE/SUB-CONTRACTOR DETAILS AND DECLARATION(where applicable)</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206473248"/>
                  </a:ext>
                </a:extLst>
              </a:tr>
              <a:tr h="231110">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b8</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joint venture agreement</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*1&amp;*2</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912690125"/>
                  </a:ext>
                </a:extLst>
              </a:tr>
              <a:tr h="462222">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c2.4</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KEY PERSONS FOR THIS PROJECT AND SUMMARY OF NORMALISED HOURS TENDERED</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212298941"/>
                  </a:ext>
                </a:extLst>
              </a:tr>
              <a:tr h="231110">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D1/ SBD 6.1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tenderer’s B-Bbee VERIFICATION CERTIFICATE </a:t>
                      </a:r>
                    </a:p>
                    <a:p>
                      <a:pPr marL="0" marR="0">
                        <a:spcBef>
                          <a:spcPts val="0"/>
                        </a:spcBef>
                        <a:spcAft>
                          <a:spcPts val="0"/>
                        </a:spcAft>
                      </a:pPr>
                      <a:r>
                        <a:rPr lang="en-US" sz="800" dirty="0">
                          <a:effectLst/>
                          <a:latin typeface="Arial" panose="020B0604020202020204" pitchFamily="34" charset="0"/>
                          <a:ea typeface="Times New Roman" panose="02020603050405020304" pitchFamily="18" charset="0"/>
                          <a:cs typeface="Times New Roman" panose="02020603050405020304" pitchFamily="18" charset="0"/>
                        </a:rPr>
                        <a:t>PREFERENCE POINTS CLAIM FORM IN TERMS OF THE PREFERENTIAL PROCUREMENT REGULATIONS 2022 (SBD 6.1) </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 &amp; *2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924081806"/>
                  </a:ext>
                </a:extLst>
              </a:tr>
            </a:tbl>
          </a:graphicData>
        </a:graphic>
      </p:graphicFrame>
    </p:spTree>
    <p:extLst>
      <p:ext uri="{BB962C8B-B14F-4D97-AF65-F5344CB8AC3E}">
        <p14:creationId xmlns:p14="http://schemas.microsoft.com/office/powerpoint/2010/main" val="42793012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DF4812-3F30-4F44-A3DC-3BA03E6BBAD9}"/>
              </a:ext>
            </a:extLst>
          </p:cNvPr>
          <p:cNvSpPr txBox="1"/>
          <p:nvPr/>
        </p:nvSpPr>
        <p:spPr>
          <a:xfrm>
            <a:off x="0" y="200055"/>
            <a:ext cx="9144000" cy="400110"/>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RETURNABLE SCHEDULES – FINANCIAL</a:t>
            </a:r>
            <a:r>
              <a:rPr lang="en-ZA" sz="2000" b="1" dirty="0">
                <a:latin typeface="Arial" panose="020B0604020202020204" pitchFamily="34" charset="0"/>
                <a:cs typeface="Arial" panose="020B0604020202020204" pitchFamily="34" charset="0"/>
              </a:rPr>
              <a:t> </a:t>
            </a: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ENVELOPE</a:t>
            </a:r>
          </a:p>
        </p:txBody>
      </p:sp>
      <p:graphicFrame>
        <p:nvGraphicFramePr>
          <p:cNvPr id="2" name="Table 1">
            <a:extLst>
              <a:ext uri="{FF2B5EF4-FFF2-40B4-BE49-F238E27FC236}">
                <a16:creationId xmlns:a16="http://schemas.microsoft.com/office/drawing/2014/main" id="{DBCD4D60-B4A4-B174-1F9E-A56B0EFA07AA}"/>
              </a:ext>
            </a:extLst>
          </p:cNvPr>
          <p:cNvGraphicFramePr>
            <a:graphicFrameLocks noGrp="1"/>
          </p:cNvGraphicFramePr>
          <p:nvPr>
            <p:extLst>
              <p:ext uri="{D42A27DB-BD31-4B8C-83A1-F6EECF244321}">
                <p14:modId xmlns:p14="http://schemas.microsoft.com/office/powerpoint/2010/main" val="1645192852"/>
              </p:ext>
            </p:extLst>
          </p:nvPr>
        </p:nvGraphicFramePr>
        <p:xfrm>
          <a:off x="474609" y="1418257"/>
          <a:ext cx="8194782" cy="4021486"/>
        </p:xfrm>
        <a:graphic>
          <a:graphicData uri="http://schemas.openxmlformats.org/drawingml/2006/table">
            <a:tbl>
              <a:tblPr firstRow="1" firstCol="1" lastRow="1" lastCol="1" bandRow="1" bandCol="1"/>
              <a:tblGrid>
                <a:gridCol w="661296">
                  <a:extLst>
                    <a:ext uri="{9D8B030D-6E8A-4147-A177-3AD203B41FA5}">
                      <a16:colId xmlns:a16="http://schemas.microsoft.com/office/drawing/2014/main" val="1897083021"/>
                    </a:ext>
                  </a:extLst>
                </a:gridCol>
                <a:gridCol w="1328630">
                  <a:extLst>
                    <a:ext uri="{9D8B030D-6E8A-4147-A177-3AD203B41FA5}">
                      <a16:colId xmlns:a16="http://schemas.microsoft.com/office/drawing/2014/main" val="1839734609"/>
                    </a:ext>
                  </a:extLst>
                </a:gridCol>
                <a:gridCol w="3993502">
                  <a:extLst>
                    <a:ext uri="{9D8B030D-6E8A-4147-A177-3AD203B41FA5}">
                      <a16:colId xmlns:a16="http://schemas.microsoft.com/office/drawing/2014/main" val="2767343231"/>
                    </a:ext>
                  </a:extLst>
                </a:gridCol>
                <a:gridCol w="1091682">
                  <a:extLst>
                    <a:ext uri="{9D8B030D-6E8A-4147-A177-3AD203B41FA5}">
                      <a16:colId xmlns:a16="http://schemas.microsoft.com/office/drawing/2014/main" val="3460755172"/>
                    </a:ext>
                  </a:extLst>
                </a:gridCol>
                <a:gridCol w="1119672">
                  <a:extLst>
                    <a:ext uri="{9D8B030D-6E8A-4147-A177-3AD203B41FA5}">
                      <a16:colId xmlns:a16="http://schemas.microsoft.com/office/drawing/2014/main" val="2729807447"/>
                    </a:ext>
                  </a:extLst>
                </a:gridCol>
              </a:tblGrid>
              <a:tr h="1188252">
                <a:tc>
                  <a:txBody>
                    <a:bodyPr/>
                    <a:lstStyle/>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a:t>
                      </a:r>
                    </a:p>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cOM­PLETED</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71755" marR="71755"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envelope</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282477380"/>
                  </a:ext>
                </a:extLst>
              </a:tr>
              <a:tr h="594125">
                <a:tc>
                  <a:txBody>
                    <a:bodyPr/>
                    <a:lstStyle/>
                    <a:p>
                      <a:pPr marL="0" marR="0">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c1.1.1/SBD7</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FORM OF OFFER</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*2</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71755" marR="71755" algn="ctr">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FINANCIAL PROPOSAL</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71755" marR="71755" algn="ctr">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(2</a:t>
                      </a:r>
                      <a:r>
                        <a:rPr lang="en-ZA" sz="1000" cap="all" baseline="30000" dirty="0">
                          <a:effectLst/>
                          <a:latin typeface="Arial" panose="020B0604020202020204" pitchFamily="34" charset="0"/>
                          <a:ea typeface="Times New Roman" panose="02020603050405020304" pitchFamily="18" charset="0"/>
                          <a:cs typeface="Arial" panose="020B0604020202020204" pitchFamily="34" charset="0"/>
                        </a:rPr>
                        <a:t>nd</a:t>
                      </a:r>
                      <a:r>
                        <a:rPr lang="en-ZA" sz="1000" cap="all" dirty="0">
                          <a:effectLst/>
                          <a:latin typeface="Arial" panose="020B0604020202020204" pitchFamily="34" charset="0"/>
                          <a:ea typeface="Times New Roman" panose="02020603050405020304" pitchFamily="18" charset="0"/>
                          <a:cs typeface="Arial" panose="020B0604020202020204" pitchFamily="34" charset="0"/>
                        </a:rPr>
                        <a:t> Envelope)</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5098658"/>
                  </a:ext>
                </a:extLst>
              </a:tr>
              <a:tr h="594125">
                <a:tc>
                  <a:txBody>
                    <a:bodyPr/>
                    <a:lstStyle/>
                    <a:p>
                      <a:pPr marL="0" marR="0">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C1.2.3</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CONTRACT DATA – INFORMATION PROVIDED BY THE TENDERER</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*2</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83531049"/>
                  </a:ext>
                </a:extLst>
              </a:tr>
              <a:tr h="594125">
                <a:tc>
                  <a:txBody>
                    <a:bodyPr/>
                    <a:lstStyle/>
                    <a:p>
                      <a:pPr marL="0" marR="0">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C2.2/</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SBD3</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MS EXCEL</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PRICING SCHEDULE</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138823661"/>
                  </a:ext>
                </a:extLst>
              </a:tr>
              <a:tr h="456734">
                <a:tc>
                  <a:txBody>
                    <a:bodyPr/>
                    <a:lstStyle/>
                    <a:p>
                      <a:pPr marL="0" marR="0">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c2.3</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MS EXCEL</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SUMMARY OF PRICING SCHEDULE</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502032104"/>
                  </a:ext>
                </a:extLst>
              </a:tr>
              <a:tr h="594125">
                <a:tc>
                  <a:txBody>
                    <a:bodyPr/>
                    <a:lstStyle/>
                    <a:p>
                      <a:pPr marL="0" marR="0">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C2.4</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MS EXCEL</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KEY PERSONS FOR THIS PROJECT AND SUMMARY OF NORMALISED HOURS TENDERED</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327375684"/>
                  </a:ext>
                </a:extLst>
              </a:tr>
            </a:tbl>
          </a:graphicData>
        </a:graphic>
      </p:graphicFrame>
    </p:spTree>
    <p:extLst>
      <p:ext uri="{BB962C8B-B14F-4D97-AF65-F5344CB8AC3E}">
        <p14:creationId xmlns:p14="http://schemas.microsoft.com/office/powerpoint/2010/main" val="11430220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BF331-D2CB-423F-A85C-2EB4F609194C}"/>
              </a:ext>
            </a:extLst>
          </p:cNvPr>
          <p:cNvSpPr txBox="1"/>
          <p:nvPr/>
        </p:nvSpPr>
        <p:spPr>
          <a:xfrm>
            <a:off x="0" y="233082"/>
            <a:ext cx="9144000" cy="861774"/>
          </a:xfrm>
          <a:prstGeom prst="rect">
            <a:avLst/>
          </a:prstGeom>
          <a:solidFill>
            <a:schemeClr val="accent6">
              <a:lumMod val="40000"/>
              <a:lumOff val="60000"/>
            </a:schemeClr>
          </a:solidFill>
        </p:spPr>
        <p:txBody>
          <a:bodyPr wrap="square" rtlCol="0">
            <a:spAutoFit/>
          </a:bodyPr>
          <a:lstStyle/>
          <a:p>
            <a:pPr algn="ctr"/>
            <a:r>
              <a:rPr lang="en-ZA" sz="2500" b="1" dirty="0">
                <a:latin typeface="+mj-lt"/>
              </a:rPr>
              <a:t>FORM B7: </a:t>
            </a:r>
            <a:r>
              <a:rPr lang="en-US" sz="2500" b="1" dirty="0">
                <a:latin typeface="+mj-lt"/>
              </a:rPr>
              <a:t>TARGETED ENTERPRISE/SUB-CONTRACTOR DETAILS AND DECLARATION</a:t>
            </a:r>
          </a:p>
        </p:txBody>
      </p:sp>
      <p:pic>
        <p:nvPicPr>
          <p:cNvPr id="6" name="Picture 5">
            <a:extLst>
              <a:ext uri="{FF2B5EF4-FFF2-40B4-BE49-F238E27FC236}">
                <a16:creationId xmlns:a16="http://schemas.microsoft.com/office/drawing/2014/main" id="{0BB4E97F-9E2B-D01E-5660-399C059C9BD4}"/>
              </a:ext>
            </a:extLst>
          </p:cNvPr>
          <p:cNvPicPr>
            <a:picLocks noChangeAspect="1"/>
          </p:cNvPicPr>
          <p:nvPr/>
        </p:nvPicPr>
        <p:blipFill>
          <a:blip r:embed="rId2"/>
          <a:stretch>
            <a:fillRect/>
          </a:stretch>
        </p:blipFill>
        <p:spPr>
          <a:xfrm>
            <a:off x="727787" y="1432549"/>
            <a:ext cx="7688425" cy="4661712"/>
          </a:xfrm>
          <a:prstGeom prst="rect">
            <a:avLst/>
          </a:prstGeom>
        </p:spPr>
      </p:pic>
    </p:spTree>
    <p:extLst>
      <p:ext uri="{BB962C8B-B14F-4D97-AF65-F5344CB8AC3E}">
        <p14:creationId xmlns:p14="http://schemas.microsoft.com/office/powerpoint/2010/main" val="12443720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890508" y="2890391"/>
            <a:ext cx="7362983"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C1: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AGREEMENTS AND CONTRACT DATA</a:t>
            </a:r>
          </a:p>
        </p:txBody>
      </p:sp>
    </p:spTree>
    <p:extLst>
      <p:ext uri="{BB962C8B-B14F-4D97-AF65-F5344CB8AC3E}">
        <p14:creationId xmlns:p14="http://schemas.microsoft.com/office/powerpoint/2010/main" val="28230961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817C7DE-D1C4-9E60-25C9-6731884CEA4C}"/>
              </a:ext>
            </a:extLst>
          </p:cNvPr>
          <p:cNvSpPr txBox="1">
            <a:spLocks/>
          </p:cNvSpPr>
          <p:nvPr/>
        </p:nvSpPr>
        <p:spPr>
          <a:xfrm>
            <a:off x="457200" y="841355"/>
            <a:ext cx="7772400" cy="923330"/>
          </a:xfrm>
          <a:prstGeom prst="rect">
            <a:avLst/>
          </a:prstGeom>
        </p:spPr>
        <p:txBody>
          <a:bodyPr wrap="square" lIns="0" tIns="0" rIns="0" bIns="0">
            <a:spAutoFit/>
          </a:bodyPr>
          <a:lstStyle>
            <a:lvl1pPr>
              <a:defRPr sz="2000" b="0" i="0">
                <a:solidFill>
                  <a:schemeClr val="tx1"/>
                </a:solidFill>
                <a:latin typeface="Arial Black"/>
                <a:ea typeface="+mj-ea"/>
                <a:cs typeface="Arial Black"/>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2000" b="1" i="0" u="none" strike="noStrike" kern="0" cap="none" spc="0" normalizeH="0" baseline="0" noProof="0" dirty="0">
                <a:ln>
                  <a:noFill/>
                </a:ln>
                <a:solidFill>
                  <a:sysClr val="windowText" lastClr="000000"/>
                </a:solidFill>
                <a:effectLst/>
                <a:uLnTx/>
                <a:uFillTx/>
                <a:latin typeface="Arial Black"/>
                <a:ea typeface="+mj-ea"/>
              </a:rPr>
              <a:t>C1.1.1 FORM OF OFFER </a:t>
            </a:r>
            <a:br>
              <a:rPr kumimoji="0" lang="en-ZA" sz="2000" b="1" i="0" u="none" strike="noStrike" kern="0" cap="none" spc="0" normalizeH="0" baseline="0" noProof="0" dirty="0">
                <a:ln>
                  <a:noFill/>
                </a:ln>
                <a:solidFill>
                  <a:sysClr val="windowText" lastClr="000000"/>
                </a:solidFill>
                <a:effectLst/>
                <a:uLnTx/>
                <a:uFillTx/>
                <a:latin typeface="Arial Black"/>
                <a:ea typeface="+mj-ea"/>
              </a:rPr>
            </a:br>
            <a:r>
              <a:rPr kumimoji="0" lang="en-ZA" sz="2000" b="1" i="0" u="none" strike="noStrike" kern="0" cap="none" spc="0" normalizeH="0" baseline="0" noProof="0" dirty="0">
                <a:ln>
                  <a:noFill/>
                </a:ln>
                <a:solidFill>
                  <a:sysClr val="windowText" lastClr="000000"/>
                </a:solidFill>
                <a:effectLst/>
                <a:uLnTx/>
                <a:uFillTx/>
                <a:latin typeface="Arial Black"/>
                <a:ea typeface="+mj-ea"/>
              </a:rPr>
              <a:t>(Incorporating SBD7)</a:t>
            </a:r>
            <a:br>
              <a:rPr kumimoji="0" lang="en-ZA" sz="2000" b="1" i="0" u="none" strike="noStrike" kern="0" cap="none" spc="0" normalizeH="0" baseline="0" noProof="0" dirty="0">
                <a:ln>
                  <a:noFill/>
                </a:ln>
                <a:solidFill>
                  <a:sysClr val="windowText" lastClr="000000"/>
                </a:solidFill>
                <a:effectLst/>
                <a:uLnTx/>
                <a:uFillTx/>
                <a:latin typeface="Arial Black"/>
                <a:ea typeface="+mj-ea"/>
              </a:rPr>
            </a:br>
            <a:endParaRPr kumimoji="0" lang="en-ZA" sz="2000" b="0" i="0" u="none" strike="noStrike" kern="0" cap="none" spc="0" normalizeH="0" baseline="0" noProof="0" dirty="0">
              <a:ln>
                <a:noFill/>
              </a:ln>
              <a:solidFill>
                <a:sysClr val="windowText" lastClr="000000"/>
              </a:solidFill>
              <a:effectLst/>
              <a:uLnTx/>
              <a:uFillTx/>
              <a:latin typeface="Arial Black"/>
              <a:ea typeface="+mj-ea"/>
            </a:endParaRPr>
          </a:p>
        </p:txBody>
      </p:sp>
      <p:pic>
        <p:nvPicPr>
          <p:cNvPr id="4" name="Picture 3">
            <a:extLst>
              <a:ext uri="{FF2B5EF4-FFF2-40B4-BE49-F238E27FC236}">
                <a16:creationId xmlns:a16="http://schemas.microsoft.com/office/drawing/2014/main" id="{8139D482-E2B6-006E-139C-8556D15F1F3D}"/>
              </a:ext>
            </a:extLst>
          </p:cNvPr>
          <p:cNvPicPr>
            <a:picLocks noChangeAspect="1"/>
          </p:cNvPicPr>
          <p:nvPr/>
        </p:nvPicPr>
        <p:blipFill>
          <a:blip r:embed="rId2" cstate="print"/>
          <a:stretch>
            <a:fillRect/>
          </a:stretch>
        </p:blipFill>
        <p:spPr>
          <a:xfrm>
            <a:off x="633830" y="1741463"/>
            <a:ext cx="7759893" cy="4678062"/>
          </a:xfrm>
          <a:prstGeom prst="rect">
            <a:avLst/>
          </a:prstGeom>
        </p:spPr>
      </p:pic>
    </p:spTree>
    <p:extLst>
      <p:ext uri="{BB962C8B-B14F-4D97-AF65-F5344CB8AC3E}">
        <p14:creationId xmlns:p14="http://schemas.microsoft.com/office/powerpoint/2010/main" val="36562573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AA25A8C-85FD-5B8A-786D-652CBB7DE453}"/>
              </a:ext>
            </a:extLst>
          </p:cNvPr>
          <p:cNvSpPr txBox="1">
            <a:spLocks/>
          </p:cNvSpPr>
          <p:nvPr/>
        </p:nvSpPr>
        <p:spPr>
          <a:xfrm>
            <a:off x="685800" y="512029"/>
            <a:ext cx="7772400" cy="92333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ZA" sz="2000" b="1" dirty="0">
                <a:latin typeface="Arial" panose="020B0604020202020204" pitchFamily="34" charset="0"/>
                <a:cs typeface="Arial" panose="020B0604020202020204" pitchFamily="34" charset="0"/>
              </a:rPr>
              <a:t>C1.1.1 FORM OF OFFER </a:t>
            </a:r>
            <a:br>
              <a:rPr lang="en-ZA" sz="2000" b="1" dirty="0">
                <a:latin typeface="Arial" panose="020B0604020202020204" pitchFamily="34" charset="0"/>
                <a:cs typeface="Arial" panose="020B0604020202020204" pitchFamily="34" charset="0"/>
              </a:rPr>
            </a:br>
            <a:r>
              <a:rPr lang="en-ZA" sz="2000" b="1" dirty="0">
                <a:latin typeface="Arial" panose="020B0604020202020204" pitchFamily="34" charset="0"/>
                <a:cs typeface="Arial" panose="020B0604020202020204" pitchFamily="34" charset="0"/>
              </a:rPr>
              <a:t>(Incorporating SBD7)</a:t>
            </a:r>
            <a:br>
              <a:rPr lang="en-ZA" sz="2000" b="1" dirty="0"/>
            </a:br>
            <a:endParaRPr lang="en-ZA" dirty="0"/>
          </a:p>
        </p:txBody>
      </p:sp>
      <p:pic>
        <p:nvPicPr>
          <p:cNvPr id="4" name="Picture 3">
            <a:extLst>
              <a:ext uri="{FF2B5EF4-FFF2-40B4-BE49-F238E27FC236}">
                <a16:creationId xmlns:a16="http://schemas.microsoft.com/office/drawing/2014/main" id="{32BBF6C2-6D20-0F1D-394B-ECA5F03CCCA1}"/>
              </a:ext>
            </a:extLst>
          </p:cNvPr>
          <p:cNvPicPr>
            <a:picLocks noChangeAspect="1"/>
          </p:cNvPicPr>
          <p:nvPr/>
        </p:nvPicPr>
        <p:blipFill>
          <a:blip r:embed="rId2" cstate="print"/>
          <a:stretch>
            <a:fillRect/>
          </a:stretch>
        </p:blipFill>
        <p:spPr>
          <a:xfrm>
            <a:off x="1796698" y="1559387"/>
            <a:ext cx="5873321" cy="4938544"/>
          </a:xfrm>
          <a:prstGeom prst="rect">
            <a:avLst/>
          </a:prstGeom>
        </p:spPr>
      </p:pic>
      <p:pic>
        <p:nvPicPr>
          <p:cNvPr id="5" name="Picture 4">
            <a:extLst>
              <a:ext uri="{FF2B5EF4-FFF2-40B4-BE49-F238E27FC236}">
                <a16:creationId xmlns:a16="http://schemas.microsoft.com/office/drawing/2014/main" id="{6CB8F346-EB90-45B4-A106-87F82A8EA3A6}"/>
              </a:ext>
            </a:extLst>
          </p:cNvPr>
          <p:cNvPicPr>
            <a:picLocks noChangeAspect="1"/>
          </p:cNvPicPr>
          <p:nvPr/>
        </p:nvPicPr>
        <p:blipFill>
          <a:blip r:embed="rId3" cstate="print"/>
          <a:stretch>
            <a:fillRect/>
          </a:stretch>
        </p:blipFill>
        <p:spPr>
          <a:xfrm rot="19944294">
            <a:off x="3215887" y="4127568"/>
            <a:ext cx="3201883" cy="756344"/>
          </a:xfrm>
          <a:prstGeom prst="rect">
            <a:avLst/>
          </a:prstGeom>
        </p:spPr>
      </p:pic>
    </p:spTree>
    <p:extLst>
      <p:ext uri="{BB962C8B-B14F-4D97-AF65-F5344CB8AC3E}">
        <p14:creationId xmlns:p14="http://schemas.microsoft.com/office/powerpoint/2010/main" val="292159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4">
            <a:extLst>
              <a:ext uri="{FF2B5EF4-FFF2-40B4-BE49-F238E27FC236}">
                <a16:creationId xmlns:a16="http://schemas.microsoft.com/office/drawing/2014/main" id="{8A994A94-4F6C-9139-A5AF-E28311AEC18C}"/>
              </a:ext>
            </a:extLst>
          </p:cNvPr>
          <p:cNvSpPr txBox="1"/>
          <p:nvPr/>
        </p:nvSpPr>
        <p:spPr>
          <a:xfrm>
            <a:off x="1066800" y="2286000"/>
            <a:ext cx="7428230" cy="1949450"/>
          </a:xfrm>
          <a:prstGeom prst="rect">
            <a:avLst/>
          </a:prstGeom>
        </p:spPr>
        <p:txBody>
          <a:bodyPr vert="horz" wrap="square" lIns="0" tIns="12700" rIns="0" bIns="0" rtlCol="0">
            <a:spAutoFit/>
          </a:bodyPr>
          <a:lstStyle/>
          <a:p>
            <a:pPr marL="121920">
              <a:spcBef>
                <a:spcPts val="100"/>
              </a:spcBef>
            </a:pPr>
            <a:r>
              <a:rPr b="1" spc="-5" dirty="0">
                <a:solidFill>
                  <a:prstClr val="black"/>
                </a:solidFill>
                <a:cs typeface="Calibri"/>
              </a:rPr>
              <a:t>Notes</a:t>
            </a:r>
            <a:r>
              <a:rPr b="1" spc="-50" dirty="0">
                <a:solidFill>
                  <a:prstClr val="black"/>
                </a:solidFill>
                <a:cs typeface="Calibri"/>
              </a:rPr>
              <a:t> </a:t>
            </a:r>
            <a:r>
              <a:rPr b="1" spc="-10" dirty="0">
                <a:solidFill>
                  <a:prstClr val="black"/>
                </a:solidFill>
                <a:cs typeface="Calibri"/>
              </a:rPr>
              <a:t>to</a:t>
            </a:r>
            <a:r>
              <a:rPr b="1" spc="-35" dirty="0">
                <a:solidFill>
                  <a:prstClr val="black"/>
                </a:solidFill>
                <a:cs typeface="Calibri"/>
              </a:rPr>
              <a:t> </a:t>
            </a:r>
            <a:r>
              <a:rPr b="1" spc="-10" dirty="0">
                <a:solidFill>
                  <a:prstClr val="black"/>
                </a:solidFill>
                <a:cs typeface="Calibri"/>
              </a:rPr>
              <a:t>tenderer</a:t>
            </a:r>
            <a:r>
              <a:rPr lang="en-ZA" b="1" spc="-10" dirty="0">
                <a:solidFill>
                  <a:prstClr val="black"/>
                </a:solidFill>
                <a:cs typeface="Calibri"/>
              </a:rPr>
              <a:t>:</a:t>
            </a:r>
            <a:endParaRPr dirty="0">
              <a:solidFill>
                <a:prstClr val="black"/>
              </a:solidFill>
              <a:cs typeface="Calibri"/>
            </a:endParaRPr>
          </a:p>
          <a:p>
            <a:pPr>
              <a:spcBef>
                <a:spcPts val="25"/>
              </a:spcBef>
            </a:pPr>
            <a:endParaRPr sz="1750" dirty="0">
              <a:solidFill>
                <a:prstClr val="black"/>
              </a:solidFill>
              <a:cs typeface="Calibri"/>
            </a:endParaRPr>
          </a:p>
          <a:p>
            <a:pPr marL="355600" marR="5080" indent="-342900">
              <a:buFontTx/>
              <a:buAutoNum type="arabicPeriod"/>
              <a:tabLst>
                <a:tab pos="354965" algn="l"/>
                <a:tab pos="355600" algn="l"/>
              </a:tabLst>
            </a:pPr>
            <a:r>
              <a:rPr b="1" dirty="0">
                <a:solidFill>
                  <a:prstClr val="black"/>
                </a:solidFill>
                <a:cs typeface="Calibri"/>
              </a:rPr>
              <a:t>Should a </a:t>
            </a:r>
            <a:r>
              <a:rPr b="1" spc="-10" dirty="0">
                <a:solidFill>
                  <a:prstClr val="black"/>
                </a:solidFill>
                <a:cs typeface="Calibri"/>
              </a:rPr>
              <a:t>tenderer </a:t>
            </a:r>
            <a:r>
              <a:rPr b="1" spc="-5" dirty="0">
                <a:solidFill>
                  <a:prstClr val="black"/>
                </a:solidFill>
                <a:cs typeface="Calibri"/>
              </a:rPr>
              <a:t>wish </a:t>
            </a:r>
            <a:r>
              <a:rPr b="1" spc="-10" dirty="0">
                <a:solidFill>
                  <a:prstClr val="black"/>
                </a:solidFill>
                <a:cs typeface="Calibri"/>
              </a:rPr>
              <a:t>to offer </a:t>
            </a:r>
            <a:r>
              <a:rPr b="1" dirty="0">
                <a:solidFill>
                  <a:prstClr val="black"/>
                </a:solidFill>
                <a:cs typeface="Calibri"/>
              </a:rPr>
              <a:t>a </a:t>
            </a:r>
            <a:r>
              <a:rPr b="1" spc="-10" dirty="0">
                <a:solidFill>
                  <a:prstClr val="black"/>
                </a:solidFill>
                <a:cs typeface="Calibri"/>
              </a:rPr>
              <a:t>different </a:t>
            </a:r>
            <a:r>
              <a:rPr b="1" spc="-5" dirty="0">
                <a:solidFill>
                  <a:prstClr val="black"/>
                </a:solidFill>
                <a:cs typeface="Calibri"/>
              </a:rPr>
              <a:t>period </a:t>
            </a:r>
            <a:r>
              <a:rPr b="1" dirty="0">
                <a:solidFill>
                  <a:prstClr val="black"/>
                </a:solidFill>
                <a:cs typeface="Calibri"/>
              </a:rPr>
              <a:t>of </a:t>
            </a:r>
            <a:r>
              <a:rPr b="1" spc="-5" dirty="0">
                <a:solidFill>
                  <a:prstClr val="black"/>
                </a:solidFill>
                <a:cs typeface="Calibri"/>
              </a:rPr>
              <a:t>completion </a:t>
            </a:r>
            <a:r>
              <a:rPr b="1" dirty="0">
                <a:solidFill>
                  <a:prstClr val="black"/>
                </a:solidFill>
                <a:cs typeface="Calibri"/>
              </a:rPr>
              <a:t>than </a:t>
            </a:r>
            <a:r>
              <a:rPr b="1" spc="-5" dirty="0">
                <a:solidFill>
                  <a:prstClr val="black"/>
                </a:solidFill>
                <a:cs typeface="Calibri"/>
              </a:rPr>
              <a:t>that </a:t>
            </a:r>
            <a:r>
              <a:rPr b="1" dirty="0">
                <a:solidFill>
                  <a:prstClr val="black"/>
                </a:solidFill>
                <a:cs typeface="Calibri"/>
              </a:rPr>
              <a:t> </a:t>
            </a:r>
            <a:r>
              <a:rPr b="1" spc="-5" dirty="0">
                <a:solidFill>
                  <a:prstClr val="black"/>
                </a:solidFill>
                <a:cs typeface="Calibri"/>
              </a:rPr>
              <a:t>specified</a:t>
            </a:r>
            <a:r>
              <a:rPr b="1" spc="-50" dirty="0">
                <a:solidFill>
                  <a:prstClr val="black"/>
                </a:solidFill>
                <a:cs typeface="Calibri"/>
              </a:rPr>
              <a:t> </a:t>
            </a:r>
            <a:r>
              <a:rPr b="1" spc="-5" dirty="0">
                <a:solidFill>
                  <a:prstClr val="black"/>
                </a:solidFill>
                <a:cs typeface="Calibri"/>
              </a:rPr>
              <a:t>by</a:t>
            </a:r>
            <a:r>
              <a:rPr b="1" dirty="0">
                <a:solidFill>
                  <a:prstClr val="black"/>
                </a:solidFill>
                <a:cs typeface="Calibri"/>
              </a:rPr>
              <a:t> the</a:t>
            </a:r>
            <a:r>
              <a:rPr b="1" spc="-5" dirty="0">
                <a:solidFill>
                  <a:prstClr val="black"/>
                </a:solidFill>
                <a:cs typeface="Calibri"/>
              </a:rPr>
              <a:t> </a:t>
            </a:r>
            <a:r>
              <a:rPr b="1" spc="-20" dirty="0">
                <a:solidFill>
                  <a:prstClr val="black"/>
                </a:solidFill>
                <a:cs typeface="Calibri"/>
              </a:rPr>
              <a:t>Employer,</a:t>
            </a:r>
            <a:r>
              <a:rPr b="1" spc="-10" dirty="0">
                <a:solidFill>
                  <a:prstClr val="black"/>
                </a:solidFill>
                <a:cs typeface="Calibri"/>
              </a:rPr>
              <a:t> </a:t>
            </a:r>
            <a:r>
              <a:rPr b="1" dirty="0">
                <a:solidFill>
                  <a:prstClr val="black"/>
                </a:solidFill>
                <a:cs typeface="Calibri"/>
              </a:rPr>
              <a:t>it</a:t>
            </a:r>
            <a:r>
              <a:rPr b="1" spc="-20" dirty="0">
                <a:solidFill>
                  <a:prstClr val="black"/>
                </a:solidFill>
                <a:cs typeface="Calibri"/>
              </a:rPr>
              <a:t> </a:t>
            </a:r>
            <a:r>
              <a:rPr b="1" dirty="0">
                <a:solidFill>
                  <a:prstClr val="black"/>
                </a:solidFill>
                <a:cs typeface="Calibri"/>
              </a:rPr>
              <a:t>shall</a:t>
            </a:r>
            <a:r>
              <a:rPr b="1" spc="-25" dirty="0">
                <a:solidFill>
                  <a:prstClr val="black"/>
                </a:solidFill>
                <a:cs typeface="Calibri"/>
              </a:rPr>
              <a:t> </a:t>
            </a:r>
            <a:r>
              <a:rPr b="1" dirty="0">
                <a:solidFill>
                  <a:prstClr val="black"/>
                </a:solidFill>
                <a:cs typeface="Calibri"/>
              </a:rPr>
              <a:t>be</a:t>
            </a:r>
            <a:r>
              <a:rPr b="1" spc="-20" dirty="0">
                <a:solidFill>
                  <a:prstClr val="black"/>
                </a:solidFill>
                <a:cs typeface="Calibri"/>
              </a:rPr>
              <a:t> </a:t>
            </a:r>
            <a:r>
              <a:rPr b="1" spc="-10" dirty="0">
                <a:solidFill>
                  <a:prstClr val="black"/>
                </a:solidFill>
                <a:cs typeface="Calibri"/>
              </a:rPr>
              <a:t>submitted</a:t>
            </a:r>
            <a:r>
              <a:rPr b="1" spc="-45" dirty="0">
                <a:solidFill>
                  <a:prstClr val="black"/>
                </a:solidFill>
                <a:cs typeface="Calibri"/>
              </a:rPr>
              <a:t> </a:t>
            </a:r>
            <a:r>
              <a:rPr b="1" dirty="0">
                <a:solidFill>
                  <a:prstClr val="black"/>
                </a:solidFill>
                <a:cs typeface="Calibri"/>
              </a:rPr>
              <a:t>as</a:t>
            </a:r>
            <a:r>
              <a:rPr b="1" spc="5" dirty="0">
                <a:solidFill>
                  <a:prstClr val="black"/>
                </a:solidFill>
                <a:cs typeface="Calibri"/>
              </a:rPr>
              <a:t> </a:t>
            </a:r>
            <a:r>
              <a:rPr b="1" dirty="0">
                <a:solidFill>
                  <a:prstClr val="black"/>
                </a:solidFill>
                <a:cs typeface="Calibri"/>
              </a:rPr>
              <a:t>an </a:t>
            </a:r>
            <a:r>
              <a:rPr b="1" spc="-10" dirty="0">
                <a:solidFill>
                  <a:prstClr val="black"/>
                </a:solidFill>
                <a:cs typeface="Calibri"/>
              </a:rPr>
              <a:t>alternative offer</a:t>
            </a:r>
            <a:r>
              <a:rPr b="1" spc="-20" dirty="0">
                <a:solidFill>
                  <a:prstClr val="black"/>
                </a:solidFill>
                <a:cs typeface="Calibri"/>
              </a:rPr>
              <a:t> </a:t>
            </a:r>
            <a:r>
              <a:rPr b="1" dirty="0">
                <a:solidFill>
                  <a:prstClr val="black"/>
                </a:solidFill>
                <a:cs typeface="Calibri"/>
              </a:rPr>
              <a:t>on</a:t>
            </a:r>
            <a:r>
              <a:rPr b="1" spc="-20" dirty="0">
                <a:solidFill>
                  <a:prstClr val="black"/>
                </a:solidFill>
                <a:cs typeface="Calibri"/>
              </a:rPr>
              <a:t> </a:t>
            </a:r>
            <a:r>
              <a:rPr b="1" dirty="0">
                <a:solidFill>
                  <a:prstClr val="black"/>
                </a:solidFill>
                <a:cs typeface="Calibri"/>
              </a:rPr>
              <a:t>a </a:t>
            </a:r>
            <a:r>
              <a:rPr b="1" spc="-390" dirty="0">
                <a:solidFill>
                  <a:prstClr val="black"/>
                </a:solidFill>
                <a:cs typeface="Calibri"/>
              </a:rPr>
              <a:t> </a:t>
            </a:r>
            <a:r>
              <a:rPr b="1" spc="-10" dirty="0">
                <a:solidFill>
                  <a:prstClr val="black"/>
                </a:solidFill>
                <a:cs typeface="Calibri"/>
              </a:rPr>
              <a:t>separate</a:t>
            </a:r>
            <a:r>
              <a:rPr b="1" spc="-15" dirty="0">
                <a:solidFill>
                  <a:prstClr val="black"/>
                </a:solidFill>
                <a:cs typeface="Calibri"/>
              </a:rPr>
              <a:t> </a:t>
            </a:r>
            <a:r>
              <a:rPr b="1" spc="-10" dirty="0">
                <a:solidFill>
                  <a:prstClr val="black"/>
                </a:solidFill>
                <a:cs typeface="Calibri"/>
              </a:rPr>
              <a:t>Form</a:t>
            </a:r>
            <a:r>
              <a:rPr b="1" spc="-35" dirty="0">
                <a:solidFill>
                  <a:prstClr val="black"/>
                </a:solidFill>
                <a:cs typeface="Calibri"/>
              </a:rPr>
              <a:t> </a:t>
            </a:r>
            <a:r>
              <a:rPr b="1" dirty="0">
                <a:solidFill>
                  <a:prstClr val="black"/>
                </a:solidFill>
                <a:cs typeface="Calibri"/>
              </a:rPr>
              <a:t>of</a:t>
            </a:r>
            <a:r>
              <a:rPr b="1" spc="10" dirty="0">
                <a:solidFill>
                  <a:prstClr val="black"/>
                </a:solidFill>
                <a:cs typeface="Calibri"/>
              </a:rPr>
              <a:t> </a:t>
            </a:r>
            <a:r>
              <a:rPr b="1" spc="-40" dirty="0">
                <a:solidFill>
                  <a:prstClr val="black"/>
                </a:solidFill>
                <a:cs typeface="Calibri"/>
              </a:rPr>
              <a:t>Offer.</a:t>
            </a:r>
            <a:endParaRPr dirty="0">
              <a:solidFill>
                <a:prstClr val="black"/>
              </a:solidFill>
              <a:cs typeface="Calibri"/>
            </a:endParaRPr>
          </a:p>
          <a:p>
            <a:pPr marL="355600" indent="-342900">
              <a:buFontTx/>
              <a:buAutoNum type="arabicPeriod"/>
              <a:tabLst>
                <a:tab pos="354965" algn="l"/>
                <a:tab pos="355600" algn="l"/>
              </a:tabLst>
            </a:pPr>
            <a:r>
              <a:rPr b="1" dirty="0">
                <a:solidFill>
                  <a:prstClr val="black"/>
                </a:solidFill>
                <a:cs typeface="Calibri"/>
              </a:rPr>
              <a:t>If</a:t>
            </a:r>
            <a:r>
              <a:rPr b="1" spc="5" dirty="0">
                <a:solidFill>
                  <a:prstClr val="black"/>
                </a:solidFill>
                <a:cs typeface="Calibri"/>
              </a:rPr>
              <a:t> </a:t>
            </a:r>
            <a:r>
              <a:rPr b="1" spc="-10" dirty="0">
                <a:solidFill>
                  <a:prstClr val="black"/>
                </a:solidFill>
                <a:cs typeface="Calibri"/>
              </a:rPr>
              <a:t>more</a:t>
            </a:r>
            <a:r>
              <a:rPr b="1" spc="-5" dirty="0">
                <a:solidFill>
                  <a:prstClr val="black"/>
                </a:solidFill>
                <a:cs typeface="Calibri"/>
              </a:rPr>
              <a:t> </a:t>
            </a:r>
            <a:r>
              <a:rPr b="1" dirty="0">
                <a:solidFill>
                  <a:prstClr val="black"/>
                </a:solidFill>
                <a:cs typeface="Calibri"/>
              </a:rPr>
              <a:t>than</a:t>
            </a:r>
            <a:r>
              <a:rPr b="1" spc="-5" dirty="0">
                <a:solidFill>
                  <a:prstClr val="black"/>
                </a:solidFill>
                <a:cs typeface="Calibri"/>
              </a:rPr>
              <a:t> </a:t>
            </a:r>
            <a:r>
              <a:rPr b="1" dirty="0">
                <a:solidFill>
                  <a:prstClr val="black"/>
                </a:solidFill>
                <a:cs typeface="Calibri"/>
              </a:rPr>
              <a:t>one</a:t>
            </a:r>
            <a:r>
              <a:rPr b="1" spc="-30" dirty="0">
                <a:solidFill>
                  <a:prstClr val="black"/>
                </a:solidFill>
                <a:cs typeface="Calibri"/>
              </a:rPr>
              <a:t> </a:t>
            </a:r>
            <a:r>
              <a:rPr b="1" spc="-10" dirty="0">
                <a:solidFill>
                  <a:prstClr val="black"/>
                </a:solidFill>
                <a:cs typeface="Calibri"/>
              </a:rPr>
              <a:t>alternative</a:t>
            </a:r>
            <a:r>
              <a:rPr b="1" spc="-35" dirty="0">
                <a:solidFill>
                  <a:prstClr val="black"/>
                </a:solidFill>
                <a:cs typeface="Calibri"/>
              </a:rPr>
              <a:t> </a:t>
            </a:r>
            <a:r>
              <a:rPr b="1" spc="-5" dirty="0">
                <a:solidFill>
                  <a:prstClr val="black"/>
                </a:solidFill>
                <a:cs typeface="Calibri"/>
              </a:rPr>
              <a:t>tender</a:t>
            </a:r>
            <a:r>
              <a:rPr b="1" spc="-25" dirty="0">
                <a:solidFill>
                  <a:prstClr val="black"/>
                </a:solidFill>
                <a:cs typeface="Calibri"/>
              </a:rPr>
              <a:t> </a:t>
            </a:r>
            <a:r>
              <a:rPr b="1" dirty="0">
                <a:solidFill>
                  <a:prstClr val="black"/>
                </a:solidFill>
                <a:cs typeface="Calibri"/>
              </a:rPr>
              <a:t>is</a:t>
            </a:r>
            <a:r>
              <a:rPr b="1" spc="-5" dirty="0">
                <a:solidFill>
                  <a:prstClr val="black"/>
                </a:solidFill>
                <a:cs typeface="Calibri"/>
              </a:rPr>
              <a:t> </a:t>
            </a:r>
            <a:r>
              <a:rPr b="1" spc="-10" dirty="0">
                <a:solidFill>
                  <a:prstClr val="black"/>
                </a:solidFill>
                <a:cs typeface="Calibri"/>
              </a:rPr>
              <a:t>submitted</a:t>
            </a:r>
            <a:r>
              <a:rPr b="1" spc="-25" dirty="0">
                <a:solidFill>
                  <a:prstClr val="black"/>
                </a:solidFill>
                <a:cs typeface="Calibri"/>
              </a:rPr>
              <a:t> </a:t>
            </a:r>
            <a:r>
              <a:rPr b="1" spc="-5" dirty="0">
                <a:solidFill>
                  <a:prstClr val="black"/>
                </a:solidFill>
                <a:cs typeface="Calibri"/>
              </a:rPr>
              <a:t>each</a:t>
            </a:r>
            <a:r>
              <a:rPr b="1" spc="-15" dirty="0">
                <a:solidFill>
                  <a:prstClr val="black"/>
                </a:solidFill>
                <a:cs typeface="Calibri"/>
              </a:rPr>
              <a:t> </a:t>
            </a:r>
            <a:r>
              <a:rPr b="1" dirty="0">
                <a:solidFill>
                  <a:prstClr val="black"/>
                </a:solidFill>
                <a:cs typeface="Calibri"/>
              </a:rPr>
              <a:t>shall</a:t>
            </a:r>
            <a:r>
              <a:rPr b="1" spc="-10" dirty="0">
                <a:solidFill>
                  <a:prstClr val="black"/>
                </a:solidFill>
                <a:cs typeface="Calibri"/>
              </a:rPr>
              <a:t> </a:t>
            </a:r>
            <a:r>
              <a:rPr b="1" dirty="0">
                <a:solidFill>
                  <a:prstClr val="black"/>
                </a:solidFill>
                <a:cs typeface="Calibri"/>
              </a:rPr>
              <a:t>be </a:t>
            </a:r>
            <a:r>
              <a:rPr b="1" spc="-10" dirty="0">
                <a:solidFill>
                  <a:prstClr val="black"/>
                </a:solidFill>
                <a:cs typeface="Calibri"/>
              </a:rPr>
              <a:t>numbered</a:t>
            </a:r>
            <a:endParaRPr dirty="0">
              <a:solidFill>
                <a:prstClr val="black"/>
              </a:solidFill>
              <a:cs typeface="Calibri"/>
            </a:endParaRPr>
          </a:p>
          <a:p>
            <a:pPr marL="355600">
              <a:spcBef>
                <a:spcPts val="25"/>
              </a:spcBef>
            </a:pPr>
            <a:r>
              <a:rPr b="1" dirty="0">
                <a:solidFill>
                  <a:prstClr val="black"/>
                </a:solidFill>
                <a:cs typeface="Calibri"/>
              </a:rPr>
              <a:t>and</a:t>
            </a:r>
            <a:r>
              <a:rPr b="1" spc="-5" dirty="0">
                <a:solidFill>
                  <a:prstClr val="black"/>
                </a:solidFill>
                <a:cs typeface="Calibri"/>
              </a:rPr>
              <a:t> </a:t>
            </a:r>
            <a:r>
              <a:rPr b="1" spc="-10" dirty="0">
                <a:solidFill>
                  <a:prstClr val="black"/>
                </a:solidFill>
                <a:cs typeface="Calibri"/>
              </a:rPr>
              <a:t>submitted</a:t>
            </a:r>
            <a:r>
              <a:rPr b="1" spc="-35" dirty="0">
                <a:solidFill>
                  <a:prstClr val="black"/>
                </a:solidFill>
                <a:cs typeface="Calibri"/>
              </a:rPr>
              <a:t> </a:t>
            </a:r>
            <a:r>
              <a:rPr b="1" dirty="0">
                <a:solidFill>
                  <a:prstClr val="black"/>
                </a:solidFill>
                <a:cs typeface="Calibri"/>
              </a:rPr>
              <a:t>on</a:t>
            </a:r>
            <a:r>
              <a:rPr b="1" spc="-5" dirty="0">
                <a:solidFill>
                  <a:prstClr val="black"/>
                </a:solidFill>
                <a:cs typeface="Calibri"/>
              </a:rPr>
              <a:t> </a:t>
            </a:r>
            <a:r>
              <a:rPr b="1" dirty="0">
                <a:solidFill>
                  <a:prstClr val="black"/>
                </a:solidFill>
                <a:cs typeface="Calibri"/>
              </a:rPr>
              <a:t>a</a:t>
            </a:r>
            <a:r>
              <a:rPr b="1" spc="5" dirty="0">
                <a:solidFill>
                  <a:prstClr val="black"/>
                </a:solidFill>
                <a:cs typeface="Calibri"/>
              </a:rPr>
              <a:t> </a:t>
            </a:r>
            <a:r>
              <a:rPr b="1" spc="-10" dirty="0">
                <a:solidFill>
                  <a:prstClr val="black"/>
                </a:solidFill>
                <a:cs typeface="Calibri"/>
              </a:rPr>
              <a:t>separate Form</a:t>
            </a:r>
            <a:r>
              <a:rPr b="1" spc="-35" dirty="0">
                <a:solidFill>
                  <a:prstClr val="black"/>
                </a:solidFill>
                <a:cs typeface="Calibri"/>
              </a:rPr>
              <a:t> </a:t>
            </a:r>
            <a:r>
              <a:rPr b="1" dirty="0">
                <a:solidFill>
                  <a:prstClr val="black"/>
                </a:solidFill>
                <a:cs typeface="Calibri"/>
              </a:rPr>
              <a:t>of</a:t>
            </a:r>
            <a:r>
              <a:rPr b="1" spc="15" dirty="0">
                <a:solidFill>
                  <a:prstClr val="black"/>
                </a:solidFill>
                <a:cs typeface="Calibri"/>
              </a:rPr>
              <a:t> </a:t>
            </a:r>
            <a:r>
              <a:rPr b="1" spc="-15" dirty="0">
                <a:solidFill>
                  <a:prstClr val="black"/>
                </a:solidFill>
                <a:cs typeface="Calibri"/>
              </a:rPr>
              <a:t>Offer</a:t>
            </a:r>
            <a:r>
              <a:rPr b="1" spc="15" dirty="0">
                <a:solidFill>
                  <a:prstClr val="black"/>
                </a:solidFill>
                <a:cs typeface="Calibri"/>
              </a:rPr>
              <a:t> </a:t>
            </a:r>
            <a:r>
              <a:rPr b="1" dirty="0">
                <a:solidFill>
                  <a:prstClr val="black"/>
                </a:solidFill>
                <a:cs typeface="Calibri"/>
              </a:rPr>
              <a:t>duly</a:t>
            </a:r>
            <a:r>
              <a:rPr b="1" spc="-25" dirty="0">
                <a:solidFill>
                  <a:prstClr val="black"/>
                </a:solidFill>
                <a:cs typeface="Calibri"/>
              </a:rPr>
              <a:t> </a:t>
            </a:r>
            <a:r>
              <a:rPr b="1" spc="-10" dirty="0">
                <a:solidFill>
                  <a:prstClr val="black"/>
                </a:solidFill>
                <a:cs typeface="Calibri"/>
              </a:rPr>
              <a:t>completed</a:t>
            </a:r>
            <a:r>
              <a:rPr b="1" spc="-30" dirty="0">
                <a:solidFill>
                  <a:prstClr val="black"/>
                </a:solidFill>
                <a:cs typeface="Calibri"/>
              </a:rPr>
              <a:t> </a:t>
            </a:r>
            <a:r>
              <a:rPr b="1" dirty="0">
                <a:solidFill>
                  <a:prstClr val="black"/>
                </a:solidFill>
                <a:cs typeface="Calibri"/>
              </a:rPr>
              <a:t>and</a:t>
            </a:r>
            <a:r>
              <a:rPr b="1" spc="-5" dirty="0">
                <a:solidFill>
                  <a:prstClr val="black"/>
                </a:solidFill>
                <a:cs typeface="Calibri"/>
              </a:rPr>
              <a:t> signed.</a:t>
            </a:r>
            <a:endParaRPr dirty="0">
              <a:solidFill>
                <a:prstClr val="black"/>
              </a:solidFill>
              <a:cs typeface="Calibri"/>
            </a:endParaRPr>
          </a:p>
        </p:txBody>
      </p:sp>
    </p:spTree>
    <p:extLst>
      <p:ext uri="{BB962C8B-B14F-4D97-AF65-F5344CB8AC3E}">
        <p14:creationId xmlns:p14="http://schemas.microsoft.com/office/powerpoint/2010/main" val="14982042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E43E8D-DCC9-42DE-A41C-41CD819BBF2A}"/>
              </a:ext>
            </a:extLst>
          </p:cNvPr>
          <p:cNvSpPr txBox="1"/>
          <p:nvPr/>
        </p:nvSpPr>
        <p:spPr>
          <a:xfrm>
            <a:off x="0" y="239172"/>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C1.2.1 CONDITIONS OF CONTRACT</a:t>
            </a:r>
          </a:p>
        </p:txBody>
      </p:sp>
      <p:sp>
        <p:nvSpPr>
          <p:cNvPr id="4" name="Content Placeholder 3">
            <a:extLst>
              <a:ext uri="{FF2B5EF4-FFF2-40B4-BE49-F238E27FC236}">
                <a16:creationId xmlns:a16="http://schemas.microsoft.com/office/drawing/2014/main" id="{9AB7F7ED-D2FE-4BE1-B1DA-0073B3A87040}"/>
              </a:ext>
            </a:extLst>
          </p:cNvPr>
          <p:cNvSpPr txBox="1">
            <a:spLocks noGrp="1"/>
          </p:cNvSpPr>
          <p:nvPr>
            <p:ph idx="1"/>
          </p:nvPr>
        </p:nvSpPr>
        <p:spPr>
          <a:xfrm>
            <a:off x="802675" y="943366"/>
            <a:ext cx="7609827" cy="42503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r>
              <a:rPr kumimoji="0" lang="en-ZA"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8.4	Termination</a:t>
            </a: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515938" marR="0" lvl="0" indent="-515938" algn="l" defTabSz="914400" rtl="0" eaLnBrk="1" fontAlgn="auto" latinLnBrk="0" hangingPunct="1">
              <a:lnSpc>
                <a:spcPct val="100000"/>
              </a:lnSpc>
              <a:spcBef>
                <a:spcPts val="0"/>
              </a:spcBef>
              <a:spcAft>
                <a:spcPts val="0"/>
              </a:spcAft>
              <a:buClrTx/>
              <a:buSzTx/>
              <a:buFontTx/>
              <a:buNone/>
              <a:tabLst>
                <a:tab pos="342900" algn="l"/>
                <a:tab pos="515938" algn="l"/>
                <a:tab pos="1079500" algn="l"/>
              </a:tabLst>
              <a:defRPr/>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8.4.1	</a:t>
            </a:r>
            <a:r>
              <a:rPr lang="en-ZA" sz="1400" dirty="0">
                <a:solidFill>
                  <a:prstClr val="black"/>
                </a:solidFill>
                <a:latin typeface="Arial" panose="020B0604020202020204" pitchFamily="34" charset="0"/>
                <a:cs typeface="Arial" panose="020B0604020202020204" pitchFamily="34" charset="0"/>
              </a:rPr>
              <a:t>The Employer may in addition to his rights under sub-clauses 6.4.2, 6.4.3 and 10.5 terminate the Contract by giving not less than thirty (30) days written notice thereof to the Service Provider after the occurrence of any of the following events: </a:t>
            </a:r>
          </a:p>
          <a:p>
            <a:pPr marL="858838" marR="0" indent="-342900" algn="just">
              <a:spcBef>
                <a:spcPts val="0"/>
              </a:spcBef>
              <a:spcAft>
                <a:spcPts val="0"/>
              </a:spcAft>
              <a:buNone/>
              <a:tabLst>
                <a:tab pos="358775" algn="l"/>
                <a:tab pos="685800" algn="l"/>
                <a:tab pos="858838" algn="l"/>
                <a:tab pos="1079500" algn="l"/>
                <a:tab pos="1439863" algn="l"/>
                <a:tab pos="1800225" algn="l"/>
              </a:tabLst>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	</a:t>
            </a:r>
            <a:r>
              <a:rPr lang="en-ZA" sz="1400" dirty="0">
                <a:solidFill>
                  <a:prstClr val="black"/>
                </a:solidFill>
                <a:latin typeface="Arial" panose="020B0604020202020204" pitchFamily="34" charset="0"/>
                <a:cs typeface="Arial" panose="020B0604020202020204" pitchFamily="34" charset="0"/>
              </a:rPr>
              <a:t>if the Service Provider does not remedy a failure in the performance of his obligations under the Contract within thirty (30) days after having been notified thereof, or within any further period as the Employer may have subsequently approved in writing;</a:t>
            </a:r>
            <a:endParaRPr lang="en-US" sz="1400" dirty="0">
              <a:solidFill>
                <a:prstClr val="black"/>
              </a:solidFill>
              <a:latin typeface="Arial" panose="020B0604020202020204" pitchFamily="34" charset="0"/>
              <a:cs typeface="Arial" panose="020B0604020202020204" pitchFamily="34" charset="0"/>
            </a:endParaRPr>
          </a:p>
          <a:p>
            <a:pPr marL="858838" lvl="1" indent="-342900" algn="just" fontAlgn="auto">
              <a:spcBef>
                <a:spcPts val="0"/>
              </a:spcBef>
              <a:buClrTx/>
              <a:buSzTx/>
              <a:buNone/>
              <a:tabLst>
                <a:tab pos="358775" algn="l"/>
                <a:tab pos="685800" algn="l"/>
                <a:tab pos="858838" algn="l"/>
                <a:tab pos="1079500" algn="l"/>
                <a:tab pos="1439863" algn="l"/>
                <a:tab pos="1800225" algn="l"/>
              </a:tabLst>
              <a:defRPr/>
            </a:pPr>
            <a:r>
              <a:rPr lang="en-ZA" sz="1400" dirty="0">
                <a:solidFill>
                  <a:prstClr val="black"/>
                </a:solidFill>
                <a:latin typeface="Arial" panose="020B0604020202020204" pitchFamily="34" charset="0"/>
                <a:cs typeface="Arial" panose="020B0604020202020204" pitchFamily="34" charset="0"/>
              </a:rPr>
              <a:t>(b)  if the Service Provider becomes insolvent or bankrupt; </a:t>
            </a:r>
          </a:p>
          <a:p>
            <a:pPr marL="571500" marR="0" indent="-55563" algn="just">
              <a:spcBef>
                <a:spcPts val="0"/>
              </a:spcBef>
              <a:spcAft>
                <a:spcPts val="0"/>
              </a:spcAft>
              <a:buNone/>
              <a:tabLst>
                <a:tab pos="630238" algn="l"/>
                <a:tab pos="1079500" algn="l"/>
                <a:tab pos="1439863" algn="l"/>
                <a:tab pos="1800225" algn="l"/>
              </a:tabLst>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a:t>
            </a:r>
            <a:r>
              <a:rPr lang="en-ZA" sz="1400" dirty="0">
                <a:solidFill>
                  <a:prstClr val="black"/>
                </a:solidFill>
                <a:latin typeface="Arial" panose="020B0604020202020204" pitchFamily="34" charset="0"/>
                <a:cs typeface="Arial" panose="020B0604020202020204" pitchFamily="34" charset="0"/>
              </a:rPr>
              <a:t> if, as the result of Force Majeure, the Service Provider is unable to perform a material portion of the Services for a period of not less than sixty (60) days;</a:t>
            </a:r>
            <a:endParaRPr lang="en-US" sz="1400" dirty="0">
              <a:solidFill>
                <a:prstClr val="black"/>
              </a:solidFill>
              <a:latin typeface="Arial" panose="020B0604020202020204" pitchFamily="34" charset="0"/>
              <a:cs typeface="Arial" panose="020B0604020202020204" pitchFamily="34" charset="0"/>
            </a:endParaRPr>
          </a:p>
          <a:p>
            <a:pPr marL="858838" marR="0" lvl="1" indent="-342900" algn="l" defTabSz="914400" rtl="0" eaLnBrk="1" fontAlgn="auto" latinLnBrk="0" hangingPunct="1">
              <a:lnSpc>
                <a:spcPct val="100000"/>
              </a:lnSpc>
              <a:spcBef>
                <a:spcPts val="0"/>
              </a:spcBef>
              <a:spcAft>
                <a:spcPts val="0"/>
              </a:spcAft>
              <a:buClrTx/>
              <a:buSzTx/>
              <a:buFontTx/>
              <a:buAutoNum type="alphaLcParenBoth" startAt="4"/>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Committing an offence in terms of clauses 6.1 and/or 6.4; </a:t>
            </a:r>
          </a:p>
          <a:p>
            <a:pPr marL="858838" lvl="1" indent="-342900">
              <a:lnSpc>
                <a:spcPct val="100000"/>
              </a:lnSpc>
              <a:spcBef>
                <a:spcPts val="0"/>
              </a:spcBef>
              <a:buFontTx/>
              <a:buAutoNum type="alphaLcParenBoth" startAt="4"/>
              <a:tabLst>
                <a:tab pos="358775" algn="l"/>
                <a:tab pos="719138" algn="l"/>
                <a:tab pos="973138" algn="l"/>
              </a:tabLst>
              <a:defRPr/>
            </a:pPr>
            <a:r>
              <a:rPr lang="en-ZA" sz="1400" dirty="0">
                <a:solidFill>
                  <a:prstClr val="black"/>
                </a:solidFill>
                <a:latin typeface="Arial" panose="020B0604020202020204" pitchFamily="34" charset="0"/>
                <a:cs typeface="Arial" panose="020B0604020202020204" pitchFamily="34" charset="0"/>
              </a:rPr>
              <a:t>if the Service Provider acts in such a way, under this contract or any other contract with the Employer, that a statute relating to the combating of fraud, corruption, uncompetitive practice and the like can be invoked; or </a:t>
            </a:r>
          </a:p>
          <a:p>
            <a:pPr marL="858838" lvl="1" indent="-342900">
              <a:lnSpc>
                <a:spcPct val="100000"/>
              </a:lnSpc>
              <a:spcBef>
                <a:spcPts val="0"/>
              </a:spcBef>
              <a:buFontTx/>
              <a:buAutoNum type="alphaLcParenBoth" startAt="4"/>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if the Employer, at any time in its sole discretion determines that it no longer requires the completion of the Service by the Service Provider.”</a:t>
            </a: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76926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568036" y="3156342"/>
            <a:ext cx="81326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C2: PRICING DATA</a:t>
            </a:r>
          </a:p>
        </p:txBody>
      </p:sp>
    </p:spTree>
    <p:extLst>
      <p:ext uri="{BB962C8B-B14F-4D97-AF65-F5344CB8AC3E}">
        <p14:creationId xmlns:p14="http://schemas.microsoft.com/office/powerpoint/2010/main" val="36496480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B0E9FF-FC72-42F1-B571-4DE525C85531}"/>
              </a:ext>
            </a:extLst>
          </p:cNvPr>
          <p:cNvSpPr txBox="1"/>
          <p:nvPr/>
        </p:nvSpPr>
        <p:spPr>
          <a:xfrm>
            <a:off x="0" y="195846"/>
            <a:ext cx="9144000" cy="477054"/>
          </a:xfrm>
          <a:prstGeom prst="rect">
            <a:avLst/>
          </a:prstGeom>
          <a:solidFill>
            <a:schemeClr val="accent6">
              <a:lumMod val="40000"/>
              <a:lumOff val="60000"/>
            </a:schemeClr>
          </a:solidFill>
        </p:spPr>
        <p:txBody>
          <a:bodyPr wrap="square" rtlCol="0">
            <a:spAutoFit/>
          </a:bodyPr>
          <a:lstStyle/>
          <a:p>
            <a:pPr algn="ctr"/>
            <a:r>
              <a:rPr lang="en-ZA" sz="2500" b="1" dirty="0">
                <a:latin typeface="+mj-lt"/>
              </a:rPr>
              <a:t>EXCEL SPREADSHEET ON THE WEBSITE</a:t>
            </a:r>
          </a:p>
        </p:txBody>
      </p:sp>
      <p:sp>
        <p:nvSpPr>
          <p:cNvPr id="4" name="Content Placeholder 3">
            <a:extLst>
              <a:ext uri="{FF2B5EF4-FFF2-40B4-BE49-F238E27FC236}">
                <a16:creationId xmlns:a16="http://schemas.microsoft.com/office/drawing/2014/main" id="{011D57DE-FFE9-48B2-94EF-1153D0A1B0E5}"/>
              </a:ext>
            </a:extLst>
          </p:cNvPr>
          <p:cNvSpPr txBox="1">
            <a:spLocks noGrp="1"/>
          </p:cNvSpPr>
          <p:nvPr>
            <p:ph idx="1"/>
          </p:nvPr>
        </p:nvSpPr>
        <p:spPr>
          <a:xfrm>
            <a:off x="794009" y="960254"/>
            <a:ext cx="6686550" cy="5699909"/>
          </a:xfrm>
          <a:prstGeom prst="rect">
            <a:avLst/>
          </a:prstGeom>
          <a:noFill/>
        </p:spPr>
        <p:txBody>
          <a:bodyPr wrap="square" rtlCol="0">
            <a:spAutoFit/>
          </a:bodyPr>
          <a:lstStyle/>
          <a:p>
            <a:pPr>
              <a:tabLst>
                <a:tab pos="360000" algn="l"/>
                <a:tab pos="720000" algn="l"/>
                <a:tab pos="1080000" algn="l"/>
              </a:tabLst>
            </a:pPr>
            <a:r>
              <a:rPr lang="en-ZA" sz="1400" dirty="0">
                <a:latin typeface="Arial" panose="020B0604020202020204" pitchFamily="34" charset="0"/>
                <a:cs typeface="Arial" panose="020B0604020202020204" pitchFamily="34" charset="0"/>
              </a:rPr>
              <a:t>C2.1.8	</a:t>
            </a:r>
            <a:r>
              <a:rPr lang="en-ZA" sz="1400" dirty="0">
                <a:solidFill>
                  <a:srgbClr val="FF0000"/>
                </a:solidFill>
                <a:latin typeface="Arial" panose="020B0604020202020204" pitchFamily="34" charset="0"/>
                <a:cs typeface="Arial" panose="020B0604020202020204" pitchFamily="34" charset="0"/>
              </a:rPr>
              <a:t>Provisional and Prime Cost Sums: Each sum shall only be used, in whole or in part, in accordance with the Employer’s instructions and the Contract Price shall be adjusted accordingly.</a:t>
            </a:r>
            <a:r>
              <a:rPr lang="en-ZA" sz="1400" dirty="0">
                <a:latin typeface="Arial" panose="020B0604020202020204" pitchFamily="34" charset="0"/>
                <a:cs typeface="Arial" panose="020B0604020202020204" pitchFamily="34" charset="0"/>
              </a:rPr>
              <a:t> The total sum paid to the Service Provider shall include only such amounts, for the work, supplies or services to which the sum relates, as the Employer shall have instructed.</a:t>
            </a:r>
          </a:p>
          <a:p>
            <a:pPr>
              <a:tabLst>
                <a:tab pos="360000" algn="l"/>
                <a:tab pos="720000" algn="l"/>
                <a:tab pos="1080000" algn="l"/>
              </a:tabLst>
            </a:pPr>
            <a:endParaRPr lang="en-ZA" sz="1400" dirty="0">
              <a:latin typeface="Arial" panose="020B0604020202020204" pitchFamily="34" charset="0"/>
              <a:cs typeface="Arial" panose="020B0604020202020204" pitchFamily="34" charset="0"/>
            </a:endParaRPr>
          </a:p>
          <a:p>
            <a:pPr marL="0" indent="0">
              <a:buNone/>
              <a:tabLst>
                <a:tab pos="360000" algn="l"/>
                <a:tab pos="720000" algn="l"/>
                <a:tab pos="1080000" algn="l"/>
              </a:tabLst>
            </a:pPr>
            <a:r>
              <a:rPr lang="en-ZA" sz="1400" dirty="0">
                <a:latin typeface="Arial" panose="020B0604020202020204" pitchFamily="34" charset="0"/>
                <a:cs typeface="Arial" panose="020B0604020202020204" pitchFamily="34" charset="0"/>
              </a:rPr>
              <a:t>	For each sum, the Employer may instruct plant, materials or services to be 		procured by the Service Provider in accordance with the Employer’s policies, 	and for which there shall be included in the Contract Price:</a:t>
            </a:r>
          </a:p>
          <a:p>
            <a:pPr marL="1080000" lvl="2" indent="-360000">
              <a:buFont typeface="Arial" panose="020B0604020202020204" pitchFamily="34" charset="0"/>
              <a:buChar char="•"/>
              <a:tabLst>
                <a:tab pos="360000" algn="l"/>
                <a:tab pos="720000" algn="l"/>
                <a:tab pos="1080000" algn="l"/>
              </a:tabLst>
            </a:pPr>
            <a:r>
              <a:rPr lang="en-ZA" sz="1400" dirty="0">
                <a:latin typeface="Arial" panose="020B0604020202020204" pitchFamily="34" charset="0"/>
                <a:cs typeface="Arial" panose="020B0604020202020204" pitchFamily="34" charset="0"/>
              </a:rPr>
              <a:t>The actual amounts paid (or due to be paid) by the Service Provider under the Sum; and</a:t>
            </a:r>
          </a:p>
          <a:p>
            <a:pPr marL="1080000" indent="-360000">
              <a:buFont typeface="Arial" panose="020B0604020202020204" pitchFamily="34" charset="0"/>
              <a:buChar char="•"/>
              <a:tabLst>
                <a:tab pos="360000" algn="l"/>
                <a:tab pos="720000" algn="l"/>
                <a:tab pos="1080000" algn="l"/>
              </a:tabLst>
            </a:pPr>
            <a:r>
              <a:rPr lang="en-ZA" sz="1400" dirty="0">
                <a:latin typeface="Arial" panose="020B0604020202020204" pitchFamily="34" charset="0"/>
                <a:cs typeface="Arial" panose="020B0604020202020204" pitchFamily="34" charset="0"/>
              </a:rPr>
              <a:t>An item for compilation and printing of procurement documentation, quotation/tender process and evaluation, and all overhead charges and profit, tendered in the Pricing Schedule. Provided that for Prime Cost sums only where a percentage mark-up or lump sum mark-up is tendered, which shall exclude profit. </a:t>
            </a:r>
          </a:p>
          <a:p>
            <a:pPr>
              <a:tabLst>
                <a:tab pos="360000" algn="l"/>
                <a:tab pos="720000" algn="l"/>
                <a:tab pos="1080000" algn="l"/>
              </a:tabLst>
            </a:pPr>
            <a:endParaRPr lang="en-ZA" sz="1400" dirty="0">
              <a:latin typeface="Arial" panose="020B0604020202020204" pitchFamily="34" charset="0"/>
              <a:cs typeface="Arial" panose="020B0604020202020204" pitchFamily="34" charset="0"/>
            </a:endParaRPr>
          </a:p>
          <a:p>
            <a:pPr marL="0" indent="0">
              <a:buNone/>
              <a:tabLst>
                <a:tab pos="360000" algn="l"/>
                <a:tab pos="720000" algn="l"/>
                <a:tab pos="1080000" algn="l"/>
              </a:tabLst>
            </a:pPr>
            <a:r>
              <a:rPr lang="en-ZA" sz="1400" dirty="0">
                <a:latin typeface="Arial" panose="020B0604020202020204" pitchFamily="34" charset="0"/>
                <a:cs typeface="Arial" panose="020B0604020202020204" pitchFamily="34" charset="0"/>
              </a:rPr>
              <a:t>	The Service Provider shall produce all quotations, invoices, vouchers and 		accounts or receipts in substantiation of any claim under a sum.</a:t>
            </a:r>
          </a:p>
          <a:p>
            <a:pPr>
              <a:tabLst>
                <a:tab pos="360000" algn="l"/>
                <a:tab pos="720000" algn="l"/>
                <a:tab pos="1080000" algn="l"/>
              </a:tabLst>
            </a:pPr>
            <a:endParaRPr lang="en-ZA" sz="1400" dirty="0">
              <a:latin typeface="Arial" panose="020B0604020202020204" pitchFamily="34" charset="0"/>
              <a:cs typeface="Arial" panose="020B0604020202020204" pitchFamily="34" charset="0"/>
            </a:endParaRPr>
          </a:p>
          <a:p>
            <a:pPr marL="0" indent="0">
              <a:buNone/>
              <a:tabLst>
                <a:tab pos="360000" algn="l"/>
                <a:tab pos="720000" algn="l"/>
                <a:tab pos="1080000" algn="l"/>
              </a:tabLst>
            </a:pPr>
            <a:r>
              <a:rPr lang="en-ZA" sz="1400" dirty="0">
                <a:latin typeface="Arial" panose="020B0604020202020204" pitchFamily="34" charset="0"/>
                <a:cs typeface="Arial" panose="020B0604020202020204" pitchFamily="34" charset="0"/>
              </a:rPr>
              <a:t>	Any percentage adjustment or lump sum mark-up against the sum for 		handling fee, profits, etc. shall not be negative. </a:t>
            </a:r>
            <a:r>
              <a:rPr lang="en-ZA" sz="1400" dirty="0">
                <a:solidFill>
                  <a:srgbClr val="FF0000"/>
                </a:solidFill>
                <a:latin typeface="Arial" panose="020B0604020202020204" pitchFamily="34" charset="0"/>
                <a:cs typeface="Arial" panose="020B0604020202020204" pitchFamily="34" charset="0"/>
              </a:rPr>
              <a:t>The tendering of 			negative rates may render the tender offer non-responsive.</a:t>
            </a:r>
          </a:p>
        </p:txBody>
      </p:sp>
      <p:sp>
        <p:nvSpPr>
          <p:cNvPr id="5" name="Cloud Callout 5">
            <a:extLst>
              <a:ext uri="{FF2B5EF4-FFF2-40B4-BE49-F238E27FC236}">
                <a16:creationId xmlns:a16="http://schemas.microsoft.com/office/drawing/2014/main" id="{58E55C77-3926-4D8A-B8F1-8D4C31E9B271}"/>
              </a:ext>
            </a:extLst>
          </p:cNvPr>
          <p:cNvSpPr/>
          <p:nvPr/>
        </p:nvSpPr>
        <p:spPr>
          <a:xfrm>
            <a:off x="6990071" y="1534962"/>
            <a:ext cx="2079284" cy="1187478"/>
          </a:xfrm>
          <a:prstGeom prst="cloudCallout">
            <a:avLst/>
          </a:prstGeom>
          <a:solidFill>
            <a:srgbClr val="CC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a:solidFill>
                  <a:schemeClr val="tx1"/>
                </a:solidFill>
              </a:rPr>
              <a:t>Sheets are password protected – don’t fiddle!</a:t>
            </a:r>
          </a:p>
        </p:txBody>
      </p:sp>
    </p:spTree>
    <p:extLst>
      <p:ext uri="{BB962C8B-B14F-4D97-AF65-F5344CB8AC3E}">
        <p14:creationId xmlns:p14="http://schemas.microsoft.com/office/powerpoint/2010/main" val="33056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568036" y="3156342"/>
            <a:ext cx="81326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C3: SCOPE OF WORKS</a:t>
            </a:r>
          </a:p>
        </p:txBody>
      </p:sp>
    </p:spTree>
    <p:extLst>
      <p:ext uri="{BB962C8B-B14F-4D97-AF65-F5344CB8AC3E}">
        <p14:creationId xmlns:p14="http://schemas.microsoft.com/office/powerpoint/2010/main" val="24092653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2EEB6A-1C2C-1667-FDA2-121395BB25A2}"/>
              </a:ext>
            </a:extLst>
          </p:cNvPr>
          <p:cNvSpPr>
            <a:spLocks noGrp="1"/>
          </p:cNvSpPr>
          <p:nvPr>
            <p:ph idx="1"/>
          </p:nvPr>
        </p:nvSpPr>
        <p:spPr/>
        <p:txBody>
          <a:bodyPr/>
          <a:lstStyle/>
          <a:p>
            <a:pPr marL="0" marR="0" indent="0" algn="just">
              <a:spcBef>
                <a:spcPts val="0"/>
              </a:spcBef>
              <a:spcAft>
                <a:spcPts val="0"/>
              </a:spcAft>
              <a:buNone/>
              <a:tabLst>
                <a:tab pos="360045" algn="l"/>
                <a:tab pos="540385" algn="l"/>
                <a:tab pos="720090" algn="l"/>
                <a:tab pos="900430" algn="l"/>
              </a:tabLst>
            </a:pPr>
            <a:r>
              <a:rPr lang="en-ZA" sz="1800" b="1" dirty="0">
                <a:effectLst/>
                <a:latin typeface="Arial" panose="020B0604020202020204" pitchFamily="34" charset="0"/>
                <a:ea typeface="Times New Roman" panose="02020603050405020304" pitchFamily="18" charset="0"/>
                <a:cs typeface="Arial" panose="020B0604020202020204" pitchFamily="34" charset="0"/>
              </a:rPr>
              <a:t>C3.1.2		Location of the Project </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360045" algn="l"/>
                <a:tab pos="540385" algn="l"/>
                <a:tab pos="720090" algn="l"/>
                <a:tab pos="900430" algn="l"/>
              </a:tabLst>
            </a:pP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tabLst>
                <a:tab pos="360045" algn="l"/>
                <a:tab pos="540385" algn="l"/>
                <a:tab pos="720090" algn="l"/>
                <a:tab pos="900430" algn="l"/>
              </a:tabLst>
            </a:pPr>
            <a:r>
              <a:rPr lang="en-ZA" sz="1800" dirty="0">
                <a:effectLst/>
                <a:latin typeface="Arial" panose="020B0604020202020204" pitchFamily="34" charset="0"/>
                <a:ea typeface="Times New Roman" panose="02020603050405020304" pitchFamily="18" charset="0"/>
                <a:cs typeface="Arial" panose="020B0604020202020204" pitchFamily="34" charset="0"/>
              </a:rPr>
              <a:t>The proposed project is located on National Road N17 Section 4 from Bethal CBD (km 0.0) to (km 3.2). </a:t>
            </a:r>
          </a:p>
          <a:p>
            <a:pPr marL="0" marR="0" indent="0" algn="just">
              <a:spcBef>
                <a:spcPts val="0"/>
              </a:spcBef>
              <a:spcAft>
                <a:spcPts val="0"/>
              </a:spcAft>
              <a:buNone/>
              <a:tabLst>
                <a:tab pos="360045" algn="l"/>
                <a:tab pos="540385" algn="l"/>
                <a:tab pos="720090" algn="l"/>
                <a:tab pos="900430" algn="l"/>
              </a:tabLst>
            </a:pPr>
            <a:endParaRPr lang="en-ZA" sz="1800" dirty="0">
              <a:latin typeface="Arial" panose="020B0604020202020204" pitchFamily="34" charset="0"/>
              <a:ea typeface="Times New Roman" panose="02020603050405020304" pitchFamily="18" charset="0"/>
              <a:cs typeface="Arial" panose="020B0604020202020204" pitchFamily="34" charset="0"/>
            </a:endParaRPr>
          </a:p>
          <a:p>
            <a:pPr marL="0" marR="0" indent="0" algn="just">
              <a:spcBef>
                <a:spcPts val="0"/>
              </a:spcBef>
              <a:spcAft>
                <a:spcPts val="0"/>
              </a:spcAft>
              <a:buNone/>
              <a:tabLst>
                <a:tab pos="360045" algn="l"/>
                <a:tab pos="540385" algn="l"/>
                <a:tab pos="720090" algn="l"/>
                <a:tab pos="900430" algn="l"/>
              </a:tabLst>
            </a:pPr>
            <a:r>
              <a:rPr lang="en-ZA" sz="1800" dirty="0">
                <a:effectLst/>
                <a:latin typeface="Arial" panose="020B0604020202020204" pitchFamily="34" charset="0"/>
                <a:ea typeface="Times New Roman" panose="02020603050405020304" pitchFamily="18" charset="0"/>
                <a:cs typeface="Arial" panose="020B0604020202020204" pitchFamily="34" charset="0"/>
              </a:rPr>
              <a:t>A locality plan including details of the construction history and existing pavement structure along this portion of the route are available in SARDS (South African Road Design System) online. </a:t>
            </a:r>
          </a:p>
          <a:p>
            <a:pPr marL="0" marR="0" indent="0" algn="just">
              <a:spcBef>
                <a:spcPts val="0"/>
              </a:spcBef>
              <a:spcAft>
                <a:spcPts val="0"/>
              </a:spcAft>
              <a:buNone/>
              <a:tabLst>
                <a:tab pos="360045" algn="l"/>
                <a:tab pos="540385" algn="l"/>
                <a:tab pos="720090" algn="l"/>
                <a:tab pos="900430" algn="l"/>
              </a:tabLst>
            </a:pPr>
            <a:endParaRPr lang="en-ZA" sz="1800" dirty="0">
              <a:latin typeface="Arial" panose="020B0604020202020204" pitchFamily="34" charset="0"/>
              <a:ea typeface="Times New Roman" panose="02020603050405020304" pitchFamily="18" charset="0"/>
              <a:cs typeface="Arial" panose="020B0604020202020204" pitchFamily="34" charset="0"/>
            </a:endParaRPr>
          </a:p>
          <a:p>
            <a:pPr marL="0" marR="0" indent="0" algn="just">
              <a:spcBef>
                <a:spcPts val="0"/>
              </a:spcBef>
              <a:spcAft>
                <a:spcPts val="0"/>
              </a:spcAft>
              <a:buNone/>
              <a:tabLst>
                <a:tab pos="360045" algn="l"/>
                <a:tab pos="540385" algn="l"/>
                <a:tab pos="720090" algn="l"/>
                <a:tab pos="900430" algn="l"/>
              </a:tabLst>
            </a:pPr>
            <a:r>
              <a:rPr lang="en-ZA" sz="1800" dirty="0">
                <a:effectLst/>
                <a:latin typeface="Arial" panose="020B0604020202020204" pitchFamily="34" charset="0"/>
                <a:ea typeface="Times New Roman" panose="02020603050405020304" pitchFamily="18" charset="0"/>
                <a:cs typeface="Arial" panose="020B0604020202020204" pitchFamily="34" charset="0"/>
              </a:rPr>
              <a:t>A user manual is included in Appendix M in Part C4 of this document.</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ZA" dirty="0"/>
          </a:p>
        </p:txBody>
      </p:sp>
      <p:sp>
        <p:nvSpPr>
          <p:cNvPr id="3" name="TextBox 2">
            <a:extLst>
              <a:ext uri="{FF2B5EF4-FFF2-40B4-BE49-F238E27FC236}">
                <a16:creationId xmlns:a16="http://schemas.microsoft.com/office/drawing/2014/main" id="{5E2658D2-D390-D9EF-9C00-CA1F9FD50401}"/>
              </a:ext>
            </a:extLst>
          </p:cNvPr>
          <p:cNvSpPr txBox="1"/>
          <p:nvPr/>
        </p:nvSpPr>
        <p:spPr>
          <a:xfrm>
            <a:off x="0" y="275823"/>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SCOPE OF WORKS</a:t>
            </a:r>
          </a:p>
        </p:txBody>
      </p:sp>
    </p:spTree>
    <p:extLst>
      <p:ext uri="{BB962C8B-B14F-4D97-AF65-F5344CB8AC3E}">
        <p14:creationId xmlns:p14="http://schemas.microsoft.com/office/powerpoint/2010/main" val="36156397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71550"/>
            <a:ext cx="7886700" cy="5372100"/>
          </a:xfrm>
        </p:spPr>
        <p:txBody>
          <a:bodyPr/>
          <a:lstStyle/>
          <a:p>
            <a:pPr marL="0" indent="0">
              <a:buNone/>
            </a:pPr>
            <a:endParaRPr lang="en-ZA" sz="1800" b="1" dirty="0">
              <a:solidFill>
                <a:srgbClr val="FF0000"/>
              </a:solidFill>
              <a:latin typeface="Arial" panose="020B0604020202020204" pitchFamily="34" charset="0"/>
              <a:cs typeface="Arial" panose="020B0604020202020204" pitchFamily="34" charset="0"/>
            </a:endParaRPr>
          </a:p>
          <a:p>
            <a:pPr marL="0" indent="0">
              <a:buNone/>
            </a:pPr>
            <a:r>
              <a:rPr lang="en-ZA" sz="1800" b="1" dirty="0">
                <a:latin typeface="Arial" panose="020B0604020202020204" pitchFamily="34" charset="0"/>
                <a:cs typeface="Arial" panose="020B0604020202020204" pitchFamily="34" charset="0"/>
              </a:rPr>
              <a:t>Required project stages</a:t>
            </a:r>
            <a:r>
              <a:rPr lang="en-ZA" sz="1800" dirty="0">
                <a:latin typeface="Arial" panose="020B0604020202020204" pitchFamily="34" charset="0"/>
                <a:cs typeface="Arial" panose="020B0604020202020204" pitchFamily="34" charset="0"/>
              </a:rPr>
              <a:t>:</a:t>
            </a: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Project Assessment.</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Investigations for Design Development.</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Design Development which shall include the following phases:</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marR="0" lvl="1" indent="-285750" algn="just">
              <a:lnSpc>
                <a:spcPct val="150000"/>
              </a:lnSpc>
              <a:spcBef>
                <a:spcPts val="0"/>
              </a:spcBef>
              <a:spcAft>
                <a:spcPts val="0"/>
              </a:spcAft>
              <a:buFont typeface="Courier New" panose="02070309020205020404" pitchFamily="49" charset="0"/>
              <a:buChar char="o"/>
              <a:tabLst>
                <a:tab pos="9144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Preliminary Design </a:t>
            </a:r>
          </a:p>
          <a:p>
            <a:pPr marL="742950" marR="0" lvl="1" indent="-285750" algn="just">
              <a:lnSpc>
                <a:spcPct val="150000"/>
              </a:lnSpc>
              <a:spcBef>
                <a:spcPts val="0"/>
              </a:spcBef>
              <a:spcAft>
                <a:spcPts val="0"/>
              </a:spcAft>
              <a:buFont typeface="Courier New" panose="02070309020205020404" pitchFamily="49" charset="0"/>
              <a:buChar char="o"/>
              <a:tabLst>
                <a:tab pos="9144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Detailed design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Tender Documentation.</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Clarification Meeting, Tender Period and Tender Evaluation.</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Administration and Monitoring of the Works Contract.</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Additional duties, Special Services and Specialist Advice.</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Quality Control: Works Contract.</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Close Out.</a:t>
            </a:r>
          </a:p>
          <a:p>
            <a:pPr marL="342900" marR="0" lvl="0" indent="-342900" algn="just">
              <a:lnSpc>
                <a:spcPct val="150000"/>
              </a:lnSpc>
              <a:spcBef>
                <a:spcPts val="0"/>
              </a:spcBef>
              <a:spcAft>
                <a:spcPts val="0"/>
              </a:spcAft>
              <a:buFont typeface="Symbol" panose="05050102010706020507" pitchFamily="18" charset="2"/>
              <a:buChar char=""/>
              <a:tabLst>
                <a:tab pos="685800" algn="l"/>
              </a:tabLst>
            </a:pPr>
            <a:endParaRPr lang="en-ZA" sz="1400" dirty="0">
              <a:latin typeface="Arial" panose="020B0604020202020204" pitchFamily="34" charset="0"/>
              <a:ea typeface="Times New Roman" panose="02020603050405020304" pitchFamily="18" charset="0"/>
              <a:cs typeface="Arial" panose="020B0604020202020204" pitchFamily="34" charset="0"/>
            </a:endParaRPr>
          </a:p>
          <a:p>
            <a:pPr marL="0" marR="0" lvl="0" indent="0" algn="just">
              <a:lnSpc>
                <a:spcPct val="150000"/>
              </a:lnSpc>
              <a:spcBef>
                <a:spcPts val="0"/>
              </a:spcBef>
              <a:spcAft>
                <a:spcPts val="0"/>
              </a:spcAft>
              <a:buNone/>
              <a:tabLst>
                <a:tab pos="685800" algn="l"/>
              </a:tabLst>
            </a:pPr>
            <a:endParaRPr lang="en-ZA" sz="1400" dirty="0">
              <a:latin typeface="Arial" panose="020B0604020202020204" pitchFamily="34" charset="0"/>
              <a:ea typeface="Times New Roman" panose="02020603050405020304" pitchFamily="18" charset="0"/>
              <a:cs typeface="Arial" panose="020B0604020202020204" pitchFamily="34" charset="0"/>
            </a:endParaRPr>
          </a:p>
          <a:p>
            <a:pPr marL="0" indent="0" algn="ctr">
              <a:lnSpc>
                <a:spcPct val="150000"/>
              </a:lnSpc>
              <a:spcBef>
                <a:spcPts val="0"/>
              </a:spcBef>
              <a:buNone/>
              <a:tabLst>
                <a:tab pos="685800" algn="l"/>
              </a:tabLst>
            </a:pPr>
            <a:r>
              <a:rPr lang="en-ZA" sz="1400" b="1" dirty="0">
                <a:solidFill>
                  <a:srgbClr val="FF0000"/>
                </a:solidFill>
                <a:latin typeface="Arial" panose="020B0604020202020204" pitchFamily="34" charset="0"/>
                <a:cs typeface="Arial" panose="020B0604020202020204" pitchFamily="34" charset="0"/>
              </a:rPr>
              <a:t>(REFER TO PART C3 &amp; C4 FOR DETAILED SCOPE)</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A070F454-258B-4D9C-996D-172CC01EFF25}"/>
              </a:ext>
            </a:extLst>
          </p:cNvPr>
          <p:cNvSpPr txBox="1"/>
          <p:nvPr/>
        </p:nvSpPr>
        <p:spPr>
          <a:xfrm>
            <a:off x="0" y="275823"/>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SCOPE OF WORKS</a:t>
            </a:r>
          </a:p>
        </p:txBody>
      </p:sp>
    </p:spTree>
    <p:extLst>
      <p:ext uri="{BB962C8B-B14F-4D97-AF65-F5344CB8AC3E}">
        <p14:creationId xmlns:p14="http://schemas.microsoft.com/office/powerpoint/2010/main" val="28983709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BB2D84-FCB6-ACA9-AB2D-AA3673DDC29F}"/>
              </a:ext>
            </a:extLst>
          </p:cNvPr>
          <p:cNvSpPr>
            <a:spLocks noGrp="1"/>
          </p:cNvSpPr>
          <p:nvPr>
            <p:ph idx="1"/>
          </p:nvPr>
        </p:nvSpPr>
        <p:spPr>
          <a:xfrm>
            <a:off x="628650" y="1579966"/>
            <a:ext cx="7886700" cy="4351338"/>
          </a:xfrm>
        </p:spPr>
        <p:txBody>
          <a:bodyPr/>
          <a:lstStyle/>
          <a:p>
            <a:pPr marL="0" indent="0">
              <a:buNone/>
            </a:pPr>
            <a:r>
              <a:rPr lang="en-ZA" sz="1800" b="1" kern="1200" dirty="0">
                <a:solidFill>
                  <a:schemeClr val="tx1"/>
                </a:solidFill>
                <a:effectLst/>
                <a:latin typeface="+mn-lt"/>
                <a:ea typeface="+mn-ea"/>
                <a:cs typeface="+mn-cs"/>
              </a:rPr>
              <a:t>C3.1.5	Employer’s Cost Estimate </a:t>
            </a:r>
            <a:endParaRPr lang="en-US" sz="1800" dirty="0"/>
          </a:p>
          <a:p>
            <a:pPr marL="0" indent="0">
              <a:buNone/>
            </a:pPr>
            <a:endParaRPr lang="en-US" sz="1600" dirty="0">
              <a:latin typeface="Arial" panose="020B0604020202020204" pitchFamily="34" charset="0"/>
              <a:cs typeface="Arial" panose="020B0604020202020204" pitchFamily="34" charset="0"/>
            </a:endParaRPr>
          </a:p>
          <a:p>
            <a:pPr marL="0" indent="0">
              <a:buNone/>
            </a:pPr>
            <a:r>
              <a:rPr lang="en-US" sz="1600" dirty="0">
                <a:latin typeface="Arial" panose="020B0604020202020204" pitchFamily="34" charset="0"/>
                <a:cs typeface="Arial" panose="020B0604020202020204" pitchFamily="34" charset="0"/>
              </a:rPr>
              <a:t>Current budget for the Works is based on </a:t>
            </a:r>
            <a:r>
              <a:rPr lang="en-US" sz="1600" b="1" dirty="0">
                <a:latin typeface="Arial" panose="020B0604020202020204" pitchFamily="34" charset="0"/>
                <a:cs typeface="Arial" panose="020B0604020202020204" pitchFamily="34" charset="0"/>
              </a:rPr>
              <a:t>Development Strengthening Reconstruction Partial Reconstruction (DSCPR) </a:t>
            </a:r>
          </a:p>
          <a:p>
            <a:pPr marL="0" indent="0">
              <a:buNone/>
            </a:pPr>
            <a:endParaRPr lang="en-US" sz="1600" dirty="0">
              <a:latin typeface="Arial" panose="020B0604020202020204" pitchFamily="34" charset="0"/>
              <a:cs typeface="Arial" panose="020B0604020202020204" pitchFamily="34" charset="0"/>
            </a:endParaRPr>
          </a:p>
          <a:p>
            <a:pPr marL="0" indent="0">
              <a:buNone/>
            </a:pPr>
            <a:r>
              <a:rPr lang="en-US" sz="1600" dirty="0">
                <a:latin typeface="Arial" panose="020B0604020202020204" pitchFamily="34" charset="0"/>
                <a:cs typeface="Arial" panose="020B0604020202020204" pitchFamily="34" charset="0"/>
              </a:rPr>
              <a:t>The estimated costs of the different construction work types with a construction start date of </a:t>
            </a:r>
            <a:r>
              <a:rPr lang="en-US" sz="1600" b="1" dirty="0">
                <a:latin typeface="Arial" panose="020B0604020202020204" pitchFamily="34" charset="0"/>
                <a:cs typeface="Arial" panose="020B0604020202020204" pitchFamily="34" charset="0"/>
              </a:rPr>
              <a:t>February 2026 </a:t>
            </a:r>
            <a:r>
              <a:rPr lang="en-US" sz="1600" dirty="0">
                <a:latin typeface="Arial" panose="020B0604020202020204" pitchFamily="34" charset="0"/>
                <a:cs typeface="Arial" panose="020B0604020202020204" pitchFamily="34" charset="0"/>
              </a:rPr>
              <a:t>are provided below: </a:t>
            </a:r>
          </a:p>
          <a:p>
            <a:pPr marL="0" indent="0">
              <a:buNone/>
            </a:pPr>
            <a:endParaRPr lang="en-US" sz="1600" dirty="0"/>
          </a:p>
          <a:p>
            <a:pPr marL="0" indent="0">
              <a:buNone/>
            </a:pPr>
            <a:r>
              <a:rPr lang="en-US" sz="1600" dirty="0">
                <a:latin typeface="Arial" panose="020B0604020202020204" pitchFamily="34" charset="0"/>
                <a:cs typeface="Arial" panose="020B0604020202020204" pitchFamily="34" charset="0"/>
              </a:rPr>
              <a:t>Road works:				</a:t>
            </a:r>
            <a:r>
              <a:rPr lang="en-US" sz="1600" b="1" dirty="0">
                <a:latin typeface="Arial" panose="020B0604020202020204" pitchFamily="34" charset="0"/>
                <a:cs typeface="Arial" panose="020B0604020202020204" pitchFamily="34" charset="0"/>
              </a:rPr>
              <a:t>R 74 200 000 </a:t>
            </a:r>
          </a:p>
          <a:p>
            <a:pPr marL="0" indent="0">
              <a:buNone/>
            </a:pPr>
            <a:r>
              <a:rPr lang="en-US" sz="1100" i="1" dirty="0">
                <a:solidFill>
                  <a:srgbClr val="FF0000"/>
                </a:solidFill>
                <a:latin typeface="Arial" panose="020B0604020202020204" pitchFamily="34" charset="0"/>
                <a:cs typeface="Arial" panose="020B0604020202020204" pitchFamily="34" charset="0"/>
              </a:rPr>
              <a:t>(EST) Total project value (excluding contingencies, CPA during the construction period and VAT)</a:t>
            </a:r>
            <a:r>
              <a:rPr lang="en-US" sz="1600" dirty="0">
                <a:latin typeface="Arial" panose="020B0604020202020204" pitchFamily="34" charset="0"/>
                <a:cs typeface="Arial" panose="020B0604020202020204" pitchFamily="34" charset="0"/>
              </a:rPr>
              <a:t>	</a:t>
            </a:r>
            <a:endParaRPr lang="en-ZA" sz="16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CA50DE7-AE43-1E19-A36E-FD2E6C12E670}"/>
              </a:ext>
            </a:extLst>
          </p:cNvPr>
          <p:cNvSpPr txBox="1"/>
          <p:nvPr/>
        </p:nvSpPr>
        <p:spPr>
          <a:xfrm>
            <a:off x="0" y="275823"/>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SCOPE OF WORKS</a:t>
            </a:r>
          </a:p>
        </p:txBody>
      </p:sp>
    </p:spTree>
    <p:extLst>
      <p:ext uri="{BB962C8B-B14F-4D97-AF65-F5344CB8AC3E}">
        <p14:creationId xmlns:p14="http://schemas.microsoft.com/office/powerpoint/2010/main" val="24838405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584775"/>
          </a:xfrm>
          <a:prstGeom prst="rect">
            <a:avLst/>
          </a:prstGeom>
          <a:noFill/>
        </p:spPr>
        <p:txBody>
          <a:bodyPr wrap="square" rtlCol="0">
            <a:spAutoFit/>
          </a:bodyPr>
          <a:lstStyle/>
          <a:p>
            <a:pPr algn="ctr">
              <a:defRPr/>
            </a:pPr>
            <a:r>
              <a:rPr lang="en-ZA" sz="3200" b="1" dirty="0">
                <a:solidFill>
                  <a:prstClr val="black"/>
                </a:solidFill>
                <a:latin typeface="Calibri" panose="020F0502020204030204"/>
              </a:rPr>
              <a:t>Part C4: PROJECT INFORMATION</a:t>
            </a:r>
          </a:p>
        </p:txBody>
      </p:sp>
    </p:spTree>
    <p:extLst>
      <p:ext uri="{BB962C8B-B14F-4D97-AF65-F5344CB8AC3E}">
        <p14:creationId xmlns:p14="http://schemas.microsoft.com/office/powerpoint/2010/main" val="19639828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2AD3280-7FB4-4EB8-B72F-6D66950B0E59}"/>
              </a:ext>
            </a:extLst>
          </p:cNvPr>
          <p:cNvSpPr txBox="1"/>
          <p:nvPr/>
        </p:nvSpPr>
        <p:spPr>
          <a:xfrm>
            <a:off x="675313" y="1005739"/>
            <a:ext cx="7629788" cy="646331"/>
          </a:xfrm>
          <a:prstGeom prst="rect">
            <a:avLst/>
          </a:prstGeom>
          <a:noFill/>
        </p:spPr>
        <p:txBody>
          <a:bodyPr wrap="square">
            <a:spAutoFit/>
          </a:bodyPr>
          <a:lstStyle/>
          <a:p>
            <a:pPr algn="ct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This project is in the province of Mpumalanga and in the district municipality of </a:t>
            </a:r>
            <a:r>
              <a:rPr lang="en-US"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Gert Sibande District/Govan Mbeki</a:t>
            </a: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Local Municipality </a:t>
            </a:r>
            <a:endParaRPr lang="en-ZA" dirty="0"/>
          </a:p>
        </p:txBody>
      </p:sp>
      <p:pic>
        <p:nvPicPr>
          <p:cNvPr id="4" name="Picture 3">
            <a:extLst>
              <a:ext uri="{FF2B5EF4-FFF2-40B4-BE49-F238E27FC236}">
                <a16:creationId xmlns:a16="http://schemas.microsoft.com/office/drawing/2014/main" id="{0A6D05B2-B99F-E252-6B27-EE6D727BEEFC}"/>
              </a:ext>
            </a:extLst>
          </p:cNvPr>
          <p:cNvPicPr>
            <a:picLocks noChangeAspect="1"/>
          </p:cNvPicPr>
          <p:nvPr/>
        </p:nvPicPr>
        <p:blipFill>
          <a:blip r:embed="rId2"/>
          <a:stretch>
            <a:fillRect/>
          </a:stretch>
        </p:blipFill>
        <p:spPr>
          <a:xfrm>
            <a:off x="897708" y="1675993"/>
            <a:ext cx="7184997" cy="5002304"/>
          </a:xfrm>
          <a:prstGeom prst="rect">
            <a:avLst/>
          </a:prstGeom>
        </p:spPr>
      </p:pic>
      <p:sp>
        <p:nvSpPr>
          <p:cNvPr id="3" name="TextBox 2">
            <a:extLst>
              <a:ext uri="{FF2B5EF4-FFF2-40B4-BE49-F238E27FC236}">
                <a16:creationId xmlns:a16="http://schemas.microsoft.com/office/drawing/2014/main" id="{2E18B6F2-49DF-764E-D725-0443F5D6F544}"/>
              </a:ext>
            </a:extLst>
          </p:cNvPr>
          <p:cNvSpPr txBox="1"/>
          <p:nvPr/>
        </p:nvSpPr>
        <p:spPr>
          <a:xfrm>
            <a:off x="0" y="27819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LOCALITY MAP   </a:t>
            </a:r>
          </a:p>
        </p:txBody>
      </p:sp>
    </p:spTree>
    <p:extLst>
      <p:ext uri="{BB962C8B-B14F-4D97-AF65-F5344CB8AC3E}">
        <p14:creationId xmlns:p14="http://schemas.microsoft.com/office/powerpoint/2010/main" val="10947402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B0C3F7-7B51-B8FE-C921-1149EAEAEFC3}"/>
              </a:ext>
            </a:extLst>
          </p:cNvPr>
          <p:cNvSpPr>
            <a:spLocks noGrp="1"/>
          </p:cNvSpPr>
          <p:nvPr>
            <p:ph idx="1"/>
          </p:nvPr>
        </p:nvSpPr>
        <p:spPr>
          <a:xfrm>
            <a:off x="628650" y="1743908"/>
            <a:ext cx="7886700" cy="4351338"/>
          </a:xfrm>
        </p:spPr>
        <p:txBody>
          <a:bodyPr/>
          <a:lstStyle/>
          <a:p>
            <a:pPr marL="0" indent="0" algn="just">
              <a:buNone/>
            </a:pPr>
            <a:r>
              <a:rPr lang="en-ZA" sz="1600" dirty="0">
                <a:effectLst/>
                <a:latin typeface="Arial" panose="020B0604020202020204" pitchFamily="34" charset="0"/>
                <a:ea typeface="Times New Roman" panose="02020603050405020304" pitchFamily="18" charset="0"/>
              </a:rPr>
              <a:t>The Employer’s AMS currently indicates that the </a:t>
            </a:r>
            <a:r>
              <a:rPr lang="en-ZA" sz="1600" b="1" dirty="0">
                <a:effectLst/>
                <a:latin typeface="Arial" panose="020B0604020202020204" pitchFamily="34" charset="0"/>
                <a:ea typeface="Times New Roman" panose="02020603050405020304" pitchFamily="18" charset="0"/>
              </a:rPr>
              <a:t>full length and width </a:t>
            </a:r>
            <a:r>
              <a:rPr lang="en-ZA" sz="1600" dirty="0">
                <a:effectLst/>
                <a:latin typeface="Arial" panose="020B0604020202020204" pitchFamily="34" charset="0"/>
                <a:ea typeface="Times New Roman" panose="02020603050405020304" pitchFamily="18" charset="0"/>
              </a:rPr>
              <a:t>of the existing pavement requires </a:t>
            </a:r>
            <a:r>
              <a:rPr lang="en-ZA" sz="1600" b="1" dirty="0">
                <a:effectLst/>
                <a:latin typeface="Arial" panose="020B0604020202020204" pitchFamily="34" charset="0"/>
                <a:ea typeface="Times New Roman" panose="02020603050405020304" pitchFamily="18" charset="0"/>
              </a:rPr>
              <a:t>strengthening/rehabilitation and/or the addition of new pavement layers,</a:t>
            </a:r>
            <a:r>
              <a:rPr lang="en-ZA" sz="1600" dirty="0">
                <a:effectLst/>
                <a:latin typeface="Arial" panose="020B0604020202020204" pitchFamily="34" charset="0"/>
                <a:ea typeface="Times New Roman" panose="02020603050405020304" pitchFamily="18" charset="0"/>
              </a:rPr>
              <a:t> followed by an </a:t>
            </a:r>
            <a:r>
              <a:rPr lang="en-ZA" sz="1600" b="1" dirty="0">
                <a:effectLst/>
                <a:latin typeface="Arial" panose="020B0604020202020204" pitchFamily="34" charset="0"/>
                <a:ea typeface="Times New Roman" panose="02020603050405020304" pitchFamily="18" charset="0"/>
              </a:rPr>
              <a:t>appropriate surfacing</a:t>
            </a:r>
            <a:r>
              <a:rPr lang="en-ZA" sz="1600" dirty="0">
                <a:effectLst/>
                <a:latin typeface="Arial" panose="020B0604020202020204" pitchFamily="34" charset="0"/>
                <a:ea typeface="Times New Roman" panose="02020603050405020304" pitchFamily="18" charset="0"/>
              </a:rPr>
              <a:t>. </a:t>
            </a:r>
          </a:p>
          <a:p>
            <a:pPr marL="0" indent="0" algn="just">
              <a:buNone/>
            </a:pPr>
            <a:endParaRPr lang="en-ZA" sz="1600" dirty="0">
              <a:effectLst/>
              <a:latin typeface="Arial" panose="020B0604020202020204" pitchFamily="34" charset="0"/>
              <a:ea typeface="Times New Roman" panose="02020603050405020304" pitchFamily="18" charset="0"/>
            </a:endParaRPr>
          </a:p>
          <a:p>
            <a:pPr marL="0" indent="0" algn="just">
              <a:buNone/>
            </a:pPr>
            <a:r>
              <a:rPr lang="en-ZA" sz="1600" dirty="0">
                <a:effectLst/>
                <a:latin typeface="Arial" panose="020B0604020202020204" pitchFamily="34" charset="0"/>
                <a:ea typeface="Times New Roman" panose="02020603050405020304" pitchFamily="18" charset="0"/>
              </a:rPr>
              <a:t>The surfacing solution therefore will have to consider current and future traffic, surface texture requirements, design life/structural capacity. An appropriate surfacing option will therefore have to be investigated, motivated, and proposed as a solution</a:t>
            </a:r>
            <a:endParaRPr lang="en-ZA" sz="1600" dirty="0"/>
          </a:p>
        </p:txBody>
      </p:sp>
      <p:sp>
        <p:nvSpPr>
          <p:cNvPr id="4" name="TextBox 3">
            <a:extLst>
              <a:ext uri="{FF2B5EF4-FFF2-40B4-BE49-F238E27FC236}">
                <a16:creationId xmlns:a16="http://schemas.microsoft.com/office/drawing/2014/main" id="{A7ED8F62-6BCF-F079-377D-A9753E5BDC25}"/>
              </a:ext>
            </a:extLst>
          </p:cNvPr>
          <p:cNvSpPr txBox="1"/>
          <p:nvPr/>
        </p:nvSpPr>
        <p:spPr>
          <a:xfrm>
            <a:off x="0" y="328052"/>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DESCRIPTION OF THE PROJECT   </a:t>
            </a:r>
          </a:p>
        </p:txBody>
      </p:sp>
    </p:spTree>
    <p:extLst>
      <p:ext uri="{BB962C8B-B14F-4D97-AF65-F5344CB8AC3E}">
        <p14:creationId xmlns:p14="http://schemas.microsoft.com/office/powerpoint/2010/main" val="17496934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9E053E-EED3-429D-0EA7-840271425C0A}"/>
              </a:ext>
            </a:extLst>
          </p:cNvPr>
          <p:cNvSpPr>
            <a:spLocks noGrp="1"/>
          </p:cNvSpPr>
          <p:nvPr>
            <p:ph idx="1"/>
          </p:nvPr>
        </p:nvSpPr>
        <p:spPr>
          <a:xfrm>
            <a:off x="628650" y="1649505"/>
            <a:ext cx="7886700" cy="5445219"/>
          </a:xfrm>
        </p:spPr>
        <p:txBody>
          <a:bodyPr/>
          <a:lstStyle/>
          <a:p>
            <a:pPr marL="0" marR="0" indent="0" algn="just">
              <a:spcBef>
                <a:spcPts val="0"/>
              </a:spcBef>
              <a:spcAft>
                <a:spcPts val="0"/>
              </a:spcAft>
              <a:buNone/>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The scope of the works is foreseen to be as indicated below. The service provider will however have to confirm and further refine the scope through the services to be performed under this Contract.</a:t>
            </a:r>
            <a:endParaRPr lang="en-ZA" sz="1600" dirty="0">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360045" algn="l"/>
                <a:tab pos="540385" algn="l"/>
                <a:tab pos="720090" algn="l"/>
                <a:tab pos="900430" algn="l"/>
              </a:tabLst>
            </a:pP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360045" algn="l"/>
                <a:tab pos="540385" algn="l"/>
                <a:tab pos="720090" algn="l"/>
                <a:tab pos="900430" algn="l"/>
              </a:tabLst>
            </a:pPr>
            <a:r>
              <a:rPr lang="en-ZA" sz="1600" b="1" dirty="0">
                <a:effectLst/>
                <a:latin typeface="Arial" panose="020B0604020202020204" pitchFamily="34" charset="0"/>
                <a:ea typeface="Times New Roman" panose="02020603050405020304" pitchFamily="18" charset="0"/>
                <a:cs typeface="Arial" panose="020B0604020202020204" pitchFamily="34" charset="0"/>
              </a:rPr>
              <a:t>Traffic/Transport</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1313" indent="-341313" algn="just">
              <a:spcBef>
                <a:spcPts val="0"/>
              </a:spcBef>
              <a:tabLst>
                <a:tab pos="287338" algn="l"/>
                <a:tab pos="358775" algn="l"/>
                <a:tab pos="539750" algn="l"/>
                <a:tab pos="719138"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Perform a detailed traffic/transport analysis study to incorporate at least the following:</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Determine the current traffic patterns and composition along the entire road section and provide forecasts for a 20-year design horizon.</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Determine the current public transport operations and assess future public transport infrastructure needs.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Determine current Non-Motorised Transport (NMT) activities along the road section and determine future NMT infrastructure needs with appropriate Universal Access were feasible.</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Undertake the capacity analysis (LOS) along the road section using the Highway Traffic Model (HTM) for the current and design year.</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Undertake the capacity analysis of formal intersections taking cognisance of access management requirements.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Determine if the road section is part of an Abnormal/Super Load route and consider any abnormal vehicle geometric design requirements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F35370A-CDB6-B4D1-ADC1-36310F96CB9B}"/>
              </a:ext>
            </a:extLst>
          </p:cNvPr>
          <p:cNvSpPr txBox="1"/>
          <p:nvPr/>
        </p:nvSpPr>
        <p:spPr>
          <a:xfrm>
            <a:off x="0" y="328052"/>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SCOPE OF WORKS  </a:t>
            </a:r>
          </a:p>
        </p:txBody>
      </p:sp>
    </p:spTree>
    <p:extLst>
      <p:ext uri="{BB962C8B-B14F-4D97-AF65-F5344CB8AC3E}">
        <p14:creationId xmlns:p14="http://schemas.microsoft.com/office/powerpoint/2010/main" val="4987116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51DFC1-9132-FACB-5C3E-DCC1D0F8CC90}"/>
              </a:ext>
            </a:extLst>
          </p:cNvPr>
          <p:cNvSpPr>
            <a:spLocks noGrp="1"/>
          </p:cNvSpPr>
          <p:nvPr>
            <p:ph idx="1"/>
          </p:nvPr>
        </p:nvSpPr>
        <p:spPr>
          <a:xfrm>
            <a:off x="628650" y="952169"/>
            <a:ext cx="7886700" cy="4351338"/>
          </a:xfrm>
        </p:spPr>
        <p:txBody>
          <a:bodyPr/>
          <a:lstStyle/>
          <a:p>
            <a:pPr marL="0" marR="0" algn="just">
              <a:spcBef>
                <a:spcPts val="0"/>
              </a:spcBef>
              <a:spcAft>
                <a:spcPts val="0"/>
              </a:spcAft>
              <a:tabLst>
                <a:tab pos="360045" algn="l"/>
                <a:tab pos="540385" algn="l"/>
                <a:tab pos="720090" algn="l"/>
                <a:tab pos="900430" algn="l"/>
              </a:tabLst>
            </a:pPr>
            <a:r>
              <a:rPr lang="en-ZA" sz="1600" b="1" dirty="0">
                <a:effectLst/>
                <a:latin typeface="Arial" panose="020B0604020202020204" pitchFamily="34" charset="0"/>
                <a:ea typeface="Times New Roman" panose="02020603050405020304" pitchFamily="18" charset="0"/>
                <a:cs typeface="Arial" panose="020B0604020202020204" pitchFamily="34" charset="0"/>
              </a:rPr>
              <a:t>Geometrics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Upgrade of existing intersection and providing pedestrian safety facilities including providing public transport  facilities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Is the road section part of the Abnormal/Super Loads route, if yes this must be considered in the geometric design requirements.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Assess cross fall/camber on existing roadway and need for modification,</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Where required, develop an access management plan with the aim of consolidating accesses to acceptable standards and close illegal and or unsafe accesses. This includes review of the number, location, and type of farm accesses.</a:t>
            </a: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231775" marR="0" indent="-231775" algn="just">
              <a:spcBef>
                <a:spcPts val="0"/>
              </a:spcBef>
              <a:spcAft>
                <a:spcPts val="0"/>
              </a:spcAft>
              <a:tabLst>
                <a:tab pos="231775" algn="l"/>
                <a:tab pos="358775" algn="l"/>
                <a:tab pos="539750" algn="l"/>
                <a:tab pos="719138" algn="l"/>
              </a:tabLst>
            </a:pPr>
            <a:r>
              <a:rPr lang="en-ZA" sz="1600" b="1" dirty="0">
                <a:effectLst/>
                <a:latin typeface="Arial" panose="020B0604020202020204" pitchFamily="34" charset="0"/>
                <a:ea typeface="Times New Roman" panose="02020603050405020304" pitchFamily="18" charset="0"/>
                <a:cs typeface="Arial" panose="020B0604020202020204" pitchFamily="34" charset="0"/>
              </a:rPr>
              <a:t>Drainage</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Check capacity of drainage structures as well as road surface to handle storm water.</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Address issues where capacity does not compare to standards.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Provide appropriate subsoil and surface drainage system.</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Do a visual assessment of all structures.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Determine compliance with standards with respect to hydraulic capacity, geometrics etc;</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Determine whether structures need to make provision for Non-Motorised (NMT);</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Widening of structures where required for capacity improvements.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Rehabilitation of structures where required.</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860425" marR="0" lvl="3" indent="-396875"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Carry out post rehabilitation/ construction Inspections with purpose of loading new data into SANRAL’s ITIS system;</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ZA" dirty="0"/>
          </a:p>
        </p:txBody>
      </p:sp>
      <p:sp>
        <p:nvSpPr>
          <p:cNvPr id="4" name="TextBox 3">
            <a:extLst>
              <a:ext uri="{FF2B5EF4-FFF2-40B4-BE49-F238E27FC236}">
                <a16:creationId xmlns:a16="http://schemas.microsoft.com/office/drawing/2014/main" id="{D759002F-40FF-8EF5-CC0F-0289BD74B84D}"/>
              </a:ext>
            </a:extLst>
          </p:cNvPr>
          <p:cNvSpPr txBox="1"/>
          <p:nvPr/>
        </p:nvSpPr>
        <p:spPr>
          <a:xfrm>
            <a:off x="0" y="328052"/>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SCOPE OF WORKS  </a:t>
            </a:r>
          </a:p>
        </p:txBody>
      </p:sp>
    </p:spTree>
    <p:extLst>
      <p:ext uri="{BB962C8B-B14F-4D97-AF65-F5344CB8AC3E}">
        <p14:creationId xmlns:p14="http://schemas.microsoft.com/office/powerpoint/2010/main" val="39576293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26008B-D2D4-27B1-A471-3C1504E72DBB}"/>
              </a:ext>
            </a:extLst>
          </p:cNvPr>
          <p:cNvSpPr>
            <a:spLocks noGrp="1"/>
          </p:cNvSpPr>
          <p:nvPr>
            <p:ph idx="1"/>
          </p:nvPr>
        </p:nvSpPr>
        <p:spPr>
          <a:xfrm>
            <a:off x="628650" y="1253331"/>
            <a:ext cx="7886700" cy="4351338"/>
          </a:xfrm>
        </p:spPr>
        <p:txBody>
          <a:bodyPr/>
          <a:lstStyle/>
          <a:p>
            <a:pPr marL="0" marR="0" algn="just">
              <a:spcBef>
                <a:spcPts val="0"/>
              </a:spcBef>
              <a:spcAft>
                <a:spcPts val="0"/>
              </a:spcAft>
              <a:tabLst>
                <a:tab pos="360045" algn="l"/>
                <a:tab pos="540385" algn="l"/>
                <a:tab pos="720090" algn="l"/>
                <a:tab pos="900430" algn="l"/>
              </a:tabLst>
            </a:pPr>
            <a:r>
              <a:rPr lang="en-ZA" sz="1600" b="1" dirty="0">
                <a:effectLst/>
                <a:latin typeface="Arial" panose="020B0604020202020204" pitchFamily="34" charset="0"/>
                <a:ea typeface="Times New Roman" panose="02020603050405020304" pitchFamily="18" charset="0"/>
                <a:cs typeface="Arial" panose="020B0604020202020204" pitchFamily="34" charset="0"/>
              </a:rPr>
              <a:t>Pavement</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Identify required pavement capacity for design life.</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Determine condition and capacity of existing pavement.</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tabLst>
                <a:tab pos="228600"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Determine pavement rehabilitation/ strengthening /reconstruction and/or new pavement required, utilising the existing capacity optimally.</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Provide options for flexible and rigid pavements.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Provide surfacing options; and</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Provide pavement design life strategy, e.g., maintenance actions over design life.</a:t>
            </a:r>
            <a:endParaRPr lang="en-ZA" sz="1600" dirty="0">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Arial" panose="020B0604020202020204" pitchFamily="34" charset="0"/>
              <a:buChar char="•"/>
              <a:tabLst>
                <a:tab pos="360045" algn="l"/>
                <a:tab pos="540385" algn="l"/>
                <a:tab pos="720090" algn="l"/>
                <a:tab pos="900430" algn="l"/>
              </a:tabLst>
            </a:pP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360045" algn="l"/>
                <a:tab pos="540385" algn="l"/>
                <a:tab pos="720090" algn="l"/>
                <a:tab pos="900430" algn="l"/>
              </a:tabLst>
            </a:pPr>
            <a:r>
              <a:rPr lang="en-ZA" sz="1600" b="1" dirty="0">
                <a:effectLst/>
                <a:latin typeface="Arial" panose="020B0604020202020204" pitchFamily="34" charset="0"/>
                <a:ea typeface="Times New Roman" panose="02020603050405020304" pitchFamily="18" charset="0"/>
                <a:cs typeface="Arial" panose="020B0604020202020204" pitchFamily="34" charset="0"/>
              </a:rPr>
              <a:t>Material Investigation and Utilisation</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1313" marR="0" lvl="3" indent="-341313"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Identify material sources required;</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1313" marR="0" lvl="3" indent="-341313"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Optimise the utilisation of project identified borrow pits/ hard rock quarries vs commercial material sources for earthworks and pavement layers;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1313" marR="0" lvl="3" indent="-341313"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Where applicable, provide a Mass Haul Plan/Diagram;</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1313" marR="0" lvl="3" indent="-341313"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Provide information on commercial sources: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lvl="1" algn="just">
              <a:spcBef>
                <a:spcPts val="0"/>
              </a:spcBef>
              <a:buSzPts val="1000"/>
              <a:buFont typeface="Wingdings" panose="05000000000000000000" pitchFamily="2" charset="2"/>
              <a:buChar char="ü"/>
              <a:tabLst>
                <a:tab pos="360045" algn="l"/>
                <a:tab pos="540385" algn="l"/>
                <a:tab pos="720090" algn="l"/>
                <a:tab pos="900430" algn="l"/>
              </a:tabLst>
            </a:pPr>
            <a:r>
              <a:rPr lang="en-ZA" sz="1200" dirty="0">
                <a:effectLst/>
                <a:latin typeface="Arial" panose="020B0604020202020204" pitchFamily="34" charset="0"/>
                <a:ea typeface="Times New Roman" panose="02020603050405020304" pitchFamily="18" charset="0"/>
                <a:cs typeface="Arial" panose="020B0604020202020204" pitchFamily="34" charset="0"/>
              </a:rPr>
              <a:t>Contact details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lvl="1" algn="just">
              <a:spcBef>
                <a:spcPts val="0"/>
              </a:spcBef>
              <a:buSzPts val="1000"/>
              <a:buFont typeface="Wingdings" panose="05000000000000000000" pitchFamily="2" charset="2"/>
              <a:buChar char="ü"/>
              <a:tabLst>
                <a:tab pos="360045" algn="l"/>
                <a:tab pos="540385" algn="l"/>
                <a:tab pos="720090" algn="l"/>
                <a:tab pos="900430" algn="l"/>
              </a:tabLst>
            </a:pPr>
            <a:r>
              <a:rPr lang="en-ZA" sz="1200" dirty="0">
                <a:effectLst/>
                <a:latin typeface="Arial" panose="020B0604020202020204" pitchFamily="34" charset="0"/>
                <a:ea typeface="Times New Roman" panose="02020603050405020304" pitchFamily="18" charset="0"/>
                <a:cs typeface="Arial" panose="020B0604020202020204" pitchFamily="34" charset="0"/>
              </a:rPr>
              <a:t>Types of material available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lvl="1" algn="just">
              <a:spcBef>
                <a:spcPts val="0"/>
              </a:spcBef>
              <a:buSzPts val="1000"/>
              <a:buFont typeface="Wingdings" panose="05000000000000000000" pitchFamily="2" charset="2"/>
              <a:buChar char="ü"/>
              <a:tabLst>
                <a:tab pos="360045" algn="l"/>
                <a:tab pos="540385" algn="l"/>
                <a:tab pos="720090" algn="l"/>
                <a:tab pos="900430" algn="l"/>
              </a:tabLst>
            </a:pPr>
            <a:r>
              <a:rPr lang="en-ZA" sz="1200" dirty="0">
                <a:effectLst/>
                <a:latin typeface="Arial" panose="020B0604020202020204" pitchFamily="34" charset="0"/>
                <a:ea typeface="Times New Roman" panose="02020603050405020304" pitchFamily="18" charset="0"/>
                <a:cs typeface="Arial" panose="020B0604020202020204" pitchFamily="34" charset="0"/>
              </a:rPr>
              <a:t>Compliance of the material with the specifications.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lvl="1" algn="just">
              <a:spcBef>
                <a:spcPts val="0"/>
              </a:spcBef>
              <a:buSzPts val="1000"/>
              <a:buFont typeface="Wingdings" panose="05000000000000000000" pitchFamily="2" charset="2"/>
              <a:buChar char="ü"/>
              <a:tabLst>
                <a:tab pos="360045" algn="l"/>
                <a:tab pos="540385" algn="l"/>
                <a:tab pos="720090" algn="l"/>
                <a:tab pos="900430" algn="l"/>
              </a:tabLst>
            </a:pPr>
            <a:r>
              <a:rPr lang="en-ZA" sz="1200" dirty="0">
                <a:effectLst/>
                <a:latin typeface="Arial" panose="020B0604020202020204" pitchFamily="34" charset="0"/>
                <a:ea typeface="Times New Roman" panose="02020603050405020304" pitchFamily="18" charset="0"/>
                <a:cs typeface="Arial" panose="020B0604020202020204" pitchFamily="34" charset="0"/>
              </a:rPr>
              <a:t>Alternative mining waste material if available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1313" marR="0" lvl="3" indent="-341313"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Identify potential water sources for construction purposes;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1313" marR="0" lvl="3" indent="-341313"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The possibility of using alternative material from Mine waste dumps, Tailings and or other</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1313" marR="0" lvl="3" indent="-341313" algn="just">
              <a:spcBef>
                <a:spcPts val="0"/>
              </a:spcBef>
              <a:spcAft>
                <a:spcPts val="0"/>
              </a:spcAft>
              <a:buFont typeface="Arial" panose="020B0604020202020204" pitchFamily="34" charset="0"/>
              <a:buChar char="•"/>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recycled materials should be explored. This will entail liaison/negotiating with Mining companies or other land-owners.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ZA" dirty="0"/>
          </a:p>
        </p:txBody>
      </p:sp>
      <p:sp>
        <p:nvSpPr>
          <p:cNvPr id="4" name="TextBox 3">
            <a:extLst>
              <a:ext uri="{FF2B5EF4-FFF2-40B4-BE49-F238E27FC236}">
                <a16:creationId xmlns:a16="http://schemas.microsoft.com/office/drawing/2014/main" id="{43E1C1E7-6D0F-2EA7-F7E5-B94348110463}"/>
              </a:ext>
            </a:extLst>
          </p:cNvPr>
          <p:cNvSpPr txBox="1"/>
          <p:nvPr/>
        </p:nvSpPr>
        <p:spPr>
          <a:xfrm>
            <a:off x="0" y="328052"/>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SCOPE OF WORKS  </a:t>
            </a:r>
          </a:p>
        </p:txBody>
      </p:sp>
    </p:spTree>
    <p:extLst>
      <p:ext uri="{BB962C8B-B14F-4D97-AF65-F5344CB8AC3E}">
        <p14:creationId xmlns:p14="http://schemas.microsoft.com/office/powerpoint/2010/main" val="158504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A66593-91B5-3872-B56B-A1E691BDFDB9}"/>
              </a:ext>
            </a:extLst>
          </p:cNvPr>
          <p:cNvSpPr>
            <a:spLocks noGrp="1"/>
          </p:cNvSpPr>
          <p:nvPr>
            <p:ph idx="1"/>
          </p:nvPr>
        </p:nvSpPr>
        <p:spPr>
          <a:xfrm>
            <a:off x="628650" y="1253331"/>
            <a:ext cx="7886700" cy="4351338"/>
          </a:xfrm>
        </p:spPr>
        <p:txBody>
          <a:bodyPr/>
          <a:lstStyle/>
          <a:p>
            <a:pPr marL="0" marR="0" indent="0" algn="just">
              <a:spcBef>
                <a:spcPts val="0"/>
              </a:spcBef>
              <a:spcAft>
                <a:spcPts val="0"/>
              </a:spcAft>
              <a:buNone/>
              <a:tabLst>
                <a:tab pos="360045" algn="l"/>
                <a:tab pos="540385" algn="l"/>
                <a:tab pos="720090" algn="l"/>
                <a:tab pos="900430" algn="l"/>
              </a:tabLst>
            </a:pP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360045" algn="l"/>
                <a:tab pos="540385" algn="l"/>
                <a:tab pos="720090" algn="l"/>
                <a:tab pos="900430" algn="l"/>
              </a:tabLst>
            </a:pPr>
            <a:r>
              <a:rPr lang="en-ZA" sz="1600" b="1" dirty="0">
                <a:effectLst/>
                <a:latin typeface="Arial" panose="020B0604020202020204" pitchFamily="34" charset="0"/>
                <a:ea typeface="Times New Roman" panose="02020603050405020304" pitchFamily="18" charset="0"/>
                <a:cs typeface="Arial" panose="020B0604020202020204" pitchFamily="34" charset="0"/>
              </a:rPr>
              <a:t>Ancillary Works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519113" marR="0" indent="-287338" algn="just">
              <a:spcBef>
                <a:spcPts val="0"/>
              </a:spcBef>
              <a:spcAft>
                <a:spcPts val="0"/>
              </a:spcAft>
              <a:tabLst>
                <a:tab pos="228600"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Assess and address road safety issues;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519113" marR="0" indent="-287338" algn="just">
              <a:spcBef>
                <a:spcPts val="0"/>
              </a:spcBef>
              <a:spcAft>
                <a:spcPts val="0"/>
              </a:spcAft>
              <a:tabLst>
                <a:tab pos="228600"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Provide for adequate fencing and guardrails where required;</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519113" marR="0" indent="-287338" algn="just">
              <a:spcBef>
                <a:spcPts val="0"/>
              </a:spcBef>
              <a:spcAft>
                <a:spcPts val="0"/>
              </a:spcAft>
              <a:tabLst>
                <a:tab pos="228600"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Provide for appropriate roads signs and road markings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tabLst>
                <a:tab pos="360045" algn="l"/>
                <a:tab pos="540385" algn="l"/>
                <a:tab pos="720090" algn="l"/>
                <a:tab pos="900430" algn="l"/>
              </a:tabLst>
            </a:pP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360045" algn="l"/>
                <a:tab pos="540385" algn="l"/>
                <a:tab pos="720090" algn="l"/>
                <a:tab pos="900430" algn="l"/>
              </a:tabLst>
            </a:pPr>
            <a:r>
              <a:rPr lang="en-ZA" sz="1600" b="1" dirty="0">
                <a:effectLst/>
                <a:latin typeface="Arial" panose="020B0604020202020204" pitchFamily="34" charset="0"/>
                <a:ea typeface="Times New Roman" panose="02020603050405020304" pitchFamily="18" charset="0"/>
                <a:cs typeface="Arial" panose="020B0604020202020204" pitchFamily="34" charset="0"/>
              </a:rPr>
              <a:t>Traffic Accommodation</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519113" marR="0" indent="-287338" algn="just">
              <a:spcBef>
                <a:spcPts val="0"/>
              </a:spcBef>
              <a:spcAft>
                <a:spcPts val="0"/>
              </a:spcAft>
              <a:tabLst>
                <a:tab pos="228600"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Traffic accommodation to be optimised to ensure the greatest possible mobility along the route.</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519113" marR="0" indent="-287338" algn="just">
              <a:spcBef>
                <a:spcPts val="0"/>
              </a:spcBef>
              <a:spcAft>
                <a:spcPts val="0"/>
              </a:spcAft>
              <a:tabLst>
                <a:tab pos="228600"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Provide accommodation of traffic options taking into account traffic volumes, peak hour traffic, requirements of the Employer, etc.</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tabLst>
                <a:tab pos="360045" algn="l"/>
                <a:tab pos="540385" algn="l"/>
                <a:tab pos="720090" algn="l"/>
                <a:tab pos="900430" algn="l"/>
              </a:tabLst>
            </a:pP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360045" algn="l"/>
                <a:tab pos="540385" algn="l"/>
                <a:tab pos="720090" algn="l"/>
                <a:tab pos="900430" algn="l"/>
              </a:tabLst>
            </a:pPr>
            <a:r>
              <a:rPr lang="en-ZA" sz="1600" b="1" dirty="0">
                <a:effectLst/>
                <a:latin typeface="Arial" panose="020B0604020202020204" pitchFamily="34" charset="0"/>
                <a:ea typeface="Times New Roman" panose="02020603050405020304" pitchFamily="18" charset="0"/>
                <a:cs typeface="Arial" panose="020B0604020202020204" pitchFamily="34" charset="0"/>
              </a:rPr>
              <a:t>Services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463550" marR="0" indent="-231775" algn="just">
              <a:spcBef>
                <a:spcPts val="0"/>
              </a:spcBef>
              <a:spcAft>
                <a:spcPts val="0"/>
              </a:spcAft>
              <a:tabLst>
                <a:tab pos="285750" algn="l"/>
                <a:tab pos="395288" algn="l"/>
                <a:tab pos="539750" algn="l"/>
                <a:tab pos="719138" algn="l"/>
                <a:tab pos="90011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Investigate and identify the services that will be affected by the project. These could include amongst others: (Telkom, Eskom, ICT fibre optic cables, Farmer irrigation pipes/Canals)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463550" marR="0" indent="-231775" algn="just">
              <a:spcBef>
                <a:spcPts val="0"/>
              </a:spcBef>
              <a:spcAft>
                <a:spcPts val="0"/>
              </a:spcAft>
              <a:tabLst>
                <a:tab pos="285750" algn="l"/>
                <a:tab pos="395288" algn="l"/>
                <a:tab pos="539750" algn="l"/>
                <a:tab pos="719138" algn="l"/>
                <a:tab pos="90011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Determine the existence of current wayleaves of affected service/s and obtain copies thereof;</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463550" marR="0" indent="-231775" algn="just">
              <a:spcBef>
                <a:spcPts val="0"/>
              </a:spcBef>
              <a:spcAft>
                <a:spcPts val="0"/>
              </a:spcAft>
              <a:tabLst>
                <a:tab pos="285750" algn="l"/>
                <a:tab pos="395288" algn="l"/>
                <a:tab pos="539750" algn="l"/>
                <a:tab pos="719138" algn="l"/>
                <a:tab pos="90011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Determine the entity responsible for the relocation and the cost thereof;</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463550" marR="0" indent="-231775" algn="just">
              <a:spcBef>
                <a:spcPts val="0"/>
              </a:spcBef>
              <a:spcAft>
                <a:spcPts val="0"/>
              </a:spcAft>
              <a:tabLst>
                <a:tab pos="285750" algn="l"/>
                <a:tab pos="395288" algn="l"/>
                <a:tab pos="539750" algn="l"/>
                <a:tab pos="719138" algn="l"/>
                <a:tab pos="90011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Where the Employer has no wayleave for the service, the Service Provider must complete a wayleave application on behalf of the service owner to the Employer.</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EEBD7A5-48F9-E6FA-358E-E9632CFECE80}"/>
              </a:ext>
            </a:extLst>
          </p:cNvPr>
          <p:cNvSpPr txBox="1"/>
          <p:nvPr/>
        </p:nvSpPr>
        <p:spPr>
          <a:xfrm>
            <a:off x="0" y="328052"/>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SCOPE OF WORKS  </a:t>
            </a:r>
          </a:p>
        </p:txBody>
      </p:sp>
    </p:spTree>
    <p:extLst>
      <p:ext uri="{BB962C8B-B14F-4D97-AF65-F5344CB8AC3E}">
        <p14:creationId xmlns:p14="http://schemas.microsoft.com/office/powerpoint/2010/main" val="21867548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481063-B3E6-5106-6E29-01C9CC25BC62}"/>
              </a:ext>
            </a:extLst>
          </p:cNvPr>
          <p:cNvSpPr>
            <a:spLocks noGrp="1"/>
          </p:cNvSpPr>
          <p:nvPr>
            <p:ph idx="1"/>
          </p:nvPr>
        </p:nvSpPr>
        <p:spPr/>
        <p:txBody>
          <a:bodyPr/>
          <a:lstStyle/>
          <a:p>
            <a:pPr marL="0" marR="0" algn="just">
              <a:spcBef>
                <a:spcPts val="0"/>
              </a:spcBef>
              <a:spcAft>
                <a:spcPts val="0"/>
              </a:spcAft>
              <a:tabLst>
                <a:tab pos="360045" algn="l"/>
                <a:tab pos="540385" algn="l"/>
                <a:tab pos="720090" algn="l"/>
                <a:tab pos="900430" algn="l"/>
              </a:tabLst>
            </a:pPr>
            <a:r>
              <a:rPr lang="en-ZA" sz="1600" b="1" dirty="0">
                <a:effectLst/>
                <a:latin typeface="Arial" panose="020B0604020202020204" pitchFamily="34" charset="0"/>
                <a:ea typeface="Times New Roman" panose="02020603050405020304" pitchFamily="18" charset="0"/>
                <a:cs typeface="Arial" panose="020B0604020202020204" pitchFamily="34" charset="0"/>
              </a:rPr>
              <a:t>Electrical</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511175" marR="0" lvl="0" indent="-277813" algn="just">
              <a:spcBef>
                <a:spcPts val="0"/>
              </a:spcBef>
              <a:spcAft>
                <a:spcPts val="0"/>
              </a:spcAft>
              <a:buFont typeface="Arial" panose="020B0604020202020204" pitchFamily="34" charset="0"/>
              <a:buChar char="•"/>
              <a:tabLst>
                <a:tab pos="228600" algn="l"/>
                <a:tab pos="540385" algn="l"/>
                <a:tab pos="720090" algn="l"/>
                <a:tab pos="90043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Assess the need to replace/upgrade the existing non-functional streetlights and install new streetlights</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360045" algn="l"/>
                <a:tab pos="540385" algn="l"/>
                <a:tab pos="720090" algn="l"/>
                <a:tab pos="900430" algn="l"/>
              </a:tabLst>
            </a:pP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360045" algn="l"/>
                <a:tab pos="540385" algn="l"/>
                <a:tab pos="720090" algn="l"/>
                <a:tab pos="900430" algn="l"/>
              </a:tabLst>
            </a:pPr>
            <a:r>
              <a:rPr lang="en-ZA" sz="1600" b="1" dirty="0">
                <a:effectLst/>
                <a:latin typeface="Arial" panose="020B0604020202020204" pitchFamily="34" charset="0"/>
                <a:ea typeface="Times New Roman" panose="02020603050405020304" pitchFamily="18" charset="0"/>
                <a:cs typeface="Arial" panose="020B0604020202020204" pitchFamily="34" charset="0"/>
              </a:rPr>
              <a:t>Environmental</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511175" marR="0" indent="-277813" algn="just">
              <a:spcBef>
                <a:spcPts val="0"/>
              </a:spcBef>
              <a:spcAft>
                <a:spcPts val="0"/>
              </a:spcAft>
              <a:tabLst>
                <a:tab pos="457200" algn="l"/>
                <a:tab pos="511175" algn="l"/>
                <a:tab pos="539750" algn="l"/>
                <a:tab pos="719138" algn="l"/>
                <a:tab pos="90011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The Service Provider shall manage the procurement of the sub-service providers, participate in the processes, and provide the required information</a:t>
            </a:r>
            <a:r>
              <a:rPr lang="x-none" sz="16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tabLst>
                <a:tab pos="360045" algn="l"/>
                <a:tab pos="540385" algn="l"/>
                <a:tab pos="720090" algn="l"/>
                <a:tab pos="900430"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360045" algn="l"/>
                <a:tab pos="540385" algn="l"/>
                <a:tab pos="720090" algn="l"/>
                <a:tab pos="900430" algn="l"/>
              </a:tabLst>
            </a:pPr>
            <a:r>
              <a:rPr lang="en-ZA" sz="1600" b="1" dirty="0">
                <a:effectLst/>
                <a:latin typeface="Arial" panose="020B0604020202020204" pitchFamily="34" charset="0"/>
                <a:ea typeface="Times New Roman" panose="02020603050405020304" pitchFamily="18" charset="0"/>
                <a:cs typeface="Arial" panose="020B0604020202020204" pitchFamily="34" charset="0"/>
              </a:rPr>
              <a:t>Other</a:t>
            </a:r>
            <a:r>
              <a:rPr lang="x-none" sz="16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511175" marR="0" lvl="0" indent="-277813" algn="just">
              <a:spcBef>
                <a:spcPts val="0"/>
              </a:spcBef>
              <a:spcAft>
                <a:spcPts val="0"/>
              </a:spcAft>
              <a:buFont typeface="Arial" panose="020B0604020202020204" pitchFamily="34" charset="0"/>
              <a:buChar char="•"/>
              <a:tabLst>
                <a:tab pos="228600" algn="l"/>
                <a:tab pos="540385" algn="l"/>
                <a:tab pos="720090" algn="l"/>
                <a:tab pos="90043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Identify and report on any glaring obvious aspect/item/element of the road that may require some form of action.</a:t>
            </a:r>
          </a:p>
        </p:txBody>
      </p:sp>
      <p:sp>
        <p:nvSpPr>
          <p:cNvPr id="4" name="TextBox 3">
            <a:extLst>
              <a:ext uri="{FF2B5EF4-FFF2-40B4-BE49-F238E27FC236}">
                <a16:creationId xmlns:a16="http://schemas.microsoft.com/office/drawing/2014/main" id="{2D5D05AC-F217-39D1-5AEA-F5B5B189525D}"/>
              </a:ext>
            </a:extLst>
          </p:cNvPr>
          <p:cNvSpPr txBox="1"/>
          <p:nvPr/>
        </p:nvSpPr>
        <p:spPr>
          <a:xfrm>
            <a:off x="0" y="328052"/>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SCOPE OF WORKS  </a:t>
            </a:r>
          </a:p>
        </p:txBody>
      </p:sp>
    </p:spTree>
    <p:extLst>
      <p:ext uri="{BB962C8B-B14F-4D97-AF65-F5344CB8AC3E}">
        <p14:creationId xmlns:p14="http://schemas.microsoft.com/office/powerpoint/2010/main" val="20443332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892220" y="2951946"/>
            <a:ext cx="735956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800" b="1" i="0" u="none" strike="noStrike" kern="1200" cap="none" spc="0" normalizeH="0" baseline="0" noProof="0" dirty="0">
                <a:ln>
                  <a:noFill/>
                </a:ln>
                <a:solidFill>
                  <a:prstClr val="black"/>
                </a:solidFill>
                <a:effectLst/>
                <a:uLnTx/>
                <a:uFillTx/>
                <a:latin typeface="Calibri" panose="020F0502020204030204"/>
                <a:ea typeface="+mn-ea"/>
                <a:cs typeface="+mn-cs"/>
              </a:rPr>
              <a:t>COMMON ERRORS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800" b="1" i="0" u="none" strike="noStrike" kern="1200" cap="none" spc="0" normalizeH="0" baseline="0" noProof="0" dirty="0">
                <a:ln>
                  <a:noFill/>
                </a:ln>
                <a:solidFill>
                  <a:prstClr val="black"/>
                </a:solidFill>
                <a:effectLst/>
                <a:uLnTx/>
                <a:uFillTx/>
                <a:latin typeface="Calibri" panose="020F0502020204030204"/>
                <a:ea typeface="+mn-ea"/>
                <a:cs typeface="+mn-cs"/>
              </a:rPr>
              <a:t>IN TENDER SUBMISSIONS</a:t>
            </a:r>
          </a:p>
        </p:txBody>
      </p:sp>
    </p:spTree>
    <p:extLst>
      <p:ext uri="{BB962C8B-B14F-4D97-AF65-F5344CB8AC3E}">
        <p14:creationId xmlns:p14="http://schemas.microsoft.com/office/powerpoint/2010/main" val="13234556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71A67D-9B66-4E04-85CA-0E89FF9002D6}"/>
              </a:ext>
            </a:extLst>
          </p:cNvPr>
          <p:cNvSpPr txBox="1"/>
          <p:nvPr/>
        </p:nvSpPr>
        <p:spPr>
          <a:xfrm>
            <a:off x="0" y="328052"/>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COMMON ERRORS ON TENDER SUBMISSIONS</a:t>
            </a:r>
          </a:p>
        </p:txBody>
      </p:sp>
      <p:sp>
        <p:nvSpPr>
          <p:cNvPr id="4" name="Rectangle 3">
            <a:extLst>
              <a:ext uri="{FF2B5EF4-FFF2-40B4-BE49-F238E27FC236}">
                <a16:creationId xmlns:a16="http://schemas.microsoft.com/office/drawing/2014/main" id="{1DBC64C7-1218-4D6B-9B74-6AB751C38559}"/>
              </a:ext>
            </a:extLst>
          </p:cNvPr>
          <p:cNvSpPr/>
          <p:nvPr/>
        </p:nvSpPr>
        <p:spPr>
          <a:xfrm>
            <a:off x="1228944" y="1322429"/>
            <a:ext cx="7328452" cy="4899868"/>
          </a:xfrm>
          <a:prstGeom prst="rect">
            <a:avLst/>
          </a:prstGeom>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Tx/>
              <a:buAutoNum type="arabicPeriod"/>
              <a:tabLst>
                <a:tab pos="360000" algn="l"/>
                <a:tab pos="720000" algn="l"/>
                <a:tab pos="1080000" algn="l"/>
              </a:tabLst>
              <a:defRPr/>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Empty </a:t>
            </a:r>
            <a:r>
              <a:rPr lang="en-ZA" sz="1400" dirty="0">
                <a:solidFill>
                  <a:prstClr val="black"/>
                </a:solidFill>
                <a:latin typeface="Arial" panose="020B0604020202020204" pitchFamily="34" charset="0"/>
                <a:cs typeface="Arial" panose="020B0604020202020204" pitchFamily="34" charset="0"/>
              </a:rPr>
              <a:t>Flash drive</a:t>
            </a: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submitted.</a:t>
            </a:r>
          </a:p>
          <a:p>
            <a:pPr>
              <a:lnSpc>
                <a:spcPct val="150000"/>
              </a:lnSpc>
              <a:tabLst>
                <a:tab pos="360000" algn="l"/>
                <a:tab pos="720000" algn="l"/>
                <a:tab pos="1080000" algn="l"/>
              </a:tabLst>
              <a:defRPr/>
            </a:pPr>
            <a:r>
              <a:rPr lang="en-US" sz="1400" dirty="0">
                <a:solidFill>
                  <a:prstClr val="black"/>
                </a:solidFill>
                <a:latin typeface="Arial" panose="020B0604020202020204" pitchFamily="34" charset="0"/>
                <a:cs typeface="Arial" panose="020B0604020202020204" pitchFamily="34" charset="0"/>
              </a:rPr>
              <a:t>2. 	B-BBEE certificate issued by an Agency not accredited by SANAS or  Commission for Intellectual 	Property Companies</a:t>
            </a:r>
          </a:p>
          <a:p>
            <a:pPr marR="0" lvl="0" algn="l" defTabSz="914400" rtl="0" eaLnBrk="1" fontAlgn="auto" latinLnBrk="0" hangingPunct="1">
              <a:lnSpc>
                <a:spcPct val="150000"/>
              </a:lnSpc>
              <a:spcBef>
                <a:spcPts val="0"/>
              </a:spcBef>
              <a:spcAft>
                <a:spcPts val="0"/>
              </a:spcAft>
              <a:buClrTx/>
              <a:buSzTx/>
              <a:tabLst>
                <a:tab pos="358775" algn="l"/>
                <a:tab pos="401638" algn="l"/>
                <a:tab pos="719138" algn="l"/>
                <a:tab pos="1079500" algn="l"/>
              </a:tabLst>
              <a:defRPr/>
            </a:pPr>
            <a:r>
              <a:rPr lang="en-US" sz="1400" dirty="0">
                <a:solidFill>
                  <a:prstClr val="black"/>
                </a:solidFill>
                <a:latin typeface="Arial" panose="020B0604020202020204" pitchFamily="34" charset="0"/>
                <a:cs typeface="Arial" panose="020B0604020202020204" pitchFamily="34" charset="0"/>
              </a:rPr>
              <a:t>3.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B-BBEE certificate/ Sworn Affidavit issued based on Old Codes and not Amended Sector Codes- 	BEP</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4.	Sworn Affidavit not dated by the Commissioner. This invalidates the affidavit as the validity is based 	on the date signed by the Commissioner, not the certification date</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5.	Sworn Affidavit without the latest financial year or with an old financial year, and month</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6.	Not submitting other required documents that will make the company </a:t>
            </a:r>
            <a:r>
              <a:rPr lang="en-US" sz="1400" dirty="0">
                <a:solidFill>
                  <a:prstClr val="black"/>
                </a:solidFill>
                <a:latin typeface="Arial" panose="020B0604020202020204" pitchFamily="34" charset="0"/>
                <a:cs typeface="Arial" panose="020B0604020202020204" pitchFamily="34" charset="0"/>
              </a:rPr>
              <a:t>compliant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for the particular  project 	e.g., COIDA, A8 information etc.</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7.	Submitting a proposal consisting of only a financial offer (depending on the requirements of a 	project)</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8.	Mixing/ Swapping the A-form with the Financials (Bills of Quantities especially when there are 	various projects closing at once).</a:t>
            </a:r>
          </a:p>
          <a:p>
            <a:pPr marL="228600" marR="0" lvl="0" indent="-228600" algn="l" defTabSz="914400" rtl="0" eaLnBrk="1" fontAlgn="auto" latinLnBrk="0" hangingPunct="1">
              <a:lnSpc>
                <a:spcPct val="150000"/>
              </a:lnSpc>
              <a:spcBef>
                <a:spcPts val="0"/>
              </a:spcBef>
              <a:spcAft>
                <a:spcPts val="0"/>
              </a:spcAft>
              <a:buClrTx/>
              <a:buSzTx/>
              <a:buAutoNum type="arabicPeriod" startAt="9"/>
              <a:tabLst>
                <a:tab pos="360000" algn="l"/>
                <a:tab pos="720000" algn="l"/>
                <a:tab pos="1080000" algn="l"/>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Blank/corrupt  Flash drive.</a:t>
            </a:r>
          </a:p>
        </p:txBody>
      </p:sp>
    </p:spTree>
    <p:extLst>
      <p:ext uri="{BB962C8B-B14F-4D97-AF65-F5344CB8AC3E}">
        <p14:creationId xmlns:p14="http://schemas.microsoft.com/office/powerpoint/2010/main" val="9393849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71A67D-9B66-4E04-85CA-0E89FF9002D6}"/>
              </a:ext>
            </a:extLst>
          </p:cNvPr>
          <p:cNvSpPr txBox="1"/>
          <p:nvPr/>
        </p:nvSpPr>
        <p:spPr>
          <a:xfrm>
            <a:off x="0" y="22592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COMMON ERRORS ON TENDER SUBMISSIONS</a:t>
            </a:r>
          </a:p>
        </p:txBody>
      </p:sp>
      <p:sp>
        <p:nvSpPr>
          <p:cNvPr id="4" name="Rectangle 3">
            <a:extLst>
              <a:ext uri="{FF2B5EF4-FFF2-40B4-BE49-F238E27FC236}">
                <a16:creationId xmlns:a16="http://schemas.microsoft.com/office/drawing/2014/main" id="{1DBC64C7-1218-4D6B-9B74-6AB751C38559}"/>
              </a:ext>
            </a:extLst>
          </p:cNvPr>
          <p:cNvSpPr/>
          <p:nvPr/>
        </p:nvSpPr>
        <p:spPr>
          <a:xfrm>
            <a:off x="907774" y="1816105"/>
            <a:ext cx="7328452" cy="3520644"/>
          </a:xfrm>
          <a:prstGeom prst="rect">
            <a:avLst/>
          </a:prstGeom>
        </p:spPr>
        <p:txBody>
          <a:bodyPr wrap="square">
            <a:spAutoFit/>
          </a:bodyPr>
          <a:lstStyle/>
          <a:p>
            <a:pPr lvl="0">
              <a:lnSpc>
                <a:spcPct val="150000"/>
              </a:lnSpc>
              <a:tabLst>
                <a:tab pos="360000" algn="l"/>
                <a:tab pos="720000" algn="l"/>
                <a:tab pos="1080000" algn="l"/>
              </a:tabLst>
              <a:defRPr/>
            </a:pPr>
            <a:r>
              <a:rPr lang="en-ZA" sz="1200" b="1" u="sng" dirty="0">
                <a:solidFill>
                  <a:prstClr val="black"/>
                </a:solidFill>
                <a:latin typeface="Arial" panose="020B0604020202020204" pitchFamily="34" charset="0"/>
                <a:cs typeface="Arial" panose="020B0604020202020204" pitchFamily="34" charset="0"/>
              </a:rPr>
              <a:t>Financial Submission </a:t>
            </a:r>
            <a:endParaRPr lang="en-ZA" sz="1200" dirty="0">
              <a:solidFill>
                <a:prstClr val="black"/>
              </a:solidFill>
              <a:latin typeface="Arial" panose="020B0604020202020204" pitchFamily="34" charset="0"/>
              <a:cs typeface="Arial" panose="020B0604020202020204" pitchFamily="34" charset="0"/>
            </a:endParaRP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	-	</a:t>
            </a:r>
            <a:r>
              <a:rPr lang="en-ZA" sz="1400" dirty="0">
                <a:solidFill>
                  <a:prstClr val="black"/>
                </a:solidFill>
                <a:latin typeface="Arial" panose="020B0604020202020204" pitchFamily="34" charset="0"/>
                <a:cs typeface="Arial" panose="020B0604020202020204" pitchFamily="34" charset="0"/>
              </a:rPr>
              <a:t>Form C1.1.1 - Form of Offer; and</a:t>
            </a:r>
          </a:p>
          <a:p>
            <a:pPr lvl="0">
              <a:lnSpc>
                <a:spcPct val="150000"/>
              </a:lnSpc>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	-	Form C2.3 - Summary of Pricing Schedule.</a:t>
            </a:r>
          </a:p>
          <a:p>
            <a:pPr lvl="0">
              <a:lnSpc>
                <a:spcPct val="150000"/>
              </a:lnSpc>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1.	No Form of Offer and Summary of Pricing schedule in the Financial folder.</a:t>
            </a:r>
          </a:p>
          <a:p>
            <a:pPr lvl="0">
              <a:lnSpc>
                <a:spcPct val="150000"/>
              </a:lnSpc>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2.	Scanned forms saved in separate folders – rather combine into one file.</a:t>
            </a:r>
          </a:p>
          <a:p>
            <a:pPr lvl="0">
              <a:lnSpc>
                <a:spcPct val="150000"/>
              </a:lnSpc>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3.	Separate scorecards for JV submissions (Score </a:t>
            </a:r>
            <a:r>
              <a:rPr lang="en-ZA" sz="1400" b="1" dirty="0">
                <a:solidFill>
                  <a:prstClr val="black"/>
                </a:solidFill>
                <a:latin typeface="Arial" panose="020B0604020202020204" pitchFamily="34" charset="0"/>
                <a:cs typeface="Arial" panose="020B0604020202020204" pitchFamily="34" charset="0"/>
              </a:rPr>
              <a:t>ZERO</a:t>
            </a:r>
            <a:r>
              <a:rPr lang="en-ZA" sz="1400" dirty="0">
                <a:solidFill>
                  <a:prstClr val="black"/>
                </a:solidFill>
                <a:latin typeface="Arial" panose="020B0604020202020204" pitchFamily="34" charset="0"/>
                <a:cs typeface="Arial" panose="020B0604020202020204" pitchFamily="34" charset="0"/>
              </a:rPr>
              <a:t> for preference).</a:t>
            </a:r>
          </a:p>
          <a:p>
            <a:pPr marL="342900" lvl="0" indent="-342900">
              <a:lnSpc>
                <a:spcPct val="150000"/>
              </a:lnSpc>
              <a:buFontTx/>
              <a:buAutoNum type="arabicPeriod" startAt="4"/>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Incorrect project codes.</a:t>
            </a:r>
          </a:p>
          <a:p>
            <a:pPr marL="342900" lvl="0" indent="-342900">
              <a:lnSpc>
                <a:spcPct val="150000"/>
              </a:lnSpc>
              <a:buFontTx/>
              <a:buAutoNum type="arabicPeriod" startAt="4"/>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Do not ZIP files to the Flash Drive. Do not PASSWORD PROTECT files to the Flash drive.         </a:t>
            </a:r>
          </a:p>
          <a:p>
            <a:pPr marL="342900" lvl="0" indent="-342900">
              <a:lnSpc>
                <a:spcPct val="150000"/>
              </a:lnSpc>
              <a:buFontTx/>
              <a:buAutoNum type="arabicPeriod" startAt="4"/>
              <a:tabLst>
                <a:tab pos="360000" algn="l"/>
                <a:tab pos="720000" algn="l"/>
                <a:tab pos="1080000" algn="l"/>
              </a:tabLst>
              <a:defRPr/>
            </a:pPr>
            <a:r>
              <a:rPr lang="en-ZA" sz="1400" dirty="0">
                <a:solidFill>
                  <a:srgbClr val="FF0000"/>
                </a:solidFill>
                <a:latin typeface="Arial" panose="020B0604020202020204" pitchFamily="34" charset="0"/>
                <a:cs typeface="Arial" panose="020B0604020202020204" pitchFamily="34" charset="0"/>
              </a:rPr>
              <a:t>Check the contents of your Flash drive before you submit your tender.</a:t>
            </a:r>
          </a:p>
          <a:p>
            <a:pPr marL="342900" marR="0" lvl="0" indent="-342900" algn="l" defTabSz="914400" rtl="0" eaLnBrk="1" fontAlgn="auto" latinLnBrk="0" hangingPunct="1">
              <a:lnSpc>
                <a:spcPct val="150000"/>
              </a:lnSpc>
              <a:spcBef>
                <a:spcPts val="0"/>
              </a:spcBef>
              <a:spcAft>
                <a:spcPts val="0"/>
              </a:spcAft>
              <a:buClrTx/>
              <a:buSzTx/>
              <a:buFontTx/>
              <a:buAutoNum type="arabicPeriod"/>
              <a:tabLst>
                <a:tab pos="360000" algn="l"/>
                <a:tab pos="720000" algn="l"/>
                <a:tab pos="1080000" algn="l"/>
              </a:tabLst>
              <a:defRPr/>
            </a:pPr>
            <a:endParaRPr kumimoji="0" lang="en-ZA" sz="12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66117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7C2BEF-0918-F754-82A8-90E7E2CE5012}"/>
              </a:ext>
            </a:extLst>
          </p:cNvPr>
          <p:cNvSpPr txBox="1"/>
          <p:nvPr/>
        </p:nvSpPr>
        <p:spPr>
          <a:xfrm>
            <a:off x="0" y="313019"/>
            <a:ext cx="9144000" cy="477054"/>
          </a:xfrm>
          <a:prstGeom prst="rect">
            <a:avLst/>
          </a:prstGeom>
          <a:solidFill>
            <a:schemeClr val="accent6">
              <a:lumMod val="40000"/>
              <a:lumOff val="60000"/>
            </a:schemeClr>
          </a:solidFill>
        </p:spPr>
        <p:txBody>
          <a:bodyPr wrap="square" rtlCol="0">
            <a:spAutoFit/>
          </a:bodyPr>
          <a:lstStyle/>
          <a:p>
            <a:pPr algn="ctr">
              <a:defRPr/>
            </a:pPr>
            <a:r>
              <a:rPr lang="en-US" sz="2500" b="1" dirty="0">
                <a:solidFill>
                  <a:prstClr val="black"/>
                </a:solidFill>
                <a:latin typeface="Calibri Light" panose="020F0302020204030204"/>
              </a:rPr>
              <a:t>SUCCESSFUL TENDER TIPS</a:t>
            </a:r>
          </a:p>
        </p:txBody>
      </p:sp>
      <p:sp>
        <p:nvSpPr>
          <p:cNvPr id="6" name="TextBox 5">
            <a:extLst>
              <a:ext uri="{FF2B5EF4-FFF2-40B4-BE49-F238E27FC236}">
                <a16:creationId xmlns:a16="http://schemas.microsoft.com/office/drawing/2014/main" id="{EE00CE29-0478-CB89-D276-C9B5473B68C1}"/>
              </a:ext>
            </a:extLst>
          </p:cNvPr>
          <p:cNvSpPr txBox="1"/>
          <p:nvPr/>
        </p:nvSpPr>
        <p:spPr>
          <a:xfrm>
            <a:off x="609459" y="1771564"/>
            <a:ext cx="7925081" cy="2862322"/>
          </a:xfrm>
          <a:prstGeom prst="rect">
            <a:avLst/>
          </a:prstGeom>
          <a:noFill/>
        </p:spPr>
        <p:txBody>
          <a:bodyPr wrap="square">
            <a:spAutoFit/>
          </a:bodyPr>
          <a:lstStyle/>
          <a:p>
            <a:r>
              <a:rPr lang="en-US" dirty="0"/>
              <a:t>When using a courier company, ensure that the delivery to SANRAL is before the specified closing time. The courier </a:t>
            </a:r>
            <a:r>
              <a:rPr lang="en-US" u="sng" dirty="0"/>
              <a:t>MUST</a:t>
            </a:r>
            <a:r>
              <a:rPr lang="en-US" dirty="0"/>
              <a:t> complete the correct register using your company name and not their courier company name.</a:t>
            </a:r>
          </a:p>
          <a:p>
            <a:endParaRPr lang="en-US" dirty="0"/>
          </a:p>
          <a:p>
            <a:r>
              <a:rPr lang="en-US" dirty="0"/>
              <a:t>Tender documents must be submitted electronically on a flash drive. (In the relevant MS Word 2013 and MS Excel 2013 format as issued, and not in .pdf format, except where so specified).</a:t>
            </a:r>
          </a:p>
          <a:p>
            <a:endParaRPr lang="en-US" dirty="0"/>
          </a:p>
          <a:p>
            <a:r>
              <a:rPr lang="en-US" dirty="0"/>
              <a:t>The tenderer is required to upload all certificates as listed in the List of Returnable Schedules as scanned copies, in .pdf format, on the flash drive. </a:t>
            </a:r>
          </a:p>
        </p:txBody>
      </p:sp>
    </p:spTree>
    <p:extLst>
      <p:ext uri="{BB962C8B-B14F-4D97-AF65-F5344CB8AC3E}">
        <p14:creationId xmlns:p14="http://schemas.microsoft.com/office/powerpoint/2010/main" val="29406288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7452598-F347-1C0A-59C2-5351F5EBAFA0}"/>
              </a:ext>
            </a:extLst>
          </p:cNvPr>
          <p:cNvPicPr>
            <a:picLocks noChangeAspect="1"/>
          </p:cNvPicPr>
          <p:nvPr/>
        </p:nvPicPr>
        <p:blipFill>
          <a:blip r:embed="rId2"/>
          <a:stretch>
            <a:fillRect/>
          </a:stretch>
        </p:blipFill>
        <p:spPr>
          <a:xfrm>
            <a:off x="528637" y="2733368"/>
            <a:ext cx="8086725" cy="1714500"/>
          </a:xfrm>
          <a:prstGeom prst="rect">
            <a:avLst/>
          </a:prstGeom>
        </p:spPr>
      </p:pic>
      <p:sp>
        <p:nvSpPr>
          <p:cNvPr id="2" name="TextBox 1">
            <a:extLst>
              <a:ext uri="{FF2B5EF4-FFF2-40B4-BE49-F238E27FC236}">
                <a16:creationId xmlns:a16="http://schemas.microsoft.com/office/drawing/2014/main" id="{FD7C2BEF-0918-F754-82A8-90E7E2CE5012}"/>
              </a:ext>
            </a:extLst>
          </p:cNvPr>
          <p:cNvSpPr txBox="1"/>
          <p:nvPr/>
        </p:nvSpPr>
        <p:spPr>
          <a:xfrm>
            <a:off x="0" y="313019"/>
            <a:ext cx="9144000" cy="477054"/>
          </a:xfrm>
          <a:prstGeom prst="rect">
            <a:avLst/>
          </a:prstGeom>
          <a:solidFill>
            <a:schemeClr val="accent6">
              <a:lumMod val="40000"/>
              <a:lumOff val="60000"/>
            </a:schemeClr>
          </a:solidFill>
        </p:spPr>
        <p:txBody>
          <a:bodyPr wrap="square" rtlCol="0">
            <a:spAutoFit/>
          </a:bodyPr>
          <a:lstStyle/>
          <a:p>
            <a:pPr algn="ctr">
              <a:defRPr/>
            </a:pPr>
            <a:r>
              <a:rPr lang="en-US" sz="2500" b="1" dirty="0">
                <a:solidFill>
                  <a:prstClr val="black"/>
                </a:solidFill>
                <a:latin typeface="Calibri Light" panose="020F0302020204030204"/>
              </a:rPr>
              <a:t>SUCCESSFUL TENDER TIPS</a:t>
            </a:r>
          </a:p>
        </p:txBody>
      </p:sp>
    </p:spTree>
    <p:extLst>
      <p:ext uri="{BB962C8B-B14F-4D97-AF65-F5344CB8AC3E}">
        <p14:creationId xmlns:p14="http://schemas.microsoft.com/office/powerpoint/2010/main" val="21186942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45705" y="2705725"/>
            <a:ext cx="6846849" cy="1446550"/>
          </a:xfrm>
          <a:prstGeom prst="rect">
            <a:avLst/>
          </a:prstGeom>
          <a:noFill/>
        </p:spPr>
        <p:txBody>
          <a:bodyPr wrap="square" rtlCol="0">
            <a:spAutoFit/>
          </a:bodyPr>
          <a:lstStyle/>
          <a:p>
            <a:pPr algn="ctr"/>
            <a:r>
              <a:rPr lang="en-ZA" sz="8800" b="1" dirty="0">
                <a:solidFill>
                  <a:schemeClr val="accent6">
                    <a:lumMod val="60000"/>
                    <a:lumOff val="40000"/>
                  </a:schemeClr>
                </a:solidFill>
              </a:rPr>
              <a:t>THANK YOU</a:t>
            </a:r>
          </a:p>
        </p:txBody>
      </p:sp>
      <p:sp>
        <p:nvSpPr>
          <p:cNvPr id="4" name="TextBox 3">
            <a:extLst>
              <a:ext uri="{FF2B5EF4-FFF2-40B4-BE49-F238E27FC236}">
                <a16:creationId xmlns:a16="http://schemas.microsoft.com/office/drawing/2014/main" id="{46F0DF9B-50F3-F0A1-1506-DBDED8A1B1AE}"/>
              </a:ext>
            </a:extLst>
          </p:cNvPr>
          <p:cNvSpPr txBox="1"/>
          <p:nvPr/>
        </p:nvSpPr>
        <p:spPr>
          <a:xfrm>
            <a:off x="2279002" y="4640974"/>
            <a:ext cx="4585996" cy="701731"/>
          </a:xfrm>
          <a:prstGeom prst="rect">
            <a:avLst/>
          </a:prstGeom>
          <a:solidFill>
            <a:schemeClr val="tx1">
              <a:lumMod val="65000"/>
              <a:lumOff val="35000"/>
            </a:schemeClr>
          </a:solidFill>
        </p:spPr>
        <p:txBody>
          <a:bodyPr wrap="square">
            <a:spAutoFit/>
          </a:bodyPr>
          <a:lstStyle/>
          <a:p>
            <a:pPr marL="342900" marR="0" lvl="0" indent="-342900" algn="ctr" defTabSz="914400" rtl="0" eaLnBrk="1" fontAlgn="base" latinLnBrk="0" hangingPunct="1">
              <a:lnSpc>
                <a:spcPct val="100000"/>
              </a:lnSpc>
              <a:spcBef>
                <a:spcPct val="20000"/>
              </a:spcBef>
              <a:spcAft>
                <a:spcPct val="0"/>
              </a:spcAft>
              <a:buClr>
                <a:srgbClr val="336666"/>
              </a:buClr>
              <a:buSzPct val="70000"/>
              <a:buFontTx/>
              <a:buNone/>
              <a:tabLst/>
              <a:defRPr/>
            </a:pPr>
            <a:r>
              <a:rPr kumimoji="0" lang="en-ZA" altLang="en-US" sz="1800" b="0" i="0" u="none" strike="noStrike" kern="0" cap="none" spc="0" normalizeH="0" baseline="0" noProof="0" dirty="0">
                <a:ln>
                  <a:noFill/>
                </a:ln>
                <a:solidFill>
                  <a:schemeClr val="bg1"/>
                </a:solidFill>
                <a:effectLst/>
                <a:uLnTx/>
                <a:uFillTx/>
                <a:latin typeface="Arial"/>
                <a:ea typeface="+mn-ea"/>
                <a:cs typeface="+mn-cs"/>
              </a:rPr>
              <a:t>SANRAL web address:  </a:t>
            </a:r>
            <a:r>
              <a:rPr kumimoji="0" lang="en-ZA" altLang="en-US" sz="1800" b="0" i="0" u="none" strike="noStrike" kern="0" cap="none" spc="0" normalizeH="0" baseline="0" noProof="0" dirty="0">
                <a:ln>
                  <a:noFill/>
                </a:ln>
                <a:solidFill>
                  <a:schemeClr val="bg1"/>
                </a:solidFill>
                <a:effectLst/>
                <a:uLnTx/>
                <a:uFillTx/>
                <a:latin typeface="Arial"/>
                <a:ea typeface="+mn-ea"/>
                <a:cs typeface="+mn-cs"/>
                <a:hlinkClick r:id="rId2">
                  <a:extLst>
                    <a:ext uri="{A12FA001-AC4F-418D-AE19-62706E023703}">
                      <ahyp:hlinkClr xmlns:ahyp="http://schemas.microsoft.com/office/drawing/2018/hyperlinkcolor" val="tx"/>
                    </a:ext>
                  </a:extLst>
                </a:hlinkClick>
              </a:rPr>
              <a:t>www.nra.co.za</a:t>
            </a:r>
            <a:endParaRPr kumimoji="0" lang="en-ZA" altLang="en-US" sz="1800" b="0" i="0" u="none" strike="noStrike" kern="0" cap="none" spc="0" normalizeH="0" baseline="0" noProof="0" dirty="0">
              <a:ln>
                <a:noFill/>
              </a:ln>
              <a:solidFill>
                <a:schemeClr val="bg1"/>
              </a:solidFill>
              <a:effectLst/>
              <a:uLnTx/>
              <a:uFillTx/>
              <a:latin typeface="Arial"/>
              <a:ea typeface="+mn-ea"/>
              <a:cs typeface="+mn-cs"/>
            </a:endParaRPr>
          </a:p>
          <a:p>
            <a:pPr marL="342900" marR="0" lvl="0" indent="-342900" algn="ctr" defTabSz="914400" rtl="0" eaLnBrk="1" fontAlgn="base" latinLnBrk="0" hangingPunct="1">
              <a:lnSpc>
                <a:spcPct val="100000"/>
              </a:lnSpc>
              <a:spcBef>
                <a:spcPct val="20000"/>
              </a:spcBef>
              <a:spcAft>
                <a:spcPct val="0"/>
              </a:spcAft>
              <a:buClr>
                <a:srgbClr val="336666"/>
              </a:buClr>
              <a:buSzPct val="70000"/>
              <a:buFontTx/>
              <a:buNone/>
              <a:tabLst/>
              <a:defRPr/>
            </a:pPr>
            <a:r>
              <a:rPr kumimoji="0" lang="en-ZA" altLang="en-US" sz="1800" b="0" i="0" u="none" strike="noStrike" kern="0" cap="none" spc="0" normalizeH="0" baseline="0" noProof="0" dirty="0">
                <a:ln>
                  <a:noFill/>
                </a:ln>
                <a:solidFill>
                  <a:schemeClr val="bg1"/>
                </a:solidFill>
                <a:effectLst/>
                <a:uLnTx/>
                <a:uFillTx/>
                <a:latin typeface="Arial"/>
                <a:ea typeface="+mn-ea"/>
                <a:cs typeface="+mn-cs"/>
              </a:rPr>
              <a:t>SANRAL Fraud Hotline:  0800 204 558</a:t>
            </a:r>
          </a:p>
        </p:txBody>
      </p:sp>
    </p:spTree>
    <p:extLst>
      <p:ext uri="{BB962C8B-B14F-4D97-AF65-F5344CB8AC3E}">
        <p14:creationId xmlns:p14="http://schemas.microsoft.com/office/powerpoint/2010/main" val="102440423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2476</TotalTime>
  <Words>8956</Words>
  <Application>Microsoft Office PowerPoint</Application>
  <PresentationFormat>On-screen Show (4:3)</PresentationFormat>
  <Paragraphs>925</Paragraphs>
  <Slides>81</Slides>
  <Notes>0</Notes>
  <HiddenSlides>0</HiddenSlides>
  <MMClips>0</MMClips>
  <ScaleCrop>false</ScaleCrop>
  <HeadingPairs>
    <vt:vector size="8" baseType="variant">
      <vt:variant>
        <vt:lpstr>Fonts Used</vt:lpstr>
      </vt:variant>
      <vt:variant>
        <vt:i4>10</vt:i4>
      </vt:variant>
      <vt:variant>
        <vt:lpstr>Theme</vt:lpstr>
      </vt:variant>
      <vt:variant>
        <vt:i4>7</vt:i4>
      </vt:variant>
      <vt:variant>
        <vt:lpstr>Embedded OLE Servers</vt:lpstr>
      </vt:variant>
      <vt:variant>
        <vt:i4>1</vt:i4>
      </vt:variant>
      <vt:variant>
        <vt:lpstr>Slide Titles</vt:lpstr>
      </vt:variant>
      <vt:variant>
        <vt:i4>81</vt:i4>
      </vt:variant>
    </vt:vector>
  </HeadingPairs>
  <TitlesOfParts>
    <vt:vector size="99" baseType="lpstr">
      <vt:lpstr>Arial</vt:lpstr>
      <vt:lpstr>Arial Black</vt:lpstr>
      <vt:lpstr>Arial MT</vt:lpstr>
      <vt:lpstr>Calibri</vt:lpstr>
      <vt:lpstr>Calibri Light</vt:lpstr>
      <vt:lpstr>Courier New</vt:lpstr>
      <vt:lpstr>Exo 2</vt:lpstr>
      <vt:lpstr>Symbol</vt:lpstr>
      <vt:lpstr>Verdana</vt:lpstr>
      <vt:lpstr>Wingdings</vt:lpstr>
      <vt:lpstr>Custom Design</vt:lpstr>
      <vt:lpstr>1_Custom Design</vt:lpstr>
      <vt:lpstr>6_Custom Design</vt:lpstr>
      <vt:lpstr>3_Custom Design</vt:lpstr>
      <vt:lpstr>4_Custom Design</vt:lpstr>
      <vt:lpstr>5_Custom Design</vt:lpstr>
      <vt:lpstr>7_Custom Design</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Anthea Gibbs</dc:creator>
  <cp:lastModifiedBy>Karabo Utloa (NR)</cp:lastModifiedBy>
  <cp:revision>297</cp:revision>
  <cp:lastPrinted>2023-02-23T14:42:46Z</cp:lastPrinted>
  <dcterms:created xsi:type="dcterms:W3CDTF">2018-09-07T07:41:55Z</dcterms:created>
  <dcterms:modified xsi:type="dcterms:W3CDTF">2023-06-30T10:47:28Z</dcterms:modified>
</cp:coreProperties>
</file>