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Lst>
  <p:notesMasterIdLst>
    <p:notesMasterId r:id="rId18"/>
  </p:notesMasterIdLst>
  <p:sldIdLst>
    <p:sldId id="295" r:id="rId6"/>
    <p:sldId id="1385" r:id="rId7"/>
    <p:sldId id="257" r:id="rId8"/>
    <p:sldId id="1399" r:id="rId9"/>
    <p:sldId id="1412" r:id="rId10"/>
    <p:sldId id="1407" r:id="rId11"/>
    <p:sldId id="1415" r:id="rId12"/>
    <p:sldId id="1386" r:id="rId13"/>
    <p:sldId id="1414" r:id="rId14"/>
    <p:sldId id="1416" r:id="rId15"/>
    <p:sldId id="1413" r:id="rId16"/>
    <p:sldId id="298"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96"/>
    <a:srgbClr val="B0664B"/>
    <a:srgbClr val="CDB6AA"/>
    <a:srgbClr val="ACC3C3"/>
    <a:srgbClr val="E4BC7F"/>
    <a:srgbClr val="C2C382"/>
    <a:srgbClr val="CA9987"/>
    <a:srgbClr val="B49180"/>
    <a:srgbClr val="82A5A5"/>
    <a:srgbClr val="D69B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85" d="100"/>
          <a:sy n="85" d="100"/>
        </p:scale>
        <p:origin x="1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2023/02/14</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A291F-663B-47B1-87DD-51E5B01DA0AE}"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Z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80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cs typeface="Arial"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34852" indent="-282635">
              <a:defRPr>
                <a:solidFill>
                  <a:schemeClr val="tx1"/>
                </a:solidFill>
                <a:latin typeface="Arial" pitchFamily="34" charset="0"/>
                <a:cs typeface="Arial" pitchFamily="34" charset="0"/>
              </a:defRPr>
            </a:lvl2pPr>
            <a:lvl3pPr marL="1130541" indent="-226108">
              <a:defRPr>
                <a:solidFill>
                  <a:schemeClr val="tx1"/>
                </a:solidFill>
                <a:latin typeface="Arial" pitchFamily="34" charset="0"/>
                <a:cs typeface="Arial" pitchFamily="34" charset="0"/>
              </a:defRPr>
            </a:lvl3pPr>
            <a:lvl4pPr marL="1582758" indent="-226108">
              <a:defRPr>
                <a:solidFill>
                  <a:schemeClr val="tx1"/>
                </a:solidFill>
                <a:latin typeface="Arial" pitchFamily="34" charset="0"/>
                <a:cs typeface="Arial" pitchFamily="34" charset="0"/>
              </a:defRPr>
            </a:lvl4pPr>
            <a:lvl5pPr marL="2034974" indent="-226108">
              <a:defRPr>
                <a:solidFill>
                  <a:schemeClr val="tx1"/>
                </a:solidFill>
                <a:latin typeface="Arial" pitchFamily="34" charset="0"/>
                <a:cs typeface="Arial" pitchFamily="34" charset="0"/>
              </a:defRPr>
            </a:lvl5pPr>
            <a:lvl6pPr marL="2487191" indent="-226108" eaLnBrk="0" fontAlgn="base" hangingPunct="0">
              <a:spcBef>
                <a:spcPct val="0"/>
              </a:spcBef>
              <a:spcAft>
                <a:spcPct val="0"/>
              </a:spcAft>
              <a:defRPr>
                <a:solidFill>
                  <a:schemeClr val="tx1"/>
                </a:solidFill>
                <a:latin typeface="Arial" pitchFamily="34" charset="0"/>
                <a:cs typeface="Arial" pitchFamily="34" charset="0"/>
              </a:defRPr>
            </a:lvl6pPr>
            <a:lvl7pPr marL="2939407" indent="-226108" eaLnBrk="0" fontAlgn="base" hangingPunct="0">
              <a:spcBef>
                <a:spcPct val="0"/>
              </a:spcBef>
              <a:spcAft>
                <a:spcPct val="0"/>
              </a:spcAft>
              <a:defRPr>
                <a:solidFill>
                  <a:schemeClr val="tx1"/>
                </a:solidFill>
                <a:latin typeface="Arial" pitchFamily="34" charset="0"/>
                <a:cs typeface="Arial" pitchFamily="34" charset="0"/>
              </a:defRPr>
            </a:lvl7pPr>
            <a:lvl8pPr marL="3391624" indent="-226108" eaLnBrk="0" fontAlgn="base" hangingPunct="0">
              <a:spcBef>
                <a:spcPct val="0"/>
              </a:spcBef>
              <a:spcAft>
                <a:spcPct val="0"/>
              </a:spcAft>
              <a:defRPr>
                <a:solidFill>
                  <a:schemeClr val="tx1"/>
                </a:solidFill>
                <a:latin typeface="Arial" pitchFamily="34" charset="0"/>
                <a:cs typeface="Arial" pitchFamily="34" charset="0"/>
              </a:defRPr>
            </a:lvl8pPr>
            <a:lvl9pPr marL="3843840" indent="-226108"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F0A1069-0372-4050-97A6-AFC63B841FD2}" type="slidenum">
              <a:rPr kumimoji="0" lang="en-ZA" alt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ZA" alt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566405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cs typeface="Arial"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34852" indent="-282635">
              <a:defRPr>
                <a:solidFill>
                  <a:schemeClr val="tx1"/>
                </a:solidFill>
                <a:latin typeface="Arial" pitchFamily="34" charset="0"/>
                <a:cs typeface="Arial" pitchFamily="34" charset="0"/>
              </a:defRPr>
            </a:lvl2pPr>
            <a:lvl3pPr marL="1130541" indent="-226108">
              <a:defRPr>
                <a:solidFill>
                  <a:schemeClr val="tx1"/>
                </a:solidFill>
                <a:latin typeface="Arial" pitchFamily="34" charset="0"/>
                <a:cs typeface="Arial" pitchFamily="34" charset="0"/>
              </a:defRPr>
            </a:lvl3pPr>
            <a:lvl4pPr marL="1582758" indent="-226108">
              <a:defRPr>
                <a:solidFill>
                  <a:schemeClr val="tx1"/>
                </a:solidFill>
                <a:latin typeface="Arial" pitchFamily="34" charset="0"/>
                <a:cs typeface="Arial" pitchFamily="34" charset="0"/>
              </a:defRPr>
            </a:lvl4pPr>
            <a:lvl5pPr marL="2034974" indent="-226108">
              <a:defRPr>
                <a:solidFill>
                  <a:schemeClr val="tx1"/>
                </a:solidFill>
                <a:latin typeface="Arial" pitchFamily="34" charset="0"/>
                <a:cs typeface="Arial" pitchFamily="34" charset="0"/>
              </a:defRPr>
            </a:lvl5pPr>
            <a:lvl6pPr marL="2487191" indent="-226108" eaLnBrk="0" fontAlgn="base" hangingPunct="0">
              <a:spcBef>
                <a:spcPct val="0"/>
              </a:spcBef>
              <a:spcAft>
                <a:spcPct val="0"/>
              </a:spcAft>
              <a:defRPr>
                <a:solidFill>
                  <a:schemeClr val="tx1"/>
                </a:solidFill>
                <a:latin typeface="Arial" pitchFamily="34" charset="0"/>
                <a:cs typeface="Arial" pitchFamily="34" charset="0"/>
              </a:defRPr>
            </a:lvl6pPr>
            <a:lvl7pPr marL="2939407" indent="-226108" eaLnBrk="0" fontAlgn="base" hangingPunct="0">
              <a:spcBef>
                <a:spcPct val="0"/>
              </a:spcBef>
              <a:spcAft>
                <a:spcPct val="0"/>
              </a:spcAft>
              <a:defRPr>
                <a:solidFill>
                  <a:schemeClr val="tx1"/>
                </a:solidFill>
                <a:latin typeface="Arial" pitchFamily="34" charset="0"/>
                <a:cs typeface="Arial" pitchFamily="34" charset="0"/>
              </a:defRPr>
            </a:lvl7pPr>
            <a:lvl8pPr marL="3391624" indent="-226108" eaLnBrk="0" fontAlgn="base" hangingPunct="0">
              <a:spcBef>
                <a:spcPct val="0"/>
              </a:spcBef>
              <a:spcAft>
                <a:spcPct val="0"/>
              </a:spcAft>
              <a:defRPr>
                <a:solidFill>
                  <a:schemeClr val="tx1"/>
                </a:solidFill>
                <a:latin typeface="Arial" pitchFamily="34" charset="0"/>
                <a:cs typeface="Arial" pitchFamily="34" charset="0"/>
              </a:defRPr>
            </a:lvl8pPr>
            <a:lvl9pPr marL="3843840" indent="-226108"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F0A1069-0372-4050-97A6-AFC63B841FD2}" type="slidenum">
              <a:rPr kumimoji="0" lang="en-ZA" alt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ZA" alt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25701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cs typeface="Arial"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34852" indent="-282635">
              <a:defRPr>
                <a:solidFill>
                  <a:schemeClr val="tx1"/>
                </a:solidFill>
                <a:latin typeface="Arial" pitchFamily="34" charset="0"/>
                <a:cs typeface="Arial" pitchFamily="34" charset="0"/>
              </a:defRPr>
            </a:lvl2pPr>
            <a:lvl3pPr marL="1130541" indent="-226108">
              <a:defRPr>
                <a:solidFill>
                  <a:schemeClr val="tx1"/>
                </a:solidFill>
                <a:latin typeface="Arial" pitchFamily="34" charset="0"/>
                <a:cs typeface="Arial" pitchFamily="34" charset="0"/>
              </a:defRPr>
            </a:lvl3pPr>
            <a:lvl4pPr marL="1582758" indent="-226108">
              <a:defRPr>
                <a:solidFill>
                  <a:schemeClr val="tx1"/>
                </a:solidFill>
                <a:latin typeface="Arial" pitchFamily="34" charset="0"/>
                <a:cs typeface="Arial" pitchFamily="34" charset="0"/>
              </a:defRPr>
            </a:lvl4pPr>
            <a:lvl5pPr marL="2034974" indent="-226108">
              <a:defRPr>
                <a:solidFill>
                  <a:schemeClr val="tx1"/>
                </a:solidFill>
                <a:latin typeface="Arial" pitchFamily="34" charset="0"/>
                <a:cs typeface="Arial" pitchFamily="34" charset="0"/>
              </a:defRPr>
            </a:lvl5pPr>
            <a:lvl6pPr marL="2487191" indent="-226108" eaLnBrk="0" fontAlgn="base" hangingPunct="0">
              <a:spcBef>
                <a:spcPct val="0"/>
              </a:spcBef>
              <a:spcAft>
                <a:spcPct val="0"/>
              </a:spcAft>
              <a:defRPr>
                <a:solidFill>
                  <a:schemeClr val="tx1"/>
                </a:solidFill>
                <a:latin typeface="Arial" pitchFamily="34" charset="0"/>
                <a:cs typeface="Arial" pitchFamily="34" charset="0"/>
              </a:defRPr>
            </a:lvl6pPr>
            <a:lvl7pPr marL="2939407" indent="-226108" eaLnBrk="0" fontAlgn="base" hangingPunct="0">
              <a:spcBef>
                <a:spcPct val="0"/>
              </a:spcBef>
              <a:spcAft>
                <a:spcPct val="0"/>
              </a:spcAft>
              <a:defRPr>
                <a:solidFill>
                  <a:schemeClr val="tx1"/>
                </a:solidFill>
                <a:latin typeface="Arial" pitchFamily="34" charset="0"/>
                <a:cs typeface="Arial" pitchFamily="34" charset="0"/>
              </a:defRPr>
            </a:lvl7pPr>
            <a:lvl8pPr marL="3391624" indent="-226108" eaLnBrk="0" fontAlgn="base" hangingPunct="0">
              <a:spcBef>
                <a:spcPct val="0"/>
              </a:spcBef>
              <a:spcAft>
                <a:spcPct val="0"/>
              </a:spcAft>
              <a:defRPr>
                <a:solidFill>
                  <a:schemeClr val="tx1"/>
                </a:solidFill>
                <a:latin typeface="Arial" pitchFamily="34" charset="0"/>
                <a:cs typeface="Arial" pitchFamily="34" charset="0"/>
              </a:defRPr>
            </a:lvl8pPr>
            <a:lvl9pPr marL="3843840" indent="-226108"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F0A1069-0372-4050-97A6-AFC63B841FD2}" type="slidenum">
              <a:rPr kumimoji="0" lang="en-ZA" alt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ZA" alt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726493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cs typeface="Arial"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34852" indent="-282635">
              <a:defRPr>
                <a:solidFill>
                  <a:schemeClr val="tx1"/>
                </a:solidFill>
                <a:latin typeface="Arial" pitchFamily="34" charset="0"/>
                <a:cs typeface="Arial" pitchFamily="34" charset="0"/>
              </a:defRPr>
            </a:lvl2pPr>
            <a:lvl3pPr marL="1130541" indent="-226108">
              <a:defRPr>
                <a:solidFill>
                  <a:schemeClr val="tx1"/>
                </a:solidFill>
                <a:latin typeface="Arial" pitchFamily="34" charset="0"/>
                <a:cs typeface="Arial" pitchFamily="34" charset="0"/>
              </a:defRPr>
            </a:lvl3pPr>
            <a:lvl4pPr marL="1582758" indent="-226108">
              <a:defRPr>
                <a:solidFill>
                  <a:schemeClr val="tx1"/>
                </a:solidFill>
                <a:latin typeface="Arial" pitchFamily="34" charset="0"/>
                <a:cs typeface="Arial" pitchFamily="34" charset="0"/>
              </a:defRPr>
            </a:lvl4pPr>
            <a:lvl5pPr marL="2034974" indent="-226108">
              <a:defRPr>
                <a:solidFill>
                  <a:schemeClr val="tx1"/>
                </a:solidFill>
                <a:latin typeface="Arial" pitchFamily="34" charset="0"/>
                <a:cs typeface="Arial" pitchFamily="34" charset="0"/>
              </a:defRPr>
            </a:lvl5pPr>
            <a:lvl6pPr marL="2487191" indent="-226108" eaLnBrk="0" fontAlgn="base" hangingPunct="0">
              <a:spcBef>
                <a:spcPct val="0"/>
              </a:spcBef>
              <a:spcAft>
                <a:spcPct val="0"/>
              </a:spcAft>
              <a:defRPr>
                <a:solidFill>
                  <a:schemeClr val="tx1"/>
                </a:solidFill>
                <a:latin typeface="Arial" pitchFamily="34" charset="0"/>
                <a:cs typeface="Arial" pitchFamily="34" charset="0"/>
              </a:defRPr>
            </a:lvl6pPr>
            <a:lvl7pPr marL="2939407" indent="-226108" eaLnBrk="0" fontAlgn="base" hangingPunct="0">
              <a:spcBef>
                <a:spcPct val="0"/>
              </a:spcBef>
              <a:spcAft>
                <a:spcPct val="0"/>
              </a:spcAft>
              <a:defRPr>
                <a:solidFill>
                  <a:schemeClr val="tx1"/>
                </a:solidFill>
                <a:latin typeface="Arial" pitchFamily="34" charset="0"/>
                <a:cs typeface="Arial" pitchFamily="34" charset="0"/>
              </a:defRPr>
            </a:lvl7pPr>
            <a:lvl8pPr marL="3391624" indent="-226108" eaLnBrk="0" fontAlgn="base" hangingPunct="0">
              <a:spcBef>
                <a:spcPct val="0"/>
              </a:spcBef>
              <a:spcAft>
                <a:spcPct val="0"/>
              </a:spcAft>
              <a:defRPr>
                <a:solidFill>
                  <a:schemeClr val="tx1"/>
                </a:solidFill>
                <a:latin typeface="Arial" pitchFamily="34" charset="0"/>
                <a:cs typeface="Arial" pitchFamily="34" charset="0"/>
              </a:defRPr>
            </a:lvl8pPr>
            <a:lvl9pPr marL="3843840" indent="-226108"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F0A1069-0372-4050-97A6-AFC63B841FD2}" type="slidenum">
              <a:rPr kumimoji="0" lang="en-ZA" alt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ZA" alt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8720823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5.xml"/><Relationship Id="rId7" Type="http://schemas.openxmlformats.org/officeDocument/2006/relationships/oleObject" Target="../embeddings/oleObject2.bin"/><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5.emf"/><Relationship Id="rId5" Type="http://schemas.openxmlformats.org/officeDocument/2006/relationships/image" Target="../media/image4.jpeg"/><Relationship Id="rId4" Type="http://schemas.openxmlformats.org/officeDocument/2006/relationships/slideMaster" Target="../slideMasters/slideMaster1.xml"/><Relationship Id="rId9"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7.xml"/><Relationship Id="rId7" Type="http://schemas.openxmlformats.org/officeDocument/2006/relationships/oleObject" Target="../embeddings/oleObject3.bin"/><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5.emf"/><Relationship Id="rId5" Type="http://schemas.openxmlformats.org/officeDocument/2006/relationships/image" Target="../media/image4.jpeg"/><Relationship Id="rId4" Type="http://schemas.openxmlformats.org/officeDocument/2006/relationships/slideMaster" Target="../slideMasters/slideMaster1.xml"/><Relationship Id="rId9"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ags" Target="../tags/tag13.xml"/><Relationship Id="rId7" Type="http://schemas.openxmlformats.org/officeDocument/2006/relationships/image" Target="../media/image5.emf"/><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6"/>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Slide" r:id="rId7" imgW="270" imgH="270" progId="TCLayout.ActiveDocument.1">
                  <p:embed/>
                </p:oleObj>
              </mc:Choice>
              <mc:Fallback>
                <p:oleObj name="think-cell Slide" r:id="rId7" imgW="270" imgH="270" progId="TCLayout.ActiveDocument.1">
                  <p:embed/>
                  <p:pic>
                    <p:nvPicPr>
                      <p:cNvPr id="7" name="Object 6"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9"/>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6"/>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Slide" r:id="rId7" imgW="270" imgH="270" progId="TCLayout.ActiveDocument.1">
                  <p:embed/>
                </p:oleObj>
              </mc:Choice>
              <mc:Fallback>
                <p:oleObj name="think-cell Slide" r:id="rId7" imgW="270" imgH="270" progId="TCLayout.ActiveDocument.1">
                  <p:embed/>
                  <p:pic>
                    <p:nvPicPr>
                      <p:cNvPr id="7" name="Object 6"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9"/>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2" name="think-cell Slide" r:id="rId5" imgW="270" imgH="270" progId="TCLayout.ActiveDocument.1">
                  <p:embed/>
                </p:oleObj>
              </mc:Choice>
              <mc:Fallback>
                <p:oleObj name="think-cell Slide" r:id="rId5" imgW="270" imgH="27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6"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7"/>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8"/>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0" name="think-cell Slide" r:id="rId5" imgW="270" imgH="270" progId="TCLayout.ActiveDocument.1">
                  <p:embed/>
                </p:oleObj>
              </mc:Choice>
              <mc:Fallback>
                <p:oleObj name="think-cell Slide" r:id="rId5" imgW="270" imgH="27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5" name="Footer Placeholder 4"/>
          <p:cNvSpPr>
            <a:spLocks noGrp="1"/>
          </p:cNvSpPr>
          <p:nvPr>
            <p:ph type="ftr" sz="quarter" idx="11"/>
          </p:nvPr>
        </p:nvSpPr>
        <p:spPr/>
        <p:txBody>
          <a:bodyPr/>
          <a:lstStyle>
            <a:lvl1pPr eaLnBrk="1">
              <a:defRPr/>
            </a:lvl1pPr>
          </a:lstStyle>
          <a:p>
            <a:endParaRPr lang="en-ZA" dirty="0"/>
          </a:p>
        </p:txBody>
      </p:sp>
      <p:sp>
        <p:nvSpPr>
          <p:cNvPr id="6" name="Slide Number Placeholder 5"/>
          <p:cNvSpPr>
            <a:spLocks noGrp="1"/>
          </p:cNvSpPr>
          <p:nvPr>
            <p:ph type="sldNum" sz="quarter" idx="12"/>
          </p:nvPr>
        </p:nvSpPr>
        <p:spPr/>
        <p:txBody>
          <a:bodyPr/>
          <a:lstStyle/>
          <a:p>
            <a:fld id="{56B1497D-D85C-49F0-B0C9-9C5FED4EAE9E}" type="slidenum">
              <a:rPr lang="en-ZA" smtClean="0"/>
              <a:t>‹#›</a:t>
            </a:fld>
            <a:endParaRPr lang="en-ZA" dirty="0"/>
          </a:p>
        </p:txBody>
      </p:sp>
    </p:spTree>
    <p:extLst>
      <p:ext uri="{BB962C8B-B14F-4D97-AF65-F5344CB8AC3E}">
        <p14:creationId xmlns:p14="http://schemas.microsoft.com/office/powerpoint/2010/main" val="785733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8"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2" name="think-cell Slide" r:id="rId5" imgW="270" imgH="270" progId="TCLayout.ActiveDocument.1">
                  <p:embed/>
                </p:oleObj>
              </mc:Choice>
              <mc:Fallback>
                <p:oleObj name="think-cell Slide" r:id="rId5" imgW="270" imgH="27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tags" Target="../tags/tag2.xml"/><Relationship Id="rId14"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heme" Target="../theme/theme2.xml"/><Relationship Id="rId7" Type="http://schemas.openxmlformats.org/officeDocument/2006/relationships/oleObject" Target="../embeddings/oleObject8.bin"/><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ags" Target="../tags/tag17.xml"/><Relationship Id="rId5" Type="http://schemas.openxmlformats.org/officeDocument/2006/relationships/tags" Target="../tags/tag16.xml"/><Relationship Id="rId10" Type="http://schemas.openxmlformats.org/officeDocument/2006/relationships/image" Target="../media/image3.emf"/><Relationship Id="rId4" Type="http://schemas.openxmlformats.org/officeDocument/2006/relationships/vmlDrawing" Target="../drawings/vmlDrawing8.v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9"/>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11" imgW="270" imgH="270" progId="TCLayout.ActiveDocument.1">
                  <p:embed/>
                </p:oleObj>
              </mc:Choice>
              <mc:Fallback>
                <p:oleObj name="think-cell Slide" r:id="rId11" imgW="270" imgH="270" progId="TCLayout.ActiveDocument.1">
                  <p:embed/>
                  <p:pic>
                    <p:nvPicPr>
                      <p:cNvPr id="0" name=""/>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1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3"/>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4"/>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 id="2147483662" r:id="rId6"/>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4"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1.emf"/><Relationship Id="rId2" Type="http://schemas.openxmlformats.org/officeDocument/2006/relationships/tags" Target="../tags/tag22.xml"/><Relationship Id="rId1" Type="http://schemas.openxmlformats.org/officeDocument/2006/relationships/vmlDrawing" Target="../drawings/vmlDrawing11.vml"/><Relationship Id="rId6" Type="http://schemas.openxmlformats.org/officeDocument/2006/relationships/oleObject" Target="../embeddings/oleObject11.bin"/><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440238" y="1761788"/>
            <a:ext cx="7295501" cy="676275"/>
          </a:xfrm>
        </p:spPr>
        <p:txBody>
          <a:bodyPr>
            <a:normAutofit/>
          </a:bodyPr>
          <a:lstStyle/>
          <a:p>
            <a:pPr algn="ctr"/>
            <a:r>
              <a:rPr lang="en-US" dirty="0"/>
              <a:t>Chatbot</a:t>
            </a:r>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dirty="0"/>
              <a:t>14 February 2023</a:t>
            </a:r>
          </a:p>
        </p:txBody>
      </p:sp>
      <p:pic>
        <p:nvPicPr>
          <p:cNvPr id="10" name="Picture Placeholder 9">
            <a:extLst>
              <a:ext uri="{FF2B5EF4-FFF2-40B4-BE49-F238E27FC236}">
                <a16:creationId xmlns:a16="http://schemas.microsoft.com/office/drawing/2014/main" id="{E5F77460-8E9F-1567-7170-702027539AA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pic>
        <p:nvPicPr>
          <p:cNvPr id="14" name="Picture Placeholder 13">
            <a:extLst>
              <a:ext uri="{FF2B5EF4-FFF2-40B4-BE49-F238E27FC236}">
                <a16:creationId xmlns:a16="http://schemas.microsoft.com/office/drawing/2014/main" id="{22F19F1E-CB43-D25A-2C75-6E321D77C0C4}"/>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5" name="TextBox 4">
            <a:extLst>
              <a:ext uri="{FF2B5EF4-FFF2-40B4-BE49-F238E27FC236}">
                <a16:creationId xmlns:a16="http://schemas.microsoft.com/office/drawing/2014/main" id="{A58A6AE4-FD80-D409-CFE7-E1EA6E763A3B}"/>
              </a:ext>
            </a:extLst>
          </p:cNvPr>
          <p:cNvSpPr txBox="1"/>
          <p:nvPr/>
        </p:nvSpPr>
        <p:spPr>
          <a:xfrm>
            <a:off x="5357948" y="2527772"/>
            <a:ext cx="6100354" cy="523220"/>
          </a:xfrm>
          <a:prstGeom prst="rect">
            <a:avLst/>
          </a:prstGeom>
          <a:noFill/>
        </p:spPr>
        <p:txBody>
          <a:bodyPr wrap="square">
            <a:spAutoFit/>
          </a:bodyPr>
          <a:lstStyle/>
          <a:p>
            <a:pPr algn="ctr"/>
            <a:r>
              <a:rPr lang="en-ZA" sz="2800" dirty="0">
                <a:solidFill>
                  <a:schemeClr val="bg1"/>
                </a:solidFill>
                <a:latin typeface="+mj-lt"/>
                <a:ea typeface="+mj-ea"/>
                <a:cs typeface="Arial" panose="020B0604020202020204" pitchFamily="34" charset="0"/>
              </a:rPr>
              <a:t>Clarification Session: Technical</a:t>
            </a:r>
          </a:p>
        </p:txBody>
      </p:sp>
    </p:spTree>
    <p:extLst>
      <p:ext uri="{BB962C8B-B14F-4D97-AF65-F5344CB8AC3E}">
        <p14:creationId xmlns:p14="http://schemas.microsoft.com/office/powerpoint/2010/main" val="33552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CDC7-8E79-4323-B59B-F21CFC1D8279}"/>
              </a:ext>
            </a:extLst>
          </p:cNvPr>
          <p:cNvSpPr>
            <a:spLocks noGrp="1"/>
          </p:cNvSpPr>
          <p:nvPr>
            <p:ph type="title" idx="4294967295"/>
          </p:nvPr>
        </p:nvSpPr>
        <p:spPr>
          <a:xfrm>
            <a:off x="342900" y="219074"/>
            <a:ext cx="9610725" cy="631825"/>
          </a:xfrm>
        </p:spPr>
        <p:txBody>
          <a:bodyPr/>
          <a:lstStyle/>
          <a:p>
            <a:r>
              <a:rPr lang="en-US" dirty="0"/>
              <a:t>Contents </a:t>
            </a:r>
            <a:endParaRPr lang="en-ZA" dirty="0"/>
          </a:p>
        </p:txBody>
      </p:sp>
      <p:graphicFrame>
        <p:nvGraphicFramePr>
          <p:cNvPr id="4" name="Table 3">
            <a:extLst>
              <a:ext uri="{FF2B5EF4-FFF2-40B4-BE49-F238E27FC236}">
                <a16:creationId xmlns:a16="http://schemas.microsoft.com/office/drawing/2014/main" id="{A57585D1-4BF2-3490-37D6-A6F426AFD22F}"/>
              </a:ext>
            </a:extLst>
          </p:cNvPr>
          <p:cNvGraphicFramePr>
            <a:graphicFrameLocks noGrp="1"/>
          </p:cNvGraphicFramePr>
          <p:nvPr>
            <p:extLst>
              <p:ext uri="{D42A27DB-BD31-4B8C-83A1-F6EECF244321}">
                <p14:modId xmlns:p14="http://schemas.microsoft.com/office/powerpoint/2010/main" val="2269931046"/>
              </p:ext>
            </p:extLst>
          </p:nvPr>
        </p:nvGraphicFramePr>
        <p:xfrm>
          <a:off x="342900" y="1203960"/>
          <a:ext cx="11722766" cy="2225040"/>
        </p:xfrm>
        <a:graphic>
          <a:graphicData uri="http://schemas.openxmlformats.org/drawingml/2006/table">
            <a:tbl>
              <a:tblPr firstRow="1" bandRow="1">
                <a:tableStyleId>{5C22544A-7EE6-4342-B048-85BDC9FD1C3A}</a:tableStyleId>
              </a:tblPr>
              <a:tblGrid>
                <a:gridCol w="750785">
                  <a:extLst>
                    <a:ext uri="{9D8B030D-6E8A-4147-A177-3AD203B41FA5}">
                      <a16:colId xmlns:a16="http://schemas.microsoft.com/office/drawing/2014/main" val="20000"/>
                    </a:ext>
                  </a:extLst>
                </a:gridCol>
                <a:gridCol w="10971981">
                  <a:extLst>
                    <a:ext uri="{9D8B030D-6E8A-4147-A177-3AD203B41FA5}">
                      <a16:colId xmlns:a16="http://schemas.microsoft.com/office/drawing/2014/main" val="20001"/>
                    </a:ext>
                  </a:extLst>
                </a:gridCol>
              </a:tblGrid>
              <a:tr h="370840">
                <a:tc>
                  <a:txBody>
                    <a:bodyPr/>
                    <a:lstStyle/>
                    <a:p>
                      <a:r>
                        <a:rPr lang="en-US" sz="1100" dirty="0">
                          <a:latin typeface="+mn-lt"/>
                        </a:rPr>
                        <a:t>#</a:t>
                      </a:r>
                      <a:endParaRPr lang="en-ZA" sz="1100" dirty="0">
                        <a:latin typeface="+mn-lt"/>
                      </a:endParaRPr>
                    </a:p>
                  </a:txBody>
                  <a:tcPr/>
                </a:tc>
                <a:tc>
                  <a:txBody>
                    <a:bodyPr/>
                    <a:lstStyle/>
                    <a:p>
                      <a:pPr>
                        <a:spcAft>
                          <a:spcPts val="0"/>
                        </a:spcAft>
                      </a:pPr>
                      <a:r>
                        <a:rPr lang="en-ZA" sz="1100" b="1" dirty="0">
                          <a:solidFill>
                            <a:schemeClr val="bg1"/>
                          </a:solidFill>
                          <a:effectLst/>
                          <a:latin typeface="+mn-lt"/>
                          <a:ea typeface="Times New Roman" panose="02020603050405020304" pitchFamily="18" charset="0"/>
                          <a:cs typeface="Times New Roman" panose="02020603050405020304" pitchFamily="18" charset="0"/>
                        </a:rPr>
                        <a:t>Requirements Description</a:t>
                      </a:r>
                      <a:endParaRPr lang="en-ZA" sz="1100" dirty="0">
                        <a:solidFill>
                          <a:schemeClr val="bg1"/>
                        </a:solidFill>
                        <a:effectLst/>
                        <a:latin typeface="+mn-lt"/>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marL="0" lvl="0" indent="0" algn="l">
                        <a:spcBef>
                          <a:spcPts val="1800"/>
                        </a:spcBef>
                        <a:spcAft>
                          <a:spcPts val="0"/>
                        </a:spcAft>
                        <a:buFont typeface="+mj-lt"/>
                        <a:buNone/>
                        <a:tabLst>
                          <a:tab pos="274320" algn="l"/>
                          <a:tab pos="457200" algn="l"/>
                        </a:tabLst>
                      </a:pPr>
                      <a:r>
                        <a:rPr lang="en-US" sz="1100" b="0" kern="1600" dirty="0">
                          <a:effectLst/>
                          <a:latin typeface="+mn-lt"/>
                        </a:rPr>
                        <a:t>1</a:t>
                      </a:r>
                      <a:endParaRPr lang="en-ZA" sz="1100" b="0" kern="1600" dirty="0">
                        <a:effectLst/>
                        <a:latin typeface="+mn-lt"/>
                      </a:endParaRPr>
                    </a:p>
                  </a:txBody>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ZA" altLang="en-US" sz="1100" dirty="0"/>
                        <a:t>Background</a:t>
                      </a:r>
                      <a:endParaRPr lang="en-ZA" sz="1100" b="0" dirty="0">
                        <a:solidFill>
                          <a:schemeClr val="tx1"/>
                        </a:solidFill>
                        <a:effectLst/>
                        <a:latin typeface="+mn-lt"/>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089164629"/>
                  </a:ext>
                </a:extLst>
              </a:tr>
              <a:tr h="370840">
                <a:tc>
                  <a:txBody>
                    <a:bodyPr/>
                    <a:lstStyle/>
                    <a:p>
                      <a:pPr marL="0" lvl="0" indent="0" algn="l">
                        <a:spcBef>
                          <a:spcPts val="1800"/>
                        </a:spcBef>
                        <a:spcAft>
                          <a:spcPts val="0"/>
                        </a:spcAft>
                        <a:buFont typeface="+mj-lt"/>
                        <a:buNone/>
                        <a:tabLst>
                          <a:tab pos="274320" algn="l"/>
                          <a:tab pos="457200" algn="l"/>
                        </a:tabLst>
                      </a:pPr>
                      <a:r>
                        <a:rPr lang="en-US" sz="1100" b="1" kern="1600" dirty="0">
                          <a:effectLst/>
                          <a:latin typeface="+mn-lt"/>
                        </a:rPr>
                        <a:t>2</a:t>
                      </a:r>
                      <a:endParaRPr lang="en-ZA" sz="1100" b="1" kern="1600" dirty="0">
                        <a:effectLst/>
                        <a:latin typeface="+mn-lt"/>
                      </a:endParaRPr>
                    </a:p>
                  </a:txBody>
                  <a:tcPr/>
                </a:tc>
                <a:tc>
                  <a:txBody>
                    <a:bodyPr/>
                    <a:lstStyle/>
                    <a:p>
                      <a:r>
                        <a:rPr lang="en-US" sz="1100" dirty="0">
                          <a:latin typeface="+mn-lt"/>
                        </a:rPr>
                        <a:t>High Level Requirements</a:t>
                      </a:r>
                      <a:endParaRPr lang="en-ZA" sz="1100" dirty="0">
                        <a:solidFill>
                          <a:schemeClr val="bg1"/>
                        </a:solidFill>
                        <a:effectLst/>
                        <a:latin typeface="+mn-lt"/>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99820165"/>
                  </a:ext>
                </a:extLst>
              </a:tr>
              <a:tr h="370840">
                <a:tc>
                  <a:txBody>
                    <a:bodyPr/>
                    <a:lstStyle/>
                    <a:p>
                      <a:pPr marL="0" lvl="0" indent="0" algn="l">
                        <a:spcBef>
                          <a:spcPts val="1800"/>
                        </a:spcBef>
                        <a:spcAft>
                          <a:spcPts val="0"/>
                        </a:spcAft>
                        <a:buFont typeface="+mj-lt"/>
                        <a:buNone/>
                        <a:tabLst>
                          <a:tab pos="274320" algn="l"/>
                          <a:tab pos="457200" algn="l"/>
                        </a:tabLst>
                      </a:pPr>
                      <a:r>
                        <a:rPr lang="en-US" sz="1100" b="1" kern="1600" dirty="0">
                          <a:effectLst/>
                          <a:latin typeface="+mn-lt"/>
                        </a:rPr>
                        <a:t>3</a:t>
                      </a:r>
                      <a:endParaRPr lang="en-ZA" sz="1100" b="1" kern="1600" dirty="0">
                        <a:effectLst/>
                        <a:latin typeface="+mn-lt"/>
                      </a:endParaRPr>
                    </a:p>
                  </a:txBody>
                  <a:tcPr/>
                </a:tc>
                <a:tc>
                  <a:txBody>
                    <a:bodyPr/>
                    <a:lstStyle/>
                    <a:p>
                      <a:r>
                        <a:rPr lang="en-ZA" altLang="en-US" sz="1100" dirty="0"/>
                        <a:t>Implementation Priority</a:t>
                      </a:r>
                      <a:endParaRPr lang="en-ZA" sz="1100" dirty="0"/>
                    </a:p>
                  </a:txBody>
                  <a:tcPr/>
                </a:tc>
                <a:extLst>
                  <a:ext uri="{0D108BD9-81ED-4DB2-BD59-A6C34878D82A}">
                    <a16:rowId xmlns:a16="http://schemas.microsoft.com/office/drawing/2014/main" val="3403886249"/>
                  </a:ext>
                </a:extLst>
              </a:tr>
              <a:tr h="370840">
                <a:tc>
                  <a:txBody>
                    <a:bodyPr/>
                    <a:lstStyle/>
                    <a:p>
                      <a:pPr marL="0" lvl="0" indent="0" algn="l">
                        <a:spcBef>
                          <a:spcPts val="1800"/>
                        </a:spcBef>
                        <a:spcAft>
                          <a:spcPts val="0"/>
                        </a:spcAft>
                        <a:buFont typeface="+mj-lt"/>
                        <a:buNone/>
                        <a:tabLst>
                          <a:tab pos="274320" algn="l"/>
                          <a:tab pos="457200" algn="l"/>
                        </a:tabLst>
                      </a:pPr>
                      <a:r>
                        <a:rPr lang="en-US" sz="1100" b="1" kern="1600" dirty="0">
                          <a:effectLst/>
                          <a:latin typeface="+mn-lt"/>
                        </a:rPr>
                        <a:t>4</a:t>
                      </a:r>
                      <a:endParaRPr lang="en-ZA" sz="1100" b="1" kern="1600" dirty="0">
                        <a:effectLst/>
                        <a:latin typeface="+mn-lt"/>
                      </a:endParaRPr>
                    </a:p>
                  </a:txBody>
                  <a:tcPr/>
                </a:tc>
                <a:tc>
                  <a:txBody>
                    <a:bodyPr/>
                    <a:lstStyle/>
                    <a:p>
                      <a:pPr algn="l" fontAlgn="t"/>
                      <a:r>
                        <a:rPr lang="en-US" sz="1100" dirty="0"/>
                        <a:t>Evaluation Criteria Summary</a:t>
                      </a:r>
                      <a:endParaRPr lang="en-ZA" sz="1100" b="0" i="0" u="none" strike="noStrike" dirty="0">
                        <a:solidFill>
                          <a:schemeClr val="tx1"/>
                        </a:solidFill>
                        <a:effectLst/>
                        <a:latin typeface="+mn-lt"/>
                      </a:endParaRPr>
                    </a:p>
                  </a:txBody>
                  <a:tcPr/>
                </a:tc>
                <a:extLst>
                  <a:ext uri="{0D108BD9-81ED-4DB2-BD59-A6C34878D82A}">
                    <a16:rowId xmlns:a16="http://schemas.microsoft.com/office/drawing/2014/main" val="2044883552"/>
                  </a:ext>
                </a:extLst>
              </a:tr>
              <a:tr h="370840">
                <a:tc>
                  <a:txBody>
                    <a:bodyPr/>
                    <a:lstStyle/>
                    <a:p>
                      <a:pPr marL="0" lvl="0" indent="0" algn="l">
                        <a:spcBef>
                          <a:spcPts val="1800"/>
                        </a:spcBef>
                        <a:spcAft>
                          <a:spcPts val="0"/>
                        </a:spcAft>
                        <a:buFont typeface="+mj-lt"/>
                        <a:buNone/>
                        <a:tabLst>
                          <a:tab pos="274320" algn="l"/>
                          <a:tab pos="457200" algn="l"/>
                        </a:tabLst>
                      </a:pPr>
                      <a:r>
                        <a:rPr lang="en-US" sz="1100" b="1" kern="1600" dirty="0">
                          <a:effectLst/>
                          <a:latin typeface="+mn-lt"/>
                        </a:rPr>
                        <a:t>5</a:t>
                      </a:r>
                      <a:endParaRPr lang="en-ZA" sz="1100" b="1" kern="1600" dirty="0">
                        <a:effectLst/>
                        <a:latin typeface="+mn-lt"/>
                      </a:endParaRPr>
                    </a:p>
                  </a:txBody>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dirty="0"/>
                        <a:t>Architecture</a:t>
                      </a:r>
                      <a:endParaRPr lang="en-ZA" sz="1100" b="0" i="0" u="none" strike="noStrike" dirty="0">
                        <a:solidFill>
                          <a:schemeClr val="tx1"/>
                        </a:solidFill>
                        <a:effectLst/>
                        <a:latin typeface="+mn-lt"/>
                      </a:endParaRPr>
                    </a:p>
                  </a:txBody>
                  <a:tcPr/>
                </a:tc>
                <a:extLst>
                  <a:ext uri="{0D108BD9-81ED-4DB2-BD59-A6C34878D82A}">
                    <a16:rowId xmlns:a16="http://schemas.microsoft.com/office/drawing/2014/main" val="1056369991"/>
                  </a:ext>
                </a:extLst>
              </a:tr>
            </a:tbl>
          </a:graphicData>
        </a:graphic>
      </p:graphicFrame>
    </p:spTree>
    <p:extLst>
      <p:ext uri="{BB962C8B-B14F-4D97-AF65-F5344CB8AC3E}">
        <p14:creationId xmlns:p14="http://schemas.microsoft.com/office/powerpoint/2010/main" val="131957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6" name="think-cell Slide" r:id="rId6" imgW="270" imgH="270" progId="TCLayout.ActiveDocument.1">
                  <p:embed/>
                </p:oleObj>
              </mc:Choice>
              <mc:Fallback>
                <p:oleObj name="think-cell Slide" r:id="rId6" imgW="270" imgH="270"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Rectangle 6"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ZA"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10" name="Slide Number Placeholder 9"/>
          <p:cNvSpPr>
            <a:spLocks noGrp="1"/>
          </p:cNvSpPr>
          <p:nvPr>
            <p:ph type="sldNum" sz="quarter" idx="4"/>
          </p:nvPr>
        </p:nvSpPr>
        <p:spPr/>
        <p:txBody>
          <a:bodyPr/>
          <a:lstStyle/>
          <a:p>
            <a:pPr lvl="0"/>
            <a:fld id="{56B1497D-D85C-49F0-B0C9-9C5FED4EAE9E}" type="slidenum">
              <a:rPr lang="en-ZA" noProof="0" smtClean="0"/>
              <a:pPr lvl="0"/>
              <a:t>3</a:t>
            </a:fld>
            <a:endParaRPr lang="en-ZA" noProof="0" dirty="0"/>
          </a:p>
        </p:txBody>
      </p:sp>
      <p:sp>
        <p:nvSpPr>
          <p:cNvPr id="2" name="Title 1"/>
          <p:cNvSpPr>
            <a:spLocks noGrp="1"/>
          </p:cNvSpPr>
          <p:nvPr>
            <p:ph type="title" idx="4294967295"/>
          </p:nvPr>
        </p:nvSpPr>
        <p:spPr>
          <a:xfrm>
            <a:off x="391886" y="152400"/>
            <a:ext cx="9485539" cy="665163"/>
          </a:xfrm>
        </p:spPr>
        <p:txBody>
          <a:bodyPr vert="horz" lIns="91440" tIns="45720" rIns="91440" bIns="45720" rtlCol="0" anchor="ctr">
            <a:noAutofit/>
          </a:bodyPr>
          <a:lstStyle/>
          <a:p>
            <a:r>
              <a:rPr lang="en-ZA" dirty="0"/>
              <a:t>Background</a:t>
            </a:r>
          </a:p>
        </p:txBody>
      </p:sp>
      <p:sp>
        <p:nvSpPr>
          <p:cNvPr id="3" name="Content Placeholder 2"/>
          <p:cNvSpPr>
            <a:spLocks noGrp="1"/>
          </p:cNvSpPr>
          <p:nvPr>
            <p:ph idx="4294967295"/>
          </p:nvPr>
        </p:nvSpPr>
        <p:spPr>
          <a:xfrm>
            <a:off x="391886" y="1223963"/>
            <a:ext cx="10992077" cy="4953000"/>
          </a:xfrm>
        </p:spPr>
        <p:txBody>
          <a:bodyPr>
            <a:normAutofit/>
          </a:bodyPr>
          <a:lstStyle/>
          <a:p>
            <a:pPr marL="0" indent="0">
              <a:lnSpc>
                <a:spcPct val="150000"/>
              </a:lnSpc>
              <a:buNone/>
              <a:defRPr/>
            </a:pPr>
            <a:r>
              <a:rPr lang="en-ZA" sz="2000" kern="0" dirty="0">
                <a:solidFill>
                  <a:schemeClr val="tx1"/>
                </a:solidFill>
              </a:rPr>
              <a:t>Implementation of an Artificial Intelligence (Chatbot) that will serve as an intermediatory to facilitate customer interactions via various channels i.e. (Social Media Channel API (WhatsApp), email, telephony etc. </a:t>
            </a:r>
            <a:endParaRPr lang="en-ZA" altLang="en-US" sz="2000" kern="0" dirty="0">
              <a:solidFill>
                <a:schemeClr val="tx1"/>
              </a:solidFill>
            </a:endParaRPr>
          </a:p>
          <a:p>
            <a:pPr marL="0" indent="0">
              <a:lnSpc>
                <a:spcPct val="150000"/>
              </a:lnSpc>
              <a:buNone/>
              <a:defRPr/>
            </a:pPr>
            <a:r>
              <a:rPr lang="en-US" altLang="en-US" sz="2000" kern="0" dirty="0">
                <a:solidFill>
                  <a:schemeClr val="tx1"/>
                </a:solidFill>
              </a:rPr>
              <a:t>Request for a low code, off premise, Platform as a Service (PaaS) for a Chatbot as well as a turnkey solution for the design, development, testing (Unit, SIT, Regression, UAT, Performance, DR, Vulnerability, Security etc.), integration and deployment the Chatbot. </a:t>
            </a:r>
          </a:p>
        </p:txBody>
      </p:sp>
    </p:spTree>
    <p:extLst>
      <p:ext uri="{BB962C8B-B14F-4D97-AF65-F5344CB8AC3E}">
        <p14:creationId xmlns:p14="http://schemas.microsoft.com/office/powerpoint/2010/main" val="8410430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9502640-3445-4C6C-870D-CC2490117AE6}"/>
              </a:ext>
            </a:extLst>
          </p:cNvPr>
          <p:cNvSpPr txBox="1">
            <a:spLocks/>
          </p:cNvSpPr>
          <p:nvPr/>
        </p:nvSpPr>
        <p:spPr>
          <a:xfrm>
            <a:off x="342900" y="219074"/>
            <a:ext cx="9610725" cy="631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r>
              <a:rPr lang="en-ZA" altLang="en-US" dirty="0"/>
              <a:t>High Level Requirements</a:t>
            </a:r>
            <a:endParaRPr lang="en-ZA" dirty="0"/>
          </a:p>
        </p:txBody>
      </p:sp>
      <p:sp>
        <p:nvSpPr>
          <p:cNvPr id="6" name="TextBox 5">
            <a:extLst>
              <a:ext uri="{FF2B5EF4-FFF2-40B4-BE49-F238E27FC236}">
                <a16:creationId xmlns:a16="http://schemas.microsoft.com/office/drawing/2014/main" id="{79953472-D92E-183D-1A28-415B5D7CEB32}"/>
              </a:ext>
            </a:extLst>
          </p:cNvPr>
          <p:cNvSpPr txBox="1"/>
          <p:nvPr/>
        </p:nvSpPr>
        <p:spPr>
          <a:xfrm>
            <a:off x="342899" y="1293410"/>
            <a:ext cx="11596551" cy="3970318"/>
          </a:xfrm>
          <a:prstGeom prst="rect">
            <a:avLst/>
          </a:prstGeom>
          <a:noFill/>
        </p:spPr>
        <p:txBody>
          <a:bodyPr wrap="square">
            <a:spAutoFit/>
          </a:bodyPr>
          <a:lstStyle/>
          <a:p>
            <a:pPr marL="285750" indent="-285750">
              <a:buFont typeface="Arial" panose="020B0604020202020204" pitchFamily="34" charset="0"/>
              <a:buChar char="•"/>
            </a:pPr>
            <a:r>
              <a:rPr lang="en-US" b="0" i="0" u="none" strike="noStrike" baseline="0" dirty="0"/>
              <a:t>Implementation of an Artificial Intelligence (Chatbot) that will serve as an intermediatory to facilitate customer interactions via various channels i.e. (Social Media Channel API (WhatsApp), web portal, App etc. The Chatbot will power the Social Media Channel (i.e., WhatsApp channel) resulting in an automated interaction. </a:t>
            </a:r>
          </a:p>
          <a:p>
            <a:pPr marL="742950" lvl="1" indent="-285750">
              <a:buFont typeface="Arial" panose="020B0604020202020204" pitchFamily="34" charset="0"/>
              <a:buChar char="•"/>
            </a:pPr>
            <a:r>
              <a:rPr lang="en-US" b="0" i="0" u="none" strike="noStrike" baseline="0" dirty="0"/>
              <a:t>There is a chatbot that is currently implemented in the organisation using free and open-source software, but Eskom needs an Enterprise grade Chatbot platform. </a:t>
            </a:r>
          </a:p>
          <a:p>
            <a:pPr marL="285750" indent="-285750">
              <a:buFont typeface="Arial" panose="020B0604020202020204" pitchFamily="34" charset="0"/>
              <a:buChar char="•"/>
            </a:pPr>
            <a:endParaRPr lang="en-US" b="0" i="0" u="none" strike="noStrike" baseline="0" dirty="0"/>
          </a:p>
          <a:p>
            <a:pPr marL="285750" indent="-285750">
              <a:buFont typeface="Arial" panose="020B0604020202020204" pitchFamily="34" charset="0"/>
              <a:buChar char="•"/>
            </a:pPr>
            <a:r>
              <a:rPr lang="en-US" b="0" i="0" u="none" strike="noStrike" baseline="0" dirty="0"/>
              <a:t>The key issue that the Chatbot needs to address is Electricity Supply Problem issues (70% of all interactions) and upwards of 80% of these issues are prepaid (single faults, low buying, load reduction, load management). These interactions need to move to a chatbot. </a:t>
            </a:r>
          </a:p>
          <a:p>
            <a:pPr marL="285750" indent="-285750">
              <a:buFont typeface="Arial" panose="020B0604020202020204" pitchFamily="34" charset="0"/>
              <a:buChar char="•"/>
            </a:pPr>
            <a:endParaRPr lang="en-US" b="0" i="0" u="none" strike="noStrike" baseline="0" dirty="0"/>
          </a:p>
          <a:p>
            <a:pPr marL="285750" indent="-285750">
              <a:buFont typeface="Arial" panose="020B0604020202020204" pitchFamily="34" charset="0"/>
              <a:buChar char="•"/>
            </a:pPr>
            <a:r>
              <a:rPr lang="en-US" b="0" i="0" u="none" strike="noStrike" baseline="0" dirty="0"/>
              <a:t>The Chatbot will need to facilitate interactions and perform the same activities as performed by the “Human” agents in the Contact Centre. These Customer service interactions are listed as Service Categories and types. </a:t>
            </a:r>
          </a:p>
          <a:p>
            <a:endParaRPr lang="en-US" b="0" i="0" u="none" strike="noStrike" baseline="0" dirty="0"/>
          </a:p>
        </p:txBody>
      </p:sp>
    </p:spTree>
    <p:extLst>
      <p:ext uri="{BB962C8B-B14F-4D97-AF65-F5344CB8AC3E}">
        <p14:creationId xmlns:p14="http://schemas.microsoft.com/office/powerpoint/2010/main" val="3081805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2AA663-54A7-B871-ED88-AE701E2DD5DF}"/>
              </a:ext>
            </a:extLst>
          </p:cNvPr>
          <p:cNvSpPr txBox="1"/>
          <p:nvPr/>
        </p:nvSpPr>
        <p:spPr>
          <a:xfrm>
            <a:off x="489856" y="1201341"/>
            <a:ext cx="11423469" cy="2862322"/>
          </a:xfrm>
          <a:prstGeom prst="rect">
            <a:avLst/>
          </a:prstGeom>
          <a:noFill/>
        </p:spPr>
        <p:txBody>
          <a:bodyPr wrap="square">
            <a:spAutoFit/>
          </a:bodyPr>
          <a:lstStyle/>
          <a:p>
            <a:r>
              <a:rPr lang="en-US" dirty="0"/>
              <a:t>Vendor capability to prioritize the following service types:</a:t>
            </a:r>
          </a:p>
          <a:p>
            <a:pPr marL="285750" indent="-285750">
              <a:buFont typeface="Arial" panose="020B0604020202020204" pitchFamily="34" charset="0"/>
              <a:buChar char="•"/>
            </a:pPr>
            <a:r>
              <a:rPr lang="en-US" dirty="0"/>
              <a:t>Balance Enquiry</a:t>
            </a:r>
          </a:p>
          <a:p>
            <a:pPr marL="285750" indent="-285750">
              <a:buFont typeface="Arial" panose="020B0604020202020204" pitchFamily="34" charset="0"/>
              <a:buChar char="•"/>
            </a:pPr>
            <a:r>
              <a:rPr lang="en-US" dirty="0"/>
              <a:t>Receive Meter Reading</a:t>
            </a:r>
          </a:p>
          <a:p>
            <a:pPr marL="285750" indent="-285750">
              <a:buFont typeface="Arial" panose="020B0604020202020204" pitchFamily="34" charset="0"/>
              <a:buChar char="•"/>
            </a:pPr>
            <a:r>
              <a:rPr lang="en-US" dirty="0"/>
              <a:t>Update Customer Information</a:t>
            </a:r>
          </a:p>
          <a:p>
            <a:pPr marL="285750" indent="-285750">
              <a:buFont typeface="Arial" panose="020B0604020202020204" pitchFamily="34" charset="0"/>
              <a:buChar char="•"/>
            </a:pPr>
            <a:r>
              <a:rPr lang="en-US" dirty="0"/>
              <a:t>Faulty Prepaid Token </a:t>
            </a:r>
          </a:p>
          <a:p>
            <a:pPr marL="285750" indent="-285750">
              <a:buFont typeface="Arial" panose="020B0604020202020204" pitchFamily="34" charset="0"/>
              <a:buChar char="•"/>
            </a:pPr>
            <a:r>
              <a:rPr lang="en-US" dirty="0"/>
              <a:t>Application of Supply</a:t>
            </a:r>
          </a:p>
          <a:p>
            <a:pPr marL="285750" indent="-285750">
              <a:buFont typeface="Arial" panose="020B0604020202020204" pitchFamily="34" charset="0"/>
              <a:buChar char="•"/>
            </a:pPr>
            <a:r>
              <a:rPr lang="en-US" dirty="0"/>
              <a:t>Emergency or Faulty Eskom Equipment</a:t>
            </a:r>
          </a:p>
          <a:p>
            <a:pPr marL="285750" indent="-285750">
              <a:buFont typeface="Arial" panose="020B0604020202020204" pitchFamily="34" charset="0"/>
              <a:buChar char="•"/>
            </a:pPr>
            <a:r>
              <a:rPr lang="en-US" dirty="0"/>
              <a:t>Isolated Eskom Fault</a:t>
            </a:r>
          </a:p>
          <a:p>
            <a:pPr marL="285750" indent="-285750">
              <a:buFont typeface="Arial" panose="020B0604020202020204" pitchFamily="34" charset="0"/>
              <a:buChar char="•"/>
            </a:pPr>
            <a:r>
              <a:rPr lang="en-US" dirty="0"/>
              <a:t>Low buying/Zero buying -segmenting these from the normal buyers) </a:t>
            </a:r>
          </a:p>
          <a:p>
            <a:pPr marL="285750" indent="-285750">
              <a:buFont typeface="Arial" panose="020B0604020202020204" pitchFamily="34" charset="0"/>
              <a:buChar char="•"/>
            </a:pPr>
            <a:r>
              <a:rPr lang="en-US" dirty="0"/>
              <a:t>Status of Service requests (i.e. reference number Feedback on faults/Applications ) </a:t>
            </a:r>
            <a:endParaRPr lang="en-ZA" dirty="0"/>
          </a:p>
        </p:txBody>
      </p:sp>
      <p:sp>
        <p:nvSpPr>
          <p:cNvPr id="6" name="Title 1">
            <a:extLst>
              <a:ext uri="{FF2B5EF4-FFF2-40B4-BE49-F238E27FC236}">
                <a16:creationId xmlns:a16="http://schemas.microsoft.com/office/drawing/2014/main" id="{F2069EC8-830C-C88D-91F9-C4D629FF04F0}"/>
              </a:ext>
            </a:extLst>
          </p:cNvPr>
          <p:cNvSpPr txBox="1">
            <a:spLocks/>
          </p:cNvSpPr>
          <p:nvPr/>
        </p:nvSpPr>
        <p:spPr>
          <a:xfrm>
            <a:off x="342900" y="219074"/>
            <a:ext cx="9610725" cy="631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r>
              <a:rPr lang="en-ZA" altLang="en-US" dirty="0"/>
              <a:t>Implementation Priority</a:t>
            </a:r>
            <a:endParaRPr lang="en-ZA" dirty="0"/>
          </a:p>
        </p:txBody>
      </p:sp>
    </p:spTree>
    <p:extLst>
      <p:ext uri="{BB962C8B-B14F-4D97-AF65-F5344CB8AC3E}">
        <p14:creationId xmlns:p14="http://schemas.microsoft.com/office/powerpoint/2010/main" val="2573804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sky, outdoor, outdoor object, pylon&#10;&#10;Description automatically generated">
            <a:extLst>
              <a:ext uri="{FF2B5EF4-FFF2-40B4-BE49-F238E27FC236}">
                <a16:creationId xmlns:a16="http://schemas.microsoft.com/office/drawing/2014/main" id="{E52D4B84-5A16-A5D7-D8D4-35577D95B7F1}"/>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4142874"/>
            <a:ext cx="4114800" cy="2451601"/>
          </a:xfrm>
        </p:spPr>
      </p:pic>
      <p:sp>
        <p:nvSpPr>
          <p:cNvPr id="3" name="Title 2">
            <a:extLst>
              <a:ext uri="{FF2B5EF4-FFF2-40B4-BE49-F238E27FC236}">
                <a16:creationId xmlns:a16="http://schemas.microsoft.com/office/drawing/2014/main" id="{A8F5BA1A-3800-7439-CF89-B62DDE9B0B4F}"/>
              </a:ext>
            </a:extLst>
          </p:cNvPr>
          <p:cNvSpPr>
            <a:spLocks noGrp="1"/>
          </p:cNvSpPr>
          <p:nvPr>
            <p:ph type="ctrTitle"/>
          </p:nvPr>
        </p:nvSpPr>
        <p:spPr/>
        <p:txBody>
          <a:bodyPr>
            <a:normAutofit/>
          </a:bodyPr>
          <a:lstStyle/>
          <a:p>
            <a:r>
              <a:rPr lang="en-US" dirty="0"/>
              <a:t>Evaluation Criteria Summary</a:t>
            </a:r>
          </a:p>
        </p:txBody>
      </p:sp>
      <p:pic>
        <p:nvPicPr>
          <p:cNvPr id="9" name="Picture Placeholder 8" descr="A picture containing sky, outdoor, road, day&#10;&#10;Description automatically generated">
            <a:extLst>
              <a:ext uri="{FF2B5EF4-FFF2-40B4-BE49-F238E27FC236}">
                <a16:creationId xmlns:a16="http://schemas.microsoft.com/office/drawing/2014/main" id="{E2BAB38C-DB54-C022-09C7-2F434A64A65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11" name="Picture Placeholder 10" descr="A picture containing outdoor, sky, water, nature&#10;&#10;Description automatically generated">
            <a:extLst>
              <a:ext uri="{FF2B5EF4-FFF2-40B4-BE49-F238E27FC236}">
                <a16:creationId xmlns:a16="http://schemas.microsoft.com/office/drawing/2014/main" id="{2DB24FDD-ABF4-FF22-2CE5-E4695BC30B17}"/>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60874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F73AF01-7951-519D-B26F-AAC53B4507B4}"/>
              </a:ext>
            </a:extLst>
          </p:cNvPr>
          <p:cNvGraphicFramePr>
            <a:graphicFrameLocks noGrp="1"/>
          </p:cNvGraphicFramePr>
          <p:nvPr>
            <p:extLst>
              <p:ext uri="{D42A27DB-BD31-4B8C-83A1-F6EECF244321}">
                <p14:modId xmlns:p14="http://schemas.microsoft.com/office/powerpoint/2010/main" val="2644312637"/>
              </p:ext>
            </p:extLst>
          </p:nvPr>
        </p:nvGraphicFramePr>
        <p:xfrm>
          <a:off x="467677" y="1067694"/>
          <a:ext cx="9067800" cy="3108960"/>
        </p:xfrm>
        <a:graphic>
          <a:graphicData uri="http://schemas.openxmlformats.org/drawingml/2006/table">
            <a:tbl>
              <a:tblPr/>
              <a:tblGrid>
                <a:gridCol w="494326">
                  <a:extLst>
                    <a:ext uri="{9D8B030D-6E8A-4147-A177-3AD203B41FA5}">
                      <a16:colId xmlns:a16="http://schemas.microsoft.com/office/drawing/2014/main" val="3035922613"/>
                    </a:ext>
                  </a:extLst>
                </a:gridCol>
                <a:gridCol w="8573474">
                  <a:extLst>
                    <a:ext uri="{9D8B030D-6E8A-4147-A177-3AD203B41FA5}">
                      <a16:colId xmlns:a16="http://schemas.microsoft.com/office/drawing/2014/main" val="552014341"/>
                    </a:ext>
                  </a:extLst>
                </a:gridCol>
              </a:tblGrid>
              <a:tr h="182880">
                <a:tc gridSpan="2">
                  <a:txBody>
                    <a:bodyPr/>
                    <a:lstStyle/>
                    <a:p>
                      <a:pPr algn="l" fontAlgn="b"/>
                      <a:r>
                        <a:rPr lang="en-US" sz="1100" b="0" i="0" u="none" strike="noStrike" dirty="0">
                          <a:solidFill>
                            <a:srgbClr val="000000"/>
                          </a:solidFill>
                          <a:effectLst/>
                          <a:latin typeface="Calibri" panose="020F0502020204030204" pitchFamily="34" charset="0"/>
                        </a:rPr>
                        <a:t>Guidelines to complete the Technical Evaluation </a:t>
                      </a:r>
                      <a:r>
                        <a:rPr lang="en-US" sz="1100" b="0" i="0" u="none" strike="noStrike" dirty="0" err="1">
                          <a:solidFill>
                            <a:srgbClr val="000000"/>
                          </a:solidFill>
                          <a:effectLst/>
                          <a:latin typeface="Calibri" panose="020F0502020204030204" pitchFamily="34" charset="0"/>
                        </a:rPr>
                        <a:t>Questionaire</a:t>
                      </a:r>
                      <a:r>
                        <a:rPr lang="en-US" sz="1100" b="0" i="0" u="none" strike="noStrike" dirty="0">
                          <a:solidFill>
                            <a:srgbClr val="000000"/>
                          </a:solidFill>
                          <a:effectLst/>
                          <a:latin typeface="Calibri" panose="020F0502020204030204" pitchFamily="34" charset="0"/>
                        </a:rPr>
                        <a:t> for</a:t>
                      </a:r>
                      <a:r>
                        <a:rPr lang="en-US" sz="1100" b="1" i="0" u="none" strike="noStrike" dirty="0">
                          <a:solidFill>
                            <a:srgbClr val="000000"/>
                          </a:solidFill>
                          <a:effectLst/>
                          <a:latin typeface="Calibri" panose="020F0502020204030204" pitchFamily="34" charset="0"/>
                        </a:rPr>
                        <a:t> The Chatbot </a:t>
                      </a:r>
                    </a:p>
                  </a:txBody>
                  <a:tcPr marL="0" marR="0" marT="0" marB="0" anchor="b">
                    <a:lnL>
                      <a:noFill/>
                    </a:lnL>
                    <a:lnR>
                      <a:noFill/>
                    </a:lnR>
                    <a:lnT>
                      <a:noFill/>
                    </a:lnT>
                    <a:lnB>
                      <a:noFill/>
                    </a:lnB>
                  </a:tcPr>
                </a:tc>
                <a:tc hMerge="1">
                  <a:txBody>
                    <a:bodyPr/>
                    <a:lstStyle/>
                    <a:p>
                      <a:endParaRPr lang="en-ZA"/>
                    </a:p>
                  </a:txBody>
                  <a:tcPr/>
                </a:tc>
                <a:extLst>
                  <a:ext uri="{0D108BD9-81ED-4DB2-BD59-A6C34878D82A}">
                    <a16:rowId xmlns:a16="http://schemas.microsoft.com/office/drawing/2014/main" val="3703716036"/>
                  </a:ext>
                </a:extLst>
              </a:tr>
              <a:tr h="182880">
                <a:tc>
                  <a:txBody>
                    <a:bodyPr/>
                    <a:lstStyle/>
                    <a:p>
                      <a:pPr algn="r" fontAlgn="b"/>
                      <a:r>
                        <a:rPr lang="en-ZA" sz="1100" b="1" i="0" u="none" strike="noStrike">
                          <a:solidFill>
                            <a:srgbClr val="000000"/>
                          </a:solidFill>
                          <a:effectLst/>
                          <a:latin typeface="Calibri" panose="020F0502020204030204" pitchFamily="34" charset="0"/>
                        </a:rPr>
                        <a:t>1</a:t>
                      </a:r>
                    </a:p>
                  </a:txBody>
                  <a:tcPr marL="0" marR="0" marT="0"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Complete ALL the Sheets/Tabs at the bottom of the book. There are Six(6) Tabs including:</a:t>
                      </a:r>
                    </a:p>
                  </a:txBody>
                  <a:tcPr marL="0" marR="0" marT="0" marB="0" anchor="b">
                    <a:lnL>
                      <a:noFill/>
                    </a:lnL>
                    <a:lnR>
                      <a:noFill/>
                    </a:lnR>
                    <a:lnT>
                      <a:noFill/>
                    </a:lnT>
                    <a:lnB>
                      <a:noFill/>
                    </a:lnB>
                  </a:tcPr>
                </a:tc>
                <a:extLst>
                  <a:ext uri="{0D108BD9-81ED-4DB2-BD59-A6C34878D82A}">
                    <a16:rowId xmlns:a16="http://schemas.microsoft.com/office/drawing/2014/main" val="289094694"/>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ZA" sz="1100" b="1" i="0" u="none" strike="noStrike" dirty="0">
                          <a:solidFill>
                            <a:srgbClr val="000000"/>
                          </a:solidFill>
                          <a:effectLst/>
                          <a:latin typeface="Calibri" panose="020F0502020204030204" pitchFamily="34" charset="0"/>
                        </a:rPr>
                        <a:t>Functional </a:t>
                      </a:r>
                      <a:r>
                        <a:rPr lang="en-ZA" sz="1100" b="0" i="0" u="none" strike="noStrike" dirty="0">
                          <a:solidFill>
                            <a:srgbClr val="000000"/>
                          </a:solidFill>
                          <a:effectLst/>
                          <a:latin typeface="Calibri" panose="020F0502020204030204" pitchFamily="34" charset="0"/>
                        </a:rPr>
                        <a:t>(Business Requirements)</a:t>
                      </a:r>
                    </a:p>
                  </a:txBody>
                  <a:tcPr marL="0" marR="0" marT="0" marB="0" anchor="b">
                    <a:lnL>
                      <a:noFill/>
                    </a:lnL>
                    <a:lnR>
                      <a:noFill/>
                    </a:lnR>
                    <a:lnT>
                      <a:noFill/>
                    </a:lnT>
                    <a:lnB>
                      <a:noFill/>
                    </a:lnB>
                    <a:solidFill>
                      <a:srgbClr val="DAEEF3"/>
                    </a:solidFill>
                  </a:tcPr>
                </a:tc>
                <a:extLst>
                  <a:ext uri="{0D108BD9-81ED-4DB2-BD59-A6C34878D82A}">
                    <a16:rowId xmlns:a16="http://schemas.microsoft.com/office/drawing/2014/main" val="4212028551"/>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ZA" sz="1100" b="1" i="0" u="none" strike="noStrike" dirty="0">
                          <a:solidFill>
                            <a:srgbClr val="000000"/>
                          </a:solidFill>
                          <a:effectLst/>
                          <a:latin typeface="Calibri" panose="020F0502020204030204" pitchFamily="34" charset="0"/>
                        </a:rPr>
                        <a:t>Non-Functional </a:t>
                      </a:r>
                      <a:r>
                        <a:rPr lang="en-ZA" sz="1100" b="0" i="0" u="none" strike="noStrike" dirty="0">
                          <a:solidFill>
                            <a:srgbClr val="000000"/>
                          </a:solidFill>
                          <a:effectLst/>
                          <a:latin typeface="Calibri" panose="020F0502020204030204" pitchFamily="34" charset="0"/>
                        </a:rPr>
                        <a:t>(Development, Performance, Reporting , Training etc.)</a:t>
                      </a:r>
                      <a:endParaRPr lang="en-ZA" sz="11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76933C"/>
                    </a:solidFill>
                  </a:tcPr>
                </a:tc>
                <a:extLst>
                  <a:ext uri="{0D108BD9-81ED-4DB2-BD59-A6C34878D82A}">
                    <a16:rowId xmlns:a16="http://schemas.microsoft.com/office/drawing/2014/main" val="3401078177"/>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ZA" sz="1100" b="1" i="0" u="none" strike="noStrike">
                          <a:solidFill>
                            <a:srgbClr val="000000"/>
                          </a:solidFill>
                          <a:effectLst/>
                          <a:latin typeface="Calibri" panose="020F0502020204030204" pitchFamily="34" charset="0"/>
                        </a:rPr>
                        <a:t>Technical </a:t>
                      </a:r>
                    </a:p>
                  </a:txBody>
                  <a:tcPr marL="0" marR="0" marT="0" marB="0" anchor="b">
                    <a:lnL>
                      <a:noFill/>
                    </a:lnL>
                    <a:lnR>
                      <a:noFill/>
                    </a:lnR>
                    <a:lnT>
                      <a:noFill/>
                    </a:lnT>
                    <a:lnB>
                      <a:noFill/>
                    </a:lnB>
                    <a:solidFill>
                      <a:srgbClr val="CCC0DA"/>
                    </a:solidFill>
                  </a:tcPr>
                </a:tc>
                <a:extLst>
                  <a:ext uri="{0D108BD9-81ED-4DB2-BD59-A6C34878D82A}">
                    <a16:rowId xmlns:a16="http://schemas.microsoft.com/office/drawing/2014/main" val="1794007506"/>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ZA" sz="1100" b="1" i="0" u="none" strike="noStrike">
                          <a:solidFill>
                            <a:srgbClr val="000000"/>
                          </a:solidFill>
                          <a:effectLst/>
                          <a:latin typeface="Calibri" panose="020F0502020204030204" pitchFamily="34" charset="0"/>
                        </a:rPr>
                        <a:t>Integration and Testing</a:t>
                      </a:r>
                    </a:p>
                  </a:txBody>
                  <a:tcPr marL="0" marR="0" marT="0" marB="0" anchor="b">
                    <a:lnL>
                      <a:noFill/>
                    </a:lnL>
                    <a:lnR>
                      <a:noFill/>
                    </a:lnR>
                    <a:lnT>
                      <a:noFill/>
                    </a:lnT>
                    <a:lnB>
                      <a:noFill/>
                    </a:lnB>
                    <a:solidFill>
                      <a:srgbClr val="B8CCE4"/>
                    </a:solidFill>
                  </a:tcPr>
                </a:tc>
                <a:extLst>
                  <a:ext uri="{0D108BD9-81ED-4DB2-BD59-A6C34878D82A}">
                    <a16:rowId xmlns:a16="http://schemas.microsoft.com/office/drawing/2014/main" val="2957767526"/>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ZA" sz="1100" b="1" i="0" u="none" strike="noStrike" dirty="0">
                          <a:solidFill>
                            <a:srgbClr val="000000"/>
                          </a:solidFill>
                          <a:effectLst/>
                          <a:latin typeface="Calibri" panose="020F0502020204030204" pitchFamily="34" charset="0"/>
                        </a:rPr>
                        <a:t>Cloud</a:t>
                      </a:r>
                    </a:p>
                  </a:txBody>
                  <a:tcPr marL="0" marR="0" marT="0" marB="0" anchor="b">
                    <a:lnL>
                      <a:noFill/>
                    </a:lnL>
                    <a:lnR>
                      <a:noFill/>
                    </a:lnR>
                    <a:lnT>
                      <a:noFill/>
                    </a:lnT>
                    <a:lnB>
                      <a:noFill/>
                    </a:lnB>
                    <a:solidFill>
                      <a:srgbClr val="EBF1DE"/>
                    </a:solidFill>
                  </a:tcPr>
                </a:tc>
                <a:extLst>
                  <a:ext uri="{0D108BD9-81ED-4DB2-BD59-A6C34878D82A}">
                    <a16:rowId xmlns:a16="http://schemas.microsoft.com/office/drawing/2014/main" val="1292105741"/>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ZA" sz="1100" b="1" i="0" u="none" strike="noStrike">
                          <a:solidFill>
                            <a:srgbClr val="000000"/>
                          </a:solidFill>
                          <a:effectLst/>
                          <a:latin typeface="Calibri" panose="020F0502020204030204" pitchFamily="34" charset="0"/>
                        </a:rPr>
                        <a:t>Security</a:t>
                      </a:r>
                    </a:p>
                  </a:txBody>
                  <a:tcPr marL="0" marR="0" marT="0" marB="0" anchor="b">
                    <a:lnL>
                      <a:noFill/>
                    </a:lnL>
                    <a:lnR>
                      <a:noFill/>
                    </a:lnR>
                    <a:lnT>
                      <a:noFill/>
                    </a:lnT>
                    <a:lnB>
                      <a:noFill/>
                    </a:lnB>
                    <a:solidFill>
                      <a:srgbClr val="538DD5"/>
                    </a:solidFill>
                  </a:tcPr>
                </a:tc>
                <a:extLst>
                  <a:ext uri="{0D108BD9-81ED-4DB2-BD59-A6C34878D82A}">
                    <a16:rowId xmlns:a16="http://schemas.microsoft.com/office/drawing/2014/main" val="3653511748"/>
                  </a:ext>
                </a:extLst>
              </a:tr>
              <a:tr h="182880">
                <a:tc>
                  <a:txBody>
                    <a:bodyPr/>
                    <a:lstStyle/>
                    <a:p>
                      <a:pPr algn="r" fontAlgn="b"/>
                      <a:r>
                        <a:rPr lang="en-ZA" sz="1100" b="1" i="0" u="none" strike="noStrike">
                          <a:solidFill>
                            <a:srgbClr val="000000"/>
                          </a:solidFill>
                          <a:effectLst/>
                          <a:latin typeface="Calibri" panose="020F0502020204030204" pitchFamily="34" charset="0"/>
                        </a:rPr>
                        <a:t>2</a:t>
                      </a: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Please read the details in the </a:t>
                      </a:r>
                      <a:r>
                        <a:rPr lang="en-US" sz="1100" b="1" i="0" u="none" strike="noStrike">
                          <a:solidFill>
                            <a:srgbClr val="000000"/>
                          </a:solidFill>
                          <a:effectLst/>
                          <a:latin typeface="Calibri" panose="020F0502020204030204" pitchFamily="34" charset="0"/>
                        </a:rPr>
                        <a:t>Criterion, Functional Requirement and Requirement Description</a:t>
                      </a:r>
                      <a:r>
                        <a:rPr lang="en-US" sz="1100" b="0" i="0" u="none" strike="noStrike">
                          <a:solidFill>
                            <a:srgbClr val="000000"/>
                          </a:solidFill>
                          <a:effectLst/>
                          <a:latin typeface="Calibri" panose="020F0502020204030204" pitchFamily="34" charset="0"/>
                        </a:rPr>
                        <a:t> colum headings to determine what is required</a:t>
                      </a:r>
                    </a:p>
                  </a:txBody>
                  <a:tcPr marL="0" marR="0" marT="0" marB="0" anchor="b">
                    <a:lnL>
                      <a:noFill/>
                    </a:lnL>
                    <a:lnR>
                      <a:noFill/>
                    </a:lnR>
                    <a:lnT>
                      <a:noFill/>
                    </a:lnT>
                    <a:lnB>
                      <a:noFill/>
                    </a:lnB>
                  </a:tcPr>
                </a:tc>
                <a:extLst>
                  <a:ext uri="{0D108BD9-81ED-4DB2-BD59-A6C34878D82A}">
                    <a16:rowId xmlns:a16="http://schemas.microsoft.com/office/drawing/2014/main" val="2096714328"/>
                  </a:ext>
                </a:extLst>
              </a:tr>
              <a:tr h="182880">
                <a:tc>
                  <a:txBody>
                    <a:bodyPr/>
                    <a:lstStyle/>
                    <a:p>
                      <a:pPr algn="r" fontAlgn="b"/>
                      <a:r>
                        <a:rPr lang="en-ZA" sz="1100" b="1" i="0" u="none" strike="noStrike">
                          <a:solidFill>
                            <a:srgbClr val="000000"/>
                          </a:solidFill>
                          <a:effectLst/>
                          <a:latin typeface="Calibri" panose="020F0502020204030204" pitchFamily="34" charset="0"/>
                        </a:rPr>
                        <a:t>3</a:t>
                      </a:r>
                    </a:p>
                  </a:txBody>
                  <a:tcPr marL="0" marR="0" marT="0" marB="0" anchor="b">
                    <a:lnL>
                      <a:noFill/>
                    </a:lnL>
                    <a:lnR>
                      <a:noFill/>
                    </a:lnR>
                    <a:lnT>
                      <a:noFill/>
                    </a:lnT>
                    <a:lnB>
                      <a:noFill/>
                    </a:lnB>
                  </a:tcPr>
                </a:tc>
                <a:tc>
                  <a:txBody>
                    <a:bodyPr/>
                    <a:lstStyle/>
                    <a:p>
                      <a:pPr algn="l" fontAlgn="b"/>
                      <a:r>
                        <a:rPr lang="en-US" sz="1100" b="1" i="0" u="none" strike="noStrike">
                          <a:solidFill>
                            <a:srgbClr val="000000"/>
                          </a:solidFill>
                          <a:effectLst/>
                          <a:latin typeface="Calibri" panose="020F0502020204030204" pitchFamily="34" charset="0"/>
                        </a:rPr>
                        <a:t>Then complete the following  2 columns:</a:t>
                      </a:r>
                    </a:p>
                  </a:txBody>
                  <a:tcPr marL="0" marR="0" marT="0" marB="0" anchor="b">
                    <a:lnL>
                      <a:noFill/>
                    </a:lnL>
                    <a:lnR>
                      <a:noFill/>
                    </a:lnR>
                    <a:lnT>
                      <a:noFill/>
                    </a:lnT>
                    <a:lnB>
                      <a:noFill/>
                    </a:lnB>
                  </a:tcPr>
                </a:tc>
                <a:extLst>
                  <a:ext uri="{0D108BD9-81ED-4DB2-BD59-A6C34878D82A}">
                    <a16:rowId xmlns:a16="http://schemas.microsoft.com/office/drawing/2014/main" val="872957656"/>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US" sz="1100" b="1" i="0" u="none" strike="noStrike">
                          <a:solidFill>
                            <a:srgbClr val="C0504D"/>
                          </a:solidFill>
                          <a:effectLst/>
                          <a:latin typeface="Calibri" panose="020F0502020204030204" pitchFamily="34" charset="0"/>
                        </a:rPr>
                        <a:t>1. Vendor Compliance:</a:t>
                      </a:r>
                      <a:r>
                        <a:rPr lang="en-US" sz="1100" b="1" i="0" u="none" strike="noStrike">
                          <a:solidFill>
                            <a:srgbClr val="000000"/>
                          </a:solidFill>
                          <a:effectLst/>
                          <a:latin typeface="Calibri" panose="020F0502020204030204" pitchFamily="34" charset="0"/>
                        </a:rPr>
                        <a:t> </a:t>
                      </a:r>
                      <a:r>
                        <a:rPr lang="en-US" sz="1100" b="0" i="0" u="none" strike="noStrike">
                          <a:solidFill>
                            <a:srgbClr val="000000"/>
                          </a:solidFill>
                          <a:effectLst/>
                          <a:latin typeface="Calibri" panose="020F0502020204030204" pitchFamily="34" charset="0"/>
                        </a:rPr>
                        <a:t>Select the most appropriate response from the drop down list, as indicated below:</a:t>
                      </a:r>
                    </a:p>
                  </a:txBody>
                  <a:tcPr marL="0" marR="0" marT="0" marB="0" anchor="b">
                    <a:lnL>
                      <a:noFill/>
                    </a:lnL>
                    <a:lnR>
                      <a:noFill/>
                    </a:lnR>
                    <a:lnT>
                      <a:noFill/>
                    </a:lnT>
                    <a:lnB>
                      <a:noFill/>
                    </a:lnB>
                  </a:tcPr>
                </a:tc>
                <a:extLst>
                  <a:ext uri="{0D108BD9-81ED-4DB2-BD59-A6C34878D82A}">
                    <a16:rowId xmlns:a16="http://schemas.microsoft.com/office/drawing/2014/main" val="2431357657"/>
                  </a:ext>
                </a:extLst>
              </a:tr>
              <a:tr h="54864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ZA" sz="1100" b="0" i="0" u="none" strike="noStrike">
                          <a:solidFill>
                            <a:srgbClr val="000000"/>
                          </a:solidFill>
                          <a:effectLst/>
                          <a:latin typeface="Calibri" panose="020F0502020204030204" pitchFamily="34" charset="0"/>
                        </a:rPr>
                        <a:t>Full Compliance - Y</a:t>
                      </a:r>
                      <a:br>
                        <a:rPr lang="en-ZA" sz="1100" b="0" i="0" u="none" strike="noStrike">
                          <a:solidFill>
                            <a:srgbClr val="000000"/>
                          </a:solidFill>
                          <a:effectLst/>
                          <a:latin typeface="Calibri" panose="020F0502020204030204" pitchFamily="34" charset="0"/>
                        </a:rPr>
                      </a:br>
                      <a:r>
                        <a:rPr lang="en-ZA" sz="1100" b="0" i="0" u="none" strike="noStrike">
                          <a:solidFill>
                            <a:srgbClr val="000000"/>
                          </a:solidFill>
                          <a:effectLst/>
                          <a:latin typeface="Calibri" panose="020F0502020204030204" pitchFamily="34" charset="0"/>
                        </a:rPr>
                        <a:t>Partial Compliance - P</a:t>
                      </a:r>
                      <a:br>
                        <a:rPr lang="en-ZA" sz="1100" b="0" i="0" u="none" strike="noStrike">
                          <a:solidFill>
                            <a:srgbClr val="000000"/>
                          </a:solidFill>
                          <a:effectLst/>
                          <a:latin typeface="Calibri" panose="020F0502020204030204" pitchFamily="34" charset="0"/>
                        </a:rPr>
                      </a:br>
                      <a:r>
                        <a:rPr lang="en-ZA" sz="1100" b="0" i="0" u="none" strike="noStrike">
                          <a:solidFill>
                            <a:srgbClr val="000000"/>
                          </a:solidFill>
                          <a:effectLst/>
                          <a:latin typeface="Calibri" panose="020F0502020204030204" pitchFamily="34" charset="0"/>
                        </a:rPr>
                        <a:t>Non Compliance - N</a:t>
                      </a:r>
                    </a:p>
                  </a:txBody>
                  <a:tcPr marL="0" marR="0" marT="0" marB="0" anchor="b">
                    <a:lnL>
                      <a:noFill/>
                    </a:lnL>
                    <a:lnR>
                      <a:noFill/>
                    </a:lnR>
                    <a:lnT>
                      <a:noFill/>
                    </a:lnT>
                    <a:lnB>
                      <a:noFill/>
                    </a:lnB>
                  </a:tcPr>
                </a:tc>
                <a:extLst>
                  <a:ext uri="{0D108BD9-81ED-4DB2-BD59-A6C34878D82A}">
                    <a16:rowId xmlns:a16="http://schemas.microsoft.com/office/drawing/2014/main" val="573960425"/>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US" sz="1100" b="1" i="0" u="none" strike="noStrike">
                          <a:solidFill>
                            <a:srgbClr val="C0504D"/>
                          </a:solidFill>
                          <a:effectLst/>
                          <a:latin typeface="Calibri" panose="020F0502020204030204" pitchFamily="34" charset="0"/>
                        </a:rPr>
                        <a:t>2. Vendor Response: </a:t>
                      </a:r>
                      <a:r>
                        <a:rPr lang="en-US" sz="1100" b="0" i="0" u="none" strike="noStrike">
                          <a:solidFill>
                            <a:srgbClr val="000000"/>
                          </a:solidFill>
                          <a:effectLst/>
                          <a:latin typeface="Calibri" panose="020F0502020204030204" pitchFamily="34" charset="0"/>
                        </a:rPr>
                        <a:t>Vendor to indicate any applicable response feedback based on Compliance selected</a:t>
                      </a:r>
                    </a:p>
                  </a:txBody>
                  <a:tcPr marL="0" marR="0" marT="0" marB="0" anchor="b">
                    <a:lnL>
                      <a:noFill/>
                    </a:lnL>
                    <a:lnR>
                      <a:noFill/>
                    </a:lnR>
                    <a:lnT>
                      <a:noFill/>
                    </a:lnT>
                    <a:lnB>
                      <a:noFill/>
                    </a:lnB>
                  </a:tcPr>
                </a:tc>
                <a:extLst>
                  <a:ext uri="{0D108BD9-81ED-4DB2-BD59-A6C34878D82A}">
                    <a16:rowId xmlns:a16="http://schemas.microsoft.com/office/drawing/2014/main" val="264730146"/>
                  </a:ext>
                </a:extLst>
              </a:tr>
              <a:tr h="182880">
                <a:tc>
                  <a:txBody>
                    <a:bodyPr/>
                    <a:lstStyle/>
                    <a:p>
                      <a:pPr algn="l" fontAlgn="b"/>
                      <a:endParaRPr lang="en-ZA"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Please ensure that you complete </a:t>
                      </a:r>
                      <a:r>
                        <a:rPr lang="en-US" sz="1100" b="1" i="0" u="none" strike="noStrike">
                          <a:solidFill>
                            <a:srgbClr val="000000"/>
                          </a:solidFill>
                          <a:effectLst/>
                          <a:latin typeface="Calibri" panose="020F0502020204030204" pitchFamily="34" charset="0"/>
                        </a:rPr>
                        <a:t>ALL</a:t>
                      </a:r>
                      <a:r>
                        <a:rPr lang="en-US" sz="1100" b="0" i="0" u="none" strike="noStrike">
                          <a:solidFill>
                            <a:srgbClr val="000000"/>
                          </a:solidFill>
                          <a:effectLst/>
                          <a:latin typeface="Calibri" panose="020F0502020204030204" pitchFamily="34" charset="0"/>
                        </a:rPr>
                        <a:t> the requirements per Sheet</a:t>
                      </a:r>
                    </a:p>
                  </a:txBody>
                  <a:tcPr marL="0" marR="0" marT="0" marB="0" anchor="b">
                    <a:lnL>
                      <a:noFill/>
                    </a:lnL>
                    <a:lnR>
                      <a:noFill/>
                    </a:lnR>
                    <a:lnT>
                      <a:noFill/>
                    </a:lnT>
                    <a:lnB>
                      <a:noFill/>
                    </a:lnB>
                  </a:tcPr>
                </a:tc>
                <a:extLst>
                  <a:ext uri="{0D108BD9-81ED-4DB2-BD59-A6C34878D82A}">
                    <a16:rowId xmlns:a16="http://schemas.microsoft.com/office/drawing/2014/main" val="2205127942"/>
                  </a:ext>
                </a:extLst>
              </a:tr>
              <a:tr h="182880">
                <a:tc>
                  <a:txBody>
                    <a:bodyPr/>
                    <a:lstStyle/>
                    <a:p>
                      <a:pPr algn="r" fontAlgn="b"/>
                      <a:r>
                        <a:rPr lang="en-ZA" sz="1100" b="1" i="0" u="none" strike="noStrike">
                          <a:solidFill>
                            <a:srgbClr val="000000"/>
                          </a:solidFill>
                          <a:effectLst/>
                          <a:latin typeface="Calibri" panose="020F0502020204030204" pitchFamily="34" charset="0"/>
                        </a:rPr>
                        <a:t>4</a:t>
                      </a:r>
                    </a:p>
                  </a:txBody>
                  <a:tcPr marL="0" marR="0" marT="0" marB="0" anchor="b">
                    <a:lnL>
                      <a:noFill/>
                    </a:lnL>
                    <a:lnR>
                      <a:noFill/>
                    </a:lnR>
                    <a:lnT>
                      <a:noFill/>
                    </a:lnT>
                    <a:lnB>
                      <a:noFill/>
                    </a:lnB>
                  </a:tcPr>
                </a:tc>
                <a:tc>
                  <a:txBody>
                    <a:bodyPr/>
                    <a:lstStyle/>
                    <a:p>
                      <a:pPr algn="l" fontAlgn="b"/>
                      <a:r>
                        <a:rPr lang="en-US" sz="1100" b="1" i="0" u="none" strike="noStrike" dirty="0">
                          <a:solidFill>
                            <a:srgbClr val="000000"/>
                          </a:solidFill>
                          <a:effectLst/>
                          <a:latin typeface="Calibri" panose="020F0502020204030204" pitchFamily="34" charset="0"/>
                        </a:rPr>
                        <a:t>Demo Tab:</a:t>
                      </a:r>
                      <a:r>
                        <a:rPr lang="en-US" sz="1100" b="0" i="0" u="none" strike="noStrike" dirty="0">
                          <a:solidFill>
                            <a:srgbClr val="000000"/>
                          </a:solidFill>
                          <a:effectLst/>
                          <a:latin typeface="Calibri" panose="020F0502020204030204" pitchFamily="34" charset="0"/>
                        </a:rPr>
                        <a:t> This tab indicates the requirements that the selected vendors need to demo</a:t>
                      </a:r>
                    </a:p>
                  </a:txBody>
                  <a:tcPr marL="0" marR="0" marT="0" marB="0" anchor="b">
                    <a:lnL>
                      <a:noFill/>
                    </a:lnL>
                    <a:lnR>
                      <a:noFill/>
                    </a:lnR>
                    <a:lnT>
                      <a:noFill/>
                    </a:lnT>
                    <a:lnB>
                      <a:noFill/>
                    </a:lnB>
                    <a:solidFill>
                      <a:srgbClr val="FFFF00"/>
                    </a:solidFill>
                  </a:tcPr>
                </a:tc>
                <a:extLst>
                  <a:ext uri="{0D108BD9-81ED-4DB2-BD59-A6C34878D82A}">
                    <a16:rowId xmlns:a16="http://schemas.microsoft.com/office/drawing/2014/main" val="4255355011"/>
                  </a:ext>
                </a:extLst>
              </a:tr>
            </a:tbl>
          </a:graphicData>
        </a:graphic>
      </p:graphicFrame>
      <p:pic>
        <p:nvPicPr>
          <p:cNvPr id="3" name="Picture 2">
            <a:extLst>
              <a:ext uri="{FF2B5EF4-FFF2-40B4-BE49-F238E27FC236}">
                <a16:creationId xmlns:a16="http://schemas.microsoft.com/office/drawing/2014/main" id="{1A73A4DC-5CF5-FA15-3073-E73759DEE1CD}"/>
              </a:ext>
            </a:extLst>
          </p:cNvPr>
          <p:cNvPicPr>
            <a:picLocks noChangeAspect="1"/>
          </p:cNvPicPr>
          <p:nvPr/>
        </p:nvPicPr>
        <p:blipFill>
          <a:blip r:embed="rId3"/>
          <a:stretch>
            <a:fillRect/>
          </a:stretch>
        </p:blipFill>
        <p:spPr>
          <a:xfrm>
            <a:off x="757646" y="4255031"/>
            <a:ext cx="10903131" cy="1829635"/>
          </a:xfrm>
          <a:prstGeom prst="rect">
            <a:avLst/>
          </a:prstGeom>
        </p:spPr>
      </p:pic>
      <p:sp>
        <p:nvSpPr>
          <p:cNvPr id="4" name="Title 1">
            <a:extLst>
              <a:ext uri="{FF2B5EF4-FFF2-40B4-BE49-F238E27FC236}">
                <a16:creationId xmlns:a16="http://schemas.microsoft.com/office/drawing/2014/main" id="{4AE21123-DF2E-F6D3-90AD-01636C1FF542}"/>
              </a:ext>
            </a:extLst>
          </p:cNvPr>
          <p:cNvSpPr txBox="1">
            <a:spLocks/>
          </p:cNvSpPr>
          <p:nvPr/>
        </p:nvSpPr>
        <p:spPr>
          <a:xfrm>
            <a:off x="381000" y="184150"/>
            <a:ext cx="9363075" cy="666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r>
              <a:rPr lang="en-ZA" altLang="en-US"/>
              <a:t>Evaluation Criteria Summary</a:t>
            </a:r>
            <a:endParaRPr lang="en-ZA" altLang="en-US" sz="1800" b="1" dirty="0"/>
          </a:p>
        </p:txBody>
      </p:sp>
    </p:spTree>
    <p:extLst>
      <p:ext uri="{BB962C8B-B14F-4D97-AF65-F5344CB8AC3E}">
        <p14:creationId xmlns:p14="http://schemas.microsoft.com/office/powerpoint/2010/main" val="19019520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381000" y="184150"/>
            <a:ext cx="9363075" cy="666750"/>
          </a:xfrm>
        </p:spPr>
        <p:txBody>
          <a:bodyPr/>
          <a:lstStyle/>
          <a:p>
            <a:r>
              <a:rPr lang="en-ZA" altLang="en-US" dirty="0"/>
              <a:t>Evaluation Criteria Summary</a:t>
            </a:r>
            <a:endParaRPr lang="en-ZA" altLang="en-US" sz="1800" b="1" dirty="0"/>
          </a:p>
        </p:txBody>
      </p:sp>
      <p:pic>
        <p:nvPicPr>
          <p:cNvPr id="2" name="Picture 1">
            <a:extLst>
              <a:ext uri="{FF2B5EF4-FFF2-40B4-BE49-F238E27FC236}">
                <a16:creationId xmlns:a16="http://schemas.microsoft.com/office/drawing/2014/main" id="{CB0657B8-B54E-F0D0-E404-A0A6ACF7FD5E}"/>
              </a:ext>
            </a:extLst>
          </p:cNvPr>
          <p:cNvPicPr>
            <a:picLocks noChangeAspect="1"/>
          </p:cNvPicPr>
          <p:nvPr/>
        </p:nvPicPr>
        <p:blipFill>
          <a:blip r:embed="rId3"/>
          <a:stretch>
            <a:fillRect/>
          </a:stretch>
        </p:blipFill>
        <p:spPr>
          <a:xfrm>
            <a:off x="474617" y="1115786"/>
            <a:ext cx="7741920" cy="2118360"/>
          </a:xfrm>
          <a:prstGeom prst="rect">
            <a:avLst/>
          </a:prstGeom>
        </p:spPr>
      </p:pic>
      <p:pic>
        <p:nvPicPr>
          <p:cNvPr id="5" name="Picture 4">
            <a:extLst>
              <a:ext uri="{FF2B5EF4-FFF2-40B4-BE49-F238E27FC236}">
                <a16:creationId xmlns:a16="http://schemas.microsoft.com/office/drawing/2014/main" id="{A5DB4683-473A-E357-0E29-BB2EAA2ACA55}"/>
              </a:ext>
            </a:extLst>
          </p:cNvPr>
          <p:cNvPicPr>
            <a:picLocks noChangeAspect="1"/>
          </p:cNvPicPr>
          <p:nvPr/>
        </p:nvPicPr>
        <p:blipFill>
          <a:blip r:embed="rId4"/>
          <a:stretch>
            <a:fillRect/>
          </a:stretch>
        </p:blipFill>
        <p:spPr>
          <a:xfrm>
            <a:off x="474617" y="3313611"/>
            <a:ext cx="8610600" cy="1920240"/>
          </a:xfrm>
          <a:prstGeom prst="rect">
            <a:avLst/>
          </a:prstGeom>
        </p:spPr>
      </p:pic>
    </p:spTree>
    <p:extLst>
      <p:ext uri="{BB962C8B-B14F-4D97-AF65-F5344CB8AC3E}">
        <p14:creationId xmlns:p14="http://schemas.microsoft.com/office/powerpoint/2010/main" val="14384846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B101-1D6A-67B7-8CBF-6E57306BF0CB}"/>
              </a:ext>
            </a:extLst>
          </p:cNvPr>
          <p:cNvSpPr txBox="1">
            <a:spLocks/>
          </p:cNvSpPr>
          <p:nvPr/>
        </p:nvSpPr>
        <p:spPr>
          <a:xfrm>
            <a:off x="381000" y="184150"/>
            <a:ext cx="9363075" cy="666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r>
              <a:rPr lang="en-ZA" altLang="en-US"/>
              <a:t>Evaluation Criteria Summary</a:t>
            </a:r>
            <a:endParaRPr lang="en-ZA" altLang="en-US" sz="1800" b="1" dirty="0"/>
          </a:p>
        </p:txBody>
      </p:sp>
      <p:pic>
        <p:nvPicPr>
          <p:cNvPr id="3" name="Picture 2">
            <a:extLst>
              <a:ext uri="{FF2B5EF4-FFF2-40B4-BE49-F238E27FC236}">
                <a16:creationId xmlns:a16="http://schemas.microsoft.com/office/drawing/2014/main" id="{082CCA9C-0310-7B2B-23A0-47FDE40B9522}"/>
              </a:ext>
            </a:extLst>
          </p:cNvPr>
          <p:cNvPicPr>
            <a:picLocks noChangeAspect="1"/>
          </p:cNvPicPr>
          <p:nvPr/>
        </p:nvPicPr>
        <p:blipFill>
          <a:blip r:embed="rId3"/>
          <a:stretch>
            <a:fillRect/>
          </a:stretch>
        </p:blipFill>
        <p:spPr>
          <a:xfrm>
            <a:off x="381000" y="1109254"/>
            <a:ext cx="6042660" cy="1417320"/>
          </a:xfrm>
          <a:prstGeom prst="rect">
            <a:avLst/>
          </a:prstGeom>
        </p:spPr>
      </p:pic>
      <p:pic>
        <p:nvPicPr>
          <p:cNvPr id="4" name="Picture 3">
            <a:extLst>
              <a:ext uri="{FF2B5EF4-FFF2-40B4-BE49-F238E27FC236}">
                <a16:creationId xmlns:a16="http://schemas.microsoft.com/office/drawing/2014/main" id="{E4BEDBE6-8F68-71BA-C005-5FA1BB76F448}"/>
              </a:ext>
            </a:extLst>
          </p:cNvPr>
          <p:cNvPicPr>
            <a:picLocks noChangeAspect="1"/>
          </p:cNvPicPr>
          <p:nvPr/>
        </p:nvPicPr>
        <p:blipFill>
          <a:blip r:embed="rId4"/>
          <a:stretch>
            <a:fillRect/>
          </a:stretch>
        </p:blipFill>
        <p:spPr>
          <a:xfrm>
            <a:off x="381000" y="2526574"/>
            <a:ext cx="6042660" cy="3513364"/>
          </a:xfrm>
          <a:prstGeom prst="rect">
            <a:avLst/>
          </a:prstGeom>
        </p:spPr>
      </p:pic>
    </p:spTree>
    <p:extLst>
      <p:ext uri="{BB962C8B-B14F-4D97-AF65-F5344CB8AC3E}">
        <p14:creationId xmlns:p14="http://schemas.microsoft.com/office/powerpoint/2010/main" val="4162375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sky, outdoor, outdoor object, pylon&#10;&#10;Description automatically generated">
            <a:extLst>
              <a:ext uri="{FF2B5EF4-FFF2-40B4-BE49-F238E27FC236}">
                <a16:creationId xmlns:a16="http://schemas.microsoft.com/office/drawing/2014/main" id="{E52D4B84-5A16-A5D7-D8D4-35577D95B7F1}"/>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4142874"/>
            <a:ext cx="4114800" cy="2451601"/>
          </a:xfrm>
        </p:spPr>
      </p:pic>
      <p:sp>
        <p:nvSpPr>
          <p:cNvPr id="3" name="Title 2">
            <a:extLst>
              <a:ext uri="{FF2B5EF4-FFF2-40B4-BE49-F238E27FC236}">
                <a16:creationId xmlns:a16="http://schemas.microsoft.com/office/drawing/2014/main" id="{A8F5BA1A-3800-7439-CF89-B62DDE9B0B4F}"/>
              </a:ext>
            </a:extLst>
          </p:cNvPr>
          <p:cNvSpPr>
            <a:spLocks noGrp="1"/>
          </p:cNvSpPr>
          <p:nvPr>
            <p:ph type="ctrTitle"/>
          </p:nvPr>
        </p:nvSpPr>
        <p:spPr/>
        <p:txBody>
          <a:bodyPr>
            <a:normAutofit/>
          </a:bodyPr>
          <a:lstStyle/>
          <a:p>
            <a:r>
              <a:rPr lang="en-US" dirty="0"/>
              <a:t>Architecture</a:t>
            </a:r>
          </a:p>
        </p:txBody>
      </p:sp>
      <p:pic>
        <p:nvPicPr>
          <p:cNvPr id="9" name="Picture Placeholder 8" descr="A picture containing sky, outdoor, road, day&#10;&#10;Description automatically generated">
            <a:extLst>
              <a:ext uri="{FF2B5EF4-FFF2-40B4-BE49-F238E27FC236}">
                <a16:creationId xmlns:a16="http://schemas.microsoft.com/office/drawing/2014/main" id="{E2BAB38C-DB54-C022-09C7-2F434A64A65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11" name="Picture Placeholder 10" descr="A picture containing outdoor, sky, water, nature&#10;&#10;Description automatically generated">
            <a:extLst>
              <a:ext uri="{FF2B5EF4-FFF2-40B4-BE49-F238E27FC236}">
                <a16:creationId xmlns:a16="http://schemas.microsoft.com/office/drawing/2014/main" id="{2DB24FDD-ABF4-FF22-2CE5-E4695BC30B17}"/>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872805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381000" y="184150"/>
            <a:ext cx="9363075" cy="666750"/>
          </a:xfrm>
        </p:spPr>
        <p:txBody>
          <a:bodyPr/>
          <a:lstStyle/>
          <a:p>
            <a:r>
              <a:rPr lang="en-ZA" altLang="en-US" dirty="0"/>
              <a:t>Architecture</a:t>
            </a:r>
            <a:endParaRPr lang="en-ZA" altLang="en-US" sz="1800" b="1" dirty="0"/>
          </a:p>
        </p:txBody>
      </p:sp>
      <p:pic>
        <p:nvPicPr>
          <p:cNvPr id="2" name="Picture 1">
            <a:extLst>
              <a:ext uri="{FF2B5EF4-FFF2-40B4-BE49-F238E27FC236}">
                <a16:creationId xmlns:a16="http://schemas.microsoft.com/office/drawing/2014/main" id="{FC1667A4-613C-8561-C70C-A79E3BAD2B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659" y="1168626"/>
            <a:ext cx="8489677" cy="4951610"/>
          </a:xfrm>
          <a:prstGeom prst="rect">
            <a:avLst/>
          </a:prstGeom>
          <a:noFill/>
        </p:spPr>
      </p:pic>
    </p:spTree>
    <p:extLst>
      <p:ext uri="{BB962C8B-B14F-4D97-AF65-F5344CB8AC3E}">
        <p14:creationId xmlns:p14="http://schemas.microsoft.com/office/powerpoint/2010/main" val="594723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sp>
        <p:nvSpPr>
          <p:cNvPr id="3" name="Picture Placeholder 2">
            <a:extLst>
              <a:ext uri="{FF2B5EF4-FFF2-40B4-BE49-F238E27FC236}">
                <a16:creationId xmlns:a16="http://schemas.microsoft.com/office/drawing/2014/main" id="{66DC2FB7-74F8-06E4-4917-0D216147B7C6}"/>
              </a:ext>
            </a:extLst>
          </p:cNvPr>
          <p:cNvSpPr>
            <a:spLocks noGrp="1"/>
          </p:cNvSpPr>
          <p:nvPr>
            <p:ph type="pic" sz="quarter" idx="14"/>
          </p:nvPr>
        </p:nvSpPr>
        <p:spPr/>
      </p:sp>
      <p:sp>
        <p:nvSpPr>
          <p:cNvPr id="4" name="Picture Placeholder 3">
            <a:extLst>
              <a:ext uri="{FF2B5EF4-FFF2-40B4-BE49-F238E27FC236}">
                <a16:creationId xmlns:a16="http://schemas.microsoft.com/office/drawing/2014/main" id="{89CB3681-172E-C17E-FCE3-2BB8DA81792A}"/>
              </a:ext>
            </a:extLst>
          </p:cNvPr>
          <p:cNvSpPr>
            <a:spLocks noGrp="1"/>
          </p:cNvSpPr>
          <p:nvPr>
            <p:ph type="pic" sz="quarter" idx="13"/>
          </p:nvPr>
        </p:nvSpPr>
        <p:spPr/>
      </p:sp>
    </p:spTree>
    <p:extLst>
      <p:ext uri="{BB962C8B-B14F-4D97-AF65-F5344CB8AC3E}">
        <p14:creationId xmlns:p14="http://schemas.microsoft.com/office/powerpoint/2010/main" val="18391833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PzkfDMBtQMSMHpkCFOd2yA"/>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Gallery_x0020_Keywords xmlns="b066638b-8533-4687-a48b-8877f492106b" xsi:nil="true"/>
    <ImageCreateDate xmlns="9AA987DC-C9A7-4495-B0EB-A7EB0F9343F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0A6D8BFE48B5B4C98C9B506E18E4C4F" ma:contentTypeVersion="2" ma:contentTypeDescription="Upload an image." ma:contentTypeScope="" ma:versionID="faf5921d99471c51c746d233a2595df0">
  <xsd:schema xmlns:xsd="http://www.w3.org/2001/XMLSchema" xmlns:xs="http://www.w3.org/2001/XMLSchema" xmlns:p="http://schemas.microsoft.com/office/2006/metadata/properties" xmlns:ns1="http://schemas.microsoft.com/sharepoint/v3" xmlns:ns2="9AA987DC-C9A7-4495-B0EB-A7EB0F9343F3" xmlns:ns3="http://schemas.microsoft.com/sharepoint/v3/fields" xmlns:ns4="b066638b-8533-4687-a48b-8877f492106b" targetNamespace="http://schemas.microsoft.com/office/2006/metadata/properties" ma:root="true" ma:fieldsID="83d4262b44be4079de954f019704b229" ns1:_="" ns2:_="" ns3:_="" ns4:_="">
    <xsd:import namespace="http://schemas.microsoft.com/sharepoint/v3"/>
    <xsd:import namespace="9AA987DC-C9A7-4495-B0EB-A7EB0F9343F3"/>
    <xsd:import namespace="http://schemas.microsoft.com/sharepoint/v3/fields"/>
    <xsd:import namespace="b066638b-8533-4687-a48b-8877f492106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Gallery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A987DC-C9A7-4495-B0EB-A7EB0F9343F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6638b-8533-4687-a48b-8877f492106b" elementFormDefault="qualified">
    <xsd:import namespace="http://schemas.microsoft.com/office/2006/documentManagement/types"/>
    <xsd:import namespace="http://schemas.microsoft.com/office/infopath/2007/PartnerControls"/>
    <xsd:element name="Gallery_x0020_Keywords" ma:index="29" nillable="true" ma:displayName="Gallery Keywords" ma:internalName="Gallery_x0020_Keyword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325F2-1199-4A7E-B87D-734C0A3EB286}">
  <ds:schemaRefs>
    <ds:schemaRef ds:uri="http://schemas.microsoft.com/office/2006/documentManagement/types"/>
    <ds:schemaRef ds:uri="9AA987DC-C9A7-4495-B0EB-A7EB0F9343F3"/>
    <ds:schemaRef ds:uri="http://schemas.microsoft.com/office/2006/metadata/properties"/>
    <ds:schemaRef ds:uri="http://schemas.microsoft.com/sharepoint/v3"/>
    <ds:schemaRef ds:uri="http://purl.org/dc/terms/"/>
    <ds:schemaRef ds:uri="http://purl.org/dc/dcmitype/"/>
    <ds:schemaRef ds:uri="http://purl.org/dc/elements/1.1/"/>
    <ds:schemaRef ds:uri="b066638b-8533-4687-a48b-8877f492106b"/>
    <ds:schemaRef ds:uri="http://schemas.microsoft.com/sharepoint/v3/field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EA031EA-53D5-474F-8205-0E1513F09603}">
  <ds:schemaRefs>
    <ds:schemaRef ds:uri="http://schemas.microsoft.com/sharepoint/v3/contenttype/forms"/>
  </ds:schemaRefs>
</ds:datastoreItem>
</file>

<file path=customXml/itemProps3.xml><?xml version="1.0" encoding="utf-8"?>
<ds:datastoreItem xmlns:ds="http://schemas.openxmlformats.org/officeDocument/2006/customXml" ds:itemID="{D4C14A18-89E5-4E51-A111-2EDA3AAE8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A987DC-C9A7-4495-B0EB-A7EB0F9343F3"/>
    <ds:schemaRef ds:uri="http://schemas.microsoft.com/sharepoint/v3/fields"/>
    <ds:schemaRef ds:uri="b066638b-8533-4687-a48b-8877f492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3936</TotalTime>
  <Words>530</Words>
  <Application>Microsoft Office PowerPoint</Application>
  <PresentationFormat>Widescreen</PresentationFormat>
  <Paragraphs>69</Paragraphs>
  <Slides>12</Slides>
  <Notes>5</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20" baseType="lpstr">
      <vt:lpstr>Arial</vt:lpstr>
      <vt:lpstr>Calibri</vt:lpstr>
      <vt:lpstr>Courier New</vt:lpstr>
      <vt:lpstr>Times New Roman</vt:lpstr>
      <vt:lpstr>Wingdings</vt:lpstr>
      <vt:lpstr>Office Theme</vt:lpstr>
      <vt:lpstr>Content Slide Master</vt:lpstr>
      <vt:lpstr>think-cell Slide</vt:lpstr>
      <vt:lpstr>Chatbot</vt:lpstr>
      <vt:lpstr>Contents </vt:lpstr>
      <vt:lpstr>Background</vt:lpstr>
      <vt:lpstr>PowerPoint Presentation</vt:lpstr>
      <vt:lpstr>PowerPoint Presentation</vt:lpstr>
      <vt:lpstr>Evaluation Criteria Summary</vt:lpstr>
      <vt:lpstr>PowerPoint Presentation</vt:lpstr>
      <vt:lpstr>Evaluation Criteria Summary</vt:lpstr>
      <vt:lpstr>PowerPoint Presentation</vt:lpstr>
      <vt:lpstr>Architecture</vt:lpstr>
      <vt:lpstr>Architecture</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Muzi Skhosana</cp:lastModifiedBy>
  <cp:revision>36</cp:revision>
  <dcterms:created xsi:type="dcterms:W3CDTF">2020-01-06T09:48:40Z</dcterms:created>
  <dcterms:modified xsi:type="dcterms:W3CDTF">2023-02-14T12:22:05Z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0x0101009148F5A04DDD49CBA7127AADA5FB792B00AADE34325A8B49CDA8BB4DB53328F21400B0A6D8BFE48B5B4C98C9B506E18E4C4F</vt:lpwstr>
  </property>
</Properties>
</file>