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3.xml" ContentType="application/vnd.openxmlformats-officedocument.theme+xml"/>
  <Override PartName="/ppt/tags/tag30.xml" ContentType="application/vnd.openxmlformats-officedocument.presentationml.tags+xml"/>
  <Override PartName="/ppt/notesSlides/notesSlide1.xml" ContentType="application/vnd.openxmlformats-officedocument.presentationml.notesSlide+xml"/>
  <Override PartName="/ppt/tags/tag31.xml" ContentType="application/vnd.openxmlformats-officedocument.presentationml.tags+xml"/>
  <Override PartName="/ppt/notesSlides/notesSlide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4.xml" ContentType="application/vnd.openxmlformats-officedocument.presentationml.notesSlide+xml"/>
  <Override PartName="/ppt/tags/tag36.xml" ContentType="application/vnd.openxmlformats-officedocument.presentationml.tags+xml"/>
  <Override PartName="/ppt/notesSlides/notesSlide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20"/>
  </p:notesMasterIdLst>
  <p:sldIdLst>
    <p:sldId id="646" r:id="rId6"/>
    <p:sldId id="647" r:id="rId7"/>
    <p:sldId id="651" r:id="rId8"/>
    <p:sldId id="644" r:id="rId9"/>
    <p:sldId id="660" r:id="rId10"/>
    <p:sldId id="655" r:id="rId11"/>
    <p:sldId id="661" r:id="rId12"/>
    <p:sldId id="657" r:id="rId13"/>
    <p:sldId id="662" r:id="rId14"/>
    <p:sldId id="643" r:id="rId15"/>
    <p:sldId id="656" r:id="rId16"/>
    <p:sldId id="663" r:id="rId17"/>
    <p:sldId id="659" r:id="rId18"/>
    <p:sldId id="654" r:id="rId19"/>
  </p:sldIdLst>
  <p:sldSz cx="12192000" cy="6858000"/>
  <p:notesSz cx="7010400" cy="92964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740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8"/>
      </p:cViewPr>
      <p:guideLst>
        <p:guide orient="horz" pos="2160"/>
        <p:guide pos="740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shaad Sedan" userId="af87209b-4de2-4563-8b8a-f7af68e73b9e" providerId="ADAL" clId="{ECA14923-4EC1-4E69-80BD-AA837DD5008A}"/>
    <pc:docChg chg="modSld">
      <pc:chgData name="Rashaad Sedan" userId="af87209b-4de2-4563-8b8a-f7af68e73b9e" providerId="ADAL" clId="{ECA14923-4EC1-4E69-80BD-AA837DD5008A}" dt="2025-06-02T07:11:38.716" v="4" actId="20577"/>
      <pc:docMkLst>
        <pc:docMk/>
      </pc:docMkLst>
      <pc:sldChg chg="modSp mod">
        <pc:chgData name="Rashaad Sedan" userId="af87209b-4de2-4563-8b8a-f7af68e73b9e" providerId="ADAL" clId="{ECA14923-4EC1-4E69-80BD-AA837DD5008A}" dt="2025-06-02T07:11:38.716" v="4" actId="20577"/>
        <pc:sldMkLst>
          <pc:docMk/>
          <pc:sldMk cId="3070298949" sldId="646"/>
        </pc:sldMkLst>
        <pc:spChg chg="mod">
          <ac:chgData name="Rashaad Sedan" userId="af87209b-4de2-4563-8b8a-f7af68e73b9e" providerId="ADAL" clId="{ECA14923-4EC1-4E69-80BD-AA837DD5008A}" dt="2025-06-02T07:11:38.716" v="4" actId="20577"/>
          <ac:spMkLst>
            <pc:docMk/>
            <pc:sldMk cId="3070298949" sldId="646"/>
            <ac:spMk id="9" creationId="{908EAE03-277E-4FC1-BCDA-49D824026C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rtl="0" eaLnBrk="1">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rtl="0">
              <a:defRPr sz="1200"/>
            </a:lvl1pPr>
          </a:lstStyle>
          <a:p>
            <a:fld id="{D8FE79EC-29B1-4A54-B46B-ADFA5C0A41D5}" type="datetimeFigureOut">
              <a:rPr lang="en-GB" smtClean="0"/>
              <a:pPr/>
              <a:t>02/06/2025</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Z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rtl="0" eaLnBrk="1">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rtl="0">
              <a:defRPr sz="1200"/>
            </a:lvl1pPr>
          </a:lstStyle>
          <a:p>
            <a:fld id="{41CA291F-663B-47B1-87DD-51E5B01DA0AE}" type="slidenum">
              <a:rPr lang="en-GB" smtClean="0"/>
              <a:pPr/>
              <a:t>‹#›</a:t>
            </a:fld>
            <a:endParaRPr lang="en-GB"/>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CA291F-663B-47B1-87DD-51E5B01DA0AE}" type="slidenum">
              <a:rPr lang="en-GB" smtClean="0"/>
              <a:pPr/>
              <a:t>1</a:t>
            </a:fld>
            <a:endParaRPr lang="en-GB"/>
          </a:p>
        </p:txBody>
      </p:sp>
    </p:spTree>
    <p:extLst>
      <p:ext uri="{BB962C8B-B14F-4D97-AF65-F5344CB8AC3E}">
        <p14:creationId xmlns:p14="http://schemas.microsoft.com/office/powerpoint/2010/main" val="309666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CA291F-663B-47B1-87DD-51E5B01DA0AE}" type="slidenum">
              <a:rPr lang="en-GB" smtClean="0"/>
              <a:pPr/>
              <a:t>2</a:t>
            </a:fld>
            <a:endParaRPr lang="en-GB"/>
          </a:p>
        </p:txBody>
      </p:sp>
    </p:spTree>
    <p:extLst>
      <p:ext uri="{BB962C8B-B14F-4D97-AF65-F5344CB8AC3E}">
        <p14:creationId xmlns:p14="http://schemas.microsoft.com/office/powerpoint/2010/main" val="3991507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CA291F-663B-47B1-87DD-51E5B01DA0AE}" type="slidenum">
              <a:rPr lang="en-GB" smtClean="0"/>
              <a:pPr/>
              <a:t>4</a:t>
            </a:fld>
            <a:endParaRPr lang="en-GB"/>
          </a:p>
        </p:txBody>
      </p:sp>
    </p:spTree>
    <p:extLst>
      <p:ext uri="{BB962C8B-B14F-4D97-AF65-F5344CB8AC3E}">
        <p14:creationId xmlns:p14="http://schemas.microsoft.com/office/powerpoint/2010/main" val="38926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CA291F-663B-47B1-87DD-51E5B01DA0AE}" type="slidenum">
              <a:rPr lang="en-GB" smtClean="0"/>
              <a:pPr/>
              <a:t>8</a:t>
            </a:fld>
            <a:endParaRPr lang="en-GB"/>
          </a:p>
        </p:txBody>
      </p:sp>
    </p:spTree>
    <p:extLst>
      <p:ext uri="{BB962C8B-B14F-4D97-AF65-F5344CB8AC3E}">
        <p14:creationId xmlns:p14="http://schemas.microsoft.com/office/powerpoint/2010/main" val="8123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CA291F-663B-47B1-87DD-51E5B01DA0AE}" type="slidenum">
              <a:rPr lang="en-GB" smtClean="0"/>
              <a:pPr/>
              <a:t>10</a:t>
            </a:fld>
            <a:endParaRPr lang="en-GB"/>
          </a:p>
        </p:txBody>
      </p:sp>
    </p:spTree>
    <p:extLst>
      <p:ext uri="{BB962C8B-B14F-4D97-AF65-F5344CB8AC3E}">
        <p14:creationId xmlns:p14="http://schemas.microsoft.com/office/powerpoint/2010/main" val="288541876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10" Type="http://schemas.openxmlformats.org/officeDocument/2006/relationships/image" Target="../media/image8.jpeg"/><Relationship Id="rId4" Type="http://schemas.openxmlformats.org/officeDocument/2006/relationships/image" Target="../media/image4.jpeg"/><Relationship Id="rId9" Type="http://schemas.openxmlformats.org/officeDocument/2006/relationships/image" Target="../media/image7.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3.bin"/><Relationship Id="rId9" Type="http://schemas.openxmlformats.org/officeDocument/2006/relationships/image" Target="../media/image10.jpe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4.bin"/><Relationship Id="rId9" Type="http://schemas.openxmlformats.org/officeDocument/2006/relationships/image" Target="../media/image12.jpe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5.bin"/><Relationship Id="rId9" Type="http://schemas.openxmlformats.org/officeDocument/2006/relationships/image" Target="../media/image14.jpe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5.jpe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6.jpe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Master" Target="../slideMasters/slideMaster1.xml"/><Relationship Id="rId7" Type="http://schemas.openxmlformats.org/officeDocument/2006/relationships/image" Target="../media/image18.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7.jpeg"/></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5.jpeg"/><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140973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vert="horz" anchor="b">
            <a:normAutofit/>
          </a:bodyPr>
          <a:lstStyle>
            <a:lvl1pPr algn="r" rtl="0">
              <a:defRPr sz="2800">
                <a:solidFill>
                  <a:schemeClr val="bg1"/>
                </a:solidFill>
                <a:latin typeface="+mj-lt"/>
                <a:cs typeface="Arial" panose="020B0604020202020204" pitchFamily="34" charset="0"/>
              </a:defRPr>
            </a:lvl1pPr>
          </a:lstStyle>
          <a:p>
            <a:r>
              <a:rPr lang="en-GB" noProof="0"/>
              <a:t>Title of presentation</a:t>
            </a:r>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rtl="0">
              <a:buFontTx/>
              <a:buNone/>
              <a:defRPr sz="2000" b="1">
                <a:solidFill>
                  <a:srgbClr val="83725B"/>
                </a:solidFill>
                <a:latin typeface="+mn-lt"/>
                <a:cs typeface="Arial" panose="020B0604020202020204" pitchFamily="34" charset="0"/>
              </a:defRPr>
            </a:lvl1pPr>
          </a:lstStyle>
          <a:p>
            <a:r>
              <a:rPr lang="en-GB" noProof="0"/>
              <a:t>Presented by:</a:t>
            </a:r>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rtl="0">
              <a:buNone/>
              <a:defRPr sz="1800">
                <a:solidFill>
                  <a:schemeClr val="bg1"/>
                </a:solidFill>
                <a:latin typeface="+mn-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55623"/>
            <a:ext cx="2260600" cy="2044700"/>
          </a:xfrm>
          <a:prstGeom prst="rect">
            <a:avLst/>
          </a:prstGeom>
        </p:spPr>
      </p:pic>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3" name="Picture Placeholder 14" descr="A picture containing indoor, floor, wooden&#10;&#10;Description automatically generated">
            <a:extLst>
              <a:ext uri="{FF2B5EF4-FFF2-40B4-BE49-F238E27FC236}">
                <a16:creationId xmlns:a16="http://schemas.microsoft.com/office/drawing/2014/main" id="{77273043-EF85-42DC-B036-F3DC3A5CFD75}"/>
              </a:ext>
            </a:extLst>
          </p:cNvPr>
          <p:cNvPicPr>
            <a:picLocks noChangeAspect="1"/>
          </p:cNvPicPr>
          <p:nvPr userDrawn="1"/>
        </p:nvPicPr>
        <p:blipFill>
          <a:blip r:embed="rId9">
            <a:extLst>
              <a:ext uri="{28A0092B-C50C-407E-A947-70E740481C1C}">
                <a14:useLocalDpi xmlns:a14="http://schemas.microsoft.com/office/drawing/2010/main" val="0"/>
              </a:ext>
            </a:extLst>
          </a:blip>
          <a:srcRect l="2635" r="2635"/>
          <a:stretch>
            <a:fillRect/>
          </a:stretch>
        </p:blipFill>
        <p:spPr>
          <a:xfrm>
            <a:off x="981351" y="256670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ln>
            <a:solidFill>
              <a:schemeClr val="tx2"/>
            </a:solidFill>
          </a:ln>
        </p:spPr>
      </p:pic>
      <p:pic>
        <p:nvPicPr>
          <p:cNvPr id="14" name="Picture Placeholder 16" descr="A picture containing person&#10;&#10;Description automatically generated">
            <a:extLst>
              <a:ext uri="{FF2B5EF4-FFF2-40B4-BE49-F238E27FC236}">
                <a16:creationId xmlns:a16="http://schemas.microsoft.com/office/drawing/2014/main" id="{29657942-DB7E-45AC-B933-9017F017E860}"/>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l="17420" r="17420"/>
          <a:stretch>
            <a:fillRect/>
          </a:stretch>
        </p:blipFill>
        <p:spPr>
          <a:xfrm>
            <a:off x="406685" y="4332036"/>
            <a:ext cx="1866252" cy="1891873"/>
          </a:xfrm>
          <a:prstGeom prst="ellipse">
            <a:avLst/>
          </a:prstGeom>
          <a:ln>
            <a:solidFill>
              <a:schemeClr val="bg1"/>
            </a:solidFill>
          </a:ln>
        </p:spPr>
      </p:pic>
    </p:spTree>
    <p:extLst>
      <p:ext uri="{BB962C8B-B14F-4D97-AF65-F5344CB8AC3E}">
        <p14:creationId xmlns:p14="http://schemas.microsoft.com/office/powerpoint/2010/main" val="29414999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40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2377719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56261" y="416491"/>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Agenda</a:t>
            </a:r>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p:spPr>
        <p:txBody>
          <a:bodyPr anchor="ctr"/>
          <a:lstStyle>
            <a:lvl1pPr marL="0" indent="0" algn="ctr" rtl="0">
              <a:buNone/>
              <a:defRPr sz="2400">
                <a:solidFill>
                  <a:schemeClr val="bg1"/>
                </a:solidFill>
              </a:defRPr>
            </a:lvl1pPr>
          </a:lstStyle>
          <a:p>
            <a:r>
              <a:rPr lang="en-GB"/>
              <a:t> </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bg1"/>
            </a:solidFill>
          </a:ln>
        </p:spPr>
        <p:txBody>
          <a:bodyPr wrap="square" anchor="ctr">
            <a:noAutofit/>
          </a:bodyPr>
          <a:lstStyle>
            <a:lvl1pPr marL="0" indent="0" algn="ctr" rtl="0">
              <a:buNone/>
              <a:defRPr sz="3200">
                <a:solidFill>
                  <a:schemeClr val="bg1"/>
                </a:solidFill>
              </a:defRPr>
            </a:lvl1pPr>
          </a:lstStyle>
          <a:p>
            <a:r>
              <a:rPr lang="en-GB"/>
              <a:t> </a:t>
            </a:r>
          </a:p>
        </p:txBody>
      </p:sp>
      <p:sp>
        <p:nvSpPr>
          <p:cNvPr id="12" name="Content Placeholder 11">
            <a:extLst>
              <a:ext uri="{FF2B5EF4-FFF2-40B4-BE49-F238E27FC236}">
                <a16:creationId xmlns:a16="http://schemas.microsoft.com/office/drawing/2014/main" id="{08530705-C3EE-46ED-B371-9324C8684E30}"/>
              </a:ext>
            </a:extLst>
          </p:cNvPr>
          <p:cNvSpPr>
            <a:spLocks noGrp="1"/>
          </p:cNvSpPr>
          <p:nvPr>
            <p:ph sz="quarter" idx="15"/>
          </p:nvPr>
        </p:nvSpPr>
        <p:spPr>
          <a:xfrm>
            <a:off x="5003800" y="1468438"/>
            <a:ext cx="6731939" cy="4600575"/>
          </a:xfrm>
          <a:prstGeom prst="rect">
            <a:avLst/>
          </a:prstGeom>
        </p:spPr>
        <p:txBody>
          <a:bodyPr/>
          <a:lstStyle>
            <a:lvl1pPr>
              <a:defRPr>
                <a:solidFill>
                  <a:schemeClr val="bg1"/>
                </a:solidFill>
                <a:latin typeface="+mn-lt"/>
              </a:defRPr>
            </a:lvl1pPr>
            <a:lvl2pPr marL="685800" indent="-228600">
              <a:buFont typeface="Arial" panose="020B0604020202020204" pitchFamily="34" charset="0"/>
              <a:buChar char="•"/>
              <a:defRPr>
                <a:solidFill>
                  <a:schemeClr val="bg1"/>
                </a:solidFill>
                <a:latin typeface="+mn-lt"/>
              </a:defRPr>
            </a:lvl2pPr>
            <a:lvl3pPr marL="1143000" indent="-228600">
              <a:buFont typeface="Arial" panose="020B0604020202020204" pitchFamily="34" charset="0"/>
              <a:buChar char="•"/>
              <a:defRPr>
                <a:solidFill>
                  <a:schemeClr val="bg1"/>
                </a:solidFill>
                <a:latin typeface="+mn-lt"/>
              </a:defRPr>
            </a:lvl3pPr>
            <a:lvl4pPr marL="1600200" indent="-228600">
              <a:buFont typeface="Arial" panose="020B0604020202020204" pitchFamily="34" charset="0"/>
              <a:buChar char="•"/>
              <a:defRPr>
                <a:solidFill>
                  <a:schemeClr val="bg1"/>
                </a:solidFill>
                <a:latin typeface="+mn-lt"/>
              </a:defRPr>
            </a:lvl4pPr>
            <a:lvl5pPr marL="2057400" indent="-228600">
              <a:buFont typeface="Arial" panose="020B0604020202020204" pitchFamily="34" charset="0"/>
              <a:buChar cha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82413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2248675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Divider Slide</a:t>
            </a:r>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p:spPr>
        <p:txBody>
          <a:bodyPr anchor="ctr"/>
          <a:lstStyle>
            <a:lvl1pPr marL="0" indent="0" algn="ctr" rtl="0">
              <a:buNone/>
              <a:defRPr sz="2400">
                <a:solidFill>
                  <a:schemeClr val="bg1"/>
                </a:solidFill>
              </a:defRPr>
            </a:lvl1pPr>
          </a:lstStyle>
          <a:p>
            <a:r>
              <a:rPr lang="en-GB"/>
              <a:t> </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bg1"/>
            </a:solidFill>
          </a:ln>
        </p:spPr>
        <p:txBody>
          <a:bodyPr wrap="square" anchor="ctr">
            <a:noAutofit/>
          </a:bodyPr>
          <a:lstStyle>
            <a:lvl1pPr marL="0" indent="0" algn="ctr" rtl="0">
              <a:buNone/>
              <a:defRPr sz="3200">
                <a:solidFill>
                  <a:schemeClr val="bg1"/>
                </a:solidFill>
              </a:defRPr>
            </a:lvl1pPr>
          </a:lstStyle>
          <a:p>
            <a:r>
              <a:rPr lang="en-GB"/>
              <a:t>   </a:t>
            </a:r>
          </a:p>
        </p:txBody>
      </p:sp>
    </p:spTree>
    <p:extLst>
      <p:ext uri="{BB962C8B-B14F-4D97-AF65-F5344CB8AC3E}">
        <p14:creationId xmlns:p14="http://schemas.microsoft.com/office/powerpoint/2010/main" val="3043410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292158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Divider Slide</a:t>
            </a:r>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p:spPr>
        <p:txBody>
          <a:bodyPr anchor="ctr"/>
          <a:lstStyle>
            <a:lvl1pPr marL="0" indent="0" algn="ctr" rtl="0">
              <a:buNone/>
              <a:defRPr sz="2400">
                <a:solidFill>
                  <a:schemeClr val="bg1"/>
                </a:solidFill>
              </a:defRPr>
            </a:lvl1pPr>
          </a:lstStyle>
          <a:p>
            <a:r>
              <a:rPr lang="en-GB"/>
              <a:t> </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bg1"/>
            </a:solidFill>
          </a:ln>
        </p:spPr>
        <p:txBody>
          <a:bodyPr wrap="square" anchor="ctr">
            <a:noAutofit/>
          </a:bodyPr>
          <a:lstStyle>
            <a:lvl1pPr marL="0" indent="0" algn="ctr" rtl="0">
              <a:buNone/>
              <a:defRPr sz="3200">
                <a:solidFill>
                  <a:schemeClr val="bg1"/>
                </a:solidFill>
              </a:defRPr>
            </a:lvl1pPr>
          </a:lstStyle>
          <a:p>
            <a:r>
              <a:rPr lang="en-GB"/>
              <a:t>   </a:t>
            </a:r>
          </a:p>
        </p:txBody>
      </p:sp>
    </p:spTree>
    <p:extLst>
      <p:ext uri="{BB962C8B-B14F-4D97-AF65-F5344CB8AC3E}">
        <p14:creationId xmlns:p14="http://schemas.microsoft.com/office/powerpoint/2010/main" val="337998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300638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Divider Slide</a:t>
            </a:r>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p:spPr>
        <p:txBody>
          <a:bodyPr anchor="ctr"/>
          <a:lstStyle>
            <a:lvl1pPr marL="0" indent="0" algn="ctr" rtl="0">
              <a:buNone/>
              <a:defRPr sz="2400">
                <a:solidFill>
                  <a:schemeClr val="accent1"/>
                </a:solidFill>
              </a:defRPr>
            </a:lvl1pPr>
          </a:lstStyle>
          <a:p>
            <a:r>
              <a:rPr lang="en-GB"/>
              <a:t> </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Tree>
    <p:extLst>
      <p:ext uri="{BB962C8B-B14F-4D97-AF65-F5344CB8AC3E}">
        <p14:creationId xmlns:p14="http://schemas.microsoft.com/office/powerpoint/2010/main" val="1142566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300638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Divider Slide</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 name="Picture Placeholder 4" descr="A picture containing outdoor, sky, water, nature&#10;&#10;Description automatically generated">
            <a:extLst>
              <a:ext uri="{FF2B5EF4-FFF2-40B4-BE49-F238E27FC236}">
                <a16:creationId xmlns:a16="http://schemas.microsoft.com/office/drawing/2014/main" id="{3CFA7BA0-CE5D-D914-8AB0-7EAB2E5F1BCB}"/>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0" y="4142874"/>
            <a:ext cx="12192000" cy="2451601"/>
          </a:xfrm>
          <a:prstGeom prst="rect">
            <a:avLst/>
          </a:prstGeom>
        </p:spPr>
      </p:pic>
    </p:spTree>
    <p:extLst>
      <p:ext uri="{BB962C8B-B14F-4D97-AF65-F5344CB8AC3E}">
        <p14:creationId xmlns:p14="http://schemas.microsoft.com/office/powerpoint/2010/main" val="4158235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txBody>
          <a:bodyPr anchor="ctr"/>
          <a:lstStyle>
            <a:lvl1pPr marL="0" indent="0" algn="ctr" rtl="0">
              <a:buNone/>
              <a:defRPr sz="2400">
                <a:solidFill>
                  <a:schemeClr val="accent1"/>
                </a:solidFill>
              </a:defRPr>
            </a:lvl1pPr>
          </a:lstStyle>
          <a:p>
            <a:r>
              <a:rPr lang="en-GB"/>
              <a:t> </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7254343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Divider Slide</a:t>
            </a:r>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p:spPr>
        <p:txBody>
          <a:bodyPr anchor="ctr"/>
          <a:lstStyle>
            <a:lvl1pPr marL="0" indent="0" algn="ctr" rtl="0">
              <a:buNone/>
              <a:defRPr sz="2400">
                <a:solidFill>
                  <a:schemeClr val="accent1"/>
                </a:solidFill>
              </a:defRPr>
            </a:lvl1pPr>
          </a:lstStyle>
          <a:p>
            <a:r>
              <a:rPr lang="en-GB"/>
              <a:t> </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a:blipFill dpi="0" rotWithShape="1">
            <a:blip r:embed="rId8">
              <a:extLst>
                <a:ext uri="{28A0092B-C50C-407E-A947-70E740481C1C}">
                  <a14:useLocalDpi xmlns:a14="http://schemas.microsoft.com/office/drawing/2010/main" val="0"/>
                </a:ext>
              </a:extLst>
            </a:blip>
            <a:srcRect/>
            <a:stretch>
              <a:fillRect/>
            </a:stretch>
          </a:blipFill>
        </p:spPr>
        <p:txBody>
          <a:bodyPr anchor="ctr"/>
          <a:lstStyle>
            <a:lvl1pPr marL="0" indent="0" algn="ctr" rtl="0">
              <a:buNone/>
              <a:defRPr sz="2400">
                <a:solidFill>
                  <a:schemeClr val="accent1"/>
                </a:solidFill>
              </a:defRPr>
            </a:lvl1pPr>
          </a:lstStyle>
          <a:p>
            <a:r>
              <a:rPr lang="en-GB"/>
              <a:t> </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Tree>
    <p:extLst>
      <p:ext uri="{BB962C8B-B14F-4D97-AF65-F5344CB8AC3E}">
        <p14:creationId xmlns:p14="http://schemas.microsoft.com/office/powerpoint/2010/main" val="137528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11446893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vert="horz">
            <a:noAutofit/>
          </a:bodyPr>
          <a:lstStyle>
            <a:lvl1pPr rtl="0">
              <a:defRPr/>
            </a:lvl1pPr>
          </a:lstStyle>
          <a:p>
            <a:r>
              <a:rPr lang="en-GB"/>
              <a:t>Click to edit Master title style</a:t>
            </a:r>
          </a:p>
        </p:txBody>
      </p:sp>
      <p:sp>
        <p:nvSpPr>
          <p:cNvPr id="3" name="Content Placeholder 2"/>
          <p:cNvSpPr>
            <a:spLocks noGrp="1"/>
          </p:cNvSpPr>
          <p:nvPr>
            <p:ph idx="1" hasCustomPrompt="1"/>
          </p:nvPr>
        </p:nvSpPr>
        <p:spPr/>
        <p:txBody>
          <a:bodyPr/>
          <a:lstStyle>
            <a:lvl1pPr rtl="0">
              <a:lnSpc>
                <a:spcPct val="113000"/>
              </a:lnSpc>
              <a:spcBef>
                <a:spcPts val="300"/>
              </a:spcBef>
              <a:spcAft>
                <a:spcPts val="300"/>
              </a:spcAft>
              <a:defRPr/>
            </a:lvl1pPr>
            <a:lvl2pPr marL="685800" indent="-228600" rtl="0">
              <a:lnSpc>
                <a:spcPct val="113000"/>
              </a:lnSpc>
              <a:spcBef>
                <a:spcPts val="300"/>
              </a:spcBef>
              <a:spcAft>
                <a:spcPts val="300"/>
              </a:spcAft>
              <a:buFont typeface="Wingdings" panose="05000000000000000000" pitchFamily="2" charset="2"/>
              <a:buChar char="§"/>
              <a:defRPr/>
            </a:lvl2pPr>
            <a:lvl3pPr marL="1143000" indent="-228600" rtl="0">
              <a:lnSpc>
                <a:spcPct val="113000"/>
              </a:lnSpc>
              <a:spcBef>
                <a:spcPts val="300"/>
              </a:spcBef>
              <a:spcAft>
                <a:spcPts val="300"/>
              </a:spcAft>
              <a:buFont typeface="Wingdings" panose="05000000000000000000" pitchFamily="2" charset="2"/>
              <a:buChar char="§"/>
              <a:defRPr/>
            </a:lvl3pPr>
            <a:lvl4pPr marL="1600200" indent="-228600" rtl="0">
              <a:lnSpc>
                <a:spcPct val="113000"/>
              </a:lnSpc>
              <a:spcBef>
                <a:spcPts val="300"/>
              </a:spcBef>
              <a:spcAft>
                <a:spcPts val="300"/>
              </a:spcAft>
              <a:buFont typeface="Wingdings" panose="05000000000000000000" pitchFamily="2" charset="2"/>
              <a:buChar char="§"/>
              <a:defRPr/>
            </a:lvl4pPr>
            <a:lvl5pPr marL="2057400" indent="-228600" rtl="0">
              <a:lnSpc>
                <a:spcPct val="113000"/>
              </a:lnSpc>
              <a:spcBef>
                <a:spcPts val="300"/>
              </a:spcBef>
              <a:spcAft>
                <a:spcPts val="300"/>
              </a:spcAft>
              <a:buFont typeface="Wingdings" panose="05000000000000000000" pitchFamily="2" charset="2"/>
              <a:buChar char="§"/>
              <a:defRPr/>
            </a:lvl5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Edit Master text styles</a:t>
            </a:r>
          </a:p>
          <a:p>
            <a:pPr marL="685800" marR="0" lvl="1" indent="-228600" algn="l" defTabSz="914400" rtl="0" eaLnBrk="1" fontAlgn="auto" latinLnBrk="0" hangingPunct="1">
              <a:lnSpc>
                <a:spcPct val="90000"/>
              </a:lnSpc>
              <a:spcBef>
                <a:spcPts val="500"/>
              </a:spcBef>
              <a:spcAft>
                <a:spcPts val="0"/>
              </a:spcAft>
              <a:buClr>
                <a:srgbClr val="1D3E88"/>
              </a:buClr>
              <a:buSzTx/>
              <a:buFont typeface="Calibri" panose="020F050202020403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Fifth level</a:t>
            </a:r>
            <a:endParaRPr lang="en-GB"/>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1" y="6481045"/>
            <a:ext cx="10791424" cy="365125"/>
          </a:xfrm>
          <a:prstGeom prst="rect">
            <a:avLst/>
          </a:prstGeom>
        </p:spPr>
        <p:txBody>
          <a:bodyPr vert="horz" lIns="91440" tIns="45720" rIns="91440" bIns="45720" rtlCol="0" anchor="ctr"/>
          <a:lstStyle>
            <a:lvl1pPr algn="l" rtl="0" eaLnBrk="1">
              <a:defRPr sz="1000">
                <a:solidFill>
                  <a:schemeClr val="tx1">
                    <a:tint val="75000"/>
                  </a:schemeClr>
                </a:solidFill>
                <a:latin typeface="+mn-lt"/>
                <a:cs typeface="Arial" panose="020B0604020202020204" pitchFamily="34" charset="0"/>
              </a:defRPr>
            </a:lvl1pPr>
          </a:lstStyle>
          <a:p>
            <a:endParaRPr lang="en-GB"/>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3" y="6481045"/>
            <a:ext cx="347729" cy="365125"/>
          </a:xfrm>
          <a:prstGeom prst="rect">
            <a:avLst/>
          </a:prstGeom>
        </p:spPr>
        <p:txBody>
          <a:bodyPr vert="horz" lIns="91440" tIns="45720" rIns="91440" bIns="45720" rtlCol="0" anchor="ctr"/>
          <a:lstStyle>
            <a:lvl1pPr algn="r" rtl="0">
              <a:defRPr sz="1000">
                <a:solidFill>
                  <a:schemeClr val="tx1">
                    <a:tint val="75000"/>
                  </a:schemeClr>
                </a:solidFill>
                <a:latin typeface="+mn-lt"/>
                <a:cs typeface="Arial" panose="020B0604020202020204" pitchFamily="34" charset="0"/>
              </a:defRPr>
            </a:lvl1pPr>
          </a:lstStyle>
          <a:p>
            <a:fld id="{56B1497D-D85C-49F0-B0C9-9C5FED4EAE9E}" type="slidenum">
              <a:rPr lang="en-GB" smtClean="0"/>
              <a:pPr/>
              <a:t>‹#›</a:t>
            </a:fld>
            <a:endParaRPr lang="en-GB"/>
          </a:p>
        </p:txBody>
      </p:sp>
    </p:spTree>
    <p:extLst>
      <p:ext uri="{BB962C8B-B14F-4D97-AF65-F5344CB8AC3E}">
        <p14:creationId xmlns:p14="http://schemas.microsoft.com/office/powerpoint/2010/main" val="26419362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491"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11446893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vert="horz">
            <a:noAutofit/>
          </a:bodyPr>
          <a:lstStyle>
            <a:lvl1pPr rtl="0">
              <a:defRPr/>
            </a:lvl1pPr>
          </a:lstStyle>
          <a:p>
            <a:r>
              <a:rPr lang="en-GB"/>
              <a:t>Click to edit Master title style</a:t>
            </a:r>
          </a:p>
        </p:txBody>
      </p:sp>
      <p:sp>
        <p:nvSpPr>
          <p:cNvPr id="3" name="Content Placeholder 2"/>
          <p:cNvSpPr>
            <a:spLocks noGrp="1"/>
          </p:cNvSpPr>
          <p:nvPr>
            <p:ph idx="1" hasCustomPrompt="1"/>
          </p:nvPr>
        </p:nvSpPr>
        <p:spPr>
          <a:xfrm>
            <a:off x="361682" y="1223493"/>
            <a:ext cx="5655668" cy="4859022"/>
          </a:xfrm>
        </p:spPr>
        <p:txBody>
          <a:bodyPr/>
          <a:lstStyle>
            <a:lvl1pPr rtl="0">
              <a:lnSpc>
                <a:spcPct val="113000"/>
              </a:lnSpc>
              <a:spcBef>
                <a:spcPts val="300"/>
              </a:spcBef>
              <a:spcAft>
                <a:spcPts val="300"/>
              </a:spcAft>
              <a:defRPr/>
            </a:lvl1pPr>
            <a:lvl2pPr marL="685800" indent="-228600" rtl="0">
              <a:lnSpc>
                <a:spcPct val="113000"/>
              </a:lnSpc>
              <a:spcBef>
                <a:spcPts val="300"/>
              </a:spcBef>
              <a:spcAft>
                <a:spcPts val="300"/>
              </a:spcAft>
              <a:buFont typeface="Wingdings" panose="05000000000000000000" pitchFamily="2" charset="2"/>
              <a:buChar char="§"/>
              <a:defRPr/>
            </a:lvl2pPr>
            <a:lvl3pPr marL="1143000" indent="-228600" rtl="0">
              <a:lnSpc>
                <a:spcPct val="113000"/>
              </a:lnSpc>
              <a:spcBef>
                <a:spcPts val="300"/>
              </a:spcBef>
              <a:spcAft>
                <a:spcPts val="300"/>
              </a:spcAft>
              <a:buFont typeface="Wingdings" panose="05000000000000000000" pitchFamily="2" charset="2"/>
              <a:buChar char="§"/>
              <a:defRPr/>
            </a:lvl3pPr>
            <a:lvl4pPr marL="1600200" indent="-228600" rtl="0">
              <a:lnSpc>
                <a:spcPct val="113000"/>
              </a:lnSpc>
              <a:spcBef>
                <a:spcPts val="300"/>
              </a:spcBef>
              <a:spcAft>
                <a:spcPts val="300"/>
              </a:spcAft>
              <a:buFont typeface="Wingdings" panose="05000000000000000000" pitchFamily="2" charset="2"/>
              <a:buChar char="§"/>
              <a:defRPr/>
            </a:lvl4pPr>
            <a:lvl5pPr marL="2057400" indent="-228600" rtl="0">
              <a:lnSpc>
                <a:spcPct val="113000"/>
              </a:lnSpc>
              <a:spcBef>
                <a:spcPts val="300"/>
              </a:spcBef>
              <a:spcAft>
                <a:spcPts val="300"/>
              </a:spcAft>
              <a:buFont typeface="Wingdings" panose="05000000000000000000" pitchFamily="2" charset="2"/>
              <a:buChar char="§"/>
              <a:defRPr/>
            </a:lvl5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Edit Master text styles</a:t>
            </a:r>
          </a:p>
          <a:p>
            <a:pPr marL="685800" marR="0" lvl="1" indent="-228600" algn="l" defTabSz="914400" rtl="0" eaLnBrk="1" fontAlgn="auto" latinLnBrk="0" hangingPunct="1">
              <a:lnSpc>
                <a:spcPct val="90000"/>
              </a:lnSpc>
              <a:spcBef>
                <a:spcPts val="500"/>
              </a:spcBef>
              <a:spcAft>
                <a:spcPts val="0"/>
              </a:spcAft>
              <a:buClr>
                <a:srgbClr val="1D3E88"/>
              </a:buClr>
              <a:buSzTx/>
              <a:buFont typeface="Calibri" panose="020F050202020403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Fifth level</a:t>
            </a:r>
            <a:endParaRPr lang="en-GB"/>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1" y="6481045"/>
            <a:ext cx="10791424" cy="365125"/>
          </a:xfrm>
          <a:prstGeom prst="rect">
            <a:avLst/>
          </a:prstGeom>
        </p:spPr>
        <p:txBody>
          <a:bodyPr vert="horz" lIns="91440" tIns="45720" rIns="91440" bIns="45720" rtlCol="0" anchor="ctr"/>
          <a:lstStyle>
            <a:lvl1pPr algn="l" rtl="0" eaLnBrk="1">
              <a:defRPr sz="1000">
                <a:solidFill>
                  <a:schemeClr val="tx1">
                    <a:tint val="75000"/>
                  </a:schemeClr>
                </a:solidFill>
                <a:latin typeface="+mn-lt"/>
                <a:cs typeface="Arial" panose="020B0604020202020204" pitchFamily="34" charset="0"/>
              </a:defRPr>
            </a:lvl1pPr>
          </a:lstStyle>
          <a:p>
            <a:endParaRPr lang="en-GB"/>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3" y="6481045"/>
            <a:ext cx="347729" cy="365125"/>
          </a:xfrm>
          <a:prstGeom prst="rect">
            <a:avLst/>
          </a:prstGeom>
        </p:spPr>
        <p:txBody>
          <a:bodyPr vert="horz" lIns="91440" tIns="45720" rIns="91440" bIns="45720" rtlCol="0" anchor="ctr"/>
          <a:lstStyle>
            <a:lvl1pPr algn="r" rtl="0">
              <a:defRPr sz="1000">
                <a:solidFill>
                  <a:schemeClr val="tx1">
                    <a:tint val="75000"/>
                  </a:schemeClr>
                </a:solidFill>
                <a:latin typeface="+mn-lt"/>
                <a:cs typeface="Arial" panose="020B0604020202020204" pitchFamily="34" charset="0"/>
              </a:defRPr>
            </a:lvl1pPr>
          </a:lstStyle>
          <a:p>
            <a:fld id="{56B1497D-D85C-49F0-B0C9-9C5FED4EAE9E}" type="slidenum">
              <a:rPr lang="en-GB" smtClean="0"/>
              <a:pPr/>
              <a:t>‹#›</a:t>
            </a:fld>
            <a:endParaRPr lang="en-GB"/>
          </a:p>
        </p:txBody>
      </p:sp>
      <p:sp>
        <p:nvSpPr>
          <p:cNvPr id="10" name="Content Placeholder 2">
            <a:extLst>
              <a:ext uri="{FF2B5EF4-FFF2-40B4-BE49-F238E27FC236}">
                <a16:creationId xmlns:a16="http://schemas.microsoft.com/office/drawing/2014/main" id="{9CFEE464-33DD-EDC2-4873-1BCFF054D976}"/>
              </a:ext>
            </a:extLst>
          </p:cNvPr>
          <p:cNvSpPr>
            <a:spLocks noGrp="1"/>
          </p:cNvSpPr>
          <p:nvPr>
            <p:ph idx="10" hasCustomPrompt="1"/>
          </p:nvPr>
        </p:nvSpPr>
        <p:spPr>
          <a:xfrm>
            <a:off x="6174652" y="1223493"/>
            <a:ext cx="5655668" cy="4859022"/>
          </a:xfrm>
        </p:spPr>
        <p:txBody>
          <a:bodyPr/>
          <a:lstStyle>
            <a:lvl1pPr rtl="0">
              <a:lnSpc>
                <a:spcPct val="113000"/>
              </a:lnSpc>
              <a:spcBef>
                <a:spcPts val="300"/>
              </a:spcBef>
              <a:spcAft>
                <a:spcPts val="300"/>
              </a:spcAft>
              <a:defRPr/>
            </a:lvl1pPr>
            <a:lvl2pPr marL="685800" indent="-228600" rtl="0">
              <a:lnSpc>
                <a:spcPct val="113000"/>
              </a:lnSpc>
              <a:spcBef>
                <a:spcPts val="300"/>
              </a:spcBef>
              <a:spcAft>
                <a:spcPts val="300"/>
              </a:spcAft>
              <a:buFont typeface="Wingdings" panose="05000000000000000000" pitchFamily="2" charset="2"/>
              <a:buChar char="§"/>
              <a:defRPr/>
            </a:lvl2pPr>
            <a:lvl3pPr marL="1143000" indent="-228600" rtl="0">
              <a:lnSpc>
                <a:spcPct val="113000"/>
              </a:lnSpc>
              <a:spcBef>
                <a:spcPts val="300"/>
              </a:spcBef>
              <a:spcAft>
                <a:spcPts val="300"/>
              </a:spcAft>
              <a:buFont typeface="Wingdings" panose="05000000000000000000" pitchFamily="2" charset="2"/>
              <a:buChar char="§"/>
              <a:defRPr/>
            </a:lvl3pPr>
            <a:lvl4pPr marL="1600200" indent="-228600" rtl="0">
              <a:lnSpc>
                <a:spcPct val="113000"/>
              </a:lnSpc>
              <a:spcBef>
                <a:spcPts val="300"/>
              </a:spcBef>
              <a:spcAft>
                <a:spcPts val="300"/>
              </a:spcAft>
              <a:buFont typeface="Wingdings" panose="05000000000000000000" pitchFamily="2" charset="2"/>
              <a:buChar char="§"/>
              <a:defRPr/>
            </a:lvl4pPr>
            <a:lvl5pPr marL="2057400" indent="-228600" rtl="0">
              <a:lnSpc>
                <a:spcPct val="113000"/>
              </a:lnSpc>
              <a:spcBef>
                <a:spcPts val="300"/>
              </a:spcBef>
              <a:spcAft>
                <a:spcPts val="300"/>
              </a:spcAft>
              <a:buFont typeface="Wingdings" panose="05000000000000000000" pitchFamily="2" charset="2"/>
              <a:buChar char="§"/>
              <a:defRPr/>
            </a:lvl5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Edit Master text styles</a:t>
            </a:r>
          </a:p>
          <a:p>
            <a:pPr marL="685800" marR="0" lvl="1" indent="-228600" algn="l" defTabSz="914400" rtl="0" eaLnBrk="1" fontAlgn="auto" latinLnBrk="0" hangingPunct="1">
              <a:lnSpc>
                <a:spcPct val="90000"/>
              </a:lnSpc>
              <a:spcBef>
                <a:spcPts val="500"/>
              </a:spcBef>
              <a:spcAft>
                <a:spcPts val="0"/>
              </a:spcAft>
              <a:buClr>
                <a:srgbClr val="1D3E88"/>
              </a:buClr>
              <a:buSzTx/>
              <a:buFont typeface="Calibri" panose="020F050202020403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Fifth level</a:t>
            </a:r>
            <a:endParaRPr lang="en-GB"/>
          </a:p>
        </p:txBody>
      </p:sp>
    </p:spTree>
    <p:extLst>
      <p:ext uri="{BB962C8B-B14F-4D97-AF65-F5344CB8AC3E}">
        <p14:creationId xmlns:p14="http://schemas.microsoft.com/office/powerpoint/2010/main" val="18313410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1662921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vert="horz">
            <a:noAutofit/>
          </a:bodyPr>
          <a:lstStyle>
            <a:lvl1pPr rtl="0">
              <a:defRPr/>
            </a:lvl1pPr>
          </a:lstStyle>
          <a:p>
            <a:r>
              <a:rPr lang="en-GB"/>
              <a:t>Click to edit Master title style</a:t>
            </a:r>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481045"/>
            <a:ext cx="10791424" cy="365125"/>
          </a:xfrm>
          <a:prstGeom prst="rect">
            <a:avLst/>
          </a:prstGeom>
        </p:spPr>
        <p:txBody>
          <a:bodyPr vert="horz" lIns="91440" tIns="45720" rIns="91440" bIns="45720" rtlCol="0" anchor="ctr"/>
          <a:lstStyle>
            <a:lvl1pPr algn="l" rtl="0" eaLnBrk="1">
              <a:defRPr sz="1000">
                <a:solidFill>
                  <a:schemeClr val="tx1">
                    <a:tint val="75000"/>
                  </a:schemeClr>
                </a:solidFill>
                <a:latin typeface="Arial" panose="020B0604020202020204" pitchFamily="34" charset="0"/>
                <a:cs typeface="Arial" panose="020B0604020202020204" pitchFamily="34" charset="0"/>
              </a:defRPr>
            </a:lvl1pPr>
          </a:lstStyle>
          <a:p>
            <a:endParaRPr lang="en-GB"/>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481045"/>
            <a:ext cx="347729" cy="365125"/>
          </a:xfrm>
          <a:prstGeom prst="rect">
            <a:avLst/>
          </a:prstGeom>
        </p:spPr>
        <p:txBody>
          <a:bodyPr vert="horz" lIns="91440" tIns="45720" rIns="91440" bIns="45720" rtlCol="0" anchor="ctr"/>
          <a:lstStyle>
            <a:lvl1pPr algn="r" rtl="0">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GB" smtClean="0"/>
              <a:pPr/>
              <a:t>‹#›</a:t>
            </a:fld>
            <a:endParaRPr lang="en-GB"/>
          </a:p>
        </p:txBody>
      </p:sp>
    </p:spTree>
    <p:extLst>
      <p:ext uri="{BB962C8B-B14F-4D97-AF65-F5344CB8AC3E}">
        <p14:creationId xmlns:p14="http://schemas.microsoft.com/office/powerpoint/2010/main" val="22910268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2748839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481044"/>
            <a:ext cx="10791424" cy="365125"/>
          </a:xfrm>
          <a:prstGeom prst="rect">
            <a:avLst/>
          </a:prstGeom>
        </p:spPr>
        <p:txBody>
          <a:bodyPr vert="horz" lIns="91440" tIns="45720" rIns="91440" bIns="45720" rtlCol="0" anchor="ctr"/>
          <a:lstStyle>
            <a:lvl1pPr algn="l" rtl="0" eaLnBrk="1">
              <a:defRPr sz="1000">
                <a:solidFill>
                  <a:schemeClr val="tx1">
                    <a:tint val="75000"/>
                  </a:schemeClr>
                </a:solidFill>
                <a:latin typeface="Arial" panose="020B0604020202020204" pitchFamily="34" charset="0"/>
                <a:cs typeface="Arial" panose="020B0604020202020204" pitchFamily="34" charset="0"/>
              </a:defRPr>
            </a:lvl1pPr>
          </a:lstStyle>
          <a:p>
            <a:endParaRPr lang="en-GB"/>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481044"/>
            <a:ext cx="347729" cy="365125"/>
          </a:xfrm>
          <a:prstGeom prst="rect">
            <a:avLst/>
          </a:prstGeom>
        </p:spPr>
        <p:txBody>
          <a:bodyPr vert="horz" lIns="91440" tIns="45720" rIns="91440" bIns="45720" rtlCol="0" anchor="ctr"/>
          <a:lstStyle>
            <a:lvl1pPr algn="r" rtl="0">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GB" smtClean="0"/>
              <a:pPr/>
              <a:t>‹#›</a:t>
            </a:fld>
            <a:endParaRPr lang="en-GB"/>
          </a:p>
        </p:txBody>
      </p:sp>
    </p:spTree>
    <p:extLst>
      <p:ext uri="{BB962C8B-B14F-4D97-AF65-F5344CB8AC3E}">
        <p14:creationId xmlns:p14="http://schemas.microsoft.com/office/powerpoint/2010/main" val="3056944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300638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vert="horz" anchor="b">
            <a:normAutofit/>
          </a:bodyPr>
          <a:lstStyle>
            <a:lvl1pPr algn="l" rtl="0">
              <a:defRPr sz="2800">
                <a:solidFill>
                  <a:schemeClr val="bg1"/>
                </a:solidFill>
                <a:latin typeface="+mj-lt"/>
                <a:cs typeface="Arial" panose="020B0604020202020204" pitchFamily="34" charset="0"/>
              </a:defRPr>
            </a:lvl1pPr>
          </a:lstStyle>
          <a:p>
            <a:r>
              <a:rPr lang="en-GB" noProof="0"/>
              <a:t>Divider Slide</a:t>
            </a:r>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p:spPr>
        <p:txBody>
          <a:bodyPr anchor="ctr"/>
          <a:lstStyle>
            <a:lvl1pPr marL="0" indent="0" algn="ctr" rtl="0">
              <a:buNone/>
              <a:defRPr sz="2400">
                <a:solidFill>
                  <a:schemeClr val="accent1"/>
                </a:solidFill>
              </a:defRPr>
            </a:lvl1pPr>
          </a:lstStyle>
          <a:p>
            <a:r>
              <a:rPr lang="en-GB"/>
              <a:t> </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Tree>
    <p:extLst>
      <p:ext uri="{BB962C8B-B14F-4D97-AF65-F5344CB8AC3E}">
        <p14:creationId xmlns:p14="http://schemas.microsoft.com/office/powerpoint/2010/main" val="439543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tags" Target="../tags/tag2.xml"/><Relationship Id="rId14"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slideLayout" Target="../slideLayouts/slideLayout10.xml"/><Relationship Id="rId7" Type="http://schemas.openxmlformats.org/officeDocument/2006/relationships/tags" Target="../tags/tag18.xml"/><Relationship Id="rId12" Type="http://schemas.openxmlformats.org/officeDocument/2006/relationships/image" Target="../media/image3.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11" Type="http://schemas.openxmlformats.org/officeDocument/2006/relationships/image" Target="../media/image2.emf"/><Relationship Id="rId5" Type="http://schemas.openxmlformats.org/officeDocument/2006/relationships/slideLayout" Target="../slideLayouts/slideLayout12.xml"/><Relationship Id="rId10" Type="http://schemas.openxmlformats.org/officeDocument/2006/relationships/image" Target="../media/image1.emf"/><Relationship Id="rId4" Type="http://schemas.openxmlformats.org/officeDocument/2006/relationships/slideLayout" Target="../slideLayouts/slideLayout11.xml"/><Relationship Id="rId9" Type="http://schemas.openxmlformats.org/officeDocument/2006/relationships/oleObject" Target="../embeddings/oleObject9.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9"/>
            </p:custDataLst>
            <p:extLst>
              <p:ext uri="{D42A27DB-BD31-4B8C-83A1-F6EECF244321}">
                <p14:modId xmlns:p14="http://schemas.microsoft.com/office/powerpoint/2010/main" val="1623341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270" imgH="270" progId="TCLayout.ActiveDocument.1">
                  <p:embed/>
                </p:oleObj>
              </mc:Choice>
              <mc:Fallback>
                <p:oleObj name="think-cell Slide" r:id="rId11" imgW="270" imgH="270" progId="TCLayout.ActiveDocument.1">
                  <p:embed/>
                  <p:pic>
                    <p:nvPicPr>
                      <p:cNvPr id="11" name="Object 10"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1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2100" b="0" i="0" baseline="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2" name="Picture 1">
            <a:extLst>
              <a:ext uri="{FF2B5EF4-FFF2-40B4-BE49-F238E27FC236}">
                <a16:creationId xmlns:a16="http://schemas.microsoft.com/office/drawing/2014/main" id="{B0E3F5AF-7C51-B054-CA4B-D8AB57A3612A}"/>
              </a:ext>
            </a:extLst>
          </p:cNvPr>
          <p:cNvPicPr>
            <a:picLocks noChangeAspect="1"/>
          </p:cNvPicPr>
          <p:nvPr userDrawn="1"/>
        </p:nvPicPr>
        <p:blipFill>
          <a:blip r:embed="rId13"/>
          <a:stretch>
            <a:fillRect/>
          </a:stretch>
        </p:blipFill>
        <p:spPr>
          <a:xfrm>
            <a:off x="10234592" y="544512"/>
            <a:ext cx="1422400" cy="368300"/>
          </a:xfrm>
          <a:prstGeom prst="rect">
            <a:avLst/>
          </a:prstGeom>
        </p:spPr>
      </p:pic>
      <p:pic>
        <p:nvPicPr>
          <p:cNvPr id="3" name="Picture 2">
            <a:extLst>
              <a:ext uri="{FF2B5EF4-FFF2-40B4-BE49-F238E27FC236}">
                <a16:creationId xmlns:a16="http://schemas.microsoft.com/office/drawing/2014/main" id="{F0CB30D4-9046-D7DC-37C4-1BED9B39F0B5}"/>
              </a:ext>
            </a:extLst>
          </p:cNvPr>
          <p:cNvPicPr>
            <a:picLocks noChangeAspect="1"/>
          </p:cNvPicPr>
          <p:nvPr userDrawn="1"/>
        </p:nvPicPr>
        <p:blipFill>
          <a:blip r:embed="rId14"/>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9" r:id="rId3"/>
    <p:sldLayoutId id="2147483660" r:id="rId4"/>
    <p:sldLayoutId id="2147483650" r:id="rId5"/>
    <p:sldLayoutId id="2147483663" r:id="rId6"/>
    <p:sldLayoutId id="2147483657" r:id="rId7"/>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8713325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rtl="0" eaLnBrk="1">
              <a:lnSpc>
                <a:spcPct val="9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495357" cy="4859022"/>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Edit Master text styles</a:t>
            </a:r>
          </a:p>
          <a:p>
            <a:pPr marL="685800" marR="0" lvl="1" indent="-228600" algn="l" defTabSz="914400" rtl="0" eaLnBrk="1" fontAlgn="auto" latinLnBrk="0" hangingPunct="1">
              <a:lnSpc>
                <a:spcPct val="90000"/>
              </a:lnSpc>
              <a:spcBef>
                <a:spcPts val="500"/>
              </a:spcBef>
              <a:spcAft>
                <a:spcPts val="0"/>
              </a:spcAft>
              <a:buClr>
                <a:srgbClr val="1D3E88"/>
              </a:buClr>
              <a:buSzTx/>
              <a:buFont typeface="Calibri" panose="020F050202020403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a:ln>
                  <a:noFill/>
                </a:ln>
                <a:solidFill>
                  <a:srgbClr val="1D3E88"/>
                </a:solidFill>
                <a:effectLst/>
                <a:uLnTx/>
                <a:uFillTx/>
                <a:latin typeface="Arial" panose="020B0604020202020204" pitchFamily="34" charset="0"/>
                <a:ea typeface="+mn-ea"/>
                <a:cs typeface="Arial" panose="020B0604020202020204" pitchFamily="34" charset="0"/>
              </a:rPr>
              <a:t>Fifth level</a:t>
            </a:r>
            <a:endParaRPr lang="en-GB"/>
          </a:p>
        </p:txBody>
      </p:sp>
      <p:sp>
        <p:nvSpPr>
          <p:cNvPr id="5" name="Footer Placeholder 4"/>
          <p:cNvSpPr>
            <a:spLocks noGrp="1"/>
          </p:cNvSpPr>
          <p:nvPr>
            <p:ph type="ftr" sz="quarter" idx="3"/>
          </p:nvPr>
        </p:nvSpPr>
        <p:spPr>
          <a:xfrm>
            <a:off x="361680" y="6481045"/>
            <a:ext cx="10791424" cy="365125"/>
          </a:xfrm>
          <a:prstGeom prst="rect">
            <a:avLst/>
          </a:prstGeom>
        </p:spPr>
        <p:txBody>
          <a:bodyPr vert="horz" lIns="91440" tIns="45720" rIns="91440" bIns="45720" rtlCol="0" anchor="ctr"/>
          <a:lstStyle>
            <a:lvl1pPr algn="l" rtl="0" eaLnBrk="1">
              <a:defRPr sz="1000">
                <a:solidFill>
                  <a:schemeClr val="tx1">
                    <a:tint val="75000"/>
                  </a:schemeClr>
                </a:solidFill>
                <a:latin typeface="+mn-lt"/>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11397802" y="6481045"/>
            <a:ext cx="347729" cy="365125"/>
          </a:xfrm>
          <a:prstGeom prst="rect">
            <a:avLst/>
          </a:prstGeom>
        </p:spPr>
        <p:txBody>
          <a:bodyPr vert="horz" lIns="91440" tIns="45720" rIns="91440" bIns="45720" rtlCol="0" anchor="ctr"/>
          <a:lstStyle>
            <a:lvl1pPr algn="r" rtl="0">
              <a:defRPr sz="1000">
                <a:solidFill>
                  <a:schemeClr val="tx1">
                    <a:tint val="75000"/>
                  </a:schemeClr>
                </a:solidFill>
                <a:latin typeface="+mn-lt"/>
                <a:cs typeface="Arial" panose="020B0604020202020204" pitchFamily="34" charset="0"/>
              </a:defRPr>
            </a:lvl1pPr>
          </a:lstStyle>
          <a:p>
            <a:fld id="{56B1497D-D85C-49F0-B0C9-9C5FED4EAE9E}" type="slidenum">
              <a:rPr lang="en-GB" smtClean="0"/>
              <a:pPr/>
              <a:t>‹#›</a:t>
            </a:fld>
            <a:endParaRPr lang="en-GB"/>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GB" noProof="0"/>
              <a:t>Click to edit Master title style</a:t>
            </a:r>
          </a:p>
        </p:txBody>
      </p:sp>
      <p:sp>
        <p:nvSpPr>
          <p:cNvPr id="15" name="Rectangle 14">
            <a:extLst>
              <a:ext uri="{FF2B5EF4-FFF2-40B4-BE49-F238E27FC236}">
                <a16:creationId xmlns:a16="http://schemas.microsoft.com/office/drawing/2014/main" id="{B56DB893-999D-78A5-DBD6-5B38A7382F94}"/>
              </a:ext>
            </a:extLst>
          </p:cNvPr>
          <p:cNvSpPr/>
          <p:nvPr userDrawn="1"/>
        </p:nvSpPr>
        <p:spPr>
          <a:xfrm>
            <a:off x="0" y="642635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7" name="Picture 6">
            <a:extLst>
              <a:ext uri="{FF2B5EF4-FFF2-40B4-BE49-F238E27FC236}">
                <a16:creationId xmlns:a16="http://schemas.microsoft.com/office/drawing/2014/main" id="{7B57778B-4CFB-92B6-963F-FB7484C545EE}"/>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8" name="Picture 7">
            <a:extLst>
              <a:ext uri="{FF2B5EF4-FFF2-40B4-BE49-F238E27FC236}">
                <a16:creationId xmlns:a16="http://schemas.microsoft.com/office/drawing/2014/main" id="{D170C216-4716-533B-1BB5-6773F36EC970}"/>
              </a:ext>
            </a:extLst>
          </p:cNvPr>
          <p:cNvPicPr>
            <a:picLocks noChangeAspect="1"/>
          </p:cNvPicPr>
          <p:nvPr userDrawn="1"/>
        </p:nvPicPr>
        <p:blipFill>
          <a:blip r:embed="rId12"/>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4" r:id="rId1"/>
    <p:sldLayoutId id="2147483662" r:id="rId2"/>
    <p:sldLayoutId id="2147483658" r:id="rId3"/>
    <p:sldLayoutId id="2147483653" r:id="rId4"/>
    <p:sldLayoutId id="2147483664" r:id="rId5"/>
  </p:sldLayoutIdLst>
  <p:hf hdr="0" dt="0"/>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113000"/>
        </a:lnSpc>
        <a:spcBef>
          <a:spcPts val="300"/>
        </a:spcBef>
        <a:spcAft>
          <a:spcPts val="300"/>
        </a:spcAft>
        <a:buFont typeface="Arial" panose="020B0604020202020204" pitchFamily="34" charset="0"/>
        <a:buChar char="•"/>
        <a:defRPr lang="en-ZA" sz="1400" kern="1200" dirty="0">
          <a:solidFill>
            <a:schemeClr val="tx1"/>
          </a:solidFill>
          <a:latin typeface="+mn-lt"/>
          <a:ea typeface="+mn-ea"/>
          <a:cs typeface="Arial" panose="020B0604020202020204" pitchFamily="34" charset="0"/>
        </a:defRPr>
      </a:lvl1pPr>
      <a:lvl2pPr marL="685800" indent="-228600" algn="l" defTabSz="914400" rtl="0" eaLnBrk="1" latinLnBrk="0" hangingPunct="1">
        <a:lnSpc>
          <a:spcPct val="113000"/>
        </a:lnSpc>
        <a:spcBef>
          <a:spcPts val="300"/>
        </a:spcBef>
        <a:spcAft>
          <a:spcPts val="300"/>
        </a:spcAft>
        <a:buClr>
          <a:schemeClr val="tx1"/>
        </a:buClr>
        <a:buFont typeface="Arial" panose="020B0604020202020204" pitchFamily="34" charset="0"/>
        <a:buChar char="•"/>
        <a:defRPr lang="en-ZA" sz="1400" kern="1200" dirty="0">
          <a:solidFill>
            <a:schemeClr val="tx1"/>
          </a:solidFill>
          <a:latin typeface="+mn-lt"/>
          <a:ea typeface="+mn-ea"/>
          <a:cs typeface="Arial" panose="020B0604020202020204" pitchFamily="34" charset="0"/>
        </a:defRPr>
      </a:lvl2pPr>
      <a:lvl3pPr marL="1143000" indent="-228600" algn="l" defTabSz="914400" rtl="0" eaLnBrk="1" latinLnBrk="0" hangingPunct="1">
        <a:lnSpc>
          <a:spcPct val="113000"/>
        </a:lnSpc>
        <a:spcBef>
          <a:spcPts val="300"/>
        </a:spcBef>
        <a:spcAft>
          <a:spcPts val="300"/>
        </a:spcAft>
        <a:buClr>
          <a:schemeClr val="tx1"/>
        </a:buClr>
        <a:buFont typeface="Arial" panose="020B0604020202020204" pitchFamily="34" charset="0"/>
        <a:buChar char="•"/>
        <a:defRPr lang="en-ZA" sz="1400" kern="1200" dirty="0">
          <a:solidFill>
            <a:schemeClr val="tx1"/>
          </a:solidFill>
          <a:latin typeface="+mn-lt"/>
          <a:ea typeface="+mn-ea"/>
          <a:cs typeface="Arial" panose="020B0604020202020204" pitchFamily="34" charset="0"/>
        </a:defRPr>
      </a:lvl3pPr>
      <a:lvl4pPr marL="1600200" indent="-228600" algn="l" defTabSz="914400" rtl="0" eaLnBrk="1" latinLnBrk="0" hangingPunct="1">
        <a:lnSpc>
          <a:spcPct val="113000"/>
        </a:lnSpc>
        <a:spcBef>
          <a:spcPts val="300"/>
        </a:spcBef>
        <a:spcAft>
          <a:spcPts val="300"/>
        </a:spcAft>
        <a:buClr>
          <a:schemeClr val="tx1"/>
        </a:buClr>
        <a:buFont typeface="Arial" panose="020B0604020202020204" pitchFamily="34" charset="0"/>
        <a:buChar char="•"/>
        <a:defRPr lang="en-ZA" sz="1400" kern="1200" dirty="0">
          <a:solidFill>
            <a:schemeClr val="tx1"/>
          </a:solidFill>
          <a:latin typeface="+mn-lt"/>
          <a:ea typeface="+mn-ea"/>
          <a:cs typeface="Arial" panose="020B0604020202020204" pitchFamily="34" charset="0"/>
        </a:defRPr>
      </a:lvl4pPr>
      <a:lvl5pPr marL="1828800" indent="0" algn="l" defTabSz="914400" rtl="0" eaLnBrk="1" latinLnBrk="0" hangingPunct="1">
        <a:lnSpc>
          <a:spcPct val="113000"/>
        </a:lnSpc>
        <a:spcBef>
          <a:spcPts val="300"/>
        </a:spcBef>
        <a:spcAft>
          <a:spcPts val="300"/>
        </a:spcAft>
        <a:buFont typeface="Arial" panose="020B0604020202020204" pitchFamily="34" charset="0"/>
        <a:buNone/>
        <a:defRPr lang="en-ZA" sz="1400" kern="1200" dirty="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46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0.xml"/><Relationship Id="rId5" Type="http://schemas.openxmlformats.org/officeDocument/2006/relationships/image" Target="../media/image20.emf"/><Relationship Id="rId4" Type="http://schemas.openxmlformats.org/officeDocument/2006/relationships/oleObject" Target="../embeddings/oleObject14.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20.emf"/><Relationship Id="rId4" Type="http://schemas.openxmlformats.org/officeDocument/2006/relationships/oleObject" Target="../embeddings/oleObject15.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20.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image" Target="../media/image20.emf"/><Relationship Id="rId4" Type="http://schemas.openxmlformats.org/officeDocument/2006/relationships/oleObject" Target="../embeddings/oleObject17.bin"/></Relationships>
</file>

<file path=ppt/slides/_rels/slide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5.xml"/><Relationship Id="rId5" Type="http://schemas.openxmlformats.org/officeDocument/2006/relationships/image" Target="../media/image20.emf"/><Relationship Id="rId4" Type="http://schemas.openxmlformats.org/officeDocument/2006/relationships/oleObject" Target="../embeddings/oleObject17.bin"/></Relationships>
</file>

<file path=ppt/slides/_rels/slide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36.xml"/><Relationship Id="rId6" Type="http://schemas.openxmlformats.org/officeDocument/2006/relationships/image" Target="../media/image26.png"/><Relationship Id="rId5" Type="http://schemas.openxmlformats.org/officeDocument/2006/relationships/image" Target="../media/image20.emf"/><Relationship Id="rId4" Type="http://schemas.openxmlformats.org/officeDocument/2006/relationships/oleObject" Target="../embeddings/oleObject19.bin"/></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2.xml"/><Relationship Id="rId1" Type="http://schemas.openxmlformats.org/officeDocument/2006/relationships/tags" Target="../tags/tag37.xml"/><Relationship Id="rId5" Type="http://schemas.openxmlformats.org/officeDocument/2006/relationships/image" Target="../media/image30.png"/><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5.xml"/><Relationship Id="rId1" Type="http://schemas.openxmlformats.org/officeDocument/2006/relationships/tags" Target="../tags/tag38.xml"/><Relationship Id="rId4" Type="http://schemas.openxmlformats.org/officeDocument/2006/relationships/image" Target="../media/image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7C6BA0-D024-42D0-9E81-A42B80E77EFB}"/>
              </a:ext>
            </a:extLst>
          </p:cNvPr>
          <p:cNvGraphicFramePr>
            <a:graphicFrameLocks noChangeAspect="1"/>
          </p:cNvGraphicFramePr>
          <p:nvPr>
            <p:custDataLst>
              <p:tags r:id="rId1"/>
            </p:custDataLst>
            <p:extLst>
              <p:ext uri="{D42A27DB-BD31-4B8C-83A1-F6EECF244321}">
                <p14:modId xmlns:p14="http://schemas.microsoft.com/office/powerpoint/2010/main" val="3068991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81" progId="TCLayout.ActiveDocument.1">
                  <p:embed/>
                </p:oleObj>
              </mc:Choice>
              <mc:Fallback>
                <p:oleObj name="think-cell Slide" r:id="rId4" imgW="479" imgH="481" progId="TCLayout.ActiveDocument.1">
                  <p:embed/>
                  <p:pic>
                    <p:nvPicPr>
                      <p:cNvPr id="3" name="Object 2" hidden="1">
                        <a:extLst>
                          <a:ext uri="{FF2B5EF4-FFF2-40B4-BE49-F238E27FC236}">
                            <a16:creationId xmlns:a16="http://schemas.microsoft.com/office/drawing/2014/main" id="{A57C6BA0-D024-42D0-9E81-A42B80E77EF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6">
            <a:extLst>
              <a:ext uri="{FF2B5EF4-FFF2-40B4-BE49-F238E27FC236}">
                <a16:creationId xmlns:a16="http://schemas.microsoft.com/office/drawing/2014/main" id="{85E2B44C-1B2E-4E8E-9489-77BBC73AB91D}"/>
              </a:ext>
            </a:extLst>
          </p:cNvPr>
          <p:cNvSpPr>
            <a:spLocks noGrp="1"/>
          </p:cNvSpPr>
          <p:nvPr>
            <p:ph type="ctrTitle"/>
          </p:nvPr>
        </p:nvSpPr>
        <p:spPr/>
        <p:txBody>
          <a:bodyPr>
            <a:normAutofit/>
          </a:bodyPr>
          <a:lstStyle/>
          <a:p>
            <a:r>
              <a:rPr lang="en-GB"/>
              <a:t>Clarification Meeting:   Concrete Drums</a:t>
            </a:r>
          </a:p>
        </p:txBody>
      </p:sp>
      <p:sp>
        <p:nvSpPr>
          <p:cNvPr id="8" name="Subtitle 7">
            <a:extLst>
              <a:ext uri="{FF2B5EF4-FFF2-40B4-BE49-F238E27FC236}">
                <a16:creationId xmlns:a16="http://schemas.microsoft.com/office/drawing/2014/main" id="{61D65F68-531B-4CDB-B095-0D6BCCAAE6F2}"/>
              </a:ext>
            </a:extLst>
          </p:cNvPr>
          <p:cNvSpPr>
            <a:spLocks noGrp="1"/>
          </p:cNvSpPr>
          <p:nvPr>
            <p:ph type="subTitle" idx="1"/>
          </p:nvPr>
        </p:nvSpPr>
        <p:spPr/>
        <p:txBody>
          <a:bodyPr/>
          <a:lstStyle/>
          <a:p>
            <a:r>
              <a:rPr lang="en-GB" u="sng"/>
              <a:t>Presented by</a:t>
            </a:r>
            <a:r>
              <a:rPr lang="en-GB"/>
              <a:t>:   </a:t>
            </a:r>
            <a:r>
              <a:rPr lang="en-GB" b="0">
                <a:solidFill>
                  <a:schemeClr val="bg1"/>
                </a:solidFill>
              </a:rPr>
              <a:t>Koeberg Nuclear Operating Unit</a:t>
            </a:r>
          </a:p>
        </p:txBody>
      </p:sp>
      <p:sp>
        <p:nvSpPr>
          <p:cNvPr id="9" name="Text Placeholder 8">
            <a:extLst>
              <a:ext uri="{FF2B5EF4-FFF2-40B4-BE49-F238E27FC236}">
                <a16:creationId xmlns:a16="http://schemas.microsoft.com/office/drawing/2014/main" id="{908EAE03-277E-4FC1-BCDA-49D824026C33}"/>
              </a:ext>
            </a:extLst>
          </p:cNvPr>
          <p:cNvSpPr>
            <a:spLocks noGrp="1"/>
          </p:cNvSpPr>
          <p:nvPr>
            <p:ph type="body" sz="quarter" idx="10"/>
          </p:nvPr>
        </p:nvSpPr>
        <p:spPr/>
        <p:txBody>
          <a:bodyPr/>
          <a:lstStyle/>
          <a:p>
            <a:r>
              <a:rPr lang="en-GB" dirty="0"/>
              <a:t>26.05.2025</a:t>
            </a:r>
          </a:p>
        </p:txBody>
      </p:sp>
    </p:spTree>
    <p:extLst>
      <p:ext uri="{BB962C8B-B14F-4D97-AF65-F5344CB8AC3E}">
        <p14:creationId xmlns:p14="http://schemas.microsoft.com/office/powerpoint/2010/main" val="307029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D99A3F-EBFD-4C20-9617-52455CFB900F}"/>
              </a:ext>
            </a:extLst>
          </p:cNvPr>
          <p:cNvGraphicFramePr>
            <a:graphicFrameLocks noChangeAspect="1"/>
          </p:cNvGraphicFramePr>
          <p:nvPr>
            <p:custDataLst>
              <p:tags r:id="rId1"/>
            </p:custDataLst>
            <p:extLst>
              <p:ext uri="{D42A27DB-BD31-4B8C-83A1-F6EECF244321}">
                <p14:modId xmlns:p14="http://schemas.microsoft.com/office/powerpoint/2010/main" val="4256831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81" progId="TCLayout.ActiveDocument.1">
                  <p:embed/>
                </p:oleObj>
              </mc:Choice>
              <mc:Fallback>
                <p:oleObj name="think-cell Slide" r:id="rId4" imgW="479" imgH="481" progId="TCLayout.ActiveDocument.1">
                  <p:embed/>
                  <p:pic>
                    <p:nvPicPr>
                      <p:cNvPr id="3" name="Object 2" hidden="1">
                        <a:extLst>
                          <a:ext uri="{FF2B5EF4-FFF2-40B4-BE49-F238E27FC236}">
                            <a16:creationId xmlns:a16="http://schemas.microsoft.com/office/drawing/2014/main" id="{30D99A3F-EBFD-4C20-9617-52455CFB900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DBDE6E2E-1EBD-4E6F-A4D5-BB49E6273C89}"/>
              </a:ext>
            </a:extLst>
          </p:cNvPr>
          <p:cNvSpPr>
            <a:spLocks noGrp="1"/>
          </p:cNvSpPr>
          <p:nvPr>
            <p:ph type="ctrTitle"/>
          </p:nvPr>
        </p:nvSpPr>
        <p:spPr/>
        <p:txBody>
          <a:bodyPr/>
          <a:lstStyle/>
          <a:p>
            <a:r>
              <a:rPr lang="en-GB" b="1"/>
              <a:t>Safety Talk</a:t>
            </a:r>
          </a:p>
        </p:txBody>
      </p:sp>
      <p:sp>
        <p:nvSpPr>
          <p:cNvPr id="6" name="Picture Placeholder 5">
            <a:extLst>
              <a:ext uri="{FF2B5EF4-FFF2-40B4-BE49-F238E27FC236}">
                <a16:creationId xmlns:a16="http://schemas.microsoft.com/office/drawing/2014/main" id="{E919DBCD-068E-4CBB-910E-F947A6F733C4}"/>
              </a:ext>
            </a:extLst>
          </p:cNvPr>
          <p:cNvSpPr>
            <a:spLocks noGrp="1"/>
          </p:cNvSpPr>
          <p:nvPr>
            <p:ph type="pic" sz="quarter" idx="14"/>
          </p:nvPr>
        </p:nvSpPr>
        <p:spPr/>
      </p:sp>
      <p:sp>
        <p:nvSpPr>
          <p:cNvPr id="5" name="Picture Placeholder 4">
            <a:extLst>
              <a:ext uri="{FF2B5EF4-FFF2-40B4-BE49-F238E27FC236}">
                <a16:creationId xmlns:a16="http://schemas.microsoft.com/office/drawing/2014/main" id="{461BE5BA-4103-4ECF-B322-A0751ADE08E9}"/>
              </a:ext>
            </a:extLst>
          </p:cNvPr>
          <p:cNvSpPr>
            <a:spLocks noGrp="1"/>
          </p:cNvSpPr>
          <p:nvPr>
            <p:ph type="pic" sz="quarter" idx="13"/>
          </p:nvPr>
        </p:nvSpPr>
        <p:spPr/>
      </p:sp>
      <p:sp>
        <p:nvSpPr>
          <p:cNvPr id="10" name="Content Placeholder 9">
            <a:extLst>
              <a:ext uri="{FF2B5EF4-FFF2-40B4-BE49-F238E27FC236}">
                <a16:creationId xmlns:a16="http://schemas.microsoft.com/office/drawing/2014/main" id="{14AE36B3-4146-477D-94BB-1CFC17338BA9}"/>
              </a:ext>
            </a:extLst>
          </p:cNvPr>
          <p:cNvSpPr>
            <a:spLocks noGrp="1"/>
          </p:cNvSpPr>
          <p:nvPr>
            <p:ph sz="quarter" idx="15"/>
          </p:nvPr>
        </p:nvSpPr>
        <p:spPr>
          <a:xfrm>
            <a:off x="4804230" y="943429"/>
            <a:ext cx="7228113" cy="5576031"/>
          </a:xfrm>
        </p:spPr>
        <p:txBody>
          <a:bodyPr/>
          <a:lstStyle/>
          <a:p>
            <a:pPr marL="0" indent="0">
              <a:spcBef>
                <a:spcPts val="0"/>
              </a:spcBef>
              <a:buNone/>
            </a:pPr>
            <a:r>
              <a:rPr lang="en-GB" sz="1800" b="1" u="sng">
                <a:latin typeface="+mj-lt"/>
              </a:rPr>
              <a:t>In the event of an emergency</a:t>
            </a:r>
          </a:p>
          <a:p>
            <a:pPr marL="0" indent="0">
              <a:spcBef>
                <a:spcPts val="0"/>
              </a:spcBef>
              <a:buNone/>
            </a:pPr>
            <a:endParaRPr lang="en-GB" sz="1800" b="1">
              <a:latin typeface="+mj-lt"/>
            </a:endParaRPr>
          </a:p>
          <a:p>
            <a:pPr>
              <a:spcBef>
                <a:spcPts val="0"/>
              </a:spcBef>
            </a:pPr>
            <a:r>
              <a:rPr lang="en-GB" sz="1800"/>
              <a:t>If you are working from home, ensure you:</a:t>
            </a:r>
          </a:p>
          <a:p>
            <a:pPr lvl="1">
              <a:spcBef>
                <a:spcPts val="0"/>
              </a:spcBef>
            </a:pPr>
            <a:r>
              <a:rPr lang="en-GB" sz="1800"/>
              <a:t>evacuate to a safe area, </a:t>
            </a:r>
          </a:p>
          <a:p>
            <a:pPr lvl="1">
              <a:spcBef>
                <a:spcPts val="0"/>
              </a:spcBef>
            </a:pPr>
            <a:r>
              <a:rPr lang="en-GB" sz="1800"/>
              <a:t>call the necessary authorities and </a:t>
            </a:r>
          </a:p>
          <a:p>
            <a:pPr lvl="1">
              <a:spcBef>
                <a:spcPts val="0"/>
              </a:spcBef>
            </a:pPr>
            <a:r>
              <a:rPr lang="en-GB" sz="1800"/>
              <a:t>wait for the all clear before returning to your workstation</a:t>
            </a:r>
          </a:p>
          <a:p>
            <a:pPr marL="457200" lvl="1" indent="0">
              <a:spcBef>
                <a:spcPts val="0"/>
              </a:spcBef>
              <a:buNone/>
            </a:pPr>
            <a:endParaRPr lang="en-GB" sz="1800"/>
          </a:p>
          <a:p>
            <a:pPr>
              <a:spcBef>
                <a:spcPts val="0"/>
              </a:spcBef>
            </a:pPr>
            <a:r>
              <a:rPr lang="en-GB" sz="1800"/>
              <a:t>If you are situated in an office environment:</a:t>
            </a:r>
          </a:p>
          <a:p>
            <a:pPr lvl="1">
              <a:spcBef>
                <a:spcPts val="0"/>
              </a:spcBef>
            </a:pPr>
            <a:r>
              <a:rPr lang="en-GB" sz="1800"/>
              <a:t>Listen for the type of alarm and/or an announcement</a:t>
            </a:r>
          </a:p>
          <a:p>
            <a:pPr marL="457200" lvl="1" indent="0">
              <a:spcBef>
                <a:spcPts val="0"/>
              </a:spcBef>
              <a:buNone/>
            </a:pPr>
            <a:endParaRPr lang="en-GB" sz="1800"/>
          </a:p>
          <a:p>
            <a:pPr marL="457200" lvl="1" indent="0">
              <a:spcBef>
                <a:spcPts val="0"/>
              </a:spcBef>
              <a:buNone/>
            </a:pPr>
            <a:r>
              <a:rPr lang="en-GB" sz="1800" u="sng"/>
              <a:t>Nuclear Emergency</a:t>
            </a:r>
            <a:r>
              <a:rPr lang="en-GB" sz="1800"/>
              <a:t>:</a:t>
            </a:r>
          </a:p>
          <a:p>
            <a:pPr lvl="1">
              <a:spcBef>
                <a:spcPts val="0"/>
              </a:spcBef>
            </a:pPr>
            <a:r>
              <a:rPr lang="en-US" sz="1800">
                <a:effectLst/>
                <a:ea typeface="Calibri" panose="020F0502020204030204" pitchFamily="34" charset="0"/>
                <a:cs typeface="Times New Roman" panose="02020603050405020304" pitchFamily="18" charset="0"/>
              </a:rPr>
              <a:t>Stay inside the building and await further instructions </a:t>
            </a:r>
          </a:p>
          <a:p>
            <a:pPr lvl="1">
              <a:spcBef>
                <a:spcPts val="0"/>
              </a:spcBef>
            </a:pPr>
            <a:r>
              <a:rPr lang="en-US" sz="1800">
                <a:effectLst/>
                <a:ea typeface="Calibri" panose="020F0502020204030204" pitchFamily="34" charset="0"/>
                <a:cs typeface="Times New Roman" panose="02020603050405020304" pitchFamily="18" charset="0"/>
              </a:rPr>
              <a:t>If potassium tablets need to be handed out, this will be done by the muster coordinator</a:t>
            </a:r>
            <a:endParaRPr lang="en-ZA" sz="1800">
              <a:effectLst/>
              <a:ea typeface="Calibri" panose="020F0502020204030204" pitchFamily="34" charset="0"/>
              <a:cs typeface="Times New Roman" panose="02020603050405020304" pitchFamily="18" charset="0"/>
            </a:endParaRPr>
          </a:p>
          <a:p>
            <a:pPr marL="457200" lvl="1" indent="0">
              <a:spcBef>
                <a:spcPts val="0"/>
              </a:spcBef>
              <a:buNone/>
            </a:pPr>
            <a:endParaRPr lang="en-GB" sz="1800"/>
          </a:p>
          <a:p>
            <a:pPr marL="457200" lvl="1" indent="0">
              <a:spcBef>
                <a:spcPts val="0"/>
              </a:spcBef>
              <a:buNone/>
            </a:pPr>
            <a:r>
              <a:rPr lang="en-GB" sz="1800" u="sng"/>
              <a:t>Fire or Bomb threat:</a:t>
            </a:r>
          </a:p>
          <a:p>
            <a:pPr lvl="1">
              <a:lnSpc>
                <a:spcPct val="107000"/>
              </a:lnSpc>
              <a:spcBef>
                <a:spcPts val="0"/>
              </a:spcBef>
            </a:pPr>
            <a:r>
              <a:rPr lang="en-US" sz="1800">
                <a:ea typeface="Calibri" panose="020F0502020204030204" pitchFamily="34" charset="0"/>
                <a:cs typeface="Times New Roman" panose="02020603050405020304" pitchFamily="18" charset="0"/>
              </a:rPr>
              <a:t>E</a:t>
            </a:r>
            <a:r>
              <a:rPr lang="en-US" sz="1800">
                <a:effectLst/>
                <a:ea typeface="Calibri" panose="020F0502020204030204" pitchFamily="34" charset="0"/>
                <a:cs typeface="Times New Roman" panose="02020603050405020304" pitchFamily="18" charset="0"/>
              </a:rPr>
              <a:t>nsure all doors and windows are closed, and electrical supply is switched off</a:t>
            </a:r>
            <a:endParaRPr lang="en-ZA" sz="1800">
              <a:ea typeface="Calibri" panose="020F0502020204030204" pitchFamily="34" charset="0"/>
              <a:cs typeface="Times New Roman" panose="02020603050405020304" pitchFamily="18" charset="0"/>
            </a:endParaRPr>
          </a:p>
          <a:p>
            <a:pPr lvl="1">
              <a:lnSpc>
                <a:spcPct val="107000"/>
              </a:lnSpc>
              <a:spcBef>
                <a:spcPts val="0"/>
              </a:spcBef>
            </a:pPr>
            <a:r>
              <a:rPr lang="en-US" sz="1800">
                <a:effectLst/>
                <a:ea typeface="Calibri" panose="020F0502020204030204" pitchFamily="34" charset="0"/>
                <a:cs typeface="Times New Roman" panose="02020603050405020304" pitchFamily="18" charset="0"/>
              </a:rPr>
              <a:t>In the event of a bomb threat, please open all windows and doors and do not touch electrical supplies/appliances</a:t>
            </a:r>
            <a:endParaRPr lang="en-ZA" sz="1800">
              <a:ea typeface="Calibri" panose="020F0502020204030204" pitchFamily="34" charset="0"/>
              <a:cs typeface="Times New Roman" panose="02020603050405020304" pitchFamily="18" charset="0"/>
            </a:endParaRPr>
          </a:p>
          <a:p>
            <a:pPr lvl="1">
              <a:lnSpc>
                <a:spcPct val="107000"/>
              </a:lnSpc>
              <a:spcBef>
                <a:spcPts val="0"/>
              </a:spcBef>
            </a:pPr>
            <a:r>
              <a:rPr lang="en-US" sz="1800">
                <a:effectLst/>
                <a:ea typeface="Calibri" panose="020F0502020204030204" pitchFamily="34" charset="0"/>
                <a:cs typeface="Times New Roman" panose="02020603050405020304" pitchFamily="18" charset="0"/>
              </a:rPr>
              <a:t>Muster outside the building and upwind. </a:t>
            </a:r>
            <a:endParaRPr lang="en-GB" sz="180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8E4E40C-4BAC-3B07-BF6C-88CD9AB50404}"/>
              </a:ext>
            </a:extLst>
          </p:cNvPr>
          <p:cNvSpPr txBox="1"/>
          <p:nvPr/>
        </p:nvSpPr>
        <p:spPr>
          <a:xfrm>
            <a:off x="0" y="6560412"/>
            <a:ext cx="12191999" cy="369332"/>
          </a:xfrm>
          <a:prstGeom prst="rect">
            <a:avLst/>
          </a:prstGeom>
          <a:noFill/>
        </p:spPr>
        <p:txBody>
          <a:bodyPr wrap="square" rtlCol="0">
            <a:spAutoFit/>
          </a:bodyPr>
          <a:lstStyle/>
          <a:p>
            <a:pPr algn="ctr">
              <a:buClr>
                <a:schemeClr val="bg1">
                  <a:lumMod val="50000"/>
                </a:schemeClr>
              </a:buClr>
            </a:pPr>
            <a:r>
              <a:rPr lang="en-GB" b="1">
                <a:solidFill>
                  <a:schemeClr val="tx1">
                    <a:lumMod val="50000"/>
                  </a:schemeClr>
                </a:solidFill>
                <a:ea typeface="Calibri" panose="020F0502020204030204" pitchFamily="34" charset="0"/>
                <a:cs typeface="Times New Roman" panose="02020603050405020304" pitchFamily="18" charset="0"/>
              </a:rPr>
              <a:t>Be aware of your surroundings and know where the emergency exists are.</a:t>
            </a:r>
            <a:endParaRPr lang="en-ZA" b="1" err="1">
              <a:solidFill>
                <a:schemeClr val="tx1">
                  <a:lumMod val="50000"/>
                </a:schemeClr>
              </a:solidFill>
            </a:endParaRPr>
          </a:p>
        </p:txBody>
      </p:sp>
    </p:spTree>
    <p:extLst>
      <p:ext uri="{BB962C8B-B14F-4D97-AF65-F5344CB8AC3E}">
        <p14:creationId xmlns:p14="http://schemas.microsoft.com/office/powerpoint/2010/main" val="4004177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6043B259-7027-4865-AF35-53881EE99015}"/>
              </a:ext>
            </a:extLst>
          </p:cNvPr>
          <p:cNvGraphicFramePr>
            <a:graphicFrameLocks noChangeAspect="1"/>
          </p:cNvGraphicFramePr>
          <p:nvPr>
            <p:custDataLst>
              <p:tags r:id="rId1"/>
            </p:custDataLst>
            <p:extLst>
              <p:ext uri="{D42A27DB-BD31-4B8C-83A1-F6EECF244321}">
                <p14:modId xmlns:p14="http://schemas.microsoft.com/office/powerpoint/2010/main" val="30999071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9" imgH="481" progId="TCLayout.ActiveDocument.1">
                  <p:embed/>
                </p:oleObj>
              </mc:Choice>
              <mc:Fallback>
                <p:oleObj name="think-cell Slide" r:id="rId3" imgW="479" imgH="481" progId="TCLayout.ActiveDocument.1">
                  <p:embed/>
                  <p:pic>
                    <p:nvPicPr>
                      <p:cNvPr id="9" name="Object 8" hidden="1">
                        <a:extLst>
                          <a:ext uri="{FF2B5EF4-FFF2-40B4-BE49-F238E27FC236}">
                            <a16:creationId xmlns:a16="http://schemas.microsoft.com/office/drawing/2014/main" id="{6043B259-7027-4865-AF35-53881EE99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0C5888-70DE-DCB2-BE6F-A64830CB7BA6}"/>
              </a:ext>
            </a:extLst>
          </p:cNvPr>
          <p:cNvSpPr>
            <a:spLocks noGrp="1"/>
          </p:cNvSpPr>
          <p:nvPr>
            <p:ph type="ctrTitle"/>
          </p:nvPr>
        </p:nvSpPr>
        <p:spPr>
          <a:xfrm>
            <a:off x="2924499" y="492513"/>
            <a:ext cx="6343001" cy="645535"/>
          </a:xfrm>
        </p:spPr>
        <p:txBody>
          <a:bodyPr>
            <a:normAutofit/>
          </a:bodyPr>
          <a:lstStyle/>
          <a:p>
            <a:pPr algn="ctr"/>
            <a:r>
              <a:rPr lang="en-US" b="1" u="sng"/>
              <a:t>Scope:</a:t>
            </a:r>
            <a:endParaRPr lang="en-ZA" b="1" u="sng"/>
          </a:p>
        </p:txBody>
      </p:sp>
      <p:sp>
        <p:nvSpPr>
          <p:cNvPr id="3" name="Picture Placeholder 2">
            <a:extLst>
              <a:ext uri="{FF2B5EF4-FFF2-40B4-BE49-F238E27FC236}">
                <a16:creationId xmlns:a16="http://schemas.microsoft.com/office/drawing/2014/main" id="{6D7F0A30-F33B-1643-B768-61E67AC0A812}"/>
              </a:ext>
            </a:extLst>
          </p:cNvPr>
          <p:cNvSpPr>
            <a:spLocks noGrp="1"/>
          </p:cNvSpPr>
          <p:nvPr>
            <p:ph type="pic" sz="quarter" idx="10"/>
          </p:nvPr>
        </p:nvSpPr>
        <p:spPr/>
      </p:sp>
      <p:sp>
        <p:nvSpPr>
          <p:cNvPr id="4" name="TextBox 3">
            <a:extLst>
              <a:ext uri="{FF2B5EF4-FFF2-40B4-BE49-F238E27FC236}">
                <a16:creationId xmlns:a16="http://schemas.microsoft.com/office/drawing/2014/main" id="{087BD40C-FF56-37F0-D2A5-B88C9FDE50B9}"/>
              </a:ext>
            </a:extLst>
          </p:cNvPr>
          <p:cNvSpPr txBox="1"/>
          <p:nvPr/>
        </p:nvSpPr>
        <p:spPr>
          <a:xfrm>
            <a:off x="198782" y="1332053"/>
            <a:ext cx="11794433" cy="646331"/>
          </a:xfrm>
          <a:prstGeom prst="rect">
            <a:avLst/>
          </a:prstGeom>
          <a:noFill/>
        </p:spPr>
        <p:txBody>
          <a:bodyPr wrap="square" rtlCol="0">
            <a:spAutoFit/>
          </a:bodyPr>
          <a:lstStyle/>
          <a:p>
            <a:pPr algn="just">
              <a:buClr>
                <a:schemeClr val="bg1">
                  <a:lumMod val="50000"/>
                </a:schemeClr>
              </a:buClr>
            </a:pPr>
            <a:r>
              <a:rPr lang="en-US" sz="1800">
                <a:solidFill>
                  <a:schemeClr val="bg1"/>
                </a:solidFill>
                <a:effectLst/>
                <a:latin typeface="+mj-lt"/>
                <a:ea typeface="Calibri" panose="020F0502020204030204" pitchFamily="34" charset="0"/>
              </a:rPr>
              <a:t>Provision of concrete waste disposal drums on an as and when required basis according to Technical Specification DSG-318-003 </a:t>
            </a:r>
            <a:r>
              <a:rPr lang="en-US" sz="1800">
                <a:solidFill>
                  <a:schemeClr val="bg1"/>
                </a:solidFill>
                <a:effectLst/>
                <a:latin typeface="+mj-lt"/>
                <a:ea typeface="Calibri" panose="020F0502020204030204" pitchFamily="34" charset="0"/>
                <a:cs typeface="Arial" panose="020B0604020202020204" pitchFamily="34" charset="0"/>
              </a:rPr>
              <a:t>and DSG-318-011 for a period of 5 years.</a:t>
            </a:r>
            <a:endParaRPr lang="en-US" sz="1400">
              <a:solidFill>
                <a:schemeClr val="bg1"/>
              </a:solidFill>
              <a:latin typeface="+mj-lt"/>
            </a:endParaRPr>
          </a:p>
        </p:txBody>
      </p:sp>
      <p:sp>
        <p:nvSpPr>
          <p:cNvPr id="5" name="Title 1">
            <a:extLst>
              <a:ext uri="{FF2B5EF4-FFF2-40B4-BE49-F238E27FC236}">
                <a16:creationId xmlns:a16="http://schemas.microsoft.com/office/drawing/2014/main" id="{07E8C9A1-E32C-0CB7-9182-CE64E915EA7B}"/>
              </a:ext>
            </a:extLst>
          </p:cNvPr>
          <p:cNvSpPr txBox="1">
            <a:spLocks/>
          </p:cNvSpPr>
          <p:nvPr/>
        </p:nvSpPr>
        <p:spPr>
          <a:xfrm>
            <a:off x="2924497" y="1921300"/>
            <a:ext cx="6343001" cy="676275"/>
          </a:xfrm>
          <a:prstGeom prst="rect">
            <a:avLst/>
          </a:prstGeom>
        </p:spPr>
        <p:txBody>
          <a:bodyPr vert="horz"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algn="ctr"/>
            <a:r>
              <a:rPr lang="en-US" b="1" u="sng"/>
              <a:t>Background:</a:t>
            </a:r>
            <a:endParaRPr lang="en-ZA" b="1" u="sng"/>
          </a:p>
        </p:txBody>
      </p:sp>
      <p:sp>
        <p:nvSpPr>
          <p:cNvPr id="6" name="TextBox 5">
            <a:extLst>
              <a:ext uri="{FF2B5EF4-FFF2-40B4-BE49-F238E27FC236}">
                <a16:creationId xmlns:a16="http://schemas.microsoft.com/office/drawing/2014/main" id="{9322154C-92CE-A3E5-5551-B863DEBC6320}"/>
              </a:ext>
            </a:extLst>
          </p:cNvPr>
          <p:cNvSpPr txBox="1"/>
          <p:nvPr/>
        </p:nvSpPr>
        <p:spPr>
          <a:xfrm>
            <a:off x="198781" y="2761636"/>
            <a:ext cx="11794434" cy="923330"/>
          </a:xfrm>
          <a:prstGeom prst="rect">
            <a:avLst/>
          </a:prstGeom>
          <a:noFill/>
        </p:spPr>
        <p:txBody>
          <a:bodyPr wrap="square" lIns="91440" tIns="45720" rIns="91440" bIns="45720" rtlCol="0" anchor="t">
            <a:spAutoFit/>
          </a:bodyPr>
          <a:lstStyle/>
          <a:p>
            <a:pPr algn="just" fontAlgn="base"/>
            <a:r>
              <a:rPr lang="en-ZA">
                <a:solidFill>
                  <a:schemeClr val="bg1"/>
                </a:solidFill>
                <a:effectLst/>
                <a:latin typeface="+mj-lt"/>
                <a:ea typeface="Times New Roman" panose="02020603050405020304" pitchFamily="18" charset="0"/>
              </a:rPr>
              <a:t>Concrete Drums, sand and stone </a:t>
            </a:r>
            <a:r>
              <a:rPr lang="en-ZA">
                <a:solidFill>
                  <a:schemeClr val="bg1"/>
                </a:solidFill>
                <a:latin typeface="+mj-lt"/>
                <a:ea typeface="Times New Roman" panose="02020603050405020304" pitchFamily="18" charset="0"/>
              </a:rPr>
              <a:t>form a crucial part of Koeberg’s day to day Radiation waste disposal activities. Due to the repetitive nature of purchases for these items, and the criticality of having these products on site at time that waste disposal activities start, it was determined that there is a great need for a supply contract to be established. </a:t>
            </a:r>
            <a:endParaRPr lang="en-ZA">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625487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617AB6EB-0C86-4FE6-AA1E-A61A842C7A54}"/>
              </a:ext>
            </a:extLst>
          </p:cNvPr>
          <p:cNvGraphicFramePr>
            <a:graphicFrameLocks noChangeAspect="1"/>
          </p:cNvGraphicFramePr>
          <p:nvPr>
            <p:custDataLst>
              <p:tags r:id="rId1"/>
            </p:custDataLst>
            <p:extLst>
              <p:ext uri="{D42A27DB-BD31-4B8C-83A1-F6EECF244321}">
                <p14:modId xmlns:p14="http://schemas.microsoft.com/office/powerpoint/2010/main" val="36720928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81" progId="TCLayout.ActiveDocument.1">
                  <p:embed/>
                </p:oleObj>
              </mc:Choice>
              <mc:Fallback>
                <p:oleObj name="think-cell Slide" r:id="rId4" imgW="479" imgH="481" progId="TCLayout.ActiveDocument.1">
                  <p:embed/>
                  <p:pic>
                    <p:nvPicPr>
                      <p:cNvPr id="7" name="Object 6" hidden="1">
                        <a:extLst>
                          <a:ext uri="{FF2B5EF4-FFF2-40B4-BE49-F238E27FC236}">
                            <a16:creationId xmlns:a16="http://schemas.microsoft.com/office/drawing/2014/main" id="{617AB6EB-0C86-4FE6-AA1E-A61A842C7A5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Picture Placeholder 2">
            <a:extLst>
              <a:ext uri="{FF2B5EF4-FFF2-40B4-BE49-F238E27FC236}">
                <a16:creationId xmlns:a16="http://schemas.microsoft.com/office/drawing/2014/main" id="{5CBDE395-5711-4129-9511-C34902BA55CC}"/>
              </a:ext>
            </a:extLst>
          </p:cNvPr>
          <p:cNvSpPr>
            <a:spLocks noGrp="1"/>
          </p:cNvSpPr>
          <p:nvPr>
            <p:ph type="pic" sz="quarter" idx="10"/>
          </p:nvPr>
        </p:nvSpPr>
        <p:spPr>
          <a:xfrm>
            <a:off x="0" y="4140614"/>
            <a:ext cx="4114800" cy="2451601"/>
          </a:xfrm>
        </p:spPr>
      </p:sp>
      <p:sp>
        <p:nvSpPr>
          <p:cNvPr id="2" name="Title 1">
            <a:extLst>
              <a:ext uri="{FF2B5EF4-FFF2-40B4-BE49-F238E27FC236}">
                <a16:creationId xmlns:a16="http://schemas.microsoft.com/office/drawing/2014/main" id="{FEF8984B-CDE0-46E3-86FE-359F73A21DCA}"/>
              </a:ext>
            </a:extLst>
          </p:cNvPr>
          <p:cNvSpPr>
            <a:spLocks noGrp="1"/>
          </p:cNvSpPr>
          <p:nvPr>
            <p:ph type="ctrTitle"/>
          </p:nvPr>
        </p:nvSpPr>
        <p:spPr>
          <a:xfrm>
            <a:off x="2924499" y="519017"/>
            <a:ext cx="6343001" cy="541157"/>
          </a:xfrm>
        </p:spPr>
        <p:txBody>
          <a:bodyPr/>
          <a:lstStyle/>
          <a:p>
            <a:pPr algn="ctr"/>
            <a:r>
              <a:rPr lang="en-GB" b="1"/>
              <a:t>Contract items:</a:t>
            </a:r>
          </a:p>
        </p:txBody>
      </p:sp>
      <p:sp>
        <p:nvSpPr>
          <p:cNvPr id="4" name="Picture Placeholder 3">
            <a:extLst>
              <a:ext uri="{FF2B5EF4-FFF2-40B4-BE49-F238E27FC236}">
                <a16:creationId xmlns:a16="http://schemas.microsoft.com/office/drawing/2014/main" id="{49A8E926-1053-480B-9D71-883974601E03}"/>
              </a:ext>
            </a:extLst>
          </p:cNvPr>
          <p:cNvSpPr>
            <a:spLocks noGrp="1"/>
          </p:cNvSpPr>
          <p:nvPr>
            <p:ph type="pic" sz="quarter" idx="11"/>
          </p:nvPr>
        </p:nvSpPr>
        <p:spPr/>
      </p:sp>
      <p:sp>
        <p:nvSpPr>
          <p:cNvPr id="5" name="Picture Placeholder 4">
            <a:extLst>
              <a:ext uri="{FF2B5EF4-FFF2-40B4-BE49-F238E27FC236}">
                <a16:creationId xmlns:a16="http://schemas.microsoft.com/office/drawing/2014/main" id="{DE5056E4-757C-4475-8407-95931D9D5E5F}"/>
              </a:ext>
            </a:extLst>
          </p:cNvPr>
          <p:cNvSpPr>
            <a:spLocks noGrp="1"/>
          </p:cNvSpPr>
          <p:nvPr>
            <p:ph type="pic" sz="quarter" idx="12"/>
          </p:nvPr>
        </p:nvSpPr>
        <p:spPr/>
      </p:sp>
      <p:sp>
        <p:nvSpPr>
          <p:cNvPr id="14" name="TextBox 13">
            <a:extLst>
              <a:ext uri="{FF2B5EF4-FFF2-40B4-BE49-F238E27FC236}">
                <a16:creationId xmlns:a16="http://schemas.microsoft.com/office/drawing/2014/main" id="{1B141B7F-9F3C-E414-F2BF-63ECB4597299}"/>
              </a:ext>
            </a:extLst>
          </p:cNvPr>
          <p:cNvSpPr txBox="1"/>
          <p:nvPr/>
        </p:nvSpPr>
        <p:spPr>
          <a:xfrm>
            <a:off x="172528" y="1208872"/>
            <a:ext cx="5821873" cy="369332"/>
          </a:xfrm>
          <a:prstGeom prst="rect">
            <a:avLst/>
          </a:prstGeom>
          <a:solidFill>
            <a:schemeClr val="tx1">
              <a:lumMod val="50000"/>
            </a:schemeClr>
          </a:solidFill>
          <a:ln>
            <a:solidFill>
              <a:schemeClr val="bg1"/>
            </a:solidFill>
          </a:ln>
        </p:spPr>
        <p:txBody>
          <a:bodyPr wrap="square" rtlCol="0">
            <a:spAutoFit/>
          </a:bodyPr>
          <a:lstStyle/>
          <a:p>
            <a:pPr algn="ctr">
              <a:buClr>
                <a:schemeClr val="bg1">
                  <a:lumMod val="50000"/>
                </a:schemeClr>
              </a:buClr>
            </a:pPr>
            <a:r>
              <a:rPr lang="en-ZA" sz="1800" b="1">
                <a:solidFill>
                  <a:schemeClr val="bg1"/>
                </a:solidFill>
                <a:effectLst/>
                <a:latin typeface="+mj-lt"/>
                <a:ea typeface="Times New Roman" panose="02020603050405020304" pitchFamily="18" charset="0"/>
              </a:rPr>
              <a:t>0160392</a:t>
            </a:r>
            <a:r>
              <a:rPr lang="en-US" b="1">
                <a:solidFill>
                  <a:schemeClr val="bg1"/>
                </a:solidFill>
                <a:latin typeface="+mj-lt"/>
              </a:rPr>
              <a:t>  -  </a:t>
            </a:r>
            <a:r>
              <a:rPr lang="en-ZA" sz="1800" b="1">
                <a:solidFill>
                  <a:schemeClr val="bg1"/>
                </a:solidFill>
                <a:effectLst/>
                <a:latin typeface="+mj-lt"/>
                <a:ea typeface="Times New Roman" panose="02020603050405020304" pitchFamily="18" charset="0"/>
              </a:rPr>
              <a:t>BIN WST: NUCLEAR DISPOSAL; CONC</a:t>
            </a:r>
            <a:endParaRPr lang="en-ZA" b="1">
              <a:solidFill>
                <a:schemeClr val="bg1"/>
              </a:solidFill>
              <a:latin typeface="+mj-lt"/>
            </a:endParaRPr>
          </a:p>
        </p:txBody>
      </p:sp>
      <p:sp>
        <p:nvSpPr>
          <p:cNvPr id="15" name="TextBox 14">
            <a:extLst>
              <a:ext uri="{FF2B5EF4-FFF2-40B4-BE49-F238E27FC236}">
                <a16:creationId xmlns:a16="http://schemas.microsoft.com/office/drawing/2014/main" id="{D9623D53-CF13-41AD-51A8-6A3A5BC98E47}"/>
              </a:ext>
            </a:extLst>
          </p:cNvPr>
          <p:cNvSpPr txBox="1"/>
          <p:nvPr/>
        </p:nvSpPr>
        <p:spPr>
          <a:xfrm>
            <a:off x="6197599" y="1208872"/>
            <a:ext cx="5821872" cy="369332"/>
          </a:xfrm>
          <a:prstGeom prst="rect">
            <a:avLst/>
          </a:prstGeom>
          <a:solidFill>
            <a:schemeClr val="tx1">
              <a:lumMod val="50000"/>
            </a:schemeClr>
          </a:solidFill>
          <a:ln>
            <a:solidFill>
              <a:schemeClr val="bg1"/>
            </a:solidFill>
          </a:ln>
        </p:spPr>
        <p:txBody>
          <a:bodyPr wrap="square" rtlCol="0">
            <a:spAutoFit/>
          </a:bodyPr>
          <a:lstStyle/>
          <a:p>
            <a:pPr algn="ctr">
              <a:buClr>
                <a:schemeClr val="bg1">
                  <a:lumMod val="50000"/>
                </a:schemeClr>
              </a:buClr>
            </a:pPr>
            <a:r>
              <a:rPr lang="en-ZA" b="1">
                <a:solidFill>
                  <a:schemeClr val="bg1"/>
                </a:solidFill>
                <a:effectLst/>
                <a:latin typeface="+mj-lt"/>
                <a:ea typeface="Times New Roman" panose="02020603050405020304" pitchFamily="18" charset="0"/>
              </a:rPr>
              <a:t>0160391</a:t>
            </a:r>
            <a:r>
              <a:rPr lang="en-US" b="1">
                <a:solidFill>
                  <a:schemeClr val="bg1"/>
                </a:solidFill>
                <a:latin typeface="+mj-lt"/>
              </a:rPr>
              <a:t>  -  </a:t>
            </a:r>
            <a:r>
              <a:rPr lang="en-ZA" b="1">
                <a:solidFill>
                  <a:schemeClr val="bg1"/>
                </a:solidFill>
                <a:effectLst/>
                <a:latin typeface="+mj-lt"/>
                <a:ea typeface="Times New Roman" panose="02020603050405020304" pitchFamily="18" charset="0"/>
              </a:rPr>
              <a:t>BIN WST: NUCLEAR DISPOSAL; CONC</a:t>
            </a:r>
            <a:endParaRPr lang="en-ZA" b="1">
              <a:solidFill>
                <a:schemeClr val="bg1"/>
              </a:solidFill>
              <a:effectLst/>
              <a:latin typeface="+mj-lt"/>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56F63424-1385-D815-6F6B-DD1C9CC91676}"/>
              </a:ext>
            </a:extLst>
          </p:cNvPr>
          <p:cNvSpPr txBox="1"/>
          <p:nvPr/>
        </p:nvSpPr>
        <p:spPr>
          <a:xfrm>
            <a:off x="172528" y="1718141"/>
            <a:ext cx="5821872" cy="2308324"/>
          </a:xfrm>
          <a:prstGeom prst="rect">
            <a:avLst/>
          </a:prstGeom>
          <a:solidFill>
            <a:schemeClr val="tx1">
              <a:lumMod val="75000"/>
            </a:schemeClr>
          </a:solidFill>
          <a:ln>
            <a:solidFill>
              <a:schemeClr val="bg1"/>
            </a:solidFill>
          </a:ln>
        </p:spPr>
        <p:txBody>
          <a:bodyPr wrap="square" rtlCol="0">
            <a:spAutoFit/>
          </a:bodyPr>
          <a:lstStyle/>
          <a:p>
            <a:pPr>
              <a:buClr>
                <a:schemeClr val="bg1">
                  <a:lumMod val="50000"/>
                </a:schemeClr>
              </a:buClr>
            </a:pPr>
            <a:r>
              <a:rPr lang="en-ZA" sz="1600" b="1">
                <a:solidFill>
                  <a:schemeClr val="bg1"/>
                </a:solidFill>
                <a:effectLst/>
                <a:latin typeface="+mj-lt"/>
                <a:ea typeface="Calibri" panose="020F0502020204030204" pitchFamily="34" charset="0"/>
              </a:rPr>
              <a:t>DSG-318-003, REV 7D</a:t>
            </a:r>
            <a:r>
              <a:rPr lang="en-ZA" sz="1600">
                <a:solidFill>
                  <a:schemeClr val="bg1"/>
                </a:solidFill>
                <a:effectLst/>
                <a:latin typeface="+mj-lt"/>
                <a:ea typeface="Calibri" panose="020F0502020204030204" pitchFamily="34" charset="0"/>
              </a:rPr>
              <a:t> ( PART 5 AND 8); 0312/87Q\Q2:LS:NC:NEV; BIN, WASTE; DRUM C1; MNF: CAPE CONCRETE ( OEM); TYPE: NUCLEAR DISPOSAL; ID 1.12 X HT 1.3 M; 210 L CAP; MAT: CONCRETE; REQUIREMENTS FOR DRUM MANUFACTURING AND TESTING; KBA:</a:t>
            </a:r>
            <a:r>
              <a:rPr lang="en-ZA" sz="1600" b="1">
                <a:solidFill>
                  <a:schemeClr val="bg1"/>
                </a:solidFill>
                <a:effectLst/>
                <a:latin typeface="+mj-lt"/>
                <a:ea typeface="Calibri" panose="020F0502020204030204" pitchFamily="34" charset="0"/>
              </a:rPr>
              <a:t>PT 355/50.001A </a:t>
            </a:r>
            <a:r>
              <a:rPr lang="en-ZA" sz="1600">
                <a:solidFill>
                  <a:schemeClr val="bg1"/>
                </a:solidFill>
                <a:effectLst/>
                <a:latin typeface="+mj-lt"/>
                <a:ea typeface="Calibri" panose="020F0502020204030204" pitchFamily="34" charset="0"/>
              </a:rPr>
              <a:t>KBY; AS PER DRAWING PT 344/50.0007 A;  FUNC LOC: CONSUMABLE; CAPE CONCRETE SUPPLIER TO NOTIFY PROCUREMENT/STORES AND RADWASTE 2DAYS BEFORE ANY DELIVERY IS PHYSICALLY MADE TO KOEBERG</a:t>
            </a:r>
            <a:endParaRPr lang="en-ZA" sz="1600">
              <a:solidFill>
                <a:schemeClr val="bg1"/>
              </a:solidFill>
              <a:latin typeface="+mj-lt"/>
            </a:endParaRPr>
          </a:p>
        </p:txBody>
      </p:sp>
      <p:sp>
        <p:nvSpPr>
          <p:cNvPr id="18" name="TextBox 17">
            <a:extLst>
              <a:ext uri="{FF2B5EF4-FFF2-40B4-BE49-F238E27FC236}">
                <a16:creationId xmlns:a16="http://schemas.microsoft.com/office/drawing/2014/main" id="{085C628D-CC13-642B-15E9-48BB389E1605}"/>
              </a:ext>
            </a:extLst>
          </p:cNvPr>
          <p:cNvSpPr txBox="1"/>
          <p:nvPr/>
        </p:nvSpPr>
        <p:spPr>
          <a:xfrm>
            <a:off x="6197595" y="1723839"/>
            <a:ext cx="5821872" cy="2308324"/>
          </a:xfrm>
          <a:prstGeom prst="rect">
            <a:avLst/>
          </a:prstGeom>
          <a:solidFill>
            <a:schemeClr val="tx1">
              <a:lumMod val="75000"/>
            </a:schemeClr>
          </a:solidFill>
          <a:ln>
            <a:solidFill>
              <a:schemeClr val="bg1"/>
            </a:solidFill>
          </a:ln>
        </p:spPr>
        <p:txBody>
          <a:bodyPr wrap="square" rtlCol="0">
            <a:spAutoFit/>
          </a:bodyPr>
          <a:lstStyle/>
          <a:p>
            <a:pPr>
              <a:buClr>
                <a:schemeClr val="bg1">
                  <a:lumMod val="50000"/>
                </a:schemeClr>
              </a:buClr>
            </a:pPr>
            <a:r>
              <a:rPr lang="en-US" sz="1600" b="1">
                <a:solidFill>
                  <a:schemeClr val="bg1"/>
                </a:solidFill>
                <a:effectLst/>
                <a:latin typeface="+mj-lt"/>
                <a:ea typeface="Calibri" panose="020F0502020204030204" pitchFamily="34" charset="0"/>
              </a:rPr>
              <a:t>DSG-318-003, REV 7D</a:t>
            </a:r>
            <a:r>
              <a:rPr lang="en-US" sz="1600">
                <a:solidFill>
                  <a:schemeClr val="bg1"/>
                </a:solidFill>
                <a:effectLst/>
                <a:latin typeface="+mj-lt"/>
                <a:ea typeface="Calibri" panose="020F0502020204030204" pitchFamily="34" charset="0"/>
              </a:rPr>
              <a:t> ( PART 5 AND 8); 0312/87Q\Q2:LS:NC:NEV; C2 CONCRETE DRUM; MNF: CAPE CONCRETE( OEM); TYPE: NUCLEAR DISPOSAL; ID 778 X OD 1400 X LG 1300 MM, INNER LG: 700 MM, 210 L DRUM ; MAT: CONCRETE; AS PER DRAWING </a:t>
            </a:r>
            <a:r>
              <a:rPr lang="en-US" sz="1600" b="1">
                <a:solidFill>
                  <a:schemeClr val="bg1"/>
                </a:solidFill>
                <a:effectLst/>
                <a:latin typeface="+mj-lt"/>
                <a:ea typeface="Calibri" panose="020F0502020204030204" pitchFamily="34" charset="0"/>
              </a:rPr>
              <a:t>PT 355/50.007 B</a:t>
            </a:r>
            <a:r>
              <a:rPr lang="en-US" sz="1600">
                <a:solidFill>
                  <a:schemeClr val="bg1"/>
                </a:solidFill>
                <a:effectLst/>
                <a:latin typeface="+mj-lt"/>
                <a:ea typeface="Calibri" panose="020F0502020204030204" pitchFamily="34" charset="0"/>
              </a:rPr>
              <a:t>; SUPPLIER TO NOTIFY PROCUREMENT/STORES AND RADWASTE 2 DAYS BEFORE ANY DELIVERY IS PHYSICALLY MADE TO KOEBERG (</a:t>
            </a:r>
            <a:r>
              <a:rPr lang="en-US" sz="1600" b="1">
                <a:solidFill>
                  <a:schemeClr val="bg1"/>
                </a:solidFill>
                <a:effectLst/>
                <a:latin typeface="+mj-lt"/>
                <a:ea typeface="Calibri" panose="020F0502020204030204" pitchFamily="34" charset="0"/>
              </a:rPr>
              <a:t>KBA0905n10005</a:t>
            </a:r>
            <a:r>
              <a:rPr lang="en-US" sz="1600">
                <a:solidFill>
                  <a:schemeClr val="bg1"/>
                </a:solidFill>
                <a:effectLst/>
                <a:latin typeface="+mj-lt"/>
                <a:ea typeface="Times New Roman" panose="02020603050405020304" pitchFamily="18" charset="0"/>
              </a:rPr>
              <a:t>)</a:t>
            </a:r>
          </a:p>
          <a:p>
            <a:pPr>
              <a:buClr>
                <a:schemeClr val="bg1">
                  <a:lumMod val="50000"/>
                </a:schemeClr>
              </a:buClr>
            </a:pPr>
            <a:endParaRPr lang="en-ZA" sz="1600">
              <a:solidFill>
                <a:schemeClr val="bg1"/>
              </a:solidFill>
              <a:latin typeface="+mj-lt"/>
            </a:endParaRPr>
          </a:p>
        </p:txBody>
      </p:sp>
    </p:spTree>
    <p:extLst>
      <p:ext uri="{BB962C8B-B14F-4D97-AF65-F5344CB8AC3E}">
        <p14:creationId xmlns:p14="http://schemas.microsoft.com/office/powerpoint/2010/main" val="379210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7022101-0C63-274F-C3D9-BCB557D9EF3F}"/>
              </a:ext>
            </a:extLst>
          </p:cNvPr>
          <p:cNvSpPr>
            <a:spLocks noGrp="1"/>
          </p:cNvSpPr>
          <p:nvPr>
            <p:ph type="ctrTitle"/>
          </p:nvPr>
        </p:nvSpPr>
        <p:spPr/>
        <p:txBody>
          <a:bodyPr>
            <a:normAutofit fontScale="90000"/>
          </a:bodyPr>
          <a:lstStyle/>
          <a:p>
            <a:r>
              <a:rPr lang="en-US"/>
              <a:t>C1 DRUMS STACKED IN STORAGE AREA</a:t>
            </a:r>
            <a:endParaRPr lang="en-ZA"/>
          </a:p>
        </p:txBody>
      </p:sp>
      <p:sp>
        <p:nvSpPr>
          <p:cNvPr id="8" name="Picture Placeholder 7">
            <a:extLst>
              <a:ext uri="{FF2B5EF4-FFF2-40B4-BE49-F238E27FC236}">
                <a16:creationId xmlns:a16="http://schemas.microsoft.com/office/drawing/2014/main" id="{EEE93B99-28F1-EDCD-9AC5-1FDF3B229365}"/>
              </a:ext>
            </a:extLst>
          </p:cNvPr>
          <p:cNvSpPr>
            <a:spLocks noGrp="1"/>
          </p:cNvSpPr>
          <p:nvPr>
            <p:ph type="pic" sz="quarter" idx="14"/>
          </p:nvPr>
        </p:nvSpPr>
        <p:spPr/>
      </p:sp>
      <p:sp>
        <p:nvSpPr>
          <p:cNvPr id="7" name="Picture Placeholder 6">
            <a:extLst>
              <a:ext uri="{FF2B5EF4-FFF2-40B4-BE49-F238E27FC236}">
                <a16:creationId xmlns:a16="http://schemas.microsoft.com/office/drawing/2014/main" id="{9BADCD77-22C1-410F-3EFB-5D7BEB79FD02}"/>
              </a:ext>
            </a:extLst>
          </p:cNvPr>
          <p:cNvSpPr>
            <a:spLocks noGrp="1"/>
          </p:cNvSpPr>
          <p:nvPr>
            <p:ph type="pic" sz="quarter" idx="13"/>
          </p:nvPr>
        </p:nvSpPr>
        <p:spPr/>
      </p:sp>
      <p:pic>
        <p:nvPicPr>
          <p:cNvPr id="11" name="Content Placeholder 10" descr="Several large cylindrical containers&#10;&#10;Description automatically generated with medium confidence">
            <a:extLst>
              <a:ext uri="{FF2B5EF4-FFF2-40B4-BE49-F238E27FC236}">
                <a16:creationId xmlns:a16="http://schemas.microsoft.com/office/drawing/2014/main" id="{93228C9C-C0B0-4DD3-6962-5FD5A9A2BD33}"/>
              </a:ext>
            </a:extLst>
          </p:cNvPr>
          <p:cNvPicPr>
            <a:picLocks noGrp="1" noChangeAspect="1"/>
          </p:cNvPicPr>
          <p:nvPr>
            <p:ph sz="quarter" idx="15"/>
          </p:nvPr>
        </p:nvPicPr>
        <p:blipFill>
          <a:blip r:embed="rId2">
            <a:extLst>
              <a:ext uri="{28A0092B-C50C-407E-A947-70E740481C1C}">
                <a14:useLocalDpi xmlns:a14="http://schemas.microsoft.com/office/drawing/2010/main" val="0"/>
              </a:ext>
            </a:extLst>
          </a:blip>
          <a:stretch>
            <a:fillRect/>
          </a:stretch>
        </p:blipFill>
        <p:spPr>
          <a:xfrm>
            <a:off x="5479357" y="1600672"/>
            <a:ext cx="5729417" cy="4297063"/>
          </a:xfrm>
        </p:spPr>
      </p:pic>
    </p:spTree>
    <p:extLst>
      <p:ext uri="{BB962C8B-B14F-4D97-AF65-F5344CB8AC3E}">
        <p14:creationId xmlns:p14="http://schemas.microsoft.com/office/powerpoint/2010/main" val="3911329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6043B259-7027-4865-AF35-53881EE990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9" imgH="481" progId="TCLayout.ActiveDocument.1">
                  <p:embed/>
                </p:oleObj>
              </mc:Choice>
              <mc:Fallback>
                <p:oleObj name="think-cell Slide" r:id="rId3" imgW="479" imgH="481" progId="TCLayout.ActiveDocument.1">
                  <p:embed/>
                  <p:pic>
                    <p:nvPicPr>
                      <p:cNvPr id="9" name="Object 8" hidden="1">
                        <a:extLst>
                          <a:ext uri="{FF2B5EF4-FFF2-40B4-BE49-F238E27FC236}">
                            <a16:creationId xmlns:a16="http://schemas.microsoft.com/office/drawing/2014/main" id="{6043B259-7027-4865-AF35-53881EE99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Picture Placeholder 2">
            <a:extLst>
              <a:ext uri="{FF2B5EF4-FFF2-40B4-BE49-F238E27FC236}">
                <a16:creationId xmlns:a16="http://schemas.microsoft.com/office/drawing/2014/main" id="{6D7F0A30-F33B-1643-B768-61E67AC0A812}"/>
              </a:ext>
            </a:extLst>
          </p:cNvPr>
          <p:cNvSpPr>
            <a:spLocks noGrp="1"/>
          </p:cNvSpPr>
          <p:nvPr>
            <p:ph type="pic" sz="quarter" idx="10"/>
          </p:nvPr>
        </p:nvSpPr>
        <p:spPr/>
      </p:sp>
      <p:sp>
        <p:nvSpPr>
          <p:cNvPr id="10" name="Title 1">
            <a:extLst>
              <a:ext uri="{FF2B5EF4-FFF2-40B4-BE49-F238E27FC236}">
                <a16:creationId xmlns:a16="http://schemas.microsoft.com/office/drawing/2014/main" id="{A5B3A533-4404-B08F-EBAD-B86ABFF43589}"/>
              </a:ext>
            </a:extLst>
          </p:cNvPr>
          <p:cNvSpPr>
            <a:spLocks noGrp="1"/>
          </p:cNvSpPr>
          <p:nvPr>
            <p:ph type="ctrTitle"/>
          </p:nvPr>
        </p:nvSpPr>
        <p:spPr>
          <a:xfrm>
            <a:off x="2924499" y="519017"/>
            <a:ext cx="6343001" cy="541157"/>
          </a:xfrm>
        </p:spPr>
        <p:txBody>
          <a:bodyPr/>
          <a:lstStyle/>
          <a:p>
            <a:pPr algn="ctr"/>
            <a:r>
              <a:rPr lang="en-GB" b="1"/>
              <a:t>Contract items:</a:t>
            </a:r>
          </a:p>
        </p:txBody>
      </p:sp>
      <p:sp>
        <p:nvSpPr>
          <p:cNvPr id="11" name="TextBox 10">
            <a:extLst>
              <a:ext uri="{FF2B5EF4-FFF2-40B4-BE49-F238E27FC236}">
                <a16:creationId xmlns:a16="http://schemas.microsoft.com/office/drawing/2014/main" id="{A14E1196-9C05-488F-CF51-EC504F48D587}"/>
              </a:ext>
            </a:extLst>
          </p:cNvPr>
          <p:cNvSpPr txBox="1"/>
          <p:nvPr/>
        </p:nvSpPr>
        <p:spPr>
          <a:xfrm>
            <a:off x="163903" y="1329636"/>
            <a:ext cx="5804620" cy="369332"/>
          </a:xfrm>
          <a:prstGeom prst="rect">
            <a:avLst/>
          </a:prstGeom>
          <a:solidFill>
            <a:schemeClr val="tx1">
              <a:lumMod val="50000"/>
            </a:schemeClr>
          </a:solidFill>
          <a:ln>
            <a:solidFill>
              <a:schemeClr val="bg1"/>
            </a:solidFill>
          </a:ln>
        </p:spPr>
        <p:txBody>
          <a:bodyPr wrap="square" rtlCol="0">
            <a:spAutoFit/>
          </a:bodyPr>
          <a:lstStyle/>
          <a:p>
            <a:pPr algn="ctr">
              <a:buClr>
                <a:schemeClr val="bg1">
                  <a:lumMod val="50000"/>
                </a:schemeClr>
              </a:buClr>
            </a:pPr>
            <a:r>
              <a:rPr lang="en-ZA" sz="1800" b="1">
                <a:solidFill>
                  <a:schemeClr val="bg1"/>
                </a:solidFill>
                <a:effectLst/>
                <a:latin typeface="+mj-lt"/>
                <a:ea typeface="Times New Roman" panose="02020603050405020304" pitchFamily="18" charset="0"/>
              </a:rPr>
              <a:t>0160388</a:t>
            </a:r>
            <a:r>
              <a:rPr lang="en-US" b="1">
                <a:solidFill>
                  <a:schemeClr val="bg1"/>
                </a:solidFill>
                <a:latin typeface="+mj-lt"/>
              </a:rPr>
              <a:t>  -  </a:t>
            </a:r>
            <a:r>
              <a:rPr lang="en-ZA" sz="1800" b="1">
                <a:solidFill>
                  <a:schemeClr val="bg1"/>
                </a:solidFill>
                <a:effectLst/>
                <a:latin typeface="+mj-lt"/>
                <a:ea typeface="Times New Roman" panose="02020603050405020304" pitchFamily="18" charset="0"/>
              </a:rPr>
              <a:t>BIN WST: NUCLEAR; CONC</a:t>
            </a:r>
            <a:endParaRPr lang="en-ZA" b="1">
              <a:solidFill>
                <a:schemeClr val="bg1"/>
              </a:solidFill>
              <a:effectLst/>
              <a:latin typeface="+mj-lt"/>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3D141C88-EFD4-5FEF-2992-B3772DD6B574}"/>
              </a:ext>
            </a:extLst>
          </p:cNvPr>
          <p:cNvSpPr txBox="1"/>
          <p:nvPr/>
        </p:nvSpPr>
        <p:spPr>
          <a:xfrm>
            <a:off x="6137217" y="1329636"/>
            <a:ext cx="5888372" cy="369332"/>
          </a:xfrm>
          <a:prstGeom prst="rect">
            <a:avLst/>
          </a:prstGeom>
          <a:solidFill>
            <a:schemeClr val="tx1">
              <a:lumMod val="50000"/>
            </a:schemeClr>
          </a:solidFill>
          <a:ln>
            <a:solidFill>
              <a:schemeClr val="bg1"/>
            </a:solidFill>
          </a:ln>
        </p:spPr>
        <p:txBody>
          <a:bodyPr wrap="square" rtlCol="0">
            <a:spAutoFit/>
          </a:bodyPr>
          <a:lstStyle/>
          <a:p>
            <a:pPr algn="ctr">
              <a:buClr>
                <a:schemeClr val="bg1">
                  <a:lumMod val="50000"/>
                </a:schemeClr>
              </a:buClr>
            </a:pPr>
            <a:r>
              <a:rPr lang="en-ZA" sz="1800" b="1">
                <a:solidFill>
                  <a:schemeClr val="bg1"/>
                </a:solidFill>
                <a:effectLst/>
                <a:latin typeface="+mj-lt"/>
                <a:ea typeface="Times New Roman" panose="02020603050405020304" pitchFamily="18" charset="0"/>
              </a:rPr>
              <a:t>0160389</a:t>
            </a:r>
            <a:r>
              <a:rPr lang="en-US" b="1">
                <a:solidFill>
                  <a:schemeClr val="bg1"/>
                </a:solidFill>
                <a:latin typeface="+mj-lt"/>
              </a:rPr>
              <a:t>  -  </a:t>
            </a:r>
            <a:r>
              <a:rPr lang="en-ZA" sz="1800" b="1">
                <a:solidFill>
                  <a:schemeClr val="bg1"/>
                </a:solidFill>
                <a:effectLst/>
                <a:latin typeface="+mj-lt"/>
                <a:ea typeface="Times New Roman" panose="02020603050405020304" pitchFamily="18" charset="0"/>
              </a:rPr>
              <a:t>BIN WST: NUCLEAR DISPOSAL; CONC</a:t>
            </a:r>
            <a:endParaRPr lang="en-ZA" b="1">
              <a:solidFill>
                <a:schemeClr val="bg1"/>
              </a:solidFill>
              <a:effectLst/>
              <a:latin typeface="+mj-lt"/>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E360E67E-6209-344F-B010-60507B1C5BDA}"/>
              </a:ext>
            </a:extLst>
          </p:cNvPr>
          <p:cNvSpPr txBox="1"/>
          <p:nvPr/>
        </p:nvSpPr>
        <p:spPr>
          <a:xfrm>
            <a:off x="163902" y="1838905"/>
            <a:ext cx="5804620" cy="2062103"/>
          </a:xfrm>
          <a:prstGeom prst="rect">
            <a:avLst/>
          </a:prstGeom>
          <a:solidFill>
            <a:schemeClr val="tx1">
              <a:lumMod val="75000"/>
            </a:schemeClr>
          </a:solidFill>
          <a:ln>
            <a:solidFill>
              <a:schemeClr val="bg1"/>
            </a:solidFill>
          </a:ln>
        </p:spPr>
        <p:txBody>
          <a:bodyPr wrap="square" rtlCol="0">
            <a:spAutoFit/>
          </a:bodyPr>
          <a:lstStyle/>
          <a:p>
            <a:pPr>
              <a:buClr>
                <a:schemeClr val="bg1">
                  <a:lumMod val="50000"/>
                </a:schemeClr>
              </a:buClr>
            </a:pPr>
            <a:r>
              <a:rPr lang="en-ZA" sz="1600" b="1">
                <a:solidFill>
                  <a:schemeClr val="bg1"/>
                </a:solidFill>
                <a:effectLst/>
                <a:latin typeface="+mj-lt"/>
                <a:ea typeface="Calibri" panose="020F0502020204030204" pitchFamily="34" charset="0"/>
              </a:rPr>
              <a:t>DSG-318-003 REV 7D</a:t>
            </a:r>
            <a:r>
              <a:rPr lang="en-ZA" sz="1600">
                <a:solidFill>
                  <a:schemeClr val="bg1"/>
                </a:solidFill>
                <a:effectLst/>
                <a:latin typeface="+mj-lt"/>
                <a:ea typeface="Calibri" panose="020F0502020204030204" pitchFamily="34" charset="0"/>
              </a:rPr>
              <a:t> (PART 5 AND 8); 0312/87Q;Q2:LS:NC:NEV; ( REQUIREMENTS FOR DRUM MANUFACTURING AND TESTING ); C2F CONCRETE DRUM; P/N C2; MNF: CAPE CONCRETE (OEM); TYPE: NUCLEAR; ID 778 X OD 1400 X LG 1300 MM; MAT: CONCRETE; INNER LG: 700 MM; AS PER DRAWING </a:t>
            </a:r>
            <a:r>
              <a:rPr lang="en-ZA" sz="1600" b="1">
                <a:solidFill>
                  <a:schemeClr val="bg1"/>
                </a:solidFill>
                <a:effectLst/>
                <a:latin typeface="+mj-lt"/>
                <a:ea typeface="Calibri" panose="020F0502020204030204" pitchFamily="34" charset="0"/>
              </a:rPr>
              <a:t>PT 355/50.007 E</a:t>
            </a:r>
            <a:r>
              <a:rPr lang="en-ZA" sz="1600">
                <a:solidFill>
                  <a:schemeClr val="bg1"/>
                </a:solidFill>
                <a:effectLst/>
                <a:latin typeface="+mj-lt"/>
                <a:ea typeface="Calibri" panose="020F0502020204030204" pitchFamily="34" charset="0"/>
              </a:rPr>
              <a:t>; SUPPLIER TO NOTIFY PROCUREMENT/STORES AND RADWASTE 2 DAYS BEFORE ANY DELIVERY IS PHYSICALLY MADE TO KOEBERG</a:t>
            </a:r>
          </a:p>
        </p:txBody>
      </p:sp>
      <p:sp>
        <p:nvSpPr>
          <p:cNvPr id="14" name="TextBox 13">
            <a:extLst>
              <a:ext uri="{FF2B5EF4-FFF2-40B4-BE49-F238E27FC236}">
                <a16:creationId xmlns:a16="http://schemas.microsoft.com/office/drawing/2014/main" id="{2D41D7B7-5F3C-5C8C-6D94-91F6E065B520}"/>
              </a:ext>
            </a:extLst>
          </p:cNvPr>
          <p:cNvSpPr txBox="1"/>
          <p:nvPr/>
        </p:nvSpPr>
        <p:spPr>
          <a:xfrm>
            <a:off x="6137213" y="1844603"/>
            <a:ext cx="5888372" cy="2062103"/>
          </a:xfrm>
          <a:prstGeom prst="rect">
            <a:avLst/>
          </a:prstGeom>
          <a:solidFill>
            <a:schemeClr val="tx1">
              <a:lumMod val="75000"/>
            </a:schemeClr>
          </a:solidFill>
          <a:ln>
            <a:solidFill>
              <a:schemeClr val="bg1"/>
            </a:solidFill>
          </a:ln>
        </p:spPr>
        <p:txBody>
          <a:bodyPr wrap="square" rtlCol="0">
            <a:spAutoFit/>
          </a:bodyPr>
          <a:lstStyle/>
          <a:p>
            <a:pPr>
              <a:buClr>
                <a:schemeClr val="bg1">
                  <a:lumMod val="50000"/>
                </a:schemeClr>
              </a:buClr>
            </a:pPr>
            <a:r>
              <a:rPr lang="en-ZA" sz="1600" b="1">
                <a:solidFill>
                  <a:schemeClr val="bg1"/>
                </a:solidFill>
                <a:effectLst/>
                <a:latin typeface="+mj-lt"/>
                <a:ea typeface="Calibri" panose="020F0502020204030204" pitchFamily="34" charset="0"/>
              </a:rPr>
              <a:t>DSG-318-003 REV 7D</a:t>
            </a:r>
            <a:r>
              <a:rPr lang="en-ZA" sz="1600">
                <a:solidFill>
                  <a:schemeClr val="bg1"/>
                </a:solidFill>
                <a:effectLst/>
                <a:latin typeface="+mj-lt"/>
                <a:ea typeface="Calibri" panose="020F0502020204030204" pitchFamily="34" charset="0"/>
              </a:rPr>
              <a:t> PART 5 AND 8 (CONCRETE. REQUIREMENTS FOR DRUM MANUFACTURING AND TESTING); 0312/87Q;Q2:LS:NC:NEV; C4 CONCRETE DRUM; P/N: C4; MNF: CAPE CONCRETE (OEM); TYPE: NUCLEAR DISPOSAL; ID 780 X OD 1100 X LG 1300 MM, INNER LG: 780 MM, 210 L; MAT: CONCRETE; AS PER DRAWING </a:t>
            </a:r>
            <a:r>
              <a:rPr lang="en-ZA" sz="1600" b="1">
                <a:solidFill>
                  <a:schemeClr val="bg1"/>
                </a:solidFill>
                <a:effectLst/>
                <a:latin typeface="+mj-lt"/>
                <a:ea typeface="Calibri" panose="020F0502020204030204" pitchFamily="34" charset="0"/>
              </a:rPr>
              <a:t>PT 355/50.007 D</a:t>
            </a:r>
            <a:r>
              <a:rPr lang="en-ZA" sz="1600">
                <a:solidFill>
                  <a:schemeClr val="bg1"/>
                </a:solidFill>
                <a:effectLst/>
                <a:latin typeface="+mj-lt"/>
                <a:ea typeface="Calibri" panose="020F0502020204030204" pitchFamily="34" charset="0"/>
              </a:rPr>
              <a:t>; SUPPLIER TO NOTIFY PROCUREMENT/STORES AND RADWASTE 2DAYS BEFORE ANY DELIVERY IS PHYSICALLY MADE TO KOEBERG</a:t>
            </a:r>
            <a:endParaRPr lang="en-ZA" sz="1600">
              <a:solidFill>
                <a:schemeClr val="bg1"/>
              </a:solidFill>
              <a:latin typeface="+mj-lt"/>
            </a:endParaRPr>
          </a:p>
        </p:txBody>
      </p:sp>
    </p:spTree>
    <p:extLst>
      <p:ext uri="{BB962C8B-B14F-4D97-AF65-F5344CB8AC3E}">
        <p14:creationId xmlns:p14="http://schemas.microsoft.com/office/powerpoint/2010/main" val="123873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large grey cylinder with yellow paint&#10;&#10;Description automatically generated">
            <a:extLst>
              <a:ext uri="{FF2B5EF4-FFF2-40B4-BE49-F238E27FC236}">
                <a16:creationId xmlns:a16="http://schemas.microsoft.com/office/drawing/2014/main" id="{B72514DD-7320-C7BF-46C5-2BA4849555F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288" b="10288"/>
          <a:stretch>
            <a:fillRect/>
          </a:stretch>
        </p:blipFill>
        <p:spPr/>
      </p:pic>
      <p:sp>
        <p:nvSpPr>
          <p:cNvPr id="4" name="Title 3">
            <a:extLst>
              <a:ext uri="{FF2B5EF4-FFF2-40B4-BE49-F238E27FC236}">
                <a16:creationId xmlns:a16="http://schemas.microsoft.com/office/drawing/2014/main" id="{F5C52DBC-482F-1A21-6171-94F9927D9432}"/>
              </a:ext>
            </a:extLst>
          </p:cNvPr>
          <p:cNvSpPr>
            <a:spLocks noGrp="1"/>
          </p:cNvSpPr>
          <p:nvPr>
            <p:ph type="ctrTitle"/>
          </p:nvPr>
        </p:nvSpPr>
        <p:spPr/>
        <p:txBody>
          <a:bodyPr/>
          <a:lstStyle/>
          <a:p>
            <a:r>
              <a:rPr lang="en-US"/>
              <a:t>DRUM HANDLING</a:t>
            </a:r>
            <a:endParaRPr lang="en-ZA"/>
          </a:p>
        </p:txBody>
      </p:sp>
      <p:pic>
        <p:nvPicPr>
          <p:cNvPr id="11" name="Picture Placeholder 10" descr="A large cylinder with a yellow arm&#10;&#10;Description automatically generated">
            <a:extLst>
              <a:ext uri="{FF2B5EF4-FFF2-40B4-BE49-F238E27FC236}">
                <a16:creationId xmlns:a16="http://schemas.microsoft.com/office/drawing/2014/main" id="{CFD2BD4D-EB37-F16B-19AB-47C82ECB7BB9}"/>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0288" b="10288"/>
          <a:stretch>
            <a:fillRect/>
          </a:stretch>
        </p:blipFill>
        <p:spPr/>
      </p:pic>
      <p:pic>
        <p:nvPicPr>
          <p:cNvPr id="13" name="Picture Placeholder 12">
            <a:extLst>
              <a:ext uri="{FF2B5EF4-FFF2-40B4-BE49-F238E27FC236}">
                <a16:creationId xmlns:a16="http://schemas.microsoft.com/office/drawing/2014/main" id="{DEAA34BC-234F-6278-89E3-5BC2EE9464F3}"/>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8761" b="8761"/>
          <a:stretch>
            <a:fillRect/>
          </a:stretch>
        </p:blipFill>
        <p:spPr/>
      </p:pic>
    </p:spTree>
    <p:extLst>
      <p:ext uri="{BB962C8B-B14F-4D97-AF65-F5344CB8AC3E}">
        <p14:creationId xmlns:p14="http://schemas.microsoft.com/office/powerpoint/2010/main" val="4184904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AE12A6-F3D3-6E83-51D0-0CC1F8912608}"/>
              </a:ext>
            </a:extLst>
          </p:cNvPr>
          <p:cNvSpPr/>
          <p:nvPr/>
        </p:nvSpPr>
        <p:spPr>
          <a:xfrm>
            <a:off x="0" y="4137596"/>
            <a:ext cx="12189118" cy="245298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7" name="Object 6" hidden="1">
            <a:extLst>
              <a:ext uri="{FF2B5EF4-FFF2-40B4-BE49-F238E27FC236}">
                <a16:creationId xmlns:a16="http://schemas.microsoft.com/office/drawing/2014/main" id="{617AB6EB-0C86-4FE6-AA1E-A61A842C7A5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81" progId="TCLayout.ActiveDocument.1">
                  <p:embed/>
                </p:oleObj>
              </mc:Choice>
              <mc:Fallback>
                <p:oleObj name="think-cell Slide" r:id="rId4" imgW="479" imgH="481" progId="TCLayout.ActiveDocument.1">
                  <p:embed/>
                  <p:pic>
                    <p:nvPicPr>
                      <p:cNvPr id="7" name="Object 6" hidden="1">
                        <a:extLst>
                          <a:ext uri="{FF2B5EF4-FFF2-40B4-BE49-F238E27FC236}">
                            <a16:creationId xmlns:a16="http://schemas.microsoft.com/office/drawing/2014/main" id="{617AB6EB-0C86-4FE6-AA1E-A61A842C7A5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Picture Placeholder 2">
            <a:extLst>
              <a:ext uri="{FF2B5EF4-FFF2-40B4-BE49-F238E27FC236}">
                <a16:creationId xmlns:a16="http://schemas.microsoft.com/office/drawing/2014/main" id="{5CBDE395-5711-4129-9511-C34902BA55CC}"/>
              </a:ext>
            </a:extLst>
          </p:cNvPr>
          <p:cNvSpPr>
            <a:spLocks noGrp="1"/>
          </p:cNvSpPr>
          <p:nvPr>
            <p:ph type="pic" sz="quarter" idx="10"/>
          </p:nvPr>
        </p:nvSpPr>
        <p:spPr>
          <a:xfrm>
            <a:off x="0" y="5233327"/>
            <a:ext cx="2996847" cy="1365521"/>
          </a:xfrm>
        </p:spPr>
      </p:sp>
      <p:sp>
        <p:nvSpPr>
          <p:cNvPr id="2" name="Title 1">
            <a:extLst>
              <a:ext uri="{FF2B5EF4-FFF2-40B4-BE49-F238E27FC236}">
                <a16:creationId xmlns:a16="http://schemas.microsoft.com/office/drawing/2014/main" id="{FEF8984B-CDE0-46E3-86FE-359F73A21DCA}"/>
              </a:ext>
            </a:extLst>
          </p:cNvPr>
          <p:cNvSpPr>
            <a:spLocks noGrp="1"/>
          </p:cNvSpPr>
          <p:nvPr>
            <p:ph type="ctrTitle"/>
          </p:nvPr>
        </p:nvSpPr>
        <p:spPr>
          <a:xfrm>
            <a:off x="2923058" y="434260"/>
            <a:ext cx="6343001" cy="541157"/>
          </a:xfrm>
        </p:spPr>
        <p:txBody>
          <a:bodyPr/>
          <a:lstStyle/>
          <a:p>
            <a:pPr algn="ctr"/>
            <a:r>
              <a:rPr lang="en-GB" b="1"/>
              <a:t>Contract items:</a:t>
            </a:r>
          </a:p>
        </p:txBody>
      </p:sp>
      <p:sp>
        <p:nvSpPr>
          <p:cNvPr id="4" name="Picture Placeholder 3">
            <a:extLst>
              <a:ext uri="{FF2B5EF4-FFF2-40B4-BE49-F238E27FC236}">
                <a16:creationId xmlns:a16="http://schemas.microsoft.com/office/drawing/2014/main" id="{49A8E926-1053-480B-9D71-883974601E03}"/>
              </a:ext>
            </a:extLst>
          </p:cNvPr>
          <p:cNvSpPr>
            <a:spLocks noGrp="1"/>
          </p:cNvSpPr>
          <p:nvPr>
            <p:ph type="pic" sz="quarter" idx="11"/>
          </p:nvPr>
        </p:nvSpPr>
        <p:spPr>
          <a:xfrm>
            <a:off x="2993972" y="5233076"/>
            <a:ext cx="2996847" cy="1358888"/>
          </a:xfrm>
        </p:spPr>
      </p:sp>
      <p:sp>
        <p:nvSpPr>
          <p:cNvPr id="14" name="TextBox 13">
            <a:extLst>
              <a:ext uri="{FF2B5EF4-FFF2-40B4-BE49-F238E27FC236}">
                <a16:creationId xmlns:a16="http://schemas.microsoft.com/office/drawing/2014/main" id="{1B141B7F-9F3C-E414-F2BF-63ECB4597299}"/>
              </a:ext>
            </a:extLst>
          </p:cNvPr>
          <p:cNvSpPr txBox="1"/>
          <p:nvPr/>
        </p:nvSpPr>
        <p:spPr>
          <a:xfrm>
            <a:off x="172528" y="1277886"/>
            <a:ext cx="5821873" cy="369332"/>
          </a:xfrm>
          <a:prstGeom prst="rect">
            <a:avLst/>
          </a:prstGeom>
          <a:solidFill>
            <a:schemeClr val="tx1">
              <a:lumMod val="50000"/>
            </a:schemeClr>
          </a:solidFill>
          <a:ln>
            <a:solidFill>
              <a:schemeClr val="bg1"/>
            </a:solidFill>
          </a:ln>
        </p:spPr>
        <p:txBody>
          <a:bodyPr wrap="square" rtlCol="0">
            <a:spAutoFit/>
          </a:bodyPr>
          <a:lstStyle/>
          <a:p>
            <a:pPr algn="ctr">
              <a:buClr>
                <a:schemeClr val="bg1">
                  <a:lumMod val="50000"/>
                </a:schemeClr>
              </a:buClr>
            </a:pPr>
            <a:r>
              <a:rPr lang="en-ZA" sz="1800" b="1">
                <a:solidFill>
                  <a:schemeClr val="bg1"/>
                </a:solidFill>
                <a:effectLst/>
                <a:latin typeface="+mj-lt"/>
                <a:ea typeface="Times New Roman" panose="02020603050405020304" pitchFamily="18" charset="0"/>
              </a:rPr>
              <a:t>0114742</a:t>
            </a:r>
            <a:r>
              <a:rPr lang="en-US" b="1">
                <a:solidFill>
                  <a:schemeClr val="bg1"/>
                </a:solidFill>
                <a:latin typeface="+mj-lt"/>
              </a:rPr>
              <a:t>  -  </a:t>
            </a:r>
            <a:r>
              <a:rPr lang="en-ZA" sz="1800" b="1">
                <a:solidFill>
                  <a:schemeClr val="bg1"/>
                </a:solidFill>
                <a:effectLst/>
                <a:latin typeface="+mj-lt"/>
                <a:ea typeface="Times New Roman" panose="02020603050405020304" pitchFamily="18" charset="0"/>
              </a:rPr>
              <a:t>SAND:DUNE; TONS</a:t>
            </a:r>
            <a:endParaRPr lang="en-ZA" b="1">
              <a:solidFill>
                <a:schemeClr val="bg1"/>
              </a:solidFill>
              <a:latin typeface="+mj-lt"/>
            </a:endParaRPr>
          </a:p>
        </p:txBody>
      </p:sp>
      <p:sp>
        <p:nvSpPr>
          <p:cNvPr id="15" name="TextBox 14">
            <a:extLst>
              <a:ext uri="{FF2B5EF4-FFF2-40B4-BE49-F238E27FC236}">
                <a16:creationId xmlns:a16="http://schemas.microsoft.com/office/drawing/2014/main" id="{D9623D53-CF13-41AD-51A8-6A3A5BC98E47}"/>
              </a:ext>
            </a:extLst>
          </p:cNvPr>
          <p:cNvSpPr txBox="1"/>
          <p:nvPr/>
        </p:nvSpPr>
        <p:spPr>
          <a:xfrm>
            <a:off x="6096000" y="1277886"/>
            <a:ext cx="5923467" cy="369332"/>
          </a:xfrm>
          <a:prstGeom prst="rect">
            <a:avLst/>
          </a:prstGeom>
          <a:solidFill>
            <a:schemeClr val="tx1">
              <a:lumMod val="50000"/>
            </a:schemeClr>
          </a:solidFill>
          <a:ln>
            <a:solidFill>
              <a:schemeClr val="bg1"/>
            </a:solidFill>
          </a:ln>
        </p:spPr>
        <p:txBody>
          <a:bodyPr wrap="square" rtlCol="0">
            <a:spAutoFit/>
          </a:bodyPr>
          <a:lstStyle/>
          <a:p>
            <a:pPr algn="ctr">
              <a:buClr>
                <a:schemeClr val="bg1">
                  <a:lumMod val="50000"/>
                </a:schemeClr>
              </a:buClr>
            </a:pPr>
            <a:r>
              <a:rPr lang="en-ZA" sz="1800" b="1">
                <a:solidFill>
                  <a:schemeClr val="bg1"/>
                </a:solidFill>
                <a:effectLst/>
                <a:latin typeface="+mj-lt"/>
                <a:ea typeface="Times New Roman" panose="02020603050405020304" pitchFamily="18" charset="0"/>
              </a:rPr>
              <a:t>0114727</a:t>
            </a:r>
            <a:r>
              <a:rPr lang="en-US" b="1">
                <a:solidFill>
                  <a:schemeClr val="bg1"/>
                </a:solidFill>
                <a:latin typeface="+mj-lt"/>
              </a:rPr>
              <a:t>  -  </a:t>
            </a:r>
            <a:r>
              <a:rPr lang="en-ZA" sz="1800" b="1">
                <a:solidFill>
                  <a:schemeClr val="bg1"/>
                </a:solidFill>
                <a:effectLst/>
                <a:latin typeface="+mj-lt"/>
                <a:ea typeface="Times New Roman" panose="02020603050405020304" pitchFamily="18" charset="0"/>
              </a:rPr>
              <a:t>STONE: POLISHING; LIME DOLOMITIC</a:t>
            </a:r>
            <a:endParaRPr lang="en-ZA" b="1">
              <a:solidFill>
                <a:schemeClr val="bg1"/>
              </a:solidFill>
              <a:effectLst/>
              <a:latin typeface="+mj-lt"/>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56F63424-1385-D815-6F6B-DD1C9CC91676}"/>
              </a:ext>
            </a:extLst>
          </p:cNvPr>
          <p:cNvSpPr txBox="1"/>
          <p:nvPr/>
        </p:nvSpPr>
        <p:spPr>
          <a:xfrm>
            <a:off x="172528" y="1795782"/>
            <a:ext cx="5821872" cy="3293209"/>
          </a:xfrm>
          <a:prstGeom prst="rect">
            <a:avLst/>
          </a:prstGeom>
          <a:solidFill>
            <a:schemeClr val="tx1">
              <a:lumMod val="75000"/>
            </a:schemeClr>
          </a:solidFill>
          <a:ln>
            <a:solidFill>
              <a:schemeClr val="bg1"/>
            </a:solidFill>
          </a:ln>
        </p:spPr>
        <p:txBody>
          <a:bodyPr wrap="square" rtlCol="0">
            <a:spAutoFit/>
          </a:bodyPr>
          <a:lstStyle/>
          <a:p>
            <a:pPr>
              <a:buClr>
                <a:schemeClr val="bg1">
                  <a:lumMod val="50000"/>
                </a:schemeClr>
              </a:buClr>
            </a:pPr>
            <a:r>
              <a:rPr lang="en-ZA" sz="1600" b="1">
                <a:solidFill>
                  <a:schemeClr val="bg1"/>
                </a:solidFill>
                <a:effectLst/>
                <a:latin typeface="+mj-lt"/>
                <a:ea typeface="Calibri" panose="020F0502020204030204" pitchFamily="34" charset="0"/>
              </a:rPr>
              <a:t>DSG 318-003 REV 7B; </a:t>
            </a:r>
            <a:r>
              <a:rPr lang="en-ZA" sz="1600">
                <a:solidFill>
                  <a:schemeClr val="bg1"/>
                </a:solidFill>
                <a:effectLst/>
                <a:latin typeface="+mj-lt"/>
                <a:ea typeface="Calibri" panose="020F0502020204030204" pitchFamily="34" charset="0"/>
              </a:rPr>
              <a:t>240-126286740; 0029/99Q;Q3:NSF:NC: NEV; DUNE SAND;+ CRUSHER DUST OR EQUIVALENT. WATER DEMAND LESS THAN 170L/M3. TESTING REQUIRED AS PER SANS 1083, GRADING, DUST CONTENT, FINENESS MODULE, CHLORIDE CONTENT, ORGANIC IMPURITIES, PRESENCE OF SUGAR, SOLUBLE DELETERIOUS IMPURITIES, CLAY AND SILT CONTENT, SAND EQUIVALENT AND DRY SHRINKAGE. SAND TO BE PACKED IN 1 TON TUFF BAGS WITH BOTTOM CHUTE; EACH BAG TO BE LABELLED WITH A BATCH NUMBER AND DATE OF DELIVERY. SUPPLIER TO NOTIFY PROCUREMENT / STORES AND RADWASTE 2 DAYS BEFORE ANY DELIVERY IS PHYSICALLY MADE TO KOEBERG. PLEASE NOTIFY SECURITY IF DELIVERY IS TO BE MADE AFTER HOURS</a:t>
            </a:r>
            <a:endParaRPr lang="en-ZA" sz="1400">
              <a:solidFill>
                <a:schemeClr val="bg1"/>
              </a:solidFill>
              <a:latin typeface="+mj-lt"/>
            </a:endParaRPr>
          </a:p>
        </p:txBody>
      </p:sp>
      <p:sp>
        <p:nvSpPr>
          <p:cNvPr id="18" name="TextBox 17">
            <a:extLst>
              <a:ext uri="{FF2B5EF4-FFF2-40B4-BE49-F238E27FC236}">
                <a16:creationId xmlns:a16="http://schemas.microsoft.com/office/drawing/2014/main" id="{085C628D-CC13-642B-15E9-48BB389E1605}"/>
              </a:ext>
            </a:extLst>
          </p:cNvPr>
          <p:cNvSpPr txBox="1"/>
          <p:nvPr/>
        </p:nvSpPr>
        <p:spPr>
          <a:xfrm>
            <a:off x="6096000" y="1793861"/>
            <a:ext cx="5923467" cy="3785652"/>
          </a:xfrm>
          <a:prstGeom prst="rect">
            <a:avLst/>
          </a:prstGeom>
          <a:solidFill>
            <a:schemeClr val="tx1">
              <a:lumMod val="75000"/>
            </a:schemeClr>
          </a:solidFill>
          <a:ln>
            <a:solidFill>
              <a:schemeClr val="bg1"/>
            </a:solidFill>
          </a:ln>
        </p:spPr>
        <p:txBody>
          <a:bodyPr wrap="square" rtlCol="0">
            <a:spAutoFit/>
          </a:bodyPr>
          <a:lstStyle/>
          <a:p>
            <a:pPr>
              <a:buClr>
                <a:schemeClr val="bg1">
                  <a:lumMod val="50000"/>
                </a:schemeClr>
              </a:buClr>
            </a:pPr>
            <a:r>
              <a:rPr lang="en-ZA" sz="1600">
                <a:solidFill>
                  <a:schemeClr val="bg1"/>
                </a:solidFill>
                <a:effectLst/>
                <a:latin typeface="+mj-lt"/>
                <a:ea typeface="Calibri" panose="020F0502020204030204" pitchFamily="34" charset="0"/>
              </a:rPr>
              <a:t>C.O.C +  ( TESTING REQUIREMENT AS PER SPEC DSG-318-003  7D; 0040/88Q; Q5:NSF:NC:NEV; CRUSHED GRANITE IS PREFERRED WITH AN AAR VALUE THAT MEETS REQUIREMENTS (TEST CERTIFICATE). NOMINAL AGGREGATE SIZE FOR CAPPING MATERIAL IS 13.2MM IN ACCORDANCE WITH SANS 1083. GRADING, MOISTURE CONTENT, DUST CONTENT, 10% FACT VALUE, DRY SHRINKAGE AND AKALI-AGGREGATE. STONE TO BE PACKED IN 1 TON TUFF BAGS WITH BOTTOM CHUTE. EACH BAG TO BE LABELLED WITH A BATCH NUMBER AND DATE OF DELIVERY. DOLOMITIC LIMESTONE; DIMEN: 3,15 TO 8,0MM; SUPPLIER TO NOTIFY PROCUREMENT/STORES AND RADWASTE 2DAYS BEFORE ANY DELIVERY IS PHYSICALLY MADE TO KOEBERG. LIMESTONE HAS TO BE BAGGED AND THE BAGS WILL BE PROVIDED BY KOEBERG; PLEASE NOTIFY SECURITY IF DELIVERY IS TO BE MADE AFTER HOURS)</a:t>
            </a:r>
            <a:endParaRPr lang="en-ZA" sz="1400">
              <a:solidFill>
                <a:schemeClr val="bg1"/>
              </a:solidFill>
              <a:latin typeface="+mj-lt"/>
            </a:endParaRPr>
          </a:p>
        </p:txBody>
      </p:sp>
    </p:spTree>
    <p:extLst>
      <p:ext uri="{BB962C8B-B14F-4D97-AF65-F5344CB8AC3E}">
        <p14:creationId xmlns:p14="http://schemas.microsoft.com/office/powerpoint/2010/main" val="2636818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2975924-26DC-DFE9-87AF-FE0CFFCD1408}"/>
              </a:ext>
            </a:extLst>
          </p:cNvPr>
          <p:cNvSpPr>
            <a:spLocks noGrp="1"/>
          </p:cNvSpPr>
          <p:nvPr>
            <p:ph type="title"/>
          </p:nvPr>
        </p:nvSpPr>
        <p:spPr/>
        <p:txBody>
          <a:bodyPr/>
          <a:lstStyle/>
          <a:p>
            <a:r>
              <a:rPr lang="en-US"/>
              <a:t>LABORATORY REPORTS</a:t>
            </a:r>
            <a:endParaRPr lang="en-ZA"/>
          </a:p>
        </p:txBody>
      </p:sp>
      <p:pic>
        <p:nvPicPr>
          <p:cNvPr id="10" name="Content Placeholder 9">
            <a:extLst>
              <a:ext uri="{FF2B5EF4-FFF2-40B4-BE49-F238E27FC236}">
                <a16:creationId xmlns:a16="http://schemas.microsoft.com/office/drawing/2014/main" id="{4D5F457A-036D-F3AA-BEE4-77A5C9BB068F}"/>
              </a:ext>
            </a:extLst>
          </p:cNvPr>
          <p:cNvPicPr>
            <a:picLocks noGrp="1" noChangeAspect="1"/>
          </p:cNvPicPr>
          <p:nvPr>
            <p:ph idx="1"/>
          </p:nvPr>
        </p:nvPicPr>
        <p:blipFill>
          <a:blip r:embed="rId2"/>
          <a:stretch>
            <a:fillRect/>
          </a:stretch>
        </p:blipFill>
        <p:spPr>
          <a:xfrm>
            <a:off x="361950" y="1829478"/>
            <a:ext cx="5654675" cy="3648306"/>
          </a:xfrm>
        </p:spPr>
      </p:pic>
      <p:pic>
        <p:nvPicPr>
          <p:cNvPr id="12" name="Content Placeholder 11">
            <a:extLst>
              <a:ext uri="{FF2B5EF4-FFF2-40B4-BE49-F238E27FC236}">
                <a16:creationId xmlns:a16="http://schemas.microsoft.com/office/drawing/2014/main" id="{E7B12490-91AB-9E88-69B9-FA86734DE85C}"/>
              </a:ext>
            </a:extLst>
          </p:cNvPr>
          <p:cNvPicPr>
            <a:picLocks noGrp="1" noChangeAspect="1"/>
          </p:cNvPicPr>
          <p:nvPr>
            <p:ph idx="10"/>
          </p:nvPr>
        </p:nvPicPr>
        <p:blipFill>
          <a:blip r:embed="rId2"/>
          <a:stretch>
            <a:fillRect/>
          </a:stretch>
        </p:blipFill>
        <p:spPr>
          <a:xfrm>
            <a:off x="6175375" y="1829478"/>
            <a:ext cx="5654675" cy="3648306"/>
          </a:xfrm>
        </p:spPr>
      </p:pic>
    </p:spTree>
    <p:extLst>
      <p:ext uri="{BB962C8B-B14F-4D97-AF65-F5344CB8AC3E}">
        <p14:creationId xmlns:p14="http://schemas.microsoft.com/office/powerpoint/2010/main" val="64879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D12CF72-98BF-4606-9DC0-9A03956F75BB}"/>
              </a:ext>
            </a:extLst>
          </p:cNvPr>
          <p:cNvGraphicFramePr>
            <a:graphicFrameLocks noChangeAspect="1"/>
          </p:cNvGraphicFramePr>
          <p:nvPr>
            <p:custDataLst>
              <p:tags r:id="rId1"/>
            </p:custDataLst>
            <p:extLst>
              <p:ext uri="{D42A27DB-BD31-4B8C-83A1-F6EECF244321}">
                <p14:modId xmlns:p14="http://schemas.microsoft.com/office/powerpoint/2010/main" val="3298391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81" progId="TCLayout.ActiveDocument.1">
                  <p:embed/>
                </p:oleObj>
              </mc:Choice>
              <mc:Fallback>
                <p:oleObj name="think-cell Slide" r:id="rId4" imgW="479" imgH="481" progId="TCLayout.ActiveDocument.1">
                  <p:embed/>
                  <p:pic>
                    <p:nvPicPr>
                      <p:cNvPr id="3" name="Object 2" hidden="1">
                        <a:extLst>
                          <a:ext uri="{FF2B5EF4-FFF2-40B4-BE49-F238E27FC236}">
                            <a16:creationId xmlns:a16="http://schemas.microsoft.com/office/drawing/2014/main" id="{AD12CF72-98BF-4606-9DC0-9A03956F75B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Footer Placeholder 1">
            <a:extLst>
              <a:ext uri="{FF2B5EF4-FFF2-40B4-BE49-F238E27FC236}">
                <a16:creationId xmlns:a16="http://schemas.microsoft.com/office/drawing/2014/main" id="{6517A401-B4A0-40EB-A2CD-E3783C441D75}"/>
              </a:ext>
            </a:extLst>
          </p:cNvPr>
          <p:cNvSpPr>
            <a:spLocks noGrp="1"/>
          </p:cNvSpPr>
          <p:nvPr>
            <p:ph type="ftr" sz="quarter" idx="3"/>
          </p:nvPr>
        </p:nvSpPr>
        <p:spPr/>
        <p:txBody>
          <a:bodyPr/>
          <a:lstStyle/>
          <a:p>
            <a:endParaRPr lang="en-GB"/>
          </a:p>
        </p:txBody>
      </p:sp>
      <p:sp>
        <p:nvSpPr>
          <p:cNvPr id="5" name="Slide Number Placeholder 4">
            <a:extLst>
              <a:ext uri="{FF2B5EF4-FFF2-40B4-BE49-F238E27FC236}">
                <a16:creationId xmlns:a16="http://schemas.microsoft.com/office/drawing/2014/main" id="{AF6695EF-C445-498C-89BC-B8D488A281DB}"/>
              </a:ext>
            </a:extLst>
          </p:cNvPr>
          <p:cNvSpPr>
            <a:spLocks noGrp="1"/>
          </p:cNvSpPr>
          <p:nvPr>
            <p:ph type="sldNum" sz="quarter" idx="4"/>
          </p:nvPr>
        </p:nvSpPr>
        <p:spPr/>
        <p:txBody>
          <a:bodyPr/>
          <a:lstStyle/>
          <a:p>
            <a:fld id="{56B1497D-D85C-49F0-B0C9-9C5FED4EAE9E}" type="slidenum">
              <a:rPr lang="en-GB" smtClean="0"/>
              <a:pPr/>
              <a:t>10</a:t>
            </a:fld>
            <a:endParaRPr lang="en-GB"/>
          </a:p>
        </p:txBody>
      </p:sp>
      <p:pic>
        <p:nvPicPr>
          <p:cNvPr id="8" name="Picture 7">
            <a:extLst>
              <a:ext uri="{FF2B5EF4-FFF2-40B4-BE49-F238E27FC236}">
                <a16:creationId xmlns:a16="http://schemas.microsoft.com/office/drawing/2014/main" id="{CF749328-A386-46C0-008B-2BA48C0226DE}"/>
              </a:ext>
            </a:extLst>
          </p:cNvPr>
          <p:cNvPicPr>
            <a:picLocks noChangeAspect="1"/>
          </p:cNvPicPr>
          <p:nvPr/>
        </p:nvPicPr>
        <p:blipFill>
          <a:blip r:embed="rId6"/>
          <a:stretch>
            <a:fillRect/>
          </a:stretch>
        </p:blipFill>
        <p:spPr>
          <a:xfrm>
            <a:off x="86264" y="1046985"/>
            <a:ext cx="12024708" cy="5345103"/>
          </a:xfrm>
          <a:prstGeom prst="rect">
            <a:avLst/>
          </a:prstGeom>
        </p:spPr>
      </p:pic>
      <p:sp>
        <p:nvSpPr>
          <p:cNvPr id="9" name="Title 1">
            <a:extLst>
              <a:ext uri="{FF2B5EF4-FFF2-40B4-BE49-F238E27FC236}">
                <a16:creationId xmlns:a16="http://schemas.microsoft.com/office/drawing/2014/main" id="{A73BA115-4018-A3F7-51EB-83CF151DB3AC}"/>
              </a:ext>
            </a:extLst>
          </p:cNvPr>
          <p:cNvSpPr txBox="1">
            <a:spLocks/>
          </p:cNvSpPr>
          <p:nvPr/>
        </p:nvSpPr>
        <p:spPr>
          <a:xfrm>
            <a:off x="522708" y="211520"/>
            <a:ext cx="9511777" cy="666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pPr algn="ctr"/>
            <a:r>
              <a:rPr lang="en-US" sz="2800" b="1"/>
              <a:t>Functional Evaluation Criteria</a:t>
            </a:r>
            <a:endParaRPr lang="en-ZA" sz="2800" b="1"/>
          </a:p>
        </p:txBody>
      </p:sp>
    </p:spTree>
    <p:extLst>
      <p:ext uri="{BB962C8B-B14F-4D97-AF65-F5344CB8AC3E}">
        <p14:creationId xmlns:p14="http://schemas.microsoft.com/office/powerpoint/2010/main" val="4098570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D3FE8-96F7-E58A-1035-0A3115570526}"/>
              </a:ext>
            </a:extLst>
          </p:cNvPr>
          <p:cNvSpPr>
            <a:spLocks noGrp="1"/>
          </p:cNvSpPr>
          <p:nvPr>
            <p:ph type="title"/>
          </p:nvPr>
        </p:nvSpPr>
        <p:spPr/>
        <p:txBody>
          <a:bodyPr/>
          <a:lstStyle/>
          <a:p>
            <a:pPr algn="ctr"/>
            <a:r>
              <a:rPr lang="en-US" sz="2800" b="1"/>
              <a:t>Functional Evaluation Criteria</a:t>
            </a:r>
            <a:endParaRPr lang="en-ZA" sz="2800" b="1"/>
          </a:p>
        </p:txBody>
      </p:sp>
      <p:sp>
        <p:nvSpPr>
          <p:cNvPr id="4" name="Footer Placeholder 3">
            <a:extLst>
              <a:ext uri="{FF2B5EF4-FFF2-40B4-BE49-F238E27FC236}">
                <a16:creationId xmlns:a16="http://schemas.microsoft.com/office/drawing/2014/main" id="{1FE90562-A13C-FD97-CDB0-5B20025E7078}"/>
              </a:ext>
            </a:extLst>
          </p:cNvPr>
          <p:cNvSpPr>
            <a:spLocks noGrp="1"/>
          </p:cNvSpPr>
          <p:nvPr>
            <p:ph type="ftr" sz="quarter" idx="3"/>
          </p:nvPr>
        </p:nvSpPr>
        <p:spPr/>
        <p:txBody>
          <a:bodyPr/>
          <a:lstStyle/>
          <a:p>
            <a:endParaRPr lang="en-GB"/>
          </a:p>
        </p:txBody>
      </p:sp>
      <p:sp>
        <p:nvSpPr>
          <p:cNvPr id="5" name="Slide Number Placeholder 4">
            <a:extLst>
              <a:ext uri="{FF2B5EF4-FFF2-40B4-BE49-F238E27FC236}">
                <a16:creationId xmlns:a16="http://schemas.microsoft.com/office/drawing/2014/main" id="{C7A755A8-CED0-E6CC-5E3F-4D8763F791E9}"/>
              </a:ext>
            </a:extLst>
          </p:cNvPr>
          <p:cNvSpPr>
            <a:spLocks noGrp="1"/>
          </p:cNvSpPr>
          <p:nvPr>
            <p:ph type="sldNum" sz="quarter" idx="4"/>
          </p:nvPr>
        </p:nvSpPr>
        <p:spPr/>
        <p:txBody>
          <a:bodyPr/>
          <a:lstStyle/>
          <a:p>
            <a:fld id="{56B1497D-D85C-49F0-B0C9-9C5FED4EAE9E}" type="slidenum">
              <a:rPr lang="en-GB" smtClean="0"/>
              <a:pPr/>
              <a:t>11</a:t>
            </a:fld>
            <a:endParaRPr lang="en-GB"/>
          </a:p>
        </p:txBody>
      </p:sp>
      <p:pic>
        <p:nvPicPr>
          <p:cNvPr id="6" name="Picture 5">
            <a:extLst>
              <a:ext uri="{FF2B5EF4-FFF2-40B4-BE49-F238E27FC236}">
                <a16:creationId xmlns:a16="http://schemas.microsoft.com/office/drawing/2014/main" id="{E8138A7C-5C3A-6ACF-54EA-52A52F75AA26}"/>
              </a:ext>
            </a:extLst>
          </p:cNvPr>
          <p:cNvPicPr>
            <a:picLocks noChangeAspect="1"/>
          </p:cNvPicPr>
          <p:nvPr/>
        </p:nvPicPr>
        <p:blipFill>
          <a:blip r:embed="rId2"/>
          <a:stretch>
            <a:fillRect/>
          </a:stretch>
        </p:blipFill>
        <p:spPr>
          <a:xfrm>
            <a:off x="85262" y="1221411"/>
            <a:ext cx="12021476" cy="2925486"/>
          </a:xfrm>
          <a:prstGeom prst="rect">
            <a:avLst/>
          </a:prstGeom>
        </p:spPr>
      </p:pic>
      <p:pic>
        <p:nvPicPr>
          <p:cNvPr id="13" name="Picture 12">
            <a:extLst>
              <a:ext uri="{FF2B5EF4-FFF2-40B4-BE49-F238E27FC236}">
                <a16:creationId xmlns:a16="http://schemas.microsoft.com/office/drawing/2014/main" id="{2A1C1EC9-F82A-0E69-03CE-5F64076215C1}"/>
              </a:ext>
            </a:extLst>
          </p:cNvPr>
          <p:cNvPicPr>
            <a:picLocks noChangeAspect="1"/>
          </p:cNvPicPr>
          <p:nvPr/>
        </p:nvPicPr>
        <p:blipFill>
          <a:blip r:embed="rId3"/>
          <a:stretch>
            <a:fillRect/>
          </a:stretch>
        </p:blipFill>
        <p:spPr>
          <a:xfrm>
            <a:off x="85262" y="4151452"/>
            <a:ext cx="12021476" cy="1917188"/>
          </a:xfrm>
          <a:prstGeom prst="rect">
            <a:avLst/>
          </a:prstGeom>
        </p:spPr>
      </p:pic>
    </p:spTree>
    <p:extLst>
      <p:ext uri="{BB962C8B-B14F-4D97-AF65-F5344CB8AC3E}">
        <p14:creationId xmlns:p14="http://schemas.microsoft.com/office/powerpoint/2010/main" val="2465772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53D8342-F290-EB4E-AAA1-15C08CCDC31B}"/>
              </a:ext>
            </a:extLst>
          </p:cNvPr>
          <p:cNvSpPr>
            <a:spLocks noGrp="1"/>
          </p:cNvSpPr>
          <p:nvPr>
            <p:ph type="ctrTitle"/>
          </p:nvPr>
        </p:nvSpPr>
        <p:spPr/>
        <p:txBody>
          <a:bodyPr/>
          <a:lstStyle/>
          <a:p>
            <a:r>
              <a:rPr lang="en-US"/>
              <a:t>DROP TEST ON A C1 DRUM</a:t>
            </a:r>
            <a:endParaRPr lang="en-ZA"/>
          </a:p>
        </p:txBody>
      </p:sp>
      <p:sp>
        <p:nvSpPr>
          <p:cNvPr id="9" name="Picture Placeholder 8">
            <a:extLst>
              <a:ext uri="{FF2B5EF4-FFF2-40B4-BE49-F238E27FC236}">
                <a16:creationId xmlns:a16="http://schemas.microsoft.com/office/drawing/2014/main" id="{FE93DBDE-959B-1871-EFB9-A20A048963FF}"/>
              </a:ext>
            </a:extLst>
          </p:cNvPr>
          <p:cNvSpPr>
            <a:spLocks noGrp="1"/>
          </p:cNvSpPr>
          <p:nvPr>
            <p:ph type="pic" sz="quarter" idx="14"/>
          </p:nvPr>
        </p:nvSpPr>
        <p:spPr/>
      </p:sp>
      <p:sp>
        <p:nvSpPr>
          <p:cNvPr id="8" name="Picture Placeholder 7">
            <a:extLst>
              <a:ext uri="{FF2B5EF4-FFF2-40B4-BE49-F238E27FC236}">
                <a16:creationId xmlns:a16="http://schemas.microsoft.com/office/drawing/2014/main" id="{6673A814-E48D-376D-73BE-8D30CCD5A346}"/>
              </a:ext>
            </a:extLst>
          </p:cNvPr>
          <p:cNvSpPr>
            <a:spLocks noGrp="1"/>
          </p:cNvSpPr>
          <p:nvPr>
            <p:ph type="pic" sz="quarter" idx="13"/>
          </p:nvPr>
        </p:nvSpPr>
        <p:spPr/>
      </p:sp>
      <p:pic>
        <p:nvPicPr>
          <p:cNvPr id="12" name="Content Placeholder 11" descr="A large cylinder with smoke coming out of it&#10;&#10;Description automatically generated">
            <a:extLst>
              <a:ext uri="{FF2B5EF4-FFF2-40B4-BE49-F238E27FC236}">
                <a16:creationId xmlns:a16="http://schemas.microsoft.com/office/drawing/2014/main" id="{1E8E7C52-69D6-C3F7-1F8B-F724B62C5D29}"/>
              </a:ext>
            </a:extLst>
          </p:cNvPr>
          <p:cNvPicPr>
            <a:picLocks noGrp="1" noChangeAspect="1"/>
          </p:cNvPicPr>
          <p:nvPr>
            <p:ph sz="quarter" idx="15"/>
          </p:nvPr>
        </p:nvPicPr>
        <p:blipFill>
          <a:blip r:embed="rId2">
            <a:extLst>
              <a:ext uri="{28A0092B-C50C-407E-A947-70E740481C1C}">
                <a14:useLocalDpi xmlns:a14="http://schemas.microsoft.com/office/drawing/2010/main" val="0"/>
              </a:ext>
            </a:extLst>
          </a:blip>
          <a:stretch>
            <a:fillRect/>
          </a:stretch>
        </p:blipFill>
        <p:spPr>
          <a:xfrm>
            <a:off x="5594465" y="1468438"/>
            <a:ext cx="5254337" cy="4600575"/>
          </a:xfrm>
        </p:spPr>
      </p:pic>
      <p:sp>
        <p:nvSpPr>
          <p:cNvPr id="5" name="Slide Number Placeholder 4">
            <a:extLst>
              <a:ext uri="{FF2B5EF4-FFF2-40B4-BE49-F238E27FC236}">
                <a16:creationId xmlns:a16="http://schemas.microsoft.com/office/drawing/2014/main" id="{5268F3FE-79F4-CB25-17D9-55A2301FE245}"/>
              </a:ext>
            </a:extLst>
          </p:cNvPr>
          <p:cNvSpPr>
            <a:spLocks noGrp="1"/>
          </p:cNvSpPr>
          <p:nvPr>
            <p:ph type="sldNum" sz="quarter" idx="4294967295"/>
          </p:nvPr>
        </p:nvSpPr>
        <p:spPr>
          <a:xfrm>
            <a:off x="11844338" y="6481763"/>
            <a:ext cx="347662" cy="365125"/>
          </a:xfrm>
          <a:prstGeom prst="rect">
            <a:avLst/>
          </a:prstGeom>
        </p:spPr>
        <p:txBody>
          <a:bodyPr/>
          <a:lstStyle/>
          <a:p>
            <a:fld id="{56B1497D-D85C-49F0-B0C9-9C5FED4EAE9E}" type="slidenum">
              <a:rPr lang="en-GB" smtClean="0"/>
              <a:pPr/>
              <a:t>12</a:t>
            </a:fld>
            <a:endParaRPr lang="en-GB"/>
          </a:p>
        </p:txBody>
      </p:sp>
    </p:spTree>
    <p:extLst>
      <p:ext uri="{BB962C8B-B14F-4D97-AF65-F5344CB8AC3E}">
        <p14:creationId xmlns:p14="http://schemas.microsoft.com/office/powerpoint/2010/main" val="4253382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6043B259-7027-4865-AF35-53881EE990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9" imgH="481" progId="TCLayout.ActiveDocument.1">
                  <p:embed/>
                </p:oleObj>
              </mc:Choice>
              <mc:Fallback>
                <p:oleObj name="think-cell Slide" r:id="rId3" imgW="479" imgH="481" progId="TCLayout.ActiveDocument.1">
                  <p:embed/>
                  <p:pic>
                    <p:nvPicPr>
                      <p:cNvPr id="9" name="Object 8" hidden="1">
                        <a:extLst>
                          <a:ext uri="{FF2B5EF4-FFF2-40B4-BE49-F238E27FC236}">
                            <a16:creationId xmlns:a16="http://schemas.microsoft.com/office/drawing/2014/main" id="{6043B259-7027-4865-AF35-53881EE99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Picture Placeholder 2">
            <a:extLst>
              <a:ext uri="{FF2B5EF4-FFF2-40B4-BE49-F238E27FC236}">
                <a16:creationId xmlns:a16="http://schemas.microsoft.com/office/drawing/2014/main" id="{6D7F0A30-F33B-1643-B768-61E67AC0A812}"/>
              </a:ext>
            </a:extLst>
          </p:cNvPr>
          <p:cNvSpPr>
            <a:spLocks noGrp="1"/>
          </p:cNvSpPr>
          <p:nvPr>
            <p:ph type="pic" sz="quarter" idx="10"/>
          </p:nvPr>
        </p:nvSpPr>
        <p:spPr/>
      </p:sp>
      <p:sp>
        <p:nvSpPr>
          <p:cNvPr id="5" name="Title 1">
            <a:extLst>
              <a:ext uri="{FF2B5EF4-FFF2-40B4-BE49-F238E27FC236}">
                <a16:creationId xmlns:a16="http://schemas.microsoft.com/office/drawing/2014/main" id="{4784DCDD-0EA4-524E-0885-079928572030}"/>
              </a:ext>
            </a:extLst>
          </p:cNvPr>
          <p:cNvSpPr txBox="1">
            <a:spLocks/>
          </p:cNvSpPr>
          <p:nvPr/>
        </p:nvSpPr>
        <p:spPr>
          <a:xfrm>
            <a:off x="361681" y="205769"/>
            <a:ext cx="9511777" cy="666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algn="ctr"/>
            <a:r>
              <a:rPr lang="en-US" b="1"/>
              <a:t>Functional Evaluation Criteria – overall score</a:t>
            </a:r>
            <a:endParaRPr lang="en-ZA" b="1"/>
          </a:p>
        </p:txBody>
      </p:sp>
      <p:pic>
        <p:nvPicPr>
          <p:cNvPr id="7" name="Picture 6">
            <a:extLst>
              <a:ext uri="{FF2B5EF4-FFF2-40B4-BE49-F238E27FC236}">
                <a16:creationId xmlns:a16="http://schemas.microsoft.com/office/drawing/2014/main" id="{BEDD3D90-411D-7CC6-6A46-3461FF574D5B}"/>
              </a:ext>
            </a:extLst>
          </p:cNvPr>
          <p:cNvPicPr>
            <a:picLocks noChangeAspect="1"/>
          </p:cNvPicPr>
          <p:nvPr/>
        </p:nvPicPr>
        <p:blipFill>
          <a:blip r:embed="rId5"/>
          <a:stretch>
            <a:fillRect/>
          </a:stretch>
        </p:blipFill>
        <p:spPr>
          <a:xfrm>
            <a:off x="112144" y="1444657"/>
            <a:ext cx="11944131" cy="2299208"/>
          </a:xfrm>
          <a:prstGeom prst="rect">
            <a:avLst/>
          </a:prstGeom>
        </p:spPr>
      </p:pic>
    </p:spTree>
    <p:extLst>
      <p:ext uri="{BB962C8B-B14F-4D97-AF65-F5344CB8AC3E}">
        <p14:creationId xmlns:p14="http://schemas.microsoft.com/office/powerpoint/2010/main" val="1245447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6043B259-7027-4865-AF35-53881EE990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9" imgH="481" progId="TCLayout.ActiveDocument.1">
                  <p:embed/>
                </p:oleObj>
              </mc:Choice>
              <mc:Fallback>
                <p:oleObj name="think-cell Slide" r:id="rId3" imgW="479" imgH="481" progId="TCLayout.ActiveDocument.1">
                  <p:embed/>
                  <p:pic>
                    <p:nvPicPr>
                      <p:cNvPr id="9" name="Object 8" hidden="1">
                        <a:extLst>
                          <a:ext uri="{FF2B5EF4-FFF2-40B4-BE49-F238E27FC236}">
                            <a16:creationId xmlns:a16="http://schemas.microsoft.com/office/drawing/2014/main" id="{6043B259-7027-4865-AF35-53881EE99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0C5888-70DE-DCB2-BE6F-A64830CB7BA6}"/>
              </a:ext>
            </a:extLst>
          </p:cNvPr>
          <p:cNvSpPr>
            <a:spLocks noGrp="1"/>
          </p:cNvSpPr>
          <p:nvPr>
            <p:ph type="ctrTitle"/>
          </p:nvPr>
        </p:nvSpPr>
        <p:spPr>
          <a:xfrm>
            <a:off x="2924497" y="1224786"/>
            <a:ext cx="6343001" cy="645535"/>
          </a:xfrm>
        </p:spPr>
        <p:txBody>
          <a:bodyPr>
            <a:normAutofit/>
          </a:bodyPr>
          <a:lstStyle/>
          <a:p>
            <a:pPr algn="ctr"/>
            <a:r>
              <a:rPr lang="en-US" b="1" u="sng"/>
              <a:t>Close Out:</a:t>
            </a:r>
            <a:endParaRPr lang="en-ZA" b="1" u="sng"/>
          </a:p>
        </p:txBody>
      </p:sp>
      <p:sp>
        <p:nvSpPr>
          <p:cNvPr id="3" name="Picture Placeholder 2">
            <a:extLst>
              <a:ext uri="{FF2B5EF4-FFF2-40B4-BE49-F238E27FC236}">
                <a16:creationId xmlns:a16="http://schemas.microsoft.com/office/drawing/2014/main" id="{6D7F0A30-F33B-1643-B768-61E67AC0A812}"/>
              </a:ext>
            </a:extLst>
          </p:cNvPr>
          <p:cNvSpPr>
            <a:spLocks noGrp="1"/>
          </p:cNvSpPr>
          <p:nvPr>
            <p:ph type="pic" sz="quarter" idx="10"/>
          </p:nvPr>
        </p:nvSpPr>
        <p:spPr/>
      </p:sp>
      <p:sp>
        <p:nvSpPr>
          <p:cNvPr id="4" name="TextBox 3">
            <a:extLst>
              <a:ext uri="{FF2B5EF4-FFF2-40B4-BE49-F238E27FC236}">
                <a16:creationId xmlns:a16="http://schemas.microsoft.com/office/drawing/2014/main" id="{087BD40C-FF56-37F0-D2A5-B88C9FDE50B9}"/>
              </a:ext>
            </a:extLst>
          </p:cNvPr>
          <p:cNvSpPr txBox="1"/>
          <p:nvPr/>
        </p:nvSpPr>
        <p:spPr>
          <a:xfrm>
            <a:off x="198782" y="2268766"/>
            <a:ext cx="11794433" cy="923330"/>
          </a:xfrm>
          <a:prstGeom prst="rect">
            <a:avLst/>
          </a:prstGeom>
          <a:noFill/>
        </p:spPr>
        <p:txBody>
          <a:bodyPr wrap="square" rtlCol="0">
            <a:spAutoFit/>
          </a:bodyPr>
          <a:lstStyle/>
          <a:p>
            <a:pPr algn="ctr">
              <a:buClr>
                <a:schemeClr val="bg1">
                  <a:lumMod val="50000"/>
                </a:schemeClr>
              </a:buClr>
            </a:pPr>
            <a:r>
              <a:rPr lang="en-ZA">
                <a:solidFill>
                  <a:schemeClr val="bg1"/>
                </a:solidFill>
                <a:effectLst/>
                <a:latin typeface="+mj-lt"/>
                <a:ea typeface="Calibri" panose="020F0502020204030204" pitchFamily="34" charset="0"/>
              </a:rPr>
              <a:t>This platform is open for any clarification questions you may have. </a:t>
            </a:r>
          </a:p>
          <a:p>
            <a:pPr algn="ctr">
              <a:buClr>
                <a:schemeClr val="bg1">
                  <a:lumMod val="50000"/>
                </a:schemeClr>
              </a:buClr>
            </a:pPr>
            <a:endParaRPr lang="en-ZA">
              <a:solidFill>
                <a:schemeClr val="bg1"/>
              </a:solidFill>
              <a:latin typeface="+mj-lt"/>
            </a:endParaRPr>
          </a:p>
          <a:p>
            <a:pPr algn="ctr">
              <a:buClr>
                <a:schemeClr val="bg1">
                  <a:lumMod val="50000"/>
                </a:schemeClr>
              </a:buClr>
            </a:pPr>
            <a:r>
              <a:rPr lang="en-ZA">
                <a:solidFill>
                  <a:schemeClr val="bg1"/>
                </a:solidFill>
                <a:latin typeface="+mj-lt"/>
              </a:rPr>
              <a:t>Rashaad will take you through the process, should you have any further question after this clarification meeting. </a:t>
            </a:r>
            <a:endParaRPr lang="en-US">
              <a:solidFill>
                <a:schemeClr val="bg1"/>
              </a:solidFill>
              <a:latin typeface="+mj-lt"/>
            </a:endParaRPr>
          </a:p>
        </p:txBody>
      </p:sp>
    </p:spTree>
    <p:extLst>
      <p:ext uri="{BB962C8B-B14F-4D97-AF65-F5344CB8AC3E}">
        <p14:creationId xmlns:p14="http://schemas.microsoft.com/office/powerpoint/2010/main" val="3414370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1">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2023_Gx Template_New CI PPT_Gill Sans Font" id="{189B78FD-8559-4438-92AE-89E4D2B5715D}" vid="{3AC5A84B-A8EA-4316-958F-14C47285E430}"/>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2023_Gx Template_New CI PPT_Gill Sans Font" id="{189B78FD-8559-4438-92AE-89E4D2B5715D}" vid="{C49CBDE0-5609-49A2-B5C9-5179898D3EE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161f8da-5f12-4edd-a85b-4688cea21731">
      <UserInfo>
        <DisplayName>Mesia Hlungwani</DisplayName>
        <AccountId>13</AccountId>
        <AccountType/>
      </UserInfo>
    </SharedWithUsers>
    <lcf76f155ced4ddcb4097134ff3c332f xmlns="b7a6c7a0-34e9-4e9c-bcc2-87af5837ac92">
      <Terms xmlns="http://schemas.microsoft.com/office/infopath/2007/PartnerControls"/>
    </lcf76f155ced4ddcb4097134ff3c332f>
    <TaxCatchAll xmlns="7161f8da-5f12-4edd-a85b-4688cea2173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A3D9B7CDC04845B35E8804A6CAC4FD" ma:contentTypeVersion="13" ma:contentTypeDescription="Create a new document." ma:contentTypeScope="" ma:versionID="cc63115bb5c43f66836a95ea6f70ad86">
  <xsd:schema xmlns:xsd="http://www.w3.org/2001/XMLSchema" xmlns:xs="http://www.w3.org/2001/XMLSchema" xmlns:p="http://schemas.microsoft.com/office/2006/metadata/properties" xmlns:ns2="b7a6c7a0-34e9-4e9c-bcc2-87af5837ac92" xmlns:ns3="7161f8da-5f12-4edd-a85b-4688cea21731" targetNamespace="http://schemas.microsoft.com/office/2006/metadata/properties" ma:root="true" ma:fieldsID="5e322d441185917a8b0da4e6ce0869b4" ns2:_="" ns3:_="">
    <xsd:import namespace="b7a6c7a0-34e9-4e9c-bcc2-87af5837ac92"/>
    <xsd:import namespace="7161f8da-5f12-4edd-a85b-4688cea2173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a6c7a0-34e9-4e9c-bcc2-87af5837ac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5fa3029-581b-4330-9c67-5ed5a891eaa2"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61f8da-5f12-4edd-a85b-4688cea2173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a3b8c77-4d40-4ec9-8fff-bcb4c06922a5}" ma:internalName="TaxCatchAll" ma:showField="CatchAllData" ma:web="7161f8da-5f12-4edd-a85b-4688cea217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E63001-59A4-4855-A8A4-78D55880AF7A}">
  <ds:schemaRefs>
    <ds:schemaRef ds:uri="http://schemas.microsoft.com/sharepoint/v3/contenttype/forms"/>
  </ds:schemaRefs>
</ds:datastoreItem>
</file>

<file path=customXml/itemProps2.xml><?xml version="1.0" encoding="utf-8"?>
<ds:datastoreItem xmlns:ds="http://schemas.openxmlformats.org/officeDocument/2006/customXml" ds:itemID="{4EC287B8-6B55-41C9-A017-8438FA6C88DC}">
  <ds:schemaRefs>
    <ds:schemaRef ds:uri="d1fa30ca-cccc-48e0-a2db-0b31856dc0fb"/>
    <ds:schemaRef ds:uri="ebca971d-7a82-46e0-9499-669fa56f4c9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7161f8da-5f12-4edd-a85b-4688cea21731"/>
    <ds:schemaRef ds:uri="b7a6c7a0-34e9-4e9c-bcc2-87af5837ac92"/>
  </ds:schemaRefs>
</ds:datastoreItem>
</file>

<file path=customXml/itemProps3.xml><?xml version="1.0" encoding="utf-8"?>
<ds:datastoreItem xmlns:ds="http://schemas.openxmlformats.org/officeDocument/2006/customXml" ds:itemID="{C20577B7-A84F-405C-8F2A-B9D7A11284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a6c7a0-34e9-4e9c-bcc2-87af5837ac92"/>
    <ds:schemaRef ds:uri="7161f8da-5f12-4edd-a85b-4688cea21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2023_Gx Template_New CI PPT_Gill Sans Font</Template>
  <TotalTime>0</TotalTime>
  <Words>1042</Words>
  <Application>Microsoft Office PowerPoint</Application>
  <PresentationFormat>Widescreen</PresentationFormat>
  <Paragraphs>61</Paragraphs>
  <Slides>14</Slides>
  <Notes>5</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2" baseType="lpstr">
      <vt:lpstr>Arial</vt:lpstr>
      <vt:lpstr>Calibri</vt:lpstr>
      <vt:lpstr>Courier New</vt:lpstr>
      <vt:lpstr>Gill Sans MT</vt:lpstr>
      <vt:lpstr>Wingdings</vt:lpstr>
      <vt:lpstr>Office Theme</vt:lpstr>
      <vt:lpstr>Content Slide Master</vt:lpstr>
      <vt:lpstr>think-cell Slide</vt:lpstr>
      <vt:lpstr>Clarification Meeting:   Concrete Drums</vt:lpstr>
      <vt:lpstr>Safety Talk</vt:lpstr>
      <vt:lpstr>Scope:</vt:lpstr>
      <vt:lpstr>Contract items:</vt:lpstr>
      <vt:lpstr>C1 DRUMS STACKED IN STORAGE AREA</vt:lpstr>
      <vt:lpstr>Contract items:</vt:lpstr>
      <vt:lpstr>DRUM HANDLING</vt:lpstr>
      <vt:lpstr>Contract items:</vt:lpstr>
      <vt:lpstr>LABORATORY REPORTS</vt:lpstr>
      <vt:lpstr>PowerPoint Presentation</vt:lpstr>
      <vt:lpstr>Functional Evaluation Criteria</vt:lpstr>
      <vt:lpstr>DROP TEST ON A C1 DRUM</vt:lpstr>
      <vt:lpstr>PowerPoint Presentation</vt:lpstr>
      <vt:lpstr>Close Out:</vt:lpstr>
    </vt:vector>
  </TitlesOfParts>
  <Manager>ERIC SHUNMAGUM</Manager>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Clarification Meeting:   Fireproof Suits</dc:title>
  <dc:subject>TEMPATE FOR ALL BUSINESS PRESENTATIONS</dc:subject>
  <dc:creator>Hannellie Van Jaarsveld</dc:creator>
  <cp:lastModifiedBy>Rashaad Sedan</cp:lastModifiedBy>
  <cp:revision>1</cp:revision>
  <cp:lastPrinted>2023-01-06T07:22:59Z</cp:lastPrinted>
  <dcterms:created xsi:type="dcterms:W3CDTF">2024-08-19T18:08:18Z</dcterms:created>
  <dcterms:modified xsi:type="dcterms:W3CDTF">2025-06-02T07:11:41Z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0x010100FBA3D9B7CDC04845B35E8804A6CAC4FD</vt:lpwstr>
  </property>
</Properties>
</file>