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90" r:id="rId6"/>
    <p:sldId id="294" r:id="rId7"/>
    <p:sldId id="298" r:id="rId8"/>
    <p:sldId id="314" r:id="rId9"/>
  </p:sldIdLst>
  <p:sldSz cx="9144000" cy="6858000" type="screen4x3"/>
  <p:notesSz cx="68199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12">
          <p15:clr>
            <a:srgbClr val="A4A3A4"/>
          </p15:clr>
        </p15:guide>
        <p15:guide id="2" pos="16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9" autoAdjust="0"/>
    <p:restoredTop sz="94733" autoAdjust="0"/>
  </p:normalViewPr>
  <p:slideViewPr>
    <p:cSldViewPr snapToGrid="0" snapToObjects="1">
      <p:cViewPr varScale="1">
        <p:scale>
          <a:sx n="78" d="100"/>
          <a:sy n="78" d="100"/>
        </p:scale>
        <p:origin x="1498" y="82"/>
      </p:cViewPr>
      <p:guideLst>
        <p:guide orient="horz" pos="1312"/>
        <p:guide pos="16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7EB08-0226-4DC5-80F5-95034E6E4A50}" type="datetimeFigureOut">
              <a:rPr lang="en-ZA" smtClean="0"/>
              <a:t>2026/08/14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83E7B-A1AE-4A35-A880-05928AD425C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20730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37CA6-C3F8-4E16-8088-B24DECDBDBCE}" type="datetimeFigureOut">
              <a:rPr lang="en-ZA" smtClean="0"/>
              <a:t>2026/08/14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F8592-633F-440F-8469-923C65C53A94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282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180" y="924791"/>
            <a:ext cx="8013659" cy="3343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27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13164"/>
            <a:ext cx="2057400" cy="47129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66354" y="1413164"/>
            <a:ext cx="5510645" cy="471299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25ACE83-0F60-CC47-802A-4D891EAD32D2}"/>
              </a:ext>
            </a:extLst>
          </p:cNvPr>
          <p:cNvSpPr txBox="1">
            <a:spLocks/>
          </p:cNvSpPr>
          <p:nvPr userDrawn="1"/>
        </p:nvSpPr>
        <p:spPr>
          <a:xfrm>
            <a:off x="1007180" y="935182"/>
            <a:ext cx="8013659" cy="325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1" kern="120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0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180" y="935182"/>
            <a:ext cx="8013659" cy="32557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180" y="1412384"/>
            <a:ext cx="8013659" cy="51208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3891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r>
              <a:rPr lang="en-US" dirty="0"/>
              <a:t>13</a:t>
            </a:r>
            <a:r>
              <a:rPr lang="en-US" baseline="30000" dirty="0"/>
              <a:t>th</a:t>
            </a:r>
            <a:r>
              <a:rPr lang="en-US" dirty="0"/>
              <a:t> June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163" y="6533216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en-US" dirty="0"/>
              <a:t>OoP SOPA input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6459" y="6546663"/>
            <a:ext cx="455062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093862CD-2CE4-D846-9F15-15300DCE1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92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136" y="353406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136" y="170100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3C3B79-85AB-484C-B635-28E848BDA4E5}"/>
              </a:ext>
            </a:extLst>
          </p:cNvPr>
          <p:cNvSpPr txBox="1">
            <a:spLocks/>
          </p:cNvSpPr>
          <p:nvPr userDrawn="1"/>
        </p:nvSpPr>
        <p:spPr>
          <a:xfrm>
            <a:off x="1007180" y="935182"/>
            <a:ext cx="8013659" cy="325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1" kern="120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2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180" y="914758"/>
            <a:ext cx="8013659" cy="3651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7179" y="1600199"/>
            <a:ext cx="3834985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8069" y="1600199"/>
            <a:ext cx="392277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6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180" y="924790"/>
            <a:ext cx="8013659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179" y="1724891"/>
            <a:ext cx="3866157" cy="44998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179" y="2174875"/>
            <a:ext cx="38661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1724889"/>
            <a:ext cx="3983124" cy="449985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174875"/>
            <a:ext cx="39831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65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180" y="925149"/>
            <a:ext cx="8013659" cy="3651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45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CE6F17-BA95-494B-91A3-DCBD76065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180" y="935182"/>
            <a:ext cx="8013659" cy="32557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002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355" y="1435100"/>
            <a:ext cx="3699163" cy="365125"/>
          </a:xfrm>
        </p:spPr>
        <p:txBody>
          <a:bodyPr anchor="b"/>
          <a:lstStyle>
            <a:lvl1pPr algn="l">
              <a:defRPr sz="2000"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8649" y="1435100"/>
            <a:ext cx="4260268" cy="4691063"/>
          </a:xfrm>
        </p:spPr>
        <p:txBody>
          <a:bodyPr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355" y="1800226"/>
            <a:ext cx="3699162" cy="43259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DB4AA36-669E-864D-BF7E-6DED31BC9FB0}"/>
              </a:ext>
            </a:extLst>
          </p:cNvPr>
          <p:cNvSpPr txBox="1">
            <a:spLocks/>
          </p:cNvSpPr>
          <p:nvPr userDrawn="1"/>
        </p:nvSpPr>
        <p:spPr>
          <a:xfrm>
            <a:off x="1007180" y="935182"/>
            <a:ext cx="8013659" cy="325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1" kern="120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0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135" y="4800600"/>
            <a:ext cx="803217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7135" y="1350817"/>
            <a:ext cx="8032173" cy="33767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7135" y="5367338"/>
            <a:ext cx="803217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7581F9D-C64A-BB4C-8033-7795EA41917D}"/>
              </a:ext>
            </a:extLst>
          </p:cNvPr>
          <p:cNvSpPr txBox="1">
            <a:spLocks/>
          </p:cNvSpPr>
          <p:nvPr userDrawn="1"/>
        </p:nvSpPr>
        <p:spPr>
          <a:xfrm>
            <a:off x="1007180" y="935182"/>
            <a:ext cx="8013659" cy="325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1" kern="120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6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7180" y="955964"/>
            <a:ext cx="8013659" cy="303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180" y="1412384"/>
            <a:ext cx="8013659" cy="5255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76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2500" b="1" kern="1200">
          <a:solidFill>
            <a:srgbClr val="FFFFF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mukelani.Maluleke2@gauteng.gov.za" TargetMode="External"/><Relationship Id="rId2" Type="http://schemas.openxmlformats.org/officeDocument/2006/relationships/hyperlink" Target="mailto:Manare.Rapodile@gauteng.gov.z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tenders.gov.za/login/Login" TargetMode="External"/><Relationship Id="rId4" Type="http://schemas.openxmlformats.org/officeDocument/2006/relationships/hyperlink" Target="http://www.csd.gov.za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19511" y="730330"/>
            <a:ext cx="4572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BRIEFING SESSION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64160" y="619432"/>
            <a:ext cx="8681720" cy="41787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5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GT/GPT/028/2026</a:t>
            </a:r>
            <a:br>
              <a:rPr lang="en-GB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TERMS OF REFERENCE TO APPOINT A PANEL OF </a:t>
            </a:r>
            <a:r>
              <a:rPr lang="en-GB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PANEL OF SERVICE PROVIDERS TO RENDER PROBITY AUDIT SERVICES TO GAUTENG PROVINCIAL GOVERNMENT DEPARTMENTS AND ENTITIES IN THE PROCUREMENT OF INFRASTRUCTURE, GOODS, AND SERVICES FOR A PERIOD OF 36 MONTHS</a:t>
            </a:r>
            <a:endParaRPr lang="en-ZA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en-ZA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									Date : 14 August 2026</a:t>
            </a:r>
          </a:p>
        </p:txBody>
      </p:sp>
    </p:spTree>
    <p:extLst>
      <p:ext uri="{BB962C8B-B14F-4D97-AF65-F5344CB8AC3E}">
        <p14:creationId xmlns:p14="http://schemas.microsoft.com/office/powerpoint/2010/main" val="346695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 noGrp="1"/>
          </p:cNvSpPr>
          <p:nvPr>
            <p:ph type="title"/>
          </p:nvPr>
        </p:nvSpPr>
        <p:spPr>
          <a:xfrm>
            <a:off x="1007180" y="949966"/>
            <a:ext cx="8013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600" b="1" dirty="0">
                <a:solidFill>
                  <a:schemeClr val="bg1"/>
                </a:solidFill>
              </a:rPr>
              <a:t>TENDER ADMINISTRATION PROCESS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07180" y="1414732"/>
            <a:ext cx="7957432" cy="4994693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The Request For Proposal pack (RFP) was advertised on E-tender portal on the 07 August 2026 and only consist of </a:t>
            </a:r>
            <a:r>
              <a:rPr lang="en-US" sz="1400" b="1" dirty="0">
                <a:solidFill>
                  <a:schemeClr val="dk1"/>
                </a:solidFill>
                <a:latin typeface="+mn-lt"/>
                <a:cs typeface="+mn-cs"/>
              </a:rPr>
              <a:t>section 1</a:t>
            </a:r>
          </a:p>
          <a:p>
            <a:pPr algn="just"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Queries on the tender document can be submitted via email to the following email addresses:</a:t>
            </a:r>
          </a:p>
          <a:p>
            <a:pPr algn="just"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SCM queries:  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  <a:hlinkClick r:id="rId2"/>
              </a:rPr>
              <a:t>Manare.Rapodile@gauteng.gov.za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 </a:t>
            </a:r>
          </a:p>
          <a:p>
            <a:pPr algn="just"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Technical queries: 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  <a:hlinkClick r:id="rId3"/>
              </a:rPr>
              <a:t>Amukelani.Maluleke2@gauteng.gov.za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 </a:t>
            </a:r>
          </a:p>
          <a:p>
            <a:pPr algn="just">
              <a:defRPr/>
            </a:pP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Tender Admin queries: </a:t>
            </a:r>
            <a:r>
              <a:rPr lang="en-US" sz="1400" u="sng" dirty="0">
                <a:solidFill>
                  <a:schemeClr val="tx2"/>
                </a:solidFill>
                <a:latin typeface="+mn-lt"/>
                <a:cs typeface="+mn-cs"/>
              </a:rPr>
              <a:t>Tender.Admin@gauteng.gov.za</a:t>
            </a:r>
          </a:p>
          <a:p>
            <a:pPr algn="just">
              <a:defRPr/>
            </a:pPr>
            <a:r>
              <a:rPr lang="en-ZA" sz="1400" dirty="0">
                <a:solidFill>
                  <a:schemeClr val="dk1"/>
                </a:solidFill>
                <a:latin typeface="+mn-lt"/>
                <a:cs typeface="+mn-cs"/>
              </a:rPr>
              <a:t>Registration to National Central Supplier database is essential – </a:t>
            </a:r>
            <a:r>
              <a:rPr lang="en-ZA" sz="1400" dirty="0">
                <a:solidFill>
                  <a:schemeClr val="dk1"/>
                </a:solidFill>
                <a:latin typeface="+mn-lt"/>
                <a:cs typeface="+mn-cs"/>
                <a:hlinkClick r:id="rId4"/>
              </a:rPr>
              <a:t>www.csd.gov.za</a:t>
            </a:r>
            <a:r>
              <a:rPr lang="en-ZA" sz="1400" dirty="0">
                <a:solidFill>
                  <a:schemeClr val="dk1"/>
                </a:solidFill>
                <a:latin typeface="+mn-lt"/>
                <a:cs typeface="+mn-cs"/>
              </a:rPr>
              <a:t> 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ZA" sz="1400" dirty="0">
                <a:solidFill>
                  <a:schemeClr val="dk1"/>
                </a:solidFill>
                <a:latin typeface="+mn-lt"/>
                <a:cs typeface="+mn-cs"/>
              </a:rPr>
              <a:t>The Tender Pack must be submitted electronically </a:t>
            </a:r>
          </a:p>
          <a:p>
            <a:pPr algn="just">
              <a:lnSpc>
                <a:spcPct val="160000"/>
              </a:lnSpc>
              <a:defRPr/>
            </a:pPr>
            <a:r>
              <a:rPr lang="en-GB" sz="1400" dirty="0">
                <a:solidFill>
                  <a:schemeClr val="dk1"/>
                </a:solidFill>
                <a:latin typeface="+mn-lt"/>
                <a:cs typeface="+mn-cs"/>
              </a:rPr>
              <a:t>On or before the closing date and time the tenders must be submitted on e-submission on the e-tender portal. 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Please note that all tenders must be submitted through the National Treasury </a:t>
            </a:r>
            <a:r>
              <a:rPr lang="en-US" sz="1400" dirty="0" err="1">
                <a:solidFill>
                  <a:schemeClr val="dk1"/>
                </a:solidFill>
                <a:latin typeface="+mn-lt"/>
                <a:cs typeface="+mn-cs"/>
              </a:rPr>
              <a:t>eTender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 Portal. Link: 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  <a:hlinkClick r:id="rId5"/>
              </a:rPr>
              <a:t>https://www.etenders.gov.za/login/Login</a:t>
            </a:r>
            <a:r>
              <a:rPr lang="en-US" sz="1400" dirty="0">
                <a:solidFill>
                  <a:schemeClr val="dk1"/>
                </a:solidFill>
                <a:latin typeface="+mn-lt"/>
                <a:cs typeface="+mn-cs"/>
              </a:rPr>
              <a:t>  </a:t>
            </a:r>
            <a:endParaRPr lang="en-GB" sz="1400" dirty="0">
              <a:solidFill>
                <a:schemeClr val="dk1"/>
              </a:solidFill>
              <a:latin typeface="+mn-lt"/>
              <a:cs typeface="+mn-cs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GB" sz="1400" dirty="0">
                <a:solidFill>
                  <a:schemeClr val="dk1"/>
                </a:solidFill>
                <a:latin typeface="+mn-lt"/>
                <a:cs typeface="+mn-cs"/>
              </a:rPr>
              <a:t>No late bids (after the closing time at 11:00)  will be accepted.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GB" sz="1400" dirty="0">
                <a:solidFill>
                  <a:schemeClr val="dk1"/>
                </a:solidFill>
                <a:latin typeface="+mn-lt"/>
                <a:cs typeface="+mn-cs"/>
              </a:rPr>
              <a:t>The e-tender portal is open 24 hours a day, 7 days a week. Bidders do not have wait for the last day of the closing date.</a:t>
            </a:r>
          </a:p>
          <a:p>
            <a:pPr marL="381000" indent="-285750">
              <a:buFont typeface="Wingdings" panose="05000000000000000000" pitchFamily="2" charset="2"/>
              <a:buChar char="q"/>
              <a:defRPr/>
            </a:pPr>
            <a:endParaRPr lang="en-ZA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D93C94-F4A6-4D6E-B2A6-778461BA8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74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1062412" y="968377"/>
            <a:ext cx="8013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600" b="1" dirty="0">
                <a:solidFill>
                  <a:schemeClr val="bg1"/>
                </a:solidFill>
              </a:rPr>
              <a:t>TENDER ADMINISTRATION PROCESS - CONTINUED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39800" y="1520687"/>
            <a:ext cx="7880350" cy="4618856"/>
          </a:xfr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US" altLang="en-US" sz="1400" b="1" dirty="0"/>
              <a:t>Bidders must ensure that:</a:t>
            </a:r>
          </a:p>
          <a:p>
            <a:pPr marL="800100" lvl="3" indent="-342900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US" altLang="en-US" sz="1200" dirty="0"/>
              <a:t>All documents in  section 1  that require signature are properly signed and fully completed, </a:t>
            </a:r>
          </a:p>
          <a:p>
            <a:pPr marL="800100" lvl="3" indent="-342900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en-US" altLang="en-US" sz="1200" dirty="0"/>
              <a:t>Tax clearance pin or CSD report must be provided.</a:t>
            </a:r>
            <a:endParaRPr lang="en-GB" altLang="en-US" sz="1200" dirty="0"/>
          </a:p>
          <a:p>
            <a:pPr marL="0" indent="0"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91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 noGrp="1" noChangeArrowheads="1"/>
          </p:cNvSpPr>
          <p:nvPr>
            <p:ph idx="1"/>
          </p:nvPr>
        </p:nvSpPr>
        <p:spPr>
          <a:xfrm>
            <a:off x="1908175" y="2349500"/>
            <a:ext cx="5688013" cy="1175706"/>
          </a:xfrm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en-US" sz="3200" b="1" dirty="0">
                <a:solidFill>
                  <a:srgbClr val="1E04BC"/>
                </a:solidFill>
              </a:rPr>
              <a:t>Questions and Answers</a:t>
            </a:r>
          </a:p>
          <a:p>
            <a:pPr marL="0" indent="0" algn="ctr">
              <a:buFontTx/>
              <a:buNone/>
              <a:defRPr/>
            </a:pPr>
            <a:endParaRPr lang="en-US" sz="3200" b="1" dirty="0">
              <a:solidFill>
                <a:srgbClr val="1E04BC"/>
              </a:solidFill>
            </a:endParaRPr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1007180" y="834760"/>
            <a:ext cx="80136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Questions and Answers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 noGrp="1" noChangeArrowheads="1"/>
          </p:cNvSpPr>
          <p:nvPr>
            <p:ph idx="1"/>
          </p:nvPr>
        </p:nvSpPr>
        <p:spPr>
          <a:xfrm>
            <a:off x="1908175" y="2349500"/>
            <a:ext cx="5688013" cy="1175706"/>
          </a:xfrm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ctr">
              <a:buFontTx/>
              <a:buNone/>
              <a:defRPr/>
            </a:pPr>
            <a:endParaRPr lang="en-US" sz="3200" b="1" dirty="0">
              <a:solidFill>
                <a:srgbClr val="1E04BC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3200" b="1" dirty="0">
              <a:solidFill>
                <a:srgbClr val="1E04BC"/>
              </a:solidFill>
            </a:endParaRPr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1007180" y="834760"/>
            <a:ext cx="80136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THE END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B362E6-7070-A26D-E266-66C35EDAA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524000"/>
            <a:ext cx="77533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2c353e3-591d-4afd-bddd-d137fb5ff9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BB0A43AE8BE42B9955F953825895C" ma:contentTypeVersion="16" ma:contentTypeDescription="Create a new document." ma:contentTypeScope="" ma:versionID="7103936197e933da51e311b4e04f875e">
  <xsd:schema xmlns:xsd="http://www.w3.org/2001/XMLSchema" xmlns:xs="http://www.w3.org/2001/XMLSchema" xmlns:p="http://schemas.microsoft.com/office/2006/metadata/properties" xmlns:ns3="12c353e3-591d-4afd-bddd-d137fb5ff9d1" xmlns:ns4="6fd245e4-6bb1-4146-be05-b75c61b52154" targetNamespace="http://schemas.microsoft.com/office/2006/metadata/properties" ma:root="true" ma:fieldsID="4fb9ac45ee5601da0b3b0e3bd3f6bcce" ns3:_="" ns4:_="">
    <xsd:import namespace="12c353e3-591d-4afd-bddd-d137fb5ff9d1"/>
    <xsd:import namespace="6fd245e4-6bb1-4146-be05-b75c61b521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_activity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353e3-591d-4afd-bddd-d137fb5ff9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245e4-6bb1-4146-be05-b75c61b52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85D817-5AFC-4C75-9879-5E8E9263AF54}">
  <ds:schemaRefs>
    <ds:schemaRef ds:uri="http://purl.org/dc/terms/"/>
    <ds:schemaRef ds:uri="http://schemas.microsoft.com/office/2006/documentManagement/types"/>
    <ds:schemaRef ds:uri="http://www.w3.org/XML/1998/namespace"/>
    <ds:schemaRef ds:uri="12c353e3-591d-4afd-bddd-d137fb5ff9d1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fd245e4-6bb1-4146-be05-b75c61b5215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325B457-D99D-417D-B07C-5D55A7C3E0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A69D7B-8E90-4C73-A007-019584815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c353e3-591d-4afd-bddd-d137fb5ff9d1"/>
    <ds:schemaRef ds:uri="6fd245e4-6bb1-4146-be05-b75c61b521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03f7489-c006-4532-90f3-d1feadc0d1af}" enabled="0" method="" siteId="{003f7489-c006-4532-90f3-d1feadc0d1a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7230</TotalTime>
  <Words>306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Wingdings</vt:lpstr>
      <vt:lpstr>Office Theme</vt:lpstr>
      <vt:lpstr>PowerPoint Presentation</vt:lpstr>
      <vt:lpstr>TENDER ADMINISTRATION PROCESS</vt:lpstr>
      <vt:lpstr>TENDER ADMINISTRATION PROCESS - CONTINUED</vt:lpstr>
      <vt:lpstr>Questions and Answers</vt:lpstr>
      <vt:lpstr>THE END</vt:lpstr>
    </vt:vector>
  </TitlesOfParts>
  <Company>Office of the Premier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Noble Mufhandu</dc:creator>
  <cp:lastModifiedBy>Rapodile, Manare (GPT)</cp:lastModifiedBy>
  <cp:revision>288</cp:revision>
  <cp:lastPrinted>2015-06-18T06:43:41Z</cp:lastPrinted>
  <dcterms:created xsi:type="dcterms:W3CDTF">2013-11-07T08:17:59Z</dcterms:created>
  <dcterms:modified xsi:type="dcterms:W3CDTF">2026-08-14T07:05:50Z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0x010100965BB0A43AE8BE42B9955F953825895C</vt:lpwstr>
  </property>
</Properties>
</file>